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9"/>
  </p:notesMasterIdLst>
  <p:handoutMasterIdLst>
    <p:handoutMasterId r:id="rId20"/>
  </p:handoutMasterIdLst>
  <p:sldIdLst>
    <p:sldId id="501" r:id="rId5"/>
    <p:sldId id="502" r:id="rId6"/>
    <p:sldId id="506" r:id="rId7"/>
    <p:sldId id="509" r:id="rId8"/>
    <p:sldId id="507" r:id="rId9"/>
    <p:sldId id="510" r:id="rId10"/>
    <p:sldId id="511" r:id="rId11"/>
    <p:sldId id="512" r:id="rId12"/>
    <p:sldId id="518" r:id="rId13"/>
    <p:sldId id="514" r:id="rId14"/>
    <p:sldId id="515" r:id="rId15"/>
    <p:sldId id="517" r:id="rId16"/>
    <p:sldId id="516" r:id="rId17"/>
    <p:sldId id="505" r:id="rId18"/>
  </p:sldIdLst>
  <p:sldSz cx="12192000" cy="6858000"/>
  <p:notesSz cx="10048875" cy="6918325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C31747-2949-4BD1-BE28-169A14DA5A04}" v="93" dt="2023-07-28T12:51:56.4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113" d="100"/>
          <a:sy n="113" d="100"/>
        </p:scale>
        <p:origin x="108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31.07.2023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10363200" cy="1470025"/>
          </a:xfrm>
        </p:spPr>
        <p:txBody>
          <a:bodyPr/>
          <a:lstStyle/>
          <a:p>
            <a:r>
              <a:rPr lang="de-DE" dirty="0">
                <a:effectLst/>
              </a:rPr>
              <a:t>Wrong clamps can kill your chip!!.... </a:t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>find them early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17996" y="3366558"/>
            <a:ext cx="8534400" cy="1752600"/>
          </a:xfrm>
        </p:spPr>
        <p:txBody>
          <a:bodyPr/>
          <a:lstStyle/>
          <a:p>
            <a:r>
              <a:rPr lang="en-US" dirty="0"/>
              <a:t>Akhil Arora , Engineer, Senior Staff </a:t>
            </a:r>
          </a:p>
          <a:p>
            <a:r>
              <a:rPr lang="en-US" dirty="0"/>
              <a:t>Rajiv Kumar, Engineer, Senior Staff</a:t>
            </a:r>
          </a:p>
          <a:p>
            <a:r>
              <a:rPr lang="en-US" dirty="0"/>
              <a:t>Sonik Sachdeva, Engineer, Principal/Manager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F0C730-2E6A-4840-995D-D898A03BE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9925" y="5153025"/>
            <a:ext cx="2733675" cy="790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ISOvsReset</a:t>
            </a:r>
            <a:r>
              <a:rPr lang="en-US" dirty="0"/>
              <a:t> : Comparison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87F69F-4781-0109-3D12-0C8B6DBCD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2534689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/>
            <a:r>
              <a:rPr lang="en-US" sz="2800" dirty="0"/>
              <a:t>Perl/Python script can be used to compare the reset values with the expected clamp values of the isolated signals</a:t>
            </a:r>
          </a:p>
          <a:p>
            <a:pPr lvl="1"/>
            <a:r>
              <a:rPr lang="de-DE" b="1" dirty="0"/>
              <a:t>Comparison Report: </a:t>
            </a:r>
          </a:p>
          <a:p>
            <a:pPr lvl="1"/>
            <a:r>
              <a:rPr lang="de-DE" b="1" dirty="0">
                <a:solidFill>
                  <a:schemeClr val="tx2"/>
                </a:solidFill>
              </a:rPr>
              <a:t>signal name : &lt;hierarchical name of the isolated signal&gt; , iso_spec : &lt;low/high/latch&gt; , reset_value : &lt;low/high&gt; </a:t>
            </a:r>
          </a:p>
          <a:p>
            <a:pPr lvl="0"/>
            <a:r>
              <a:rPr lang="en-US" sz="2800" dirty="0"/>
              <a:t>Designer to review the differences between the reset and the expected isolation values and provide sign-off </a:t>
            </a:r>
          </a:p>
          <a:p>
            <a:pPr lvl="0"/>
            <a:r>
              <a:rPr lang="en-US" sz="2800" dirty="0"/>
              <a:t>Designer can also cross check the “Latch” type clamp values for correctness as per design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3FFE15-5222-59D2-3E63-9DDD04901859}"/>
              </a:ext>
            </a:extLst>
          </p:cNvPr>
          <p:cNvGrpSpPr/>
          <p:nvPr/>
        </p:nvGrpSpPr>
        <p:grpSpPr>
          <a:xfrm>
            <a:off x="152398" y="3982488"/>
            <a:ext cx="11887204" cy="2827603"/>
            <a:chOff x="152400" y="3398837"/>
            <a:chExt cx="11887204" cy="30019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E310B66-2164-4A13-31B5-025333C2AFFA}"/>
                </a:ext>
              </a:extLst>
            </p:cNvPr>
            <p:cNvSpPr/>
            <p:nvPr/>
          </p:nvSpPr>
          <p:spPr>
            <a:xfrm>
              <a:off x="152400" y="3429000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A9D7118-DADB-3751-EB47-25E449EA208E}"/>
                </a:ext>
              </a:extLst>
            </p:cNvPr>
            <p:cNvSpPr/>
            <p:nvPr/>
          </p:nvSpPr>
          <p:spPr>
            <a:xfrm>
              <a:off x="152400" y="4298950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26C0E0F1-B214-FBCD-D2F9-42E6CB9A7229}"/>
                </a:ext>
              </a:extLst>
            </p:cNvPr>
            <p:cNvSpPr/>
            <p:nvPr/>
          </p:nvSpPr>
          <p:spPr>
            <a:xfrm>
              <a:off x="1549400" y="3551503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CD3C3410-3B7C-B9C4-03C2-F460B1F11E48}"/>
                </a:ext>
              </a:extLst>
            </p:cNvPr>
            <p:cNvSpPr/>
            <p:nvPr/>
          </p:nvSpPr>
          <p:spPr>
            <a:xfrm>
              <a:off x="1549400" y="4412855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88EC613-297D-325A-6514-763B633F53F2}"/>
                </a:ext>
              </a:extLst>
            </p:cNvPr>
            <p:cNvSpPr/>
            <p:nvPr/>
          </p:nvSpPr>
          <p:spPr>
            <a:xfrm>
              <a:off x="2209800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MVSIM Report</a:t>
              </a: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10625BFE-5578-8C48-A1DD-5D13BDA7777B}"/>
                </a:ext>
              </a:extLst>
            </p:cNvPr>
            <p:cNvSpPr/>
            <p:nvPr/>
          </p:nvSpPr>
          <p:spPr>
            <a:xfrm>
              <a:off x="3733800" y="3989387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Document 18">
              <a:extLst>
                <a:ext uri="{FF2B5EF4-FFF2-40B4-BE49-F238E27FC236}">
                  <a16:creationId xmlns:a16="http://schemas.microsoft.com/office/drawing/2014/main" id="{191BC8C7-B3DB-7E25-FAF2-52842C0E10DB}"/>
                </a:ext>
              </a:extLst>
            </p:cNvPr>
            <p:cNvSpPr/>
            <p:nvPr/>
          </p:nvSpPr>
          <p:spPr>
            <a:xfrm>
              <a:off x="4419600" y="3558710"/>
              <a:ext cx="1371599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Clamp Value Extraction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A694098-31FB-C4DE-5200-75A27F97E59D}"/>
                </a:ext>
              </a:extLst>
            </p:cNvPr>
            <p:cNvSpPr/>
            <p:nvPr/>
          </p:nvSpPr>
          <p:spPr>
            <a:xfrm>
              <a:off x="6426202" y="3398837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58021258-66E7-4544-7BB5-6DEA820EF5AB}"/>
                </a:ext>
              </a:extLst>
            </p:cNvPr>
            <p:cNvSpPr/>
            <p:nvPr/>
          </p:nvSpPr>
          <p:spPr>
            <a:xfrm>
              <a:off x="5791200" y="3989386"/>
              <a:ext cx="635001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Document 25">
              <a:extLst>
                <a:ext uri="{FF2B5EF4-FFF2-40B4-BE49-F238E27FC236}">
                  <a16:creationId xmlns:a16="http://schemas.microsoft.com/office/drawing/2014/main" id="{FB0425FF-72B3-24B3-8A0A-B2AC3548E1E6}"/>
                </a:ext>
              </a:extLst>
            </p:cNvPr>
            <p:cNvSpPr/>
            <p:nvPr/>
          </p:nvSpPr>
          <p:spPr>
            <a:xfrm>
              <a:off x="8458200" y="3543035"/>
              <a:ext cx="1371600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27" name="Arrow: Right 26">
              <a:extLst>
                <a:ext uri="{FF2B5EF4-FFF2-40B4-BE49-F238E27FC236}">
                  <a16:creationId xmlns:a16="http://schemas.microsoft.com/office/drawing/2014/main" id="{295D471E-3D5C-8C29-DCE0-C2C9B563952F}"/>
                </a:ext>
              </a:extLst>
            </p:cNvPr>
            <p:cNvSpPr/>
            <p:nvPr/>
          </p:nvSpPr>
          <p:spPr>
            <a:xfrm flipH="1">
              <a:off x="7848599" y="3973711"/>
              <a:ext cx="609599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365BD007-C944-BCC0-05D8-64A384C1883D}"/>
                </a:ext>
              </a:extLst>
            </p:cNvPr>
            <p:cNvSpPr/>
            <p:nvPr/>
          </p:nvSpPr>
          <p:spPr>
            <a:xfrm flipH="1">
              <a:off x="9829800" y="3900488"/>
              <a:ext cx="6858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08F33AF-922F-2724-25B2-067DB6229D43}"/>
                </a:ext>
              </a:extLst>
            </p:cNvPr>
            <p:cNvSpPr/>
            <p:nvPr/>
          </p:nvSpPr>
          <p:spPr>
            <a:xfrm>
              <a:off x="10515600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32E009C3-B547-2908-9836-F0D14912B14C}"/>
                </a:ext>
              </a:extLst>
            </p:cNvPr>
            <p:cNvSpPr/>
            <p:nvPr/>
          </p:nvSpPr>
          <p:spPr>
            <a:xfrm rot="5400000">
              <a:off x="6910784" y="5047853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C4E17B9-0A6F-3BDD-70EE-47F1DAF9B433}"/>
                </a:ext>
              </a:extLst>
            </p:cNvPr>
            <p:cNvSpPr/>
            <p:nvPr/>
          </p:nvSpPr>
          <p:spPr>
            <a:xfrm>
              <a:off x="5715000" y="5575301"/>
              <a:ext cx="2997200" cy="82549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15A5F1-B554-890B-0FEF-ACD30A9A0A27}"/>
                </a:ext>
              </a:extLst>
            </p:cNvPr>
            <p:cNvSpPr/>
            <p:nvPr/>
          </p:nvSpPr>
          <p:spPr>
            <a:xfrm>
              <a:off x="6426206" y="3398837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7" name="Flowchart: Document 6">
              <a:extLst>
                <a:ext uri="{FF2B5EF4-FFF2-40B4-BE49-F238E27FC236}">
                  <a16:creationId xmlns:a16="http://schemas.microsoft.com/office/drawing/2014/main" id="{BB46AF9D-0ECE-6CCD-88B1-7AA6F6274D3E}"/>
                </a:ext>
              </a:extLst>
            </p:cNvPr>
            <p:cNvSpPr/>
            <p:nvPr/>
          </p:nvSpPr>
          <p:spPr>
            <a:xfrm>
              <a:off x="8458204" y="3543035"/>
              <a:ext cx="1371600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02D557E4-F54A-65E4-7317-63B2CA4EDFBB}"/>
                </a:ext>
              </a:extLst>
            </p:cNvPr>
            <p:cNvSpPr/>
            <p:nvPr/>
          </p:nvSpPr>
          <p:spPr>
            <a:xfrm flipH="1">
              <a:off x="7848603" y="3973711"/>
              <a:ext cx="609599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1660C5DE-D98E-D349-ADB5-A8EA210A2D88}"/>
                </a:ext>
              </a:extLst>
            </p:cNvPr>
            <p:cNvSpPr/>
            <p:nvPr/>
          </p:nvSpPr>
          <p:spPr>
            <a:xfrm flipH="1">
              <a:off x="9829804" y="3900488"/>
              <a:ext cx="6858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68ADC1B-7B77-D70F-59F9-1A563DF43A1C}"/>
                </a:ext>
              </a:extLst>
            </p:cNvPr>
            <p:cNvSpPr/>
            <p:nvPr/>
          </p:nvSpPr>
          <p:spPr>
            <a:xfrm>
              <a:off x="10515604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CEF0A56-C010-BB7A-5A08-8D864F4A3895}"/>
                </a:ext>
              </a:extLst>
            </p:cNvPr>
            <p:cNvSpPr/>
            <p:nvPr/>
          </p:nvSpPr>
          <p:spPr>
            <a:xfrm>
              <a:off x="5715004" y="5575301"/>
              <a:ext cx="2997200" cy="82549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CEB32993-32B7-5394-2627-C1546990EA38}"/>
                </a:ext>
              </a:extLst>
            </p:cNvPr>
            <p:cNvSpPr/>
            <p:nvPr/>
          </p:nvSpPr>
          <p:spPr>
            <a:xfrm>
              <a:off x="5791200" y="3989387"/>
              <a:ext cx="635001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93FD6968-0BF2-05F0-0AAF-0C8076325DFF}"/>
                </a:ext>
              </a:extLst>
            </p:cNvPr>
            <p:cNvSpPr/>
            <p:nvPr/>
          </p:nvSpPr>
          <p:spPr>
            <a:xfrm rot="5400000">
              <a:off x="6910784" y="5047855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E205295-A43B-32C1-2A7F-1E3BE831F6C0}"/>
                </a:ext>
              </a:extLst>
            </p:cNvPr>
            <p:cNvSpPr/>
            <p:nvPr/>
          </p:nvSpPr>
          <p:spPr>
            <a:xfrm>
              <a:off x="6426206" y="3398838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23" name="Flowchart: Document 22">
              <a:extLst>
                <a:ext uri="{FF2B5EF4-FFF2-40B4-BE49-F238E27FC236}">
                  <a16:creationId xmlns:a16="http://schemas.microsoft.com/office/drawing/2014/main" id="{3DC0674D-8303-4A3A-F5C9-9B427D7EA94B}"/>
                </a:ext>
              </a:extLst>
            </p:cNvPr>
            <p:cNvSpPr/>
            <p:nvPr/>
          </p:nvSpPr>
          <p:spPr>
            <a:xfrm>
              <a:off x="8458200" y="3543035"/>
              <a:ext cx="1371600" cy="1234415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FF0190FF-4FB7-726B-0105-53ABF774C650}"/>
                </a:ext>
              </a:extLst>
            </p:cNvPr>
            <p:cNvSpPr/>
            <p:nvPr/>
          </p:nvSpPr>
          <p:spPr>
            <a:xfrm>
              <a:off x="10515600" y="3398837"/>
              <a:ext cx="1524000" cy="155416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E6B3DBD-7146-9D71-AAE7-B39147B6DED6}"/>
                </a:ext>
              </a:extLst>
            </p:cNvPr>
            <p:cNvSpPr/>
            <p:nvPr/>
          </p:nvSpPr>
          <p:spPr>
            <a:xfrm>
              <a:off x="5715000" y="5575301"/>
              <a:ext cx="2997200" cy="82549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A4DAD592-50C1-916C-A231-4C70FCCCB00C}"/>
                </a:ext>
              </a:extLst>
            </p:cNvPr>
            <p:cNvSpPr/>
            <p:nvPr/>
          </p:nvSpPr>
          <p:spPr>
            <a:xfrm>
              <a:off x="5791196" y="3989387"/>
              <a:ext cx="635001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EAA65881-0E18-F52F-FC31-69FC4E9F1919}"/>
                </a:ext>
              </a:extLst>
            </p:cNvPr>
            <p:cNvSpPr/>
            <p:nvPr/>
          </p:nvSpPr>
          <p:spPr>
            <a:xfrm rot="5400000">
              <a:off x="6910780" y="5047855"/>
              <a:ext cx="605632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4E8446B-196C-8A2F-D041-DC38AEE43417}"/>
                </a:ext>
              </a:extLst>
            </p:cNvPr>
            <p:cNvSpPr/>
            <p:nvPr/>
          </p:nvSpPr>
          <p:spPr>
            <a:xfrm>
              <a:off x="6426202" y="3398838"/>
              <a:ext cx="1422398" cy="15327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37" name="Arrow: Right 36">
              <a:extLst>
                <a:ext uri="{FF2B5EF4-FFF2-40B4-BE49-F238E27FC236}">
                  <a16:creationId xmlns:a16="http://schemas.microsoft.com/office/drawing/2014/main" id="{22868A26-CA30-326E-74FD-187F34AD7322}"/>
                </a:ext>
              </a:extLst>
            </p:cNvPr>
            <p:cNvSpPr/>
            <p:nvPr/>
          </p:nvSpPr>
          <p:spPr>
            <a:xfrm>
              <a:off x="5791199" y="3989386"/>
              <a:ext cx="635001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1666402-8F45-E1C2-3B61-DD29CA6530D6}"/>
                </a:ext>
              </a:extLst>
            </p:cNvPr>
            <p:cNvSpPr/>
            <p:nvPr/>
          </p:nvSpPr>
          <p:spPr>
            <a:xfrm>
              <a:off x="6426205" y="3398837"/>
              <a:ext cx="1422398" cy="15327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39" name="Arrow: Right 38">
              <a:extLst>
                <a:ext uri="{FF2B5EF4-FFF2-40B4-BE49-F238E27FC236}">
                  <a16:creationId xmlns:a16="http://schemas.microsoft.com/office/drawing/2014/main" id="{CF974B0E-ECBB-52DD-EE6F-362AB6620A35}"/>
                </a:ext>
              </a:extLst>
            </p:cNvPr>
            <p:cNvSpPr/>
            <p:nvPr/>
          </p:nvSpPr>
          <p:spPr>
            <a:xfrm flipH="1">
              <a:off x="7848603" y="3973712"/>
              <a:ext cx="609599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96C03720-566F-C2D7-3615-55605CFF677D}"/>
                </a:ext>
              </a:extLst>
            </p:cNvPr>
            <p:cNvSpPr/>
            <p:nvPr/>
          </p:nvSpPr>
          <p:spPr>
            <a:xfrm flipH="1">
              <a:off x="9829804" y="3900489"/>
              <a:ext cx="6858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Document 40">
              <a:extLst>
                <a:ext uri="{FF2B5EF4-FFF2-40B4-BE49-F238E27FC236}">
                  <a16:creationId xmlns:a16="http://schemas.microsoft.com/office/drawing/2014/main" id="{1CD777CA-CB17-D859-415D-504C8648FCD7}"/>
                </a:ext>
              </a:extLst>
            </p:cNvPr>
            <p:cNvSpPr/>
            <p:nvPr/>
          </p:nvSpPr>
          <p:spPr>
            <a:xfrm>
              <a:off x="8458200" y="3543036"/>
              <a:ext cx="1371600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6C3AEE76-343E-50A4-AD71-0DCA2BCDF5D2}"/>
                </a:ext>
              </a:extLst>
            </p:cNvPr>
            <p:cNvSpPr/>
            <p:nvPr/>
          </p:nvSpPr>
          <p:spPr>
            <a:xfrm>
              <a:off x="10515600" y="3398838"/>
              <a:ext cx="1524000" cy="155416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4AEFCD8-972F-D516-94C7-0265B41566F5}"/>
                </a:ext>
              </a:extLst>
            </p:cNvPr>
            <p:cNvSpPr/>
            <p:nvPr/>
          </p:nvSpPr>
          <p:spPr>
            <a:xfrm>
              <a:off x="5715000" y="5575302"/>
              <a:ext cx="2997200" cy="82549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ED450055-F140-B000-9A91-7D7A8E5F84FE}"/>
                </a:ext>
              </a:extLst>
            </p:cNvPr>
            <p:cNvSpPr/>
            <p:nvPr/>
          </p:nvSpPr>
          <p:spPr>
            <a:xfrm rot="5400000">
              <a:off x="6910780" y="5047856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3D3F057F-5DAD-7882-8568-2991D1BBB208}"/>
                </a:ext>
              </a:extLst>
            </p:cNvPr>
            <p:cNvSpPr/>
            <p:nvPr/>
          </p:nvSpPr>
          <p:spPr>
            <a:xfrm>
              <a:off x="5791199" y="3989387"/>
              <a:ext cx="635001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5E2299A-2A7D-55A0-6ECC-7D0D0A3CAF12}"/>
                </a:ext>
              </a:extLst>
            </p:cNvPr>
            <p:cNvSpPr/>
            <p:nvPr/>
          </p:nvSpPr>
          <p:spPr>
            <a:xfrm>
              <a:off x="6426205" y="3398838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72E1E6E-C28D-4186-E82D-AD76E9A02EB3}"/>
                </a:ext>
              </a:extLst>
            </p:cNvPr>
            <p:cNvSpPr/>
            <p:nvPr/>
          </p:nvSpPr>
          <p:spPr>
            <a:xfrm>
              <a:off x="152400" y="3433821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2FCA60A-DD7D-E137-E236-55D9A44B94EF}"/>
                </a:ext>
              </a:extLst>
            </p:cNvPr>
            <p:cNvSpPr/>
            <p:nvPr/>
          </p:nvSpPr>
          <p:spPr>
            <a:xfrm>
              <a:off x="152400" y="4303771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49" name="Arrow: Right 48">
              <a:extLst>
                <a:ext uri="{FF2B5EF4-FFF2-40B4-BE49-F238E27FC236}">
                  <a16:creationId xmlns:a16="http://schemas.microsoft.com/office/drawing/2014/main" id="{97FDA949-9DE7-7AF4-4408-DB96A15EC522}"/>
                </a:ext>
              </a:extLst>
            </p:cNvPr>
            <p:cNvSpPr/>
            <p:nvPr/>
          </p:nvSpPr>
          <p:spPr>
            <a:xfrm>
              <a:off x="1549400" y="4417676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row: Right 49">
              <a:extLst>
                <a:ext uri="{FF2B5EF4-FFF2-40B4-BE49-F238E27FC236}">
                  <a16:creationId xmlns:a16="http://schemas.microsoft.com/office/drawing/2014/main" id="{A899F697-FA65-8945-CB73-A5FE3900D819}"/>
                </a:ext>
              </a:extLst>
            </p:cNvPr>
            <p:cNvSpPr/>
            <p:nvPr/>
          </p:nvSpPr>
          <p:spPr>
            <a:xfrm>
              <a:off x="1549400" y="3552966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0A21412-F522-CD0B-A2E7-F93A96DA4186}"/>
                </a:ext>
              </a:extLst>
            </p:cNvPr>
            <p:cNvSpPr/>
            <p:nvPr/>
          </p:nvSpPr>
          <p:spPr>
            <a:xfrm>
              <a:off x="152400" y="3435284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B503BF5-BA2D-201E-836F-7489DDF5AD43}"/>
                </a:ext>
              </a:extLst>
            </p:cNvPr>
            <p:cNvSpPr/>
            <p:nvPr/>
          </p:nvSpPr>
          <p:spPr>
            <a:xfrm>
              <a:off x="152400" y="4305234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53" name="Arrow: Right 52">
              <a:extLst>
                <a:ext uri="{FF2B5EF4-FFF2-40B4-BE49-F238E27FC236}">
                  <a16:creationId xmlns:a16="http://schemas.microsoft.com/office/drawing/2014/main" id="{7D0199B3-A2DF-E182-9F2A-7C0333B9B60C}"/>
                </a:ext>
              </a:extLst>
            </p:cNvPr>
            <p:cNvSpPr/>
            <p:nvPr/>
          </p:nvSpPr>
          <p:spPr>
            <a:xfrm>
              <a:off x="1549400" y="4419139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F271E15B-D197-E158-C413-49E965E0F524}"/>
                </a:ext>
              </a:extLst>
            </p:cNvPr>
            <p:cNvSpPr/>
            <p:nvPr/>
          </p:nvSpPr>
          <p:spPr>
            <a:xfrm>
              <a:off x="2209800" y="3398838"/>
              <a:ext cx="1524000" cy="155416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MVSIM Report</a:t>
              </a:r>
            </a:p>
          </p:txBody>
        </p:sp>
        <p:sp>
          <p:nvSpPr>
            <p:cNvPr id="55" name="Arrow: Right 54">
              <a:extLst>
                <a:ext uri="{FF2B5EF4-FFF2-40B4-BE49-F238E27FC236}">
                  <a16:creationId xmlns:a16="http://schemas.microsoft.com/office/drawing/2014/main" id="{6DF1898D-50FB-5231-BA50-C34FE13D794D}"/>
                </a:ext>
              </a:extLst>
            </p:cNvPr>
            <p:cNvSpPr/>
            <p:nvPr/>
          </p:nvSpPr>
          <p:spPr>
            <a:xfrm>
              <a:off x="3733800" y="3989388"/>
              <a:ext cx="6604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Document 55">
              <a:extLst>
                <a:ext uri="{FF2B5EF4-FFF2-40B4-BE49-F238E27FC236}">
                  <a16:creationId xmlns:a16="http://schemas.microsoft.com/office/drawing/2014/main" id="{7C177E1A-B5D8-8324-203A-64D6C9BC3A3C}"/>
                </a:ext>
              </a:extLst>
            </p:cNvPr>
            <p:cNvSpPr/>
            <p:nvPr/>
          </p:nvSpPr>
          <p:spPr>
            <a:xfrm>
              <a:off x="4419600" y="3558711"/>
              <a:ext cx="1371599" cy="1234415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Clamp Value Extraction</a:t>
              </a:r>
            </a:p>
          </p:txBody>
        </p:sp>
        <p:sp>
          <p:nvSpPr>
            <p:cNvPr id="57" name="Arrow: Right 56">
              <a:extLst>
                <a:ext uri="{FF2B5EF4-FFF2-40B4-BE49-F238E27FC236}">
                  <a16:creationId xmlns:a16="http://schemas.microsoft.com/office/drawing/2014/main" id="{9881D79A-D3F0-93D4-0AE7-A1D9BA86F796}"/>
                </a:ext>
              </a:extLst>
            </p:cNvPr>
            <p:cNvSpPr/>
            <p:nvPr/>
          </p:nvSpPr>
          <p:spPr>
            <a:xfrm rot="5400000">
              <a:off x="6910780" y="5047857"/>
              <a:ext cx="605632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row: Right 57">
              <a:extLst>
                <a:ext uri="{FF2B5EF4-FFF2-40B4-BE49-F238E27FC236}">
                  <a16:creationId xmlns:a16="http://schemas.microsoft.com/office/drawing/2014/main" id="{A70EDC21-A400-09BB-EAC3-CDD619659130}"/>
                </a:ext>
              </a:extLst>
            </p:cNvPr>
            <p:cNvSpPr/>
            <p:nvPr/>
          </p:nvSpPr>
          <p:spPr>
            <a:xfrm>
              <a:off x="5791199" y="3989388"/>
              <a:ext cx="635001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92197010-0A15-15F8-30B9-0A7F99158A7C}"/>
                </a:ext>
              </a:extLst>
            </p:cNvPr>
            <p:cNvSpPr/>
            <p:nvPr/>
          </p:nvSpPr>
          <p:spPr>
            <a:xfrm>
              <a:off x="1549400" y="3552967"/>
              <a:ext cx="6604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4A22325-3EC2-E897-B9F7-4150311C44EB}"/>
                </a:ext>
              </a:extLst>
            </p:cNvPr>
            <p:cNvSpPr/>
            <p:nvPr/>
          </p:nvSpPr>
          <p:spPr>
            <a:xfrm>
              <a:off x="152400" y="3435285"/>
              <a:ext cx="13970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4555283-A0DB-153C-9729-87CAF45B53FD}"/>
                </a:ext>
              </a:extLst>
            </p:cNvPr>
            <p:cNvSpPr/>
            <p:nvPr/>
          </p:nvSpPr>
          <p:spPr>
            <a:xfrm>
              <a:off x="152400" y="4305235"/>
              <a:ext cx="13970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62" name="Arrow: Right 61">
              <a:extLst>
                <a:ext uri="{FF2B5EF4-FFF2-40B4-BE49-F238E27FC236}">
                  <a16:creationId xmlns:a16="http://schemas.microsoft.com/office/drawing/2014/main" id="{B3AB1C3D-4106-D695-7404-9C64CA001E62}"/>
                </a:ext>
              </a:extLst>
            </p:cNvPr>
            <p:cNvSpPr/>
            <p:nvPr/>
          </p:nvSpPr>
          <p:spPr>
            <a:xfrm>
              <a:off x="1549400" y="4419140"/>
              <a:ext cx="6604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A7B9041-275E-C117-CE43-083B569D3C9A}"/>
                </a:ext>
              </a:extLst>
            </p:cNvPr>
            <p:cNvSpPr/>
            <p:nvPr/>
          </p:nvSpPr>
          <p:spPr>
            <a:xfrm>
              <a:off x="5715000" y="5575303"/>
              <a:ext cx="2997200" cy="82549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64" name="Arrow: Right 63">
              <a:extLst>
                <a:ext uri="{FF2B5EF4-FFF2-40B4-BE49-F238E27FC236}">
                  <a16:creationId xmlns:a16="http://schemas.microsoft.com/office/drawing/2014/main" id="{F017B08A-5E23-41CC-6843-96DB4DCA37B6}"/>
                </a:ext>
              </a:extLst>
            </p:cNvPr>
            <p:cNvSpPr/>
            <p:nvPr/>
          </p:nvSpPr>
          <p:spPr>
            <a:xfrm rot="5400000">
              <a:off x="6910780" y="5047858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row: Right 64">
              <a:extLst>
                <a:ext uri="{FF2B5EF4-FFF2-40B4-BE49-F238E27FC236}">
                  <a16:creationId xmlns:a16="http://schemas.microsoft.com/office/drawing/2014/main" id="{704FEAFF-545A-0B6A-4074-C0F2EF8593C5}"/>
                </a:ext>
              </a:extLst>
            </p:cNvPr>
            <p:cNvSpPr/>
            <p:nvPr/>
          </p:nvSpPr>
          <p:spPr>
            <a:xfrm flipH="1">
              <a:off x="7848599" y="3973711"/>
              <a:ext cx="609599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row: Right 65">
              <a:extLst>
                <a:ext uri="{FF2B5EF4-FFF2-40B4-BE49-F238E27FC236}">
                  <a16:creationId xmlns:a16="http://schemas.microsoft.com/office/drawing/2014/main" id="{9F8F2E49-9336-5ED1-E46D-1F7BD1CEBAEA}"/>
                </a:ext>
              </a:extLst>
            </p:cNvPr>
            <p:cNvSpPr/>
            <p:nvPr/>
          </p:nvSpPr>
          <p:spPr>
            <a:xfrm flipH="1">
              <a:off x="9829800" y="3900488"/>
              <a:ext cx="6858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Document 66">
              <a:extLst>
                <a:ext uri="{FF2B5EF4-FFF2-40B4-BE49-F238E27FC236}">
                  <a16:creationId xmlns:a16="http://schemas.microsoft.com/office/drawing/2014/main" id="{8755E73B-6860-B57C-51C6-8CC6230402C3}"/>
                </a:ext>
              </a:extLst>
            </p:cNvPr>
            <p:cNvSpPr/>
            <p:nvPr/>
          </p:nvSpPr>
          <p:spPr>
            <a:xfrm>
              <a:off x="8458196" y="3543035"/>
              <a:ext cx="1371600" cy="1234415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5748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ISOvsReset</a:t>
            </a:r>
            <a:r>
              <a:rPr lang="en-US" dirty="0"/>
              <a:t> : Results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87F69F-4781-0109-3D12-0C8B6DBCD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43434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IsoVsReset</a:t>
            </a:r>
            <a:r>
              <a:rPr lang="en-US" dirty="0"/>
              <a:t> methodology has been used for multiple SoC programs </a:t>
            </a:r>
          </a:p>
          <a:p>
            <a:r>
              <a:rPr lang="en-US" dirty="0"/>
              <a:t>Uncovered multiple Isolation value related bugs </a:t>
            </a:r>
          </a:p>
          <a:p>
            <a:r>
              <a:rPr lang="en-US" dirty="0"/>
              <a:t>All bugs were caught much before the completion of PA test suite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93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 : </a:t>
            </a:r>
            <a:r>
              <a:rPr lang="en-US" dirty="0" err="1"/>
              <a:t>IsoKeepers</a:t>
            </a:r>
            <a:r>
              <a:rPr lang="en-US" dirty="0"/>
              <a:t> X-Prop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87F69F-4781-0109-3D12-0C8B6DBCD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2383229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dirty="0" err="1"/>
              <a:t>IsoVsReset</a:t>
            </a:r>
            <a:r>
              <a:rPr lang="en-US" dirty="0"/>
              <a:t> Methodology can be extended further to resolve other Problems of PA simulations</a:t>
            </a:r>
          </a:p>
          <a:p>
            <a:r>
              <a:rPr lang="en-US" dirty="0" err="1"/>
              <a:t>IsoKeepers</a:t>
            </a:r>
            <a:r>
              <a:rPr lang="en-US" dirty="0"/>
              <a:t> can cause X-Prop in PAGLS</a:t>
            </a:r>
          </a:p>
          <a:p>
            <a:pPr lvl="1"/>
            <a:r>
              <a:rPr lang="en-US" dirty="0"/>
              <a:t>Required to be initialized/deposited </a:t>
            </a:r>
          </a:p>
          <a:p>
            <a:pPr lvl="1"/>
            <a:r>
              <a:rPr lang="en-US" dirty="0"/>
              <a:t>Without initialization can lead to considerable debug effort in X-tracing</a:t>
            </a:r>
          </a:p>
          <a:p>
            <a:r>
              <a:rPr lang="en-US" dirty="0" err="1"/>
              <a:t>IsoVsReset</a:t>
            </a:r>
            <a:r>
              <a:rPr lang="en-US" dirty="0"/>
              <a:t> extended to find the list of </a:t>
            </a:r>
            <a:r>
              <a:rPr lang="en-US" dirty="0" err="1"/>
              <a:t>IsoKeepers</a:t>
            </a:r>
            <a:endParaRPr lang="de-DE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C90E375-8368-BD3E-FDC6-A7DC57077B01}"/>
              </a:ext>
            </a:extLst>
          </p:cNvPr>
          <p:cNvGrpSpPr/>
          <p:nvPr/>
        </p:nvGrpSpPr>
        <p:grpSpPr>
          <a:xfrm>
            <a:off x="152398" y="3982488"/>
            <a:ext cx="11887204" cy="2875512"/>
            <a:chOff x="152398" y="3982488"/>
            <a:chExt cx="11887204" cy="28755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E3175-A78E-2B6C-6747-06B323B25665}"/>
                </a:ext>
              </a:extLst>
            </p:cNvPr>
            <p:cNvSpPr/>
            <p:nvPr/>
          </p:nvSpPr>
          <p:spPr>
            <a:xfrm>
              <a:off x="152398" y="4010899"/>
              <a:ext cx="1397000" cy="57419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2F9AC7-8433-6517-1FD8-F5E41F75BCC7}"/>
                </a:ext>
              </a:extLst>
            </p:cNvPr>
            <p:cNvSpPr/>
            <p:nvPr/>
          </p:nvSpPr>
          <p:spPr>
            <a:xfrm>
              <a:off x="152398" y="4830320"/>
              <a:ext cx="1397000" cy="57419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A55D160-1309-801C-4AC9-29B3384D9491}"/>
                </a:ext>
              </a:extLst>
            </p:cNvPr>
            <p:cNvSpPr/>
            <p:nvPr/>
          </p:nvSpPr>
          <p:spPr>
            <a:xfrm>
              <a:off x="1549398" y="4126287"/>
              <a:ext cx="660400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B0EA2584-AF8D-5AF6-F134-FD86B88DB24D}"/>
                </a:ext>
              </a:extLst>
            </p:cNvPr>
            <p:cNvSpPr/>
            <p:nvPr/>
          </p:nvSpPr>
          <p:spPr>
            <a:xfrm>
              <a:off x="1549398" y="4937609"/>
              <a:ext cx="660400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C50CF05-FE28-8085-BB44-1F50DE191D6B}"/>
                </a:ext>
              </a:extLst>
            </p:cNvPr>
            <p:cNvSpPr/>
            <p:nvPr/>
          </p:nvSpPr>
          <p:spPr>
            <a:xfrm>
              <a:off x="2209798" y="3982488"/>
              <a:ext cx="1524000" cy="146389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MVSIM Report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6A8485-EB63-5F25-7126-B49134B115A6}"/>
                </a:ext>
              </a:extLst>
            </p:cNvPr>
            <p:cNvSpPr/>
            <p:nvPr/>
          </p:nvSpPr>
          <p:spPr>
            <a:xfrm>
              <a:off x="6426200" y="3982488"/>
              <a:ext cx="1422398" cy="144370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16" name="Flowchart: Document 15">
              <a:extLst>
                <a:ext uri="{FF2B5EF4-FFF2-40B4-BE49-F238E27FC236}">
                  <a16:creationId xmlns:a16="http://schemas.microsoft.com/office/drawing/2014/main" id="{A8817475-D55A-11C3-9D73-F68F3B1F3FB2}"/>
                </a:ext>
              </a:extLst>
            </p:cNvPr>
            <p:cNvSpPr/>
            <p:nvPr/>
          </p:nvSpPr>
          <p:spPr>
            <a:xfrm>
              <a:off x="8458198" y="4118311"/>
              <a:ext cx="1371600" cy="1162717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76C0B5D9-9F77-DA4A-2FB7-94D4849F5400}"/>
                </a:ext>
              </a:extLst>
            </p:cNvPr>
            <p:cNvSpPr/>
            <p:nvPr/>
          </p:nvSpPr>
          <p:spPr>
            <a:xfrm flipH="1">
              <a:off x="7848597" y="4523972"/>
              <a:ext cx="609599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B93CC080-45F3-4184-F9A7-54F23D9B89E1}"/>
                </a:ext>
              </a:extLst>
            </p:cNvPr>
            <p:cNvSpPr/>
            <p:nvPr/>
          </p:nvSpPr>
          <p:spPr>
            <a:xfrm flipH="1">
              <a:off x="9829798" y="4455002"/>
              <a:ext cx="685800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00A7862-0233-3C3D-7E2A-77305E789DF1}"/>
                </a:ext>
              </a:extLst>
            </p:cNvPr>
            <p:cNvSpPr/>
            <p:nvPr/>
          </p:nvSpPr>
          <p:spPr>
            <a:xfrm>
              <a:off x="10515598" y="3982488"/>
              <a:ext cx="1524000" cy="146389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F82697AD-A4C6-625A-249D-AD7F81E9E968}"/>
                </a:ext>
              </a:extLst>
            </p:cNvPr>
            <p:cNvSpPr/>
            <p:nvPr/>
          </p:nvSpPr>
          <p:spPr>
            <a:xfrm rot="5400000">
              <a:off x="6928370" y="5524891"/>
              <a:ext cx="570455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783E2A3-E018-2990-6395-B86302F1B88B}"/>
                </a:ext>
              </a:extLst>
            </p:cNvPr>
            <p:cNvSpPr/>
            <p:nvPr/>
          </p:nvSpPr>
          <p:spPr>
            <a:xfrm>
              <a:off x="5714998" y="6032537"/>
              <a:ext cx="2997200" cy="77755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42BF7C1-A030-1BC5-E055-FB21B0206054}"/>
                </a:ext>
              </a:extLst>
            </p:cNvPr>
            <p:cNvSpPr/>
            <p:nvPr/>
          </p:nvSpPr>
          <p:spPr>
            <a:xfrm>
              <a:off x="6426204" y="3982488"/>
              <a:ext cx="1422398" cy="144370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23" name="Flowchart: Document 22">
              <a:extLst>
                <a:ext uri="{FF2B5EF4-FFF2-40B4-BE49-F238E27FC236}">
                  <a16:creationId xmlns:a16="http://schemas.microsoft.com/office/drawing/2014/main" id="{60A62DB2-F1BD-3907-B4EE-6B187F46FDEB}"/>
                </a:ext>
              </a:extLst>
            </p:cNvPr>
            <p:cNvSpPr/>
            <p:nvPr/>
          </p:nvSpPr>
          <p:spPr>
            <a:xfrm>
              <a:off x="8458202" y="4118311"/>
              <a:ext cx="1371600" cy="1162717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A7CC4B3B-4C5E-517F-7614-2232066DA857}"/>
                </a:ext>
              </a:extLst>
            </p:cNvPr>
            <p:cNvSpPr/>
            <p:nvPr/>
          </p:nvSpPr>
          <p:spPr>
            <a:xfrm flipH="1">
              <a:off x="7848601" y="4523972"/>
              <a:ext cx="609599" cy="351394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38B2A9A8-FA88-7748-5974-81DD74ACF41F}"/>
                </a:ext>
              </a:extLst>
            </p:cNvPr>
            <p:cNvSpPr/>
            <p:nvPr/>
          </p:nvSpPr>
          <p:spPr>
            <a:xfrm flipH="1">
              <a:off x="9829802" y="4455002"/>
              <a:ext cx="685800" cy="351394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7254109D-749C-7E70-45FC-35D46546C8A5}"/>
                </a:ext>
              </a:extLst>
            </p:cNvPr>
            <p:cNvSpPr/>
            <p:nvPr/>
          </p:nvSpPr>
          <p:spPr>
            <a:xfrm>
              <a:off x="10515602" y="3982488"/>
              <a:ext cx="1524000" cy="146389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CE6B57D-C553-431A-6626-63F0D27CEB38}"/>
                </a:ext>
              </a:extLst>
            </p:cNvPr>
            <p:cNvSpPr/>
            <p:nvPr/>
          </p:nvSpPr>
          <p:spPr>
            <a:xfrm>
              <a:off x="5715002" y="6032537"/>
              <a:ext cx="2997200" cy="77755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1A0EB352-F3EC-C93F-8CA8-46B7F6655887}"/>
                </a:ext>
              </a:extLst>
            </p:cNvPr>
            <p:cNvSpPr/>
            <p:nvPr/>
          </p:nvSpPr>
          <p:spPr>
            <a:xfrm rot="5400000">
              <a:off x="6928370" y="5524893"/>
              <a:ext cx="570455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E1F8A53-7B57-2397-EFB5-D5681FD7E91E}"/>
                </a:ext>
              </a:extLst>
            </p:cNvPr>
            <p:cNvSpPr/>
            <p:nvPr/>
          </p:nvSpPr>
          <p:spPr>
            <a:xfrm>
              <a:off x="6426204" y="3982489"/>
              <a:ext cx="1422398" cy="144370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31" name="Flowchart: Document 30">
              <a:extLst>
                <a:ext uri="{FF2B5EF4-FFF2-40B4-BE49-F238E27FC236}">
                  <a16:creationId xmlns:a16="http://schemas.microsoft.com/office/drawing/2014/main" id="{04527083-91C8-84D6-929E-E630E2566DF1}"/>
                </a:ext>
              </a:extLst>
            </p:cNvPr>
            <p:cNvSpPr/>
            <p:nvPr/>
          </p:nvSpPr>
          <p:spPr>
            <a:xfrm>
              <a:off x="8458198" y="4118311"/>
              <a:ext cx="1371600" cy="1162717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6042CB9A-1AE9-2F7F-36A9-52A2D8B1DFCF}"/>
                </a:ext>
              </a:extLst>
            </p:cNvPr>
            <p:cNvSpPr/>
            <p:nvPr/>
          </p:nvSpPr>
          <p:spPr>
            <a:xfrm>
              <a:off x="10515598" y="3982488"/>
              <a:ext cx="1524000" cy="146389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568095B-22DD-4609-1969-13BA8EDFB59A}"/>
                </a:ext>
              </a:extLst>
            </p:cNvPr>
            <p:cNvSpPr/>
            <p:nvPr/>
          </p:nvSpPr>
          <p:spPr>
            <a:xfrm>
              <a:off x="5714998" y="6032537"/>
              <a:ext cx="2997200" cy="77755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C943C4A8-A444-B910-0A40-5FDBF7C75187}"/>
                </a:ext>
              </a:extLst>
            </p:cNvPr>
            <p:cNvSpPr/>
            <p:nvPr/>
          </p:nvSpPr>
          <p:spPr>
            <a:xfrm rot="5400000">
              <a:off x="6928366" y="5524893"/>
              <a:ext cx="570455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7E85772-8311-3D13-FDEB-A73FFB483591}"/>
                </a:ext>
              </a:extLst>
            </p:cNvPr>
            <p:cNvSpPr/>
            <p:nvPr/>
          </p:nvSpPr>
          <p:spPr>
            <a:xfrm>
              <a:off x="6426200" y="3982489"/>
              <a:ext cx="1422398" cy="14437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0B630B8-2997-A805-A1F6-03D448FED109}"/>
                </a:ext>
              </a:extLst>
            </p:cNvPr>
            <p:cNvSpPr/>
            <p:nvPr/>
          </p:nvSpPr>
          <p:spPr>
            <a:xfrm>
              <a:off x="6426203" y="3982488"/>
              <a:ext cx="1422398" cy="14437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39" name="Arrow: Right 38">
              <a:extLst>
                <a:ext uri="{FF2B5EF4-FFF2-40B4-BE49-F238E27FC236}">
                  <a16:creationId xmlns:a16="http://schemas.microsoft.com/office/drawing/2014/main" id="{365728F5-213E-7C89-C4D2-F8D2865DCF91}"/>
                </a:ext>
              </a:extLst>
            </p:cNvPr>
            <p:cNvSpPr/>
            <p:nvPr/>
          </p:nvSpPr>
          <p:spPr>
            <a:xfrm flipH="1">
              <a:off x="7848601" y="4523973"/>
              <a:ext cx="609599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65177AD0-6938-6AFC-535C-BF743E7E26CC}"/>
                </a:ext>
              </a:extLst>
            </p:cNvPr>
            <p:cNvSpPr/>
            <p:nvPr/>
          </p:nvSpPr>
          <p:spPr>
            <a:xfrm flipH="1">
              <a:off x="9829802" y="4455003"/>
              <a:ext cx="685800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Document 40">
              <a:extLst>
                <a:ext uri="{FF2B5EF4-FFF2-40B4-BE49-F238E27FC236}">
                  <a16:creationId xmlns:a16="http://schemas.microsoft.com/office/drawing/2014/main" id="{954AE28F-4E0E-A917-BC21-47D0F1349590}"/>
                </a:ext>
              </a:extLst>
            </p:cNvPr>
            <p:cNvSpPr/>
            <p:nvPr/>
          </p:nvSpPr>
          <p:spPr>
            <a:xfrm>
              <a:off x="8458198" y="4118312"/>
              <a:ext cx="1371600" cy="1162717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04FB58F2-07B4-6020-E03E-24F8ED00D465}"/>
                </a:ext>
              </a:extLst>
            </p:cNvPr>
            <p:cNvSpPr/>
            <p:nvPr/>
          </p:nvSpPr>
          <p:spPr>
            <a:xfrm>
              <a:off x="10515598" y="3982489"/>
              <a:ext cx="1524000" cy="146389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6C18833-5140-CE46-7C9B-7BB79291049F}"/>
                </a:ext>
              </a:extLst>
            </p:cNvPr>
            <p:cNvSpPr/>
            <p:nvPr/>
          </p:nvSpPr>
          <p:spPr>
            <a:xfrm>
              <a:off x="5714998" y="6032538"/>
              <a:ext cx="2997200" cy="77755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549CA5A4-6C03-3125-2951-20E1C2BEC81B}"/>
                </a:ext>
              </a:extLst>
            </p:cNvPr>
            <p:cNvSpPr/>
            <p:nvPr/>
          </p:nvSpPr>
          <p:spPr>
            <a:xfrm rot="5400000">
              <a:off x="6928366" y="5524893"/>
              <a:ext cx="570455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E25B87C-499B-88E4-6709-E74D387D8D15}"/>
                </a:ext>
              </a:extLst>
            </p:cNvPr>
            <p:cNvSpPr/>
            <p:nvPr/>
          </p:nvSpPr>
          <p:spPr>
            <a:xfrm>
              <a:off x="6426203" y="3982489"/>
              <a:ext cx="1422398" cy="144370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Automation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07FDF2B-9265-C69E-FA00-200841057CF9}"/>
                </a:ext>
              </a:extLst>
            </p:cNvPr>
            <p:cNvSpPr/>
            <p:nvPr/>
          </p:nvSpPr>
          <p:spPr>
            <a:xfrm>
              <a:off x="152398" y="4015440"/>
              <a:ext cx="1397000" cy="57419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10B4063-C30E-D840-E7E9-14DB43CA0D8F}"/>
                </a:ext>
              </a:extLst>
            </p:cNvPr>
            <p:cNvSpPr/>
            <p:nvPr/>
          </p:nvSpPr>
          <p:spPr>
            <a:xfrm>
              <a:off x="152398" y="4834861"/>
              <a:ext cx="1397000" cy="57419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49" name="Arrow: Right 48">
              <a:extLst>
                <a:ext uri="{FF2B5EF4-FFF2-40B4-BE49-F238E27FC236}">
                  <a16:creationId xmlns:a16="http://schemas.microsoft.com/office/drawing/2014/main" id="{C123DDCF-A9D7-A7AE-2B1B-8D4108570E2C}"/>
                </a:ext>
              </a:extLst>
            </p:cNvPr>
            <p:cNvSpPr/>
            <p:nvPr/>
          </p:nvSpPr>
          <p:spPr>
            <a:xfrm>
              <a:off x="1549398" y="4942150"/>
              <a:ext cx="660400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row: Right 49">
              <a:extLst>
                <a:ext uri="{FF2B5EF4-FFF2-40B4-BE49-F238E27FC236}">
                  <a16:creationId xmlns:a16="http://schemas.microsoft.com/office/drawing/2014/main" id="{E7189A17-7D5F-211C-F7FF-867E73183006}"/>
                </a:ext>
              </a:extLst>
            </p:cNvPr>
            <p:cNvSpPr/>
            <p:nvPr/>
          </p:nvSpPr>
          <p:spPr>
            <a:xfrm>
              <a:off x="1549398" y="4127665"/>
              <a:ext cx="660400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8BAF679-BE8C-040D-FA4B-0B9809BD9DD7}"/>
                </a:ext>
              </a:extLst>
            </p:cNvPr>
            <p:cNvSpPr/>
            <p:nvPr/>
          </p:nvSpPr>
          <p:spPr>
            <a:xfrm>
              <a:off x="152398" y="4016818"/>
              <a:ext cx="1397000" cy="57419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1A650BF-DF5B-E358-04A9-CE3F1574AD92}"/>
                </a:ext>
              </a:extLst>
            </p:cNvPr>
            <p:cNvSpPr/>
            <p:nvPr/>
          </p:nvSpPr>
          <p:spPr>
            <a:xfrm>
              <a:off x="152398" y="4836239"/>
              <a:ext cx="1397000" cy="57419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53" name="Arrow: Right 52">
              <a:extLst>
                <a:ext uri="{FF2B5EF4-FFF2-40B4-BE49-F238E27FC236}">
                  <a16:creationId xmlns:a16="http://schemas.microsoft.com/office/drawing/2014/main" id="{95603D28-D048-CC5D-0508-E3A2E125292C}"/>
                </a:ext>
              </a:extLst>
            </p:cNvPr>
            <p:cNvSpPr/>
            <p:nvPr/>
          </p:nvSpPr>
          <p:spPr>
            <a:xfrm>
              <a:off x="1549398" y="4943528"/>
              <a:ext cx="660400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2B002B9E-E2F6-5808-18D3-348F68AE403E}"/>
                </a:ext>
              </a:extLst>
            </p:cNvPr>
            <p:cNvSpPr/>
            <p:nvPr/>
          </p:nvSpPr>
          <p:spPr>
            <a:xfrm>
              <a:off x="2209798" y="3982489"/>
              <a:ext cx="1524000" cy="146389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MVSIM Report</a:t>
              </a:r>
            </a:p>
          </p:txBody>
        </p:sp>
        <p:sp>
          <p:nvSpPr>
            <p:cNvPr id="55" name="Arrow: Right 54">
              <a:extLst>
                <a:ext uri="{FF2B5EF4-FFF2-40B4-BE49-F238E27FC236}">
                  <a16:creationId xmlns:a16="http://schemas.microsoft.com/office/drawing/2014/main" id="{806536C2-8C2A-B654-8AE6-86068D9D3918}"/>
                </a:ext>
              </a:extLst>
            </p:cNvPr>
            <p:cNvSpPr/>
            <p:nvPr/>
          </p:nvSpPr>
          <p:spPr>
            <a:xfrm>
              <a:off x="3733798" y="4114800"/>
              <a:ext cx="660400" cy="351394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row: Right 56">
              <a:extLst>
                <a:ext uri="{FF2B5EF4-FFF2-40B4-BE49-F238E27FC236}">
                  <a16:creationId xmlns:a16="http://schemas.microsoft.com/office/drawing/2014/main" id="{BA3D066F-678D-6CCC-F820-4237795FCF7B}"/>
                </a:ext>
              </a:extLst>
            </p:cNvPr>
            <p:cNvSpPr/>
            <p:nvPr/>
          </p:nvSpPr>
          <p:spPr>
            <a:xfrm rot="5400000">
              <a:off x="6928366" y="5524894"/>
              <a:ext cx="570455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row: Right 57">
              <a:extLst>
                <a:ext uri="{FF2B5EF4-FFF2-40B4-BE49-F238E27FC236}">
                  <a16:creationId xmlns:a16="http://schemas.microsoft.com/office/drawing/2014/main" id="{DC0DCF6D-B0F8-3E95-A548-B1CF56B84ECF}"/>
                </a:ext>
              </a:extLst>
            </p:cNvPr>
            <p:cNvSpPr/>
            <p:nvPr/>
          </p:nvSpPr>
          <p:spPr>
            <a:xfrm>
              <a:off x="5791197" y="4114800"/>
              <a:ext cx="635001" cy="351394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0D647D5A-B551-E131-0FC7-DF40C06F7DFD}"/>
                </a:ext>
              </a:extLst>
            </p:cNvPr>
            <p:cNvSpPr/>
            <p:nvPr/>
          </p:nvSpPr>
          <p:spPr>
            <a:xfrm>
              <a:off x="1549398" y="4127666"/>
              <a:ext cx="660400" cy="351394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50CA696-1937-69A1-C038-657B36E96734}"/>
                </a:ext>
              </a:extLst>
            </p:cNvPr>
            <p:cNvSpPr/>
            <p:nvPr/>
          </p:nvSpPr>
          <p:spPr>
            <a:xfrm>
              <a:off x="152398" y="4016819"/>
              <a:ext cx="1397000" cy="57419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2B34634-8B9B-5A79-1711-98E61282EC77}"/>
                </a:ext>
              </a:extLst>
            </p:cNvPr>
            <p:cNvSpPr/>
            <p:nvPr/>
          </p:nvSpPr>
          <p:spPr>
            <a:xfrm>
              <a:off x="152398" y="4836240"/>
              <a:ext cx="1397000" cy="57419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62" name="Arrow: Right 61">
              <a:extLst>
                <a:ext uri="{FF2B5EF4-FFF2-40B4-BE49-F238E27FC236}">
                  <a16:creationId xmlns:a16="http://schemas.microsoft.com/office/drawing/2014/main" id="{8C486358-E21B-F651-1DC3-4DB80D9840C0}"/>
                </a:ext>
              </a:extLst>
            </p:cNvPr>
            <p:cNvSpPr/>
            <p:nvPr/>
          </p:nvSpPr>
          <p:spPr>
            <a:xfrm>
              <a:off x="1549398" y="4943529"/>
              <a:ext cx="660400" cy="351394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96EFD2A-2CA7-39CE-E10C-CB73A5B63A8E}"/>
                </a:ext>
              </a:extLst>
            </p:cNvPr>
            <p:cNvSpPr/>
            <p:nvPr/>
          </p:nvSpPr>
          <p:spPr>
            <a:xfrm>
              <a:off x="5714998" y="6019798"/>
              <a:ext cx="2997200" cy="83820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IsoKeepers</a:t>
              </a:r>
              <a:r>
                <a:rPr lang="en-US" dirty="0"/>
                <a:t> deposits for default off Domains</a:t>
              </a:r>
            </a:p>
          </p:txBody>
        </p:sp>
        <p:sp>
          <p:nvSpPr>
            <p:cNvPr id="64" name="Arrow: Right 63">
              <a:extLst>
                <a:ext uri="{FF2B5EF4-FFF2-40B4-BE49-F238E27FC236}">
                  <a16:creationId xmlns:a16="http://schemas.microsoft.com/office/drawing/2014/main" id="{1656805E-94DD-9C09-E54E-801D84173278}"/>
                </a:ext>
              </a:extLst>
            </p:cNvPr>
            <p:cNvSpPr/>
            <p:nvPr/>
          </p:nvSpPr>
          <p:spPr>
            <a:xfrm rot="5400000">
              <a:off x="6939940" y="5536468"/>
              <a:ext cx="547307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row: Right 64">
              <a:extLst>
                <a:ext uri="{FF2B5EF4-FFF2-40B4-BE49-F238E27FC236}">
                  <a16:creationId xmlns:a16="http://schemas.microsoft.com/office/drawing/2014/main" id="{5BD7B139-83A3-16CD-1C5F-6F60EDABE7A8}"/>
                </a:ext>
              </a:extLst>
            </p:cNvPr>
            <p:cNvSpPr/>
            <p:nvPr/>
          </p:nvSpPr>
          <p:spPr>
            <a:xfrm flipH="1">
              <a:off x="7848597" y="4523972"/>
              <a:ext cx="609599" cy="351394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row: Right 65">
              <a:extLst>
                <a:ext uri="{FF2B5EF4-FFF2-40B4-BE49-F238E27FC236}">
                  <a16:creationId xmlns:a16="http://schemas.microsoft.com/office/drawing/2014/main" id="{3FC9B77D-E24A-EC50-6BA1-8F12121DC447}"/>
                </a:ext>
              </a:extLst>
            </p:cNvPr>
            <p:cNvSpPr/>
            <p:nvPr/>
          </p:nvSpPr>
          <p:spPr>
            <a:xfrm flipH="1">
              <a:off x="9829798" y="4455002"/>
              <a:ext cx="685800" cy="351394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Document 66">
              <a:extLst>
                <a:ext uri="{FF2B5EF4-FFF2-40B4-BE49-F238E27FC236}">
                  <a16:creationId xmlns:a16="http://schemas.microsoft.com/office/drawing/2014/main" id="{470B9A88-25CE-73FC-A1C5-5F3474EAC3F5}"/>
                </a:ext>
              </a:extLst>
            </p:cNvPr>
            <p:cNvSpPr/>
            <p:nvPr/>
          </p:nvSpPr>
          <p:spPr>
            <a:xfrm>
              <a:off x="8458194" y="4015441"/>
              <a:ext cx="1371600" cy="1389072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Default off Domains and </a:t>
              </a:r>
              <a:r>
                <a:rPr lang="en-US" dirty="0" err="1"/>
                <a:t>IsoKeepers</a:t>
              </a:r>
              <a:endParaRPr lang="en-US" dirty="0"/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E9061A18-D867-7929-295C-1268D56DCFCD}"/>
              </a:ext>
            </a:extLst>
          </p:cNvPr>
          <p:cNvSpPr/>
          <p:nvPr/>
        </p:nvSpPr>
        <p:spPr>
          <a:xfrm>
            <a:off x="4394200" y="4008344"/>
            <a:ext cx="1397000" cy="5741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Switchable PD List</a:t>
            </a:r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5795B426-815A-47DE-58B9-F1C28632096B}"/>
              </a:ext>
            </a:extLst>
          </p:cNvPr>
          <p:cNvSpPr/>
          <p:nvPr/>
        </p:nvSpPr>
        <p:spPr>
          <a:xfrm>
            <a:off x="3733800" y="4935153"/>
            <a:ext cx="660400" cy="3513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A6996E6-2D9F-5710-16C5-C95B06F34C10}"/>
              </a:ext>
            </a:extLst>
          </p:cNvPr>
          <p:cNvSpPr/>
          <p:nvPr/>
        </p:nvSpPr>
        <p:spPr>
          <a:xfrm>
            <a:off x="4398422" y="4863565"/>
            <a:ext cx="1397000" cy="5741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Iso Keeper List</a:t>
            </a: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2EDE92A7-CAEE-7FAC-B25C-4C52A3A14F47}"/>
              </a:ext>
            </a:extLst>
          </p:cNvPr>
          <p:cNvSpPr/>
          <p:nvPr/>
        </p:nvSpPr>
        <p:spPr>
          <a:xfrm>
            <a:off x="5791200" y="4982606"/>
            <a:ext cx="635001" cy="3513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C2179394-A79E-4BA3-FCC1-FF5B9F57D507}"/>
              </a:ext>
            </a:extLst>
          </p:cNvPr>
          <p:cNvSpPr/>
          <p:nvPr/>
        </p:nvSpPr>
        <p:spPr>
          <a:xfrm>
            <a:off x="2209798" y="3982488"/>
            <a:ext cx="1524000" cy="14638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MVSIM Report</a:t>
            </a:r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8545DB73-C41D-9DB9-285F-25EEE92BDE88}"/>
              </a:ext>
            </a:extLst>
          </p:cNvPr>
          <p:cNvSpPr/>
          <p:nvPr/>
        </p:nvSpPr>
        <p:spPr>
          <a:xfrm>
            <a:off x="1549398" y="4127665"/>
            <a:ext cx="660400" cy="3513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6CE4ED-1D1C-1AED-E28E-CF1E7E7A7F84}"/>
              </a:ext>
            </a:extLst>
          </p:cNvPr>
          <p:cNvSpPr/>
          <p:nvPr/>
        </p:nvSpPr>
        <p:spPr>
          <a:xfrm>
            <a:off x="152398" y="4016818"/>
            <a:ext cx="1397000" cy="5741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RTL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082566A-B271-6342-CF7F-10AE964A52F1}"/>
              </a:ext>
            </a:extLst>
          </p:cNvPr>
          <p:cNvSpPr/>
          <p:nvPr/>
        </p:nvSpPr>
        <p:spPr>
          <a:xfrm>
            <a:off x="152398" y="4836239"/>
            <a:ext cx="1397000" cy="5741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UPF</a:t>
            </a:r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5C4FE076-A72C-206C-1B35-86F15DB1B679}"/>
              </a:ext>
            </a:extLst>
          </p:cNvPr>
          <p:cNvSpPr/>
          <p:nvPr/>
        </p:nvSpPr>
        <p:spPr>
          <a:xfrm>
            <a:off x="1549398" y="4943528"/>
            <a:ext cx="660400" cy="3513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19F2F463-1D3E-F50A-45BF-A7F3111DD8D8}"/>
              </a:ext>
            </a:extLst>
          </p:cNvPr>
          <p:cNvSpPr/>
          <p:nvPr/>
        </p:nvSpPr>
        <p:spPr>
          <a:xfrm>
            <a:off x="3733794" y="4114800"/>
            <a:ext cx="660400" cy="3513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3FC665ED-1A5F-B8FA-1987-3DAE9F23CFA9}"/>
              </a:ext>
            </a:extLst>
          </p:cNvPr>
          <p:cNvSpPr/>
          <p:nvPr/>
        </p:nvSpPr>
        <p:spPr>
          <a:xfrm>
            <a:off x="5791193" y="4114800"/>
            <a:ext cx="635001" cy="3513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CBA0E268-A96C-2211-463D-FA608B06AF75}"/>
              </a:ext>
            </a:extLst>
          </p:cNvPr>
          <p:cNvSpPr/>
          <p:nvPr/>
        </p:nvSpPr>
        <p:spPr>
          <a:xfrm flipH="1">
            <a:off x="7848593" y="4523972"/>
            <a:ext cx="609599" cy="3513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E74DE95-0716-E4BF-1CB2-ED02C72EF16A}"/>
              </a:ext>
            </a:extLst>
          </p:cNvPr>
          <p:cNvSpPr/>
          <p:nvPr/>
        </p:nvSpPr>
        <p:spPr>
          <a:xfrm>
            <a:off x="4394196" y="4008344"/>
            <a:ext cx="1397000" cy="57419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Switchable PD List</a:t>
            </a:r>
          </a:p>
        </p:txBody>
      </p:sp>
      <p:sp>
        <p:nvSpPr>
          <p:cNvPr id="81" name="Arrow: Right 80">
            <a:extLst>
              <a:ext uri="{FF2B5EF4-FFF2-40B4-BE49-F238E27FC236}">
                <a16:creationId xmlns:a16="http://schemas.microsoft.com/office/drawing/2014/main" id="{542A1742-2A35-C844-BBD7-21FCAED91A84}"/>
              </a:ext>
            </a:extLst>
          </p:cNvPr>
          <p:cNvSpPr/>
          <p:nvPr/>
        </p:nvSpPr>
        <p:spPr>
          <a:xfrm>
            <a:off x="3733796" y="4935153"/>
            <a:ext cx="660400" cy="3513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3351A03-D992-3793-6FCB-ECE4564B85DA}"/>
              </a:ext>
            </a:extLst>
          </p:cNvPr>
          <p:cNvSpPr/>
          <p:nvPr/>
        </p:nvSpPr>
        <p:spPr>
          <a:xfrm>
            <a:off x="4398418" y="4863565"/>
            <a:ext cx="1397000" cy="57419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Iso Keeper List</a:t>
            </a:r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7001FA42-0ECC-1D51-0A82-5F7F4E9FD559}"/>
              </a:ext>
            </a:extLst>
          </p:cNvPr>
          <p:cNvSpPr/>
          <p:nvPr/>
        </p:nvSpPr>
        <p:spPr>
          <a:xfrm>
            <a:off x="5791196" y="4982606"/>
            <a:ext cx="635001" cy="3513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CCDCF708-36A1-F923-A903-B90D67E371B5}"/>
              </a:ext>
            </a:extLst>
          </p:cNvPr>
          <p:cNvSpPr/>
          <p:nvPr/>
        </p:nvSpPr>
        <p:spPr>
          <a:xfrm>
            <a:off x="2209794" y="3982488"/>
            <a:ext cx="1524000" cy="1463893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MVSIM Report</a:t>
            </a:r>
          </a:p>
        </p:txBody>
      </p:sp>
      <p:sp>
        <p:nvSpPr>
          <p:cNvPr id="85" name="Arrow: Right 84">
            <a:extLst>
              <a:ext uri="{FF2B5EF4-FFF2-40B4-BE49-F238E27FC236}">
                <a16:creationId xmlns:a16="http://schemas.microsoft.com/office/drawing/2014/main" id="{35342F42-4AA8-13C6-0C35-A4B877C987D5}"/>
              </a:ext>
            </a:extLst>
          </p:cNvPr>
          <p:cNvSpPr/>
          <p:nvPr/>
        </p:nvSpPr>
        <p:spPr>
          <a:xfrm>
            <a:off x="1549394" y="4127665"/>
            <a:ext cx="660400" cy="3513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9B8C595-3D43-AA4D-98BD-7966E3BB1796}"/>
              </a:ext>
            </a:extLst>
          </p:cNvPr>
          <p:cNvSpPr/>
          <p:nvPr/>
        </p:nvSpPr>
        <p:spPr>
          <a:xfrm>
            <a:off x="152394" y="4016818"/>
            <a:ext cx="1397000" cy="57419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RTL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F8B55F3-7114-D38F-1018-886FD25E6402}"/>
              </a:ext>
            </a:extLst>
          </p:cNvPr>
          <p:cNvSpPr/>
          <p:nvPr/>
        </p:nvSpPr>
        <p:spPr>
          <a:xfrm>
            <a:off x="152394" y="4836239"/>
            <a:ext cx="1397000" cy="57419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UPF</a:t>
            </a:r>
          </a:p>
        </p:txBody>
      </p:sp>
      <p:sp>
        <p:nvSpPr>
          <p:cNvPr id="88" name="Arrow: Right 87">
            <a:extLst>
              <a:ext uri="{FF2B5EF4-FFF2-40B4-BE49-F238E27FC236}">
                <a16:creationId xmlns:a16="http://schemas.microsoft.com/office/drawing/2014/main" id="{2AE7E629-0985-7F42-B85E-AE47C7940FFB}"/>
              </a:ext>
            </a:extLst>
          </p:cNvPr>
          <p:cNvSpPr/>
          <p:nvPr/>
        </p:nvSpPr>
        <p:spPr>
          <a:xfrm>
            <a:off x="1549394" y="4943528"/>
            <a:ext cx="660400" cy="3513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4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87F69F-4781-0109-3D12-0C8B6DBCD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457200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de-DE" dirty="0"/>
              <a:t>Wrong clamp values are not easy to detect </a:t>
            </a:r>
          </a:p>
          <a:p>
            <a:r>
              <a:rPr lang="en-US" dirty="0" err="1"/>
              <a:t>IsoVsReset</a:t>
            </a:r>
            <a:r>
              <a:rPr lang="en-US" dirty="0"/>
              <a:t> is easy to implement check with high ROI </a:t>
            </a:r>
          </a:p>
          <a:p>
            <a:r>
              <a:rPr lang="de-DE" dirty="0"/>
              <a:t>Enables early detection as soon as first PA test is running</a:t>
            </a:r>
          </a:p>
          <a:p>
            <a:r>
              <a:rPr lang="de-DE" dirty="0"/>
              <a:t>Complements the functional PA simulations and provides timely confidence </a:t>
            </a:r>
          </a:p>
          <a:p>
            <a:r>
              <a:rPr lang="de-DE" dirty="0"/>
              <a:t>Sign-off based approach</a:t>
            </a:r>
          </a:p>
          <a:p>
            <a:r>
              <a:rPr lang="de-DE" dirty="0"/>
              <a:t>Scalable from Block to SubSystem to SoC</a:t>
            </a:r>
          </a:p>
          <a:p>
            <a:r>
              <a:rPr lang="de-DE" dirty="0"/>
              <a:t>Extendible to other checks to resolve/aid in  other Power Aware verification realted issues </a:t>
            </a:r>
          </a:p>
          <a:p>
            <a:pPr lvl="1"/>
            <a:r>
              <a:rPr lang="de-DE" dirty="0"/>
              <a:t>IsoKeepers X-Prop in PAGLS is another such application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3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  <a:p>
            <a:r>
              <a:rPr lang="en-US" dirty="0"/>
              <a:t>The Clamping Challenge </a:t>
            </a:r>
          </a:p>
          <a:p>
            <a:r>
              <a:rPr lang="en-US" dirty="0"/>
              <a:t>Proposed solution </a:t>
            </a:r>
          </a:p>
          <a:p>
            <a:r>
              <a:rPr lang="en-US" dirty="0"/>
              <a:t>Implementation </a:t>
            </a:r>
          </a:p>
          <a:p>
            <a:r>
              <a:rPr lang="en-US" dirty="0"/>
              <a:t>Results </a:t>
            </a:r>
          </a:p>
          <a:p>
            <a:r>
              <a:rPr lang="en-US" dirty="0"/>
              <a:t>Extensions</a:t>
            </a:r>
          </a:p>
          <a:p>
            <a:r>
              <a:rPr lang="en-US" dirty="0"/>
              <a:t>Conclusion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5855209" cy="4495800"/>
          </a:xfrm>
        </p:spPr>
        <p:txBody>
          <a:bodyPr>
            <a:normAutofit/>
          </a:bodyPr>
          <a:lstStyle/>
          <a:p>
            <a:r>
              <a:rPr lang="en-US" sz="2400" dirty="0"/>
              <a:t>Handheld/battery operated devices are having unceasing demand for new features and yet be extremely power efficient which has led to </a:t>
            </a:r>
          </a:p>
          <a:p>
            <a:pPr lvl="1"/>
            <a:r>
              <a:rPr lang="en-US" sz="2000" dirty="0"/>
              <a:t>Power architecture complexity </a:t>
            </a:r>
          </a:p>
          <a:p>
            <a:pPr lvl="1"/>
            <a:r>
              <a:rPr lang="en-US" sz="2000" dirty="0"/>
              <a:t>PA Verification has become more demanding</a:t>
            </a:r>
          </a:p>
          <a:p>
            <a:pPr lvl="2"/>
            <a:r>
              <a:rPr lang="en-US" sz="1800" dirty="0"/>
              <a:t>Verifying iso strategies is one of the challenging tasks of PA verification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CB6A49C-425C-8E4A-79D0-E1BC5FCFBD7B}"/>
              </a:ext>
            </a:extLst>
          </p:cNvPr>
          <p:cNvGrpSpPr/>
          <p:nvPr/>
        </p:nvGrpSpPr>
        <p:grpSpPr>
          <a:xfrm>
            <a:off x="6464809" y="1812014"/>
            <a:ext cx="5574791" cy="3482781"/>
            <a:chOff x="5883117" y="1812014"/>
            <a:chExt cx="6030209" cy="348278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2CD0405-AAAF-E062-14EF-5DBBE6EDADC9}"/>
                </a:ext>
              </a:extLst>
            </p:cNvPr>
            <p:cNvGrpSpPr/>
            <p:nvPr/>
          </p:nvGrpSpPr>
          <p:grpSpPr>
            <a:xfrm>
              <a:off x="7018020" y="1846214"/>
              <a:ext cx="4895306" cy="3448581"/>
              <a:chOff x="1045029" y="1318259"/>
              <a:chExt cx="8822871" cy="5073831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D76EC566-0C00-6885-C759-482013F4A56A}"/>
                  </a:ext>
                </a:extLst>
              </p:cNvPr>
              <p:cNvSpPr/>
              <p:nvPr/>
            </p:nvSpPr>
            <p:spPr>
              <a:xfrm>
                <a:off x="1045029" y="1318259"/>
                <a:ext cx="8822871" cy="507383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D5A85D7-A2CF-1860-4465-FE2FDA9BB0C2}"/>
                  </a:ext>
                </a:extLst>
              </p:cNvPr>
              <p:cNvSpPr/>
              <p:nvPr/>
            </p:nvSpPr>
            <p:spPr>
              <a:xfrm>
                <a:off x="1590809" y="1454330"/>
                <a:ext cx="3141596" cy="2400843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000" dirty="0">
                    <a:solidFill>
                      <a:schemeClr val="tx1"/>
                    </a:solidFill>
                  </a:rPr>
                  <a:t>      Application processor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8DBE052-9BE2-06A9-D43B-24C90464FECD}"/>
                  </a:ext>
                </a:extLst>
              </p:cNvPr>
              <p:cNvSpPr/>
              <p:nvPr/>
            </p:nvSpPr>
            <p:spPr>
              <a:xfrm>
                <a:off x="1801592" y="1785260"/>
                <a:ext cx="687976" cy="11125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4567D28-B46F-743D-37D0-6D0BF0775246}"/>
                  </a:ext>
                </a:extLst>
              </p:cNvPr>
              <p:cNvSpPr/>
              <p:nvPr/>
            </p:nvSpPr>
            <p:spPr>
              <a:xfrm>
                <a:off x="1922425" y="1857106"/>
                <a:ext cx="687976" cy="11125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4053069-1B57-530F-F3BC-083FECEAAC47}"/>
                  </a:ext>
                </a:extLst>
              </p:cNvPr>
              <p:cNvSpPr/>
              <p:nvPr/>
            </p:nvSpPr>
            <p:spPr>
              <a:xfrm>
                <a:off x="2056322" y="1928952"/>
                <a:ext cx="687976" cy="11125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9E36F86-10E6-2316-7C53-1996EB5434A0}"/>
                  </a:ext>
                </a:extLst>
              </p:cNvPr>
              <p:cNvSpPr/>
              <p:nvPr/>
            </p:nvSpPr>
            <p:spPr>
              <a:xfrm>
                <a:off x="2190219" y="2000798"/>
                <a:ext cx="687976" cy="11125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9CF96B4-A915-4179-28C4-A8FC2B76C37A}"/>
                  </a:ext>
                </a:extLst>
              </p:cNvPr>
              <p:cNvSpPr/>
              <p:nvPr/>
            </p:nvSpPr>
            <p:spPr>
              <a:xfrm>
                <a:off x="1922425" y="3397845"/>
                <a:ext cx="2316491" cy="30153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200" dirty="0">
                    <a:solidFill>
                      <a:schemeClr val="tx1"/>
                    </a:solidFill>
                  </a:rPr>
                  <a:t>           </a:t>
                </a:r>
                <a:r>
                  <a:rPr lang="en-US" sz="1000" dirty="0">
                    <a:solidFill>
                      <a:schemeClr val="tx1"/>
                    </a:solidFill>
                  </a:rPr>
                  <a:t>L3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B804612-5CBC-65FF-F8BF-371D880F5C48}"/>
                  </a:ext>
                </a:extLst>
              </p:cNvPr>
              <p:cNvSpPr/>
              <p:nvPr/>
            </p:nvSpPr>
            <p:spPr>
              <a:xfrm>
                <a:off x="3216736" y="1798316"/>
                <a:ext cx="687976" cy="11125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5CA242-2886-3C91-2807-EA7604CA1527}"/>
                  </a:ext>
                </a:extLst>
              </p:cNvPr>
              <p:cNvSpPr/>
              <p:nvPr/>
            </p:nvSpPr>
            <p:spPr>
              <a:xfrm>
                <a:off x="3346278" y="1870162"/>
                <a:ext cx="687976" cy="11125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1305A28-57A8-226F-6F85-52994F81951A}"/>
                  </a:ext>
                </a:extLst>
              </p:cNvPr>
              <p:cNvSpPr/>
              <p:nvPr/>
            </p:nvSpPr>
            <p:spPr>
              <a:xfrm>
                <a:off x="3480175" y="1942008"/>
                <a:ext cx="687976" cy="11125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D52B73C-A1AE-4C66-D75E-9D2FE2698A9D}"/>
                  </a:ext>
                </a:extLst>
              </p:cNvPr>
              <p:cNvSpPr/>
              <p:nvPr/>
            </p:nvSpPr>
            <p:spPr>
              <a:xfrm>
                <a:off x="3614072" y="2013854"/>
                <a:ext cx="687976" cy="11125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C2A0FA7-CF4F-97B4-818C-32D6FD982794}"/>
                  </a:ext>
                </a:extLst>
              </p:cNvPr>
              <p:cNvSpPr txBox="1"/>
              <p:nvPr/>
            </p:nvSpPr>
            <p:spPr>
              <a:xfrm>
                <a:off x="2061220" y="3071283"/>
                <a:ext cx="1629047" cy="364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000" dirty="0"/>
                  <a:t>Cluster A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F1F413D-A00B-3C8F-2A49-62F31EB1C99E}"/>
                  </a:ext>
                </a:extLst>
              </p:cNvPr>
              <p:cNvSpPr txBox="1"/>
              <p:nvPr/>
            </p:nvSpPr>
            <p:spPr>
              <a:xfrm>
                <a:off x="3437199" y="3061708"/>
                <a:ext cx="1472806" cy="364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000" dirty="0"/>
                  <a:t>Cluster B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376E65-8A72-B9D0-ADBA-524F38751E82}"/>
                  </a:ext>
                </a:extLst>
              </p:cNvPr>
              <p:cNvSpPr txBox="1"/>
              <p:nvPr/>
            </p:nvSpPr>
            <p:spPr>
              <a:xfrm>
                <a:off x="2188074" y="2053326"/>
                <a:ext cx="942381" cy="364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000" dirty="0"/>
                  <a:t>core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9837C62-E883-DB61-72A3-6EEC83C4ECC2}"/>
                  </a:ext>
                </a:extLst>
              </p:cNvPr>
              <p:cNvSpPr txBox="1"/>
              <p:nvPr/>
            </p:nvSpPr>
            <p:spPr>
              <a:xfrm>
                <a:off x="3573698" y="1987590"/>
                <a:ext cx="898092" cy="364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000" dirty="0"/>
                  <a:t>core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D0F78C9-09C4-76B9-4B0F-53495D2C1CE2}"/>
                  </a:ext>
                </a:extLst>
              </p:cNvPr>
              <p:cNvSpPr/>
              <p:nvPr/>
            </p:nvSpPr>
            <p:spPr>
              <a:xfrm>
                <a:off x="1593668" y="4036826"/>
                <a:ext cx="7210698" cy="39888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94F4AC2-E329-4EA6-0C05-9F0F1C79440B}"/>
                  </a:ext>
                </a:extLst>
              </p:cNvPr>
              <p:cNvSpPr txBox="1"/>
              <p:nvPr/>
            </p:nvSpPr>
            <p:spPr>
              <a:xfrm>
                <a:off x="4606835" y="4030147"/>
                <a:ext cx="21727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100" dirty="0"/>
                  <a:t>Interconnect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0264EC3-7220-05E5-4D54-EE0333BBC3FF}"/>
                  </a:ext>
                </a:extLst>
              </p:cNvPr>
              <p:cNvSpPr/>
              <p:nvPr/>
            </p:nvSpPr>
            <p:spPr>
              <a:xfrm>
                <a:off x="5181600" y="1454331"/>
                <a:ext cx="1367246" cy="114879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100" dirty="0">
                    <a:solidFill>
                      <a:schemeClr val="tx1"/>
                    </a:solidFill>
                  </a:rPr>
                  <a:t>Camera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87637E5-BF75-EB74-C569-B82A16A1AB95}"/>
                  </a:ext>
                </a:extLst>
              </p:cNvPr>
              <p:cNvSpPr/>
              <p:nvPr/>
            </p:nvSpPr>
            <p:spPr>
              <a:xfrm>
                <a:off x="6841127" y="1454330"/>
                <a:ext cx="1367246" cy="114879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100" dirty="0">
                    <a:solidFill>
                      <a:schemeClr val="tx1"/>
                    </a:solidFill>
                  </a:rPr>
                  <a:t>Display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51BBD3A-A3E4-035F-306A-93B190652F5F}"/>
                  </a:ext>
                </a:extLst>
              </p:cNvPr>
              <p:cNvSpPr/>
              <p:nvPr/>
            </p:nvSpPr>
            <p:spPr>
              <a:xfrm>
                <a:off x="5173981" y="2725139"/>
                <a:ext cx="1411887" cy="114879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000" dirty="0" err="1">
                    <a:solidFill>
                      <a:schemeClr val="tx1"/>
                    </a:solidFill>
                  </a:rPr>
                  <a:t>Gaphics</a:t>
                </a:r>
                <a:endParaRPr lang="en-US" sz="10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sz="1000" dirty="0">
                    <a:solidFill>
                      <a:schemeClr val="tx1"/>
                    </a:solidFill>
                  </a:rPr>
                  <a:t>Processor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30A9D86-D992-6BC6-1CD2-71C7AFB3CF14}"/>
                  </a:ext>
                </a:extLst>
              </p:cNvPr>
              <p:cNvSpPr/>
              <p:nvPr/>
            </p:nvSpPr>
            <p:spPr>
              <a:xfrm>
                <a:off x="6844398" y="2706375"/>
                <a:ext cx="1367246" cy="11487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100" dirty="0">
                    <a:solidFill>
                      <a:schemeClr val="tx1"/>
                    </a:solidFill>
                  </a:rPr>
                  <a:t>AI processing engine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8CE0FE1-861D-2892-C1B0-5F2E043F913E}"/>
                  </a:ext>
                </a:extLst>
              </p:cNvPr>
              <p:cNvSpPr/>
              <p:nvPr/>
            </p:nvSpPr>
            <p:spPr>
              <a:xfrm>
                <a:off x="1713424" y="4748901"/>
                <a:ext cx="1367246" cy="1148799"/>
              </a:xfrm>
              <a:prstGeom prst="rect">
                <a:avLst/>
              </a:prstGeom>
              <a:solidFill>
                <a:srgbClr val="F9A08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100" dirty="0">
                    <a:solidFill>
                      <a:schemeClr val="tx1"/>
                    </a:solidFill>
                  </a:rPr>
                  <a:t>Modem</a:t>
                </a:r>
                <a:r>
                  <a:rPr lang="en-US" sz="1100" dirty="0"/>
                  <a:t>	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F2EB978-588A-266A-CF49-EEB055B74082}"/>
                  </a:ext>
                </a:extLst>
              </p:cNvPr>
              <p:cNvSpPr/>
              <p:nvPr/>
            </p:nvSpPr>
            <p:spPr>
              <a:xfrm>
                <a:off x="3614072" y="4747297"/>
                <a:ext cx="1367246" cy="1148799"/>
              </a:xfrm>
              <a:prstGeom prst="rect">
                <a:avLst/>
              </a:prstGeom>
              <a:solidFill>
                <a:srgbClr val="FFB718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100" dirty="0">
                    <a:solidFill>
                      <a:schemeClr val="tx1"/>
                    </a:solidFill>
                  </a:rPr>
                  <a:t>USB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9986E16-4325-8F65-18A1-12135CB495FB}"/>
                  </a:ext>
                </a:extLst>
              </p:cNvPr>
              <p:cNvSpPr/>
              <p:nvPr/>
            </p:nvSpPr>
            <p:spPr>
              <a:xfrm>
                <a:off x="5412377" y="4715155"/>
                <a:ext cx="1367246" cy="1148799"/>
              </a:xfrm>
              <a:prstGeom prst="rect">
                <a:avLst/>
              </a:prstGeom>
              <a:solidFill>
                <a:srgbClr val="FFB71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100" dirty="0">
                    <a:solidFill>
                      <a:schemeClr val="tx1"/>
                    </a:solidFill>
                  </a:rPr>
                  <a:t>PCIE	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9DAC442-EB1B-93AC-CAAE-29E59C17F563}"/>
                  </a:ext>
                </a:extLst>
              </p:cNvPr>
              <p:cNvSpPr/>
              <p:nvPr/>
            </p:nvSpPr>
            <p:spPr>
              <a:xfrm>
                <a:off x="7193267" y="4747297"/>
                <a:ext cx="1367246" cy="1148799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r>
                  <a:rPr lang="en-US" sz="1100" dirty="0">
                    <a:solidFill>
                      <a:schemeClr val="tx1"/>
                    </a:solidFill>
                  </a:rPr>
                  <a:t>DRAM</a:t>
                </a:r>
              </a:p>
              <a:p>
                <a:pPr algn="l"/>
                <a:r>
                  <a:rPr lang="en-US" sz="1100" dirty="0">
                    <a:solidFill>
                      <a:schemeClr val="tx1"/>
                    </a:solidFill>
                  </a:rPr>
                  <a:t>Control-</a:t>
                </a:r>
                <a:r>
                  <a:rPr lang="en-US" sz="1100" dirty="0" err="1">
                    <a:solidFill>
                      <a:schemeClr val="tx1"/>
                    </a:solidFill>
                  </a:rPr>
                  <a:t>ler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A57E73D-55C4-635D-769B-F251DD1B02FB}"/>
                  </a:ext>
                </a:extLst>
              </p:cNvPr>
              <p:cNvSpPr/>
              <p:nvPr/>
            </p:nvSpPr>
            <p:spPr>
              <a:xfrm>
                <a:off x="9063443" y="2095144"/>
                <a:ext cx="677098" cy="346745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CD7E149-85A0-FB39-EC06-01C0759D80D3}"/>
                  </a:ext>
                </a:extLst>
              </p:cNvPr>
              <p:cNvSpPr txBox="1"/>
              <p:nvPr/>
            </p:nvSpPr>
            <p:spPr>
              <a:xfrm>
                <a:off x="9136385" y="3323182"/>
                <a:ext cx="311337" cy="95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200" dirty="0">
                    <a:solidFill>
                      <a:schemeClr val="bg1"/>
                    </a:solidFill>
                  </a:rPr>
                  <a:t>P</a:t>
                </a:r>
              </a:p>
              <a:p>
                <a:pPr algn="l"/>
                <a:r>
                  <a:rPr lang="en-US" sz="1200" dirty="0">
                    <a:solidFill>
                      <a:schemeClr val="bg1"/>
                    </a:solidFill>
                  </a:rPr>
                  <a:t>M</a:t>
                </a:r>
              </a:p>
              <a:p>
                <a:pPr algn="l"/>
                <a:r>
                  <a:rPr lang="en-US" sz="1200" dirty="0">
                    <a:solidFill>
                      <a:schemeClr val="bg1"/>
                    </a:solidFill>
                  </a:rPr>
                  <a:t>U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E12A706-C68D-46DD-ED1B-2EB2CA6AC2B8}"/>
                  </a:ext>
                </a:extLst>
              </p:cNvPr>
              <p:cNvSpPr/>
              <p:nvPr/>
            </p:nvSpPr>
            <p:spPr>
              <a:xfrm>
                <a:off x="2331184" y="2392349"/>
                <a:ext cx="183429" cy="2107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3930BDC-EAED-2003-3790-3D5382C9059E}"/>
                  </a:ext>
                </a:extLst>
              </p:cNvPr>
              <p:cNvSpPr/>
              <p:nvPr/>
            </p:nvSpPr>
            <p:spPr>
              <a:xfrm>
                <a:off x="2573112" y="2404200"/>
                <a:ext cx="198401" cy="21077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6BBB82A-E302-B7DA-7B1A-0635F2A3DE3E}"/>
                  </a:ext>
                </a:extLst>
              </p:cNvPr>
              <p:cNvSpPr/>
              <p:nvPr/>
            </p:nvSpPr>
            <p:spPr>
              <a:xfrm>
                <a:off x="2348635" y="2645064"/>
                <a:ext cx="422878" cy="2107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8C138A0-2833-CA20-C58B-CE3976D5E006}"/>
                  </a:ext>
                </a:extLst>
              </p:cNvPr>
              <p:cNvSpPr/>
              <p:nvPr/>
            </p:nvSpPr>
            <p:spPr>
              <a:xfrm>
                <a:off x="3793950" y="2393411"/>
                <a:ext cx="183429" cy="2107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B4A24F0-1093-F378-B30A-DAC1F8D9AA0C}"/>
                  </a:ext>
                </a:extLst>
              </p:cNvPr>
              <p:cNvSpPr/>
              <p:nvPr/>
            </p:nvSpPr>
            <p:spPr>
              <a:xfrm>
                <a:off x="4032339" y="2395491"/>
                <a:ext cx="183429" cy="2107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4D50BFD-1A39-0A8A-302A-212EA08D5F54}"/>
                  </a:ext>
                </a:extLst>
              </p:cNvPr>
              <p:cNvSpPr/>
              <p:nvPr/>
            </p:nvSpPr>
            <p:spPr>
              <a:xfrm>
                <a:off x="3779847" y="2684435"/>
                <a:ext cx="422878" cy="2107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l"/>
                <a:endParaRPr lang="en-US" sz="1800"/>
              </a:p>
            </p:txBody>
          </p:sp>
        </p:grp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77698422-2F0C-7BE7-D65B-2ED1F7218FD2}"/>
                </a:ext>
              </a:extLst>
            </p:cNvPr>
            <p:cNvSpPr/>
            <p:nvPr/>
          </p:nvSpPr>
          <p:spPr>
            <a:xfrm>
              <a:off x="5883118" y="1812014"/>
              <a:ext cx="832219" cy="545100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</a:rPr>
                <a:t>Processor Domain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8546677-DEC4-3865-7118-B9B5D0EC5485}"/>
                </a:ext>
              </a:extLst>
            </p:cNvPr>
            <p:cNvSpPr/>
            <p:nvPr/>
          </p:nvSpPr>
          <p:spPr>
            <a:xfrm>
              <a:off x="5895599" y="2556233"/>
              <a:ext cx="832219" cy="5451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</a:rPr>
                <a:t>Processor</a:t>
              </a:r>
            </a:p>
            <a:p>
              <a:pPr algn="l"/>
              <a:r>
                <a:rPr lang="en-US" sz="1000" dirty="0">
                  <a:solidFill>
                    <a:schemeClr val="tx1"/>
                  </a:solidFill>
                </a:rPr>
                <a:t>Gated Domain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03636575-78AB-02E5-E3E1-86C95BF4030E}"/>
                </a:ext>
              </a:extLst>
            </p:cNvPr>
            <p:cNvSpPr/>
            <p:nvPr/>
          </p:nvSpPr>
          <p:spPr>
            <a:xfrm>
              <a:off x="5883118" y="3272877"/>
              <a:ext cx="832219" cy="5451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</a:rPr>
                <a:t>Multimedia Domain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B02FE58-B315-A737-D607-9B287A7E5238}"/>
                </a:ext>
              </a:extLst>
            </p:cNvPr>
            <p:cNvSpPr/>
            <p:nvPr/>
          </p:nvSpPr>
          <p:spPr>
            <a:xfrm>
              <a:off x="5895599" y="4033460"/>
              <a:ext cx="832219" cy="545100"/>
            </a:xfrm>
            <a:prstGeom prst="roundRect">
              <a:avLst/>
            </a:prstGeom>
            <a:solidFill>
              <a:srgbClr val="FFB718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</a:rPr>
                <a:t>Peripheral Domain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A21C591F-008D-F115-BC22-296B3442CAE7}"/>
                </a:ext>
              </a:extLst>
            </p:cNvPr>
            <p:cNvSpPr/>
            <p:nvPr/>
          </p:nvSpPr>
          <p:spPr>
            <a:xfrm>
              <a:off x="5883117" y="4729475"/>
              <a:ext cx="832219" cy="545100"/>
            </a:xfrm>
            <a:prstGeom prst="roundRect">
              <a:avLst/>
            </a:prstGeom>
            <a:solidFill>
              <a:srgbClr val="8446AD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</a:rPr>
                <a:t>Always on Domain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207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verification : The Clamping challenge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44AD473E-69F5-3162-FA63-F100DF92E50B}"/>
              </a:ext>
            </a:extLst>
          </p:cNvPr>
          <p:cNvGrpSpPr/>
          <p:nvPr/>
        </p:nvGrpSpPr>
        <p:grpSpPr>
          <a:xfrm>
            <a:off x="152400" y="1524000"/>
            <a:ext cx="5304402" cy="3997236"/>
            <a:chOff x="6383145" y="1497873"/>
            <a:chExt cx="5571608" cy="3997236"/>
          </a:xfrm>
        </p:grpSpPr>
        <p:sp>
          <p:nvSpPr>
            <p:cNvPr id="483" name="Rectangle: Rounded Corners 482">
              <a:extLst>
                <a:ext uri="{FF2B5EF4-FFF2-40B4-BE49-F238E27FC236}">
                  <a16:creationId xmlns:a16="http://schemas.microsoft.com/office/drawing/2014/main" id="{19D115EE-379E-1212-574A-82184A1463D0}"/>
                </a:ext>
              </a:extLst>
            </p:cNvPr>
            <p:cNvSpPr/>
            <p:nvPr/>
          </p:nvSpPr>
          <p:spPr>
            <a:xfrm>
              <a:off x="6459644" y="1497873"/>
              <a:ext cx="5495109" cy="3997236"/>
            </a:xfrm>
            <a:prstGeom prst="roundRect">
              <a:avLst/>
            </a:prstGeom>
            <a:solidFill>
              <a:srgbClr val="F69008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4" name="Rectangle: Rounded Corners 483">
              <a:extLst>
                <a:ext uri="{FF2B5EF4-FFF2-40B4-BE49-F238E27FC236}">
                  <a16:creationId xmlns:a16="http://schemas.microsoft.com/office/drawing/2014/main" id="{1DCA6C95-2C0E-B6E0-6ADB-7585ED83EB7D}"/>
                </a:ext>
              </a:extLst>
            </p:cNvPr>
            <p:cNvSpPr/>
            <p:nvPr/>
          </p:nvSpPr>
          <p:spPr>
            <a:xfrm>
              <a:off x="9377017" y="3698965"/>
              <a:ext cx="1863634" cy="1661161"/>
            </a:xfrm>
            <a:prstGeom prst="roundRect">
              <a:avLst/>
            </a:prstGeom>
            <a:solidFill>
              <a:srgbClr val="4F2683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5" name="Rectangle: Rounded Corners 484">
              <a:extLst>
                <a:ext uri="{FF2B5EF4-FFF2-40B4-BE49-F238E27FC236}">
                  <a16:creationId xmlns:a16="http://schemas.microsoft.com/office/drawing/2014/main" id="{AF559CBC-29CF-9ACD-1E58-8F24DB626C51}"/>
                </a:ext>
              </a:extLst>
            </p:cNvPr>
            <p:cNvSpPr/>
            <p:nvPr/>
          </p:nvSpPr>
          <p:spPr>
            <a:xfrm>
              <a:off x="9377017" y="1767839"/>
              <a:ext cx="1863634" cy="1661161"/>
            </a:xfrm>
            <a:prstGeom prst="roundRect">
              <a:avLst/>
            </a:prstGeom>
            <a:solidFill>
              <a:srgbClr val="46AA42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93FCB51F-B2BA-7ABE-B2EA-A2FE2D6F35BA}"/>
                </a:ext>
              </a:extLst>
            </p:cNvPr>
            <p:cNvSpPr/>
            <p:nvPr/>
          </p:nvSpPr>
          <p:spPr>
            <a:xfrm>
              <a:off x="10563015" y="2416802"/>
              <a:ext cx="348343" cy="348343"/>
            </a:xfrm>
            <a:prstGeom prst="ellipse">
              <a:avLst/>
            </a:prstGeom>
            <a:solidFill>
              <a:srgbClr val="46AA42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D4B5471F-8FC6-9DF0-477E-D32A3E3CB475}"/>
                </a:ext>
              </a:extLst>
            </p:cNvPr>
            <p:cNvSpPr/>
            <p:nvPr/>
          </p:nvSpPr>
          <p:spPr>
            <a:xfrm>
              <a:off x="9942530" y="2765145"/>
              <a:ext cx="348343" cy="348343"/>
            </a:xfrm>
            <a:prstGeom prst="ellipse">
              <a:avLst/>
            </a:prstGeom>
            <a:solidFill>
              <a:srgbClr val="00638A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CF85C18B-9268-2B23-926C-ADCB7AD3E656}"/>
                </a:ext>
              </a:extLst>
            </p:cNvPr>
            <p:cNvSpPr/>
            <p:nvPr/>
          </p:nvSpPr>
          <p:spPr>
            <a:xfrm>
              <a:off x="9725905" y="2199086"/>
              <a:ext cx="348343" cy="348343"/>
            </a:xfrm>
            <a:prstGeom prst="ellipse">
              <a:avLst/>
            </a:prstGeom>
            <a:solidFill>
              <a:srgbClr val="F69008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0DDA65E5-9516-1DEF-EE9B-E75ED88888A0}"/>
                </a:ext>
              </a:extLst>
            </p:cNvPr>
            <p:cNvSpPr txBox="1"/>
            <p:nvPr/>
          </p:nvSpPr>
          <p:spPr>
            <a:xfrm>
              <a:off x="9741689" y="2252986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s1</a:t>
              </a:r>
            </a:p>
          </p:txBody>
        </p:sp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7EF1107D-01E6-199E-6FD0-F5E2E5ADDB4B}"/>
                </a:ext>
              </a:extLst>
            </p:cNvPr>
            <p:cNvSpPr txBox="1"/>
            <p:nvPr/>
          </p:nvSpPr>
          <p:spPr>
            <a:xfrm>
              <a:off x="10563015" y="246016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s2</a:t>
              </a:r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92142A8C-EBA5-459A-91DE-4FEAE7E01E4E}"/>
                </a:ext>
              </a:extLst>
            </p:cNvPr>
            <p:cNvSpPr txBox="1"/>
            <p:nvPr/>
          </p:nvSpPr>
          <p:spPr>
            <a:xfrm>
              <a:off x="9964296" y="2793535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s3</a:t>
              </a:r>
            </a:p>
          </p:txBody>
        </p:sp>
        <p:cxnSp>
          <p:nvCxnSpPr>
            <p:cNvPr id="492" name="Connector: Curved 491">
              <a:extLst>
                <a:ext uri="{FF2B5EF4-FFF2-40B4-BE49-F238E27FC236}">
                  <a16:creationId xmlns:a16="http://schemas.microsoft.com/office/drawing/2014/main" id="{1A6FB34C-2D12-93BD-925D-96C3E0348011}"/>
                </a:ext>
              </a:extLst>
            </p:cNvPr>
            <p:cNvCxnSpPr>
              <a:cxnSpLocks/>
              <a:stCxn id="488" idx="0"/>
              <a:endCxn id="490" idx="0"/>
            </p:cNvCxnSpPr>
            <p:nvPr/>
          </p:nvCxnSpPr>
          <p:spPr>
            <a:xfrm rot="16200000" flipH="1">
              <a:off x="10188091" y="1911072"/>
              <a:ext cx="261082" cy="837110"/>
            </a:xfrm>
            <a:prstGeom prst="curvedConnector3">
              <a:avLst>
                <a:gd name="adj1" fmla="val -87559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93" name="Connector: Curved 492">
              <a:extLst>
                <a:ext uri="{FF2B5EF4-FFF2-40B4-BE49-F238E27FC236}">
                  <a16:creationId xmlns:a16="http://schemas.microsoft.com/office/drawing/2014/main" id="{FD770B2E-8B62-74F9-269B-2F6CC2DD9D55}"/>
                </a:ext>
              </a:extLst>
            </p:cNvPr>
            <p:cNvCxnSpPr>
              <a:cxnSpLocks/>
              <a:stCxn id="486" idx="4"/>
              <a:endCxn id="487" idx="5"/>
            </p:cNvCxnSpPr>
            <p:nvPr/>
          </p:nvCxnSpPr>
          <p:spPr>
            <a:xfrm rot="5400000">
              <a:off x="10339859" y="2665145"/>
              <a:ext cx="297329" cy="497328"/>
            </a:xfrm>
            <a:prstGeom prst="curvedConnector3">
              <a:avLst>
                <a:gd name="adj1" fmla="val 194042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94" name="Connector: Curved 493">
              <a:extLst>
                <a:ext uri="{FF2B5EF4-FFF2-40B4-BE49-F238E27FC236}">
                  <a16:creationId xmlns:a16="http://schemas.microsoft.com/office/drawing/2014/main" id="{0F6F0F98-EFF0-2EF2-5808-9717B1A299AD}"/>
                </a:ext>
              </a:extLst>
            </p:cNvPr>
            <p:cNvCxnSpPr>
              <a:cxnSpLocks/>
              <a:stCxn id="490" idx="3"/>
              <a:endCxn id="486" idx="5"/>
            </p:cNvCxnSpPr>
            <p:nvPr/>
          </p:nvCxnSpPr>
          <p:spPr>
            <a:xfrm flipH="1">
              <a:off x="10860344" y="2590973"/>
              <a:ext cx="51014" cy="123158"/>
            </a:xfrm>
            <a:prstGeom prst="curvedConnector4">
              <a:avLst>
                <a:gd name="adj1" fmla="val -448112"/>
                <a:gd name="adj2" fmla="val 327037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95" name="Connector: Curved 494">
              <a:extLst>
                <a:ext uri="{FF2B5EF4-FFF2-40B4-BE49-F238E27FC236}">
                  <a16:creationId xmlns:a16="http://schemas.microsoft.com/office/drawing/2014/main" id="{23D494C1-9CBC-2BAA-C709-09A767E2CD0C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601684" y="2648220"/>
              <a:ext cx="617074" cy="251854"/>
            </a:xfrm>
            <a:prstGeom prst="curvedConnector3">
              <a:avLst>
                <a:gd name="adj1" fmla="val -10031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96" name="Connector: Curved 495">
              <a:extLst>
                <a:ext uri="{FF2B5EF4-FFF2-40B4-BE49-F238E27FC236}">
                  <a16:creationId xmlns:a16="http://schemas.microsoft.com/office/drawing/2014/main" id="{F9CE0C38-5F78-D563-9225-4185E548127B}"/>
                </a:ext>
              </a:extLst>
            </p:cNvPr>
            <p:cNvCxnSpPr>
              <a:cxnSpLocks/>
              <a:stCxn id="488" idx="1"/>
              <a:endCxn id="489" idx="1"/>
            </p:cNvCxnSpPr>
            <p:nvPr/>
          </p:nvCxnSpPr>
          <p:spPr>
            <a:xfrm rot="16200000" flipH="1" flipV="1">
              <a:off x="9692458" y="2299330"/>
              <a:ext cx="133691" cy="35230"/>
            </a:xfrm>
            <a:prstGeom prst="curvedConnector4">
              <a:avLst>
                <a:gd name="adj1" fmla="val -209149"/>
                <a:gd name="adj2" fmla="val 793682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40032B82-0E01-D586-056C-96F7599353DA}"/>
                </a:ext>
              </a:extLst>
            </p:cNvPr>
            <p:cNvSpPr/>
            <p:nvPr/>
          </p:nvSpPr>
          <p:spPr>
            <a:xfrm>
              <a:off x="10571878" y="4330247"/>
              <a:ext cx="348343" cy="348343"/>
            </a:xfrm>
            <a:prstGeom prst="ellipse">
              <a:avLst/>
            </a:prstGeom>
            <a:solidFill>
              <a:srgbClr val="46AA42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C48E3CC1-9106-024A-7E41-AA682B180BF6}"/>
                </a:ext>
              </a:extLst>
            </p:cNvPr>
            <p:cNvSpPr/>
            <p:nvPr/>
          </p:nvSpPr>
          <p:spPr>
            <a:xfrm>
              <a:off x="9951393" y="4678590"/>
              <a:ext cx="348343" cy="348343"/>
            </a:xfrm>
            <a:prstGeom prst="ellipse">
              <a:avLst/>
            </a:prstGeom>
            <a:solidFill>
              <a:srgbClr val="00638A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6D9800A2-F7C2-ABC9-ACC1-2AFAC9D9FE0A}"/>
                </a:ext>
              </a:extLst>
            </p:cNvPr>
            <p:cNvSpPr/>
            <p:nvPr/>
          </p:nvSpPr>
          <p:spPr>
            <a:xfrm>
              <a:off x="9734768" y="4112531"/>
              <a:ext cx="348343" cy="348343"/>
            </a:xfrm>
            <a:prstGeom prst="ellipse">
              <a:avLst/>
            </a:prstGeom>
            <a:solidFill>
              <a:srgbClr val="F69008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9D5FE6D5-0420-4992-7DDB-DCD1EEB9D70D}"/>
                </a:ext>
              </a:extLst>
            </p:cNvPr>
            <p:cNvSpPr txBox="1"/>
            <p:nvPr/>
          </p:nvSpPr>
          <p:spPr>
            <a:xfrm>
              <a:off x="9750552" y="4166431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s1</a:t>
              </a:r>
            </a:p>
          </p:txBody>
        </p:sp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DB6F442E-10B5-59DD-9086-A02ADD6C1AD4}"/>
                </a:ext>
              </a:extLst>
            </p:cNvPr>
            <p:cNvSpPr txBox="1"/>
            <p:nvPr/>
          </p:nvSpPr>
          <p:spPr>
            <a:xfrm>
              <a:off x="10571878" y="4373613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s2</a:t>
              </a:r>
            </a:p>
          </p:txBody>
        </p:sp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34506B45-340C-B83A-88CB-32FAC29887C8}"/>
                </a:ext>
              </a:extLst>
            </p:cNvPr>
            <p:cNvSpPr txBox="1"/>
            <p:nvPr/>
          </p:nvSpPr>
          <p:spPr>
            <a:xfrm>
              <a:off x="9973159" y="4706980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s3</a:t>
              </a:r>
            </a:p>
          </p:txBody>
        </p:sp>
        <p:cxnSp>
          <p:nvCxnSpPr>
            <p:cNvPr id="503" name="Connector: Curved 502">
              <a:extLst>
                <a:ext uri="{FF2B5EF4-FFF2-40B4-BE49-F238E27FC236}">
                  <a16:creationId xmlns:a16="http://schemas.microsoft.com/office/drawing/2014/main" id="{482C7797-1BB0-C7D5-3FDC-22EEDEEB939D}"/>
                </a:ext>
              </a:extLst>
            </p:cNvPr>
            <p:cNvCxnSpPr>
              <a:cxnSpLocks/>
              <a:stCxn id="499" idx="0"/>
              <a:endCxn id="501" idx="0"/>
            </p:cNvCxnSpPr>
            <p:nvPr/>
          </p:nvCxnSpPr>
          <p:spPr>
            <a:xfrm rot="16200000" flipH="1">
              <a:off x="10196954" y="3824517"/>
              <a:ext cx="261082" cy="837110"/>
            </a:xfrm>
            <a:prstGeom prst="curvedConnector3">
              <a:avLst>
                <a:gd name="adj1" fmla="val -87559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04" name="Connector: Curved 503">
              <a:extLst>
                <a:ext uri="{FF2B5EF4-FFF2-40B4-BE49-F238E27FC236}">
                  <a16:creationId xmlns:a16="http://schemas.microsoft.com/office/drawing/2014/main" id="{FA88BE16-9AF5-A841-79E8-CB2DA91AAD2C}"/>
                </a:ext>
              </a:extLst>
            </p:cNvPr>
            <p:cNvCxnSpPr>
              <a:cxnSpLocks/>
              <a:stCxn id="497" idx="4"/>
              <a:endCxn id="498" idx="5"/>
            </p:cNvCxnSpPr>
            <p:nvPr/>
          </p:nvCxnSpPr>
          <p:spPr>
            <a:xfrm rot="5400000">
              <a:off x="10348722" y="4578590"/>
              <a:ext cx="297329" cy="497328"/>
            </a:xfrm>
            <a:prstGeom prst="curvedConnector3">
              <a:avLst>
                <a:gd name="adj1" fmla="val 194042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05" name="Connector: Curved 504">
              <a:extLst>
                <a:ext uri="{FF2B5EF4-FFF2-40B4-BE49-F238E27FC236}">
                  <a16:creationId xmlns:a16="http://schemas.microsoft.com/office/drawing/2014/main" id="{4D25C283-C9AC-D0BC-0EF0-78464A78283D}"/>
                </a:ext>
              </a:extLst>
            </p:cNvPr>
            <p:cNvCxnSpPr>
              <a:cxnSpLocks/>
              <a:stCxn id="501" idx="3"/>
              <a:endCxn id="497" idx="5"/>
            </p:cNvCxnSpPr>
            <p:nvPr/>
          </p:nvCxnSpPr>
          <p:spPr>
            <a:xfrm flipH="1">
              <a:off x="10869207" y="4504418"/>
              <a:ext cx="51014" cy="123158"/>
            </a:xfrm>
            <a:prstGeom prst="curvedConnector4">
              <a:avLst>
                <a:gd name="adj1" fmla="val -448112"/>
                <a:gd name="adj2" fmla="val 327037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06" name="Connector: Curved 505">
              <a:extLst>
                <a:ext uri="{FF2B5EF4-FFF2-40B4-BE49-F238E27FC236}">
                  <a16:creationId xmlns:a16="http://schemas.microsoft.com/office/drawing/2014/main" id="{198380CF-E4F8-991F-27AB-D59ED13A5DB7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610547" y="4561665"/>
              <a:ext cx="617074" cy="251854"/>
            </a:xfrm>
            <a:prstGeom prst="curvedConnector3">
              <a:avLst>
                <a:gd name="adj1" fmla="val -10031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07" name="Connector: Curved 506">
              <a:extLst>
                <a:ext uri="{FF2B5EF4-FFF2-40B4-BE49-F238E27FC236}">
                  <a16:creationId xmlns:a16="http://schemas.microsoft.com/office/drawing/2014/main" id="{BCBD8CBD-C501-8E11-DEB1-CE7EDED29E37}"/>
                </a:ext>
              </a:extLst>
            </p:cNvPr>
            <p:cNvCxnSpPr>
              <a:cxnSpLocks/>
              <a:stCxn id="499" idx="1"/>
              <a:endCxn id="500" idx="1"/>
            </p:cNvCxnSpPr>
            <p:nvPr/>
          </p:nvCxnSpPr>
          <p:spPr>
            <a:xfrm rot="16200000" flipH="1" flipV="1">
              <a:off x="9701321" y="4212775"/>
              <a:ext cx="133691" cy="35230"/>
            </a:xfrm>
            <a:prstGeom prst="curvedConnector4">
              <a:avLst>
                <a:gd name="adj1" fmla="val -209149"/>
                <a:gd name="adj2" fmla="val 793682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08" name="Connector: Elbow 507">
              <a:extLst>
                <a:ext uri="{FF2B5EF4-FFF2-40B4-BE49-F238E27FC236}">
                  <a16:creationId xmlns:a16="http://schemas.microsoft.com/office/drawing/2014/main" id="{D483447B-A5DA-DDE3-962A-B103F70ED4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06459" y="2460169"/>
              <a:ext cx="778846" cy="594976"/>
            </a:xfrm>
            <a:prstGeom prst="bentConnector3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09" name="Connector: Elbow 508">
              <a:extLst>
                <a:ext uri="{FF2B5EF4-FFF2-40B4-BE49-F238E27FC236}">
                  <a16:creationId xmlns:a16="http://schemas.microsoft.com/office/drawing/2014/main" id="{A5C24ABA-EE1E-07F2-62B5-0E78D4E9430A}"/>
                </a:ext>
              </a:extLst>
            </p:cNvPr>
            <p:cNvCxnSpPr>
              <a:cxnSpLocks/>
            </p:cNvCxnSpPr>
            <p:nvPr/>
          </p:nvCxnSpPr>
          <p:spPr>
            <a:xfrm>
              <a:off x="8606459" y="3547178"/>
              <a:ext cx="766013" cy="626405"/>
            </a:xfrm>
            <a:prstGeom prst="bentConnector3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AA61ECF7-73E1-8895-BC90-E27667F30EBF}"/>
                </a:ext>
              </a:extLst>
            </p:cNvPr>
            <p:cNvSpPr/>
            <p:nvPr/>
          </p:nvSpPr>
          <p:spPr>
            <a:xfrm>
              <a:off x="8345207" y="2924340"/>
              <a:ext cx="478971" cy="31071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B4504A2B-F13C-EB4F-B52E-685898C2D854}"/>
                </a:ext>
              </a:extLst>
            </p:cNvPr>
            <p:cNvSpPr/>
            <p:nvPr/>
          </p:nvSpPr>
          <p:spPr>
            <a:xfrm>
              <a:off x="8345206" y="3384674"/>
              <a:ext cx="478971" cy="31071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512" name="Straight Arrow Connector 511">
              <a:extLst>
                <a:ext uri="{FF2B5EF4-FFF2-40B4-BE49-F238E27FC236}">
                  <a16:creationId xmlns:a16="http://schemas.microsoft.com/office/drawing/2014/main" id="{3A2164B7-2F2A-87F7-4C96-8683797A8B48}"/>
                </a:ext>
              </a:extLst>
            </p:cNvPr>
            <p:cNvCxnSpPr>
              <a:endCxn id="510" idx="2"/>
            </p:cNvCxnSpPr>
            <p:nvPr/>
          </p:nvCxnSpPr>
          <p:spPr>
            <a:xfrm>
              <a:off x="8133476" y="3079699"/>
              <a:ext cx="211731" cy="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B8FCA408-FDFD-B5BA-5B1E-AB29CF6AAF41}"/>
                </a:ext>
              </a:extLst>
            </p:cNvPr>
            <p:cNvCxnSpPr/>
            <p:nvPr/>
          </p:nvCxnSpPr>
          <p:spPr>
            <a:xfrm>
              <a:off x="8146964" y="3543605"/>
              <a:ext cx="211731" cy="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14" name="Connector: Elbow 513">
              <a:extLst>
                <a:ext uri="{FF2B5EF4-FFF2-40B4-BE49-F238E27FC236}">
                  <a16:creationId xmlns:a16="http://schemas.microsoft.com/office/drawing/2014/main" id="{FA48CF63-B7A7-3240-A2FC-EAD224E8D180}"/>
                </a:ext>
              </a:extLst>
            </p:cNvPr>
            <p:cNvCxnSpPr>
              <a:endCxn id="510" idx="0"/>
            </p:cNvCxnSpPr>
            <p:nvPr/>
          </p:nvCxnSpPr>
          <p:spPr>
            <a:xfrm>
              <a:off x="7574342" y="2199085"/>
              <a:ext cx="1010351" cy="725255"/>
            </a:xfrm>
            <a:prstGeom prst="bentConnector2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15" name="Connector: Elbow 514">
              <a:extLst>
                <a:ext uri="{FF2B5EF4-FFF2-40B4-BE49-F238E27FC236}">
                  <a16:creationId xmlns:a16="http://schemas.microsoft.com/office/drawing/2014/main" id="{E61574CF-819A-7E93-2118-0A1CBCB06C15}"/>
                </a:ext>
              </a:extLst>
            </p:cNvPr>
            <p:cNvCxnSpPr>
              <a:endCxn id="511" idx="4"/>
            </p:cNvCxnSpPr>
            <p:nvPr/>
          </p:nvCxnSpPr>
          <p:spPr>
            <a:xfrm flipV="1">
              <a:off x="7576598" y="3695393"/>
              <a:ext cx="1008094" cy="939830"/>
            </a:xfrm>
            <a:prstGeom prst="bentConnector2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02CC145A-BB13-F9C3-D998-8D2BAEEDF924}"/>
                </a:ext>
              </a:extLst>
            </p:cNvPr>
            <p:cNvSpPr txBox="1"/>
            <p:nvPr/>
          </p:nvSpPr>
          <p:spPr>
            <a:xfrm>
              <a:off x="10599129" y="3715830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Pd3</a:t>
              </a:r>
            </a:p>
          </p:txBody>
        </p:sp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6E63D82F-DFBA-9E28-E796-5583825CC40F}"/>
                </a:ext>
              </a:extLst>
            </p:cNvPr>
            <p:cNvSpPr txBox="1"/>
            <p:nvPr/>
          </p:nvSpPr>
          <p:spPr>
            <a:xfrm>
              <a:off x="10565090" y="1792248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Pd2</a:t>
              </a:r>
            </a:p>
          </p:txBody>
        </p: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0B91F134-6C70-468A-E7D7-7B55473AED89}"/>
                </a:ext>
              </a:extLst>
            </p:cNvPr>
            <p:cNvSpPr txBox="1"/>
            <p:nvPr/>
          </p:nvSpPr>
          <p:spPr>
            <a:xfrm>
              <a:off x="8369305" y="2949482"/>
              <a:ext cx="4652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cs typeface="+mn-cs"/>
                </a:rPr>
                <a:t>iso0</a:t>
              </a:r>
            </a:p>
          </p:txBody>
        </p:sp>
        <p:sp>
          <p:nvSpPr>
            <p:cNvPr id="519" name="TextBox 518">
              <a:extLst>
                <a:ext uri="{FF2B5EF4-FFF2-40B4-BE49-F238E27FC236}">
                  <a16:creationId xmlns:a16="http://schemas.microsoft.com/office/drawing/2014/main" id="{FC5F3792-AD43-561F-BC0A-92D58A122940}"/>
                </a:ext>
              </a:extLst>
            </p:cNvPr>
            <p:cNvSpPr txBox="1"/>
            <p:nvPr/>
          </p:nvSpPr>
          <p:spPr>
            <a:xfrm>
              <a:off x="8379010" y="3429923"/>
              <a:ext cx="4443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cs typeface="+mn-cs"/>
                </a:rPr>
                <a:t>iso1</a:t>
              </a:r>
            </a:p>
          </p:txBody>
        </p:sp>
        <p:cxnSp>
          <p:nvCxnSpPr>
            <p:cNvPr id="520" name="Straight Connector 519">
              <a:extLst>
                <a:ext uri="{FF2B5EF4-FFF2-40B4-BE49-F238E27FC236}">
                  <a16:creationId xmlns:a16="http://schemas.microsoft.com/office/drawing/2014/main" id="{2D938470-FB3F-581C-B287-2F2D1CA886E9}"/>
                </a:ext>
              </a:extLst>
            </p:cNvPr>
            <p:cNvCxnSpPr/>
            <p:nvPr/>
          </p:nvCxnSpPr>
          <p:spPr>
            <a:xfrm>
              <a:off x="7015634" y="1611086"/>
              <a:ext cx="4529817" cy="0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21" name="Straight Connector 520">
              <a:extLst>
                <a:ext uri="{FF2B5EF4-FFF2-40B4-BE49-F238E27FC236}">
                  <a16:creationId xmlns:a16="http://schemas.microsoft.com/office/drawing/2014/main" id="{11AB69B4-B72E-C73E-443D-C8E05BF62B2B}"/>
                </a:ext>
              </a:extLst>
            </p:cNvPr>
            <p:cNvCxnSpPr>
              <a:cxnSpLocks/>
            </p:cNvCxnSpPr>
            <p:nvPr/>
          </p:nvCxnSpPr>
          <p:spPr>
            <a:xfrm>
              <a:off x="11545451" y="1603757"/>
              <a:ext cx="0" cy="3249004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22" name="Straight Connector 521">
              <a:extLst>
                <a:ext uri="{FF2B5EF4-FFF2-40B4-BE49-F238E27FC236}">
                  <a16:creationId xmlns:a16="http://schemas.microsoft.com/office/drawing/2014/main" id="{8B540BF2-9EBF-995D-D907-B5B0F8B6AA6D}"/>
                </a:ext>
              </a:extLst>
            </p:cNvPr>
            <p:cNvCxnSpPr>
              <a:cxnSpLocks/>
            </p:cNvCxnSpPr>
            <p:nvPr/>
          </p:nvCxnSpPr>
          <p:spPr>
            <a:xfrm>
              <a:off x="10327495" y="1594330"/>
              <a:ext cx="0" cy="173509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523" name="TextBox 522">
              <a:extLst>
                <a:ext uri="{FF2B5EF4-FFF2-40B4-BE49-F238E27FC236}">
                  <a16:creationId xmlns:a16="http://schemas.microsoft.com/office/drawing/2014/main" id="{6EA716E2-F44F-1F51-D120-3C90BE239BB0}"/>
                </a:ext>
              </a:extLst>
            </p:cNvPr>
            <p:cNvSpPr txBox="1"/>
            <p:nvPr/>
          </p:nvSpPr>
          <p:spPr>
            <a:xfrm>
              <a:off x="8230338" y="1680892"/>
              <a:ext cx="10754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Pd_top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cxnSp>
          <p:nvCxnSpPr>
            <p:cNvPr id="524" name="Straight Connector 523">
              <a:extLst>
                <a:ext uri="{FF2B5EF4-FFF2-40B4-BE49-F238E27FC236}">
                  <a16:creationId xmlns:a16="http://schemas.microsoft.com/office/drawing/2014/main" id="{04812A15-1BE6-2FC6-3321-9D6F16A87FC0}"/>
                </a:ext>
              </a:extLst>
            </p:cNvPr>
            <p:cNvCxnSpPr>
              <a:cxnSpLocks/>
            </p:cNvCxnSpPr>
            <p:nvPr/>
          </p:nvCxnSpPr>
          <p:spPr>
            <a:xfrm>
              <a:off x="7243449" y="1611086"/>
              <a:ext cx="0" cy="359116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25" name="Straight Connector 524">
              <a:extLst>
                <a:ext uri="{FF2B5EF4-FFF2-40B4-BE49-F238E27FC236}">
                  <a16:creationId xmlns:a16="http://schemas.microsoft.com/office/drawing/2014/main" id="{2C6665C2-8496-771B-47BE-3425CE90D84E}"/>
                </a:ext>
              </a:extLst>
            </p:cNvPr>
            <p:cNvCxnSpPr>
              <a:cxnSpLocks/>
            </p:cNvCxnSpPr>
            <p:nvPr/>
          </p:nvCxnSpPr>
          <p:spPr>
            <a:xfrm>
              <a:off x="7243449" y="2159097"/>
              <a:ext cx="0" cy="525320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26" name="Straight Connector 525">
              <a:extLst>
                <a:ext uri="{FF2B5EF4-FFF2-40B4-BE49-F238E27FC236}">
                  <a16:creationId xmlns:a16="http://schemas.microsoft.com/office/drawing/2014/main" id="{332A1340-2367-7C01-2A07-1E40B1041D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4059" y="1970202"/>
              <a:ext cx="159390" cy="0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43D29669-6095-9909-0F47-2A711D8B74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84059" y="1970202"/>
              <a:ext cx="0" cy="188896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28" name="Straight Connector 527">
              <a:extLst>
                <a:ext uri="{FF2B5EF4-FFF2-40B4-BE49-F238E27FC236}">
                  <a16:creationId xmlns:a16="http://schemas.microsoft.com/office/drawing/2014/main" id="{448CE600-85DC-C19B-9311-E7A4E6A1DA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4059" y="2159097"/>
              <a:ext cx="159390" cy="1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29" name="Straight Connector 528">
              <a:extLst>
                <a:ext uri="{FF2B5EF4-FFF2-40B4-BE49-F238E27FC236}">
                  <a16:creationId xmlns:a16="http://schemas.microsoft.com/office/drawing/2014/main" id="{58908AD5-E95B-03D4-EA8E-397BC1CFD4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51964" y="2079169"/>
              <a:ext cx="231896" cy="0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grpSp>
          <p:nvGrpSpPr>
            <p:cNvPr id="530" name="Group 529">
              <a:extLst>
                <a:ext uri="{FF2B5EF4-FFF2-40B4-BE49-F238E27FC236}">
                  <a16:creationId xmlns:a16="http://schemas.microsoft.com/office/drawing/2014/main" id="{DC8D44D1-B7C0-299D-5CE3-42FC1544D9E5}"/>
                </a:ext>
              </a:extLst>
            </p:cNvPr>
            <p:cNvGrpSpPr/>
            <p:nvPr/>
          </p:nvGrpSpPr>
          <p:grpSpPr>
            <a:xfrm rot="5400000">
              <a:off x="11266482" y="4121937"/>
              <a:ext cx="234635" cy="329530"/>
              <a:chOff x="3048433" y="1611086"/>
              <a:chExt cx="391485" cy="1068584"/>
            </a:xfrm>
          </p:grpSpPr>
          <p:cxnSp>
            <p:nvCxnSpPr>
              <p:cNvPr id="555" name="Straight Connector 554">
                <a:extLst>
                  <a:ext uri="{FF2B5EF4-FFF2-40B4-BE49-F238E27FC236}">
                    <a16:creationId xmlns:a16="http://schemas.microsoft.com/office/drawing/2014/main" id="{7DA14B26-CDBE-4CB9-EC99-1C192C6CF9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9918" y="1611086"/>
                <a:ext cx="0" cy="359116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6" name="Straight Connector 555">
                <a:extLst>
                  <a:ext uri="{FF2B5EF4-FFF2-40B4-BE49-F238E27FC236}">
                    <a16:creationId xmlns:a16="http://schemas.microsoft.com/office/drawing/2014/main" id="{D8950DA4-63AE-9C44-6946-72C9291894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9918" y="2159097"/>
                <a:ext cx="0" cy="520573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7" name="Straight Connector 556">
                <a:extLst>
                  <a:ext uri="{FF2B5EF4-FFF2-40B4-BE49-F238E27FC236}">
                    <a16:creationId xmlns:a16="http://schemas.microsoft.com/office/drawing/2014/main" id="{299D3CA7-03A3-AC1B-4454-DBF88849DE0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80528" y="1970202"/>
                <a:ext cx="159390" cy="0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8" name="Straight Connector 557">
                <a:extLst>
                  <a:ext uri="{FF2B5EF4-FFF2-40B4-BE49-F238E27FC236}">
                    <a16:creationId xmlns:a16="http://schemas.microsoft.com/office/drawing/2014/main" id="{4AB96360-E1F2-131E-A23C-521A3A7E9B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80528" y="1970202"/>
                <a:ext cx="0" cy="188895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9" name="Straight Connector 558">
                <a:extLst>
                  <a:ext uri="{FF2B5EF4-FFF2-40B4-BE49-F238E27FC236}">
                    <a16:creationId xmlns:a16="http://schemas.microsoft.com/office/drawing/2014/main" id="{C24FB050-E922-6BE9-E47C-EFDA855D99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80528" y="2159097"/>
                <a:ext cx="159390" cy="1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60" name="Straight Connector 559">
                <a:extLst>
                  <a:ext uri="{FF2B5EF4-FFF2-40B4-BE49-F238E27FC236}">
                    <a16:creationId xmlns:a16="http://schemas.microsoft.com/office/drawing/2014/main" id="{D0723310-CD55-B630-8FA2-7EAFC6F0D2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48433" y="2079169"/>
                <a:ext cx="231896" cy="0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531" name="TextBox 530">
              <a:extLst>
                <a:ext uri="{FF2B5EF4-FFF2-40B4-BE49-F238E27FC236}">
                  <a16:creationId xmlns:a16="http://schemas.microsoft.com/office/drawing/2014/main" id="{5A452CBD-9A49-F146-B75C-DCD9FD882A4F}"/>
                </a:ext>
              </a:extLst>
            </p:cNvPr>
            <p:cNvSpPr txBox="1"/>
            <p:nvPr/>
          </p:nvSpPr>
          <p:spPr>
            <a:xfrm>
              <a:off x="6673968" y="1568471"/>
              <a:ext cx="4555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Vdd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cxnSp>
          <p:nvCxnSpPr>
            <p:cNvPr id="532" name="Straight Connector 531">
              <a:extLst>
                <a:ext uri="{FF2B5EF4-FFF2-40B4-BE49-F238E27FC236}">
                  <a16:creationId xmlns:a16="http://schemas.microsoft.com/office/drawing/2014/main" id="{092310AE-ED6A-B376-961B-5C17827409EB}"/>
                </a:ext>
              </a:extLst>
            </p:cNvPr>
            <p:cNvCxnSpPr>
              <a:cxnSpLocks/>
            </p:cNvCxnSpPr>
            <p:nvPr/>
          </p:nvCxnSpPr>
          <p:spPr>
            <a:xfrm>
              <a:off x="7243449" y="2472779"/>
              <a:ext cx="0" cy="224694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533" name="TextBox 532">
              <a:extLst>
                <a:ext uri="{FF2B5EF4-FFF2-40B4-BE49-F238E27FC236}">
                  <a16:creationId xmlns:a16="http://schemas.microsoft.com/office/drawing/2014/main" id="{97F815C6-A9C8-ED6A-DF70-2A5672412E58}"/>
                </a:ext>
              </a:extLst>
            </p:cNvPr>
            <p:cNvSpPr txBox="1"/>
            <p:nvPr/>
          </p:nvSpPr>
          <p:spPr>
            <a:xfrm>
              <a:off x="6383145" y="2060364"/>
              <a:ext cx="9143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VDD_CTL</a:t>
              </a:r>
            </a:p>
          </p:txBody>
        </p:sp>
        <p:sp>
          <p:nvSpPr>
            <p:cNvPr id="534" name="TextBox 533">
              <a:extLst>
                <a:ext uri="{FF2B5EF4-FFF2-40B4-BE49-F238E27FC236}">
                  <a16:creationId xmlns:a16="http://schemas.microsoft.com/office/drawing/2014/main" id="{BEE225B7-A2FC-C128-94BC-BBB01CF885E5}"/>
                </a:ext>
              </a:extLst>
            </p:cNvPr>
            <p:cNvSpPr txBox="1"/>
            <p:nvPr/>
          </p:nvSpPr>
          <p:spPr>
            <a:xfrm>
              <a:off x="6534340" y="1845995"/>
              <a:ext cx="4555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1’b1</a:t>
              </a:r>
            </a:p>
          </p:txBody>
        </p:sp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F67A67AC-A6D6-CDD2-1AC4-8676961C2EA4}"/>
                </a:ext>
              </a:extLst>
            </p:cNvPr>
            <p:cNvGrpSpPr/>
            <p:nvPr/>
          </p:nvGrpSpPr>
          <p:grpSpPr>
            <a:xfrm>
              <a:off x="6582771" y="2664371"/>
              <a:ext cx="1554478" cy="1489166"/>
              <a:chOff x="2794221" y="2682441"/>
              <a:chExt cx="1554478" cy="1489166"/>
            </a:xfrm>
          </p:grpSpPr>
          <p:sp>
            <p:nvSpPr>
              <p:cNvPr id="552" name="Rectangle: Rounded Corners 551">
                <a:extLst>
                  <a:ext uri="{FF2B5EF4-FFF2-40B4-BE49-F238E27FC236}">
                    <a16:creationId xmlns:a16="http://schemas.microsoft.com/office/drawing/2014/main" id="{0E5422AE-ECAD-E184-3004-52FF753A3948}"/>
                  </a:ext>
                </a:extLst>
              </p:cNvPr>
              <p:cNvSpPr/>
              <p:nvPr/>
            </p:nvSpPr>
            <p:spPr>
              <a:xfrm>
                <a:off x="2794221" y="2682441"/>
                <a:ext cx="1554478" cy="1489166"/>
              </a:xfrm>
              <a:prstGeom prst="roundRect">
                <a:avLst/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       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53" name="TextBox 552">
                <a:extLst>
                  <a:ext uri="{FF2B5EF4-FFF2-40B4-BE49-F238E27FC236}">
                    <a16:creationId xmlns:a16="http://schemas.microsoft.com/office/drawing/2014/main" id="{6148F018-0168-B67B-1665-699161D8C45A}"/>
                  </a:ext>
                </a:extLst>
              </p:cNvPr>
              <p:cNvSpPr txBox="1"/>
              <p:nvPr/>
            </p:nvSpPr>
            <p:spPr>
              <a:xfrm>
                <a:off x="3147914" y="2754087"/>
                <a:ext cx="6415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cs typeface="+mn-cs"/>
                  </a:rPr>
                  <a:t>Pd1</a:t>
                </a:r>
              </a:p>
            </p:txBody>
          </p:sp>
          <p:sp>
            <p:nvSpPr>
              <p:cNvPr id="554" name="Cloud 553">
                <a:extLst>
                  <a:ext uri="{FF2B5EF4-FFF2-40B4-BE49-F238E27FC236}">
                    <a16:creationId xmlns:a16="http://schemas.microsoft.com/office/drawing/2014/main" id="{9147CCA2-40CE-8E13-4E05-13CFAD91CCFF}"/>
                  </a:ext>
                </a:extLst>
              </p:cNvPr>
              <p:cNvSpPr/>
              <p:nvPr/>
            </p:nvSpPr>
            <p:spPr>
              <a:xfrm>
                <a:off x="3052938" y="3125208"/>
                <a:ext cx="914400" cy="914400"/>
              </a:xfrm>
              <a:prstGeom prst="cloud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537" name="Group 536">
              <a:extLst>
                <a:ext uri="{FF2B5EF4-FFF2-40B4-BE49-F238E27FC236}">
                  <a16:creationId xmlns:a16="http://schemas.microsoft.com/office/drawing/2014/main" id="{2270A54C-E658-190B-F7EA-B670A8861644}"/>
                </a:ext>
              </a:extLst>
            </p:cNvPr>
            <p:cNvGrpSpPr/>
            <p:nvPr/>
          </p:nvGrpSpPr>
          <p:grpSpPr>
            <a:xfrm>
              <a:off x="6586639" y="2664371"/>
              <a:ext cx="1554478" cy="1489166"/>
              <a:chOff x="2775467" y="2684417"/>
              <a:chExt cx="1554478" cy="1489166"/>
            </a:xfrm>
          </p:grpSpPr>
          <p:sp>
            <p:nvSpPr>
              <p:cNvPr id="549" name="Rectangle: Rounded Corners 548">
                <a:extLst>
                  <a:ext uri="{FF2B5EF4-FFF2-40B4-BE49-F238E27FC236}">
                    <a16:creationId xmlns:a16="http://schemas.microsoft.com/office/drawing/2014/main" id="{73AB9E4A-809C-2F79-EB8C-9C5AB8B9C1AE}"/>
                  </a:ext>
                </a:extLst>
              </p:cNvPr>
              <p:cNvSpPr/>
              <p:nvPr/>
            </p:nvSpPr>
            <p:spPr>
              <a:xfrm>
                <a:off x="2775467" y="2684417"/>
                <a:ext cx="1554478" cy="1489166"/>
              </a:xfrm>
              <a:prstGeom prst="roundRect">
                <a:avLst/>
              </a:prstGeom>
              <a:solidFill>
                <a:srgbClr val="F50505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       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50" name="TextBox 549">
                <a:extLst>
                  <a:ext uri="{FF2B5EF4-FFF2-40B4-BE49-F238E27FC236}">
                    <a16:creationId xmlns:a16="http://schemas.microsoft.com/office/drawing/2014/main" id="{36B9317C-2559-8F1A-1A37-AEA196DF75AD}"/>
                  </a:ext>
                </a:extLst>
              </p:cNvPr>
              <p:cNvSpPr txBox="1"/>
              <p:nvPr/>
            </p:nvSpPr>
            <p:spPr>
              <a:xfrm>
                <a:off x="3147914" y="2754087"/>
                <a:ext cx="6415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cs typeface="+mn-cs"/>
                  </a:rPr>
                  <a:t>Pd1</a:t>
                </a:r>
              </a:p>
            </p:txBody>
          </p:sp>
          <p:sp>
            <p:nvSpPr>
              <p:cNvPr id="551" name="Cloud 550">
                <a:extLst>
                  <a:ext uri="{FF2B5EF4-FFF2-40B4-BE49-F238E27FC236}">
                    <a16:creationId xmlns:a16="http://schemas.microsoft.com/office/drawing/2014/main" id="{B27AFBA7-5CA7-13EE-0DDB-6FAFED1093F4}"/>
                  </a:ext>
                </a:extLst>
              </p:cNvPr>
              <p:cNvSpPr/>
              <p:nvPr/>
            </p:nvSpPr>
            <p:spPr>
              <a:xfrm>
                <a:off x="3052938" y="3125208"/>
                <a:ext cx="914400" cy="914400"/>
              </a:xfrm>
              <a:prstGeom prst="cloud">
                <a:avLst/>
              </a:prstGeom>
              <a:solidFill>
                <a:srgbClr val="F50505">
                  <a:lumMod val="60000"/>
                  <a:lumOff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79039E5A-E836-BAAD-8834-0EE10F9867D2}"/>
                </a:ext>
              </a:extLst>
            </p:cNvPr>
            <p:cNvSpPr txBox="1"/>
            <p:nvPr/>
          </p:nvSpPr>
          <p:spPr>
            <a:xfrm>
              <a:off x="7448554" y="2221433"/>
              <a:ext cx="4555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1’b0</a:t>
              </a:r>
            </a:p>
          </p:txBody>
        </p:sp>
        <p:sp>
          <p:nvSpPr>
            <p:cNvPr id="540" name="TextBox 539">
              <a:extLst>
                <a:ext uri="{FF2B5EF4-FFF2-40B4-BE49-F238E27FC236}">
                  <a16:creationId xmlns:a16="http://schemas.microsoft.com/office/drawing/2014/main" id="{E59CEAAD-754B-E779-11B7-BBABDB39BB44}"/>
                </a:ext>
              </a:extLst>
            </p:cNvPr>
            <p:cNvSpPr txBox="1"/>
            <p:nvPr/>
          </p:nvSpPr>
          <p:spPr>
            <a:xfrm>
              <a:off x="7639727" y="4381307"/>
              <a:ext cx="4555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1’b0</a:t>
              </a:r>
            </a:p>
          </p:txBody>
        </p:sp>
      </p:grpSp>
      <p:grpSp>
        <p:nvGrpSpPr>
          <p:cNvPr id="640" name="Group 639">
            <a:extLst>
              <a:ext uri="{FF2B5EF4-FFF2-40B4-BE49-F238E27FC236}">
                <a16:creationId xmlns:a16="http://schemas.microsoft.com/office/drawing/2014/main" id="{5099A70B-D3C4-04A9-F3E9-A77C0B06B0B9}"/>
              </a:ext>
            </a:extLst>
          </p:cNvPr>
          <p:cNvGrpSpPr/>
          <p:nvPr/>
        </p:nvGrpSpPr>
        <p:grpSpPr>
          <a:xfrm>
            <a:off x="6626224" y="1500674"/>
            <a:ext cx="5352131" cy="3997236"/>
            <a:chOff x="6383145" y="1497873"/>
            <a:chExt cx="5571608" cy="3997236"/>
          </a:xfrm>
        </p:grpSpPr>
        <p:sp>
          <p:nvSpPr>
            <p:cNvPr id="641" name="Rectangle: Rounded Corners 640">
              <a:extLst>
                <a:ext uri="{FF2B5EF4-FFF2-40B4-BE49-F238E27FC236}">
                  <a16:creationId xmlns:a16="http://schemas.microsoft.com/office/drawing/2014/main" id="{EA0E2D0A-9613-7786-D667-C0920589D03C}"/>
                </a:ext>
              </a:extLst>
            </p:cNvPr>
            <p:cNvSpPr/>
            <p:nvPr/>
          </p:nvSpPr>
          <p:spPr>
            <a:xfrm>
              <a:off x="6459644" y="1497873"/>
              <a:ext cx="5495109" cy="3997236"/>
            </a:xfrm>
            <a:prstGeom prst="roundRect">
              <a:avLst/>
            </a:prstGeom>
            <a:solidFill>
              <a:srgbClr val="F69008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42" name="Rectangle: Rounded Corners 641">
              <a:extLst>
                <a:ext uri="{FF2B5EF4-FFF2-40B4-BE49-F238E27FC236}">
                  <a16:creationId xmlns:a16="http://schemas.microsoft.com/office/drawing/2014/main" id="{2A159C68-8157-594D-7C5A-0FFBBB18DD24}"/>
                </a:ext>
              </a:extLst>
            </p:cNvPr>
            <p:cNvSpPr/>
            <p:nvPr/>
          </p:nvSpPr>
          <p:spPr>
            <a:xfrm>
              <a:off x="9377017" y="3698965"/>
              <a:ext cx="1863634" cy="1661161"/>
            </a:xfrm>
            <a:prstGeom prst="roundRect">
              <a:avLst/>
            </a:prstGeom>
            <a:solidFill>
              <a:srgbClr val="4F2683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43" name="Rectangle: Rounded Corners 642">
              <a:extLst>
                <a:ext uri="{FF2B5EF4-FFF2-40B4-BE49-F238E27FC236}">
                  <a16:creationId xmlns:a16="http://schemas.microsoft.com/office/drawing/2014/main" id="{D6237F2A-3AE5-42AA-6C35-DE95BABDEAEA}"/>
                </a:ext>
              </a:extLst>
            </p:cNvPr>
            <p:cNvSpPr/>
            <p:nvPr/>
          </p:nvSpPr>
          <p:spPr>
            <a:xfrm>
              <a:off x="9377017" y="1767839"/>
              <a:ext cx="1863634" cy="1661161"/>
            </a:xfrm>
            <a:prstGeom prst="roundRect">
              <a:avLst/>
            </a:prstGeom>
            <a:solidFill>
              <a:srgbClr val="46AA42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6E99A299-1B60-17DB-C949-D2227BC37267}"/>
                </a:ext>
              </a:extLst>
            </p:cNvPr>
            <p:cNvSpPr/>
            <p:nvPr/>
          </p:nvSpPr>
          <p:spPr>
            <a:xfrm>
              <a:off x="10563015" y="2416802"/>
              <a:ext cx="348343" cy="348343"/>
            </a:xfrm>
            <a:prstGeom prst="ellipse">
              <a:avLst/>
            </a:prstGeom>
            <a:solidFill>
              <a:srgbClr val="46AA42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45" name="Oval 644">
              <a:extLst>
                <a:ext uri="{FF2B5EF4-FFF2-40B4-BE49-F238E27FC236}">
                  <a16:creationId xmlns:a16="http://schemas.microsoft.com/office/drawing/2014/main" id="{CE0A2F38-015D-3765-B41A-F39AF4424936}"/>
                </a:ext>
              </a:extLst>
            </p:cNvPr>
            <p:cNvSpPr/>
            <p:nvPr/>
          </p:nvSpPr>
          <p:spPr>
            <a:xfrm>
              <a:off x="9942530" y="2765145"/>
              <a:ext cx="348343" cy="348343"/>
            </a:xfrm>
            <a:prstGeom prst="ellipse">
              <a:avLst/>
            </a:prstGeom>
            <a:solidFill>
              <a:srgbClr val="00638A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07222C64-D954-EE2F-7E50-3A5F0347FBB4}"/>
                </a:ext>
              </a:extLst>
            </p:cNvPr>
            <p:cNvSpPr/>
            <p:nvPr/>
          </p:nvSpPr>
          <p:spPr>
            <a:xfrm>
              <a:off x="9725905" y="2199086"/>
              <a:ext cx="348343" cy="348343"/>
            </a:xfrm>
            <a:prstGeom prst="ellipse">
              <a:avLst/>
            </a:prstGeom>
            <a:solidFill>
              <a:srgbClr val="F69008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47" name="TextBox 646">
              <a:extLst>
                <a:ext uri="{FF2B5EF4-FFF2-40B4-BE49-F238E27FC236}">
                  <a16:creationId xmlns:a16="http://schemas.microsoft.com/office/drawing/2014/main" id="{4F1A157A-DD27-F2EA-8143-86EDC9C2E1D9}"/>
                </a:ext>
              </a:extLst>
            </p:cNvPr>
            <p:cNvSpPr txBox="1"/>
            <p:nvPr/>
          </p:nvSpPr>
          <p:spPr>
            <a:xfrm>
              <a:off x="9741689" y="2252986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s1</a:t>
              </a:r>
            </a:p>
          </p:txBody>
        </p:sp>
        <p:sp>
          <p:nvSpPr>
            <p:cNvPr id="648" name="TextBox 647">
              <a:extLst>
                <a:ext uri="{FF2B5EF4-FFF2-40B4-BE49-F238E27FC236}">
                  <a16:creationId xmlns:a16="http://schemas.microsoft.com/office/drawing/2014/main" id="{2DFAF741-10A1-82C6-F215-615C7C83D8C3}"/>
                </a:ext>
              </a:extLst>
            </p:cNvPr>
            <p:cNvSpPr txBox="1"/>
            <p:nvPr/>
          </p:nvSpPr>
          <p:spPr>
            <a:xfrm>
              <a:off x="10563015" y="246016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s2</a:t>
              </a:r>
            </a:p>
          </p:txBody>
        </p:sp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AD416EB7-7037-8467-333C-5931F528526D}"/>
                </a:ext>
              </a:extLst>
            </p:cNvPr>
            <p:cNvSpPr txBox="1"/>
            <p:nvPr/>
          </p:nvSpPr>
          <p:spPr>
            <a:xfrm>
              <a:off x="9964296" y="2793535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s3</a:t>
              </a:r>
            </a:p>
          </p:txBody>
        </p:sp>
        <p:cxnSp>
          <p:nvCxnSpPr>
            <p:cNvPr id="652" name="Connector: Curved 651">
              <a:extLst>
                <a:ext uri="{FF2B5EF4-FFF2-40B4-BE49-F238E27FC236}">
                  <a16:creationId xmlns:a16="http://schemas.microsoft.com/office/drawing/2014/main" id="{5FC1C087-DE35-DF68-024A-B65376B6A1E8}"/>
                </a:ext>
              </a:extLst>
            </p:cNvPr>
            <p:cNvCxnSpPr>
              <a:cxnSpLocks/>
              <a:stCxn id="648" idx="3"/>
              <a:endCxn id="644" idx="5"/>
            </p:cNvCxnSpPr>
            <p:nvPr/>
          </p:nvCxnSpPr>
          <p:spPr>
            <a:xfrm flipH="1">
              <a:off x="10860344" y="2590973"/>
              <a:ext cx="51014" cy="123158"/>
            </a:xfrm>
            <a:prstGeom prst="curvedConnector4">
              <a:avLst>
                <a:gd name="adj1" fmla="val -448112"/>
                <a:gd name="adj2" fmla="val 327037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E81FAC29-E62B-4827-08AB-A01CD176F46F}"/>
                </a:ext>
              </a:extLst>
            </p:cNvPr>
            <p:cNvSpPr/>
            <p:nvPr/>
          </p:nvSpPr>
          <p:spPr>
            <a:xfrm>
              <a:off x="10571878" y="4330247"/>
              <a:ext cx="348343" cy="348343"/>
            </a:xfrm>
            <a:prstGeom prst="ellipse">
              <a:avLst/>
            </a:prstGeom>
            <a:solidFill>
              <a:srgbClr val="46AA42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B7592448-C4B4-FC1B-A188-438E3E674496}"/>
                </a:ext>
              </a:extLst>
            </p:cNvPr>
            <p:cNvSpPr/>
            <p:nvPr/>
          </p:nvSpPr>
          <p:spPr>
            <a:xfrm>
              <a:off x="9951393" y="4678590"/>
              <a:ext cx="348343" cy="348343"/>
            </a:xfrm>
            <a:prstGeom prst="ellipse">
              <a:avLst/>
            </a:prstGeom>
            <a:solidFill>
              <a:srgbClr val="00638A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57" name="Oval 656">
              <a:extLst>
                <a:ext uri="{FF2B5EF4-FFF2-40B4-BE49-F238E27FC236}">
                  <a16:creationId xmlns:a16="http://schemas.microsoft.com/office/drawing/2014/main" id="{1C0DC08D-8016-5E0D-F803-C1520DADBEB1}"/>
                </a:ext>
              </a:extLst>
            </p:cNvPr>
            <p:cNvSpPr/>
            <p:nvPr/>
          </p:nvSpPr>
          <p:spPr>
            <a:xfrm>
              <a:off x="9734768" y="4112531"/>
              <a:ext cx="348343" cy="348343"/>
            </a:xfrm>
            <a:prstGeom prst="ellipse">
              <a:avLst/>
            </a:prstGeom>
            <a:solidFill>
              <a:srgbClr val="F69008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DC9C18E0-5CD4-500A-90A7-E073220C1242}"/>
                </a:ext>
              </a:extLst>
            </p:cNvPr>
            <p:cNvSpPr txBox="1"/>
            <p:nvPr/>
          </p:nvSpPr>
          <p:spPr>
            <a:xfrm>
              <a:off x="9750552" y="4166431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s1</a:t>
              </a:r>
            </a:p>
          </p:txBody>
        </p:sp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94CD1B33-92E6-6E3F-326E-7499FE5E6163}"/>
                </a:ext>
              </a:extLst>
            </p:cNvPr>
            <p:cNvSpPr txBox="1"/>
            <p:nvPr/>
          </p:nvSpPr>
          <p:spPr>
            <a:xfrm>
              <a:off x="10571878" y="4373613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s2</a:t>
              </a:r>
            </a:p>
          </p:txBody>
        </p:sp>
        <p:sp>
          <p:nvSpPr>
            <p:cNvPr id="660" name="TextBox 659">
              <a:extLst>
                <a:ext uri="{FF2B5EF4-FFF2-40B4-BE49-F238E27FC236}">
                  <a16:creationId xmlns:a16="http://schemas.microsoft.com/office/drawing/2014/main" id="{FB9BA73F-FF19-BF9F-5199-FBB926FB4C94}"/>
                </a:ext>
              </a:extLst>
            </p:cNvPr>
            <p:cNvSpPr txBox="1"/>
            <p:nvPr/>
          </p:nvSpPr>
          <p:spPr>
            <a:xfrm>
              <a:off x="9973159" y="4706980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s3</a:t>
              </a:r>
            </a:p>
          </p:txBody>
        </p:sp>
        <p:cxnSp>
          <p:nvCxnSpPr>
            <p:cNvPr id="666" name="Connector: Elbow 665">
              <a:extLst>
                <a:ext uri="{FF2B5EF4-FFF2-40B4-BE49-F238E27FC236}">
                  <a16:creationId xmlns:a16="http://schemas.microsoft.com/office/drawing/2014/main" id="{4ACEEC10-B79B-EB1B-864D-1E39B94772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06459" y="2460169"/>
              <a:ext cx="778846" cy="594976"/>
            </a:xfrm>
            <a:prstGeom prst="bentConnector3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67" name="Connector: Elbow 666">
              <a:extLst>
                <a:ext uri="{FF2B5EF4-FFF2-40B4-BE49-F238E27FC236}">
                  <a16:creationId xmlns:a16="http://schemas.microsoft.com/office/drawing/2014/main" id="{384AF955-34B1-A87C-452F-EF6F1DBF334A}"/>
                </a:ext>
              </a:extLst>
            </p:cNvPr>
            <p:cNvCxnSpPr>
              <a:cxnSpLocks/>
            </p:cNvCxnSpPr>
            <p:nvPr/>
          </p:nvCxnSpPr>
          <p:spPr>
            <a:xfrm>
              <a:off x="8606459" y="3547178"/>
              <a:ext cx="766013" cy="626405"/>
            </a:xfrm>
            <a:prstGeom prst="bentConnector3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9B3E7548-048B-CE6F-B6B9-7280B6C75D02}"/>
                </a:ext>
              </a:extLst>
            </p:cNvPr>
            <p:cNvSpPr/>
            <p:nvPr/>
          </p:nvSpPr>
          <p:spPr>
            <a:xfrm>
              <a:off x="8345207" y="2924340"/>
              <a:ext cx="478971" cy="310719"/>
            </a:xfrm>
            <a:prstGeom prst="ellipse">
              <a:avLst/>
            </a:prstGeom>
            <a:solidFill>
              <a:srgbClr val="4F26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69" name="Oval 668">
              <a:extLst>
                <a:ext uri="{FF2B5EF4-FFF2-40B4-BE49-F238E27FC236}">
                  <a16:creationId xmlns:a16="http://schemas.microsoft.com/office/drawing/2014/main" id="{3F426097-E340-53A0-629A-469BC15525EF}"/>
                </a:ext>
              </a:extLst>
            </p:cNvPr>
            <p:cNvSpPr/>
            <p:nvPr/>
          </p:nvSpPr>
          <p:spPr>
            <a:xfrm>
              <a:off x="8345206" y="3384674"/>
              <a:ext cx="478971" cy="310719"/>
            </a:xfrm>
            <a:prstGeom prst="ellipse">
              <a:avLst/>
            </a:prstGeom>
            <a:solidFill>
              <a:srgbClr val="4F26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670" name="Straight Arrow Connector 669">
              <a:extLst>
                <a:ext uri="{FF2B5EF4-FFF2-40B4-BE49-F238E27FC236}">
                  <a16:creationId xmlns:a16="http://schemas.microsoft.com/office/drawing/2014/main" id="{D18EE94B-DCA0-126E-4136-3C98A2E05803}"/>
                </a:ext>
              </a:extLst>
            </p:cNvPr>
            <p:cNvCxnSpPr>
              <a:endCxn id="668" idx="2"/>
            </p:cNvCxnSpPr>
            <p:nvPr/>
          </p:nvCxnSpPr>
          <p:spPr>
            <a:xfrm>
              <a:off x="8133476" y="3079699"/>
              <a:ext cx="211731" cy="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71" name="Straight Arrow Connector 670">
              <a:extLst>
                <a:ext uri="{FF2B5EF4-FFF2-40B4-BE49-F238E27FC236}">
                  <a16:creationId xmlns:a16="http://schemas.microsoft.com/office/drawing/2014/main" id="{A30317F8-5953-091D-D705-19391C5DFDBA}"/>
                </a:ext>
              </a:extLst>
            </p:cNvPr>
            <p:cNvCxnSpPr/>
            <p:nvPr/>
          </p:nvCxnSpPr>
          <p:spPr>
            <a:xfrm>
              <a:off x="8146964" y="3543605"/>
              <a:ext cx="211731" cy="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72" name="Connector: Elbow 671">
              <a:extLst>
                <a:ext uri="{FF2B5EF4-FFF2-40B4-BE49-F238E27FC236}">
                  <a16:creationId xmlns:a16="http://schemas.microsoft.com/office/drawing/2014/main" id="{7ECF83C7-9CE5-5929-C964-00521EBADA50}"/>
                </a:ext>
              </a:extLst>
            </p:cNvPr>
            <p:cNvCxnSpPr>
              <a:endCxn id="668" idx="0"/>
            </p:cNvCxnSpPr>
            <p:nvPr/>
          </p:nvCxnSpPr>
          <p:spPr>
            <a:xfrm>
              <a:off x="7574342" y="2199085"/>
              <a:ext cx="1010351" cy="725255"/>
            </a:xfrm>
            <a:prstGeom prst="bentConnector2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73" name="Connector: Elbow 672">
              <a:extLst>
                <a:ext uri="{FF2B5EF4-FFF2-40B4-BE49-F238E27FC236}">
                  <a16:creationId xmlns:a16="http://schemas.microsoft.com/office/drawing/2014/main" id="{C4EBF6DC-2FE3-87BB-9605-A9AF3E38E0AF}"/>
                </a:ext>
              </a:extLst>
            </p:cNvPr>
            <p:cNvCxnSpPr>
              <a:endCxn id="669" idx="4"/>
            </p:cNvCxnSpPr>
            <p:nvPr/>
          </p:nvCxnSpPr>
          <p:spPr>
            <a:xfrm flipV="1">
              <a:off x="7576598" y="3695393"/>
              <a:ext cx="1008094" cy="939830"/>
            </a:xfrm>
            <a:prstGeom prst="bentConnector2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1833A61D-06C3-4D98-CAA6-597E1BF2021B}"/>
                </a:ext>
              </a:extLst>
            </p:cNvPr>
            <p:cNvSpPr txBox="1"/>
            <p:nvPr/>
          </p:nvSpPr>
          <p:spPr>
            <a:xfrm>
              <a:off x="10599129" y="3715830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Pd3</a:t>
              </a:r>
            </a:p>
          </p:txBody>
        </p:sp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A273B778-B820-BF86-14B9-08E285763FCC}"/>
                </a:ext>
              </a:extLst>
            </p:cNvPr>
            <p:cNvSpPr txBox="1"/>
            <p:nvPr/>
          </p:nvSpPr>
          <p:spPr>
            <a:xfrm>
              <a:off x="10565090" y="1792248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Pd2</a:t>
              </a:r>
            </a:p>
          </p:txBody>
        </p:sp>
        <p:sp>
          <p:nvSpPr>
            <p:cNvPr id="676" name="TextBox 675">
              <a:extLst>
                <a:ext uri="{FF2B5EF4-FFF2-40B4-BE49-F238E27FC236}">
                  <a16:creationId xmlns:a16="http://schemas.microsoft.com/office/drawing/2014/main" id="{A1EBB080-0B22-9431-74F7-8F19D05DCE37}"/>
                </a:ext>
              </a:extLst>
            </p:cNvPr>
            <p:cNvSpPr txBox="1"/>
            <p:nvPr/>
          </p:nvSpPr>
          <p:spPr>
            <a:xfrm>
              <a:off x="8358695" y="2949594"/>
              <a:ext cx="4443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iso0</a:t>
              </a:r>
            </a:p>
          </p:txBody>
        </p:sp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A52FAC61-ADEA-A783-CB2B-2B58CA4F6F85}"/>
                </a:ext>
              </a:extLst>
            </p:cNvPr>
            <p:cNvSpPr txBox="1"/>
            <p:nvPr/>
          </p:nvSpPr>
          <p:spPr>
            <a:xfrm>
              <a:off x="8379010" y="3429923"/>
              <a:ext cx="4443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iso1</a:t>
              </a:r>
            </a:p>
          </p:txBody>
        </p:sp>
        <p:cxnSp>
          <p:nvCxnSpPr>
            <p:cNvPr id="678" name="Straight Connector 677">
              <a:extLst>
                <a:ext uri="{FF2B5EF4-FFF2-40B4-BE49-F238E27FC236}">
                  <a16:creationId xmlns:a16="http://schemas.microsoft.com/office/drawing/2014/main" id="{0DC52CA3-4D73-3741-8A50-E6E7FDEB1C81}"/>
                </a:ext>
              </a:extLst>
            </p:cNvPr>
            <p:cNvCxnSpPr/>
            <p:nvPr/>
          </p:nvCxnSpPr>
          <p:spPr>
            <a:xfrm>
              <a:off x="7015634" y="1611086"/>
              <a:ext cx="4529817" cy="0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79" name="Straight Connector 678">
              <a:extLst>
                <a:ext uri="{FF2B5EF4-FFF2-40B4-BE49-F238E27FC236}">
                  <a16:creationId xmlns:a16="http://schemas.microsoft.com/office/drawing/2014/main" id="{886C0C8F-1E18-32E9-ADF5-EEC0D8D08DB4}"/>
                </a:ext>
              </a:extLst>
            </p:cNvPr>
            <p:cNvCxnSpPr>
              <a:cxnSpLocks/>
            </p:cNvCxnSpPr>
            <p:nvPr/>
          </p:nvCxnSpPr>
          <p:spPr>
            <a:xfrm>
              <a:off x="11545451" y="1603757"/>
              <a:ext cx="0" cy="3249004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80" name="Straight Connector 679">
              <a:extLst>
                <a:ext uri="{FF2B5EF4-FFF2-40B4-BE49-F238E27FC236}">
                  <a16:creationId xmlns:a16="http://schemas.microsoft.com/office/drawing/2014/main" id="{FC4C79B5-3147-40DE-CC70-7D6B0CBF94F1}"/>
                </a:ext>
              </a:extLst>
            </p:cNvPr>
            <p:cNvCxnSpPr>
              <a:cxnSpLocks/>
            </p:cNvCxnSpPr>
            <p:nvPr/>
          </p:nvCxnSpPr>
          <p:spPr>
            <a:xfrm>
              <a:off x="10327495" y="1594330"/>
              <a:ext cx="0" cy="173509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681" name="TextBox 680">
              <a:extLst>
                <a:ext uri="{FF2B5EF4-FFF2-40B4-BE49-F238E27FC236}">
                  <a16:creationId xmlns:a16="http://schemas.microsoft.com/office/drawing/2014/main" id="{1050B0EA-FDB5-DFB2-B7E0-EDE740448E66}"/>
                </a:ext>
              </a:extLst>
            </p:cNvPr>
            <p:cNvSpPr txBox="1"/>
            <p:nvPr/>
          </p:nvSpPr>
          <p:spPr>
            <a:xfrm>
              <a:off x="8230338" y="1680892"/>
              <a:ext cx="10754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Pd_top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cxnSp>
          <p:nvCxnSpPr>
            <p:cNvPr id="682" name="Straight Connector 681">
              <a:extLst>
                <a:ext uri="{FF2B5EF4-FFF2-40B4-BE49-F238E27FC236}">
                  <a16:creationId xmlns:a16="http://schemas.microsoft.com/office/drawing/2014/main" id="{BBF90884-4B54-5A5F-36E4-50A0EC8058A0}"/>
                </a:ext>
              </a:extLst>
            </p:cNvPr>
            <p:cNvCxnSpPr>
              <a:cxnSpLocks/>
            </p:cNvCxnSpPr>
            <p:nvPr/>
          </p:nvCxnSpPr>
          <p:spPr>
            <a:xfrm>
              <a:off x="7243449" y="1611086"/>
              <a:ext cx="0" cy="359116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83" name="Straight Connector 682">
              <a:extLst>
                <a:ext uri="{FF2B5EF4-FFF2-40B4-BE49-F238E27FC236}">
                  <a16:creationId xmlns:a16="http://schemas.microsoft.com/office/drawing/2014/main" id="{484F4ACC-52FD-414D-85A0-44C1A2D9BCE3}"/>
                </a:ext>
              </a:extLst>
            </p:cNvPr>
            <p:cNvCxnSpPr>
              <a:cxnSpLocks/>
            </p:cNvCxnSpPr>
            <p:nvPr/>
          </p:nvCxnSpPr>
          <p:spPr>
            <a:xfrm>
              <a:off x="7243449" y="2159097"/>
              <a:ext cx="0" cy="525320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84" name="Straight Connector 683">
              <a:extLst>
                <a:ext uri="{FF2B5EF4-FFF2-40B4-BE49-F238E27FC236}">
                  <a16:creationId xmlns:a16="http://schemas.microsoft.com/office/drawing/2014/main" id="{1C6EAE6C-B89C-42CC-8B67-24EBF433AE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4059" y="1970202"/>
              <a:ext cx="159390" cy="0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85" name="Straight Connector 684">
              <a:extLst>
                <a:ext uri="{FF2B5EF4-FFF2-40B4-BE49-F238E27FC236}">
                  <a16:creationId xmlns:a16="http://schemas.microsoft.com/office/drawing/2014/main" id="{7D92B1DA-916F-5E61-A0B0-098F8F33E5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84059" y="1970202"/>
              <a:ext cx="0" cy="188896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86" name="Straight Connector 685">
              <a:extLst>
                <a:ext uri="{FF2B5EF4-FFF2-40B4-BE49-F238E27FC236}">
                  <a16:creationId xmlns:a16="http://schemas.microsoft.com/office/drawing/2014/main" id="{E9953588-3B3A-3027-E948-F68992811A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4059" y="2159097"/>
              <a:ext cx="159390" cy="1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87" name="Straight Connector 686">
              <a:extLst>
                <a:ext uri="{FF2B5EF4-FFF2-40B4-BE49-F238E27FC236}">
                  <a16:creationId xmlns:a16="http://schemas.microsoft.com/office/drawing/2014/main" id="{8521AB5E-9074-08C6-0B38-67DB154B17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51964" y="2079169"/>
              <a:ext cx="231896" cy="0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574DA10E-58CC-DFE6-8BE6-956B59391963}"/>
                </a:ext>
              </a:extLst>
            </p:cNvPr>
            <p:cNvGrpSpPr/>
            <p:nvPr/>
          </p:nvGrpSpPr>
          <p:grpSpPr>
            <a:xfrm rot="5400000">
              <a:off x="11266482" y="4121937"/>
              <a:ext cx="234635" cy="329530"/>
              <a:chOff x="3048433" y="1611086"/>
              <a:chExt cx="391485" cy="1068584"/>
            </a:xfrm>
          </p:grpSpPr>
          <p:cxnSp>
            <p:nvCxnSpPr>
              <p:cNvPr id="713" name="Straight Connector 712">
                <a:extLst>
                  <a:ext uri="{FF2B5EF4-FFF2-40B4-BE49-F238E27FC236}">
                    <a16:creationId xmlns:a16="http://schemas.microsoft.com/office/drawing/2014/main" id="{F2654068-7434-C4B1-6EEA-B32C9DC0D2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9918" y="1611086"/>
                <a:ext cx="0" cy="359116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4" name="Straight Connector 713">
                <a:extLst>
                  <a:ext uri="{FF2B5EF4-FFF2-40B4-BE49-F238E27FC236}">
                    <a16:creationId xmlns:a16="http://schemas.microsoft.com/office/drawing/2014/main" id="{DBCBAAB1-F7DD-4DE1-E564-A26D06E981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9918" y="2159097"/>
                <a:ext cx="0" cy="520573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5" name="Straight Connector 714">
                <a:extLst>
                  <a:ext uri="{FF2B5EF4-FFF2-40B4-BE49-F238E27FC236}">
                    <a16:creationId xmlns:a16="http://schemas.microsoft.com/office/drawing/2014/main" id="{19277A72-38DB-5DCB-EB23-D393B09499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80528" y="1970202"/>
                <a:ext cx="159390" cy="0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6" name="Straight Connector 715">
                <a:extLst>
                  <a:ext uri="{FF2B5EF4-FFF2-40B4-BE49-F238E27FC236}">
                    <a16:creationId xmlns:a16="http://schemas.microsoft.com/office/drawing/2014/main" id="{7DD2D567-1A2D-C9C7-1A8D-4D1D39770D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80528" y="1970202"/>
                <a:ext cx="0" cy="188895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7" name="Straight Connector 716">
                <a:extLst>
                  <a:ext uri="{FF2B5EF4-FFF2-40B4-BE49-F238E27FC236}">
                    <a16:creationId xmlns:a16="http://schemas.microsoft.com/office/drawing/2014/main" id="{4D1B1ACA-4A30-ECA8-1716-5633413453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80528" y="2159097"/>
                <a:ext cx="159390" cy="1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8" name="Straight Connector 717">
                <a:extLst>
                  <a:ext uri="{FF2B5EF4-FFF2-40B4-BE49-F238E27FC236}">
                    <a16:creationId xmlns:a16="http://schemas.microsoft.com/office/drawing/2014/main" id="{76E913B5-1048-B37C-E36C-666EFCFE52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48433" y="2079169"/>
                <a:ext cx="231896" cy="0"/>
              </a:xfrm>
              <a:prstGeom prst="line">
                <a:avLst/>
              </a:prstGeom>
              <a:noFill/>
              <a:ln w="34925" cap="flat" cmpd="thinThick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689" name="TextBox 688">
              <a:extLst>
                <a:ext uri="{FF2B5EF4-FFF2-40B4-BE49-F238E27FC236}">
                  <a16:creationId xmlns:a16="http://schemas.microsoft.com/office/drawing/2014/main" id="{33D2B0C9-2BC1-D133-B622-22B4256654F9}"/>
                </a:ext>
              </a:extLst>
            </p:cNvPr>
            <p:cNvSpPr txBox="1"/>
            <p:nvPr/>
          </p:nvSpPr>
          <p:spPr>
            <a:xfrm>
              <a:off x="6673968" y="1568471"/>
              <a:ext cx="4555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Vdd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cxnSp>
          <p:nvCxnSpPr>
            <p:cNvPr id="690" name="Straight Connector 689">
              <a:extLst>
                <a:ext uri="{FF2B5EF4-FFF2-40B4-BE49-F238E27FC236}">
                  <a16:creationId xmlns:a16="http://schemas.microsoft.com/office/drawing/2014/main" id="{78B921EB-3AD7-2A41-FF7E-A27FA9914A60}"/>
                </a:ext>
              </a:extLst>
            </p:cNvPr>
            <p:cNvCxnSpPr>
              <a:cxnSpLocks/>
            </p:cNvCxnSpPr>
            <p:nvPr/>
          </p:nvCxnSpPr>
          <p:spPr>
            <a:xfrm>
              <a:off x="7243449" y="2472779"/>
              <a:ext cx="0" cy="224694"/>
            </a:xfrm>
            <a:prstGeom prst="line">
              <a:avLst/>
            </a:prstGeom>
            <a:noFill/>
            <a:ln w="34925" cap="flat" cmpd="thinThick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691" name="TextBox 690">
              <a:extLst>
                <a:ext uri="{FF2B5EF4-FFF2-40B4-BE49-F238E27FC236}">
                  <a16:creationId xmlns:a16="http://schemas.microsoft.com/office/drawing/2014/main" id="{83E7CBD5-FFA7-7AEF-0CA9-C6659D7662E1}"/>
                </a:ext>
              </a:extLst>
            </p:cNvPr>
            <p:cNvSpPr txBox="1"/>
            <p:nvPr/>
          </p:nvSpPr>
          <p:spPr>
            <a:xfrm>
              <a:off x="6383145" y="2060364"/>
              <a:ext cx="9143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VDD_CTL</a:t>
              </a:r>
            </a:p>
          </p:txBody>
        </p:sp>
        <p:sp>
          <p:nvSpPr>
            <p:cNvPr id="693" name="TextBox 692">
              <a:extLst>
                <a:ext uri="{FF2B5EF4-FFF2-40B4-BE49-F238E27FC236}">
                  <a16:creationId xmlns:a16="http://schemas.microsoft.com/office/drawing/2014/main" id="{C467D201-1776-FB9E-FE74-1B291C750601}"/>
                </a:ext>
              </a:extLst>
            </p:cNvPr>
            <p:cNvSpPr txBox="1"/>
            <p:nvPr/>
          </p:nvSpPr>
          <p:spPr>
            <a:xfrm>
              <a:off x="6590138" y="1839401"/>
              <a:ext cx="4555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1’b0</a:t>
              </a:r>
            </a:p>
          </p:txBody>
        </p: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D6A551FC-EB50-7B66-277E-6E961705D64F}"/>
                </a:ext>
              </a:extLst>
            </p:cNvPr>
            <p:cNvGrpSpPr/>
            <p:nvPr/>
          </p:nvGrpSpPr>
          <p:grpSpPr>
            <a:xfrm>
              <a:off x="6582771" y="2664371"/>
              <a:ext cx="1554478" cy="1489166"/>
              <a:chOff x="2794221" y="2682441"/>
              <a:chExt cx="1554478" cy="1489166"/>
            </a:xfrm>
          </p:grpSpPr>
          <p:sp>
            <p:nvSpPr>
              <p:cNvPr id="710" name="Rectangle: Rounded Corners 709">
                <a:extLst>
                  <a:ext uri="{FF2B5EF4-FFF2-40B4-BE49-F238E27FC236}">
                    <a16:creationId xmlns:a16="http://schemas.microsoft.com/office/drawing/2014/main" id="{289450D6-9495-C1F1-411E-E2F81F58E81E}"/>
                  </a:ext>
                </a:extLst>
              </p:cNvPr>
              <p:cNvSpPr/>
              <p:nvPr/>
            </p:nvSpPr>
            <p:spPr>
              <a:xfrm>
                <a:off x="2794221" y="2682441"/>
                <a:ext cx="1554478" cy="1489166"/>
              </a:xfrm>
              <a:prstGeom prst="roundRect">
                <a:avLst/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       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711" name="TextBox 710">
                <a:extLst>
                  <a:ext uri="{FF2B5EF4-FFF2-40B4-BE49-F238E27FC236}">
                    <a16:creationId xmlns:a16="http://schemas.microsoft.com/office/drawing/2014/main" id="{231AE860-A839-FE04-17E1-2C8E5C67CC44}"/>
                  </a:ext>
                </a:extLst>
              </p:cNvPr>
              <p:cNvSpPr txBox="1"/>
              <p:nvPr/>
            </p:nvSpPr>
            <p:spPr>
              <a:xfrm>
                <a:off x="3147914" y="2754087"/>
                <a:ext cx="6415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cs typeface="+mn-cs"/>
                  </a:rPr>
                  <a:t>Pd1</a:t>
                </a:r>
              </a:p>
            </p:txBody>
          </p:sp>
          <p:sp>
            <p:nvSpPr>
              <p:cNvPr id="712" name="Cloud 711">
                <a:extLst>
                  <a:ext uri="{FF2B5EF4-FFF2-40B4-BE49-F238E27FC236}">
                    <a16:creationId xmlns:a16="http://schemas.microsoft.com/office/drawing/2014/main" id="{5116FF29-79A7-1FE1-483C-5234CDEB233F}"/>
                  </a:ext>
                </a:extLst>
              </p:cNvPr>
              <p:cNvSpPr/>
              <p:nvPr/>
            </p:nvSpPr>
            <p:spPr>
              <a:xfrm>
                <a:off x="3052938" y="3125208"/>
                <a:ext cx="914400" cy="914400"/>
              </a:xfrm>
              <a:prstGeom prst="cloud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sp>
          <p:nvSpPr>
            <p:cNvPr id="708" name="TextBox 707">
              <a:extLst>
                <a:ext uri="{FF2B5EF4-FFF2-40B4-BE49-F238E27FC236}">
                  <a16:creationId xmlns:a16="http://schemas.microsoft.com/office/drawing/2014/main" id="{81A5BDD2-A2DE-EF06-23E2-A393660DAE36}"/>
                </a:ext>
              </a:extLst>
            </p:cNvPr>
            <p:cNvSpPr txBox="1"/>
            <p:nvPr/>
          </p:nvSpPr>
          <p:spPr>
            <a:xfrm>
              <a:off x="6959087" y="2734041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Pd1</a:t>
              </a:r>
            </a:p>
          </p:txBody>
        </p:sp>
        <p:sp>
          <p:nvSpPr>
            <p:cNvPr id="697" name="TextBox 696">
              <a:extLst>
                <a:ext uri="{FF2B5EF4-FFF2-40B4-BE49-F238E27FC236}">
                  <a16:creationId xmlns:a16="http://schemas.microsoft.com/office/drawing/2014/main" id="{85CEA5EB-B732-F394-5B7B-4D211616E065}"/>
                </a:ext>
              </a:extLst>
            </p:cNvPr>
            <p:cNvSpPr txBox="1"/>
            <p:nvPr/>
          </p:nvSpPr>
          <p:spPr>
            <a:xfrm>
              <a:off x="7400172" y="2199088"/>
              <a:ext cx="4555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1’b1</a:t>
              </a:r>
            </a:p>
          </p:txBody>
        </p:sp>
        <p:sp>
          <p:nvSpPr>
            <p:cNvPr id="699" name="TextBox 698">
              <a:extLst>
                <a:ext uri="{FF2B5EF4-FFF2-40B4-BE49-F238E27FC236}">
                  <a16:creationId xmlns:a16="http://schemas.microsoft.com/office/drawing/2014/main" id="{FD82696D-7DAF-28A6-593C-4836FCCEAE62}"/>
                </a:ext>
              </a:extLst>
            </p:cNvPr>
            <p:cNvSpPr txBox="1"/>
            <p:nvPr/>
          </p:nvSpPr>
          <p:spPr>
            <a:xfrm>
              <a:off x="7396199" y="4385065"/>
              <a:ext cx="4555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1’b1</a:t>
              </a:r>
            </a:p>
          </p:txBody>
        </p:sp>
        <p:sp>
          <p:nvSpPr>
            <p:cNvPr id="700" name="TextBox 699">
              <a:extLst>
                <a:ext uri="{FF2B5EF4-FFF2-40B4-BE49-F238E27FC236}">
                  <a16:creationId xmlns:a16="http://schemas.microsoft.com/office/drawing/2014/main" id="{0D3982C4-6851-02DE-C7ED-B77F520B7F34}"/>
                </a:ext>
              </a:extLst>
            </p:cNvPr>
            <p:cNvSpPr txBox="1"/>
            <p:nvPr/>
          </p:nvSpPr>
          <p:spPr>
            <a:xfrm>
              <a:off x="8703389" y="3079699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1’b0</a:t>
              </a:r>
            </a:p>
          </p:txBody>
        </p:sp>
        <p:sp>
          <p:nvSpPr>
            <p:cNvPr id="701" name="TextBox 700">
              <a:extLst>
                <a:ext uri="{FF2B5EF4-FFF2-40B4-BE49-F238E27FC236}">
                  <a16:creationId xmlns:a16="http://schemas.microsoft.com/office/drawing/2014/main" id="{4F02058C-C7FA-AC8C-4025-3EE0F87B9EEF}"/>
                </a:ext>
              </a:extLst>
            </p:cNvPr>
            <p:cNvSpPr txBox="1"/>
            <p:nvPr/>
          </p:nvSpPr>
          <p:spPr>
            <a:xfrm>
              <a:off x="8725156" y="3319494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1’b1</a:t>
              </a:r>
            </a:p>
          </p:txBody>
        </p:sp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680A0983-DC53-0BF6-9489-21EA36E20986}"/>
                </a:ext>
              </a:extLst>
            </p:cNvPr>
            <p:cNvSpPr txBox="1"/>
            <p:nvPr/>
          </p:nvSpPr>
          <p:spPr>
            <a:xfrm>
              <a:off x="8064790" y="3561704"/>
              <a:ext cx="4443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1’bx</a:t>
              </a:r>
            </a:p>
          </p:txBody>
        </p:sp>
        <p:sp>
          <p:nvSpPr>
            <p:cNvPr id="703" name="TextBox 702">
              <a:extLst>
                <a:ext uri="{FF2B5EF4-FFF2-40B4-BE49-F238E27FC236}">
                  <a16:creationId xmlns:a16="http://schemas.microsoft.com/office/drawing/2014/main" id="{A9D032EB-5D21-6B43-74DF-BFC3EAFE153F}"/>
                </a:ext>
              </a:extLst>
            </p:cNvPr>
            <p:cNvSpPr txBox="1"/>
            <p:nvPr/>
          </p:nvSpPr>
          <p:spPr>
            <a:xfrm>
              <a:off x="8064790" y="2763877"/>
              <a:ext cx="4443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1’bx</a:t>
              </a:r>
            </a:p>
          </p:txBody>
        </p:sp>
        <p:cxnSp>
          <p:nvCxnSpPr>
            <p:cNvPr id="704" name="Connector: Curved 703">
              <a:extLst>
                <a:ext uri="{FF2B5EF4-FFF2-40B4-BE49-F238E27FC236}">
                  <a16:creationId xmlns:a16="http://schemas.microsoft.com/office/drawing/2014/main" id="{AE93B8BD-4B34-637A-D9CE-BB1596349CE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355651" y="4596523"/>
              <a:ext cx="297329" cy="497328"/>
            </a:xfrm>
            <a:prstGeom prst="curvedConnector3">
              <a:avLst>
                <a:gd name="adj1" fmla="val 194042"/>
              </a:avLst>
            </a:prstGeom>
            <a:noFill/>
            <a:ln w="12700" cap="flat" cmpd="sng" algn="ctr">
              <a:solidFill>
                <a:srgbClr val="F5050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05" name="Multiplication Sign 704">
              <a:extLst>
                <a:ext uri="{FF2B5EF4-FFF2-40B4-BE49-F238E27FC236}">
                  <a16:creationId xmlns:a16="http://schemas.microsoft.com/office/drawing/2014/main" id="{0221F401-6A66-A9BB-2532-D61A21D78A78}"/>
                </a:ext>
              </a:extLst>
            </p:cNvPr>
            <p:cNvSpPr/>
            <p:nvPr/>
          </p:nvSpPr>
          <p:spPr>
            <a:xfrm>
              <a:off x="9472724" y="4613728"/>
              <a:ext cx="506362" cy="654676"/>
            </a:xfrm>
            <a:prstGeom prst="mathMultiply">
              <a:avLst/>
            </a:prstGeom>
            <a:solidFill>
              <a:srgbClr val="F5050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06" name="TextBox 705">
              <a:extLst>
                <a:ext uri="{FF2B5EF4-FFF2-40B4-BE49-F238E27FC236}">
                  <a16:creationId xmlns:a16="http://schemas.microsoft.com/office/drawing/2014/main" id="{12494E09-EE76-210F-B548-3C8BF4D2CC48}"/>
                </a:ext>
              </a:extLst>
            </p:cNvPr>
            <p:cNvSpPr txBox="1"/>
            <p:nvPr/>
          </p:nvSpPr>
          <p:spPr>
            <a:xfrm>
              <a:off x="8801292" y="4182841"/>
              <a:ext cx="6585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Wrong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/>
                  <a:cs typeface="+mn-cs"/>
                </a:rPr>
                <a:t>Clamp</a:t>
              </a:r>
            </a:p>
          </p:txBody>
        </p:sp>
      </p:grpSp>
      <p:sp>
        <p:nvSpPr>
          <p:cNvPr id="3" name="Lightning Bolt 2">
            <a:extLst>
              <a:ext uri="{FF2B5EF4-FFF2-40B4-BE49-F238E27FC236}">
                <a16:creationId xmlns:a16="http://schemas.microsoft.com/office/drawing/2014/main" id="{91AB7A08-D2F1-26DB-B8DF-4D95FB5C7C9F}"/>
              </a:ext>
            </a:extLst>
          </p:cNvPr>
          <p:cNvSpPr/>
          <p:nvPr/>
        </p:nvSpPr>
        <p:spPr>
          <a:xfrm>
            <a:off x="5510549" y="3057945"/>
            <a:ext cx="1180035" cy="680877"/>
          </a:xfrm>
          <a:prstGeom prst="lightningBol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A9D3A5-A59B-E086-4AAB-EE375154A86D}"/>
              </a:ext>
            </a:extLst>
          </p:cNvPr>
          <p:cNvCxnSpPr/>
          <p:nvPr/>
        </p:nvCxnSpPr>
        <p:spPr>
          <a:xfrm flipV="1">
            <a:off x="5791200" y="3057945"/>
            <a:ext cx="685800" cy="636389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3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verification : The Clamping challenge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59180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Verifying Isolation strategies has multiple dimensions and one of the key focus area is </a:t>
            </a:r>
          </a:p>
          <a:p>
            <a:pPr lvl="1" algn="just"/>
            <a:r>
              <a:rPr lang="en-US" dirty="0"/>
              <a:t>To make sure correct clamp values are used for isolating the PD crossings</a:t>
            </a:r>
          </a:p>
          <a:p>
            <a:pPr algn="just"/>
            <a:r>
              <a:rPr lang="en-US" dirty="0"/>
              <a:t>However, checking the correct clamp values require Dynamic simulations to be run </a:t>
            </a:r>
          </a:p>
          <a:p>
            <a:pPr lvl="1" algn="just"/>
            <a:r>
              <a:rPr lang="en-US" dirty="0"/>
              <a:t>Complex power scenarios and increased number of PDs has led to tremendous increase in the PA verification effort </a:t>
            </a:r>
          </a:p>
          <a:p>
            <a:pPr lvl="1" algn="just"/>
            <a:r>
              <a:rPr lang="en-US" dirty="0"/>
              <a:t>Some use cases may take very long simulation times as well</a:t>
            </a:r>
          </a:p>
          <a:p>
            <a:pPr lvl="1" algn="just"/>
            <a:r>
              <a:rPr lang="en-US" dirty="0"/>
              <a:t>This has resulted in bug showing up very late in verification </a:t>
            </a:r>
          </a:p>
          <a:p>
            <a:pPr lvl="2" algn="just"/>
            <a:r>
              <a:rPr lang="en-US" dirty="0"/>
              <a:t>Leading to ECOs or </a:t>
            </a:r>
          </a:p>
          <a:p>
            <a:pPr lvl="2" algn="just"/>
            <a:r>
              <a:rPr lang="en-US" dirty="0"/>
              <a:t>Silicon issues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5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: </a:t>
            </a:r>
            <a:r>
              <a:rPr lang="en-US" dirty="0" err="1"/>
              <a:t>ISOvsReset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87F69F-4781-0109-3D12-0C8B6DBCD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23575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Extract the isolated signals and their specified clamp values </a:t>
            </a:r>
          </a:p>
          <a:p>
            <a:r>
              <a:rPr lang="en-US" sz="2800" dirty="0"/>
              <a:t>Extract the post-reset values of the isolated signals from the </a:t>
            </a:r>
            <a:r>
              <a:rPr lang="en-US" sz="2800" dirty="0" err="1"/>
              <a:t>fsdb</a:t>
            </a:r>
            <a:r>
              <a:rPr lang="en-US" sz="2800" dirty="0"/>
              <a:t> dump of a sanity power aware test</a:t>
            </a:r>
          </a:p>
          <a:p>
            <a:r>
              <a:rPr lang="en-US" sz="2800" dirty="0"/>
              <a:t>Compare the Specified clamp values with the reset values of the isolated signals </a:t>
            </a:r>
          </a:p>
          <a:p>
            <a:pPr lvl="0"/>
            <a:r>
              <a:rPr lang="en-US" sz="2800" dirty="0"/>
              <a:t>Designer to signoff any clamp values which are different than the post-reset values</a:t>
            </a:r>
          </a:p>
          <a:p>
            <a:pPr lvl="1"/>
            <a:r>
              <a:rPr lang="en-US" dirty="0"/>
              <a:t>Also, provides an opportunity to cross check the clamps with latch type values</a:t>
            </a:r>
          </a:p>
          <a:p>
            <a:endParaRPr lang="en-US" sz="2800" dirty="0"/>
          </a:p>
          <a:p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2065368-BC7C-51D2-1BBF-3A8DFC183006}"/>
              </a:ext>
            </a:extLst>
          </p:cNvPr>
          <p:cNvGrpSpPr/>
          <p:nvPr/>
        </p:nvGrpSpPr>
        <p:grpSpPr>
          <a:xfrm>
            <a:off x="152400" y="3886200"/>
            <a:ext cx="11887200" cy="2895600"/>
            <a:chOff x="152400" y="3398837"/>
            <a:chExt cx="11887200" cy="30019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E310B66-2164-4A13-31B5-025333C2AFFA}"/>
                </a:ext>
              </a:extLst>
            </p:cNvPr>
            <p:cNvSpPr/>
            <p:nvPr/>
          </p:nvSpPr>
          <p:spPr>
            <a:xfrm>
              <a:off x="152400" y="3429000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A9D7118-DADB-3751-EB47-25E449EA208E}"/>
                </a:ext>
              </a:extLst>
            </p:cNvPr>
            <p:cNvSpPr/>
            <p:nvPr/>
          </p:nvSpPr>
          <p:spPr>
            <a:xfrm>
              <a:off x="152400" y="4298950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26C0E0F1-B214-FBCD-D2F9-42E6CB9A7229}"/>
                </a:ext>
              </a:extLst>
            </p:cNvPr>
            <p:cNvSpPr/>
            <p:nvPr/>
          </p:nvSpPr>
          <p:spPr>
            <a:xfrm>
              <a:off x="1549400" y="3551503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CD3C3410-3B7C-B9C4-03C2-F460B1F11E48}"/>
                </a:ext>
              </a:extLst>
            </p:cNvPr>
            <p:cNvSpPr/>
            <p:nvPr/>
          </p:nvSpPr>
          <p:spPr>
            <a:xfrm>
              <a:off x="1549400" y="4412855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88EC613-297D-325A-6514-763B633F53F2}"/>
                </a:ext>
              </a:extLst>
            </p:cNvPr>
            <p:cNvSpPr/>
            <p:nvPr/>
          </p:nvSpPr>
          <p:spPr>
            <a:xfrm>
              <a:off x="2209800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MVSIM Report</a:t>
              </a: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10625BFE-5578-8C48-A1DD-5D13BDA7777B}"/>
                </a:ext>
              </a:extLst>
            </p:cNvPr>
            <p:cNvSpPr/>
            <p:nvPr/>
          </p:nvSpPr>
          <p:spPr>
            <a:xfrm>
              <a:off x="3733800" y="3989387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Document 18">
              <a:extLst>
                <a:ext uri="{FF2B5EF4-FFF2-40B4-BE49-F238E27FC236}">
                  <a16:creationId xmlns:a16="http://schemas.microsoft.com/office/drawing/2014/main" id="{191BC8C7-B3DB-7E25-FAF2-52842C0E10DB}"/>
                </a:ext>
              </a:extLst>
            </p:cNvPr>
            <p:cNvSpPr/>
            <p:nvPr/>
          </p:nvSpPr>
          <p:spPr>
            <a:xfrm>
              <a:off x="4419600" y="3558710"/>
              <a:ext cx="1371599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Clamp Value Extraction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A694098-31FB-C4DE-5200-75A27F97E59D}"/>
                </a:ext>
              </a:extLst>
            </p:cNvPr>
            <p:cNvSpPr/>
            <p:nvPr/>
          </p:nvSpPr>
          <p:spPr>
            <a:xfrm>
              <a:off x="6426202" y="3398837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58021258-66E7-4544-7BB5-6DEA820EF5AB}"/>
                </a:ext>
              </a:extLst>
            </p:cNvPr>
            <p:cNvSpPr/>
            <p:nvPr/>
          </p:nvSpPr>
          <p:spPr>
            <a:xfrm>
              <a:off x="5791200" y="3989386"/>
              <a:ext cx="635001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Document 25">
              <a:extLst>
                <a:ext uri="{FF2B5EF4-FFF2-40B4-BE49-F238E27FC236}">
                  <a16:creationId xmlns:a16="http://schemas.microsoft.com/office/drawing/2014/main" id="{FB0425FF-72B3-24B3-8A0A-B2AC3548E1E6}"/>
                </a:ext>
              </a:extLst>
            </p:cNvPr>
            <p:cNvSpPr/>
            <p:nvPr/>
          </p:nvSpPr>
          <p:spPr>
            <a:xfrm>
              <a:off x="8458200" y="3543035"/>
              <a:ext cx="1371600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27" name="Arrow: Right 26">
              <a:extLst>
                <a:ext uri="{FF2B5EF4-FFF2-40B4-BE49-F238E27FC236}">
                  <a16:creationId xmlns:a16="http://schemas.microsoft.com/office/drawing/2014/main" id="{295D471E-3D5C-8C29-DCE0-C2C9B563952F}"/>
                </a:ext>
              </a:extLst>
            </p:cNvPr>
            <p:cNvSpPr/>
            <p:nvPr/>
          </p:nvSpPr>
          <p:spPr>
            <a:xfrm flipH="1">
              <a:off x="7848599" y="3973711"/>
              <a:ext cx="609599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365BD007-C944-BCC0-05D8-64A384C1883D}"/>
                </a:ext>
              </a:extLst>
            </p:cNvPr>
            <p:cNvSpPr/>
            <p:nvPr/>
          </p:nvSpPr>
          <p:spPr>
            <a:xfrm flipH="1">
              <a:off x="9829800" y="3900488"/>
              <a:ext cx="6858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08F33AF-922F-2724-25B2-067DB6229D43}"/>
                </a:ext>
              </a:extLst>
            </p:cNvPr>
            <p:cNvSpPr/>
            <p:nvPr/>
          </p:nvSpPr>
          <p:spPr>
            <a:xfrm>
              <a:off x="10515600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32E009C3-B547-2908-9836-F0D14912B14C}"/>
                </a:ext>
              </a:extLst>
            </p:cNvPr>
            <p:cNvSpPr/>
            <p:nvPr/>
          </p:nvSpPr>
          <p:spPr>
            <a:xfrm rot="5400000">
              <a:off x="6910784" y="5047853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C4E17B9-0A6F-3BDD-70EE-47F1DAF9B433}"/>
                </a:ext>
              </a:extLst>
            </p:cNvPr>
            <p:cNvSpPr/>
            <p:nvPr/>
          </p:nvSpPr>
          <p:spPr>
            <a:xfrm>
              <a:off x="5715000" y="5575301"/>
              <a:ext cx="2997200" cy="82549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0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ISOvsReset</a:t>
            </a:r>
            <a:r>
              <a:rPr lang="en-US" dirty="0"/>
              <a:t> : Clamp Value Extraction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87F69F-4781-0109-3D12-0C8B6DBCD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2534689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dirty="0"/>
              <a:t>UPF files which specify the signals to be isolated and their clamp values, could be distributed across many locations at SoC level</a:t>
            </a:r>
          </a:p>
          <a:p>
            <a:pPr lvl="1"/>
            <a:r>
              <a:rPr lang="en-US" dirty="0"/>
              <a:t>Reuse from core to SS to SoC</a:t>
            </a:r>
          </a:p>
          <a:p>
            <a:pPr lvl="1"/>
            <a:r>
              <a:rPr lang="en-US" dirty="0"/>
              <a:t>May be challenging to read all UPF files and extract the specification </a:t>
            </a:r>
          </a:p>
          <a:p>
            <a:pPr lvl="1"/>
            <a:r>
              <a:rPr lang="en-US" dirty="0"/>
              <a:t>Wild card use also adds another level of complexity </a:t>
            </a:r>
          </a:p>
          <a:p>
            <a:r>
              <a:rPr lang="en-US" dirty="0"/>
              <a:t>Verification tools generally, generate reports/logs for UPF annotations done over RTL</a:t>
            </a:r>
          </a:p>
          <a:p>
            <a:pPr lvl="1"/>
            <a:r>
              <a:rPr lang="de-DE" dirty="0"/>
              <a:t>&lt;compile_area&gt;/mvsim_native_reports/isolation_insertion_info.txt : Report  for inferred isolation strategies mentioned in the UPF files</a:t>
            </a:r>
          </a:p>
          <a:p>
            <a:pPr lvl="1"/>
            <a:r>
              <a:rPr lang="de-DE" dirty="0"/>
              <a:t>Report format : &lt;isolation_control&gt; &lt;isolation_sense&gt; &lt;clamp_value&gt; &lt;isolated_signal&gt;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3FFE15-5222-59D2-3E63-9DDD04901859}"/>
              </a:ext>
            </a:extLst>
          </p:cNvPr>
          <p:cNvGrpSpPr/>
          <p:nvPr/>
        </p:nvGrpSpPr>
        <p:grpSpPr>
          <a:xfrm>
            <a:off x="152400" y="3954199"/>
            <a:ext cx="11887204" cy="2827601"/>
            <a:chOff x="152400" y="3398837"/>
            <a:chExt cx="11887204" cy="30019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E310B66-2164-4A13-31B5-025333C2AFFA}"/>
                </a:ext>
              </a:extLst>
            </p:cNvPr>
            <p:cNvSpPr/>
            <p:nvPr/>
          </p:nvSpPr>
          <p:spPr>
            <a:xfrm>
              <a:off x="152400" y="3429000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A9D7118-DADB-3751-EB47-25E449EA208E}"/>
                </a:ext>
              </a:extLst>
            </p:cNvPr>
            <p:cNvSpPr/>
            <p:nvPr/>
          </p:nvSpPr>
          <p:spPr>
            <a:xfrm>
              <a:off x="152400" y="4298950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26C0E0F1-B214-FBCD-D2F9-42E6CB9A7229}"/>
                </a:ext>
              </a:extLst>
            </p:cNvPr>
            <p:cNvSpPr/>
            <p:nvPr/>
          </p:nvSpPr>
          <p:spPr>
            <a:xfrm>
              <a:off x="1549400" y="3551503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CD3C3410-3B7C-B9C4-03C2-F460B1F11E48}"/>
                </a:ext>
              </a:extLst>
            </p:cNvPr>
            <p:cNvSpPr/>
            <p:nvPr/>
          </p:nvSpPr>
          <p:spPr>
            <a:xfrm>
              <a:off x="1549400" y="4412855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88EC613-297D-325A-6514-763B633F53F2}"/>
                </a:ext>
              </a:extLst>
            </p:cNvPr>
            <p:cNvSpPr/>
            <p:nvPr/>
          </p:nvSpPr>
          <p:spPr>
            <a:xfrm>
              <a:off x="2209800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MVSIM Report</a:t>
              </a: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10625BFE-5578-8C48-A1DD-5D13BDA7777B}"/>
                </a:ext>
              </a:extLst>
            </p:cNvPr>
            <p:cNvSpPr/>
            <p:nvPr/>
          </p:nvSpPr>
          <p:spPr>
            <a:xfrm>
              <a:off x="3733800" y="3989387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Document 18">
              <a:extLst>
                <a:ext uri="{FF2B5EF4-FFF2-40B4-BE49-F238E27FC236}">
                  <a16:creationId xmlns:a16="http://schemas.microsoft.com/office/drawing/2014/main" id="{191BC8C7-B3DB-7E25-FAF2-52842C0E10DB}"/>
                </a:ext>
              </a:extLst>
            </p:cNvPr>
            <p:cNvSpPr/>
            <p:nvPr/>
          </p:nvSpPr>
          <p:spPr>
            <a:xfrm>
              <a:off x="4419600" y="3558710"/>
              <a:ext cx="1371599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Clamp Value Extraction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A694098-31FB-C4DE-5200-75A27F97E59D}"/>
                </a:ext>
              </a:extLst>
            </p:cNvPr>
            <p:cNvSpPr/>
            <p:nvPr/>
          </p:nvSpPr>
          <p:spPr>
            <a:xfrm>
              <a:off x="6426202" y="3398837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58021258-66E7-4544-7BB5-6DEA820EF5AB}"/>
                </a:ext>
              </a:extLst>
            </p:cNvPr>
            <p:cNvSpPr/>
            <p:nvPr/>
          </p:nvSpPr>
          <p:spPr>
            <a:xfrm>
              <a:off x="5791200" y="3989386"/>
              <a:ext cx="635001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Document 25">
              <a:extLst>
                <a:ext uri="{FF2B5EF4-FFF2-40B4-BE49-F238E27FC236}">
                  <a16:creationId xmlns:a16="http://schemas.microsoft.com/office/drawing/2014/main" id="{FB0425FF-72B3-24B3-8A0A-B2AC3548E1E6}"/>
                </a:ext>
              </a:extLst>
            </p:cNvPr>
            <p:cNvSpPr/>
            <p:nvPr/>
          </p:nvSpPr>
          <p:spPr>
            <a:xfrm>
              <a:off x="8458200" y="3543035"/>
              <a:ext cx="1371600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27" name="Arrow: Right 26">
              <a:extLst>
                <a:ext uri="{FF2B5EF4-FFF2-40B4-BE49-F238E27FC236}">
                  <a16:creationId xmlns:a16="http://schemas.microsoft.com/office/drawing/2014/main" id="{295D471E-3D5C-8C29-DCE0-C2C9B563952F}"/>
                </a:ext>
              </a:extLst>
            </p:cNvPr>
            <p:cNvSpPr/>
            <p:nvPr/>
          </p:nvSpPr>
          <p:spPr>
            <a:xfrm flipH="1">
              <a:off x="7848599" y="3973711"/>
              <a:ext cx="609599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365BD007-C944-BCC0-05D8-64A384C1883D}"/>
                </a:ext>
              </a:extLst>
            </p:cNvPr>
            <p:cNvSpPr/>
            <p:nvPr/>
          </p:nvSpPr>
          <p:spPr>
            <a:xfrm flipH="1">
              <a:off x="9829800" y="3900488"/>
              <a:ext cx="6858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08F33AF-922F-2724-25B2-067DB6229D43}"/>
                </a:ext>
              </a:extLst>
            </p:cNvPr>
            <p:cNvSpPr/>
            <p:nvPr/>
          </p:nvSpPr>
          <p:spPr>
            <a:xfrm>
              <a:off x="10515600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32E009C3-B547-2908-9836-F0D14912B14C}"/>
                </a:ext>
              </a:extLst>
            </p:cNvPr>
            <p:cNvSpPr/>
            <p:nvPr/>
          </p:nvSpPr>
          <p:spPr>
            <a:xfrm rot="5400000">
              <a:off x="6910784" y="5047853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C4E17B9-0A6F-3BDD-70EE-47F1DAF9B433}"/>
                </a:ext>
              </a:extLst>
            </p:cNvPr>
            <p:cNvSpPr/>
            <p:nvPr/>
          </p:nvSpPr>
          <p:spPr>
            <a:xfrm>
              <a:off x="5715000" y="5575301"/>
              <a:ext cx="2997200" cy="82549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15A5F1-B554-890B-0FEF-ACD30A9A0A27}"/>
                </a:ext>
              </a:extLst>
            </p:cNvPr>
            <p:cNvSpPr/>
            <p:nvPr/>
          </p:nvSpPr>
          <p:spPr>
            <a:xfrm>
              <a:off x="6426206" y="3398837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7" name="Flowchart: Document 6">
              <a:extLst>
                <a:ext uri="{FF2B5EF4-FFF2-40B4-BE49-F238E27FC236}">
                  <a16:creationId xmlns:a16="http://schemas.microsoft.com/office/drawing/2014/main" id="{BB46AF9D-0ECE-6CCD-88B1-7AA6F6274D3E}"/>
                </a:ext>
              </a:extLst>
            </p:cNvPr>
            <p:cNvSpPr/>
            <p:nvPr/>
          </p:nvSpPr>
          <p:spPr>
            <a:xfrm>
              <a:off x="8458204" y="3543035"/>
              <a:ext cx="1371600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02D557E4-F54A-65E4-7317-63B2CA4EDFBB}"/>
                </a:ext>
              </a:extLst>
            </p:cNvPr>
            <p:cNvSpPr/>
            <p:nvPr/>
          </p:nvSpPr>
          <p:spPr>
            <a:xfrm flipH="1">
              <a:off x="7848603" y="3973711"/>
              <a:ext cx="609599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1660C5DE-D98E-D349-ADB5-A8EA210A2D88}"/>
                </a:ext>
              </a:extLst>
            </p:cNvPr>
            <p:cNvSpPr/>
            <p:nvPr/>
          </p:nvSpPr>
          <p:spPr>
            <a:xfrm flipH="1">
              <a:off x="9829804" y="3900488"/>
              <a:ext cx="6858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68ADC1B-7B77-D70F-59F9-1A563DF43A1C}"/>
                </a:ext>
              </a:extLst>
            </p:cNvPr>
            <p:cNvSpPr/>
            <p:nvPr/>
          </p:nvSpPr>
          <p:spPr>
            <a:xfrm>
              <a:off x="10515604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CEF0A56-C010-BB7A-5A08-8D864F4A3895}"/>
                </a:ext>
              </a:extLst>
            </p:cNvPr>
            <p:cNvSpPr/>
            <p:nvPr/>
          </p:nvSpPr>
          <p:spPr>
            <a:xfrm>
              <a:off x="5715004" y="5575301"/>
              <a:ext cx="2997200" cy="82549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CEB32993-32B7-5394-2627-C1546990EA38}"/>
                </a:ext>
              </a:extLst>
            </p:cNvPr>
            <p:cNvSpPr/>
            <p:nvPr/>
          </p:nvSpPr>
          <p:spPr>
            <a:xfrm>
              <a:off x="5791200" y="3989387"/>
              <a:ext cx="635001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93FD6968-0BF2-05F0-0AAF-0C8076325DFF}"/>
                </a:ext>
              </a:extLst>
            </p:cNvPr>
            <p:cNvSpPr/>
            <p:nvPr/>
          </p:nvSpPr>
          <p:spPr>
            <a:xfrm rot="5400000">
              <a:off x="6910784" y="5047855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E205295-A43B-32C1-2A7F-1E3BE831F6C0}"/>
                </a:ext>
              </a:extLst>
            </p:cNvPr>
            <p:cNvSpPr/>
            <p:nvPr/>
          </p:nvSpPr>
          <p:spPr>
            <a:xfrm>
              <a:off x="6426206" y="3398838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23" name="Flowchart: Document 22">
              <a:extLst>
                <a:ext uri="{FF2B5EF4-FFF2-40B4-BE49-F238E27FC236}">
                  <a16:creationId xmlns:a16="http://schemas.microsoft.com/office/drawing/2014/main" id="{3DC0674D-8303-4A3A-F5C9-9B427D7EA94B}"/>
                </a:ext>
              </a:extLst>
            </p:cNvPr>
            <p:cNvSpPr/>
            <p:nvPr/>
          </p:nvSpPr>
          <p:spPr>
            <a:xfrm>
              <a:off x="8458200" y="3543035"/>
              <a:ext cx="1371600" cy="1234415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FF0190FF-4FB7-726B-0105-53ABF774C650}"/>
                </a:ext>
              </a:extLst>
            </p:cNvPr>
            <p:cNvSpPr/>
            <p:nvPr/>
          </p:nvSpPr>
          <p:spPr>
            <a:xfrm>
              <a:off x="10515600" y="3398837"/>
              <a:ext cx="1524000" cy="155416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E6B3DBD-7146-9D71-AAE7-B39147B6DED6}"/>
                </a:ext>
              </a:extLst>
            </p:cNvPr>
            <p:cNvSpPr/>
            <p:nvPr/>
          </p:nvSpPr>
          <p:spPr>
            <a:xfrm>
              <a:off x="5715000" y="5575301"/>
              <a:ext cx="2997200" cy="82549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A4DAD592-50C1-916C-A231-4C70FCCCB00C}"/>
                </a:ext>
              </a:extLst>
            </p:cNvPr>
            <p:cNvSpPr/>
            <p:nvPr/>
          </p:nvSpPr>
          <p:spPr>
            <a:xfrm>
              <a:off x="5791196" y="3989387"/>
              <a:ext cx="635001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EAA65881-0E18-F52F-FC31-69FC4E9F1919}"/>
                </a:ext>
              </a:extLst>
            </p:cNvPr>
            <p:cNvSpPr/>
            <p:nvPr/>
          </p:nvSpPr>
          <p:spPr>
            <a:xfrm rot="5400000">
              <a:off x="6910780" y="5047855"/>
              <a:ext cx="605632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4E8446B-196C-8A2F-D041-DC38AEE43417}"/>
                </a:ext>
              </a:extLst>
            </p:cNvPr>
            <p:cNvSpPr/>
            <p:nvPr/>
          </p:nvSpPr>
          <p:spPr>
            <a:xfrm>
              <a:off x="6426202" y="3398838"/>
              <a:ext cx="1422398" cy="15327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1627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ISOvsReset</a:t>
            </a:r>
            <a:r>
              <a:rPr lang="en-US" dirty="0"/>
              <a:t> : Reset Value Extraction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87F69F-4781-0109-3D12-0C8B6DBCD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2534689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lvl="0"/>
            <a:r>
              <a:rPr lang="en-US" dirty="0"/>
              <a:t>Extract signal list from isolation_insertion_info.txt report </a:t>
            </a:r>
          </a:p>
          <a:p>
            <a:pPr lvl="0"/>
            <a:r>
              <a:rPr lang="en-US" dirty="0" err="1"/>
              <a:t>Fsdbreport</a:t>
            </a:r>
            <a:r>
              <a:rPr lang="en-US" dirty="0"/>
              <a:t> </a:t>
            </a:r>
            <a:r>
              <a:rPr lang="en-US" dirty="0" err="1"/>
              <a:t>tcl</a:t>
            </a:r>
            <a:r>
              <a:rPr lang="en-US" dirty="0"/>
              <a:t> utility can be used to extract the reset values of isolated signals </a:t>
            </a:r>
          </a:p>
          <a:p>
            <a:pPr lvl="1"/>
            <a:r>
              <a:rPr lang="de-DE" dirty="0"/>
              <a:t>Unix&gt;&gt; fsdbreport &lt;fsdb_name&gt; -s &lt;list of all the isolated signals&gt; -strobe &lt;reset_event&gt; </a:t>
            </a:r>
          </a:p>
          <a:p>
            <a:r>
              <a:rPr lang="en-US" dirty="0"/>
              <a:t>C-APIs provided by the simulator vendors can also be used for faster extraction from the waveform database for complex and big SoC designs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3FFE15-5222-59D2-3E63-9DDD04901859}"/>
              </a:ext>
            </a:extLst>
          </p:cNvPr>
          <p:cNvGrpSpPr/>
          <p:nvPr/>
        </p:nvGrpSpPr>
        <p:grpSpPr>
          <a:xfrm>
            <a:off x="152398" y="3982488"/>
            <a:ext cx="11887204" cy="2827602"/>
            <a:chOff x="152400" y="3398837"/>
            <a:chExt cx="11887204" cy="30019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E310B66-2164-4A13-31B5-025333C2AFFA}"/>
                </a:ext>
              </a:extLst>
            </p:cNvPr>
            <p:cNvSpPr/>
            <p:nvPr/>
          </p:nvSpPr>
          <p:spPr>
            <a:xfrm>
              <a:off x="152400" y="3429000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A9D7118-DADB-3751-EB47-25E449EA208E}"/>
                </a:ext>
              </a:extLst>
            </p:cNvPr>
            <p:cNvSpPr/>
            <p:nvPr/>
          </p:nvSpPr>
          <p:spPr>
            <a:xfrm>
              <a:off x="152400" y="4298950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26C0E0F1-B214-FBCD-D2F9-42E6CB9A7229}"/>
                </a:ext>
              </a:extLst>
            </p:cNvPr>
            <p:cNvSpPr/>
            <p:nvPr/>
          </p:nvSpPr>
          <p:spPr>
            <a:xfrm>
              <a:off x="1549400" y="3551503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CD3C3410-3B7C-B9C4-03C2-F460B1F11E48}"/>
                </a:ext>
              </a:extLst>
            </p:cNvPr>
            <p:cNvSpPr/>
            <p:nvPr/>
          </p:nvSpPr>
          <p:spPr>
            <a:xfrm>
              <a:off x="1549400" y="4412855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88EC613-297D-325A-6514-763B633F53F2}"/>
                </a:ext>
              </a:extLst>
            </p:cNvPr>
            <p:cNvSpPr/>
            <p:nvPr/>
          </p:nvSpPr>
          <p:spPr>
            <a:xfrm>
              <a:off x="2209800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MVSIM Report</a:t>
              </a: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10625BFE-5578-8C48-A1DD-5D13BDA7777B}"/>
                </a:ext>
              </a:extLst>
            </p:cNvPr>
            <p:cNvSpPr/>
            <p:nvPr/>
          </p:nvSpPr>
          <p:spPr>
            <a:xfrm>
              <a:off x="3733800" y="3989387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Document 18">
              <a:extLst>
                <a:ext uri="{FF2B5EF4-FFF2-40B4-BE49-F238E27FC236}">
                  <a16:creationId xmlns:a16="http://schemas.microsoft.com/office/drawing/2014/main" id="{191BC8C7-B3DB-7E25-FAF2-52842C0E10DB}"/>
                </a:ext>
              </a:extLst>
            </p:cNvPr>
            <p:cNvSpPr/>
            <p:nvPr/>
          </p:nvSpPr>
          <p:spPr>
            <a:xfrm>
              <a:off x="4419600" y="3558710"/>
              <a:ext cx="1371599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Clamp Value Extraction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A694098-31FB-C4DE-5200-75A27F97E59D}"/>
                </a:ext>
              </a:extLst>
            </p:cNvPr>
            <p:cNvSpPr/>
            <p:nvPr/>
          </p:nvSpPr>
          <p:spPr>
            <a:xfrm>
              <a:off x="6426202" y="3398837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58021258-66E7-4544-7BB5-6DEA820EF5AB}"/>
                </a:ext>
              </a:extLst>
            </p:cNvPr>
            <p:cNvSpPr/>
            <p:nvPr/>
          </p:nvSpPr>
          <p:spPr>
            <a:xfrm>
              <a:off x="5791200" y="3989386"/>
              <a:ext cx="635001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Document 25">
              <a:extLst>
                <a:ext uri="{FF2B5EF4-FFF2-40B4-BE49-F238E27FC236}">
                  <a16:creationId xmlns:a16="http://schemas.microsoft.com/office/drawing/2014/main" id="{FB0425FF-72B3-24B3-8A0A-B2AC3548E1E6}"/>
                </a:ext>
              </a:extLst>
            </p:cNvPr>
            <p:cNvSpPr/>
            <p:nvPr/>
          </p:nvSpPr>
          <p:spPr>
            <a:xfrm>
              <a:off x="8458200" y="3543035"/>
              <a:ext cx="1371600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27" name="Arrow: Right 26">
              <a:extLst>
                <a:ext uri="{FF2B5EF4-FFF2-40B4-BE49-F238E27FC236}">
                  <a16:creationId xmlns:a16="http://schemas.microsoft.com/office/drawing/2014/main" id="{295D471E-3D5C-8C29-DCE0-C2C9B563952F}"/>
                </a:ext>
              </a:extLst>
            </p:cNvPr>
            <p:cNvSpPr/>
            <p:nvPr/>
          </p:nvSpPr>
          <p:spPr>
            <a:xfrm flipH="1">
              <a:off x="7848599" y="3973711"/>
              <a:ext cx="609599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365BD007-C944-BCC0-05D8-64A384C1883D}"/>
                </a:ext>
              </a:extLst>
            </p:cNvPr>
            <p:cNvSpPr/>
            <p:nvPr/>
          </p:nvSpPr>
          <p:spPr>
            <a:xfrm flipH="1">
              <a:off x="9829800" y="3900488"/>
              <a:ext cx="6858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08F33AF-922F-2724-25B2-067DB6229D43}"/>
                </a:ext>
              </a:extLst>
            </p:cNvPr>
            <p:cNvSpPr/>
            <p:nvPr/>
          </p:nvSpPr>
          <p:spPr>
            <a:xfrm>
              <a:off x="10515600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32E009C3-B547-2908-9836-F0D14912B14C}"/>
                </a:ext>
              </a:extLst>
            </p:cNvPr>
            <p:cNvSpPr/>
            <p:nvPr/>
          </p:nvSpPr>
          <p:spPr>
            <a:xfrm rot="5400000">
              <a:off x="6910784" y="5047853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C4E17B9-0A6F-3BDD-70EE-47F1DAF9B433}"/>
                </a:ext>
              </a:extLst>
            </p:cNvPr>
            <p:cNvSpPr/>
            <p:nvPr/>
          </p:nvSpPr>
          <p:spPr>
            <a:xfrm>
              <a:off x="5715000" y="5575301"/>
              <a:ext cx="2997200" cy="82549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15A5F1-B554-890B-0FEF-ACD30A9A0A27}"/>
                </a:ext>
              </a:extLst>
            </p:cNvPr>
            <p:cNvSpPr/>
            <p:nvPr/>
          </p:nvSpPr>
          <p:spPr>
            <a:xfrm>
              <a:off x="6426206" y="3398837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7" name="Flowchart: Document 6">
              <a:extLst>
                <a:ext uri="{FF2B5EF4-FFF2-40B4-BE49-F238E27FC236}">
                  <a16:creationId xmlns:a16="http://schemas.microsoft.com/office/drawing/2014/main" id="{BB46AF9D-0ECE-6CCD-88B1-7AA6F6274D3E}"/>
                </a:ext>
              </a:extLst>
            </p:cNvPr>
            <p:cNvSpPr/>
            <p:nvPr/>
          </p:nvSpPr>
          <p:spPr>
            <a:xfrm>
              <a:off x="8458204" y="3543035"/>
              <a:ext cx="1371600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02D557E4-F54A-65E4-7317-63B2CA4EDFBB}"/>
                </a:ext>
              </a:extLst>
            </p:cNvPr>
            <p:cNvSpPr/>
            <p:nvPr/>
          </p:nvSpPr>
          <p:spPr>
            <a:xfrm flipH="1">
              <a:off x="7848603" y="3973711"/>
              <a:ext cx="609599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1660C5DE-D98E-D349-ADB5-A8EA210A2D88}"/>
                </a:ext>
              </a:extLst>
            </p:cNvPr>
            <p:cNvSpPr/>
            <p:nvPr/>
          </p:nvSpPr>
          <p:spPr>
            <a:xfrm flipH="1">
              <a:off x="9829804" y="3900488"/>
              <a:ext cx="6858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68ADC1B-7B77-D70F-59F9-1A563DF43A1C}"/>
                </a:ext>
              </a:extLst>
            </p:cNvPr>
            <p:cNvSpPr/>
            <p:nvPr/>
          </p:nvSpPr>
          <p:spPr>
            <a:xfrm>
              <a:off x="10515604" y="3398837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CEF0A56-C010-BB7A-5A08-8D864F4A3895}"/>
                </a:ext>
              </a:extLst>
            </p:cNvPr>
            <p:cNvSpPr/>
            <p:nvPr/>
          </p:nvSpPr>
          <p:spPr>
            <a:xfrm>
              <a:off x="5715004" y="5575301"/>
              <a:ext cx="2997200" cy="82549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CEB32993-32B7-5394-2627-C1546990EA38}"/>
                </a:ext>
              </a:extLst>
            </p:cNvPr>
            <p:cNvSpPr/>
            <p:nvPr/>
          </p:nvSpPr>
          <p:spPr>
            <a:xfrm>
              <a:off x="5791200" y="3989387"/>
              <a:ext cx="635001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93FD6968-0BF2-05F0-0AAF-0C8076325DFF}"/>
                </a:ext>
              </a:extLst>
            </p:cNvPr>
            <p:cNvSpPr/>
            <p:nvPr/>
          </p:nvSpPr>
          <p:spPr>
            <a:xfrm rot="5400000">
              <a:off x="6910784" y="5047855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E205295-A43B-32C1-2A7F-1E3BE831F6C0}"/>
                </a:ext>
              </a:extLst>
            </p:cNvPr>
            <p:cNvSpPr/>
            <p:nvPr/>
          </p:nvSpPr>
          <p:spPr>
            <a:xfrm>
              <a:off x="6426206" y="3398838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23" name="Flowchart: Document 22">
              <a:extLst>
                <a:ext uri="{FF2B5EF4-FFF2-40B4-BE49-F238E27FC236}">
                  <a16:creationId xmlns:a16="http://schemas.microsoft.com/office/drawing/2014/main" id="{3DC0674D-8303-4A3A-F5C9-9B427D7EA94B}"/>
                </a:ext>
              </a:extLst>
            </p:cNvPr>
            <p:cNvSpPr/>
            <p:nvPr/>
          </p:nvSpPr>
          <p:spPr>
            <a:xfrm>
              <a:off x="8458200" y="3543035"/>
              <a:ext cx="1371600" cy="1234415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FF0190FF-4FB7-726B-0105-53ABF774C650}"/>
                </a:ext>
              </a:extLst>
            </p:cNvPr>
            <p:cNvSpPr/>
            <p:nvPr/>
          </p:nvSpPr>
          <p:spPr>
            <a:xfrm>
              <a:off x="10515600" y="3398837"/>
              <a:ext cx="1524000" cy="155416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E6B3DBD-7146-9D71-AAE7-B39147B6DED6}"/>
                </a:ext>
              </a:extLst>
            </p:cNvPr>
            <p:cNvSpPr/>
            <p:nvPr/>
          </p:nvSpPr>
          <p:spPr>
            <a:xfrm>
              <a:off x="5715000" y="5575301"/>
              <a:ext cx="2997200" cy="82549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A4DAD592-50C1-916C-A231-4C70FCCCB00C}"/>
                </a:ext>
              </a:extLst>
            </p:cNvPr>
            <p:cNvSpPr/>
            <p:nvPr/>
          </p:nvSpPr>
          <p:spPr>
            <a:xfrm>
              <a:off x="5791196" y="3989387"/>
              <a:ext cx="635001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EAA65881-0E18-F52F-FC31-69FC4E9F1919}"/>
                </a:ext>
              </a:extLst>
            </p:cNvPr>
            <p:cNvSpPr/>
            <p:nvPr/>
          </p:nvSpPr>
          <p:spPr>
            <a:xfrm rot="5400000">
              <a:off x="6910780" y="5047855"/>
              <a:ext cx="605632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4E8446B-196C-8A2F-D041-DC38AEE43417}"/>
                </a:ext>
              </a:extLst>
            </p:cNvPr>
            <p:cNvSpPr/>
            <p:nvPr/>
          </p:nvSpPr>
          <p:spPr>
            <a:xfrm>
              <a:off x="6426202" y="3398838"/>
              <a:ext cx="1422398" cy="15327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37" name="Arrow: Right 36">
              <a:extLst>
                <a:ext uri="{FF2B5EF4-FFF2-40B4-BE49-F238E27FC236}">
                  <a16:creationId xmlns:a16="http://schemas.microsoft.com/office/drawing/2014/main" id="{22868A26-CA30-326E-74FD-187F34AD7322}"/>
                </a:ext>
              </a:extLst>
            </p:cNvPr>
            <p:cNvSpPr/>
            <p:nvPr/>
          </p:nvSpPr>
          <p:spPr>
            <a:xfrm>
              <a:off x="5791199" y="3989386"/>
              <a:ext cx="635001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1666402-8F45-E1C2-3B61-DD29CA6530D6}"/>
                </a:ext>
              </a:extLst>
            </p:cNvPr>
            <p:cNvSpPr/>
            <p:nvPr/>
          </p:nvSpPr>
          <p:spPr>
            <a:xfrm>
              <a:off x="6426205" y="3398837"/>
              <a:ext cx="1422398" cy="15327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39" name="Arrow: Right 38">
              <a:extLst>
                <a:ext uri="{FF2B5EF4-FFF2-40B4-BE49-F238E27FC236}">
                  <a16:creationId xmlns:a16="http://schemas.microsoft.com/office/drawing/2014/main" id="{CF974B0E-ECBB-52DD-EE6F-362AB6620A35}"/>
                </a:ext>
              </a:extLst>
            </p:cNvPr>
            <p:cNvSpPr/>
            <p:nvPr/>
          </p:nvSpPr>
          <p:spPr>
            <a:xfrm flipH="1">
              <a:off x="7848603" y="3973712"/>
              <a:ext cx="609599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96C03720-566F-C2D7-3615-55605CFF677D}"/>
                </a:ext>
              </a:extLst>
            </p:cNvPr>
            <p:cNvSpPr/>
            <p:nvPr/>
          </p:nvSpPr>
          <p:spPr>
            <a:xfrm flipH="1">
              <a:off x="9829804" y="3900489"/>
              <a:ext cx="6858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Document 40">
              <a:extLst>
                <a:ext uri="{FF2B5EF4-FFF2-40B4-BE49-F238E27FC236}">
                  <a16:creationId xmlns:a16="http://schemas.microsoft.com/office/drawing/2014/main" id="{1CD777CA-CB17-D859-415D-504C8648FCD7}"/>
                </a:ext>
              </a:extLst>
            </p:cNvPr>
            <p:cNvSpPr/>
            <p:nvPr/>
          </p:nvSpPr>
          <p:spPr>
            <a:xfrm>
              <a:off x="8458200" y="3543036"/>
              <a:ext cx="1371600" cy="1234415"/>
            </a:xfrm>
            <a:prstGeom prst="flowChartDocumen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Reset Value Extraction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6C3AEE76-343E-50A4-AD71-0DCA2BCDF5D2}"/>
                </a:ext>
              </a:extLst>
            </p:cNvPr>
            <p:cNvSpPr/>
            <p:nvPr/>
          </p:nvSpPr>
          <p:spPr>
            <a:xfrm>
              <a:off x="10515600" y="3398838"/>
              <a:ext cx="1524000" cy="155416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 Simulation Waveform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4AEFCD8-972F-D516-94C7-0265B41566F5}"/>
                </a:ext>
              </a:extLst>
            </p:cNvPr>
            <p:cNvSpPr/>
            <p:nvPr/>
          </p:nvSpPr>
          <p:spPr>
            <a:xfrm>
              <a:off x="5715000" y="5575302"/>
              <a:ext cx="2997200" cy="82549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Comparison Report</a:t>
              </a:r>
            </a:p>
          </p:txBody>
        </p:sp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ED450055-F140-B000-9A91-7D7A8E5F84FE}"/>
                </a:ext>
              </a:extLst>
            </p:cNvPr>
            <p:cNvSpPr/>
            <p:nvPr/>
          </p:nvSpPr>
          <p:spPr>
            <a:xfrm rot="5400000">
              <a:off x="6910780" y="5047856"/>
              <a:ext cx="605632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3D3F057F-5DAD-7882-8568-2991D1BBB208}"/>
                </a:ext>
              </a:extLst>
            </p:cNvPr>
            <p:cNvSpPr/>
            <p:nvPr/>
          </p:nvSpPr>
          <p:spPr>
            <a:xfrm>
              <a:off x="5791199" y="3989387"/>
              <a:ext cx="635001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5E2299A-2A7D-55A0-6ECC-7D0D0A3CAF12}"/>
                </a:ext>
              </a:extLst>
            </p:cNvPr>
            <p:cNvSpPr/>
            <p:nvPr/>
          </p:nvSpPr>
          <p:spPr>
            <a:xfrm>
              <a:off x="6426205" y="3398838"/>
              <a:ext cx="1422398" cy="15327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IsoVsReset</a:t>
              </a:r>
              <a:r>
                <a:rPr lang="en-US" dirty="0"/>
                <a:t> Comparison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72E1E6E-C28D-4186-E82D-AD76E9A02EB3}"/>
                </a:ext>
              </a:extLst>
            </p:cNvPr>
            <p:cNvSpPr/>
            <p:nvPr/>
          </p:nvSpPr>
          <p:spPr>
            <a:xfrm>
              <a:off x="152400" y="3433821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2FCA60A-DD7D-E137-E236-55D9A44B94EF}"/>
                </a:ext>
              </a:extLst>
            </p:cNvPr>
            <p:cNvSpPr/>
            <p:nvPr/>
          </p:nvSpPr>
          <p:spPr>
            <a:xfrm>
              <a:off x="152400" y="4303771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49" name="Arrow: Right 48">
              <a:extLst>
                <a:ext uri="{FF2B5EF4-FFF2-40B4-BE49-F238E27FC236}">
                  <a16:creationId xmlns:a16="http://schemas.microsoft.com/office/drawing/2014/main" id="{97FDA949-9DE7-7AF4-4408-DB96A15EC522}"/>
                </a:ext>
              </a:extLst>
            </p:cNvPr>
            <p:cNvSpPr/>
            <p:nvPr/>
          </p:nvSpPr>
          <p:spPr>
            <a:xfrm>
              <a:off x="1549400" y="4417676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row: Right 49">
              <a:extLst>
                <a:ext uri="{FF2B5EF4-FFF2-40B4-BE49-F238E27FC236}">
                  <a16:creationId xmlns:a16="http://schemas.microsoft.com/office/drawing/2014/main" id="{A899F697-FA65-8945-CB73-A5FE3900D819}"/>
                </a:ext>
              </a:extLst>
            </p:cNvPr>
            <p:cNvSpPr/>
            <p:nvPr/>
          </p:nvSpPr>
          <p:spPr>
            <a:xfrm>
              <a:off x="1549400" y="3552966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0A21412-F522-CD0B-A2E7-F93A96DA4186}"/>
                </a:ext>
              </a:extLst>
            </p:cNvPr>
            <p:cNvSpPr/>
            <p:nvPr/>
          </p:nvSpPr>
          <p:spPr>
            <a:xfrm>
              <a:off x="152400" y="3435284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B503BF5-BA2D-201E-836F-7489DDF5AD43}"/>
                </a:ext>
              </a:extLst>
            </p:cNvPr>
            <p:cNvSpPr/>
            <p:nvPr/>
          </p:nvSpPr>
          <p:spPr>
            <a:xfrm>
              <a:off x="152400" y="4305234"/>
              <a:ext cx="1397000" cy="609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53" name="Arrow: Right 52">
              <a:extLst>
                <a:ext uri="{FF2B5EF4-FFF2-40B4-BE49-F238E27FC236}">
                  <a16:creationId xmlns:a16="http://schemas.microsoft.com/office/drawing/2014/main" id="{7D0199B3-A2DF-E182-9F2A-7C0333B9B60C}"/>
                </a:ext>
              </a:extLst>
            </p:cNvPr>
            <p:cNvSpPr/>
            <p:nvPr/>
          </p:nvSpPr>
          <p:spPr>
            <a:xfrm>
              <a:off x="1549400" y="4419139"/>
              <a:ext cx="660400" cy="37306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F271E15B-D197-E158-C413-49E965E0F524}"/>
                </a:ext>
              </a:extLst>
            </p:cNvPr>
            <p:cNvSpPr/>
            <p:nvPr/>
          </p:nvSpPr>
          <p:spPr>
            <a:xfrm>
              <a:off x="2209800" y="3398838"/>
              <a:ext cx="1524000" cy="155416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MVSIM Report</a:t>
              </a:r>
            </a:p>
          </p:txBody>
        </p:sp>
        <p:sp>
          <p:nvSpPr>
            <p:cNvPr id="55" name="Arrow: Right 54">
              <a:extLst>
                <a:ext uri="{FF2B5EF4-FFF2-40B4-BE49-F238E27FC236}">
                  <a16:creationId xmlns:a16="http://schemas.microsoft.com/office/drawing/2014/main" id="{6DF1898D-50FB-5231-BA50-C34FE13D794D}"/>
                </a:ext>
              </a:extLst>
            </p:cNvPr>
            <p:cNvSpPr/>
            <p:nvPr/>
          </p:nvSpPr>
          <p:spPr>
            <a:xfrm>
              <a:off x="3733800" y="3989388"/>
              <a:ext cx="6604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Document 55">
              <a:extLst>
                <a:ext uri="{FF2B5EF4-FFF2-40B4-BE49-F238E27FC236}">
                  <a16:creationId xmlns:a16="http://schemas.microsoft.com/office/drawing/2014/main" id="{7C177E1A-B5D8-8324-203A-64D6C9BC3A3C}"/>
                </a:ext>
              </a:extLst>
            </p:cNvPr>
            <p:cNvSpPr/>
            <p:nvPr/>
          </p:nvSpPr>
          <p:spPr>
            <a:xfrm>
              <a:off x="4419600" y="3558711"/>
              <a:ext cx="1371599" cy="1234415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Clamp Value Extraction</a:t>
              </a:r>
            </a:p>
          </p:txBody>
        </p:sp>
        <p:sp>
          <p:nvSpPr>
            <p:cNvPr id="57" name="Arrow: Right 56">
              <a:extLst>
                <a:ext uri="{FF2B5EF4-FFF2-40B4-BE49-F238E27FC236}">
                  <a16:creationId xmlns:a16="http://schemas.microsoft.com/office/drawing/2014/main" id="{9881D79A-D3F0-93D4-0AE7-A1D9BA86F796}"/>
                </a:ext>
              </a:extLst>
            </p:cNvPr>
            <p:cNvSpPr/>
            <p:nvPr/>
          </p:nvSpPr>
          <p:spPr>
            <a:xfrm rot="5400000">
              <a:off x="6910780" y="5047857"/>
              <a:ext cx="605632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row: Right 57">
              <a:extLst>
                <a:ext uri="{FF2B5EF4-FFF2-40B4-BE49-F238E27FC236}">
                  <a16:creationId xmlns:a16="http://schemas.microsoft.com/office/drawing/2014/main" id="{A70EDC21-A400-09BB-EAC3-CDD619659130}"/>
                </a:ext>
              </a:extLst>
            </p:cNvPr>
            <p:cNvSpPr/>
            <p:nvPr/>
          </p:nvSpPr>
          <p:spPr>
            <a:xfrm>
              <a:off x="5791199" y="3989388"/>
              <a:ext cx="635001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92197010-0A15-15F8-30B9-0A7F99158A7C}"/>
                </a:ext>
              </a:extLst>
            </p:cNvPr>
            <p:cNvSpPr/>
            <p:nvPr/>
          </p:nvSpPr>
          <p:spPr>
            <a:xfrm>
              <a:off x="1549400" y="3552967"/>
              <a:ext cx="6604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4A22325-3EC2-E897-B9F7-4150311C44EB}"/>
                </a:ext>
              </a:extLst>
            </p:cNvPr>
            <p:cNvSpPr/>
            <p:nvPr/>
          </p:nvSpPr>
          <p:spPr>
            <a:xfrm>
              <a:off x="152400" y="3435285"/>
              <a:ext cx="13970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RTL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4555283-A0DB-153C-9729-87CAF45B53FD}"/>
                </a:ext>
              </a:extLst>
            </p:cNvPr>
            <p:cNvSpPr/>
            <p:nvPr/>
          </p:nvSpPr>
          <p:spPr>
            <a:xfrm>
              <a:off x="152400" y="4305235"/>
              <a:ext cx="13970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UPF</a:t>
              </a:r>
            </a:p>
          </p:txBody>
        </p:sp>
        <p:sp>
          <p:nvSpPr>
            <p:cNvPr id="62" name="Arrow: Right 61">
              <a:extLst>
                <a:ext uri="{FF2B5EF4-FFF2-40B4-BE49-F238E27FC236}">
                  <a16:creationId xmlns:a16="http://schemas.microsoft.com/office/drawing/2014/main" id="{B3AB1C3D-4106-D695-7404-9C64CA001E62}"/>
                </a:ext>
              </a:extLst>
            </p:cNvPr>
            <p:cNvSpPr/>
            <p:nvPr/>
          </p:nvSpPr>
          <p:spPr>
            <a:xfrm>
              <a:off x="1549400" y="4419140"/>
              <a:ext cx="660400" cy="373062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05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ISOvsReset</a:t>
            </a:r>
            <a:r>
              <a:rPr lang="en-US" dirty="0"/>
              <a:t> : Reset Value Extraction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8" name="Content Placeholder 8">
            <a:extLst>
              <a:ext uri="{FF2B5EF4-FFF2-40B4-BE49-F238E27FC236}">
                <a16:creationId xmlns:a16="http://schemas.microsoft.com/office/drawing/2014/main" id="{BEFFCAE2-D5C8-2835-9975-1C2E4AA49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1447799"/>
            <a:ext cx="5257800" cy="40386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At SoC level, there are Lacs of ISO cells inferred from Power intent</a:t>
            </a:r>
          </a:p>
          <a:p>
            <a:r>
              <a:rPr lang="en-US" dirty="0"/>
              <a:t>Extracting the reset values for such large number of signals from FSDB is much faster, efficient and scalable using the C-APIs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91313B4-E8FF-2041-9C9D-73A6F755A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757606"/>
              </p:ext>
            </p:extLst>
          </p:nvPr>
        </p:nvGraphicFramePr>
        <p:xfrm>
          <a:off x="127000" y="1396999"/>
          <a:ext cx="59690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167">
                  <a:extLst>
                    <a:ext uri="{9D8B030D-6E8A-4147-A177-3AD203B41FA5}">
                      <a16:colId xmlns:a16="http://schemas.microsoft.com/office/drawing/2014/main" val="1927751375"/>
                    </a:ext>
                  </a:extLst>
                </a:gridCol>
                <a:gridCol w="4296833">
                  <a:extLst>
                    <a:ext uri="{9D8B030D-6E8A-4147-A177-3AD203B41FA5}">
                      <a16:colId xmlns:a16="http://schemas.microsoft.com/office/drawing/2014/main" val="203880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FSDB APIs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Use-case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npi_fsdb_sig_by_name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Get a signal handle with the specified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43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npiFsdbVctHandle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FSDB value change traverse (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vct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handle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34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npi_fsdb_create_vct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 value change traverse handle for the specified signal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503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npi_fsdb_goto_time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the index of the value change traverse handle to the last</a:t>
                      </a:r>
                    </a:p>
                    <a:p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vc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 the specified time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507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npi_fsdb_vct_time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the current time of the value change traverse handle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npi_fsdb_vct_value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the current value of the value change traverse handle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642901"/>
                  </a:ext>
                </a:extLst>
              </a:tr>
            </a:tbl>
          </a:graphicData>
        </a:graphic>
      </p:graphicFrame>
      <p:sp>
        <p:nvSpPr>
          <p:cNvPr id="67" name="Explosion: 14 Points 66">
            <a:extLst>
              <a:ext uri="{FF2B5EF4-FFF2-40B4-BE49-F238E27FC236}">
                <a16:creationId xmlns:a16="http://schemas.microsoft.com/office/drawing/2014/main" id="{8DAA7FB8-F60A-4CA2-2EE9-D2419663FB1F}"/>
              </a:ext>
            </a:extLst>
          </p:cNvPr>
          <p:cNvSpPr/>
          <p:nvPr/>
        </p:nvSpPr>
        <p:spPr>
          <a:xfrm>
            <a:off x="2133600" y="4495800"/>
            <a:ext cx="2895600" cy="1676399"/>
          </a:xfrm>
          <a:prstGeom prst="irregularSeal2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100" dirty="0"/>
              <a:t>Sample APIs which can be used to effectively extract design values </a:t>
            </a:r>
          </a:p>
        </p:txBody>
      </p:sp>
    </p:spTree>
    <p:extLst>
      <p:ext uri="{BB962C8B-B14F-4D97-AF65-F5344CB8AC3E}">
        <p14:creationId xmlns:p14="http://schemas.microsoft.com/office/powerpoint/2010/main" val="1604822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1291</Words>
  <Application>Microsoft Office PowerPoint</Application>
  <PresentationFormat>Widescreen</PresentationFormat>
  <Paragraphs>323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Wrong clamps can kill your chip!!....  find them early</vt:lpstr>
      <vt:lpstr>Contents</vt:lpstr>
      <vt:lpstr>Introduction</vt:lpstr>
      <vt:lpstr>Isolation verification : The Clamping challenge </vt:lpstr>
      <vt:lpstr>Isolation verification : The Clamping challenge </vt:lpstr>
      <vt:lpstr>Proposed solution : ISOvsReset</vt:lpstr>
      <vt:lpstr>ISOvsReset : Clamp Value Extraction</vt:lpstr>
      <vt:lpstr>ISOvsReset : Reset Value Extraction </vt:lpstr>
      <vt:lpstr>ISOvsReset : Reset Value Extraction </vt:lpstr>
      <vt:lpstr>ISOvsReset : Comparison </vt:lpstr>
      <vt:lpstr>ISOvsReset : Results </vt:lpstr>
      <vt:lpstr>Extensions : IsoKeepers X-Prop  </vt:lpstr>
      <vt:lpstr>Conclusion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2023-07-31T16:14:20Z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