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16"/>
  </p:notesMasterIdLst>
  <p:handoutMasterIdLst>
    <p:handoutMasterId r:id="rId17"/>
  </p:handoutMasterIdLst>
  <p:sldIdLst>
    <p:sldId id="501" r:id="rId5"/>
    <p:sldId id="503" r:id="rId6"/>
    <p:sldId id="502" r:id="rId7"/>
    <p:sldId id="504" r:id="rId8"/>
    <p:sldId id="506" r:id="rId9"/>
    <p:sldId id="507" r:id="rId10"/>
    <p:sldId id="508" r:id="rId11"/>
    <p:sldId id="509" r:id="rId12"/>
    <p:sldId id="510" r:id="rId13"/>
    <p:sldId id="511" r:id="rId14"/>
    <p:sldId id="505" r:id="rId15"/>
  </p:sldIdLst>
  <p:sldSz cx="12192000" cy="6858000"/>
  <p:notesSz cx="10048875" cy="6918325"/>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2588C1-4CF1-4135-9F7C-BFCDF5FD97E7}" v="50" dt="2023-07-24T07:58:27.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7" autoAdjust="0"/>
    <p:restoredTop sz="85829" autoAdjust="0"/>
  </p:normalViewPr>
  <p:slideViewPr>
    <p:cSldViewPr>
      <p:cViewPr varScale="1">
        <p:scale>
          <a:sx n="113" d="100"/>
          <a:sy n="113" d="100"/>
        </p:scale>
        <p:origin x="84"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7E4C6-8323-4B46-92C2-EA8EB695A72C}" type="doc">
      <dgm:prSet loTypeId="urn:microsoft.com/office/officeart/2005/8/layout/architecture" loCatId="list" qsTypeId="urn:microsoft.com/office/officeart/2005/8/quickstyle/simple1" qsCatId="simple" csTypeId="urn:microsoft.com/office/officeart/2005/8/colors/accent0_2" csCatId="mainScheme"/>
      <dgm:spPr/>
      <dgm:t>
        <a:bodyPr/>
        <a:lstStyle/>
        <a:p>
          <a:endParaRPr lang="en-US"/>
        </a:p>
      </dgm:t>
    </dgm:pt>
    <dgm:pt modelId="{9E97FC97-B27A-47E5-B788-8BFA1F77BE6B}">
      <dgm:prSet/>
      <dgm:spPr/>
      <dgm:t>
        <a:bodyPr/>
        <a:lstStyle/>
        <a:p>
          <a:r>
            <a:rPr lang="en-US" dirty="0"/>
            <a:t>Tool is a compiler framework built on EDA Solution tools that helps to create, optimize and manage </a:t>
          </a:r>
          <a:r>
            <a:rPr lang="en-US" dirty="0" err="1"/>
            <a:t>chiplet</a:t>
          </a:r>
          <a:r>
            <a:rPr lang="en-US" dirty="0"/>
            <a:t> interconnect</a:t>
          </a:r>
        </a:p>
      </dgm:t>
    </dgm:pt>
    <dgm:pt modelId="{381062FA-731F-445D-9514-08197F785F60}" type="parTrans" cxnId="{7D2E2BB6-CCED-482E-B3C1-E42AA6FDB187}">
      <dgm:prSet/>
      <dgm:spPr/>
      <dgm:t>
        <a:bodyPr/>
        <a:lstStyle/>
        <a:p>
          <a:endParaRPr lang="en-US"/>
        </a:p>
      </dgm:t>
    </dgm:pt>
    <dgm:pt modelId="{A2DF6B6D-EA1B-42DB-9C2A-D41E059B5C07}" type="sibTrans" cxnId="{7D2E2BB6-CCED-482E-B3C1-E42AA6FDB187}">
      <dgm:prSet/>
      <dgm:spPr/>
      <dgm:t>
        <a:bodyPr/>
        <a:lstStyle/>
        <a:p>
          <a:endParaRPr lang="en-US"/>
        </a:p>
      </dgm:t>
    </dgm:pt>
    <dgm:pt modelId="{F2111428-17D9-40BC-838B-7C5702579CA3}">
      <dgm:prSet/>
      <dgm:spPr/>
      <dgm:t>
        <a:bodyPr/>
        <a:lstStyle/>
        <a:p>
          <a:r>
            <a:rPr lang="en-US" dirty="0"/>
            <a:t>It can be majorly used for generation and </a:t>
          </a:r>
          <a:r>
            <a:rPr lang="en-US" dirty="0" err="1"/>
            <a:t>optimisation</a:t>
          </a:r>
          <a:r>
            <a:rPr lang="en-US" dirty="0"/>
            <a:t> of 3D-IC or disaggregated system RTL and UPF.</a:t>
          </a:r>
        </a:p>
      </dgm:t>
    </dgm:pt>
    <dgm:pt modelId="{194155C3-9A31-4901-85EE-08ADA7B4AB6A}" type="parTrans" cxnId="{E925549C-CB71-4CED-AE11-C11D9F2F1B63}">
      <dgm:prSet/>
      <dgm:spPr/>
      <dgm:t>
        <a:bodyPr/>
        <a:lstStyle/>
        <a:p>
          <a:endParaRPr lang="en-US"/>
        </a:p>
      </dgm:t>
    </dgm:pt>
    <dgm:pt modelId="{9DED3BE5-F67B-46B3-A6D0-506D8A92770C}" type="sibTrans" cxnId="{E925549C-CB71-4CED-AE11-C11D9F2F1B63}">
      <dgm:prSet/>
      <dgm:spPr/>
      <dgm:t>
        <a:bodyPr/>
        <a:lstStyle/>
        <a:p>
          <a:endParaRPr lang="en-US"/>
        </a:p>
      </dgm:t>
    </dgm:pt>
    <dgm:pt modelId="{2416865B-9DB7-4290-A792-FE2C6EF7EFAB}">
      <dgm:prSet/>
      <dgm:spPr/>
      <dgm:t>
        <a:bodyPr/>
        <a:lstStyle/>
        <a:p>
          <a:r>
            <a:rPr lang="en-US" dirty="0"/>
            <a:t>Tool was developed to ease the complex work on System level </a:t>
          </a:r>
          <a:r>
            <a:rPr lang="en-US" dirty="0" err="1"/>
            <a:t>Pinlist</a:t>
          </a:r>
          <a:r>
            <a:rPr lang="en-US" dirty="0"/>
            <a:t>, RTL, UPF creation and their alignment across dies.</a:t>
          </a:r>
        </a:p>
      </dgm:t>
    </dgm:pt>
    <dgm:pt modelId="{9C6741C0-D1E4-41F2-AD37-903489E8B9CC}" type="parTrans" cxnId="{D97BAC17-C746-4766-B827-B874EA265B0A}">
      <dgm:prSet/>
      <dgm:spPr/>
      <dgm:t>
        <a:bodyPr/>
        <a:lstStyle/>
        <a:p>
          <a:endParaRPr lang="en-US"/>
        </a:p>
      </dgm:t>
    </dgm:pt>
    <dgm:pt modelId="{C6277E1C-9604-4F42-BE89-B1ED426CD022}" type="sibTrans" cxnId="{D97BAC17-C746-4766-B827-B874EA265B0A}">
      <dgm:prSet/>
      <dgm:spPr/>
      <dgm:t>
        <a:bodyPr/>
        <a:lstStyle/>
        <a:p>
          <a:endParaRPr lang="en-US"/>
        </a:p>
      </dgm:t>
    </dgm:pt>
    <dgm:pt modelId="{D251BA8A-2039-45B1-9F06-707C4987F4D4}">
      <dgm:prSet/>
      <dgm:spPr/>
      <dgm:t>
        <a:bodyPr/>
        <a:lstStyle/>
        <a:p>
          <a:r>
            <a:rPr lang="en-US"/>
            <a:t>The goal of Tool is to centralize all required inputs under one tool that will generate top to bottom, correct by construction system level collaterals which is fully aligned between the dies.</a:t>
          </a:r>
        </a:p>
      </dgm:t>
    </dgm:pt>
    <dgm:pt modelId="{4BFC97A6-EF0D-4478-9869-A81F69A7727D}" type="parTrans" cxnId="{48F9B876-F038-4DA1-BF4D-5256CCF696E5}">
      <dgm:prSet/>
      <dgm:spPr/>
      <dgm:t>
        <a:bodyPr/>
        <a:lstStyle/>
        <a:p>
          <a:endParaRPr lang="en-US"/>
        </a:p>
      </dgm:t>
    </dgm:pt>
    <dgm:pt modelId="{CC0CCD75-8455-4E81-AD6C-D3782D1D14DF}" type="sibTrans" cxnId="{48F9B876-F038-4DA1-BF4D-5256CCF696E5}">
      <dgm:prSet/>
      <dgm:spPr/>
      <dgm:t>
        <a:bodyPr/>
        <a:lstStyle/>
        <a:p>
          <a:endParaRPr lang="en-US"/>
        </a:p>
      </dgm:t>
    </dgm:pt>
    <dgm:pt modelId="{0F4D6175-779C-4691-ACA8-D7986CF47809}">
      <dgm:prSet/>
      <dgm:spPr/>
      <dgm:t>
        <a:bodyPr/>
        <a:lstStyle/>
        <a:p>
          <a:r>
            <a:rPr lang="en-US"/>
            <a:t>Tool can also supply a bump connection to the system dies, to ease D2Ds and IOs integration internal to the dies</a:t>
          </a:r>
        </a:p>
      </dgm:t>
    </dgm:pt>
    <dgm:pt modelId="{F82FA3EF-96CA-45C2-9AF8-93B25CFB34EA}" type="parTrans" cxnId="{1B7B93F0-D655-4D6A-AFB8-2C6AD86A1E1D}">
      <dgm:prSet/>
      <dgm:spPr/>
      <dgm:t>
        <a:bodyPr/>
        <a:lstStyle/>
        <a:p>
          <a:endParaRPr lang="en-US"/>
        </a:p>
      </dgm:t>
    </dgm:pt>
    <dgm:pt modelId="{6D3C1B6F-9BD4-4988-86FF-4FD912D91239}" type="sibTrans" cxnId="{1B7B93F0-D655-4D6A-AFB8-2C6AD86A1E1D}">
      <dgm:prSet/>
      <dgm:spPr/>
      <dgm:t>
        <a:bodyPr/>
        <a:lstStyle/>
        <a:p>
          <a:endParaRPr lang="en-US"/>
        </a:p>
      </dgm:t>
    </dgm:pt>
    <dgm:pt modelId="{105490C3-A996-4C44-8110-1E60D9E6BCCE}">
      <dgm:prSet/>
      <dgm:spPr/>
      <dgm:t>
        <a:bodyPr/>
        <a:lstStyle/>
        <a:p>
          <a:r>
            <a:rPr lang="en-US"/>
            <a:t>Tool’s solution consists of a) standard chiplet interfaces, b) system description and interconnection using high-level language primitives </a:t>
          </a:r>
        </a:p>
      </dgm:t>
    </dgm:pt>
    <dgm:pt modelId="{0E97D495-AF0E-47DB-8AD0-D093DB1238A3}" type="parTrans" cxnId="{DA5D6DBB-FD70-43D9-A58C-394DC1FBD248}">
      <dgm:prSet/>
      <dgm:spPr/>
      <dgm:t>
        <a:bodyPr/>
        <a:lstStyle/>
        <a:p>
          <a:endParaRPr lang="en-US"/>
        </a:p>
      </dgm:t>
    </dgm:pt>
    <dgm:pt modelId="{6EEE8920-15E5-4D58-AE6E-95CC3855721D}" type="sibTrans" cxnId="{DA5D6DBB-FD70-43D9-A58C-394DC1FBD248}">
      <dgm:prSet/>
      <dgm:spPr/>
      <dgm:t>
        <a:bodyPr/>
        <a:lstStyle/>
        <a:p>
          <a:endParaRPr lang="en-US"/>
        </a:p>
      </dgm:t>
    </dgm:pt>
    <dgm:pt modelId="{F8861645-9500-40ED-9A83-6C6384FDEA3E}" type="pres">
      <dgm:prSet presAssocID="{3367E4C6-8323-4B46-92C2-EA8EB695A72C}" presName="Name0" presStyleCnt="0">
        <dgm:presLayoutVars>
          <dgm:chPref val="1"/>
          <dgm:dir/>
          <dgm:animOne val="branch"/>
          <dgm:animLvl val="lvl"/>
          <dgm:resizeHandles/>
        </dgm:presLayoutVars>
      </dgm:prSet>
      <dgm:spPr/>
    </dgm:pt>
    <dgm:pt modelId="{8688E1DF-DF98-402A-A454-E037502E85D7}" type="pres">
      <dgm:prSet presAssocID="{9E97FC97-B27A-47E5-B788-8BFA1F77BE6B}" presName="vertOne" presStyleCnt="0"/>
      <dgm:spPr/>
    </dgm:pt>
    <dgm:pt modelId="{29ED66F2-F744-43B9-A519-0A6275E4AC02}" type="pres">
      <dgm:prSet presAssocID="{9E97FC97-B27A-47E5-B788-8BFA1F77BE6B}" presName="txOne" presStyleLbl="node0" presStyleIdx="0" presStyleCnt="6">
        <dgm:presLayoutVars>
          <dgm:chPref val="3"/>
        </dgm:presLayoutVars>
      </dgm:prSet>
      <dgm:spPr/>
    </dgm:pt>
    <dgm:pt modelId="{BB841520-78BB-4A4D-8D78-7BE89C0E10B1}" type="pres">
      <dgm:prSet presAssocID="{9E97FC97-B27A-47E5-B788-8BFA1F77BE6B}" presName="horzOne" presStyleCnt="0"/>
      <dgm:spPr/>
    </dgm:pt>
    <dgm:pt modelId="{E812AB54-8901-4A70-977B-1C1A8B089146}" type="pres">
      <dgm:prSet presAssocID="{A2DF6B6D-EA1B-42DB-9C2A-D41E059B5C07}" presName="sibSpaceOne" presStyleCnt="0"/>
      <dgm:spPr/>
    </dgm:pt>
    <dgm:pt modelId="{80066FE6-BBCE-4096-B5B1-DD942A0B5B1F}" type="pres">
      <dgm:prSet presAssocID="{F2111428-17D9-40BC-838B-7C5702579CA3}" presName="vertOne" presStyleCnt="0"/>
      <dgm:spPr/>
    </dgm:pt>
    <dgm:pt modelId="{1182BAE1-B671-407E-8079-16B96546A9A5}" type="pres">
      <dgm:prSet presAssocID="{F2111428-17D9-40BC-838B-7C5702579CA3}" presName="txOne" presStyleLbl="node0" presStyleIdx="1" presStyleCnt="6">
        <dgm:presLayoutVars>
          <dgm:chPref val="3"/>
        </dgm:presLayoutVars>
      </dgm:prSet>
      <dgm:spPr/>
    </dgm:pt>
    <dgm:pt modelId="{FFEAC2F3-CCDC-4FFE-9A83-1F3CAC35FF60}" type="pres">
      <dgm:prSet presAssocID="{F2111428-17D9-40BC-838B-7C5702579CA3}" presName="horzOne" presStyleCnt="0"/>
      <dgm:spPr/>
    </dgm:pt>
    <dgm:pt modelId="{5FE7239E-8A3C-47AD-AB44-0D602A584C0F}" type="pres">
      <dgm:prSet presAssocID="{9DED3BE5-F67B-46B3-A6D0-506D8A92770C}" presName="sibSpaceOne" presStyleCnt="0"/>
      <dgm:spPr/>
    </dgm:pt>
    <dgm:pt modelId="{E5995082-A8CE-4A90-BBF8-B752F6E5F220}" type="pres">
      <dgm:prSet presAssocID="{2416865B-9DB7-4290-A792-FE2C6EF7EFAB}" presName="vertOne" presStyleCnt="0"/>
      <dgm:spPr/>
    </dgm:pt>
    <dgm:pt modelId="{3CA9C5D8-9C2B-4D7F-A8E9-7E4D6729BA6E}" type="pres">
      <dgm:prSet presAssocID="{2416865B-9DB7-4290-A792-FE2C6EF7EFAB}" presName="txOne" presStyleLbl="node0" presStyleIdx="2" presStyleCnt="6">
        <dgm:presLayoutVars>
          <dgm:chPref val="3"/>
        </dgm:presLayoutVars>
      </dgm:prSet>
      <dgm:spPr/>
    </dgm:pt>
    <dgm:pt modelId="{7646228E-5FE6-47A5-9094-8D4A746F13C3}" type="pres">
      <dgm:prSet presAssocID="{2416865B-9DB7-4290-A792-FE2C6EF7EFAB}" presName="horzOne" presStyleCnt="0"/>
      <dgm:spPr/>
    </dgm:pt>
    <dgm:pt modelId="{ECBFC4FC-C367-469D-9651-46964E3FFC7B}" type="pres">
      <dgm:prSet presAssocID="{C6277E1C-9604-4F42-BE89-B1ED426CD022}" presName="sibSpaceOne" presStyleCnt="0"/>
      <dgm:spPr/>
    </dgm:pt>
    <dgm:pt modelId="{CD147F1E-54C1-49DF-8EF7-2942C0AD3D0C}" type="pres">
      <dgm:prSet presAssocID="{D251BA8A-2039-45B1-9F06-707C4987F4D4}" presName="vertOne" presStyleCnt="0"/>
      <dgm:spPr/>
    </dgm:pt>
    <dgm:pt modelId="{2144D553-4A1E-4F6D-BD0A-6E75BA80FE79}" type="pres">
      <dgm:prSet presAssocID="{D251BA8A-2039-45B1-9F06-707C4987F4D4}" presName="txOne" presStyleLbl="node0" presStyleIdx="3" presStyleCnt="6">
        <dgm:presLayoutVars>
          <dgm:chPref val="3"/>
        </dgm:presLayoutVars>
      </dgm:prSet>
      <dgm:spPr/>
    </dgm:pt>
    <dgm:pt modelId="{6D0C196B-95A8-4A2C-A078-3D3EB6F6C10F}" type="pres">
      <dgm:prSet presAssocID="{D251BA8A-2039-45B1-9F06-707C4987F4D4}" presName="horzOne" presStyleCnt="0"/>
      <dgm:spPr/>
    </dgm:pt>
    <dgm:pt modelId="{3A629CC2-0BC0-451C-A18D-4554DF05E707}" type="pres">
      <dgm:prSet presAssocID="{CC0CCD75-8455-4E81-AD6C-D3782D1D14DF}" presName="sibSpaceOne" presStyleCnt="0"/>
      <dgm:spPr/>
    </dgm:pt>
    <dgm:pt modelId="{B51F8FF8-1E3F-4605-A89D-E2DAB7C52093}" type="pres">
      <dgm:prSet presAssocID="{0F4D6175-779C-4691-ACA8-D7986CF47809}" presName="vertOne" presStyleCnt="0"/>
      <dgm:spPr/>
    </dgm:pt>
    <dgm:pt modelId="{EF59DCDD-B236-4435-A528-386E2C65A512}" type="pres">
      <dgm:prSet presAssocID="{0F4D6175-779C-4691-ACA8-D7986CF47809}" presName="txOne" presStyleLbl="node0" presStyleIdx="4" presStyleCnt="6">
        <dgm:presLayoutVars>
          <dgm:chPref val="3"/>
        </dgm:presLayoutVars>
      </dgm:prSet>
      <dgm:spPr/>
    </dgm:pt>
    <dgm:pt modelId="{6E3F65E9-4BD5-4CC8-BC49-A85E18D3C21B}" type="pres">
      <dgm:prSet presAssocID="{0F4D6175-779C-4691-ACA8-D7986CF47809}" presName="horzOne" presStyleCnt="0"/>
      <dgm:spPr/>
    </dgm:pt>
    <dgm:pt modelId="{FE62E24A-1637-4E33-B4DC-16CAEAA2B80C}" type="pres">
      <dgm:prSet presAssocID="{6D3C1B6F-9BD4-4988-86FF-4FD912D91239}" presName="sibSpaceOne" presStyleCnt="0"/>
      <dgm:spPr/>
    </dgm:pt>
    <dgm:pt modelId="{F3696F56-F209-4F18-A321-12DDB9E85D75}" type="pres">
      <dgm:prSet presAssocID="{105490C3-A996-4C44-8110-1E60D9E6BCCE}" presName="vertOne" presStyleCnt="0"/>
      <dgm:spPr/>
    </dgm:pt>
    <dgm:pt modelId="{957E8D87-4BD4-4407-97E4-88EDF026F202}" type="pres">
      <dgm:prSet presAssocID="{105490C3-A996-4C44-8110-1E60D9E6BCCE}" presName="txOne" presStyleLbl="node0" presStyleIdx="5" presStyleCnt="6">
        <dgm:presLayoutVars>
          <dgm:chPref val="3"/>
        </dgm:presLayoutVars>
      </dgm:prSet>
      <dgm:spPr/>
    </dgm:pt>
    <dgm:pt modelId="{077FF83B-9552-455D-A0E0-BA484D43280D}" type="pres">
      <dgm:prSet presAssocID="{105490C3-A996-4C44-8110-1E60D9E6BCCE}" presName="horzOne" presStyleCnt="0"/>
      <dgm:spPr/>
    </dgm:pt>
  </dgm:ptLst>
  <dgm:cxnLst>
    <dgm:cxn modelId="{D97BAC17-C746-4766-B827-B874EA265B0A}" srcId="{3367E4C6-8323-4B46-92C2-EA8EB695A72C}" destId="{2416865B-9DB7-4290-A792-FE2C6EF7EFAB}" srcOrd="2" destOrd="0" parTransId="{9C6741C0-D1E4-41F2-AD37-903489E8B9CC}" sibTransId="{C6277E1C-9604-4F42-BE89-B1ED426CD022}"/>
    <dgm:cxn modelId="{1CE34325-CDF2-4312-BD6D-9974194D3010}" type="presOf" srcId="{0F4D6175-779C-4691-ACA8-D7986CF47809}" destId="{EF59DCDD-B236-4435-A528-386E2C65A512}" srcOrd="0" destOrd="0" presId="urn:microsoft.com/office/officeart/2005/8/layout/architecture"/>
    <dgm:cxn modelId="{E684B93E-1B55-4B25-81AB-76B1E9D38F9E}" type="presOf" srcId="{9E97FC97-B27A-47E5-B788-8BFA1F77BE6B}" destId="{29ED66F2-F744-43B9-A519-0A6275E4AC02}" srcOrd="0" destOrd="0" presId="urn:microsoft.com/office/officeart/2005/8/layout/architecture"/>
    <dgm:cxn modelId="{93BCBB3E-7251-4980-9F84-1D93F34C1612}" type="presOf" srcId="{3367E4C6-8323-4B46-92C2-EA8EB695A72C}" destId="{F8861645-9500-40ED-9A83-6C6384FDEA3E}" srcOrd="0" destOrd="0" presId="urn:microsoft.com/office/officeart/2005/8/layout/architecture"/>
    <dgm:cxn modelId="{3639B240-40DC-4010-ADBA-4562927AFF76}" type="presOf" srcId="{2416865B-9DB7-4290-A792-FE2C6EF7EFAB}" destId="{3CA9C5D8-9C2B-4D7F-A8E9-7E4D6729BA6E}" srcOrd="0" destOrd="0" presId="urn:microsoft.com/office/officeart/2005/8/layout/architecture"/>
    <dgm:cxn modelId="{48F9B876-F038-4DA1-BF4D-5256CCF696E5}" srcId="{3367E4C6-8323-4B46-92C2-EA8EB695A72C}" destId="{D251BA8A-2039-45B1-9F06-707C4987F4D4}" srcOrd="3" destOrd="0" parTransId="{4BFC97A6-EF0D-4478-9869-A81F69A7727D}" sibTransId="{CC0CCD75-8455-4E81-AD6C-D3782D1D14DF}"/>
    <dgm:cxn modelId="{106FA759-61FF-4EBC-B5A0-0407993448C7}" type="presOf" srcId="{105490C3-A996-4C44-8110-1E60D9E6BCCE}" destId="{957E8D87-4BD4-4407-97E4-88EDF026F202}" srcOrd="0" destOrd="0" presId="urn:microsoft.com/office/officeart/2005/8/layout/architecture"/>
    <dgm:cxn modelId="{C599997B-B84E-4B1D-A366-E8820A1B942E}" type="presOf" srcId="{F2111428-17D9-40BC-838B-7C5702579CA3}" destId="{1182BAE1-B671-407E-8079-16B96546A9A5}" srcOrd="0" destOrd="0" presId="urn:microsoft.com/office/officeart/2005/8/layout/architecture"/>
    <dgm:cxn modelId="{E925549C-CB71-4CED-AE11-C11D9F2F1B63}" srcId="{3367E4C6-8323-4B46-92C2-EA8EB695A72C}" destId="{F2111428-17D9-40BC-838B-7C5702579CA3}" srcOrd="1" destOrd="0" parTransId="{194155C3-9A31-4901-85EE-08ADA7B4AB6A}" sibTransId="{9DED3BE5-F67B-46B3-A6D0-506D8A92770C}"/>
    <dgm:cxn modelId="{625A8DB0-72FA-448F-9BD1-0EBBAC5C921C}" type="presOf" srcId="{D251BA8A-2039-45B1-9F06-707C4987F4D4}" destId="{2144D553-4A1E-4F6D-BD0A-6E75BA80FE79}" srcOrd="0" destOrd="0" presId="urn:microsoft.com/office/officeart/2005/8/layout/architecture"/>
    <dgm:cxn modelId="{7D2E2BB6-CCED-482E-B3C1-E42AA6FDB187}" srcId="{3367E4C6-8323-4B46-92C2-EA8EB695A72C}" destId="{9E97FC97-B27A-47E5-B788-8BFA1F77BE6B}" srcOrd="0" destOrd="0" parTransId="{381062FA-731F-445D-9514-08197F785F60}" sibTransId="{A2DF6B6D-EA1B-42DB-9C2A-D41E059B5C07}"/>
    <dgm:cxn modelId="{DA5D6DBB-FD70-43D9-A58C-394DC1FBD248}" srcId="{3367E4C6-8323-4B46-92C2-EA8EB695A72C}" destId="{105490C3-A996-4C44-8110-1E60D9E6BCCE}" srcOrd="5" destOrd="0" parTransId="{0E97D495-AF0E-47DB-8AD0-D093DB1238A3}" sibTransId="{6EEE8920-15E5-4D58-AE6E-95CC3855721D}"/>
    <dgm:cxn modelId="{1B7B93F0-D655-4D6A-AFB8-2C6AD86A1E1D}" srcId="{3367E4C6-8323-4B46-92C2-EA8EB695A72C}" destId="{0F4D6175-779C-4691-ACA8-D7986CF47809}" srcOrd="4" destOrd="0" parTransId="{F82FA3EF-96CA-45C2-9AF8-93B25CFB34EA}" sibTransId="{6D3C1B6F-9BD4-4988-86FF-4FD912D91239}"/>
    <dgm:cxn modelId="{8FC1FBC7-B293-4729-8A56-F0A009B8224A}" type="presParOf" srcId="{F8861645-9500-40ED-9A83-6C6384FDEA3E}" destId="{8688E1DF-DF98-402A-A454-E037502E85D7}" srcOrd="0" destOrd="0" presId="urn:microsoft.com/office/officeart/2005/8/layout/architecture"/>
    <dgm:cxn modelId="{074E72FD-1140-46EB-94B1-B4130DA9B602}" type="presParOf" srcId="{8688E1DF-DF98-402A-A454-E037502E85D7}" destId="{29ED66F2-F744-43B9-A519-0A6275E4AC02}" srcOrd="0" destOrd="0" presId="urn:microsoft.com/office/officeart/2005/8/layout/architecture"/>
    <dgm:cxn modelId="{1D77C017-A2DF-4732-A4E2-8B97FD2AC0C1}" type="presParOf" srcId="{8688E1DF-DF98-402A-A454-E037502E85D7}" destId="{BB841520-78BB-4A4D-8D78-7BE89C0E10B1}" srcOrd="1" destOrd="0" presId="urn:microsoft.com/office/officeart/2005/8/layout/architecture"/>
    <dgm:cxn modelId="{0AA39094-8159-4EFD-8B4F-4A904A422370}" type="presParOf" srcId="{F8861645-9500-40ED-9A83-6C6384FDEA3E}" destId="{E812AB54-8901-4A70-977B-1C1A8B089146}" srcOrd="1" destOrd="0" presId="urn:microsoft.com/office/officeart/2005/8/layout/architecture"/>
    <dgm:cxn modelId="{F3978AC3-1417-4EAF-BA05-9A1684D7803E}" type="presParOf" srcId="{F8861645-9500-40ED-9A83-6C6384FDEA3E}" destId="{80066FE6-BBCE-4096-B5B1-DD942A0B5B1F}" srcOrd="2" destOrd="0" presId="urn:microsoft.com/office/officeart/2005/8/layout/architecture"/>
    <dgm:cxn modelId="{AC9F4934-181E-40C5-BC8E-D109FEC6969A}" type="presParOf" srcId="{80066FE6-BBCE-4096-B5B1-DD942A0B5B1F}" destId="{1182BAE1-B671-407E-8079-16B96546A9A5}" srcOrd="0" destOrd="0" presId="urn:microsoft.com/office/officeart/2005/8/layout/architecture"/>
    <dgm:cxn modelId="{4002241A-F62F-47D8-84F4-C9074BE2BBEE}" type="presParOf" srcId="{80066FE6-BBCE-4096-B5B1-DD942A0B5B1F}" destId="{FFEAC2F3-CCDC-4FFE-9A83-1F3CAC35FF60}" srcOrd="1" destOrd="0" presId="urn:microsoft.com/office/officeart/2005/8/layout/architecture"/>
    <dgm:cxn modelId="{F9E97EA9-CED9-4E31-8ED7-9A5A43B32B72}" type="presParOf" srcId="{F8861645-9500-40ED-9A83-6C6384FDEA3E}" destId="{5FE7239E-8A3C-47AD-AB44-0D602A584C0F}" srcOrd="3" destOrd="0" presId="urn:microsoft.com/office/officeart/2005/8/layout/architecture"/>
    <dgm:cxn modelId="{F22115DF-8288-43FA-8485-617045475F94}" type="presParOf" srcId="{F8861645-9500-40ED-9A83-6C6384FDEA3E}" destId="{E5995082-A8CE-4A90-BBF8-B752F6E5F220}" srcOrd="4" destOrd="0" presId="urn:microsoft.com/office/officeart/2005/8/layout/architecture"/>
    <dgm:cxn modelId="{24B28329-0E3E-4145-B4F5-749C38256C89}" type="presParOf" srcId="{E5995082-A8CE-4A90-BBF8-B752F6E5F220}" destId="{3CA9C5D8-9C2B-4D7F-A8E9-7E4D6729BA6E}" srcOrd="0" destOrd="0" presId="urn:microsoft.com/office/officeart/2005/8/layout/architecture"/>
    <dgm:cxn modelId="{8EBF9C98-B868-4749-B56B-9AF6B51AD114}" type="presParOf" srcId="{E5995082-A8CE-4A90-BBF8-B752F6E5F220}" destId="{7646228E-5FE6-47A5-9094-8D4A746F13C3}" srcOrd="1" destOrd="0" presId="urn:microsoft.com/office/officeart/2005/8/layout/architecture"/>
    <dgm:cxn modelId="{E48DFD1F-7A25-4D47-9234-04D59CFB57AF}" type="presParOf" srcId="{F8861645-9500-40ED-9A83-6C6384FDEA3E}" destId="{ECBFC4FC-C367-469D-9651-46964E3FFC7B}" srcOrd="5" destOrd="0" presId="urn:microsoft.com/office/officeart/2005/8/layout/architecture"/>
    <dgm:cxn modelId="{45A7A7DA-720D-46C3-AFF4-4C69EC0DF7A9}" type="presParOf" srcId="{F8861645-9500-40ED-9A83-6C6384FDEA3E}" destId="{CD147F1E-54C1-49DF-8EF7-2942C0AD3D0C}" srcOrd="6" destOrd="0" presId="urn:microsoft.com/office/officeart/2005/8/layout/architecture"/>
    <dgm:cxn modelId="{EC1A1A0B-CD06-44F8-8051-B59AD04D78CA}" type="presParOf" srcId="{CD147F1E-54C1-49DF-8EF7-2942C0AD3D0C}" destId="{2144D553-4A1E-4F6D-BD0A-6E75BA80FE79}" srcOrd="0" destOrd="0" presId="urn:microsoft.com/office/officeart/2005/8/layout/architecture"/>
    <dgm:cxn modelId="{FA05F338-BBE1-4059-81D9-C4484B3F0DD6}" type="presParOf" srcId="{CD147F1E-54C1-49DF-8EF7-2942C0AD3D0C}" destId="{6D0C196B-95A8-4A2C-A078-3D3EB6F6C10F}" srcOrd="1" destOrd="0" presId="urn:microsoft.com/office/officeart/2005/8/layout/architecture"/>
    <dgm:cxn modelId="{CBC3B039-4BD7-403A-8CE3-EED93C324BC3}" type="presParOf" srcId="{F8861645-9500-40ED-9A83-6C6384FDEA3E}" destId="{3A629CC2-0BC0-451C-A18D-4554DF05E707}" srcOrd="7" destOrd="0" presId="urn:microsoft.com/office/officeart/2005/8/layout/architecture"/>
    <dgm:cxn modelId="{7E99FD57-A206-4850-A294-5D5C816CA941}" type="presParOf" srcId="{F8861645-9500-40ED-9A83-6C6384FDEA3E}" destId="{B51F8FF8-1E3F-4605-A89D-E2DAB7C52093}" srcOrd="8" destOrd="0" presId="urn:microsoft.com/office/officeart/2005/8/layout/architecture"/>
    <dgm:cxn modelId="{C76FEA1A-0C33-491C-B54B-F98587A3D129}" type="presParOf" srcId="{B51F8FF8-1E3F-4605-A89D-E2DAB7C52093}" destId="{EF59DCDD-B236-4435-A528-386E2C65A512}" srcOrd="0" destOrd="0" presId="urn:microsoft.com/office/officeart/2005/8/layout/architecture"/>
    <dgm:cxn modelId="{2B6B9B25-79A0-4102-8B6A-5A199A6A750C}" type="presParOf" srcId="{B51F8FF8-1E3F-4605-A89D-E2DAB7C52093}" destId="{6E3F65E9-4BD5-4CC8-BC49-A85E18D3C21B}" srcOrd="1" destOrd="0" presId="urn:microsoft.com/office/officeart/2005/8/layout/architecture"/>
    <dgm:cxn modelId="{734FB38F-FC76-447F-814E-20A144C38B18}" type="presParOf" srcId="{F8861645-9500-40ED-9A83-6C6384FDEA3E}" destId="{FE62E24A-1637-4E33-B4DC-16CAEAA2B80C}" srcOrd="9" destOrd="0" presId="urn:microsoft.com/office/officeart/2005/8/layout/architecture"/>
    <dgm:cxn modelId="{5BD86DE3-BD20-45ED-A40C-E93915C59A43}" type="presParOf" srcId="{F8861645-9500-40ED-9A83-6C6384FDEA3E}" destId="{F3696F56-F209-4F18-A321-12DDB9E85D75}" srcOrd="10" destOrd="0" presId="urn:microsoft.com/office/officeart/2005/8/layout/architecture"/>
    <dgm:cxn modelId="{80F24A20-977A-4322-8969-FDD2CEEFC0D9}" type="presParOf" srcId="{F3696F56-F209-4F18-A321-12DDB9E85D75}" destId="{957E8D87-4BD4-4407-97E4-88EDF026F202}" srcOrd="0" destOrd="0" presId="urn:microsoft.com/office/officeart/2005/8/layout/architecture"/>
    <dgm:cxn modelId="{D2A202F5-6D45-46A1-97DA-F9143B991D30}" type="presParOf" srcId="{F3696F56-F209-4F18-A321-12DDB9E85D75}" destId="{077FF83B-9552-455D-A0E0-BA484D43280D}"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D66F2-F744-43B9-A519-0A6275E4AC02}">
      <dsp:nvSpPr>
        <dsp:cNvPr id="0" name=""/>
        <dsp:cNvSpPr/>
      </dsp:nvSpPr>
      <dsp:spPr>
        <a:xfrm>
          <a:off x="7608"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Tool is a compiler framework built on EDA Solution tools that helps to create, optimize and manage </a:t>
          </a:r>
          <a:r>
            <a:rPr lang="en-US" sz="1600" kern="1200" dirty="0" err="1"/>
            <a:t>chiplet</a:t>
          </a:r>
          <a:r>
            <a:rPr lang="en-US" sz="1600" kern="1200" dirty="0"/>
            <a:t> interconnect</a:t>
          </a:r>
        </a:p>
      </dsp:txBody>
      <dsp:txXfrm>
        <a:off x="54529" y="46921"/>
        <a:ext cx="1508143" cy="4630557"/>
      </dsp:txXfrm>
    </dsp:sp>
    <dsp:sp modelId="{1182BAE1-B671-407E-8079-16B96546A9A5}">
      <dsp:nvSpPr>
        <dsp:cNvPr id="0" name=""/>
        <dsp:cNvSpPr/>
      </dsp:nvSpPr>
      <dsp:spPr>
        <a:xfrm>
          <a:off x="1878727"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It can be majorly used for generation and </a:t>
          </a:r>
          <a:r>
            <a:rPr lang="en-US" sz="1600" kern="1200" dirty="0" err="1"/>
            <a:t>optimisation</a:t>
          </a:r>
          <a:r>
            <a:rPr lang="en-US" sz="1600" kern="1200" dirty="0"/>
            <a:t> of 3D-IC or disaggregated system RTL and UPF.</a:t>
          </a:r>
        </a:p>
      </dsp:txBody>
      <dsp:txXfrm>
        <a:off x="1925648" y="46921"/>
        <a:ext cx="1508143" cy="4630557"/>
      </dsp:txXfrm>
    </dsp:sp>
    <dsp:sp modelId="{3CA9C5D8-9C2B-4D7F-A8E9-7E4D6729BA6E}">
      <dsp:nvSpPr>
        <dsp:cNvPr id="0" name=""/>
        <dsp:cNvSpPr/>
      </dsp:nvSpPr>
      <dsp:spPr>
        <a:xfrm>
          <a:off x="3749847"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Tool was developed to ease the complex work on System level </a:t>
          </a:r>
          <a:r>
            <a:rPr lang="en-US" sz="1600" kern="1200" dirty="0" err="1"/>
            <a:t>Pinlist</a:t>
          </a:r>
          <a:r>
            <a:rPr lang="en-US" sz="1600" kern="1200" dirty="0"/>
            <a:t>, RTL, UPF creation and their alignment across dies.</a:t>
          </a:r>
        </a:p>
      </dsp:txBody>
      <dsp:txXfrm>
        <a:off x="3796768" y="46921"/>
        <a:ext cx="1508143" cy="4630557"/>
      </dsp:txXfrm>
    </dsp:sp>
    <dsp:sp modelId="{2144D553-4A1E-4F6D-BD0A-6E75BA80FE79}">
      <dsp:nvSpPr>
        <dsp:cNvPr id="0" name=""/>
        <dsp:cNvSpPr/>
      </dsp:nvSpPr>
      <dsp:spPr>
        <a:xfrm>
          <a:off x="5620966"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goal of Tool is to centralize all required inputs under one tool that will generate top to bottom, correct by construction system level collaterals which is fully aligned between the dies.</a:t>
          </a:r>
        </a:p>
      </dsp:txBody>
      <dsp:txXfrm>
        <a:off x="5667887" y="46921"/>
        <a:ext cx="1508143" cy="4630557"/>
      </dsp:txXfrm>
    </dsp:sp>
    <dsp:sp modelId="{EF59DCDD-B236-4435-A528-386E2C65A512}">
      <dsp:nvSpPr>
        <dsp:cNvPr id="0" name=""/>
        <dsp:cNvSpPr/>
      </dsp:nvSpPr>
      <dsp:spPr>
        <a:xfrm>
          <a:off x="7492086"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Tool can also supply a bump connection to the system dies, to ease D2Ds and IOs integration internal to the dies</a:t>
          </a:r>
        </a:p>
      </dsp:txBody>
      <dsp:txXfrm>
        <a:off x="7539007" y="46921"/>
        <a:ext cx="1508143" cy="4630557"/>
      </dsp:txXfrm>
    </dsp:sp>
    <dsp:sp modelId="{957E8D87-4BD4-4407-97E4-88EDF026F202}">
      <dsp:nvSpPr>
        <dsp:cNvPr id="0" name=""/>
        <dsp:cNvSpPr/>
      </dsp:nvSpPr>
      <dsp:spPr>
        <a:xfrm>
          <a:off x="9363205" y="0"/>
          <a:ext cx="1601985" cy="472439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Tool’s solution consists of a) standard chiplet interfaces, b) system description and interconnection using high-level language primitives </a:t>
          </a:r>
        </a:p>
      </dsp:txBody>
      <dsp:txXfrm>
        <a:off x="9410126" y="46921"/>
        <a:ext cx="1508143" cy="4630557"/>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24.07.2023</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7/24/2023</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7/24/2023</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7/24/2023</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7/24/2023</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7/24/2023</a:t>
            </a:fld>
            <a:endParaRPr lang="en-US"/>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7/24/2023</a:t>
            </a:fld>
            <a:endParaRPr lang="en-US"/>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7/24/2023</a:t>
            </a:fld>
            <a:endParaRPr lang="en-US"/>
          </a:p>
        </p:txBody>
      </p:sp>
      <p:sp>
        <p:nvSpPr>
          <p:cNvPr id="8" name="Footer Placeholder 7"/>
          <p:cNvSpPr>
            <a:spLocks noGrp="1"/>
          </p:cNvSpPr>
          <p:nvPr>
            <p:ph type="ftr" sz="quarter" idx="11"/>
          </p:nvPr>
        </p:nvSpPr>
        <p:spPr/>
        <p:txBody>
          <a:bodyPr/>
          <a:lstStyle/>
          <a:p>
            <a:pPr>
              <a:defRPr/>
            </a:pPr>
            <a:r>
              <a:rPr lang="en-US" dirty="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7/24/2023</a:t>
            </a:fld>
            <a:endParaRPr lang="en-US"/>
          </a:p>
        </p:txBody>
      </p:sp>
      <p:sp>
        <p:nvSpPr>
          <p:cNvPr id="4" name="Footer Placeholder 3"/>
          <p:cNvSpPr>
            <a:spLocks noGrp="1"/>
          </p:cNvSpPr>
          <p:nvPr>
            <p:ph type="ftr" sz="quarter" idx="11"/>
          </p:nvPr>
        </p:nvSpPr>
        <p:spPr/>
        <p:txBody>
          <a:bodyPr/>
          <a:lstStyle/>
          <a:p>
            <a:pPr>
              <a:defRPr/>
            </a:pPr>
            <a:r>
              <a:rPr lang="en-US" dirty="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7/24/2023</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a:extLst>
              <a:ext uri="{FF2B5EF4-FFF2-40B4-BE49-F238E27FC236}">
                <a16:creationId xmlns:a16="http://schemas.microsoft.com/office/drawing/2014/main" id="{8D1F96AF-911C-4C94-9AB3-40AB3DC17C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69114" y="6073503"/>
            <a:ext cx="1175435" cy="704086"/>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a:t>Disaggregated methodology in Multi-die SoC– A Server SoC Case Study</a:t>
            </a:r>
          </a:p>
        </p:txBody>
      </p:sp>
      <p:sp>
        <p:nvSpPr>
          <p:cNvPr id="7" name="Subtitle 6"/>
          <p:cNvSpPr>
            <a:spLocks noGrp="1"/>
          </p:cNvSpPr>
          <p:nvPr>
            <p:ph type="subTitle" idx="1"/>
          </p:nvPr>
        </p:nvSpPr>
        <p:spPr/>
        <p:txBody>
          <a:bodyPr/>
          <a:lstStyle/>
          <a:p>
            <a:r>
              <a:rPr lang="en-US" dirty="0"/>
              <a:t>Rohit Kumar Sinha, Intel India</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
        <p:nvSpPr>
          <p:cNvPr id="15" name="Rectangle 14"/>
          <p:cNvSpPr/>
          <p:nvPr/>
        </p:nvSpPr>
        <p:spPr>
          <a:xfrm>
            <a:off x="3657600" y="5154304"/>
            <a:ext cx="4855192" cy="1219200"/>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 Disaggregation in Multi-die SoC</a:t>
            </a:r>
          </a:p>
        </p:txBody>
      </p:sp>
      <p:sp>
        <p:nvSpPr>
          <p:cNvPr id="3" name="Content Placeholder 2"/>
          <p:cNvSpPr>
            <a:spLocks noGrp="1"/>
          </p:cNvSpPr>
          <p:nvPr>
            <p:ph idx="1"/>
          </p:nvPr>
        </p:nvSpPr>
        <p:spPr>
          <a:xfrm>
            <a:off x="609600" y="1447800"/>
            <a:ext cx="10972800" cy="4648199"/>
          </a:xfrm>
        </p:spPr>
        <p:txBody>
          <a:bodyPr>
            <a:normAutofit/>
          </a:bodyPr>
          <a:lstStyle/>
          <a:p>
            <a:pPr marL="0" algn="just" fontAlgn="base">
              <a:lnSpc>
                <a:spcPct val="80000"/>
              </a:lnSpc>
              <a:spcBef>
                <a:spcPts val="0"/>
              </a:spcBef>
            </a:pPr>
            <a:r>
              <a:rPr lang="en-US" sz="2200" dirty="0"/>
              <a:t>The execution of the first generation of server disaggregation project has been full of challenges concerning FDI design deliverable schedule and quality due to the IP widespread across multiple </a:t>
            </a:r>
            <a:r>
              <a:rPr lang="en-US" sz="2200" dirty="0" err="1"/>
              <a:t>chiplets</a:t>
            </a:r>
            <a:r>
              <a:rPr lang="en-US" sz="2200" dirty="0"/>
              <a:t>. The new methodology resulted in the below advantages over traditional excel based connectivity validation</a:t>
            </a:r>
          </a:p>
          <a:p>
            <a:pPr marL="0" marR="0" algn="just" fontAlgn="base">
              <a:lnSpc>
                <a:spcPct val="80000"/>
              </a:lnSpc>
              <a:spcBef>
                <a:spcPts val="0"/>
              </a:spcBef>
            </a:pPr>
            <a:endParaRPr lang="en-US" sz="2200" dirty="0"/>
          </a:p>
          <a:p>
            <a:pPr marL="0" marR="0" algn="just" fontAlgn="base">
              <a:lnSpc>
                <a:spcPct val="80000"/>
              </a:lnSpc>
              <a:spcBef>
                <a:spcPts val="0"/>
              </a:spcBef>
            </a:pPr>
            <a:r>
              <a:rPr lang="en-US" sz="2200" dirty="0"/>
              <a:t>Utilization of standard interfaces and high-level primitives for </a:t>
            </a:r>
            <a:r>
              <a:rPr lang="en-US" sz="2200" dirty="0" err="1"/>
              <a:t>chiplet</a:t>
            </a:r>
            <a:r>
              <a:rPr lang="en-US" sz="2200" dirty="0"/>
              <a:t> interconnect creation </a:t>
            </a:r>
            <a:r>
              <a:rPr lang="en-US" sz="1800" dirty="0">
                <a:effectLst/>
                <a:latin typeface="Times New Roman" panose="02020603050405020304" pitchFamily="18" charset="0"/>
                <a:ea typeface="Times New Roman" panose="02020603050405020304" pitchFamily="18" charset="0"/>
              </a:rPr>
              <a:t>(</a:t>
            </a:r>
            <a:r>
              <a:rPr lang="en-US" sz="1800" b="1" dirty="0">
                <a:effectLst/>
                <a:highlight>
                  <a:srgbClr val="00FFFF"/>
                </a:highlight>
                <a:latin typeface="Times New Roman" panose="02020603050405020304" pitchFamily="18" charset="0"/>
                <a:ea typeface="Times New Roman" panose="02020603050405020304" pitchFamily="18" charset="0"/>
              </a:rPr>
              <a:t>IMPACT: 6X ↓ in # of lines of code</a:t>
            </a:r>
            <a:r>
              <a:rPr lang="en-US" sz="1800" dirty="0">
                <a:effectLst/>
                <a:highlight>
                  <a:srgbClr val="00FFFF"/>
                </a:highligh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2200" dirty="0"/>
              <a:t>Provision of robust automation and a dashboard </a:t>
            </a:r>
            <a:r>
              <a:rPr lang="en-US" sz="1800" dirty="0">
                <a:effectLst/>
                <a:latin typeface="Times New Roman" panose="02020603050405020304" pitchFamily="18" charset="0"/>
                <a:ea typeface="Times New Roman" panose="02020603050405020304" pitchFamily="18" charset="0"/>
              </a:rPr>
              <a:t>(</a:t>
            </a:r>
            <a:r>
              <a:rPr lang="en-US" sz="1800" b="1" dirty="0">
                <a:effectLst/>
                <a:highlight>
                  <a:srgbClr val="00FFFF"/>
                </a:highlight>
                <a:latin typeface="Times New Roman" panose="02020603050405020304" pitchFamily="18" charset="0"/>
                <a:ea typeface="Times New Roman" panose="02020603050405020304" pitchFamily="18" charset="0"/>
              </a:rPr>
              <a:t>RESULT: 3X ↓ # of Iterations between Front-End &amp; Back-End Teams</a:t>
            </a:r>
            <a:r>
              <a:rPr lang="en-US" sz="18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200" dirty="0"/>
              <a:t>Enablement of easy-to-create reusable interfaces for creating product configurations</a:t>
            </a:r>
            <a:r>
              <a:rPr lang="en-US" sz="1800" dirty="0">
                <a:effectLst/>
                <a:latin typeface="Times New Roman" panose="02020603050405020304" pitchFamily="18" charset="0"/>
                <a:ea typeface="Times New Roman" panose="02020603050405020304" pitchFamily="18" charset="0"/>
              </a:rPr>
              <a:t> (</a:t>
            </a:r>
            <a:r>
              <a:rPr lang="en-US" sz="1800" b="1" dirty="0">
                <a:effectLst/>
                <a:highlight>
                  <a:srgbClr val="00FFFF"/>
                </a:highlight>
                <a:latin typeface="Times New Roman" panose="02020603050405020304" pitchFamily="18" charset="0"/>
                <a:ea typeface="Times New Roman" panose="02020603050405020304" pitchFamily="18" charset="0"/>
              </a:rPr>
              <a:t>IMPACT: 4X ↓ net-net engineering effort</a:t>
            </a:r>
            <a:r>
              <a:rPr lang="en-US" sz="18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200" dirty="0"/>
              <a:t>Provision of an end-to-end methodology for cross-disciplinary teams to optimize their workflow</a:t>
            </a:r>
          </a:p>
          <a:p>
            <a:pPr marL="0" indent="0">
              <a:buNone/>
            </a:pP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a:p>
        </p:txBody>
      </p:sp>
    </p:spTree>
    <p:extLst>
      <p:ext uri="{BB962C8B-B14F-4D97-AF65-F5344CB8AC3E}">
        <p14:creationId xmlns:p14="http://schemas.microsoft.com/office/powerpoint/2010/main" val="301420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7" name="Subtitle 6"/>
          <p:cNvSpPr>
            <a:spLocks noGrp="1"/>
          </p:cNvSpPr>
          <p:nvPr>
            <p:ph type="subTitle" idx="1"/>
          </p:nvPr>
        </p:nvSpPr>
        <p:spPr/>
        <p:txBody>
          <a:bodyPr/>
          <a:lstStyle/>
          <a:p>
            <a:r>
              <a:rPr lang="en-US" dirty="0"/>
              <a:t>Finalize slide set with questions slide</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 Disaggregation in Multi-die SoC</a:t>
            </a:r>
          </a:p>
        </p:txBody>
      </p:sp>
      <p:sp>
        <p:nvSpPr>
          <p:cNvPr id="3" name="Content Placeholder 2"/>
          <p:cNvSpPr>
            <a:spLocks noGrp="1"/>
          </p:cNvSpPr>
          <p:nvPr>
            <p:ph idx="1"/>
          </p:nvPr>
        </p:nvSpPr>
        <p:spPr>
          <a:xfrm>
            <a:off x="609600" y="1447800"/>
            <a:ext cx="10972800" cy="4648199"/>
          </a:xfrm>
        </p:spPr>
        <p:txBody>
          <a:bodyPr>
            <a:normAutofit fontScale="92500" lnSpcReduction="20000"/>
          </a:bodyPr>
          <a:lstStyle/>
          <a:p>
            <a:r>
              <a:rPr lang="en-US" dirty="0"/>
              <a:t>With growing power, performance, cost, and form factor challenges, traditional monolithic solutions don’t work</a:t>
            </a:r>
          </a:p>
          <a:p>
            <a:r>
              <a:rPr lang="en-US" dirty="0"/>
              <a:t>To handle such challenges, one such approach is “disaggregation”, in which a design is broken into several “</a:t>
            </a:r>
            <a:r>
              <a:rPr lang="en-US" dirty="0" err="1"/>
              <a:t>chiplets</a:t>
            </a:r>
            <a:r>
              <a:rPr lang="en-US" dirty="0"/>
              <a:t>” which are connected using specialized die-to-die (D2D) IPs. </a:t>
            </a:r>
          </a:p>
          <a:p>
            <a:r>
              <a:rPr lang="en-US" dirty="0"/>
              <a:t>Need a framework to create, optimize, edit, and manage interconnects for disaggregated systems</a:t>
            </a:r>
          </a:p>
          <a:p>
            <a:r>
              <a:rPr lang="en-US" dirty="0"/>
              <a:t>Server-</a:t>
            </a:r>
            <a:r>
              <a:rPr lang="en-US" dirty="0" err="1"/>
              <a:t>SoCA</a:t>
            </a:r>
            <a:r>
              <a:rPr lang="en-US" dirty="0"/>
              <a:t> is a multi-</a:t>
            </a:r>
            <a:r>
              <a:rPr lang="en-US" dirty="0" err="1"/>
              <a:t>chiplet</a:t>
            </a:r>
            <a:r>
              <a:rPr lang="en-US" dirty="0"/>
              <a:t> product with the compute die and base die being manufactured separately but connected on the platform through advanced packaging techniques</a:t>
            </a:r>
          </a:p>
          <a:p>
            <a:r>
              <a:rPr lang="en-US" dirty="0"/>
              <a:t>Paper talks about the challenges associated with Server SoCs which includes multi-die </a:t>
            </a:r>
            <a:r>
              <a:rPr lang="en-US" dirty="0" err="1"/>
              <a:t>chiplets</a:t>
            </a:r>
            <a:r>
              <a:rPr lang="en-US" dirty="0"/>
              <a:t> and how to we handle multi-die voltage domain crossing, metastability and connectivity challenges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Disaggregation Methodology Classification</a:t>
            </a:r>
          </a:p>
        </p:txBody>
      </p:sp>
      <p:sp>
        <p:nvSpPr>
          <p:cNvPr id="3" name="Content Placeholder 2"/>
          <p:cNvSpPr>
            <a:spLocks noGrp="1"/>
          </p:cNvSpPr>
          <p:nvPr>
            <p:ph idx="1"/>
          </p:nvPr>
        </p:nvSpPr>
        <p:spPr>
          <a:xfrm>
            <a:off x="609600" y="1447800"/>
            <a:ext cx="10972800" cy="4724399"/>
          </a:xfrm>
        </p:spPr>
        <p:txBody>
          <a:bodyPr>
            <a:normAutofit fontScale="77500" lnSpcReduction="20000"/>
          </a:bodyPr>
          <a:lstStyle/>
          <a:p>
            <a:pPr marL="0" marR="0" algn="just">
              <a:spcBef>
                <a:spcPts val="0"/>
              </a:spcBef>
              <a:spcAft>
                <a:spcPts val="0"/>
              </a:spcAft>
            </a:pPr>
            <a:r>
              <a:rPr lang="en-US" dirty="0"/>
              <a:t>Die-Die Interconnects</a:t>
            </a:r>
          </a:p>
          <a:p>
            <a:pPr marL="114300" lvl="1" indent="0" algn="just">
              <a:spcBef>
                <a:spcPts val="0"/>
              </a:spcBef>
              <a:buNone/>
            </a:pPr>
            <a:r>
              <a:rPr lang="en-US" sz="1400" dirty="0">
                <a:latin typeface="Times New Roman" panose="02020603050405020304" pitchFamily="18" charset="0"/>
              </a:rPr>
              <a:t>	</a:t>
            </a:r>
            <a:r>
              <a:rPr lang="en-US" dirty="0"/>
              <a:t>Interconnects between stacked die that enable vertical interconnects between</a:t>
            </a:r>
          </a:p>
          <a:p>
            <a:pPr marL="0" marR="0" indent="0" algn="just">
              <a:spcBef>
                <a:spcPts val="0"/>
              </a:spcBef>
              <a:spcAft>
                <a:spcPts val="0"/>
              </a:spcAft>
              <a:buNone/>
            </a:pPr>
            <a:r>
              <a:rPr lang="en-US" sz="2400" dirty="0"/>
              <a:t>	multiple die in a 3-D stack. </a:t>
            </a:r>
            <a:r>
              <a:rPr lang="en-US" sz="2500" dirty="0"/>
              <a:t>Die-Die interconnects created using </a:t>
            </a:r>
            <a:r>
              <a:rPr lang="en-US" sz="1800" dirty="0">
                <a:effectLst/>
                <a:latin typeface="Times New Roman" panose="02020603050405020304" pitchFamily="18" charset="0"/>
                <a:ea typeface="Times New Roman" panose="02020603050405020304" pitchFamily="18" charset="0"/>
              </a:rPr>
              <a:t>-</a:t>
            </a:r>
            <a:endParaRPr lang="en-US" sz="2400" dirty="0"/>
          </a:p>
          <a:p>
            <a:pPr marL="0" marR="0" indent="0" algn="just">
              <a:spcBef>
                <a:spcPts val="0"/>
              </a:spcBef>
              <a:spcAft>
                <a:spcPts val="0"/>
              </a:spcAft>
              <a:buNone/>
            </a:pPr>
            <a:r>
              <a:rPr lang="en-US" sz="2400" dirty="0"/>
              <a:t>				Wafer-to-Wafer attach process</a:t>
            </a:r>
          </a:p>
          <a:p>
            <a:pPr marL="114300" lvl="1" indent="0" algn="just">
              <a:spcBef>
                <a:spcPts val="0"/>
              </a:spcBef>
              <a:buNone/>
            </a:pPr>
            <a:r>
              <a:rPr lang="en-US" dirty="0"/>
              <a:t>				Die-to-Wafer attach process</a:t>
            </a:r>
          </a:p>
          <a:p>
            <a:pPr marL="0" marR="0" indent="0" algn="just">
              <a:spcBef>
                <a:spcPts val="0"/>
              </a:spcBef>
              <a:spcAft>
                <a:spcPts val="0"/>
              </a:spcAft>
              <a:buNone/>
            </a:pPr>
            <a:r>
              <a:rPr lang="en-US" dirty="0"/>
              <a:t>				Die-Die attach process</a:t>
            </a:r>
          </a:p>
          <a:p>
            <a:pPr marL="0" lvl="1" indent="-342900" algn="just">
              <a:spcBef>
                <a:spcPts val="0"/>
              </a:spcBef>
              <a:buFont typeface="Arial" pitchFamily="34" charset="0"/>
              <a:buChar char="•"/>
            </a:pPr>
            <a:r>
              <a:rPr lang="en-US" sz="2800" dirty="0"/>
              <a:t>On-package Die-Die Interconnects</a:t>
            </a:r>
          </a:p>
          <a:p>
            <a:pPr marL="114300" lvl="1" indent="0" algn="just">
              <a:spcBef>
                <a:spcPts val="0"/>
              </a:spcBef>
              <a:buNone/>
            </a:pPr>
            <a:r>
              <a:rPr lang="en-US" dirty="0"/>
              <a:t>	 For ex-2D and Enhanced-2D Interconnects: 	Interconnects between die </a:t>
            </a:r>
            <a:r>
              <a:rPr lang="en-US" sz="2400" dirty="0"/>
              <a:t>within the package that 	enable lateral connections. </a:t>
            </a:r>
          </a:p>
          <a:p>
            <a:pPr marL="0" marR="0" algn="just">
              <a:spcBef>
                <a:spcPts val="0"/>
              </a:spcBef>
              <a:spcAft>
                <a:spcPts val="0"/>
              </a:spcAft>
            </a:pPr>
            <a:r>
              <a:rPr lang="en-US" dirty="0"/>
              <a:t>Die-to-Package Interconnects</a:t>
            </a:r>
            <a:endParaRPr lang="en-US" sz="1800" dirty="0">
              <a:latin typeface="Times New Roman" panose="02020603050405020304" pitchFamily="18" charset="0"/>
            </a:endParaRPr>
          </a:p>
          <a:p>
            <a:pPr marL="114300" lvl="1" indent="0" algn="just">
              <a:spcBef>
                <a:spcPts val="0"/>
              </a:spcBef>
              <a:buNone/>
            </a:pPr>
            <a:r>
              <a:rPr lang="en-US" sz="1400" dirty="0">
                <a:effectLst/>
                <a:latin typeface="Times New Roman" panose="02020603050405020304" pitchFamily="18" charset="0"/>
                <a:ea typeface="Times New Roman" panose="02020603050405020304" pitchFamily="18" charset="0"/>
              </a:rPr>
              <a:t>	 </a:t>
            </a:r>
            <a:r>
              <a:rPr lang="en-US" dirty="0"/>
              <a:t>Interconnects between the die and the package, typically known </a:t>
            </a:r>
            <a:r>
              <a:rPr lang="en-US" sz="2400" dirty="0"/>
              <a:t>FLI</a:t>
            </a:r>
          </a:p>
          <a:p>
            <a:pPr marL="0" algn="just">
              <a:spcBef>
                <a:spcPts val="0"/>
              </a:spcBef>
            </a:pPr>
            <a:r>
              <a:rPr lang="en-US" dirty="0"/>
              <a:t>Within-Package Interconnects</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r>
              <a:rPr lang="en-US" sz="2400" dirty="0"/>
              <a:t>Interconnects within the package that enable lateral connections between</a:t>
            </a:r>
          </a:p>
          <a:p>
            <a:pPr marL="571500" lvl="2" indent="0" algn="just">
              <a:spcBef>
                <a:spcPts val="0"/>
              </a:spcBef>
              <a:buNone/>
            </a:pPr>
            <a:r>
              <a:rPr lang="en-US" sz="2400" dirty="0"/>
              <a:t>	two nodes or electrodes. Scaling projections of within-package interconnects are not 	discussed in this chapter.</a:t>
            </a:r>
          </a:p>
          <a:p>
            <a:pPr marL="0" lvl="2" indent="-342900" algn="just">
              <a:spcBef>
                <a:spcPts val="0"/>
              </a:spcBef>
            </a:pPr>
            <a:r>
              <a:rPr lang="en-US" sz="2400" dirty="0"/>
              <a:t> </a:t>
            </a:r>
            <a:r>
              <a:rPr lang="en-US" sz="2800" dirty="0"/>
              <a:t>Package-to-Board Interconnects</a:t>
            </a:r>
          </a:p>
          <a:p>
            <a:pPr marL="114300" lvl="1" indent="0" algn="just">
              <a:spcBef>
                <a:spcPts val="0"/>
              </a:spcBef>
              <a:buNone/>
            </a:pPr>
            <a:r>
              <a:rPr lang="en-US" dirty="0"/>
              <a:t>	 Interconnects between the package and the next level, which is typically </a:t>
            </a:r>
            <a:r>
              <a:rPr lang="en-US" sz="2400" dirty="0"/>
              <a:t>the 	motherboard, are referred to as the second level interconnect (SLI)</a:t>
            </a:r>
          </a:p>
          <a:p>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DISAGGREGATION PACKAGING OPTIONS</a:t>
            </a:r>
          </a:p>
        </p:txBody>
      </p:sp>
      <p:sp>
        <p:nvSpPr>
          <p:cNvPr id="3" name="Content Placeholder 2"/>
          <p:cNvSpPr>
            <a:spLocks noGrp="1"/>
          </p:cNvSpPr>
          <p:nvPr>
            <p:ph idx="1"/>
          </p:nvPr>
        </p:nvSpPr>
        <p:spPr/>
        <p:txBody>
          <a:bodyPr/>
          <a:lstStyle/>
          <a:p>
            <a:pPr marL="0" indent="0">
              <a:buNone/>
            </a:pPr>
            <a:r>
              <a:rPr lang="en-US" sz="1800" dirty="0">
                <a:effectLst/>
                <a:latin typeface="Times New Roman" panose="02020603050405020304" pitchFamily="18" charset="0"/>
                <a:ea typeface="Times New Roman" panose="02020603050405020304" pitchFamily="18" charset="0"/>
              </a:rPr>
              <a:t> </a:t>
            </a:r>
          </a:p>
          <a:p>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4</a:t>
            </a:fld>
            <a:endParaRPr lang="en-US"/>
          </a:p>
        </p:txBody>
      </p:sp>
      <p:pic>
        <p:nvPicPr>
          <p:cNvPr id="10" name="Picture 9">
            <a:extLst>
              <a:ext uri="{FF2B5EF4-FFF2-40B4-BE49-F238E27FC236}">
                <a16:creationId xmlns:a16="http://schemas.microsoft.com/office/drawing/2014/main" id="{63535234-E410-60EA-34C1-CFB3A01BAE71}"/>
              </a:ext>
            </a:extLst>
          </p:cNvPr>
          <p:cNvPicPr>
            <a:picLocks noChangeAspect="1"/>
          </p:cNvPicPr>
          <p:nvPr/>
        </p:nvPicPr>
        <p:blipFill>
          <a:blip r:embed="rId2"/>
          <a:stretch>
            <a:fillRect/>
          </a:stretch>
        </p:blipFill>
        <p:spPr>
          <a:xfrm>
            <a:off x="838200" y="1570588"/>
            <a:ext cx="4800600" cy="4356080"/>
          </a:xfrm>
          <a:prstGeom prst="rect">
            <a:avLst/>
          </a:prstGeom>
        </p:spPr>
      </p:pic>
      <p:pic>
        <p:nvPicPr>
          <p:cNvPr id="1026" name="Picture 2">
            <a:extLst>
              <a:ext uri="{FF2B5EF4-FFF2-40B4-BE49-F238E27FC236}">
                <a16:creationId xmlns:a16="http://schemas.microsoft.com/office/drawing/2014/main" id="{01B3A499-AAED-946E-BA83-10828D2FA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412" y="1570588"/>
            <a:ext cx="5286375" cy="383961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4B8E4DA-3107-943F-55B7-29B2FEC16692}"/>
              </a:ext>
            </a:extLst>
          </p:cNvPr>
          <p:cNvSpPr txBox="1"/>
          <p:nvPr/>
        </p:nvSpPr>
        <p:spPr>
          <a:xfrm>
            <a:off x="6553200" y="5638800"/>
            <a:ext cx="4572000" cy="707886"/>
          </a:xfrm>
          <a:prstGeom prst="rect">
            <a:avLst/>
          </a:prstGeom>
          <a:noFill/>
        </p:spPr>
        <p:txBody>
          <a:bodyPr wrap="square" rtlCol="0">
            <a:spAutoFit/>
          </a:bodyPr>
          <a:lstStyle/>
          <a:p>
            <a:r>
              <a:rPr lang="en-US" dirty="0"/>
              <a:t>Source : </a:t>
            </a:r>
            <a:r>
              <a:rPr lang="en-US" sz="1100" dirty="0"/>
              <a:t>https://www.anandtech.com/show/17288/universal-chiplet-interconnect-express-ucie-announced-setting-standards-for-the-chiplet-ecosystem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Disaggregation FLOW</a:t>
            </a:r>
          </a:p>
        </p:txBody>
      </p:sp>
      <p:graphicFrame>
        <p:nvGraphicFramePr>
          <p:cNvPr id="6" name="Content Placeholder 5">
            <a:extLst>
              <a:ext uri="{FF2B5EF4-FFF2-40B4-BE49-F238E27FC236}">
                <a16:creationId xmlns:a16="http://schemas.microsoft.com/office/drawing/2014/main" id="{8FC91FFF-CFBD-0281-D2FC-DB7918C9E9D8}"/>
              </a:ext>
            </a:extLst>
          </p:cNvPr>
          <p:cNvGraphicFramePr>
            <a:graphicFrameLocks noGrp="1"/>
          </p:cNvGraphicFramePr>
          <p:nvPr>
            <p:ph idx="1"/>
            <p:extLst>
              <p:ext uri="{D42A27DB-BD31-4B8C-83A1-F6EECF244321}">
                <p14:modId xmlns:p14="http://schemas.microsoft.com/office/powerpoint/2010/main" val="2735755915"/>
              </p:ext>
            </p:extLst>
          </p:nvPr>
        </p:nvGraphicFramePr>
        <p:xfrm>
          <a:off x="609600" y="1447800"/>
          <a:ext cx="10972800" cy="472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5</a:t>
            </a:fld>
            <a:endParaRPr lang="en-US"/>
          </a:p>
        </p:txBody>
      </p:sp>
    </p:spTree>
    <p:extLst>
      <p:ext uri="{BB962C8B-B14F-4D97-AF65-F5344CB8AC3E}">
        <p14:creationId xmlns:p14="http://schemas.microsoft.com/office/powerpoint/2010/main" val="50646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Disaggregation Nomenclature</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a:t>
            </a:fld>
            <a:endParaRPr lang="en-US"/>
          </a:p>
        </p:txBody>
      </p:sp>
      <p:graphicFrame>
        <p:nvGraphicFramePr>
          <p:cNvPr id="8" name="Content Placeholder 7">
            <a:extLst>
              <a:ext uri="{FF2B5EF4-FFF2-40B4-BE49-F238E27FC236}">
                <a16:creationId xmlns:a16="http://schemas.microsoft.com/office/drawing/2014/main" id="{8D8A1982-99A5-0219-795C-D4AD9115BF69}"/>
              </a:ext>
            </a:extLst>
          </p:cNvPr>
          <p:cNvGraphicFramePr>
            <a:graphicFrameLocks noGrp="1"/>
          </p:cNvGraphicFramePr>
          <p:nvPr>
            <p:ph idx="1"/>
            <p:extLst>
              <p:ext uri="{D42A27DB-BD31-4B8C-83A1-F6EECF244321}">
                <p14:modId xmlns:p14="http://schemas.microsoft.com/office/powerpoint/2010/main" val="4224141241"/>
              </p:ext>
            </p:extLst>
          </p:nvPr>
        </p:nvGraphicFramePr>
        <p:xfrm>
          <a:off x="1600200" y="1600200"/>
          <a:ext cx="8610600" cy="4495799"/>
        </p:xfrm>
        <a:graphic>
          <a:graphicData uri="http://schemas.openxmlformats.org/drawingml/2006/table">
            <a:tbl>
              <a:tblPr firstRow="1" firstCol="1" bandRow="1">
                <a:tableStyleId>{5C22544A-7EE6-4342-B048-85BDC9FD1C3A}</a:tableStyleId>
              </a:tblPr>
              <a:tblGrid>
                <a:gridCol w="2373923">
                  <a:extLst>
                    <a:ext uri="{9D8B030D-6E8A-4147-A177-3AD203B41FA5}">
                      <a16:colId xmlns:a16="http://schemas.microsoft.com/office/drawing/2014/main" val="3845586276"/>
                    </a:ext>
                  </a:extLst>
                </a:gridCol>
                <a:gridCol w="6236677">
                  <a:extLst>
                    <a:ext uri="{9D8B030D-6E8A-4147-A177-3AD203B41FA5}">
                      <a16:colId xmlns:a16="http://schemas.microsoft.com/office/drawing/2014/main" val="1939345262"/>
                    </a:ext>
                  </a:extLst>
                </a:gridCol>
              </a:tblGrid>
              <a:tr h="462753">
                <a:tc>
                  <a:txBody>
                    <a:bodyPr/>
                    <a:lstStyle/>
                    <a:p>
                      <a:pPr marL="0" marR="0" algn="ctr">
                        <a:spcBef>
                          <a:spcPts val="0"/>
                        </a:spcBef>
                        <a:spcAft>
                          <a:spcPts val="0"/>
                        </a:spcAft>
                      </a:pPr>
                      <a:r>
                        <a:rPr lang="en-US" sz="1600" dirty="0" err="1">
                          <a:effectLst/>
                        </a:rPr>
                        <a:t>Chiplets</a:t>
                      </a:r>
                      <a:r>
                        <a:rPr lang="en-US" sz="1600" dirty="0">
                          <a:effectLst/>
                        </a:rPr>
                        <a:t>/Dies/Tiles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Different dies that form the 3D-IC System.</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91665893"/>
                  </a:ext>
                </a:extLst>
              </a:tr>
              <a:tr h="835996">
                <a:tc>
                  <a:txBody>
                    <a:bodyPr/>
                    <a:lstStyle/>
                    <a:p>
                      <a:pPr marL="0" marR="0" algn="just">
                        <a:spcBef>
                          <a:spcPts val="0"/>
                        </a:spcBef>
                        <a:spcAft>
                          <a:spcPts val="0"/>
                        </a:spcAft>
                      </a:pPr>
                      <a:r>
                        <a:rPr lang="en-US" sz="1600" dirty="0">
                          <a:effectLst/>
                        </a:rPr>
                        <a:t>Interface Specification (</a:t>
                      </a:r>
                      <a:r>
                        <a:rPr lang="en-US" sz="1600" dirty="0" err="1">
                          <a:effectLst/>
                        </a:rPr>
                        <a:t>ifc_spec</a:t>
                      </a:r>
                      <a:r>
                        <a:rPr lang="en-US" sz="1600" dirty="0">
                          <a:effectLst/>
                        </a:rPr>
                        <a: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600" dirty="0">
                          <a:effectLst/>
                        </a:rPr>
                        <a:t>A file in a pre-defined ASCII or Python format used to define the specification of a standard protocol or ad-hoc protocol.</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27522814"/>
                  </a:ext>
                </a:extLst>
              </a:tr>
              <a:tr h="542130">
                <a:tc rowSpan="3">
                  <a:txBody>
                    <a:bodyPr/>
                    <a:lstStyle/>
                    <a:p>
                      <a:pPr marL="0" marR="0" algn="just">
                        <a:spcBef>
                          <a:spcPts val="0"/>
                        </a:spcBef>
                        <a:spcAft>
                          <a:spcPts val="0"/>
                        </a:spcAft>
                      </a:pPr>
                      <a:r>
                        <a:rPr lang="en-US" sz="1600" dirty="0">
                          <a:effectLst/>
                        </a:rPr>
                        <a:t>Link</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600">
                          <a:effectLst/>
                        </a:rPr>
                        <a:t>A container that is used to define a collection of standard logical bundles or ad-hoc logical bundles.</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81733959"/>
                  </a:ext>
                </a:extLst>
              </a:tr>
              <a:tr h="440798">
                <a:tc vMerge="1">
                  <a:txBody>
                    <a:bodyPr/>
                    <a:lstStyle/>
                    <a:p>
                      <a:endParaRPr lang="en-US"/>
                    </a:p>
                  </a:txBody>
                  <a:tcPr/>
                </a:tc>
                <a:tc>
                  <a:txBody>
                    <a:bodyPr/>
                    <a:lstStyle/>
                    <a:p>
                      <a:pPr marL="0" marR="0" algn="just">
                        <a:spcBef>
                          <a:spcPts val="0"/>
                        </a:spcBef>
                        <a:spcAft>
                          <a:spcPts val="0"/>
                        </a:spcAft>
                      </a:pPr>
                      <a:r>
                        <a:rPr lang="en-US" sz="1600">
                          <a:effectLst/>
                        </a:rPr>
                        <a:t>A link can contain one or more logical bundles.</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67538821"/>
                  </a:ext>
                </a:extLst>
              </a:tr>
              <a:tr h="779418">
                <a:tc vMerge="1">
                  <a:txBody>
                    <a:bodyPr/>
                    <a:lstStyle/>
                    <a:p>
                      <a:endParaRPr lang="en-US"/>
                    </a:p>
                  </a:txBody>
                  <a:tcPr/>
                </a:tc>
                <a:tc>
                  <a:txBody>
                    <a:bodyPr/>
                    <a:lstStyle/>
                    <a:p>
                      <a:pPr marL="0" marR="0" algn="just">
                        <a:spcBef>
                          <a:spcPts val="0"/>
                        </a:spcBef>
                        <a:spcAft>
                          <a:spcPts val="0"/>
                        </a:spcAft>
                      </a:pPr>
                      <a:r>
                        <a:rPr lang="en-US" sz="1600">
                          <a:effectLst/>
                        </a:rPr>
                        <a:t>One or more logical bundles put together form the specification of a standard interface protocol or ad-hoc interface protocol for die-to-die interconnects.</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83079915"/>
                  </a:ext>
                </a:extLst>
              </a:tr>
              <a:tr h="734663">
                <a:tc>
                  <a:txBody>
                    <a:bodyPr/>
                    <a:lstStyle/>
                    <a:p>
                      <a:pPr marL="0" marR="0" algn="just">
                        <a:spcBef>
                          <a:spcPts val="0"/>
                        </a:spcBef>
                        <a:spcAft>
                          <a:spcPts val="0"/>
                        </a:spcAft>
                      </a:pPr>
                      <a:r>
                        <a:rPr lang="en-US" sz="1600" dirty="0">
                          <a:effectLst/>
                        </a:rPr>
                        <a:t>Logical Bundle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600">
                          <a:effectLst/>
                        </a:rPr>
                        <a:t>A collection of ports specifying a particular logic function within a link.</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98338104"/>
                  </a:ext>
                </a:extLst>
              </a:tr>
              <a:tr h="700041">
                <a:tc>
                  <a:txBody>
                    <a:bodyPr/>
                    <a:lstStyle/>
                    <a:p>
                      <a:pPr marL="0" marR="0" algn="just">
                        <a:spcBef>
                          <a:spcPts val="0"/>
                        </a:spcBef>
                        <a:spcAft>
                          <a:spcPts val="0"/>
                        </a:spcAft>
                      </a:pPr>
                      <a:r>
                        <a:rPr lang="en-US" sz="1600" dirty="0">
                          <a:effectLst/>
                        </a:rPr>
                        <a:t>Connections or Connectivity (conn)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spcBef>
                          <a:spcPts val="0"/>
                        </a:spcBef>
                        <a:spcAft>
                          <a:spcPts val="0"/>
                        </a:spcAft>
                      </a:pPr>
                      <a:r>
                        <a:rPr lang="en-US" sz="1600" dirty="0">
                          <a:effectLst/>
                        </a:rPr>
                        <a:t>Definition of how different </a:t>
                      </a:r>
                      <a:r>
                        <a:rPr lang="en-US" sz="1600" dirty="0" err="1">
                          <a:effectLst/>
                        </a:rPr>
                        <a:t>chiplets</a:t>
                      </a:r>
                      <a:r>
                        <a:rPr lang="en-US" sz="1600" dirty="0">
                          <a:effectLst/>
                        </a:rPr>
                        <a:t> in a 3D-IC system are connected using combination of links and (or) logical bundles.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63717348"/>
                  </a:ext>
                </a:extLst>
              </a:tr>
            </a:tbl>
          </a:graphicData>
        </a:graphic>
      </p:graphicFrame>
    </p:spTree>
    <p:extLst>
      <p:ext uri="{BB962C8B-B14F-4D97-AF65-F5344CB8AC3E}">
        <p14:creationId xmlns:p14="http://schemas.microsoft.com/office/powerpoint/2010/main" val="414789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Disaggregation Tool </a:t>
            </a:r>
            <a:r>
              <a:rPr lang="en-US" dirty="0" err="1"/>
              <a:t>Frameqwowrk</a:t>
            </a: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7</a:t>
            </a:fld>
            <a:endParaRPr lang="en-US"/>
          </a:p>
        </p:txBody>
      </p:sp>
      <p:sp>
        <p:nvSpPr>
          <p:cNvPr id="6" name="Content Placeholder 5">
            <a:extLst>
              <a:ext uri="{FF2B5EF4-FFF2-40B4-BE49-F238E27FC236}">
                <a16:creationId xmlns:a16="http://schemas.microsoft.com/office/drawing/2014/main" id="{A83EC613-3618-F197-8997-C5DB90E35ECF}"/>
              </a:ext>
            </a:extLst>
          </p:cNvPr>
          <p:cNvSpPr>
            <a:spLocks noGrp="1"/>
          </p:cNvSpPr>
          <p:nvPr>
            <p:ph idx="1"/>
          </p:nvPr>
        </p:nvSpPr>
        <p:spPr>
          <a:xfrm>
            <a:off x="6016625" y="3578226"/>
            <a:ext cx="10972800" cy="4495800"/>
          </a:xfrm>
        </p:spPr>
        <p:txBody>
          <a:bodyPr/>
          <a:lstStyle/>
          <a:p>
            <a:endParaRPr lang="en-US" dirty="0"/>
          </a:p>
        </p:txBody>
      </p:sp>
      <p:pic>
        <p:nvPicPr>
          <p:cNvPr id="3074" name="Picture 2">
            <a:extLst>
              <a:ext uri="{FF2B5EF4-FFF2-40B4-BE49-F238E27FC236}">
                <a16:creationId xmlns:a16="http://schemas.microsoft.com/office/drawing/2014/main" id="{94B01C53-5D68-BB9A-36BC-0BB4425EBA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1" y="1600200"/>
            <a:ext cx="4724400" cy="362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a:extLst>
              <a:ext uri="{FF2B5EF4-FFF2-40B4-BE49-F238E27FC236}">
                <a16:creationId xmlns:a16="http://schemas.microsoft.com/office/drawing/2014/main" id="{6D3C44AA-EDE2-997B-9C8D-9301AF9D36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6625" y="1635124"/>
            <a:ext cx="5878513" cy="362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53217451-A81A-96F4-D9DF-2221C2A352EF}"/>
              </a:ext>
            </a:extLst>
          </p:cNvPr>
          <p:cNvSpPr txBox="1"/>
          <p:nvPr/>
        </p:nvSpPr>
        <p:spPr>
          <a:xfrm>
            <a:off x="2631282" y="5295493"/>
            <a:ext cx="6324599" cy="1023165"/>
          </a:xfrm>
          <a:prstGeom prst="rect">
            <a:avLst/>
          </a:prstGeom>
          <a:solidFill>
            <a:schemeClr val="accent1">
              <a:lumMod val="40000"/>
              <a:lumOff val="60000"/>
            </a:schemeClr>
          </a:solidFill>
        </p:spPr>
        <p:txBody>
          <a:bodyPr wrap="square" rtlCol="0">
            <a:spAutoFit/>
          </a:bodyPr>
          <a:lstStyle/>
          <a:p>
            <a:pPr marL="0" marR="0" indent="118745" algn="just">
              <a:lnSpc>
                <a:spcPct val="150000"/>
              </a:lnSpc>
              <a:spcBef>
                <a:spcPts val="0"/>
              </a:spcBef>
              <a:spcAft>
                <a:spcPts val="0"/>
              </a:spcAft>
            </a:pPr>
            <a:r>
              <a:rPr lang="en-US" sz="1400" dirty="0">
                <a:latin typeface="Times New Roman" panose="02020603050405020304" pitchFamily="18" charset="0"/>
                <a:ea typeface="Times New Roman" panose="02020603050405020304" pitchFamily="18" charset="0"/>
              </a:rPr>
              <a:t>T</a:t>
            </a:r>
            <a:r>
              <a:rPr lang="en-US" sz="1400" dirty="0">
                <a:effectLst/>
                <a:latin typeface="Times New Roman" panose="02020603050405020304" pitchFamily="18" charset="0"/>
                <a:ea typeface="Times New Roman" panose="02020603050405020304" pitchFamily="18" charset="0"/>
              </a:rPr>
              <a:t>he flow requires 2 main inputs –</a:t>
            </a:r>
          </a:p>
          <a:p>
            <a:pPr marL="228600" marR="0" indent="-228600" algn="just">
              <a:lnSpc>
                <a:spcPct val="150000"/>
              </a:lnSpc>
              <a:spcBef>
                <a:spcPts val="0"/>
              </a:spcBef>
              <a:spcAft>
                <a:spcPts val="0"/>
              </a:spcAft>
              <a:buAutoNum type="alphaLcParenR"/>
            </a:pPr>
            <a:r>
              <a:rPr lang="en-US" sz="1400" dirty="0">
                <a:solidFill>
                  <a:srgbClr val="000000"/>
                </a:solidFill>
                <a:effectLst/>
                <a:latin typeface="Times New Roman" panose="02020603050405020304" pitchFamily="18" charset="0"/>
                <a:ea typeface="Times New Roman" panose="02020603050405020304" pitchFamily="18" charset="0"/>
              </a:rPr>
              <a:t>standard </a:t>
            </a:r>
            <a:r>
              <a:rPr lang="en-US" sz="1400" dirty="0" err="1">
                <a:solidFill>
                  <a:srgbClr val="000000"/>
                </a:solidFill>
                <a:effectLst/>
                <a:latin typeface="Times New Roman" panose="02020603050405020304" pitchFamily="18" charset="0"/>
                <a:ea typeface="Times New Roman" panose="02020603050405020304" pitchFamily="18" charset="0"/>
              </a:rPr>
              <a:t>chiplet</a:t>
            </a:r>
            <a:r>
              <a:rPr lang="en-US" sz="1400" dirty="0">
                <a:solidFill>
                  <a:srgbClr val="000000"/>
                </a:solidFill>
                <a:effectLst/>
                <a:latin typeface="Times New Roman" panose="02020603050405020304" pitchFamily="18" charset="0"/>
                <a:ea typeface="Times New Roman" panose="02020603050405020304" pitchFamily="18" charset="0"/>
              </a:rPr>
              <a:t> interfaces</a:t>
            </a:r>
          </a:p>
          <a:p>
            <a:pPr marL="228600" marR="0" indent="-228600" algn="just">
              <a:lnSpc>
                <a:spcPct val="150000"/>
              </a:lnSpc>
              <a:spcBef>
                <a:spcPts val="0"/>
              </a:spcBef>
              <a:spcAft>
                <a:spcPts val="0"/>
              </a:spcAft>
              <a:buAutoNum type="alphaLcParenR"/>
            </a:pPr>
            <a:r>
              <a:rPr lang="en-US" sz="1400" dirty="0">
                <a:solidFill>
                  <a:srgbClr val="000000"/>
                </a:solidFill>
                <a:effectLst/>
                <a:latin typeface="Times New Roman" panose="02020603050405020304" pitchFamily="18" charset="0"/>
                <a:ea typeface="Times New Roman" panose="02020603050405020304" pitchFamily="18" charset="0"/>
              </a:rPr>
              <a:t>system description and interconnection using high-level language instructions</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85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Server </a:t>
            </a:r>
            <a:r>
              <a:rPr lang="en-US" dirty="0" err="1"/>
              <a:t>SoCA</a:t>
            </a:r>
            <a:r>
              <a:rPr lang="en-US" dirty="0"/>
              <a:t> – </a:t>
            </a:r>
            <a:r>
              <a:rPr lang="en-US" dirty="0" err="1"/>
              <a:t>MutiChiplet</a:t>
            </a:r>
            <a:r>
              <a:rPr lang="en-US" dirty="0"/>
              <a:t> Solution</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8</a:t>
            </a:fld>
            <a:endParaRPr lang="en-US"/>
          </a:p>
        </p:txBody>
      </p:sp>
      <p:pic>
        <p:nvPicPr>
          <p:cNvPr id="4098" name="Picture 2">
            <a:extLst>
              <a:ext uri="{FF2B5EF4-FFF2-40B4-BE49-F238E27FC236}">
                <a16:creationId xmlns:a16="http://schemas.microsoft.com/office/drawing/2014/main" id="{A4D7D338-7B48-C65B-C6FA-66532C2354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334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Content Placeholder 4">
            <a:extLst>
              <a:ext uri="{FF2B5EF4-FFF2-40B4-BE49-F238E27FC236}">
                <a16:creationId xmlns:a16="http://schemas.microsoft.com/office/drawing/2014/main" id="{4B488953-2288-CF11-934C-32272CD8E13C}"/>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1" y="1676400"/>
            <a:ext cx="5486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24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5B60B-A532-F41F-7F4A-080D2AA531E3}"/>
              </a:ext>
            </a:extLst>
          </p:cNvPr>
          <p:cNvSpPr>
            <a:spLocks noGrp="1"/>
          </p:cNvSpPr>
          <p:nvPr>
            <p:ph type="title"/>
          </p:nvPr>
        </p:nvSpPr>
        <p:spPr/>
        <p:txBody>
          <a:bodyPr/>
          <a:lstStyle/>
          <a:p>
            <a:r>
              <a:rPr lang="en-US" dirty="0"/>
              <a:t>Results: Disaggregation Flow</a:t>
            </a:r>
          </a:p>
        </p:txBody>
      </p:sp>
      <p:sp>
        <p:nvSpPr>
          <p:cNvPr id="3" name="Footer Placeholder 2">
            <a:extLst>
              <a:ext uri="{FF2B5EF4-FFF2-40B4-BE49-F238E27FC236}">
                <a16:creationId xmlns:a16="http://schemas.microsoft.com/office/drawing/2014/main" id="{10BDB327-B03E-12CB-C80A-2C69666CF568}"/>
              </a:ext>
            </a:extLst>
          </p:cNvPr>
          <p:cNvSpPr>
            <a:spLocks noGrp="1"/>
          </p:cNvSpPr>
          <p:nvPr>
            <p:ph type="ftr" sz="quarter" idx="11"/>
          </p:nvPr>
        </p:nvSpPr>
        <p:spPr/>
        <p:txBody>
          <a:bodyPr/>
          <a:lstStyle/>
          <a:p>
            <a:pPr>
              <a:defRPr/>
            </a:pPr>
            <a:r>
              <a:rPr lang="en-US"/>
              <a:t>© Accellera Systems Initiative</a:t>
            </a:r>
            <a:endParaRPr lang="en-US" dirty="0"/>
          </a:p>
        </p:txBody>
      </p:sp>
      <p:sp>
        <p:nvSpPr>
          <p:cNvPr id="4" name="Slide Number Placeholder 3">
            <a:extLst>
              <a:ext uri="{FF2B5EF4-FFF2-40B4-BE49-F238E27FC236}">
                <a16:creationId xmlns:a16="http://schemas.microsoft.com/office/drawing/2014/main" id="{402C3BA4-EC49-1193-7DDD-9DB813872653}"/>
              </a:ext>
            </a:extLst>
          </p:cNvPr>
          <p:cNvSpPr>
            <a:spLocks noGrp="1"/>
          </p:cNvSpPr>
          <p:nvPr>
            <p:ph type="sldNum" sz="quarter" idx="12"/>
          </p:nvPr>
        </p:nvSpPr>
        <p:spPr/>
        <p:txBody>
          <a:bodyPr/>
          <a:lstStyle/>
          <a:p>
            <a:pPr>
              <a:defRPr/>
            </a:pPr>
            <a:fld id="{2911CC12-8E9A-49BF-AC1E-0475F8BB5EF0}" type="slidenum">
              <a:rPr lang="en-US" smtClean="0"/>
              <a:pPr>
                <a:defRPr/>
              </a:pPr>
              <a:t>9</a:t>
            </a:fld>
            <a:endParaRPr lang="en-US"/>
          </a:p>
        </p:txBody>
      </p:sp>
      <p:sp>
        <p:nvSpPr>
          <p:cNvPr id="6" name="TextBox 5">
            <a:extLst>
              <a:ext uri="{FF2B5EF4-FFF2-40B4-BE49-F238E27FC236}">
                <a16:creationId xmlns:a16="http://schemas.microsoft.com/office/drawing/2014/main" id="{4FF95863-EECB-8D70-A187-D11087180531}"/>
              </a:ext>
            </a:extLst>
          </p:cNvPr>
          <p:cNvSpPr txBox="1"/>
          <p:nvPr/>
        </p:nvSpPr>
        <p:spPr>
          <a:xfrm>
            <a:off x="1066800" y="1537970"/>
            <a:ext cx="6400800" cy="3078407"/>
          </a:xfrm>
          <a:prstGeom prst="rect">
            <a:avLst/>
          </a:prstGeom>
          <a:noFill/>
        </p:spPr>
        <p:txBody>
          <a:bodyPr wrap="square">
            <a:spAutoFit/>
          </a:bodyPr>
          <a:lstStyle/>
          <a:p>
            <a:pPr lvl="0" indent="-342900" algn="just">
              <a:lnSpc>
                <a:spcPct val="80000"/>
              </a:lnSpc>
              <a:spcBef>
                <a:spcPts val="0"/>
              </a:spcBef>
              <a:spcAft>
                <a:spcPts val="0"/>
              </a:spcAft>
              <a:buFont typeface="Arial" pitchFamily="34" charset="0"/>
              <a:buChar char="•"/>
            </a:pPr>
            <a:r>
              <a:rPr lang="en-US" sz="2200" dirty="0">
                <a:latin typeface="+mn-lt"/>
                <a:cs typeface="+mn-cs"/>
              </a:rPr>
              <a:t>Die-to-Die (D2D) and Die-to-Package (D2P) connectivity</a:t>
            </a:r>
          </a:p>
          <a:p>
            <a:pPr lvl="0" indent="-342900" algn="just">
              <a:lnSpc>
                <a:spcPct val="80000"/>
              </a:lnSpc>
              <a:spcBef>
                <a:spcPts val="0"/>
              </a:spcBef>
              <a:spcAft>
                <a:spcPts val="0"/>
              </a:spcAft>
              <a:buFont typeface="Arial" pitchFamily="34" charset="0"/>
              <a:buChar char="•"/>
            </a:pPr>
            <a:r>
              <a:rPr lang="en-US" sz="2200" dirty="0">
                <a:latin typeface="+mn-lt"/>
                <a:cs typeface="+mn-cs"/>
              </a:rPr>
              <a:t>User Defined ports names at Die interface (due to back port)</a:t>
            </a:r>
          </a:p>
          <a:p>
            <a:pPr lvl="0" indent="-342900" algn="just">
              <a:lnSpc>
                <a:spcPct val="80000"/>
              </a:lnSpc>
              <a:spcBef>
                <a:spcPts val="0"/>
              </a:spcBef>
              <a:spcAft>
                <a:spcPts val="0"/>
              </a:spcAft>
              <a:buFont typeface="Arial" pitchFamily="34" charset="0"/>
              <a:buChar char="•"/>
            </a:pPr>
            <a:r>
              <a:rPr lang="en-US" sz="2200" dirty="0">
                <a:latin typeface="+mn-lt"/>
                <a:cs typeface="+mn-cs"/>
              </a:rPr>
              <a:t>Python Connectivity Files</a:t>
            </a:r>
          </a:p>
          <a:p>
            <a:pPr indent="-342900" algn="just">
              <a:lnSpc>
                <a:spcPct val="80000"/>
              </a:lnSpc>
              <a:spcBef>
                <a:spcPts val="0"/>
              </a:spcBef>
              <a:spcAft>
                <a:spcPts val="0"/>
              </a:spcAft>
              <a:buFont typeface="Arial" pitchFamily="34" charset="0"/>
              <a:buChar char="•"/>
            </a:pPr>
            <a:r>
              <a:rPr lang="en-US" sz="2200" dirty="0">
                <a:latin typeface="+mn-lt"/>
                <a:cs typeface="+mn-cs"/>
              </a:rPr>
              <a:t>Checkers –LINT, Low Power, IFCDIFF, FC_SYN, SPA_COMPARE, Localize UPF, </a:t>
            </a:r>
            <a:r>
              <a:rPr lang="en-US" sz="2200" dirty="0" err="1">
                <a:latin typeface="+mn-lt"/>
                <a:cs typeface="+mn-cs"/>
              </a:rPr>
              <a:t>pkgball</a:t>
            </a:r>
            <a:r>
              <a:rPr lang="en-US" sz="2200" dirty="0">
                <a:latin typeface="+mn-lt"/>
                <a:cs typeface="+mn-cs"/>
              </a:rPr>
              <a:t> ports checker, top/ bottom side port checks, PROBE checks</a:t>
            </a:r>
          </a:p>
          <a:p>
            <a:pPr lvl="0" indent="-342900" algn="just">
              <a:lnSpc>
                <a:spcPct val="80000"/>
              </a:lnSpc>
              <a:spcBef>
                <a:spcPts val="0"/>
              </a:spcBef>
              <a:spcAft>
                <a:spcPts val="0"/>
              </a:spcAft>
              <a:buFont typeface="Arial" pitchFamily="34" charset="0"/>
              <a:buChar char="•"/>
            </a:pPr>
            <a:r>
              <a:rPr lang="en-US" sz="2200" dirty="0">
                <a:latin typeface="+mn-lt"/>
                <a:cs typeface="+mn-cs"/>
              </a:rPr>
              <a:t>Reports - </a:t>
            </a:r>
            <a:r>
              <a:rPr lang="en-US" sz="2200" dirty="0" err="1">
                <a:latin typeface="+mn-lt"/>
                <a:cs typeface="+mn-cs"/>
              </a:rPr>
              <a:t>Tieoff</a:t>
            </a:r>
            <a:r>
              <a:rPr lang="en-US" sz="2200" dirty="0">
                <a:latin typeface="+mn-lt"/>
                <a:cs typeface="+mn-cs"/>
              </a:rPr>
              <a:t>, Pinlist.xlsx, Web Dashboard</a:t>
            </a:r>
          </a:p>
          <a:p>
            <a:pPr lvl="0" indent="-342900" algn="just">
              <a:lnSpc>
                <a:spcPct val="80000"/>
              </a:lnSpc>
              <a:spcBef>
                <a:spcPts val="0"/>
              </a:spcBef>
              <a:spcAft>
                <a:spcPts val="0"/>
              </a:spcAft>
              <a:buFont typeface="Arial" pitchFamily="34" charset="0"/>
              <a:buChar char="•"/>
            </a:pPr>
            <a:r>
              <a:rPr lang="en-US" sz="2200" dirty="0">
                <a:latin typeface="+mn-lt"/>
                <a:cs typeface="+mn-cs"/>
              </a:rPr>
              <a:t>Outputs – RTL, UPF, Handoff to Backend collateral, Alias RTL for validation </a:t>
            </a:r>
          </a:p>
        </p:txBody>
      </p:sp>
      <p:sp>
        <p:nvSpPr>
          <p:cNvPr id="7" name="TextBox 6">
            <a:extLst>
              <a:ext uri="{FF2B5EF4-FFF2-40B4-BE49-F238E27FC236}">
                <a16:creationId xmlns:a16="http://schemas.microsoft.com/office/drawing/2014/main" id="{1EB038D6-9B74-F525-E45E-7B88F0D7B63C}"/>
              </a:ext>
            </a:extLst>
          </p:cNvPr>
          <p:cNvSpPr txBox="1"/>
          <p:nvPr/>
        </p:nvSpPr>
        <p:spPr>
          <a:xfrm>
            <a:off x="7941733" y="4267200"/>
            <a:ext cx="3429000" cy="1754326"/>
          </a:xfrm>
          <a:prstGeom prst="rect">
            <a:avLst/>
          </a:prstGeom>
          <a:noFill/>
        </p:spPr>
        <p:txBody>
          <a:bodyPr wrap="square" rtlCol="0">
            <a:spAutoFit/>
          </a:bodyPr>
          <a:lstStyle/>
          <a:p>
            <a:r>
              <a:rPr lang="en-US" sz="1800" dirty="0" err="1">
                <a:effectLst/>
                <a:latin typeface="Times New Roman" panose="02020603050405020304" pitchFamily="18" charset="0"/>
                <a:ea typeface="Times New Roman" panose="02020603050405020304" pitchFamily="18" charset="0"/>
              </a:rPr>
              <a:t>TieOffs</a:t>
            </a:r>
            <a:r>
              <a:rPr lang="en-US" sz="1800" dirty="0">
                <a:effectLst/>
                <a:latin typeface="Times New Roman" panose="02020603050405020304" pitchFamily="18" charset="0"/>
                <a:ea typeface="Times New Roman" panose="02020603050405020304" pitchFamily="18" charset="0"/>
              </a:rPr>
              <a:t> that are caught during the package level connectivity validation and using the disaggregation tool, it can be identified at the front end level itself.</a:t>
            </a:r>
            <a:endParaRPr lang="en-US" dirty="0"/>
          </a:p>
        </p:txBody>
      </p:sp>
      <p:sp>
        <p:nvSpPr>
          <p:cNvPr id="8" name="Rectangle 2">
            <a:extLst>
              <a:ext uri="{FF2B5EF4-FFF2-40B4-BE49-F238E27FC236}">
                <a16:creationId xmlns:a16="http://schemas.microsoft.com/office/drawing/2014/main" id="{9A81BF84-2884-F094-0B1C-453A8D8699BF}"/>
              </a:ext>
            </a:extLst>
          </p:cNvPr>
          <p:cNvSpPr>
            <a:spLocks noChangeArrowheads="1"/>
          </p:cNvSpPr>
          <p:nvPr/>
        </p:nvSpPr>
        <p:spPr bwMode="auto">
          <a:xfrm>
            <a:off x="7941733" y="17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a:extLst>
              <a:ext uri="{FF2B5EF4-FFF2-40B4-BE49-F238E27FC236}">
                <a16:creationId xmlns:a16="http://schemas.microsoft.com/office/drawing/2014/main" id="{233F2D4D-8BA3-939B-FB6D-D9EB1A3D3D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733" y="1752600"/>
            <a:ext cx="2903538"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9797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1CAD78-C6F6-407D-A9D5-329355F07703}">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A855BF4-2A99-441B-9566-850307E4F0A5}">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0</TotalTime>
  <Words>919</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Disaggregated methodology in Multi-die SoC– A Server SoC Case Study</vt:lpstr>
      <vt:lpstr>MOTIVATION: Disaggregation in Multi-die SoC</vt:lpstr>
      <vt:lpstr>Disaggregation Methodology Classification</vt:lpstr>
      <vt:lpstr>DISAGGREGATION PACKAGING OPTIONS</vt:lpstr>
      <vt:lpstr>Disaggregation FLOW</vt:lpstr>
      <vt:lpstr>Disaggregation Nomenclature</vt:lpstr>
      <vt:lpstr>Disaggregation Tool Frameqwowrk</vt:lpstr>
      <vt:lpstr>Server SoCA – MutiChiplet Solution</vt:lpstr>
      <vt:lpstr>Results: Disaggregation Flow</vt:lpstr>
      <vt:lpstr>CONCLUSION: Disaggregation in Multi-die SoC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2023-07-24T07:58:52Z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y fmtid="{D5CDD505-2E9C-101B-9397-08002B2CF9AE}" pid="3" name="MSIP_Label_6f75f480-7803-4ee9-bb54-84d0635fdbe7_Enabled">
    <vt:lpwstr>true</vt:lpwstr>
  </property>
  <property fmtid="{D5CDD505-2E9C-101B-9397-08002B2CF9AE}" pid="4" name="MSIP_Label_6f75f480-7803-4ee9-bb54-84d0635fdbe7_SetDate">
    <vt:lpwstr>2022-12-15T10:58:23Z</vt:lpwstr>
  </property>
  <property fmtid="{D5CDD505-2E9C-101B-9397-08002B2CF9AE}" pid="5" name="MSIP_Label_6f75f480-7803-4ee9-bb54-84d0635fdbe7_Method">
    <vt:lpwstr>Privileged</vt:lpwstr>
  </property>
  <property fmtid="{D5CDD505-2E9C-101B-9397-08002B2CF9AE}" pid="6" name="MSIP_Label_6f75f480-7803-4ee9-bb54-84d0635fdbe7_Name">
    <vt:lpwstr>unrestricted</vt:lpwstr>
  </property>
  <property fmtid="{D5CDD505-2E9C-101B-9397-08002B2CF9AE}" pid="7" name="MSIP_Label_6f75f480-7803-4ee9-bb54-84d0635fdbe7_SiteId">
    <vt:lpwstr>38ae3bcd-9579-4fd4-adda-b42e1495d55a</vt:lpwstr>
  </property>
  <property fmtid="{D5CDD505-2E9C-101B-9397-08002B2CF9AE}" pid="8" name="MSIP_Label_6f75f480-7803-4ee9-bb54-84d0635fdbe7_ActionId">
    <vt:lpwstr>38c0abd5-c799-45e9-985a-ca31d84c522b</vt:lpwstr>
  </property>
  <property fmtid="{D5CDD505-2E9C-101B-9397-08002B2CF9AE}" pid="9" name="MSIP_Label_6f75f480-7803-4ee9-bb54-84d0635fdbe7_ContentBits">
    <vt:lpwstr>0</vt:lpwstr>
  </property>
  <property fmtid="{D5CDD505-2E9C-101B-9397-08002B2CF9AE}" pid="10" name="Document_Confidentiality">
    <vt:lpwstr>Unrestricted</vt:lpwstr>
  </property>
</Properties>
</file>