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10048875" cy="6918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Qg27SXWjF3J8kfFqV5sb3rmJ8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2038" y="0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571208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b" bIns="46375" lIns="92750" spcFirstLastPara="1" rIns="92750" wrap="square" tIns="46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  <a:noFill/>
          <a:ln>
            <a:noFill/>
          </a:ln>
        </p:spPr>
        <p:txBody>
          <a:bodyPr anchorCtr="0" anchor="b" bIns="46375" lIns="92750" spcFirstLastPara="1" rIns="92750" wrap="square" tIns="463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de070fee9_0_167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5de070fee9_0_167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de070fee9_0_178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5de070fee9_0_178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de070fee9_0_189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5de070fee9_0_189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de070fee9_0_198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5de070fee9_0_198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de070fee9_0_207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5de070fee9_0_207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de070fee9_0_154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5de070fee9_0_154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de070fee9_0_219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5de070fee9_0_219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de070fee9_0_228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5de070fee9_0_228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de070fee9_0_237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5de070fee9_0_237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db526389c_0_8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5db526389c_0_8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:notes"/>
          <p:cNvSpPr/>
          <p:nvPr>
            <p:ph idx="2" type="sldImg"/>
          </p:nvPr>
        </p:nvSpPr>
        <p:spPr>
          <a:xfrm>
            <a:off x="2719388" y="519113"/>
            <a:ext cx="4610100" cy="2593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db526389c_0_21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5db526389c_0_21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db526389c_0_28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5db526389c_0_28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de070fee9_0_57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25de070fee9_0_57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de070fee9_0_6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5de070fee9_0_6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de070fee9_0_22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5de070fee9_0_22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de070fee9_0_145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5de070fee9_0_145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de070fee9_0_43:notes"/>
          <p:cNvSpPr txBox="1"/>
          <p:nvPr>
            <p:ph idx="1" type="body"/>
          </p:nvPr>
        </p:nvSpPr>
        <p:spPr>
          <a:xfrm>
            <a:off x="1004888" y="3286205"/>
            <a:ext cx="8039100" cy="3113100"/>
          </a:xfrm>
          <a:prstGeom prst="rect">
            <a:avLst/>
          </a:prstGeom>
        </p:spPr>
        <p:txBody>
          <a:bodyPr anchorCtr="0" anchor="t" bIns="46375" lIns="92750" spcFirstLastPara="1" rIns="92750" wrap="square" tIns="463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5de070fee9_0_43:notes"/>
          <p:cNvSpPr/>
          <p:nvPr>
            <p:ph idx="2" type="sldImg"/>
          </p:nvPr>
        </p:nvSpPr>
        <p:spPr>
          <a:xfrm>
            <a:off x="2719388" y="519113"/>
            <a:ext cx="4610100" cy="2594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343" y="6095476"/>
            <a:ext cx="1176058" cy="68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600" y="1447801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3869" y="6228949"/>
            <a:ext cx="945931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69114" y="6073503"/>
            <a:ext cx="1175435" cy="7040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verificationacademy.com/cookbook/registers/integrating" TargetMode="External"/><Relationship Id="rId4" Type="http://schemas.openxmlformats.org/officeDocument/2006/relationships/hyperlink" Target="http://cluelogic.com/2013/02/uvm-tutorial-for-candy-lovers-register-access-methods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914400" y="11398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-US"/>
              <a:t>UVM Sequence Layering for Register Sequences</a:t>
            </a:r>
            <a:br>
              <a:rPr lang="en-US"/>
            </a:br>
            <a:r>
              <a:rPr i="1" lang="en-US" sz="3288"/>
              <a:t>Effective Reusabilit</a:t>
            </a:r>
            <a:r>
              <a:rPr i="1" lang="en-US" sz="3733"/>
              <a:t>y</a:t>
            </a:r>
            <a:endParaRPr i="1" sz="3733"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3429000"/>
            <a:ext cx="9448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720"/>
              <a:buNone/>
            </a:pPr>
            <a:r>
              <a:rPr lang="en-US" sz="2420"/>
              <a:t>Muneeb Ulla Shariff, Mirafra Technologies Pvt Ltd, Bangalore</a:t>
            </a:r>
            <a:endParaRPr sz="2420"/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420"/>
              <a:t>Sangeetha Sekar</a:t>
            </a:r>
            <a:r>
              <a:rPr lang="en-US" sz="2420"/>
              <a:t>, Mirafra Technologies Pvt Ltd, Bangalore</a:t>
            </a:r>
            <a:endParaRPr sz="2420"/>
          </a:p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720"/>
              <a:buNone/>
            </a:pPr>
            <a:r>
              <a:rPr lang="en-US" sz="2420"/>
              <a:t>Ravi Reddy, Roche Sequencing Solutions, Santa Clara</a:t>
            </a:r>
            <a:endParaRPr sz="2420"/>
          </a:p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720"/>
              <a:buNone/>
            </a:pPr>
            <a:r>
              <a:t/>
            </a:r>
            <a:endParaRPr sz="2420"/>
          </a:p>
        </p:txBody>
      </p:sp>
      <p:sp>
        <p:nvSpPr>
          <p:cNvPr id="91" name="Google Shape;91;p1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-3209" t="0"/>
          <a:stretch/>
        </p:blipFill>
        <p:spPr>
          <a:xfrm>
            <a:off x="3603725" y="5459100"/>
            <a:ext cx="25722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3400" y="5451300"/>
            <a:ext cx="19050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de070fee9_0_16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 :: PCIe</a:t>
            </a:r>
            <a:endParaRPr/>
          </a:p>
        </p:txBody>
      </p:sp>
      <p:sp>
        <p:nvSpPr>
          <p:cNvPr id="166" name="Google Shape;166;g25de070fee9_0_167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67" name="Google Shape;167;g25de070fee9_0_167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g25de070fee9_0_167"/>
          <p:cNvPicPr preferRelativeResize="0"/>
          <p:nvPr/>
        </p:nvPicPr>
        <p:blipFill rotWithShape="1">
          <a:blip r:embed="rId3">
            <a:alphaModFix/>
          </a:blip>
          <a:srcRect b="43076" l="1001" r="824" t="563"/>
          <a:stretch/>
        </p:blipFill>
        <p:spPr>
          <a:xfrm>
            <a:off x="3041625" y="1333578"/>
            <a:ext cx="6592225" cy="46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5de070fee9_0_167"/>
          <p:cNvSpPr/>
          <p:nvPr/>
        </p:nvSpPr>
        <p:spPr>
          <a:xfrm>
            <a:off x="6120400" y="5872650"/>
            <a:ext cx="2651975" cy="202700"/>
          </a:xfrm>
          <a:prstGeom prst="flowChart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de070fee9_0_17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 :: PCIe</a:t>
            </a:r>
            <a:endParaRPr/>
          </a:p>
        </p:txBody>
      </p:sp>
      <p:sp>
        <p:nvSpPr>
          <p:cNvPr id="175" name="Google Shape;175;g25de070fee9_0_178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76" name="Google Shape;176;g25de070fee9_0_178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7" name="Google Shape;177;g25de070fee9_0_178"/>
          <p:cNvPicPr preferRelativeResize="0"/>
          <p:nvPr/>
        </p:nvPicPr>
        <p:blipFill rotWithShape="1">
          <a:blip r:embed="rId3">
            <a:alphaModFix/>
          </a:blip>
          <a:srcRect b="797" l="1001" r="824" t="57249"/>
          <a:stretch/>
        </p:blipFill>
        <p:spPr>
          <a:xfrm>
            <a:off x="2823063" y="1832725"/>
            <a:ext cx="6849925" cy="35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de070fee9_0_18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 :: PCIe</a:t>
            </a:r>
            <a:endParaRPr/>
          </a:p>
        </p:txBody>
      </p:sp>
      <p:sp>
        <p:nvSpPr>
          <p:cNvPr id="183" name="Google Shape;183;g25de070fee9_0_189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84" name="Google Shape;184;g25de070fee9_0_189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g25de070fee9_0_189"/>
          <p:cNvPicPr preferRelativeResize="0"/>
          <p:nvPr/>
        </p:nvPicPr>
        <p:blipFill rotWithShape="1">
          <a:blip r:embed="rId3">
            <a:alphaModFix/>
          </a:blip>
          <a:srcRect b="58376" l="995" r="3320" t="1019"/>
          <a:stretch/>
        </p:blipFill>
        <p:spPr>
          <a:xfrm>
            <a:off x="2838950" y="1620731"/>
            <a:ext cx="6997599" cy="39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de070fee9_0_19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 :: PCIe</a:t>
            </a:r>
            <a:endParaRPr/>
          </a:p>
        </p:txBody>
      </p:sp>
      <p:sp>
        <p:nvSpPr>
          <p:cNvPr id="191" name="Google Shape;191;g25de070fee9_0_198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92" name="Google Shape;192;g25de070fee9_0_198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g25de070fee9_0_198"/>
          <p:cNvPicPr preferRelativeResize="0"/>
          <p:nvPr/>
        </p:nvPicPr>
        <p:blipFill rotWithShape="1">
          <a:blip r:embed="rId3">
            <a:alphaModFix/>
          </a:blip>
          <a:srcRect b="3634" l="995" r="3320" t="41621"/>
          <a:stretch/>
        </p:blipFill>
        <p:spPr>
          <a:xfrm>
            <a:off x="3362225" y="1417650"/>
            <a:ext cx="5954550" cy="45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de070fee9_0_20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 :: SPI</a:t>
            </a:r>
            <a:endParaRPr/>
          </a:p>
        </p:txBody>
      </p:sp>
      <p:sp>
        <p:nvSpPr>
          <p:cNvPr id="199" name="Google Shape;199;g25de070fee9_0_207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00" name="Google Shape;200;g25de070fee9_0_207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g25de070fee9_0_207"/>
          <p:cNvSpPr txBox="1"/>
          <p:nvPr>
            <p:ph idx="1" type="body"/>
          </p:nvPr>
        </p:nvSpPr>
        <p:spPr>
          <a:xfrm>
            <a:off x="609600" y="1716475"/>
            <a:ext cx="10972800" cy="4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our design, every register accessed via the SPI interface should be a 80 bits transfer. In other words, every reg.write() or reg.read() needs to be converted to a 80 bits SPI transfer. </a:t>
            </a:r>
            <a:endParaRPr/>
          </a:p>
          <a:p>
            <a:pPr indent="0" lvl="0" marL="3429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In-order to support byte-granularity we need to send multiple transactions but the traditional RAL adapter's reg2bus() function will be called only once for each reg.write() or reg.read(). </a:t>
            </a:r>
            <a:endParaRPr/>
          </a:p>
          <a:p>
            <a:pPr indent="0" lvl="0" marL="3429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Hence, using the SPI adapter layer sequence, we can achieve byte-granularity with existing register sequences.[4]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de070fee9_0_15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 :: SPI</a:t>
            </a:r>
            <a:endParaRPr/>
          </a:p>
        </p:txBody>
      </p:sp>
      <p:sp>
        <p:nvSpPr>
          <p:cNvPr id="207" name="Google Shape;207;g25de070fee9_0_154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08" name="Google Shape;208;g25de070fee9_0_154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g25de070fee9_0_154"/>
          <p:cNvPicPr preferRelativeResize="0"/>
          <p:nvPr/>
        </p:nvPicPr>
        <p:blipFill rotWithShape="1">
          <a:blip r:embed="rId3">
            <a:alphaModFix/>
          </a:blip>
          <a:srcRect b="47462" l="909" r="1252" t="0"/>
          <a:stretch/>
        </p:blipFill>
        <p:spPr>
          <a:xfrm>
            <a:off x="2518000" y="1417650"/>
            <a:ext cx="7859101" cy="42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de070fee9_0_2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 :: SPI</a:t>
            </a:r>
            <a:endParaRPr/>
          </a:p>
        </p:txBody>
      </p:sp>
      <p:sp>
        <p:nvSpPr>
          <p:cNvPr id="215" name="Google Shape;215;g25de070fee9_0_219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16" name="Google Shape;216;g25de070fee9_0_219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g25de070fee9_0_219"/>
          <p:cNvPicPr preferRelativeResize="0"/>
          <p:nvPr/>
        </p:nvPicPr>
        <p:blipFill rotWithShape="1">
          <a:blip r:embed="rId3">
            <a:alphaModFix/>
          </a:blip>
          <a:srcRect b="766" l="909" r="1252" t="52185"/>
          <a:stretch/>
        </p:blipFill>
        <p:spPr>
          <a:xfrm>
            <a:off x="2365975" y="1615978"/>
            <a:ext cx="8261550" cy="400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de070fee9_0_2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 :: SPI</a:t>
            </a:r>
            <a:endParaRPr/>
          </a:p>
        </p:txBody>
      </p:sp>
      <p:sp>
        <p:nvSpPr>
          <p:cNvPr id="223" name="Google Shape;223;g25de070fee9_0_228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24" name="Google Shape;224;g25de070fee9_0_228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g25de070fee9_0_228"/>
          <p:cNvPicPr preferRelativeResize="0"/>
          <p:nvPr/>
        </p:nvPicPr>
        <p:blipFill rotWithShape="1">
          <a:blip r:embed="rId3">
            <a:alphaModFix/>
          </a:blip>
          <a:srcRect b="47151" l="999" r="989" t="1344"/>
          <a:stretch/>
        </p:blipFill>
        <p:spPr>
          <a:xfrm>
            <a:off x="2501100" y="1417654"/>
            <a:ext cx="7651400" cy="468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de070fee9_0_2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 :: SPI</a:t>
            </a:r>
            <a:endParaRPr/>
          </a:p>
        </p:txBody>
      </p:sp>
      <p:sp>
        <p:nvSpPr>
          <p:cNvPr id="231" name="Google Shape;231;g25de070fee9_0_237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32" name="Google Shape;232;g25de070fee9_0_237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g25de070fee9_0_237"/>
          <p:cNvPicPr preferRelativeResize="0"/>
          <p:nvPr/>
        </p:nvPicPr>
        <p:blipFill rotWithShape="1">
          <a:blip r:embed="rId3">
            <a:alphaModFix/>
          </a:blip>
          <a:srcRect b="2931" l="999" r="989" t="52845"/>
          <a:stretch/>
        </p:blipFill>
        <p:spPr>
          <a:xfrm>
            <a:off x="2716675" y="1493850"/>
            <a:ext cx="7702900" cy="40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239" name="Google Shape;239;p3"/>
          <p:cNvSpPr txBox="1"/>
          <p:nvPr>
            <p:ph idx="1" type="body"/>
          </p:nvPr>
        </p:nvSpPr>
        <p:spPr>
          <a:xfrm>
            <a:off x="609600" y="1447801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9565" lvl="0" marL="342900" rtl="0" algn="just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With the implementation of UVM Sequence Layering for RAL, we were able to reuse register sequences with a faster verification turnaround time without modifying the testbench. </a:t>
            </a:r>
            <a:endParaRPr/>
          </a:p>
          <a:p>
            <a:pPr indent="0" lvl="0" marL="3429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9565" lvl="0" marL="342900" rtl="0" algn="just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The development of sequence_adapter_layer required only 8% extra effort but resulted in a 70% time-saving while bringing up the testbench and running tests. </a:t>
            </a:r>
            <a:endParaRPr/>
          </a:p>
          <a:p>
            <a:pPr indent="0" lvl="0" marL="3429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9565" lvl="0" marL="342900" rtl="0" algn="just">
              <a:spcBef>
                <a:spcPts val="1000"/>
              </a:spcBef>
              <a:spcAft>
                <a:spcPts val="1000"/>
              </a:spcAft>
              <a:buSzPct val="100000"/>
              <a:buChar char="•"/>
            </a:pPr>
            <a:r>
              <a:rPr lang="en-US"/>
              <a:t>The overall activity effort to re-write sequences and develop custom verification components was just around 100-man hours, including the use of Cadence VIP for PCIe and SPI interfaces with excellent support from the Cadence VIP team. </a:t>
            </a:r>
            <a:endParaRPr/>
          </a:p>
        </p:txBody>
      </p:sp>
      <p:sp>
        <p:nvSpPr>
          <p:cNvPr id="240" name="Google Shape;240;p3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41" name="Google Shape;241;p3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558800" y="1721426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Basic UVM Sequence flow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Introduction to UVM Sequence Layering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Protocol Adapter Layering Sequence with the RAL Model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Implementation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 case 1 - PCIe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 case 2 - SPI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</a:t>
            </a:r>
            <a:r>
              <a:rPr lang="en-US"/>
              <a:t>esults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Conclusion</a:t>
            </a:r>
            <a:endParaRPr/>
          </a:p>
        </p:txBody>
      </p:sp>
      <p:sp>
        <p:nvSpPr>
          <p:cNvPr id="101" name="Google Shape;101;p2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609600" y="1447801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 conclusion, the paper demonstrates the successful application of Universal Verification Methodology (UVM) Sequence Layering on RAL register sequences, using Cadence VIP for PCIe and SPI protocols.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introduction of the sequence adapter layer resulted in faster verification turnaround times with minimal additional effort.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This approach significantly improved code reusability and scalability, making it a valuable technique for complex verification environments.</a:t>
            </a:r>
            <a:endParaRPr/>
          </a:p>
        </p:txBody>
      </p:sp>
      <p:sp>
        <p:nvSpPr>
          <p:cNvPr id="248" name="Google Shape;248;p4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49" name="Google Shape;249;p4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db526389c_0_8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55" name="Google Shape;255;g25db526389c_0_8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g25db526389c_0_8"/>
          <p:cNvSpPr txBox="1"/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5db526389c_0_8"/>
          <p:cNvSpPr txBox="1"/>
          <p:nvPr/>
        </p:nvSpPr>
        <p:spPr>
          <a:xfrm>
            <a:off x="609600" y="1447800"/>
            <a:ext cx="111921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1182624" rtl="0" algn="l">
              <a:lnSpc>
                <a:spcPct val="115000"/>
              </a:lnSpc>
              <a:spcBef>
                <a:spcPts val="1968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arenR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M. Peryer, D. Aerne, "A New Class Of Registers," -DVCon US 2016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1182624" rtl="0" algn="l">
              <a:lnSpc>
                <a:spcPct val="115000"/>
              </a:lnSpc>
              <a:spcBef>
                <a:spcPts val="1968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arenR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Verification Academy – UVM Cookbook: </a:t>
            </a:r>
            <a:r>
              <a:rPr lang="en-US" sz="27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https://verificationacademy.com/cookbook/registers/integrating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1182624" rtl="0" algn="l">
              <a:lnSpc>
                <a:spcPct val="115000"/>
              </a:lnSpc>
              <a:spcBef>
                <a:spcPts val="1968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arenR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Universal Verification Methodology (UVM) 1.2 User's Guide – Accellera, October 8, 2015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1182624" rtl="0" algn="l">
              <a:lnSpc>
                <a:spcPct val="115000"/>
              </a:lnSpc>
              <a:spcBef>
                <a:spcPts val="1968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arenR"/>
            </a:pPr>
            <a:r>
              <a:rPr lang="en-US" sz="27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UVM Tutorial for Candy Lovers – 16. Register Access Methods – ClueLogic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182624" rtl="0" algn="l">
              <a:lnSpc>
                <a:spcPct val="115000"/>
              </a:lnSpc>
              <a:spcBef>
                <a:spcPts val="1968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5db526389c_0_8"/>
          <p:cNvSpPr txBox="1"/>
          <p:nvPr/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>
            <p:ph idx="11" type="ftr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264" name="Google Shape;264;p5"/>
          <p:cNvSpPr txBox="1"/>
          <p:nvPr>
            <p:ph idx="12" type="sldNum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5"/>
          <p:cNvSpPr txBox="1"/>
          <p:nvPr/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"/>
          <p:cNvSpPr txBox="1"/>
          <p:nvPr/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© Accellera Systems Initiative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</a:rPr>
              <a:t>‹#›</a:t>
            </a:fld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db526389c_0_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Basic UVM Sequence flow</a:t>
            </a:r>
            <a:endParaRPr/>
          </a:p>
        </p:txBody>
      </p:sp>
      <p:sp>
        <p:nvSpPr>
          <p:cNvPr id="108" name="Google Shape;108;g25db526389c_0_21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09" name="Google Shape;109;g25db526389c_0_21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g25db526389c_0_21"/>
          <p:cNvPicPr preferRelativeResize="0"/>
          <p:nvPr/>
        </p:nvPicPr>
        <p:blipFill rotWithShape="1">
          <a:blip r:embed="rId3">
            <a:alphaModFix/>
          </a:blip>
          <a:srcRect b="8273" l="44876" r="0" t="0"/>
          <a:stretch/>
        </p:blipFill>
        <p:spPr>
          <a:xfrm>
            <a:off x="4047725" y="2379125"/>
            <a:ext cx="5914499" cy="24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5db526389c_0_21"/>
          <p:cNvPicPr preferRelativeResize="0"/>
          <p:nvPr/>
        </p:nvPicPr>
        <p:blipFill rotWithShape="1">
          <a:blip r:embed="rId3">
            <a:alphaModFix/>
          </a:blip>
          <a:srcRect b="8273" l="0" r="78787" t="0"/>
          <a:stretch/>
        </p:blipFill>
        <p:spPr>
          <a:xfrm>
            <a:off x="1847830" y="2379125"/>
            <a:ext cx="2276096" cy="24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db526389c_0_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 to UVM Sequence Layering</a:t>
            </a:r>
            <a:endParaRPr/>
          </a:p>
        </p:txBody>
      </p:sp>
      <p:sp>
        <p:nvSpPr>
          <p:cNvPr id="117" name="Google Shape;117;g25db526389c_0_28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18" name="Google Shape;118;g25db526389c_0_28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g25db526389c_0_28"/>
          <p:cNvPicPr preferRelativeResize="0"/>
          <p:nvPr/>
        </p:nvPicPr>
        <p:blipFill rotWithShape="1">
          <a:blip r:embed="rId3">
            <a:alphaModFix/>
          </a:blip>
          <a:srcRect b="8273" l="0" r="0" t="0"/>
          <a:stretch/>
        </p:blipFill>
        <p:spPr>
          <a:xfrm>
            <a:off x="330150" y="2373862"/>
            <a:ext cx="11429999" cy="2639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de070fee9_0_5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UVM RAL</a:t>
            </a:r>
            <a:endParaRPr/>
          </a:p>
        </p:txBody>
      </p:sp>
      <p:sp>
        <p:nvSpPr>
          <p:cNvPr id="125" name="Google Shape;125;g25de070fee9_0_57"/>
          <p:cNvSpPr txBox="1"/>
          <p:nvPr>
            <p:ph idx="1" type="body"/>
          </p:nvPr>
        </p:nvSpPr>
        <p:spPr>
          <a:xfrm>
            <a:off x="609600" y="1447800"/>
            <a:ext cx="11157900" cy="48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Mimics the design hardware register contents at the TestBench (TB) side.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Provides the abstract accesses to registers and memories.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	</a:t>
            </a:r>
            <a:r>
              <a:rPr lang="en-US" sz="1400"/>
              <a:t>Figure 1. UVM Register Model Integration [1]</a:t>
            </a:r>
            <a:endParaRPr sz="14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6" name="Google Shape;126;g25de070fee9_0_57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27" name="Google Shape;127;g25de070fee9_0_57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g25de070fee9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313" y="2821275"/>
            <a:ext cx="9008475" cy="31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de070fee9_0_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Protocol Adapter Layering Sequence with the RAL Model</a:t>
            </a:r>
            <a:endParaRPr/>
          </a:p>
        </p:txBody>
      </p:sp>
      <p:sp>
        <p:nvSpPr>
          <p:cNvPr id="134" name="Google Shape;134;g25de070fee9_0_6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35" name="Google Shape;135;g25de070fee9_0_6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g25de070fee9_0_6"/>
          <p:cNvPicPr preferRelativeResize="0"/>
          <p:nvPr/>
        </p:nvPicPr>
        <p:blipFill rotWithShape="1">
          <a:blip r:embed="rId3">
            <a:alphaModFix/>
          </a:blip>
          <a:srcRect b="5935" l="0" r="0" t="0"/>
          <a:stretch/>
        </p:blipFill>
        <p:spPr>
          <a:xfrm>
            <a:off x="1165438" y="1806534"/>
            <a:ext cx="10029725" cy="39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de070fee9_0_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Implementation </a:t>
            </a:r>
            <a:endParaRPr/>
          </a:p>
        </p:txBody>
      </p:sp>
      <p:sp>
        <p:nvSpPr>
          <p:cNvPr id="142" name="Google Shape;142;g25de070fee9_0_22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43" name="Google Shape;143;g25de070fee9_0_22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g25de070fee9_0_22"/>
          <p:cNvPicPr preferRelativeResize="0"/>
          <p:nvPr/>
        </p:nvPicPr>
        <p:blipFill rotWithShape="1">
          <a:blip r:embed="rId3">
            <a:alphaModFix/>
          </a:blip>
          <a:srcRect b="57094" l="0" r="0" t="0"/>
          <a:stretch/>
        </p:blipFill>
        <p:spPr>
          <a:xfrm>
            <a:off x="1773975" y="1417650"/>
            <a:ext cx="7998947" cy="45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de070fee9_0_1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Implementation </a:t>
            </a:r>
            <a:r>
              <a:rPr lang="en-US"/>
              <a:t>(contd..)</a:t>
            </a:r>
            <a:endParaRPr/>
          </a:p>
        </p:txBody>
      </p:sp>
      <p:sp>
        <p:nvSpPr>
          <p:cNvPr id="150" name="Google Shape;150;g25de070fee9_0_145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51" name="Google Shape;151;g25de070fee9_0_145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g25de070fee9_0_145"/>
          <p:cNvPicPr preferRelativeResize="0"/>
          <p:nvPr/>
        </p:nvPicPr>
        <p:blipFill rotWithShape="1">
          <a:blip r:embed="rId3">
            <a:alphaModFix/>
          </a:blip>
          <a:srcRect b="3247" l="0" r="0" t="42800"/>
          <a:stretch/>
        </p:blipFill>
        <p:spPr>
          <a:xfrm>
            <a:off x="2686525" y="1417651"/>
            <a:ext cx="6812575" cy="48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de070fee9_0_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 :: PCIe</a:t>
            </a:r>
            <a:endParaRPr/>
          </a:p>
        </p:txBody>
      </p:sp>
      <p:sp>
        <p:nvSpPr>
          <p:cNvPr id="158" name="Google Shape;158;g25de070fee9_0_43"/>
          <p:cNvSpPr txBox="1"/>
          <p:nvPr>
            <p:ph idx="11" type="ftr"/>
          </p:nvPr>
        </p:nvSpPr>
        <p:spPr>
          <a:xfrm>
            <a:off x="2235200" y="6356351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Accellera Systems Initiative</a:t>
            </a:r>
            <a:endParaRPr/>
          </a:p>
        </p:txBody>
      </p:sp>
      <p:sp>
        <p:nvSpPr>
          <p:cNvPr id="159" name="Google Shape;159;g25de070fee9_0_43"/>
          <p:cNvSpPr txBox="1"/>
          <p:nvPr>
            <p:ph idx="12" type="sldNum"/>
          </p:nvPr>
        </p:nvSpPr>
        <p:spPr>
          <a:xfrm>
            <a:off x="4876800" y="6356351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25de070fee9_0_43"/>
          <p:cNvSpPr txBox="1"/>
          <p:nvPr>
            <p:ph idx="1" type="body"/>
          </p:nvPr>
        </p:nvSpPr>
        <p:spPr>
          <a:xfrm>
            <a:off x="609600" y="2157250"/>
            <a:ext cx="10972800" cy="3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</a:t>
            </a:r>
            <a:r>
              <a:rPr lang="en-US"/>
              <a:t> request that can have several completion packets that have to be tied back to the originating request. </a:t>
            </a:r>
            <a:endParaRPr/>
          </a:p>
          <a:p>
            <a:pPr indent="0" lvl="0" marL="3429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/>
              <a:t>PCIe transfers frequently overlap with each other since the completion packets can arrive in any order and the PCIe root complex is free to send further requests to an endpoint.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2011-11-23T07:37:04Z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