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7" r:id="rId5"/>
    <p:sldMasterId id="2147483674" r:id="rId6"/>
  </p:sldMasterIdLst>
  <p:notesMasterIdLst>
    <p:notesMasterId r:id="rId40"/>
  </p:notesMasterIdLst>
  <p:sldIdLst>
    <p:sldId id="1021" r:id="rId7"/>
    <p:sldId id="2993" r:id="rId8"/>
    <p:sldId id="3000" r:id="rId9"/>
    <p:sldId id="901" r:id="rId10"/>
    <p:sldId id="866" r:id="rId11"/>
    <p:sldId id="2996" r:id="rId12"/>
    <p:sldId id="990" r:id="rId13"/>
    <p:sldId id="2942" r:id="rId14"/>
    <p:sldId id="2941" r:id="rId15"/>
    <p:sldId id="2959" r:id="rId16"/>
    <p:sldId id="2960" r:id="rId17"/>
    <p:sldId id="2951" r:id="rId18"/>
    <p:sldId id="3001" r:id="rId19"/>
    <p:sldId id="2990" r:id="rId20"/>
    <p:sldId id="1031" r:id="rId21"/>
    <p:sldId id="2991" r:id="rId22"/>
    <p:sldId id="1032" r:id="rId23"/>
    <p:sldId id="2992" r:id="rId24"/>
    <p:sldId id="669" r:id="rId25"/>
    <p:sldId id="1033" r:id="rId26"/>
    <p:sldId id="2987" r:id="rId27"/>
    <p:sldId id="1034" r:id="rId28"/>
    <p:sldId id="3002" r:id="rId29"/>
    <p:sldId id="725" r:id="rId30"/>
    <p:sldId id="770" r:id="rId31"/>
    <p:sldId id="1035" r:id="rId32"/>
    <p:sldId id="2986" r:id="rId33"/>
    <p:sldId id="1036" r:id="rId34"/>
    <p:sldId id="692" r:id="rId35"/>
    <p:sldId id="1037" r:id="rId36"/>
    <p:sldId id="1038" r:id="rId37"/>
    <p:sldId id="1001" r:id="rId38"/>
    <p:sldId id="68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" initials="tla" lastIdx="2" clrIdx="0"/>
  <p:cmAuthor id="2" name="Maheen Hamid" initials="MH" lastIdx="3" clrIdx="1"/>
  <p:cmAuthor id="3" name="Adnan Hamid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FDE"/>
    <a:srgbClr val="C0D75F"/>
    <a:srgbClr val="BCD999"/>
    <a:srgbClr val="EED497"/>
    <a:srgbClr val="9AD8F5"/>
    <a:srgbClr val="FFFFFF"/>
    <a:srgbClr val="10719F"/>
    <a:srgbClr val="FB6400"/>
    <a:srgbClr val="973210"/>
    <a:srgbClr val="95C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6" autoAdjust="0"/>
    <p:restoredTop sz="86395" autoAdjust="0"/>
  </p:normalViewPr>
  <p:slideViewPr>
    <p:cSldViewPr snapToGrid="0">
      <p:cViewPr varScale="1">
        <p:scale>
          <a:sx n="105" d="100"/>
          <a:sy n="105" d="100"/>
        </p:scale>
        <p:origin x="552" y="192"/>
      </p:cViewPr>
      <p:guideLst>
        <p:guide orient="horz" pos="1536"/>
        <p:guide pos="3840"/>
      </p:guideLst>
    </p:cSldViewPr>
  </p:slideViewPr>
  <p:outlineViewPr>
    <p:cViewPr>
      <p:scale>
        <a:sx n="33" d="100"/>
        <a:sy n="33" d="100"/>
      </p:scale>
      <p:origin x="0" y="-29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846449851723135E-2"/>
          <c:y val="2.8695793919655006E-2"/>
          <c:w val="0.93873781032620907"/>
          <c:h val="0.9098132191096557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plosion val="5"/>
            <c:extLst>
              <c:ext xmlns:c16="http://schemas.microsoft.com/office/drawing/2014/chart" uri="{C3380CC4-5D6E-409C-BE32-E72D297353CC}">
                <c16:uniqueId val="{00000000-19A4-4899-8F5C-5B2C90EE75EB}"/>
              </c:ext>
            </c:extLst>
          </c:dPt>
          <c:dPt>
            <c:idx val="1"/>
            <c:bubble3D val="0"/>
            <c:explosion val="5"/>
            <c:extLst>
              <c:ext xmlns:c16="http://schemas.microsoft.com/office/drawing/2014/chart" uri="{C3380CC4-5D6E-409C-BE32-E72D297353CC}">
                <c16:uniqueId val="{00000001-19A4-4899-8F5C-5B2C90EE75EB}"/>
              </c:ext>
            </c:extLst>
          </c:dPt>
          <c:dPt>
            <c:idx val="2"/>
            <c:bubble3D val="0"/>
            <c:explosion val="8"/>
            <c:spPr>
              <a:solidFill>
                <a:srgbClr val="FB6400"/>
              </a:solidFill>
            </c:spPr>
            <c:extLst>
              <c:ext xmlns:c16="http://schemas.microsoft.com/office/drawing/2014/chart" uri="{C3380CC4-5D6E-409C-BE32-E72D297353CC}">
                <c16:uniqueId val="{00000003-19A4-4899-8F5C-5B2C90EE75EB}"/>
              </c:ext>
            </c:extLst>
          </c:dPt>
          <c:dPt>
            <c:idx val="3"/>
            <c:bubble3D val="0"/>
            <c:explosion val="7"/>
            <c:spPr>
              <a:solidFill>
                <a:schemeClr val="accent4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9A4-4899-8F5C-5B2C90EE75EB}"/>
              </c:ext>
            </c:extLst>
          </c:dPt>
          <c:cat>
            <c:strRef>
              <c:f>Sheet1!$A$2:$A$5</c:f>
              <c:strCache>
                <c:ptCount val="4"/>
                <c:pt idx="0">
                  <c:v>Design</c:v>
                </c:pt>
                <c:pt idx="1">
                  <c:v>Verification: Other</c:v>
                </c:pt>
                <c:pt idx="2">
                  <c:v>Verification: Debug</c:v>
                </c:pt>
                <c:pt idx="3">
                  <c:v>Verification: Test Dev.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13</c:v>
                </c:pt>
                <c:pt idx="2">
                  <c:v>25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A4-4899-8F5C-5B2C90EE7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5AA90-D5AB-0249-ACD4-C361322CEDB4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F6AC1-0CD4-294D-9532-48DD86ECB9E5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/>
            <a:t>Testbench</a:t>
          </a:r>
          <a:endParaRPr lang="en-US" dirty="0"/>
        </a:p>
        <a:p>
          <a:endParaRPr lang="en-US" dirty="0"/>
        </a:p>
        <a:p>
          <a:endParaRPr lang="en-US" dirty="0"/>
        </a:p>
      </dgm:t>
    </dgm:pt>
    <dgm:pt modelId="{9FF0E225-876B-3740-8026-EB84E21B041E}" type="parTrans" cxnId="{A7783710-A1BD-FD4A-A11A-B1AC3CDDA903}">
      <dgm:prSet/>
      <dgm:spPr/>
      <dgm:t>
        <a:bodyPr/>
        <a:lstStyle/>
        <a:p>
          <a:endParaRPr lang="en-US"/>
        </a:p>
      </dgm:t>
    </dgm:pt>
    <dgm:pt modelId="{CDB911D7-B6D0-CD46-846C-40C4B6253EA3}" type="sibTrans" cxnId="{A7783710-A1BD-FD4A-A11A-B1AC3CDDA903}">
      <dgm:prSet/>
      <dgm:spPr/>
      <dgm:t>
        <a:bodyPr/>
        <a:lstStyle/>
        <a:p>
          <a:endParaRPr lang="en-US"/>
        </a:p>
      </dgm:t>
    </dgm:pt>
    <dgm:pt modelId="{35B4319A-2FB4-B04E-AE79-3F6AE73A3D3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/>
            <a:t>Block UVM</a:t>
          </a:r>
        </a:p>
        <a:p>
          <a:r>
            <a:rPr lang="en-US" sz="1800" i="1" dirty="0">
              <a:solidFill>
                <a:srgbClr val="FF0000"/>
              </a:solidFill>
            </a:rPr>
            <a:t>Lack of abstraction &amp; reuse</a:t>
          </a:r>
        </a:p>
      </dgm:t>
    </dgm:pt>
    <dgm:pt modelId="{1F414975-4951-D147-8B6C-CC813395FFEC}" type="parTrans" cxnId="{597BA70C-F4EC-1D4F-95E3-F03CCEF44F71}">
      <dgm:prSet/>
      <dgm:spPr/>
      <dgm:t>
        <a:bodyPr/>
        <a:lstStyle/>
        <a:p>
          <a:endParaRPr lang="en-US"/>
        </a:p>
      </dgm:t>
    </dgm:pt>
    <dgm:pt modelId="{EF0A8619-373A-ED47-AEB2-72B1090B913F}" type="sibTrans" cxnId="{597BA70C-F4EC-1D4F-95E3-F03CCEF44F71}">
      <dgm:prSet/>
      <dgm:spPr/>
      <dgm:t>
        <a:bodyPr/>
        <a:lstStyle/>
        <a:p>
          <a:endParaRPr lang="en-US"/>
        </a:p>
      </dgm:t>
    </dgm:pt>
    <dgm:pt modelId="{F2B80DD2-78AC-C148-9EFD-281C3632101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/>
            <a:t>SOC Integration</a:t>
          </a:r>
        </a:p>
        <a:p>
          <a:r>
            <a:rPr lang="en-US" sz="1900" i="1" dirty="0">
              <a:solidFill>
                <a:srgbClr val="FF0000"/>
              </a:solidFill>
            </a:rPr>
            <a:t>Ad hoc verification methods</a:t>
          </a:r>
        </a:p>
      </dgm:t>
    </dgm:pt>
    <dgm:pt modelId="{E6BFE904-41B9-5741-9DBA-9FDA6FDB2C52}" type="parTrans" cxnId="{DDF3184B-B5C9-9A48-83D6-DC896C69A226}">
      <dgm:prSet/>
      <dgm:spPr/>
      <dgm:t>
        <a:bodyPr/>
        <a:lstStyle/>
        <a:p>
          <a:endParaRPr lang="en-US"/>
        </a:p>
      </dgm:t>
    </dgm:pt>
    <dgm:pt modelId="{295C73BE-2655-8947-9D76-B844779E9DE6}" type="sibTrans" cxnId="{DDF3184B-B5C9-9A48-83D6-DC896C69A226}">
      <dgm:prSet/>
      <dgm:spPr/>
      <dgm:t>
        <a:bodyPr/>
        <a:lstStyle/>
        <a:p>
          <a:endParaRPr lang="en-US"/>
        </a:p>
      </dgm:t>
    </dgm:pt>
    <dgm:pt modelId="{51F2D908-5A07-0542-8337-93087BC1CB5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/>
            <a:t>System Validation</a:t>
          </a:r>
        </a:p>
        <a:p>
          <a:r>
            <a:rPr lang="en-US" sz="1800" i="1" dirty="0">
              <a:solidFill>
                <a:srgbClr val="FF0000"/>
              </a:solidFill>
            </a:rPr>
            <a:t>Low coverage real workloads</a:t>
          </a:r>
        </a:p>
      </dgm:t>
    </dgm:pt>
    <dgm:pt modelId="{F05753AB-6CCA-1647-94AB-821D8F17E357}" type="parTrans" cxnId="{DA7E657C-276A-1649-B6DD-229F3EEDBF31}">
      <dgm:prSet/>
      <dgm:spPr/>
      <dgm:t>
        <a:bodyPr/>
        <a:lstStyle/>
        <a:p>
          <a:endParaRPr lang="en-US"/>
        </a:p>
      </dgm:t>
    </dgm:pt>
    <dgm:pt modelId="{44B1641F-4602-C74A-AE73-CA233902B61C}" type="sibTrans" cxnId="{DA7E657C-276A-1649-B6DD-229F3EEDBF31}">
      <dgm:prSet/>
      <dgm:spPr/>
      <dgm:t>
        <a:bodyPr/>
        <a:lstStyle/>
        <a:p>
          <a:endParaRPr lang="en-US"/>
        </a:p>
      </dgm:t>
    </dgm:pt>
    <dgm:pt modelId="{E9875C6E-DBED-C94F-8C17-D1C6683FCF67}" type="pres">
      <dgm:prSet presAssocID="{DD15AA90-D5AB-0249-ACD4-C361322CEDB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46AD691-50AC-1F45-8522-3879A4FA506E}" type="pres">
      <dgm:prSet presAssocID="{1D3F6AC1-0CD4-294D-9532-48DD86ECB9E5}" presName="centerShape" presStyleLbl="node0" presStyleIdx="0" presStyleCnt="1"/>
      <dgm:spPr/>
    </dgm:pt>
    <dgm:pt modelId="{228B69A4-CB02-624E-845C-7E6060383C68}" type="pres">
      <dgm:prSet presAssocID="{1F414975-4951-D147-8B6C-CC813395FFEC}" presName="parTrans" presStyleLbl="bgSibTrans2D1" presStyleIdx="0" presStyleCnt="3"/>
      <dgm:spPr/>
    </dgm:pt>
    <dgm:pt modelId="{9D941125-3B8F-5C4C-8285-EB3CB5597A72}" type="pres">
      <dgm:prSet presAssocID="{35B4319A-2FB4-B04E-AE79-3F6AE73A3D33}" presName="node" presStyleLbl="node1" presStyleIdx="0" presStyleCnt="3" custScaleX="103524">
        <dgm:presLayoutVars>
          <dgm:bulletEnabled val="1"/>
        </dgm:presLayoutVars>
      </dgm:prSet>
      <dgm:spPr/>
    </dgm:pt>
    <dgm:pt modelId="{2A1FED6A-C62D-5F42-A73E-90DDF46899B0}" type="pres">
      <dgm:prSet presAssocID="{E6BFE904-41B9-5741-9DBA-9FDA6FDB2C52}" presName="parTrans" presStyleLbl="bgSibTrans2D1" presStyleIdx="1" presStyleCnt="3"/>
      <dgm:spPr/>
    </dgm:pt>
    <dgm:pt modelId="{EB757222-1042-DF46-8195-DCF7B423EC6A}" type="pres">
      <dgm:prSet presAssocID="{F2B80DD2-78AC-C148-9EFD-281C36321017}" presName="node" presStyleLbl="node1" presStyleIdx="1" presStyleCnt="3" custScaleX="110600" custScaleY="104478">
        <dgm:presLayoutVars>
          <dgm:bulletEnabled val="1"/>
        </dgm:presLayoutVars>
      </dgm:prSet>
      <dgm:spPr/>
    </dgm:pt>
    <dgm:pt modelId="{08435B4B-D901-EA43-B2E2-120FA0D6F528}" type="pres">
      <dgm:prSet presAssocID="{F05753AB-6CCA-1647-94AB-821D8F17E357}" presName="parTrans" presStyleLbl="bgSibTrans2D1" presStyleIdx="2" presStyleCnt="3"/>
      <dgm:spPr/>
    </dgm:pt>
    <dgm:pt modelId="{36C0C8C0-0D8F-5740-BF7D-13C5DD2BF925}" type="pres">
      <dgm:prSet presAssocID="{51F2D908-5A07-0542-8337-93087BC1CB5A}" presName="node" presStyleLbl="node1" presStyleIdx="2" presStyleCnt="3">
        <dgm:presLayoutVars>
          <dgm:bulletEnabled val="1"/>
        </dgm:presLayoutVars>
      </dgm:prSet>
      <dgm:spPr/>
    </dgm:pt>
  </dgm:ptLst>
  <dgm:cxnLst>
    <dgm:cxn modelId="{597BA70C-F4EC-1D4F-95E3-F03CCEF44F71}" srcId="{1D3F6AC1-0CD4-294D-9532-48DD86ECB9E5}" destId="{35B4319A-2FB4-B04E-AE79-3F6AE73A3D33}" srcOrd="0" destOrd="0" parTransId="{1F414975-4951-D147-8B6C-CC813395FFEC}" sibTransId="{EF0A8619-373A-ED47-AEB2-72B1090B913F}"/>
    <dgm:cxn modelId="{A7783710-A1BD-FD4A-A11A-B1AC3CDDA903}" srcId="{DD15AA90-D5AB-0249-ACD4-C361322CEDB4}" destId="{1D3F6AC1-0CD4-294D-9532-48DD86ECB9E5}" srcOrd="0" destOrd="0" parTransId="{9FF0E225-876B-3740-8026-EB84E21B041E}" sibTransId="{CDB911D7-B6D0-CD46-846C-40C4B6253EA3}"/>
    <dgm:cxn modelId="{125FC241-2A92-EF4C-A3DB-BC25F1CC31D9}" type="presOf" srcId="{1D3F6AC1-0CD4-294D-9532-48DD86ECB9E5}" destId="{046AD691-50AC-1F45-8522-3879A4FA506E}" srcOrd="0" destOrd="0" presId="urn:microsoft.com/office/officeart/2005/8/layout/radial4"/>
    <dgm:cxn modelId="{DDF3184B-B5C9-9A48-83D6-DC896C69A226}" srcId="{1D3F6AC1-0CD4-294D-9532-48DD86ECB9E5}" destId="{F2B80DD2-78AC-C148-9EFD-281C36321017}" srcOrd="1" destOrd="0" parTransId="{E6BFE904-41B9-5741-9DBA-9FDA6FDB2C52}" sibTransId="{295C73BE-2655-8947-9D76-B844779E9DE6}"/>
    <dgm:cxn modelId="{C8D45463-E8E8-4E49-A6F6-E2AB339DE44B}" type="presOf" srcId="{F05753AB-6CCA-1647-94AB-821D8F17E357}" destId="{08435B4B-D901-EA43-B2E2-120FA0D6F528}" srcOrd="0" destOrd="0" presId="urn:microsoft.com/office/officeart/2005/8/layout/radial4"/>
    <dgm:cxn modelId="{9DBEC264-34ED-0747-B505-0BD36B0757FD}" type="presOf" srcId="{35B4319A-2FB4-B04E-AE79-3F6AE73A3D33}" destId="{9D941125-3B8F-5C4C-8285-EB3CB5597A72}" srcOrd="0" destOrd="0" presId="urn:microsoft.com/office/officeart/2005/8/layout/radial4"/>
    <dgm:cxn modelId="{6602527C-3ECC-D740-B1E7-AAB43C8535EA}" type="presOf" srcId="{1F414975-4951-D147-8B6C-CC813395FFEC}" destId="{228B69A4-CB02-624E-845C-7E6060383C68}" srcOrd="0" destOrd="0" presId="urn:microsoft.com/office/officeart/2005/8/layout/radial4"/>
    <dgm:cxn modelId="{DA7E657C-276A-1649-B6DD-229F3EEDBF31}" srcId="{1D3F6AC1-0CD4-294D-9532-48DD86ECB9E5}" destId="{51F2D908-5A07-0542-8337-93087BC1CB5A}" srcOrd="2" destOrd="0" parTransId="{F05753AB-6CCA-1647-94AB-821D8F17E357}" sibTransId="{44B1641F-4602-C74A-AE73-CA233902B61C}"/>
    <dgm:cxn modelId="{9719F87D-9F42-3244-BB4A-FDBD8E909BAA}" type="presOf" srcId="{DD15AA90-D5AB-0249-ACD4-C361322CEDB4}" destId="{E9875C6E-DBED-C94F-8C17-D1C6683FCF67}" srcOrd="0" destOrd="0" presId="urn:microsoft.com/office/officeart/2005/8/layout/radial4"/>
    <dgm:cxn modelId="{8C61DB93-1886-3C45-AB37-F297132E1504}" type="presOf" srcId="{F2B80DD2-78AC-C148-9EFD-281C36321017}" destId="{EB757222-1042-DF46-8195-DCF7B423EC6A}" srcOrd="0" destOrd="0" presId="urn:microsoft.com/office/officeart/2005/8/layout/radial4"/>
    <dgm:cxn modelId="{2F70609E-C873-F344-B2AE-D4CDD647C66F}" type="presOf" srcId="{E6BFE904-41B9-5741-9DBA-9FDA6FDB2C52}" destId="{2A1FED6A-C62D-5F42-A73E-90DDF46899B0}" srcOrd="0" destOrd="0" presId="urn:microsoft.com/office/officeart/2005/8/layout/radial4"/>
    <dgm:cxn modelId="{E76445B9-45CE-7C47-B82F-45899B55AC35}" type="presOf" srcId="{51F2D908-5A07-0542-8337-93087BC1CB5A}" destId="{36C0C8C0-0D8F-5740-BF7D-13C5DD2BF925}" srcOrd="0" destOrd="0" presId="urn:microsoft.com/office/officeart/2005/8/layout/radial4"/>
    <dgm:cxn modelId="{E343DAE5-288B-9447-AA0E-2F4C647309AD}" type="presParOf" srcId="{E9875C6E-DBED-C94F-8C17-D1C6683FCF67}" destId="{046AD691-50AC-1F45-8522-3879A4FA506E}" srcOrd="0" destOrd="0" presId="urn:microsoft.com/office/officeart/2005/8/layout/radial4"/>
    <dgm:cxn modelId="{11E70822-91C2-0445-A4A5-B73000B2D00E}" type="presParOf" srcId="{E9875C6E-DBED-C94F-8C17-D1C6683FCF67}" destId="{228B69A4-CB02-624E-845C-7E6060383C68}" srcOrd="1" destOrd="0" presId="urn:microsoft.com/office/officeart/2005/8/layout/radial4"/>
    <dgm:cxn modelId="{B47E69CB-F2C3-8248-9149-3EEF026E2A0E}" type="presParOf" srcId="{E9875C6E-DBED-C94F-8C17-D1C6683FCF67}" destId="{9D941125-3B8F-5C4C-8285-EB3CB5597A72}" srcOrd="2" destOrd="0" presId="urn:microsoft.com/office/officeart/2005/8/layout/radial4"/>
    <dgm:cxn modelId="{0BF7C38D-A0C4-294F-9F83-7D88A1F1A60E}" type="presParOf" srcId="{E9875C6E-DBED-C94F-8C17-D1C6683FCF67}" destId="{2A1FED6A-C62D-5F42-A73E-90DDF46899B0}" srcOrd="3" destOrd="0" presId="urn:microsoft.com/office/officeart/2005/8/layout/radial4"/>
    <dgm:cxn modelId="{E49A849C-2732-9045-B84B-AC55670F283B}" type="presParOf" srcId="{E9875C6E-DBED-C94F-8C17-D1C6683FCF67}" destId="{EB757222-1042-DF46-8195-DCF7B423EC6A}" srcOrd="4" destOrd="0" presId="urn:microsoft.com/office/officeart/2005/8/layout/radial4"/>
    <dgm:cxn modelId="{DD801633-75C7-BA44-A39E-B9002C08120E}" type="presParOf" srcId="{E9875C6E-DBED-C94F-8C17-D1C6683FCF67}" destId="{08435B4B-D901-EA43-B2E2-120FA0D6F528}" srcOrd="5" destOrd="0" presId="urn:microsoft.com/office/officeart/2005/8/layout/radial4"/>
    <dgm:cxn modelId="{A910F1CC-AEC0-AD4E-AF41-9786BBEB034B}" type="presParOf" srcId="{E9875C6E-DBED-C94F-8C17-D1C6683FCF67}" destId="{36C0C8C0-0D8F-5740-BF7D-13C5DD2BF92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AD691-50AC-1F45-8522-3879A4FA506E}">
      <dsp:nvSpPr>
        <dsp:cNvPr id="0" name=""/>
        <dsp:cNvSpPr/>
      </dsp:nvSpPr>
      <dsp:spPr>
        <a:xfrm>
          <a:off x="1992297" y="2321250"/>
          <a:ext cx="1823566" cy="1823566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Testbench</a:t>
          </a: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2259352" y="2588305"/>
        <a:ext cx="1289456" cy="1289456"/>
      </dsp:txXfrm>
    </dsp:sp>
    <dsp:sp modelId="{228B69A4-CB02-624E-845C-7E6060383C68}">
      <dsp:nvSpPr>
        <dsp:cNvPr id="0" name=""/>
        <dsp:cNvSpPr/>
      </dsp:nvSpPr>
      <dsp:spPr>
        <a:xfrm rot="12900000">
          <a:off x="750484" y="1979698"/>
          <a:ext cx="1469526" cy="5197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941125-3B8F-5C4C-8285-EB3CB5597A72}">
      <dsp:nvSpPr>
        <dsp:cNvPr id="0" name=""/>
        <dsp:cNvSpPr/>
      </dsp:nvSpPr>
      <dsp:spPr>
        <a:xfrm>
          <a:off x="-13353" y="1125158"/>
          <a:ext cx="1793437" cy="138591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Block UVM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rgbClr val="FF0000"/>
              </a:solidFill>
            </a:rPr>
            <a:t>Lack of abstraction &amp; reuse</a:t>
          </a:r>
        </a:p>
      </dsp:txBody>
      <dsp:txXfrm>
        <a:off x="27239" y="1165750"/>
        <a:ext cx="1712253" cy="1304726"/>
      </dsp:txXfrm>
    </dsp:sp>
    <dsp:sp modelId="{2A1FED6A-C62D-5F42-A73E-90DDF46899B0}">
      <dsp:nvSpPr>
        <dsp:cNvPr id="0" name=""/>
        <dsp:cNvSpPr/>
      </dsp:nvSpPr>
      <dsp:spPr>
        <a:xfrm rot="16200000">
          <a:off x="2169317" y="1241100"/>
          <a:ext cx="1469526" cy="5197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757222-1042-DF46-8195-DCF7B423EC6A}">
      <dsp:nvSpPr>
        <dsp:cNvPr id="0" name=""/>
        <dsp:cNvSpPr/>
      </dsp:nvSpPr>
      <dsp:spPr>
        <a:xfrm>
          <a:off x="1946070" y="42209"/>
          <a:ext cx="1916021" cy="1447971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 Integration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rgbClr val="FF0000"/>
              </a:solidFill>
            </a:rPr>
            <a:t>Ad hoc verification methods</a:t>
          </a:r>
        </a:p>
      </dsp:txBody>
      <dsp:txXfrm>
        <a:off x="1988480" y="84619"/>
        <a:ext cx="1831201" cy="1363151"/>
      </dsp:txXfrm>
    </dsp:sp>
    <dsp:sp modelId="{08435B4B-D901-EA43-B2E2-120FA0D6F528}">
      <dsp:nvSpPr>
        <dsp:cNvPr id="0" name=""/>
        <dsp:cNvSpPr/>
      </dsp:nvSpPr>
      <dsp:spPr>
        <a:xfrm rot="19500000">
          <a:off x="3588150" y="1979698"/>
          <a:ext cx="1469526" cy="5197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C0C8C0-0D8F-5740-BF7D-13C5DD2BF925}">
      <dsp:nvSpPr>
        <dsp:cNvPr id="0" name=""/>
        <dsp:cNvSpPr/>
      </dsp:nvSpPr>
      <dsp:spPr>
        <a:xfrm>
          <a:off x="4058602" y="1125158"/>
          <a:ext cx="1732388" cy="138591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System Validation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rgbClr val="FF0000"/>
              </a:solidFill>
            </a:rPr>
            <a:t>Low coverage real workloads</a:t>
          </a:r>
        </a:p>
      </dsp:txBody>
      <dsp:txXfrm>
        <a:off x="4099194" y="1165750"/>
        <a:ext cx="1651204" cy="1304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AA6CB-8285-4B7D-9305-A74CAE722825}" type="datetimeFigureOut">
              <a:rPr lang="en-US" smtClean="0"/>
              <a:t>9/10/23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85C4E-A31C-4E07-BB2A-E6F485E63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C4E-A31C-4E07-BB2A-E6F485E63C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6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C4E-A31C-4E07-BB2A-E6F485E63C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1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59D84-8A18-4795-8ABC-BE247E7AA644}" type="slidenum">
              <a:rPr lang="de-DE"/>
              <a:pPr/>
              <a:t>7</a:t>
            </a:fld>
            <a:endParaRPr lang="de-DE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C4E-A31C-4E07-BB2A-E6F485E63C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3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C4E-A31C-4E07-BB2A-E6F485E63C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2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C4E-A31C-4E07-BB2A-E6F485E63CF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0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207240" cy="6868290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82295" y="2447925"/>
            <a:ext cx="10179789" cy="1759095"/>
          </a:xfrm>
        </p:spPr>
        <p:txBody>
          <a:bodyPr lIns="0"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82296" y="4314825"/>
            <a:ext cx="10179788" cy="447675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821" y="287333"/>
            <a:ext cx="2640618" cy="150089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845967" y="1502147"/>
            <a:ext cx="4950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ankGothic" panose="02000800000000000000" pitchFamily="2" charset="0"/>
              </a:rPr>
              <a:t>The Leader in Portable Stimulus</a:t>
            </a:r>
          </a:p>
        </p:txBody>
      </p:sp>
    </p:spTree>
    <p:extLst>
      <p:ext uri="{BB962C8B-B14F-4D97-AF65-F5344CB8AC3E}">
        <p14:creationId xmlns:p14="http://schemas.microsoft.com/office/powerpoint/2010/main" val="118463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8" y="1197864"/>
            <a:ext cx="566928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197864"/>
            <a:ext cx="581890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8" y="6553200"/>
            <a:ext cx="9601200" cy="23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6625" y="6557674"/>
            <a:ext cx="544482" cy="233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4545F"/>
                </a:solidFill>
                <a:latin typeface="Calibri" panose="020F0502020204030204" pitchFamily="34" charset="0"/>
              </a:defRPr>
            </a:lvl1pPr>
          </a:lstStyle>
          <a:p>
            <a:fld id="{14E1F54F-A9C0-46D9-9FE5-92AFF8F483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9921240" y="6553582"/>
            <a:ext cx="1340845" cy="237744"/>
          </a:xfrm>
          <a:prstGeom prst="rect">
            <a:avLst/>
          </a:prstGeom>
        </p:spPr>
        <p:txBody>
          <a:bodyPr/>
          <a:lstStyle>
            <a:lvl1pPr algn="r">
              <a:defRPr lang="en-US" sz="1100" kern="1200" dirty="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3B818061-882F-461E-AC14-069E3157DD2A}" type="datetime1">
              <a:rPr lang="en-US" smtClean="0"/>
              <a:t>9/10/23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6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8" y="6553200"/>
            <a:ext cx="9601200" cy="23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6625" y="6557674"/>
            <a:ext cx="544482" cy="233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4545F"/>
                </a:solidFill>
                <a:latin typeface="Calibri" panose="020F0502020204030204" pitchFamily="34" charset="0"/>
              </a:defRPr>
            </a:lvl1pPr>
          </a:lstStyle>
          <a:p>
            <a:fld id="{14E1F54F-A9C0-46D9-9FE5-92AFF8F483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9921240" y="6553582"/>
            <a:ext cx="1340845" cy="237744"/>
          </a:xfrm>
          <a:prstGeom prst="rect">
            <a:avLst/>
          </a:prstGeom>
        </p:spPr>
        <p:txBody>
          <a:bodyPr/>
          <a:lstStyle>
            <a:lvl1pPr algn="r">
              <a:defRPr lang="en-US" sz="1100" kern="1200" dirty="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9E8B9299-690A-4FAE-BAA8-6F4A76204D42}" type="datetime1">
              <a:rPr lang="en-US" smtClean="0"/>
              <a:t>9/10/23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8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8" y="6553200"/>
            <a:ext cx="9601200" cy="23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6625" y="6557674"/>
            <a:ext cx="544482" cy="233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4545F"/>
                </a:solidFill>
                <a:latin typeface="Calibri" panose="020F0502020204030204" pitchFamily="34" charset="0"/>
              </a:defRPr>
            </a:lvl1pPr>
          </a:lstStyle>
          <a:p>
            <a:fld id="{14E1F54F-A9C0-46D9-9FE5-92AFF8F483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9921240" y="6553582"/>
            <a:ext cx="1340845" cy="237744"/>
          </a:xfrm>
          <a:prstGeom prst="rect">
            <a:avLst/>
          </a:prstGeom>
        </p:spPr>
        <p:txBody>
          <a:bodyPr/>
          <a:lstStyle>
            <a:lvl1pPr algn="r">
              <a:defRPr lang="en-US" sz="1100" kern="1200" dirty="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BB17EF71-065E-45A7-B6A1-6C5D9F0C955E}" type="datetime1">
              <a:rPr lang="en-US" smtClean="0"/>
              <a:t>9/10/23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70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207240" cy="6868290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82295" y="2447925"/>
            <a:ext cx="10179789" cy="1759095"/>
          </a:xfrm>
        </p:spPr>
        <p:txBody>
          <a:bodyPr lIns="0"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82296" y="4314825"/>
            <a:ext cx="10179788" cy="447675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821" y="287333"/>
            <a:ext cx="2640618" cy="150089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845967" y="1502147"/>
            <a:ext cx="4950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ankGothic" panose="02000800000000000000" pitchFamily="2" charset="0"/>
              </a:rPr>
              <a:t>The Leader in Portable Stimulus</a:t>
            </a:r>
          </a:p>
        </p:txBody>
      </p:sp>
    </p:spTree>
    <p:extLst>
      <p:ext uri="{BB962C8B-B14F-4D97-AF65-F5344CB8AC3E}">
        <p14:creationId xmlns:p14="http://schemas.microsoft.com/office/powerpoint/2010/main" val="118463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10515598" cy="65318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398" y="6553200"/>
            <a:ext cx="9601200" cy="235095"/>
          </a:xfrm>
        </p:spPr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8288" y="6557674"/>
            <a:ext cx="548640" cy="233652"/>
          </a:xfrm>
        </p:spPr>
        <p:txBody>
          <a:bodyPr/>
          <a:lstStyle/>
          <a:p>
            <a:fld id="{14E1F54F-A9C0-46D9-9FE5-92AFF8F483D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9921240" y="6553582"/>
            <a:ext cx="1340845" cy="237744"/>
          </a:xfrm>
          <a:prstGeom prst="rect">
            <a:avLst/>
          </a:prstGeom>
        </p:spPr>
        <p:txBody>
          <a:bodyPr/>
          <a:lstStyle>
            <a:lvl1pPr algn="r">
              <a:defRPr lang="en-US" sz="1100" kern="1200" dirty="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321309DC-F210-477C-9F25-3C2296DC1FD6}" type="datetime1">
              <a:rPr lang="en-US" smtClean="0"/>
              <a:t>9/10/23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2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rgbClr val="3C6884"/>
              </a:solidFill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24"/>
            <a:ext cx="12207240" cy="68446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lIns="0" anchor="b">
            <a:normAutofit/>
          </a:bodyPr>
          <a:lstStyle>
            <a:lvl1pPr>
              <a:defRPr sz="480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lIns="0"/>
          <a:lstStyle>
            <a:lvl1pPr marL="0" indent="0">
              <a:buNone/>
              <a:defRPr sz="2400">
                <a:solidFill>
                  <a:srgbClr val="4555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31850" y="4510520"/>
            <a:ext cx="10515600" cy="27432"/>
          </a:xfrm>
          <a:prstGeom prst="rect">
            <a:avLst/>
          </a:prstGeom>
          <a:solidFill>
            <a:srgbClr val="455560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rgbClr val="3C68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7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8" y="1197864"/>
            <a:ext cx="566928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197864"/>
            <a:ext cx="581890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8" y="6553200"/>
            <a:ext cx="9601200" cy="23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6625" y="6557674"/>
            <a:ext cx="544482" cy="233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4545F"/>
                </a:solidFill>
                <a:latin typeface="Calibri" panose="020F0502020204030204" pitchFamily="34" charset="0"/>
              </a:defRPr>
            </a:lvl1pPr>
          </a:lstStyle>
          <a:p>
            <a:fld id="{14E1F54F-A9C0-46D9-9FE5-92AFF8F483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9921240" y="6553582"/>
            <a:ext cx="1340845" cy="237744"/>
          </a:xfrm>
          <a:prstGeom prst="rect">
            <a:avLst/>
          </a:prstGeom>
        </p:spPr>
        <p:txBody>
          <a:bodyPr/>
          <a:lstStyle>
            <a:lvl1pPr algn="r">
              <a:defRPr lang="en-US" sz="1100" kern="1200" dirty="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D81C33AB-12A0-4B2A-A42A-F35FAC359660}" type="datetime1">
              <a:rPr lang="en-US" smtClean="0"/>
              <a:t>9/10/23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3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8" y="6553200"/>
            <a:ext cx="9601200" cy="23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6625" y="6557674"/>
            <a:ext cx="544482" cy="233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4545F"/>
                </a:solidFill>
                <a:latin typeface="Calibri" panose="020F0502020204030204" pitchFamily="34" charset="0"/>
              </a:defRPr>
            </a:lvl1pPr>
          </a:lstStyle>
          <a:p>
            <a:fld id="{14E1F54F-A9C0-46D9-9FE5-92AFF8F483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9921240" y="6553582"/>
            <a:ext cx="1340845" cy="237744"/>
          </a:xfrm>
          <a:prstGeom prst="rect">
            <a:avLst/>
          </a:prstGeom>
        </p:spPr>
        <p:txBody>
          <a:bodyPr/>
          <a:lstStyle>
            <a:lvl1pPr algn="r">
              <a:defRPr lang="en-US" sz="1100" kern="1200" dirty="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CBD06271-AB23-4B6F-A473-D07B0FA0E118}" type="datetime1">
              <a:rPr lang="en-US" smtClean="0"/>
              <a:t>9/10/23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41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8" y="6553200"/>
            <a:ext cx="9601200" cy="23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6625" y="6557674"/>
            <a:ext cx="544482" cy="233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4545F"/>
                </a:solidFill>
                <a:latin typeface="Calibri" panose="020F0502020204030204" pitchFamily="34" charset="0"/>
              </a:defRPr>
            </a:lvl1pPr>
          </a:lstStyle>
          <a:p>
            <a:fld id="{14E1F54F-A9C0-46D9-9FE5-92AFF8F483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9921240" y="6553582"/>
            <a:ext cx="1340845" cy="237744"/>
          </a:xfrm>
          <a:prstGeom prst="rect">
            <a:avLst/>
          </a:prstGeom>
        </p:spPr>
        <p:txBody>
          <a:bodyPr/>
          <a:lstStyle>
            <a:lvl1pPr algn="r">
              <a:defRPr lang="en-US" sz="1100" kern="1200" dirty="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7E79F566-F41D-4C93-9A46-714EEB266992}" type="datetime1">
              <a:rPr lang="en-US" smtClean="0"/>
              <a:t>9/10/23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10515598" cy="65318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398" y="6553200"/>
            <a:ext cx="9601200" cy="235095"/>
          </a:xfrm>
        </p:spPr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8288" y="6557674"/>
            <a:ext cx="548640" cy="233652"/>
          </a:xfrm>
        </p:spPr>
        <p:txBody>
          <a:bodyPr/>
          <a:lstStyle/>
          <a:p>
            <a:fld id="{14E1F54F-A9C0-46D9-9FE5-92AFF8F483D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9921240" y="6553582"/>
            <a:ext cx="1340845" cy="237744"/>
          </a:xfrm>
          <a:prstGeom prst="rect">
            <a:avLst/>
          </a:prstGeom>
        </p:spPr>
        <p:txBody>
          <a:bodyPr/>
          <a:lstStyle>
            <a:lvl1pPr algn="r">
              <a:defRPr lang="en-US" sz="1100" kern="1200" dirty="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1923F61A-0915-465A-B7D9-9F07203A11D5}" type="datetime1">
              <a:rPr lang="en-US" smtClean="0"/>
              <a:t>9/10/23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2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rgbClr val="3C6884"/>
              </a:solidFill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24"/>
            <a:ext cx="12207240" cy="68446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lIns="0" anchor="b">
            <a:normAutofit/>
          </a:bodyPr>
          <a:lstStyle>
            <a:lvl1pPr>
              <a:defRPr sz="480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lIns="0"/>
          <a:lstStyle>
            <a:lvl1pPr marL="0" indent="0">
              <a:buNone/>
              <a:defRPr sz="2400">
                <a:solidFill>
                  <a:srgbClr val="4555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31850" y="4510520"/>
            <a:ext cx="10515600" cy="27432"/>
          </a:xfrm>
          <a:prstGeom prst="rect">
            <a:avLst/>
          </a:prstGeom>
          <a:solidFill>
            <a:srgbClr val="455560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rgbClr val="3C68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7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8" y="1197864"/>
            <a:ext cx="566928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197864"/>
            <a:ext cx="581890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8" y="6553200"/>
            <a:ext cx="9601200" cy="23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6625" y="6557674"/>
            <a:ext cx="544482" cy="233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4545F"/>
                </a:solidFill>
                <a:latin typeface="Calibri" panose="020F0502020204030204" pitchFamily="34" charset="0"/>
              </a:defRPr>
            </a:lvl1pPr>
          </a:lstStyle>
          <a:p>
            <a:fld id="{14E1F54F-A9C0-46D9-9FE5-92AFF8F483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9921240" y="6553582"/>
            <a:ext cx="1340845" cy="237744"/>
          </a:xfrm>
          <a:prstGeom prst="rect">
            <a:avLst/>
          </a:prstGeom>
        </p:spPr>
        <p:txBody>
          <a:bodyPr/>
          <a:lstStyle>
            <a:lvl1pPr algn="r">
              <a:defRPr lang="en-US" sz="1100" kern="1200" dirty="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24AA7099-E482-42A4-B567-FA2773C59011}" type="datetime1">
              <a:rPr lang="en-US" smtClean="0"/>
              <a:t>9/10/23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3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8" y="6553200"/>
            <a:ext cx="9601200" cy="23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6625" y="6557674"/>
            <a:ext cx="544482" cy="233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4545F"/>
                </a:solidFill>
                <a:latin typeface="Calibri" panose="020F0502020204030204" pitchFamily="34" charset="0"/>
              </a:defRPr>
            </a:lvl1pPr>
          </a:lstStyle>
          <a:p>
            <a:fld id="{14E1F54F-A9C0-46D9-9FE5-92AFF8F483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9921240" y="6553582"/>
            <a:ext cx="1340845" cy="237744"/>
          </a:xfrm>
          <a:prstGeom prst="rect">
            <a:avLst/>
          </a:prstGeom>
        </p:spPr>
        <p:txBody>
          <a:bodyPr/>
          <a:lstStyle>
            <a:lvl1pPr algn="r">
              <a:defRPr lang="en-US" sz="1100" kern="1200" dirty="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54E23DC-617D-4237-AEFC-F336A579AA5E}" type="datetime1">
              <a:rPr lang="en-US" smtClean="0"/>
              <a:t>9/10/23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4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8" y="6553200"/>
            <a:ext cx="9601200" cy="23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6625" y="6557674"/>
            <a:ext cx="544482" cy="233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4545F"/>
                </a:solidFill>
                <a:latin typeface="Calibri" panose="020F0502020204030204" pitchFamily="34" charset="0"/>
              </a:defRPr>
            </a:lvl1pPr>
          </a:lstStyle>
          <a:p>
            <a:fld id="{14E1F54F-A9C0-46D9-9FE5-92AFF8F483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9921240" y="6553582"/>
            <a:ext cx="1340845" cy="237744"/>
          </a:xfrm>
          <a:prstGeom prst="rect">
            <a:avLst/>
          </a:prstGeom>
        </p:spPr>
        <p:txBody>
          <a:bodyPr/>
          <a:lstStyle>
            <a:lvl1pPr algn="r">
              <a:defRPr lang="en-US" sz="1100" kern="1200" dirty="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3DBA6C31-0868-41C8-A54D-61F9F988F1BA}" type="datetime1">
              <a:rPr lang="en-US" smtClean="0"/>
              <a:t>9/10/23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207240" cy="6868290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82295" y="2447925"/>
            <a:ext cx="10179789" cy="1759095"/>
          </a:xfrm>
        </p:spPr>
        <p:txBody>
          <a:bodyPr lIns="0"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82296" y="4314825"/>
            <a:ext cx="10179788" cy="447675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821" y="287333"/>
            <a:ext cx="2640618" cy="150089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845967" y="1502147"/>
            <a:ext cx="4950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ankGothic" panose="02000800000000000000" pitchFamily="2" charset="0"/>
              </a:rPr>
              <a:t>The Leader in Portable Stimulus</a:t>
            </a:r>
          </a:p>
        </p:txBody>
      </p:sp>
    </p:spTree>
    <p:extLst>
      <p:ext uri="{BB962C8B-B14F-4D97-AF65-F5344CB8AC3E}">
        <p14:creationId xmlns:p14="http://schemas.microsoft.com/office/powerpoint/2010/main" val="272574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10515598" cy="65318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398" y="6553200"/>
            <a:ext cx="9601200" cy="235095"/>
          </a:xfrm>
        </p:spPr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8288" y="6557674"/>
            <a:ext cx="548640" cy="233652"/>
          </a:xfrm>
        </p:spPr>
        <p:txBody>
          <a:bodyPr/>
          <a:lstStyle/>
          <a:p>
            <a:fld id="{14E1F54F-A9C0-46D9-9FE5-92AFF8F483D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9921240" y="6553582"/>
            <a:ext cx="1340845" cy="237744"/>
          </a:xfrm>
          <a:prstGeom prst="rect">
            <a:avLst/>
          </a:prstGeom>
        </p:spPr>
        <p:txBody>
          <a:bodyPr/>
          <a:lstStyle>
            <a:lvl1pPr algn="r">
              <a:defRPr lang="en-US" sz="1100" kern="1200" dirty="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7C7A6E6E-7C2B-4278-9F18-06FF51DE4ED1}" type="datetime1">
              <a:rPr lang="en-US" smtClean="0"/>
              <a:t>9/10/23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rgbClr val="3C6884"/>
              </a:solidFill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24"/>
            <a:ext cx="12207240" cy="68446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lIns="0" anchor="b">
            <a:normAutofit/>
          </a:bodyPr>
          <a:lstStyle>
            <a:lvl1pPr>
              <a:defRPr sz="480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lIns="0"/>
          <a:lstStyle>
            <a:lvl1pPr marL="0" indent="0">
              <a:buNone/>
              <a:defRPr sz="2400">
                <a:solidFill>
                  <a:srgbClr val="4555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31850" y="4510520"/>
            <a:ext cx="10515600" cy="27432"/>
          </a:xfrm>
          <a:prstGeom prst="rect">
            <a:avLst/>
          </a:prstGeom>
          <a:solidFill>
            <a:srgbClr val="455560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rgbClr val="3C68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2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78090"/>
            <a:ext cx="10515600" cy="653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" y="1194464"/>
            <a:ext cx="11838709" cy="5289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8" y="6553200"/>
            <a:ext cx="9601200" cy="23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6625" y="6557674"/>
            <a:ext cx="544482" cy="233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4545F"/>
                </a:solidFill>
                <a:latin typeface="Calibri" panose="020F0502020204030204" pitchFamily="34" charset="0"/>
              </a:defRPr>
            </a:lvl1pPr>
          </a:lstStyle>
          <a:p>
            <a:fld id="{14E1F54F-A9C0-46D9-9FE5-92AFF8F483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03910"/>
          </a:xfrm>
          <a:prstGeom prst="rect">
            <a:avLst/>
          </a:prstGeom>
          <a:solidFill>
            <a:srgbClr val="455560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rgbClr val="3C688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40259" y="142240"/>
            <a:ext cx="1239982" cy="704792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9921240" y="6553582"/>
            <a:ext cx="1340845" cy="237744"/>
          </a:xfrm>
          <a:prstGeom prst="rect">
            <a:avLst/>
          </a:prstGeom>
        </p:spPr>
        <p:txBody>
          <a:bodyPr/>
          <a:lstStyle>
            <a:lvl1pPr algn="r">
              <a:defRPr lang="en-US" sz="1100" kern="1200" dirty="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05273781-8BBA-407D-B9AA-E94C479F8E42}" type="datetime1">
              <a:rPr lang="en-US" smtClean="0"/>
              <a:t>9/10/23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666" r:id="rId3"/>
    <p:sldLayoutId id="2147483652" r:id="rId4"/>
    <p:sldLayoutId id="2147483654" r:id="rId5"/>
    <p:sldLayoutId id="214748365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96D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96D7"/>
        </a:buClr>
        <a:buSzPct val="6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7713" indent="-290513" algn="l" defTabSz="914400" rtl="0" eaLnBrk="1" latinLnBrk="0" hangingPunct="1">
        <a:lnSpc>
          <a:spcPct val="90000"/>
        </a:lnSpc>
        <a:spcBef>
          <a:spcPts val="500"/>
        </a:spcBef>
        <a:buClr>
          <a:srgbClr val="455560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556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5560"/>
        </a:buClr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5560"/>
        </a:buClr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78090"/>
            <a:ext cx="10515600" cy="653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" y="1194464"/>
            <a:ext cx="11838709" cy="5289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8" y="6553200"/>
            <a:ext cx="9601200" cy="23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6625" y="6557674"/>
            <a:ext cx="544482" cy="233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4545F"/>
                </a:solidFill>
                <a:latin typeface="Calibri" panose="020F0502020204030204" pitchFamily="34" charset="0"/>
              </a:defRPr>
            </a:lvl1pPr>
          </a:lstStyle>
          <a:p>
            <a:fld id="{14E1F54F-A9C0-46D9-9FE5-92AFF8F483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03910"/>
          </a:xfrm>
          <a:prstGeom prst="rect">
            <a:avLst/>
          </a:prstGeom>
          <a:solidFill>
            <a:srgbClr val="455560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rgbClr val="3C688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40259" y="142240"/>
            <a:ext cx="1239982" cy="704792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9921240" y="6553582"/>
            <a:ext cx="1340845" cy="237744"/>
          </a:xfrm>
          <a:prstGeom prst="rect">
            <a:avLst/>
          </a:prstGeom>
        </p:spPr>
        <p:txBody>
          <a:bodyPr/>
          <a:lstStyle>
            <a:lvl1pPr algn="r">
              <a:defRPr lang="en-US" sz="1100" kern="1200" dirty="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37A59B3D-9C69-4C36-B35A-3C00975E939C}" type="datetime1">
              <a:rPr lang="en-US" smtClean="0"/>
              <a:t>9/10/23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0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96D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96D7"/>
        </a:buClr>
        <a:buSzPct val="6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7713" indent="-290513" algn="l" defTabSz="914400" rtl="0" eaLnBrk="1" latinLnBrk="0" hangingPunct="1">
        <a:lnSpc>
          <a:spcPct val="90000"/>
        </a:lnSpc>
        <a:spcBef>
          <a:spcPts val="500"/>
        </a:spcBef>
        <a:buClr>
          <a:srgbClr val="455560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556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5560"/>
        </a:buClr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5560"/>
        </a:buClr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78090"/>
            <a:ext cx="10515600" cy="653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" y="1194464"/>
            <a:ext cx="11838709" cy="5289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8" y="6553200"/>
            <a:ext cx="9601200" cy="23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6625" y="6557674"/>
            <a:ext cx="544482" cy="233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4545F"/>
                </a:solidFill>
                <a:latin typeface="Calibri" panose="020F0502020204030204" pitchFamily="34" charset="0"/>
              </a:defRPr>
            </a:lvl1pPr>
          </a:lstStyle>
          <a:p>
            <a:fld id="{14E1F54F-A9C0-46D9-9FE5-92AFF8F483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03910"/>
          </a:xfrm>
          <a:prstGeom prst="rect">
            <a:avLst/>
          </a:prstGeom>
          <a:solidFill>
            <a:srgbClr val="455560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rgbClr val="3C688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40259" y="142240"/>
            <a:ext cx="1239982" cy="704792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9921240" y="6553582"/>
            <a:ext cx="1340845" cy="237744"/>
          </a:xfrm>
          <a:prstGeom prst="rect">
            <a:avLst/>
          </a:prstGeom>
        </p:spPr>
        <p:txBody>
          <a:bodyPr/>
          <a:lstStyle>
            <a:lvl1pPr algn="r">
              <a:defRPr lang="en-US" sz="1100" kern="1200" dirty="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D25F8383-3EA3-437F-8DA6-3D492B074D06}" type="datetime1">
              <a:rPr lang="en-US" smtClean="0"/>
              <a:t>9/10/23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96D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96D7"/>
        </a:buClr>
        <a:buSzPct val="6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7713" indent="-290513" algn="l" defTabSz="914400" rtl="0" eaLnBrk="1" latinLnBrk="0" hangingPunct="1">
        <a:lnSpc>
          <a:spcPct val="90000"/>
        </a:lnSpc>
        <a:spcBef>
          <a:spcPts val="500"/>
        </a:spcBef>
        <a:buClr>
          <a:srgbClr val="455560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556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5560"/>
        </a:buClr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5560"/>
        </a:buClr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14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6164-3949-CCC6-F0CF-79A72C1F2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776" y="1874900"/>
            <a:ext cx="9180576" cy="1759095"/>
          </a:xfrm>
        </p:spPr>
        <p:txBody>
          <a:bodyPr/>
          <a:lstStyle/>
          <a:p>
            <a:pPr algn="ctr"/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Advanced RISC-V Verification Technique Learnings for SoC Validation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A99D7-A0A8-09C0-9C9F-CAA8193E6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703" y="3410158"/>
            <a:ext cx="11208596" cy="44767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Using Breker SystemVIP for RISC-V System Ready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EFE6E-7A96-C938-4B49-ACEF17063804}"/>
              </a:ext>
            </a:extLst>
          </p:cNvPr>
          <p:cNvSpPr txBox="1"/>
          <p:nvPr/>
        </p:nvSpPr>
        <p:spPr>
          <a:xfrm>
            <a:off x="2243010" y="4076848"/>
            <a:ext cx="667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David Kelf, CEO, Breker Verification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89008-FA44-AD30-AA95-3FAAD9B445FB}"/>
              </a:ext>
            </a:extLst>
          </p:cNvPr>
          <p:cNvSpPr txBox="1"/>
          <p:nvPr/>
        </p:nvSpPr>
        <p:spPr>
          <a:xfrm>
            <a:off x="1883504" y="4473546"/>
            <a:ext cx="739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Nambi</a:t>
            </a:r>
            <a:r>
              <a:rPr lang="en-US" sz="2400" dirty="0">
                <a:solidFill>
                  <a:schemeClr val="bg1"/>
                </a:solidFill>
              </a:rPr>
              <a:t> Ju, Principle Engineer, Breker Verification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B5706-8D9D-D72A-524E-154206B9A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236" y="307262"/>
            <a:ext cx="3126232" cy="13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19FB-BAEE-D469-2DBF-38F6A37F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8090"/>
            <a:ext cx="10515600" cy="804476"/>
          </a:xfrm>
        </p:spPr>
        <p:txBody>
          <a:bodyPr>
            <a:normAutofit/>
          </a:bodyPr>
          <a:lstStyle/>
          <a:p>
            <a:r>
              <a:rPr lang="en-US" dirty="0"/>
              <a:t>Breker RISC-V </a:t>
            </a:r>
            <a:r>
              <a:rPr lang="en-US" dirty="0" err="1"/>
              <a:t>SystemVIP</a:t>
            </a:r>
            <a:r>
              <a:rPr lang="en-US" dirty="0"/>
              <a:t> Portfolio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F4162-9A72-9BC5-B1F4-145987550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39D31-060D-1D83-C387-8BBF9632A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A1E7716C-7D4F-1BEE-D3F8-9067922E4B43}"/>
              </a:ext>
            </a:extLst>
          </p:cNvPr>
          <p:cNvSpPr/>
          <p:nvPr/>
        </p:nvSpPr>
        <p:spPr>
          <a:xfrm rot="19504059">
            <a:off x="4411549" y="4906639"/>
            <a:ext cx="538454" cy="175762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rgbClr val="3C6884"/>
              </a:solidFill>
            </a:endParaRPr>
          </a:p>
        </p:txBody>
      </p:sp>
      <p:sp>
        <p:nvSpPr>
          <p:cNvPr id="191" name="Right Arrow 190">
            <a:extLst>
              <a:ext uri="{FF2B5EF4-FFF2-40B4-BE49-F238E27FC236}">
                <a16:creationId xmlns:a16="http://schemas.microsoft.com/office/drawing/2014/main" id="{D9B84665-C51E-FFCC-0863-6D403848A622}"/>
              </a:ext>
            </a:extLst>
          </p:cNvPr>
          <p:cNvSpPr/>
          <p:nvPr/>
        </p:nvSpPr>
        <p:spPr>
          <a:xfrm rot="1724175" flipV="1">
            <a:off x="4654269" y="3997137"/>
            <a:ext cx="255282" cy="175762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rgbClr val="3C6884"/>
              </a:solidFill>
            </a:endParaRPr>
          </a:p>
        </p:txBody>
      </p:sp>
      <p:pic>
        <p:nvPicPr>
          <p:cNvPr id="118" name="Picture 117" descr="Diagram&#10;&#10;Description automatically generated">
            <a:extLst>
              <a:ext uri="{FF2B5EF4-FFF2-40B4-BE49-F238E27FC236}">
                <a16:creationId xmlns:a16="http://schemas.microsoft.com/office/drawing/2014/main" id="{94CEC333-34CD-E21A-0B67-2BCE3BD7B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79" y="3687954"/>
            <a:ext cx="2924288" cy="1644912"/>
          </a:xfrm>
          <a:prstGeom prst="rect">
            <a:avLst/>
          </a:prstGeom>
        </p:spPr>
      </p:pic>
      <p:sp>
        <p:nvSpPr>
          <p:cNvPr id="120" name="Right Arrow 62">
            <a:extLst>
              <a:ext uri="{FF2B5EF4-FFF2-40B4-BE49-F238E27FC236}">
                <a16:creationId xmlns:a16="http://schemas.microsoft.com/office/drawing/2014/main" id="{1B9F6187-D1DF-A53F-15E3-F7DC249D78AE}"/>
              </a:ext>
            </a:extLst>
          </p:cNvPr>
          <p:cNvSpPr/>
          <p:nvPr/>
        </p:nvSpPr>
        <p:spPr>
          <a:xfrm rot="10800000">
            <a:off x="7953562" y="4422528"/>
            <a:ext cx="232905" cy="175762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rgbClr val="3C6884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1782A50-F1D1-C6A8-FC4E-E68187F10615}"/>
              </a:ext>
            </a:extLst>
          </p:cNvPr>
          <p:cNvGrpSpPr/>
          <p:nvPr/>
        </p:nvGrpSpPr>
        <p:grpSpPr>
          <a:xfrm>
            <a:off x="3109668" y="3132997"/>
            <a:ext cx="1438073" cy="1090446"/>
            <a:chOff x="3043509" y="2302386"/>
            <a:chExt cx="1438073" cy="109044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917C6211-7B17-AE8B-3EE1-C6087C3DF849}"/>
                </a:ext>
              </a:extLst>
            </p:cNvPr>
            <p:cNvGrpSpPr/>
            <p:nvPr/>
          </p:nvGrpSpPr>
          <p:grpSpPr>
            <a:xfrm>
              <a:off x="3129803" y="2481023"/>
              <a:ext cx="1351779" cy="911809"/>
              <a:chOff x="745273" y="1841734"/>
              <a:chExt cx="1834230" cy="1237234"/>
            </a:xfrm>
          </p:grpSpPr>
          <p:pic>
            <p:nvPicPr>
              <p:cNvPr id="216" name="Picture 215" descr="Diagram, engineering drawing, schematic&#10;&#10;Description automatically generated">
                <a:extLst>
                  <a:ext uri="{FF2B5EF4-FFF2-40B4-BE49-F238E27FC236}">
                    <a16:creationId xmlns:a16="http://schemas.microsoft.com/office/drawing/2014/main" id="{E31381A5-1D9D-300E-D6FB-C97020263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273" y="1841734"/>
                <a:ext cx="1717138" cy="1121285"/>
              </a:xfrm>
              <a:prstGeom prst="rect">
                <a:avLst/>
              </a:prstGeom>
            </p:spPr>
          </p:pic>
          <p:pic>
            <p:nvPicPr>
              <p:cNvPr id="6" name="Picture 5" descr="Diagram, engineering drawing, schematic&#10;&#10;Description automatically generated">
                <a:extLst>
                  <a:ext uri="{FF2B5EF4-FFF2-40B4-BE49-F238E27FC236}">
                    <a16:creationId xmlns:a16="http://schemas.microsoft.com/office/drawing/2014/main" id="{EE160834-9F0C-4484-6950-8E3500DFD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365" y="1957683"/>
                <a:ext cx="1717138" cy="1121285"/>
              </a:xfrm>
              <a:prstGeom prst="rect">
                <a:avLst/>
              </a:prstGeom>
            </p:spPr>
          </p:pic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42E0D07-51D3-2D93-8C5A-07F597406B82}"/>
                </a:ext>
              </a:extLst>
            </p:cNvPr>
            <p:cNvSpPr txBox="1"/>
            <p:nvPr/>
          </p:nvSpPr>
          <p:spPr>
            <a:xfrm>
              <a:off x="3043509" y="2302386"/>
              <a:ext cx="5865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CPU Cores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42BE99C-E48B-2345-E4FF-F8A38AE56850}"/>
              </a:ext>
            </a:extLst>
          </p:cNvPr>
          <p:cNvGrpSpPr/>
          <p:nvPr/>
        </p:nvGrpSpPr>
        <p:grpSpPr>
          <a:xfrm>
            <a:off x="3531999" y="4671211"/>
            <a:ext cx="773216" cy="980656"/>
            <a:chOff x="3465840" y="3840600"/>
            <a:chExt cx="773216" cy="980656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A8A0A99-C3A9-A519-2148-BD4D263CF2C4}"/>
                </a:ext>
              </a:extLst>
            </p:cNvPr>
            <p:cNvGrpSpPr/>
            <p:nvPr/>
          </p:nvGrpSpPr>
          <p:grpSpPr>
            <a:xfrm>
              <a:off x="3540043" y="4038859"/>
              <a:ext cx="699013" cy="782397"/>
              <a:chOff x="7974570" y="4632856"/>
              <a:chExt cx="976908" cy="109344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055E2074-5CE8-CB0D-6749-F90F33C22E14}"/>
                  </a:ext>
                </a:extLst>
              </p:cNvPr>
              <p:cNvGrpSpPr/>
              <p:nvPr/>
            </p:nvGrpSpPr>
            <p:grpSpPr>
              <a:xfrm>
                <a:off x="7974570" y="4632856"/>
                <a:ext cx="884699" cy="1013400"/>
                <a:chOff x="7974570" y="4632856"/>
                <a:chExt cx="884699" cy="1013400"/>
              </a:xfrm>
            </p:grpSpPr>
            <p:sp>
              <p:nvSpPr>
                <p:cNvPr id="7" name="Rectangle 233">
                  <a:extLst>
                    <a:ext uri="{FF2B5EF4-FFF2-40B4-BE49-F238E27FC236}">
                      <a16:creationId xmlns:a16="http://schemas.microsoft.com/office/drawing/2014/main" id="{404BE39B-E45F-B731-C550-B151524655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0982" y="4632856"/>
                  <a:ext cx="861602" cy="944607"/>
                </a:xfrm>
                <a:prstGeom prst="rect">
                  <a:avLst/>
                </a:prstGeom>
                <a:solidFill>
                  <a:srgbClr val="CCDF7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700">
                    <a:latin typeface="+mn-lt"/>
                  </a:endParaRPr>
                </a:p>
              </p:txBody>
            </p:sp>
            <p:sp>
              <p:nvSpPr>
                <p:cNvPr id="62" name="Text Box 5">
                  <a:extLst>
                    <a:ext uri="{FF2B5EF4-FFF2-40B4-BE49-F238E27FC236}">
                      <a16:creationId xmlns:a16="http://schemas.microsoft.com/office/drawing/2014/main" id="{171DAFF8-ADB0-DBE5-C047-A0F1BE6CAF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74570" y="5409682"/>
                  <a:ext cx="884699" cy="236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500" dirty="0">
                      <a:latin typeface="+mn-lt"/>
                    </a:rPr>
                    <a:t>Testbench</a:t>
                  </a:r>
                </a:p>
              </p:txBody>
            </p:sp>
            <p:sp>
              <p:nvSpPr>
                <p:cNvPr id="99" name="Rectangle 77">
                  <a:extLst>
                    <a:ext uri="{FF2B5EF4-FFF2-40B4-BE49-F238E27FC236}">
                      <a16:creationId xmlns:a16="http://schemas.microsoft.com/office/drawing/2014/main" id="{9D3ED503-6C97-9A19-2F40-228FD9E77FB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134625" y="5277128"/>
                  <a:ext cx="571103" cy="14532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500" dirty="0">
                      <a:latin typeface="+mn-lt"/>
                    </a:rPr>
                    <a:t>VIP</a:t>
                  </a:r>
                </a:p>
              </p:txBody>
            </p:sp>
            <p:sp>
              <p:nvSpPr>
                <p:cNvPr id="100" name="Rectangle 77">
                  <a:extLst>
                    <a:ext uri="{FF2B5EF4-FFF2-40B4-BE49-F238E27FC236}">
                      <a16:creationId xmlns:a16="http://schemas.microsoft.com/office/drawing/2014/main" id="{851C211D-E52E-57B8-17AD-2558CCDE5FA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149515" y="4711310"/>
                  <a:ext cx="556213" cy="1332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500" dirty="0">
                      <a:latin typeface="+mn-lt"/>
                    </a:rPr>
                    <a:t>VIP</a:t>
                  </a:r>
                </a:p>
              </p:txBody>
            </p: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E983848A-E301-4483-B20B-4C7B58B0F3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23828" y="4844555"/>
                  <a:ext cx="0" cy="101257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Arrow Connector 101">
                  <a:extLst>
                    <a:ext uri="{FF2B5EF4-FFF2-40B4-BE49-F238E27FC236}">
                      <a16:creationId xmlns:a16="http://schemas.microsoft.com/office/drawing/2014/main" id="{114D2494-A715-48D0-7FC9-999A70F5C4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11799" y="5164704"/>
                  <a:ext cx="0" cy="96093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81435CB0-7530-8C3A-A101-18960B5F44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29033" y="5164704"/>
                  <a:ext cx="0" cy="96093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25864ED3-A4C5-4E9B-31B2-03A1C685CD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29033" y="4844555"/>
                  <a:ext cx="0" cy="101258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Rectangle 64">
                  <a:extLst>
                    <a:ext uri="{FF2B5EF4-FFF2-40B4-BE49-F238E27FC236}">
                      <a16:creationId xmlns:a16="http://schemas.microsoft.com/office/drawing/2014/main" id="{BBE2990A-F90D-298C-294F-AB7076BB2C7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149515" y="4952131"/>
                  <a:ext cx="556212" cy="20788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500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IP DUT</a:t>
                  </a: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8E8EDBD9-D9B1-7246-EE0C-3CBAA3C5D7D8}"/>
                  </a:ext>
                </a:extLst>
              </p:cNvPr>
              <p:cNvGrpSpPr/>
              <p:nvPr/>
            </p:nvGrpSpPr>
            <p:grpSpPr>
              <a:xfrm>
                <a:off x="8066779" y="4712896"/>
                <a:ext cx="884699" cy="1013400"/>
                <a:chOff x="7974570" y="4632856"/>
                <a:chExt cx="884699" cy="1013400"/>
              </a:xfrm>
            </p:grpSpPr>
            <p:sp>
              <p:nvSpPr>
                <p:cNvPr id="108" name="Rectangle 233">
                  <a:extLst>
                    <a:ext uri="{FF2B5EF4-FFF2-40B4-BE49-F238E27FC236}">
                      <a16:creationId xmlns:a16="http://schemas.microsoft.com/office/drawing/2014/main" id="{BDCAE658-F5D5-E582-9133-71395B26F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0982" y="4632856"/>
                  <a:ext cx="861602" cy="944607"/>
                </a:xfrm>
                <a:prstGeom prst="rect">
                  <a:avLst/>
                </a:prstGeom>
                <a:solidFill>
                  <a:srgbClr val="CCDF7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700" dirty="0">
                    <a:latin typeface="+mn-lt"/>
                  </a:endParaRPr>
                </a:p>
              </p:txBody>
            </p:sp>
            <p:sp>
              <p:nvSpPr>
                <p:cNvPr id="109" name="Text Box 5">
                  <a:extLst>
                    <a:ext uri="{FF2B5EF4-FFF2-40B4-BE49-F238E27FC236}">
                      <a16:creationId xmlns:a16="http://schemas.microsoft.com/office/drawing/2014/main" id="{BD294A10-2F3D-5E66-59DE-530FEC6AC5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74570" y="5409682"/>
                  <a:ext cx="884699" cy="236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500" dirty="0">
                      <a:latin typeface="+mn-lt"/>
                    </a:rPr>
                    <a:t>Testbench</a:t>
                  </a:r>
                </a:p>
              </p:txBody>
            </p:sp>
            <p:sp>
              <p:nvSpPr>
                <p:cNvPr id="110" name="Rectangle 77">
                  <a:extLst>
                    <a:ext uri="{FF2B5EF4-FFF2-40B4-BE49-F238E27FC236}">
                      <a16:creationId xmlns:a16="http://schemas.microsoft.com/office/drawing/2014/main" id="{5F398634-3C6D-3B34-4B5C-CD986880D7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134625" y="5277128"/>
                  <a:ext cx="571103" cy="14532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500" dirty="0">
                      <a:latin typeface="+mn-lt"/>
                    </a:rPr>
                    <a:t>VIP</a:t>
                  </a:r>
                </a:p>
              </p:txBody>
            </p:sp>
            <p:sp>
              <p:nvSpPr>
                <p:cNvPr id="111" name="Rectangle 77">
                  <a:extLst>
                    <a:ext uri="{FF2B5EF4-FFF2-40B4-BE49-F238E27FC236}">
                      <a16:creationId xmlns:a16="http://schemas.microsoft.com/office/drawing/2014/main" id="{E849BA73-0407-0794-2D2E-D087F9AA26A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149515" y="4711310"/>
                  <a:ext cx="556213" cy="1332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500" dirty="0">
                      <a:latin typeface="+mn-lt"/>
                    </a:rPr>
                    <a:t>VIP</a:t>
                  </a:r>
                </a:p>
              </p:txBody>
            </p: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3636B4A7-E6E2-B1E8-594E-21B07C4494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23828" y="4844555"/>
                  <a:ext cx="0" cy="101257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headEnd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B352A5FB-9218-D872-0897-DDC9C888D4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11799" y="5164704"/>
                  <a:ext cx="0" cy="96093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headEnd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6CA61013-2107-F443-41A8-DCE0ACE55F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29033" y="5164704"/>
                  <a:ext cx="0" cy="96093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headEnd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755F42ED-A8F2-35FB-DF92-7FFBF82D15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29033" y="4844555"/>
                  <a:ext cx="0" cy="101258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headEnd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Rectangle 64">
                  <a:extLst>
                    <a:ext uri="{FF2B5EF4-FFF2-40B4-BE49-F238E27FC236}">
                      <a16:creationId xmlns:a16="http://schemas.microsoft.com/office/drawing/2014/main" id="{DA103E07-50E2-7D28-51E1-701B40C9E4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149515" y="4952131"/>
                  <a:ext cx="556212" cy="20788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500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IP DUT</a:t>
                  </a:r>
                </a:p>
              </p:txBody>
            </p:sp>
          </p:grp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C0567A2-D16A-A4F8-C21B-ED13F89101C9}"/>
                </a:ext>
              </a:extLst>
            </p:cNvPr>
            <p:cNvSpPr txBox="1"/>
            <p:nvPr/>
          </p:nvSpPr>
          <p:spPr>
            <a:xfrm>
              <a:off x="3465840" y="3840600"/>
              <a:ext cx="5865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err="1">
                  <a:solidFill>
                    <a:schemeClr val="accent1">
                      <a:lumMod val="75000"/>
                    </a:schemeClr>
                  </a:solidFill>
                </a:rPr>
                <a:t>Uncore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 IPs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799D1D2-11F9-6B2C-A0FE-1D0C0AD30E66}"/>
              </a:ext>
            </a:extLst>
          </p:cNvPr>
          <p:cNvGrpSpPr/>
          <p:nvPr/>
        </p:nvGrpSpPr>
        <p:grpSpPr>
          <a:xfrm>
            <a:off x="8279599" y="4057086"/>
            <a:ext cx="762726" cy="684155"/>
            <a:chOff x="8213440" y="3226475"/>
            <a:chExt cx="762726" cy="6841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88B816-86D1-3F4E-E3D4-CC1FA5D6687B}"/>
                </a:ext>
              </a:extLst>
            </p:cNvPr>
            <p:cNvGrpSpPr/>
            <p:nvPr/>
          </p:nvGrpSpPr>
          <p:grpSpPr>
            <a:xfrm>
              <a:off x="8312133" y="3448965"/>
              <a:ext cx="664033" cy="461665"/>
              <a:chOff x="7575360" y="1809559"/>
              <a:chExt cx="943762" cy="656145"/>
            </a:xfrm>
          </p:grpSpPr>
          <p:sp>
            <p:nvSpPr>
              <p:cNvPr id="192" name="Can 191">
                <a:extLst>
                  <a:ext uri="{FF2B5EF4-FFF2-40B4-BE49-F238E27FC236}">
                    <a16:creationId xmlns:a16="http://schemas.microsoft.com/office/drawing/2014/main" id="{93581125-B5D0-4FF0-A1AB-50EB3E477F78}"/>
                  </a:ext>
                </a:extLst>
              </p:cNvPr>
              <p:cNvSpPr/>
              <p:nvPr/>
            </p:nvSpPr>
            <p:spPr>
              <a:xfrm>
                <a:off x="7575360" y="2211663"/>
                <a:ext cx="943762" cy="254041"/>
              </a:xfrm>
              <a:prstGeom prst="can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Can 192">
                <a:extLst>
                  <a:ext uri="{FF2B5EF4-FFF2-40B4-BE49-F238E27FC236}">
                    <a16:creationId xmlns:a16="http://schemas.microsoft.com/office/drawing/2014/main" id="{3130CEC2-4135-8BBC-989F-F819412542EF}"/>
                  </a:ext>
                </a:extLst>
              </p:cNvPr>
              <p:cNvSpPr/>
              <p:nvPr/>
            </p:nvSpPr>
            <p:spPr>
              <a:xfrm>
                <a:off x="7575360" y="2011164"/>
                <a:ext cx="943762" cy="254041"/>
              </a:xfrm>
              <a:prstGeom prst="ca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Can 201">
                <a:extLst>
                  <a:ext uri="{FF2B5EF4-FFF2-40B4-BE49-F238E27FC236}">
                    <a16:creationId xmlns:a16="http://schemas.microsoft.com/office/drawing/2014/main" id="{187C69AF-930E-29F0-37EC-D1CEF0890E62}"/>
                  </a:ext>
                </a:extLst>
              </p:cNvPr>
              <p:cNvSpPr/>
              <p:nvPr/>
            </p:nvSpPr>
            <p:spPr>
              <a:xfrm>
                <a:off x="7575360" y="1809559"/>
                <a:ext cx="943762" cy="254041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908D78C-4B75-B4DB-33CA-2754DAC72EAC}"/>
                </a:ext>
              </a:extLst>
            </p:cNvPr>
            <p:cNvSpPr txBox="1"/>
            <p:nvPr/>
          </p:nvSpPr>
          <p:spPr>
            <a:xfrm>
              <a:off x="8213440" y="3226475"/>
              <a:ext cx="5865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Firmware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5E2CE63-DFDF-C52C-3001-A54531065C98}"/>
              </a:ext>
            </a:extLst>
          </p:cNvPr>
          <p:cNvGrpSpPr/>
          <p:nvPr/>
        </p:nvGrpSpPr>
        <p:grpSpPr>
          <a:xfrm>
            <a:off x="668494" y="2478309"/>
            <a:ext cx="2390820" cy="1363163"/>
            <a:chOff x="668494" y="2478309"/>
            <a:chExt cx="2390820" cy="136316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EB5C9FC-E1C3-350C-E00F-649C17EC0DBE}"/>
                </a:ext>
              </a:extLst>
            </p:cNvPr>
            <p:cNvSpPr/>
            <p:nvPr/>
          </p:nvSpPr>
          <p:spPr>
            <a:xfrm>
              <a:off x="700606" y="2755308"/>
              <a:ext cx="2358708" cy="1086164"/>
            </a:xfrm>
            <a:prstGeom prst="round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4C00E17-B30A-E1D4-B7A2-0CA802F342B9}"/>
                </a:ext>
              </a:extLst>
            </p:cNvPr>
            <p:cNvSpPr txBox="1"/>
            <p:nvPr/>
          </p:nvSpPr>
          <p:spPr>
            <a:xfrm>
              <a:off x="700606" y="2478309"/>
              <a:ext cx="2051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SVIPs for Core Integrity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80B39A7-FE66-4520-9B54-8D9C84D7EDBD}"/>
                </a:ext>
              </a:extLst>
            </p:cNvPr>
            <p:cNvSpPr txBox="1"/>
            <p:nvPr/>
          </p:nvSpPr>
          <p:spPr>
            <a:xfrm>
              <a:off x="668494" y="2795760"/>
              <a:ext cx="1772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Register Hazards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Load/Store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Core Cache Coherency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Core Interrupts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…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858CC84-A76F-C296-A740-3555E37FDBE3}"/>
              </a:ext>
            </a:extLst>
          </p:cNvPr>
          <p:cNvGrpSpPr/>
          <p:nvPr/>
        </p:nvGrpSpPr>
        <p:grpSpPr>
          <a:xfrm>
            <a:off x="649780" y="4851705"/>
            <a:ext cx="2358708" cy="1121364"/>
            <a:chOff x="649780" y="4851705"/>
            <a:chExt cx="2358708" cy="112136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498864A-F439-39F7-E139-2942CAF7FFE4}"/>
                </a:ext>
              </a:extLst>
            </p:cNvPr>
            <p:cNvSpPr/>
            <p:nvPr/>
          </p:nvSpPr>
          <p:spPr>
            <a:xfrm>
              <a:off x="649780" y="5093401"/>
              <a:ext cx="2358708" cy="879668"/>
            </a:xfrm>
            <a:prstGeom prst="round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DDFDDA1-1A33-1DE4-69EC-501258D83742}"/>
                </a:ext>
              </a:extLst>
            </p:cNvPr>
            <p:cNvSpPr txBox="1"/>
            <p:nvPr/>
          </p:nvSpPr>
          <p:spPr>
            <a:xfrm>
              <a:off x="679216" y="4851705"/>
              <a:ext cx="2051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SVIPs for IP Integrity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FF175D2-430D-A3F7-08A9-F612C71034B0}"/>
                </a:ext>
              </a:extLst>
            </p:cNvPr>
            <p:cNvSpPr txBox="1"/>
            <p:nvPr/>
          </p:nvSpPr>
          <p:spPr>
            <a:xfrm>
              <a:off x="679216" y="5142071"/>
              <a:ext cx="16789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Mem2Mem (</a:t>
              </a:r>
              <a:r>
                <a:rPr lang="en-US" sz="1200" dirty="0" err="1"/>
                <a:t>dma</a:t>
              </a:r>
              <a:r>
                <a:rPr lang="en-US" sz="1200" dirty="0"/>
                <a:t>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IO Offload (PCIE/Eth)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WQ Servicing 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…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A4519D-DD11-9A7A-F5C3-3D0A638392AE}"/>
              </a:ext>
            </a:extLst>
          </p:cNvPr>
          <p:cNvGrpSpPr/>
          <p:nvPr/>
        </p:nvGrpSpPr>
        <p:grpSpPr>
          <a:xfrm>
            <a:off x="5020238" y="1705802"/>
            <a:ext cx="2358708" cy="1313485"/>
            <a:chOff x="5020238" y="1705802"/>
            <a:chExt cx="2358708" cy="1313485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67A00C14-2E63-84A2-3E4A-B6D1EA9BABD0}"/>
                </a:ext>
              </a:extLst>
            </p:cNvPr>
            <p:cNvSpPr/>
            <p:nvPr/>
          </p:nvSpPr>
          <p:spPr>
            <a:xfrm>
              <a:off x="5020238" y="1933123"/>
              <a:ext cx="2358708" cy="1086164"/>
            </a:xfrm>
            <a:prstGeom prst="round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0543A6D5-79E1-C6D8-F3CD-BB367DC59E05}"/>
                </a:ext>
              </a:extLst>
            </p:cNvPr>
            <p:cNvSpPr txBox="1"/>
            <p:nvPr/>
          </p:nvSpPr>
          <p:spPr>
            <a:xfrm>
              <a:off x="5034054" y="1705802"/>
              <a:ext cx="2051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SVIPs for SoC Integrity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767EB39-E45F-6FF9-AE98-8F3DE0656FA2}"/>
                </a:ext>
              </a:extLst>
            </p:cNvPr>
            <p:cNvSpPr txBox="1"/>
            <p:nvPr/>
          </p:nvSpPr>
          <p:spPr>
            <a:xfrm>
              <a:off x="5078508" y="2003624"/>
              <a:ext cx="17154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SoC Cache Coherency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Memory Ordering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Power Management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System Interrupts 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…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C37DC75-53D4-5903-E380-F7346407BB24}"/>
              </a:ext>
            </a:extLst>
          </p:cNvPr>
          <p:cNvGrpSpPr/>
          <p:nvPr/>
        </p:nvGrpSpPr>
        <p:grpSpPr>
          <a:xfrm>
            <a:off x="9206035" y="3812697"/>
            <a:ext cx="2358708" cy="1293283"/>
            <a:chOff x="9206035" y="3812697"/>
            <a:chExt cx="2358708" cy="1293283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A829327E-E32A-DE39-B8FC-7D4BFF02F312}"/>
                </a:ext>
              </a:extLst>
            </p:cNvPr>
            <p:cNvSpPr/>
            <p:nvPr/>
          </p:nvSpPr>
          <p:spPr>
            <a:xfrm>
              <a:off x="9206035" y="4089696"/>
              <a:ext cx="2358708" cy="835911"/>
            </a:xfrm>
            <a:prstGeom prst="round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3A29C76-DA62-AD31-183A-4201E3380E20}"/>
                </a:ext>
              </a:extLst>
            </p:cNvPr>
            <p:cNvSpPr txBox="1"/>
            <p:nvPr/>
          </p:nvSpPr>
          <p:spPr>
            <a:xfrm>
              <a:off x="9238807" y="3812697"/>
              <a:ext cx="2051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SVIPs for Firmware Integrity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490FC60-C712-B874-B7A5-461DF63234D0}"/>
                </a:ext>
              </a:extLst>
            </p:cNvPr>
            <p:cNvSpPr txBox="1"/>
            <p:nvPr/>
          </p:nvSpPr>
          <p:spPr>
            <a:xfrm>
              <a:off x="9234150" y="4090317"/>
              <a:ext cx="167892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Mem2Mem (</a:t>
              </a:r>
              <a:r>
                <a:rPr lang="en-US" sz="1200" dirty="0" err="1"/>
                <a:t>dma</a:t>
              </a:r>
              <a:r>
                <a:rPr lang="en-US" sz="1200" dirty="0"/>
                <a:t>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IO Offload (PCIE/Eth)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WQ Servicing 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…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951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Source of Truth for all stages of Verification &amp; Validation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654518" y="3784025"/>
            <a:ext cx="1636630" cy="222997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50000"/>
                  <a:alpha val="57000"/>
                </a:schemeClr>
              </a:gs>
              <a:gs pos="1000">
                <a:schemeClr val="bg1">
                  <a:alpha val="5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rgbClr val="3C6884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223624" y="3166707"/>
            <a:ext cx="3079774" cy="242614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rgbClr val="3C6884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4050887" y="3799021"/>
            <a:ext cx="1250317" cy="222481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rgbClr val="3C6884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9438270" y="3474439"/>
            <a:ext cx="884955" cy="239328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rgbClr val="3C6884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F822FB-5817-3101-FDFB-AF2BD69B78AE}"/>
              </a:ext>
            </a:extLst>
          </p:cNvPr>
          <p:cNvGrpSpPr/>
          <p:nvPr/>
        </p:nvGrpSpPr>
        <p:grpSpPr>
          <a:xfrm>
            <a:off x="7918779" y="3063774"/>
            <a:ext cx="1229737" cy="2116160"/>
            <a:chOff x="7610768" y="3063774"/>
            <a:chExt cx="1977049" cy="3402151"/>
          </a:xfrm>
        </p:grpSpPr>
        <p:grpSp>
          <p:nvGrpSpPr>
            <p:cNvPr id="176" name="Group 175"/>
            <p:cNvGrpSpPr/>
            <p:nvPr/>
          </p:nvGrpSpPr>
          <p:grpSpPr>
            <a:xfrm>
              <a:off x="7770974" y="3063774"/>
              <a:ext cx="1626767" cy="1233437"/>
              <a:chOff x="6795426" y="943291"/>
              <a:chExt cx="1626767" cy="1233437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A04C154-2121-4740-940D-2372A6192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9714" y="943291"/>
                <a:ext cx="1552479" cy="1138980"/>
              </a:xfrm>
              <a:prstGeom prst="rect">
                <a:avLst/>
              </a:prstGeom>
              <a:solidFill>
                <a:srgbClr val="CCDF7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altLang="en-US" sz="300" kern="1200" dirty="0">
                  <a:latin typeface="+mn-lt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11A905F8-3B53-4109-97C4-991DE0EACBA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930231" y="1079916"/>
                <a:ext cx="1445752" cy="824213"/>
              </a:xfrm>
              <a:prstGeom prst="rect">
                <a:avLst/>
              </a:prstGeom>
              <a:solidFill>
                <a:srgbClr val="98B396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altLang="en-US" sz="300" kern="1200">
                  <a:latin typeface="+mn-lt"/>
                </a:endParaRPr>
              </a:p>
            </p:txBody>
          </p:sp>
          <p:sp>
            <p:nvSpPr>
              <p:cNvPr id="179" name="Text Box 5">
                <a:extLst>
                  <a:ext uri="{FF2B5EF4-FFF2-40B4-BE49-F238E27FC236}">
                    <a16:creationId xmlns:a16="http://schemas.microsoft.com/office/drawing/2014/main" id="{956DC799-4A0A-4338-A6E7-83D833C98C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925" y="1033313"/>
                <a:ext cx="392244" cy="22266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00" kern="1200" dirty="0">
                    <a:latin typeface="+mn-lt"/>
                  </a:rPr>
                  <a:t>SoC</a:t>
                </a:r>
              </a:p>
            </p:txBody>
          </p: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5F54B3F-3FEA-4758-98BB-77969CF05D8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251187" y="1317113"/>
                <a:ext cx="0" cy="66500"/>
              </a:xfrm>
              <a:prstGeom prst="line">
                <a:avLst/>
              </a:prstGeom>
              <a:noFill/>
              <a:ln w="3175" cmpd="sng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DE7B5473-AD79-4463-A691-7C2843DADB1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717058" y="1437459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95231FA2-BD9B-487F-B0DC-CED20DD667B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610630" y="1317113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21D5E96D-FE9E-4907-81D7-67889AB4E9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48361" y="1317393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EBC4CDD5-B92B-41B0-82E7-EC74C891C7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62490" y="1559951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2A7096A-257F-46C0-AFA9-13D7DEF3D4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98079" y="1115530"/>
                <a:ext cx="285374" cy="200019"/>
              </a:xfrm>
              <a:prstGeom prst="rect">
                <a:avLst/>
              </a:prstGeom>
              <a:solidFill>
                <a:srgbClr val="FFE98B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>
                    <a:latin typeface="+mn-lt"/>
                  </a:rPr>
                  <a:t>Memory</a:t>
                </a: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B457A423-54BA-427F-943C-432FA7F46B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008125" y="1626451"/>
                <a:ext cx="243062" cy="223833"/>
              </a:xfrm>
              <a:prstGeom prst="rect">
                <a:avLst/>
              </a:prstGeom>
              <a:solidFill>
                <a:srgbClr val="DFB039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>
                    <a:latin typeface="+mn-lt"/>
                  </a:rPr>
                  <a:t>DMAC</a:t>
                </a: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93A40D51-251A-4DC6-AE07-4FCFF8BF3A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00692" y="1627577"/>
                <a:ext cx="236432" cy="223833"/>
              </a:xfrm>
              <a:prstGeom prst="rect">
                <a:avLst/>
              </a:prstGeom>
              <a:solidFill>
                <a:srgbClr val="FBCD09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 dirty="0">
                    <a:latin typeface="+mn-lt"/>
                  </a:rPr>
                  <a:t>AES</a:t>
                </a: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707D0E24-7C6B-4FDD-88FF-22D05C823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790" y="1382228"/>
                <a:ext cx="1021493" cy="71921"/>
              </a:xfrm>
              <a:prstGeom prst="rect">
                <a:avLst/>
              </a:prstGeom>
              <a:solidFill>
                <a:srgbClr val="FFE98B"/>
              </a:solidFill>
              <a:ln w="317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Fabric</a:t>
                </a: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18374010-AAC2-4194-A2AA-3FD229678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1487" y="1505017"/>
                <a:ext cx="781796" cy="72957"/>
              </a:xfrm>
              <a:prstGeom prst="rect">
                <a:avLst/>
              </a:prstGeom>
              <a:solidFill>
                <a:srgbClr val="FFE98B"/>
              </a:solidFill>
              <a:ln w="317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Fabric</a:t>
                </a:r>
              </a:p>
            </p:txBody>
          </p: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6D762F4-40F5-4520-B88D-8807FA0898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37844" y="1437459"/>
                <a:ext cx="0" cy="192142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7C5C529-41B6-4B89-BE86-306170D3FE7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2380" y="1628030"/>
                <a:ext cx="209017" cy="223833"/>
              </a:xfrm>
              <a:prstGeom prst="rect">
                <a:avLst/>
              </a:prstGeom>
              <a:solidFill>
                <a:srgbClr val="C898B5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>
                    <a:latin typeface="+mn-lt"/>
                  </a:rPr>
                  <a:t>UART1</a:t>
                </a:r>
              </a:p>
            </p:txBody>
          </p: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7DAFB2CD-2C25-40C0-B06E-836FCCDBEB7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22995" y="1563102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CC3DCF0-10EF-4FC4-AAA6-A3AD9ABD87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63397" y="1848043"/>
                <a:ext cx="0" cy="102397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9DA51AB2-0E1A-470D-AF2A-07259E80EF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60355" y="1955736"/>
                <a:ext cx="201042" cy="89744"/>
              </a:xfrm>
              <a:prstGeom prst="rect">
                <a:avLst/>
              </a:prstGeom>
              <a:solidFill>
                <a:srgbClr val="90C055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 dirty="0">
                    <a:latin typeface="+mn-lt"/>
                  </a:rPr>
                  <a:t>VIP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D76B57D1-B8A3-4342-9D9C-E9A241B7F80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122174" y="1112656"/>
                <a:ext cx="221726" cy="738855"/>
              </a:xfrm>
              <a:prstGeom prst="rect">
                <a:avLst/>
              </a:prstGeom>
              <a:solidFill>
                <a:srgbClr val="FFE98B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System</a:t>
                </a:r>
              </a:p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and</a:t>
                </a:r>
              </a:p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Power</a:t>
                </a:r>
              </a:p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Control</a:t>
                </a: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730B4D1C-40DA-4927-8954-81B33EC32D4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0572" y="1628030"/>
                <a:ext cx="209017" cy="223833"/>
              </a:xfrm>
              <a:prstGeom prst="rect">
                <a:avLst/>
              </a:prstGeom>
              <a:solidFill>
                <a:srgbClr val="C898B5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>
                    <a:latin typeface="+mn-lt"/>
                  </a:rPr>
                  <a:t>UART0</a:t>
                </a: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0D62BF63-A94B-45B8-A9E8-0AC3F48CF1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696202" y="1563644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1797DF97-C4BB-431B-A3BA-B45F3D2274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693614" y="1848043"/>
                <a:ext cx="0" cy="102397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6EF7B635-3DAA-4DB6-984A-6AABD442B6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0572" y="1955736"/>
                <a:ext cx="201042" cy="89744"/>
              </a:xfrm>
              <a:prstGeom prst="rect">
                <a:avLst/>
              </a:prstGeom>
              <a:solidFill>
                <a:srgbClr val="90C055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 dirty="0">
                    <a:latin typeface="+mn-lt"/>
                  </a:rPr>
                  <a:t>VIP</a:t>
                </a: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2A7096A-257F-46C0-AFA9-13D7DEF3D4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71054" y="1115530"/>
                <a:ext cx="285374" cy="200019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 dirty="0">
                    <a:solidFill>
                      <a:schemeClr val="bg1"/>
                    </a:solidFill>
                    <a:latin typeface="+mn-lt"/>
                  </a:rPr>
                  <a:t>CPU</a:t>
                </a: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B2A7096A-257F-46C0-AFA9-13D7DEF3D4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109104" y="1115530"/>
                <a:ext cx="285374" cy="200019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 dirty="0">
                    <a:solidFill>
                      <a:schemeClr val="bg1"/>
                    </a:solidFill>
                    <a:latin typeface="+mn-lt"/>
                  </a:rPr>
                  <a:t>CPU</a:t>
                </a:r>
              </a:p>
            </p:txBody>
          </p:sp>
          <p:sp>
            <p:nvSpPr>
              <p:cNvPr id="202" name="Text Box 5">
                <a:extLst>
                  <a:ext uri="{FF2B5EF4-FFF2-40B4-BE49-F238E27FC236}">
                    <a16:creationId xmlns:a16="http://schemas.microsoft.com/office/drawing/2014/main" id="{956DC799-4A0A-4338-A6E7-83D833C98C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5426" y="1954063"/>
                <a:ext cx="701501" cy="22266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00" kern="1200" dirty="0">
                    <a:latin typeface="+mn-lt"/>
                  </a:rPr>
                  <a:t>UVM </a:t>
                </a:r>
                <a:r>
                  <a:rPr lang="en-US" altLang="en-US" sz="300" kern="1200" dirty="0" err="1">
                    <a:latin typeface="+mn-lt"/>
                  </a:rPr>
                  <a:t>Testbench</a:t>
                </a:r>
                <a:endParaRPr lang="en-US" altLang="en-US" sz="300" kern="1200" dirty="0">
                  <a:latin typeface="+mn-lt"/>
                </a:endParaRPr>
              </a:p>
            </p:txBody>
          </p:sp>
        </p:grpSp>
        <p:pic>
          <p:nvPicPr>
            <p:cNvPr id="107" name="Picture 106" descr="ZeBu.jpe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31213" y="4545143"/>
              <a:ext cx="759941" cy="1296681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3036" y="4627628"/>
              <a:ext cx="968663" cy="805716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7610768" y="5773188"/>
              <a:ext cx="1977049" cy="69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Hybrid Emulation Environment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 rot="5400000">
              <a:off x="8014570" y="4328233"/>
              <a:ext cx="434625" cy="196113"/>
            </a:xfrm>
            <a:prstGeom prst="rightArrow">
              <a:avLst/>
            </a:pr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1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100" dirty="0">
                <a:solidFill>
                  <a:srgbClr val="3C6884"/>
                </a:solidFill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 rot="5400000">
              <a:off x="8493781" y="4211669"/>
              <a:ext cx="515174" cy="196113"/>
            </a:xfrm>
            <a:prstGeom prst="rightArrow">
              <a:avLst/>
            </a:prstGeom>
            <a:gradFill flip="none" rotWithShape="1">
              <a:gsLst>
                <a:gs pos="100000">
                  <a:schemeClr val="accent1">
                    <a:lumMod val="50000"/>
                    <a:alpha val="65000"/>
                  </a:schemeClr>
                </a:gs>
                <a:gs pos="1000">
                  <a:schemeClr val="bg1">
                    <a:alpha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100" dirty="0">
                <a:solidFill>
                  <a:srgbClr val="3C6884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36CD556-0212-202B-87E3-5089F779304A}"/>
              </a:ext>
            </a:extLst>
          </p:cNvPr>
          <p:cNvGrpSpPr/>
          <p:nvPr/>
        </p:nvGrpSpPr>
        <p:grpSpPr>
          <a:xfrm>
            <a:off x="589114" y="3063424"/>
            <a:ext cx="1180029" cy="2116377"/>
            <a:chOff x="589114" y="3063424"/>
            <a:chExt cx="1897132" cy="3402499"/>
          </a:xfrm>
        </p:grpSpPr>
        <p:grpSp>
          <p:nvGrpSpPr>
            <p:cNvPr id="149" name="Group 148"/>
            <p:cNvGrpSpPr/>
            <p:nvPr/>
          </p:nvGrpSpPr>
          <p:grpSpPr>
            <a:xfrm>
              <a:off x="589114" y="3063424"/>
              <a:ext cx="1626767" cy="1233437"/>
              <a:chOff x="6795426" y="943291"/>
              <a:chExt cx="1626767" cy="1233437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A04C154-2121-4740-940D-2372A6192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9714" y="943291"/>
                <a:ext cx="1552479" cy="1138980"/>
              </a:xfrm>
              <a:prstGeom prst="rect">
                <a:avLst/>
              </a:prstGeom>
              <a:solidFill>
                <a:srgbClr val="CCDF7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altLang="en-US" sz="300" kern="1200" dirty="0">
                  <a:latin typeface="+mn-lt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11A905F8-3B53-4109-97C4-991DE0EACBA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930231" y="1077489"/>
                <a:ext cx="1445752" cy="817633"/>
              </a:xfrm>
              <a:prstGeom prst="rect">
                <a:avLst/>
              </a:prstGeom>
              <a:solidFill>
                <a:srgbClr val="98B396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altLang="en-US" sz="300" kern="1200">
                  <a:latin typeface="+mn-lt"/>
                </a:endParaRPr>
              </a:p>
            </p:txBody>
          </p:sp>
          <p:sp>
            <p:nvSpPr>
              <p:cNvPr id="152" name="Text Box 5">
                <a:extLst>
                  <a:ext uri="{FF2B5EF4-FFF2-40B4-BE49-F238E27FC236}">
                    <a16:creationId xmlns:a16="http://schemas.microsoft.com/office/drawing/2014/main" id="{956DC799-4A0A-4338-A6E7-83D833C98C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925" y="1014261"/>
                <a:ext cx="392243" cy="22266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00" kern="1200" dirty="0">
                    <a:latin typeface="+mn-lt"/>
                  </a:rPr>
                  <a:t>SoC</a:t>
                </a:r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F5F54B3F-3FEA-4758-98BB-77969CF05D8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251187" y="1317113"/>
                <a:ext cx="0" cy="66500"/>
              </a:xfrm>
              <a:prstGeom prst="line">
                <a:avLst/>
              </a:prstGeom>
              <a:noFill/>
              <a:ln w="3175" cmpd="sng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DE7B5473-AD79-4463-A691-7C2843DADB1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717058" y="1437459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95231FA2-BD9B-487F-B0DC-CED20DD667B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610630" y="1317113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21D5E96D-FE9E-4907-81D7-67889AB4E9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48361" y="1317393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EBC4CDD5-B92B-41B0-82E7-EC74C891C7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62490" y="1559951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B2A7096A-257F-46C0-AFA9-13D7DEF3D4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98079" y="1115530"/>
                <a:ext cx="285374" cy="200019"/>
              </a:xfrm>
              <a:prstGeom prst="rect">
                <a:avLst/>
              </a:prstGeom>
              <a:solidFill>
                <a:srgbClr val="FFE98B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>
                    <a:latin typeface="+mn-lt"/>
                  </a:rPr>
                  <a:t>Memory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457A423-54BA-427F-943C-432FA7F46B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008125" y="1626451"/>
                <a:ext cx="243062" cy="223833"/>
              </a:xfrm>
              <a:prstGeom prst="rect">
                <a:avLst/>
              </a:prstGeom>
              <a:solidFill>
                <a:srgbClr val="DFB039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>
                    <a:latin typeface="+mn-lt"/>
                  </a:rPr>
                  <a:t>DMAC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93A40D51-251A-4DC6-AE07-4FCFF8BF3A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00692" y="1627577"/>
                <a:ext cx="236432" cy="223833"/>
              </a:xfrm>
              <a:prstGeom prst="rect">
                <a:avLst/>
              </a:prstGeom>
              <a:solidFill>
                <a:srgbClr val="FBCD09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 dirty="0">
                    <a:latin typeface="+mn-lt"/>
                  </a:rPr>
                  <a:t>AES</a:t>
                </a: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707D0E24-7C6B-4FDD-88FF-22D05C823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790" y="1382228"/>
                <a:ext cx="1021493" cy="71921"/>
              </a:xfrm>
              <a:prstGeom prst="rect">
                <a:avLst/>
              </a:prstGeom>
              <a:solidFill>
                <a:srgbClr val="FFE98B"/>
              </a:solidFill>
              <a:ln w="317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Fabric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18374010-AAC2-4194-A2AA-3FD229678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1487" y="1505017"/>
                <a:ext cx="781796" cy="72957"/>
              </a:xfrm>
              <a:prstGeom prst="rect">
                <a:avLst/>
              </a:prstGeom>
              <a:solidFill>
                <a:srgbClr val="FFE98B"/>
              </a:solidFill>
              <a:ln w="317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Fabric</a:t>
                </a: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B6D762F4-40F5-4520-B88D-8807FA0898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37844" y="1437459"/>
                <a:ext cx="0" cy="192142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67C5C529-41B6-4B89-BE86-306170D3FE7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2380" y="1628030"/>
                <a:ext cx="209017" cy="223833"/>
              </a:xfrm>
              <a:prstGeom prst="rect">
                <a:avLst/>
              </a:prstGeom>
              <a:solidFill>
                <a:srgbClr val="C898B5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>
                    <a:latin typeface="+mn-lt"/>
                  </a:rPr>
                  <a:t>UART1</a:t>
                </a:r>
              </a:p>
            </p:txBody>
          </p: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DAFB2CD-2C25-40C0-B06E-836FCCDBEB7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22995" y="1563102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BCC3DCF0-10EF-4FC4-AAA6-A3AD9ABD87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63397" y="1848043"/>
                <a:ext cx="0" cy="102397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DA51AB2-0E1A-470D-AF2A-07259E80EF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60355" y="1955736"/>
                <a:ext cx="201042" cy="89744"/>
              </a:xfrm>
              <a:prstGeom prst="rect">
                <a:avLst/>
              </a:prstGeom>
              <a:solidFill>
                <a:srgbClr val="90C055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 dirty="0">
                    <a:latin typeface="+mn-lt"/>
                  </a:rPr>
                  <a:t>VIP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76B57D1-B8A3-4342-9D9C-E9A241B7F80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122174" y="1112656"/>
                <a:ext cx="221726" cy="738855"/>
              </a:xfrm>
              <a:prstGeom prst="rect">
                <a:avLst/>
              </a:prstGeom>
              <a:solidFill>
                <a:srgbClr val="FFE98B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System</a:t>
                </a:r>
              </a:p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and</a:t>
                </a:r>
              </a:p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Power</a:t>
                </a:r>
              </a:p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Control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730B4D1C-40DA-4927-8954-81B33EC32D4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0572" y="1628030"/>
                <a:ext cx="209017" cy="223833"/>
              </a:xfrm>
              <a:prstGeom prst="rect">
                <a:avLst/>
              </a:prstGeom>
              <a:solidFill>
                <a:srgbClr val="C898B5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>
                    <a:latin typeface="+mn-lt"/>
                  </a:rPr>
                  <a:t>UART0</a:t>
                </a:r>
              </a:p>
            </p:txBody>
          </p: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0D62BF63-A94B-45B8-A9E8-0AC3F48CF1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696202" y="1563644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1797DF97-C4BB-431B-A3BA-B45F3D2274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693614" y="1848043"/>
                <a:ext cx="0" cy="102397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6EF7B635-3DAA-4DB6-984A-6AABD442B6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0572" y="1955736"/>
                <a:ext cx="201042" cy="89744"/>
              </a:xfrm>
              <a:prstGeom prst="rect">
                <a:avLst/>
              </a:prstGeom>
              <a:solidFill>
                <a:srgbClr val="90C055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 dirty="0">
                    <a:latin typeface="+mn-lt"/>
                  </a:rPr>
                  <a:t>VIP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B2A7096A-257F-46C0-AFA9-13D7DEF3D4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71054" y="1115530"/>
                <a:ext cx="285374" cy="200019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 dirty="0">
                    <a:solidFill>
                      <a:schemeClr val="bg1"/>
                    </a:solidFill>
                    <a:latin typeface="+mn-lt"/>
                  </a:rPr>
                  <a:t>CPU</a:t>
                </a: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B2A7096A-257F-46C0-AFA9-13D7DEF3D4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109104" y="1115530"/>
                <a:ext cx="285374" cy="200019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 dirty="0">
                    <a:solidFill>
                      <a:schemeClr val="bg1"/>
                    </a:solidFill>
                    <a:latin typeface="+mn-lt"/>
                  </a:rPr>
                  <a:t>CPU</a:t>
                </a:r>
              </a:p>
            </p:txBody>
          </p:sp>
          <p:sp>
            <p:nvSpPr>
              <p:cNvPr id="175" name="Text Box 5">
                <a:extLst>
                  <a:ext uri="{FF2B5EF4-FFF2-40B4-BE49-F238E27FC236}">
                    <a16:creationId xmlns:a16="http://schemas.microsoft.com/office/drawing/2014/main" id="{956DC799-4A0A-4338-A6E7-83D833C98C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5426" y="1954063"/>
                <a:ext cx="701500" cy="22266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00" kern="1200" dirty="0">
                    <a:latin typeface="+mn-lt"/>
                  </a:rPr>
                  <a:t>UVM </a:t>
                </a:r>
                <a:r>
                  <a:rPr lang="en-US" altLang="en-US" sz="300" kern="1200" dirty="0" err="1">
                    <a:latin typeface="+mn-lt"/>
                  </a:rPr>
                  <a:t>Testbench</a:t>
                </a:r>
                <a:endParaRPr lang="en-US" altLang="en-US" sz="300" kern="1200" dirty="0">
                  <a:latin typeface="+mn-lt"/>
                </a:endParaRPr>
              </a:p>
            </p:txBody>
          </p:sp>
        </p:grp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731" y="4667473"/>
              <a:ext cx="1387372" cy="1026928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687894" y="5773186"/>
              <a:ext cx="1798352" cy="69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Virtual Platform Environment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75567" y="3689079"/>
              <a:ext cx="543176" cy="33583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100" dirty="0">
                <a:solidFill>
                  <a:srgbClr val="3C6884"/>
                </a:solidFill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 rot="5400000">
              <a:off x="1177337" y="4332958"/>
              <a:ext cx="434625" cy="196113"/>
            </a:xfrm>
            <a:prstGeom prst="rightArrow">
              <a:avLst/>
            </a:pr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1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100" b="1" dirty="0">
                <a:solidFill>
                  <a:srgbClr val="3C6884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17E93C3-AC9F-62AE-7544-4E7F125ECBF6}"/>
              </a:ext>
            </a:extLst>
          </p:cNvPr>
          <p:cNvGrpSpPr/>
          <p:nvPr/>
        </p:nvGrpSpPr>
        <p:grpSpPr>
          <a:xfrm>
            <a:off x="3325844" y="3640164"/>
            <a:ext cx="973459" cy="1926918"/>
            <a:chOff x="2894568" y="3640164"/>
            <a:chExt cx="1457322" cy="30979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3441" y="4743103"/>
              <a:ext cx="1294173" cy="88301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894568" y="5773186"/>
              <a:ext cx="1457322" cy="96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UVM Block Environment</a:t>
              </a:r>
            </a:p>
          </p:txBody>
        </p:sp>
        <p:sp>
          <p:nvSpPr>
            <p:cNvPr id="49" name="Right Arrow 48"/>
            <p:cNvSpPr/>
            <p:nvPr/>
          </p:nvSpPr>
          <p:spPr>
            <a:xfrm rot="5400000">
              <a:off x="3409728" y="4360252"/>
              <a:ext cx="434625" cy="196113"/>
            </a:xfrm>
            <a:prstGeom prst="rightArrow">
              <a:avLst/>
            </a:pr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1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100" dirty="0">
                <a:solidFill>
                  <a:srgbClr val="3C6884"/>
                </a:solidFill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BC4CDD5-B92B-41B0-82E7-EC74C891C7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57853" y="3640164"/>
              <a:ext cx="0" cy="665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7C5C529-41B6-4B89-BE86-306170D3FE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7743" y="3708243"/>
              <a:ext cx="209017" cy="223833"/>
            </a:xfrm>
            <a:prstGeom prst="rect">
              <a:avLst/>
            </a:prstGeom>
            <a:solidFill>
              <a:srgbClr val="C898B5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300" kern="1200">
                  <a:latin typeface="+mn-lt"/>
                </a:rPr>
                <a:t>UART1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CC3DCF0-10EF-4FC4-AAA6-A3AD9ABD87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58760" y="3928256"/>
              <a:ext cx="0" cy="10239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DA51AB2-0E1A-470D-AF2A-07259E80EF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5718" y="4035949"/>
              <a:ext cx="201042" cy="89744"/>
            </a:xfrm>
            <a:prstGeom prst="rect">
              <a:avLst/>
            </a:prstGeom>
            <a:solidFill>
              <a:srgbClr val="90C055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300" kern="1200" dirty="0">
                  <a:latin typeface="+mn-lt"/>
                </a:rPr>
                <a:t>VIP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3A40D51-251A-4DC6-AE07-4FCFF8BF3A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45672" y="3806176"/>
              <a:ext cx="236432" cy="223833"/>
            </a:xfrm>
            <a:prstGeom prst="rect">
              <a:avLst/>
            </a:prstGeom>
            <a:solidFill>
              <a:srgbClr val="FBCD09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300" kern="1200" dirty="0">
                  <a:latin typeface="+mn-lt"/>
                </a:rPr>
                <a:t>AES</a:t>
              </a:r>
            </a:p>
          </p:txBody>
        </p:sp>
      </p:grpSp>
      <p:sp>
        <p:nvSpPr>
          <p:cNvPr id="205" name="Right Arrow 204"/>
          <p:cNvSpPr/>
          <p:nvPr/>
        </p:nvSpPr>
        <p:spPr>
          <a:xfrm>
            <a:off x="6907668" y="3483731"/>
            <a:ext cx="884955" cy="239328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rgbClr val="3C6884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2EC9F9-C524-B7C3-DE2C-ECCF456BA46C}"/>
              </a:ext>
            </a:extLst>
          </p:cNvPr>
          <p:cNvGrpSpPr/>
          <p:nvPr/>
        </p:nvGrpSpPr>
        <p:grpSpPr>
          <a:xfrm>
            <a:off x="10459365" y="3011199"/>
            <a:ext cx="1243322" cy="2318139"/>
            <a:chOff x="10097023" y="3011198"/>
            <a:chExt cx="1998889" cy="3726871"/>
          </a:xfrm>
        </p:grpSpPr>
        <p:pic>
          <p:nvPicPr>
            <p:cNvPr id="23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350"/>
            <a:stretch>
              <a:fillRect/>
            </a:stretch>
          </p:blipFill>
          <p:spPr bwMode="auto">
            <a:xfrm>
              <a:off x="10910641" y="4584641"/>
              <a:ext cx="1185271" cy="685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81111" y="3011198"/>
              <a:ext cx="1308202" cy="120882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0097023" y="5773186"/>
              <a:ext cx="1958528" cy="96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Silicon / Prototyping Environment</a:t>
              </a:r>
            </a:p>
          </p:txBody>
        </p:sp>
        <p:sp>
          <p:nvSpPr>
            <p:cNvPr id="51" name="Right Arrow 50"/>
            <p:cNvSpPr/>
            <p:nvPr/>
          </p:nvSpPr>
          <p:spPr>
            <a:xfrm rot="5400000">
              <a:off x="10852130" y="4342057"/>
              <a:ext cx="434625" cy="196113"/>
            </a:xfrm>
            <a:prstGeom prst="rightArrow">
              <a:avLst/>
            </a:pr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1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100" dirty="0">
                <a:solidFill>
                  <a:srgbClr val="3C6884"/>
                </a:solidFill>
              </a:endParaRPr>
            </a:p>
          </p:txBody>
        </p:sp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6231" y="5029200"/>
              <a:ext cx="921771" cy="615743"/>
            </a:xfrm>
            <a:prstGeom prst="rect">
              <a:avLst/>
            </a:prstGeom>
          </p:spPr>
        </p:pic>
      </p:grpSp>
      <p:sp>
        <p:nvSpPr>
          <p:cNvPr id="308" name="Rounded Rectangle 307"/>
          <p:cNvSpPr/>
          <p:nvPr/>
        </p:nvSpPr>
        <p:spPr>
          <a:xfrm>
            <a:off x="667590" y="2247350"/>
            <a:ext cx="11024505" cy="246936"/>
          </a:xfrm>
          <a:prstGeom prst="roundRect">
            <a:avLst/>
          </a:prstGeom>
          <a:solidFill>
            <a:srgbClr val="C1D2DD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3C6884"/>
                </a:solidFill>
              </a:rPr>
              <a:t>Test Suite Synthesis</a:t>
            </a:r>
          </a:p>
        </p:txBody>
      </p:sp>
      <p:sp>
        <p:nvSpPr>
          <p:cNvPr id="309" name="Isosceles Triangle 308"/>
          <p:cNvSpPr/>
          <p:nvPr/>
        </p:nvSpPr>
        <p:spPr>
          <a:xfrm rot="10800000">
            <a:off x="1282778" y="2561304"/>
            <a:ext cx="352784" cy="167564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rgbClr val="3C6884"/>
              </a:solidFill>
            </a:endParaRPr>
          </a:p>
        </p:txBody>
      </p:sp>
      <p:sp>
        <p:nvSpPr>
          <p:cNvPr id="310" name="Isosceles Triangle 309"/>
          <p:cNvSpPr/>
          <p:nvPr/>
        </p:nvSpPr>
        <p:spPr>
          <a:xfrm rot="10800000">
            <a:off x="3701816" y="2563778"/>
            <a:ext cx="352784" cy="167564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rgbClr val="3C6884"/>
              </a:solidFill>
            </a:endParaRPr>
          </a:p>
        </p:txBody>
      </p:sp>
      <p:sp>
        <p:nvSpPr>
          <p:cNvPr id="311" name="Isosceles Triangle 310"/>
          <p:cNvSpPr/>
          <p:nvPr/>
        </p:nvSpPr>
        <p:spPr>
          <a:xfrm rot="10800000">
            <a:off x="5918003" y="2557433"/>
            <a:ext cx="352784" cy="167564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rgbClr val="3C6884"/>
              </a:solidFill>
            </a:endParaRPr>
          </a:p>
        </p:txBody>
      </p:sp>
      <p:sp>
        <p:nvSpPr>
          <p:cNvPr id="312" name="Isosceles Triangle 311"/>
          <p:cNvSpPr/>
          <p:nvPr/>
        </p:nvSpPr>
        <p:spPr>
          <a:xfrm rot="10800000">
            <a:off x="8425237" y="2559907"/>
            <a:ext cx="352784" cy="167564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rgbClr val="3C6884"/>
              </a:solidFill>
            </a:endParaRPr>
          </a:p>
        </p:txBody>
      </p:sp>
      <p:sp>
        <p:nvSpPr>
          <p:cNvPr id="313" name="Isosceles Triangle 312"/>
          <p:cNvSpPr/>
          <p:nvPr/>
        </p:nvSpPr>
        <p:spPr>
          <a:xfrm rot="10800000">
            <a:off x="10853095" y="2562379"/>
            <a:ext cx="352784" cy="167564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rgbClr val="3C6884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824081-077A-8EFB-B56F-8D008F1A5097}"/>
              </a:ext>
            </a:extLst>
          </p:cNvPr>
          <p:cNvGrpSpPr/>
          <p:nvPr/>
        </p:nvGrpSpPr>
        <p:grpSpPr>
          <a:xfrm>
            <a:off x="5476542" y="3067878"/>
            <a:ext cx="1229737" cy="2113825"/>
            <a:chOff x="5098054" y="3067877"/>
            <a:chExt cx="1977049" cy="3398397"/>
          </a:xfrm>
        </p:grpSpPr>
        <p:grpSp>
          <p:nvGrpSpPr>
            <p:cNvPr id="13" name="Group 12"/>
            <p:cNvGrpSpPr/>
            <p:nvPr/>
          </p:nvGrpSpPr>
          <p:grpSpPr>
            <a:xfrm>
              <a:off x="5301385" y="3067877"/>
              <a:ext cx="1567095" cy="1215312"/>
              <a:chOff x="4746898" y="1413191"/>
              <a:chExt cx="1567095" cy="1215312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A04C154-2121-4740-940D-2372A6192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1514" y="1413191"/>
                <a:ext cx="1552479" cy="1138980"/>
              </a:xfrm>
              <a:prstGeom prst="rect">
                <a:avLst/>
              </a:prstGeom>
              <a:solidFill>
                <a:srgbClr val="CCDF7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altLang="en-US" sz="300" kern="1200" dirty="0">
                  <a:latin typeface="+mn-lt"/>
                </a:endParaRPr>
              </a:p>
            </p:txBody>
          </p:sp>
          <p:sp>
            <p:nvSpPr>
              <p:cNvPr id="55" name="Text Box 5">
                <a:extLst>
                  <a:ext uri="{FF2B5EF4-FFF2-40B4-BE49-F238E27FC236}">
                    <a16:creationId xmlns:a16="http://schemas.microsoft.com/office/drawing/2014/main" id="{FF8D62F3-4638-41EB-9A0D-84FEAAAE75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98" y="2405838"/>
                <a:ext cx="701501" cy="22266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00" kern="1200" dirty="0"/>
                  <a:t>UVM Testbench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1A905F8-3B53-4109-97C4-991DE0EACBA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22031" y="1556298"/>
                <a:ext cx="1445752" cy="817732"/>
              </a:xfrm>
              <a:prstGeom prst="rect">
                <a:avLst/>
              </a:prstGeom>
              <a:solidFill>
                <a:srgbClr val="98B396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altLang="en-US" sz="300" kern="1200">
                  <a:latin typeface="+mn-lt"/>
                </a:endParaRPr>
              </a:p>
            </p:txBody>
          </p:sp>
          <p:sp>
            <p:nvSpPr>
              <p:cNvPr id="57" name="Text Box 5">
                <a:extLst>
                  <a:ext uri="{FF2B5EF4-FFF2-40B4-BE49-F238E27FC236}">
                    <a16:creationId xmlns:a16="http://schemas.microsoft.com/office/drawing/2014/main" id="{956DC799-4A0A-4338-A6E7-83D833C98C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2000" y="1525437"/>
                <a:ext cx="392244" cy="29688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00" kern="1200" dirty="0">
                    <a:latin typeface="+mn-lt"/>
                  </a:rPr>
                  <a:t>SoC</a:t>
                </a:r>
              </a:p>
              <a:p>
                <a:r>
                  <a:rPr lang="en-US" altLang="en-US" sz="300" kern="1200" dirty="0">
                    <a:latin typeface="+mn-lt"/>
                  </a:rPr>
                  <a:t>RTL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5F54B3F-3FEA-4758-98BB-77969CF05D88}"/>
                  </a:ext>
                </a:extLst>
              </p:cNvPr>
              <p:cNvCxnSpPr>
                <a:cxnSpLocks noChangeShapeType="1"/>
                <a:stCxn id="78" idx="2"/>
              </p:cNvCxnSpPr>
              <p:nvPr/>
            </p:nvCxnSpPr>
            <p:spPr bwMode="auto">
              <a:xfrm>
                <a:off x="5142988" y="1530510"/>
                <a:ext cx="1" cy="316653"/>
              </a:xfrm>
              <a:prstGeom prst="line">
                <a:avLst/>
              </a:prstGeom>
              <a:noFill/>
              <a:ln w="3175" cmpd="sng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E7B5473-AD79-4463-A691-7C2843DADB1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608858" y="1907359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5231FA2-BD9B-487F-B0DC-CED20DD667B8}"/>
                  </a:ext>
                </a:extLst>
              </p:cNvPr>
              <p:cNvCxnSpPr>
                <a:cxnSpLocks noChangeShapeType="1"/>
                <a:stCxn id="79" idx="2"/>
              </p:cNvCxnSpPr>
              <p:nvPr/>
            </p:nvCxnSpPr>
            <p:spPr bwMode="auto">
              <a:xfrm>
                <a:off x="5502430" y="1530510"/>
                <a:ext cx="1" cy="316653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1D5E96D-FE9E-4907-81D7-67889AB4E9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40161" y="1787293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BC4CDD5-B92B-41B0-82E7-EC74C891C7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54290" y="2029851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2A7096A-257F-46C0-AFA9-13D7DEF3D4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89879" y="1585430"/>
                <a:ext cx="285374" cy="200019"/>
              </a:xfrm>
              <a:prstGeom prst="rect">
                <a:avLst/>
              </a:prstGeom>
              <a:solidFill>
                <a:srgbClr val="FFE98B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>
                    <a:latin typeface="+mn-lt"/>
                  </a:rPr>
                  <a:t>Memory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457A423-54BA-427F-943C-432FA7F46B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99925" y="2096351"/>
                <a:ext cx="243062" cy="223833"/>
              </a:xfrm>
              <a:prstGeom prst="rect">
                <a:avLst/>
              </a:prstGeom>
              <a:solidFill>
                <a:srgbClr val="DFB039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>
                    <a:latin typeface="+mn-lt"/>
                  </a:rPr>
                  <a:t>DMAC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3A40D51-251A-4DC6-AE07-4FCFF8BF3A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192492" y="2097477"/>
                <a:ext cx="236432" cy="223833"/>
              </a:xfrm>
              <a:prstGeom prst="rect">
                <a:avLst/>
              </a:prstGeom>
              <a:solidFill>
                <a:srgbClr val="FBCD09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 dirty="0">
                    <a:latin typeface="+mn-lt"/>
                  </a:rPr>
                  <a:t>AES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07D0E24-7C6B-4FDD-88FF-22D05C823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3590" y="1852128"/>
                <a:ext cx="1021493" cy="71921"/>
              </a:xfrm>
              <a:prstGeom prst="rect">
                <a:avLst/>
              </a:prstGeom>
              <a:solidFill>
                <a:srgbClr val="FFE98B"/>
              </a:solidFill>
              <a:ln w="317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Fabric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8374010-AAC2-4194-A2AA-3FD229678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287" y="1974917"/>
                <a:ext cx="781796" cy="72957"/>
              </a:xfrm>
              <a:prstGeom prst="rect">
                <a:avLst/>
              </a:prstGeom>
              <a:solidFill>
                <a:srgbClr val="FFE98B"/>
              </a:solidFill>
              <a:ln w="317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Fabric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6D762F4-40F5-4520-B88D-8807FA0898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029644" y="1907359"/>
                <a:ext cx="0" cy="192142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7C5C529-41B6-4B89-BE86-306170D3FE7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44180" y="2097930"/>
                <a:ext cx="209017" cy="223833"/>
              </a:xfrm>
              <a:prstGeom prst="rect">
                <a:avLst/>
              </a:prstGeom>
              <a:solidFill>
                <a:srgbClr val="C898B5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>
                    <a:latin typeface="+mn-lt"/>
                  </a:rPr>
                  <a:t>UART1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DAFB2CD-2C25-40C0-B06E-836FCCDBEB7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314795" y="2033002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CC3DCF0-10EF-4FC4-AAA6-A3AD9ABD87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55197" y="2317943"/>
                <a:ext cx="0" cy="102397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DA51AB2-0E1A-470D-AF2A-07259E80EF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52155" y="2425636"/>
                <a:ext cx="201042" cy="89744"/>
              </a:xfrm>
              <a:prstGeom prst="rect">
                <a:avLst/>
              </a:prstGeom>
              <a:solidFill>
                <a:srgbClr val="90C055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 dirty="0">
                    <a:latin typeface="+mn-lt"/>
                  </a:rPr>
                  <a:t>VIP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76B57D1-B8A3-4342-9D9C-E9A241B7F80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013974" y="1582556"/>
                <a:ext cx="221726" cy="738855"/>
              </a:xfrm>
              <a:prstGeom prst="rect">
                <a:avLst/>
              </a:prstGeom>
              <a:solidFill>
                <a:srgbClr val="FFE98B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System</a:t>
                </a:r>
              </a:p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and</a:t>
                </a:r>
              </a:p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Power</a:t>
                </a:r>
              </a:p>
              <a:p>
                <a:pPr algn="ctr">
                  <a:defRPr/>
                </a:pPr>
                <a:r>
                  <a:rPr lang="en-US" sz="300" kern="1200" dirty="0">
                    <a:cs typeface="+mn-cs"/>
                  </a:rPr>
                  <a:t>Control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30B4D1C-40DA-4927-8954-81B33EC32D4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482372" y="2097930"/>
                <a:ext cx="209017" cy="223833"/>
              </a:xfrm>
              <a:prstGeom prst="rect">
                <a:avLst/>
              </a:prstGeom>
              <a:solidFill>
                <a:srgbClr val="C898B5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>
                    <a:latin typeface="+mn-lt"/>
                  </a:rPr>
                  <a:t>UART0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D62BF63-A94B-45B8-A9E8-0AC3F48CF1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588002" y="2033544"/>
                <a:ext cx="0" cy="665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797DF97-C4BB-431B-A3BA-B45F3D2274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585414" y="2317943"/>
                <a:ext cx="0" cy="102397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EF7B635-3DAA-4DB6-984A-6AABD442B6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482372" y="2425636"/>
                <a:ext cx="201042" cy="89744"/>
              </a:xfrm>
              <a:prstGeom prst="rect">
                <a:avLst/>
              </a:prstGeom>
              <a:solidFill>
                <a:srgbClr val="90C055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 dirty="0">
                    <a:latin typeface="+mn-lt"/>
                  </a:rPr>
                  <a:t>VIP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A4AF501-F237-432F-A872-4A1E54D1AA2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42467" y="1440766"/>
                <a:ext cx="201042" cy="89744"/>
              </a:xfrm>
              <a:prstGeom prst="rect">
                <a:avLst/>
              </a:prstGeom>
              <a:solidFill>
                <a:srgbClr val="90C055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 dirty="0">
                    <a:latin typeface="+mn-lt"/>
                  </a:rPr>
                  <a:t>VIP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1DA0982-AA2C-49C3-A24F-5C9A4E1C6C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401909" y="1440766"/>
                <a:ext cx="201042" cy="89744"/>
              </a:xfrm>
              <a:prstGeom prst="rect">
                <a:avLst/>
              </a:prstGeom>
              <a:solidFill>
                <a:srgbClr val="90C055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00" kern="1200" dirty="0">
                    <a:latin typeface="+mn-lt"/>
                  </a:rPr>
                  <a:t>VIP</a:t>
                </a:r>
              </a:p>
            </p:txBody>
          </p:sp>
        </p:grpSp>
        <p:pic>
          <p:nvPicPr>
            <p:cNvPr id="206" name="Picture 205" descr="ZeBu.jpe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16049" y="4545491"/>
              <a:ext cx="759941" cy="1296681"/>
            </a:xfrm>
            <a:prstGeom prst="rect">
              <a:avLst/>
            </a:prstGeom>
          </p:spPr>
        </p:pic>
        <p:sp>
          <p:nvSpPr>
            <p:cNvPr id="207" name="Right Arrow 206"/>
            <p:cNvSpPr/>
            <p:nvPr/>
          </p:nvSpPr>
          <p:spPr>
            <a:xfrm rot="5400000">
              <a:off x="5921112" y="4276001"/>
              <a:ext cx="325407" cy="192055"/>
            </a:xfrm>
            <a:prstGeom prst="rightArrow">
              <a:avLst/>
            </a:pr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1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100" dirty="0">
                <a:solidFill>
                  <a:srgbClr val="3C6884"/>
                </a:solidFill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5098054" y="5773537"/>
              <a:ext cx="1977049" cy="69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Simulation Acceleration</a:t>
              </a:r>
            </a:p>
          </p:txBody>
        </p:sp>
        <p:pic>
          <p:nvPicPr>
            <p:cNvPr id="319" name="Picture 3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4035" y="4881993"/>
              <a:ext cx="784855" cy="53550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B815D7-4176-3C2F-89C9-14D7A6CB2C23}"/>
              </a:ext>
            </a:extLst>
          </p:cNvPr>
          <p:cNvGrpSpPr/>
          <p:nvPr/>
        </p:nvGrpSpPr>
        <p:grpSpPr>
          <a:xfrm>
            <a:off x="7601386" y="5600195"/>
            <a:ext cx="2060664" cy="1062390"/>
            <a:chOff x="6577630" y="5547140"/>
            <a:chExt cx="2060664" cy="1062390"/>
          </a:xfrm>
        </p:grpSpPr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B04B4FA9-BC8B-2821-4DCC-C08F39546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356" y="5547140"/>
              <a:ext cx="1112261" cy="806311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C8A658-F3AC-5BF6-90B0-40B3E16D596A}"/>
                </a:ext>
              </a:extLst>
            </p:cNvPr>
            <p:cNvSpPr txBox="1"/>
            <p:nvPr/>
          </p:nvSpPr>
          <p:spPr>
            <a:xfrm>
              <a:off x="6577630" y="6363309"/>
              <a:ext cx="20606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</a:rPr>
                <a:t>Performance Profiling</a:t>
              </a:r>
            </a:p>
          </p:txBody>
        </p:sp>
      </p:grpSp>
      <p:sp>
        <p:nvSpPr>
          <p:cNvPr id="17" name="Right Brace 16">
            <a:extLst>
              <a:ext uri="{FF2B5EF4-FFF2-40B4-BE49-F238E27FC236}">
                <a16:creationId xmlns:a16="http://schemas.microsoft.com/office/drawing/2014/main" id="{D70964F3-922B-01A1-225A-2FA2F0DA89B5}"/>
              </a:ext>
            </a:extLst>
          </p:cNvPr>
          <p:cNvSpPr/>
          <p:nvPr/>
        </p:nvSpPr>
        <p:spPr>
          <a:xfrm rot="5400000">
            <a:off x="5751577" y="900657"/>
            <a:ext cx="246937" cy="9008177"/>
          </a:xfrm>
          <a:prstGeom prst="rightBrace">
            <a:avLst>
              <a:gd name="adj1" fmla="val 8333"/>
              <a:gd name="adj2" fmla="val 49466"/>
            </a:avLst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BA17D0-DAF7-2CB6-DBF8-B80E36CE48F2}"/>
              </a:ext>
            </a:extLst>
          </p:cNvPr>
          <p:cNvGrpSpPr/>
          <p:nvPr/>
        </p:nvGrpSpPr>
        <p:grpSpPr>
          <a:xfrm>
            <a:off x="5318066" y="5571119"/>
            <a:ext cx="1357745" cy="1072138"/>
            <a:chOff x="4186375" y="5547140"/>
            <a:chExt cx="1357745" cy="1072138"/>
          </a:xfrm>
        </p:grpSpPr>
        <p:pic>
          <p:nvPicPr>
            <p:cNvPr id="19" name="Picture 18" descr="A close up of a map&#10;&#10;Description automatically generated">
              <a:extLst>
                <a:ext uri="{FF2B5EF4-FFF2-40B4-BE49-F238E27FC236}">
                  <a16:creationId xmlns:a16="http://schemas.microsoft.com/office/drawing/2014/main" id="{0840BA96-0272-3C49-179F-84233D53F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6519" y="5547140"/>
              <a:ext cx="1257601" cy="806311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ABEA3C-8CF2-7D4B-4A2A-B959290CC4D2}"/>
                </a:ext>
              </a:extLst>
            </p:cNvPr>
            <p:cNvSpPr txBox="1"/>
            <p:nvPr/>
          </p:nvSpPr>
          <p:spPr>
            <a:xfrm>
              <a:off x="4186375" y="6373057"/>
              <a:ext cx="11974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</a:rPr>
                <a:t>Coverage Analysis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C73DB5-F050-5BEF-DE14-ABCBFB811CEF}"/>
              </a:ext>
            </a:extLst>
          </p:cNvPr>
          <p:cNvGrpSpPr/>
          <p:nvPr/>
        </p:nvGrpSpPr>
        <p:grpSpPr>
          <a:xfrm>
            <a:off x="2552134" y="5561722"/>
            <a:ext cx="1563822" cy="1041524"/>
            <a:chOff x="1866761" y="5547140"/>
            <a:chExt cx="1563822" cy="1041524"/>
          </a:xfrm>
        </p:grpSpPr>
        <p:pic>
          <p:nvPicPr>
            <p:cNvPr id="22" name="Picture 170">
              <a:extLst>
                <a:ext uri="{FF2B5EF4-FFF2-40B4-BE49-F238E27FC236}">
                  <a16:creationId xmlns:a16="http://schemas.microsoft.com/office/drawing/2014/main" id="{0658DB9D-5664-19DC-82E8-0E83AC7FE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519" y="5547140"/>
              <a:ext cx="1459064" cy="806311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80AC24-8BB6-702C-1737-60B9EADDAC73}"/>
                </a:ext>
              </a:extLst>
            </p:cNvPr>
            <p:cNvSpPr txBox="1"/>
            <p:nvPr/>
          </p:nvSpPr>
          <p:spPr>
            <a:xfrm>
              <a:off x="1866761" y="6342443"/>
              <a:ext cx="11432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</a:rPr>
                <a:t>High Level Debug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9E4B13-5BED-9A6A-FE46-C1DCC9288A20}"/>
              </a:ext>
            </a:extLst>
          </p:cNvPr>
          <p:cNvGrpSpPr/>
          <p:nvPr/>
        </p:nvGrpSpPr>
        <p:grpSpPr>
          <a:xfrm>
            <a:off x="3432524" y="778582"/>
            <a:ext cx="2380753" cy="1333114"/>
            <a:chOff x="668494" y="2478309"/>
            <a:chExt cx="2380753" cy="133311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FFD8F5E-054C-37F4-86B3-32C867B5D7BB}"/>
                </a:ext>
              </a:extLst>
            </p:cNvPr>
            <p:cNvSpPr/>
            <p:nvPr/>
          </p:nvSpPr>
          <p:spPr>
            <a:xfrm>
              <a:off x="690539" y="2751020"/>
              <a:ext cx="2358708" cy="1060403"/>
            </a:xfrm>
            <a:prstGeom prst="round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E9929B-67D2-460B-ED7A-1A2F34A5125C}"/>
                </a:ext>
              </a:extLst>
            </p:cNvPr>
            <p:cNvSpPr txBox="1"/>
            <p:nvPr/>
          </p:nvSpPr>
          <p:spPr>
            <a:xfrm>
              <a:off x="700606" y="2478309"/>
              <a:ext cx="2051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SVIPs for Core Integrity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97627B-4CA1-4CB5-2892-38995CDA9B10}"/>
                </a:ext>
              </a:extLst>
            </p:cNvPr>
            <p:cNvSpPr txBox="1"/>
            <p:nvPr/>
          </p:nvSpPr>
          <p:spPr>
            <a:xfrm>
              <a:off x="668494" y="2795760"/>
              <a:ext cx="1772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Register Hazards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Load/Store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Core Cache Coherency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Core Interrupts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…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223D46A-3E63-B11B-B5F5-D9110C4B6309}"/>
              </a:ext>
            </a:extLst>
          </p:cNvPr>
          <p:cNvGrpSpPr/>
          <p:nvPr/>
        </p:nvGrpSpPr>
        <p:grpSpPr>
          <a:xfrm>
            <a:off x="961729" y="884457"/>
            <a:ext cx="2358708" cy="1121364"/>
            <a:chOff x="649780" y="4851705"/>
            <a:chExt cx="2358708" cy="112136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C3FEC94-673B-C06D-9683-F9811FDE5C17}"/>
                </a:ext>
              </a:extLst>
            </p:cNvPr>
            <p:cNvSpPr/>
            <p:nvPr/>
          </p:nvSpPr>
          <p:spPr>
            <a:xfrm>
              <a:off x="649780" y="5093401"/>
              <a:ext cx="2358708" cy="879668"/>
            </a:xfrm>
            <a:prstGeom prst="round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C6AD5DC-D743-C9E8-8368-556FC624894C}"/>
                </a:ext>
              </a:extLst>
            </p:cNvPr>
            <p:cNvSpPr txBox="1"/>
            <p:nvPr/>
          </p:nvSpPr>
          <p:spPr>
            <a:xfrm>
              <a:off x="679216" y="4851705"/>
              <a:ext cx="2051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SVIPs for IP Integrity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BE6E3B2-462E-D967-1D1D-E67010BF8238}"/>
                </a:ext>
              </a:extLst>
            </p:cNvPr>
            <p:cNvSpPr txBox="1"/>
            <p:nvPr/>
          </p:nvSpPr>
          <p:spPr>
            <a:xfrm>
              <a:off x="679216" y="5142071"/>
              <a:ext cx="16789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Mem2Mem (</a:t>
              </a:r>
              <a:r>
                <a:rPr lang="en-US" sz="1200" dirty="0" err="1"/>
                <a:t>dma</a:t>
              </a:r>
              <a:r>
                <a:rPr lang="en-US" sz="1200" dirty="0"/>
                <a:t>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IO Offload (PCIE/Eth)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WQ Servicing 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…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3E5402-CA10-4296-94FE-8B3BA3799158}"/>
              </a:ext>
            </a:extLst>
          </p:cNvPr>
          <p:cNvGrpSpPr/>
          <p:nvPr/>
        </p:nvGrpSpPr>
        <p:grpSpPr>
          <a:xfrm>
            <a:off x="5938342" y="788397"/>
            <a:ext cx="2358708" cy="1313485"/>
            <a:chOff x="5020238" y="1705802"/>
            <a:chExt cx="2358708" cy="131348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80138B5-DA47-39B4-91AC-4247CB524D1B}"/>
                </a:ext>
              </a:extLst>
            </p:cNvPr>
            <p:cNvSpPr/>
            <p:nvPr/>
          </p:nvSpPr>
          <p:spPr>
            <a:xfrm>
              <a:off x="5020238" y="1933123"/>
              <a:ext cx="2358708" cy="1086164"/>
            </a:xfrm>
            <a:prstGeom prst="round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DB1CFC-5536-1881-3F9A-9562291C4874}"/>
                </a:ext>
              </a:extLst>
            </p:cNvPr>
            <p:cNvSpPr txBox="1"/>
            <p:nvPr/>
          </p:nvSpPr>
          <p:spPr>
            <a:xfrm>
              <a:off x="5034054" y="1705802"/>
              <a:ext cx="2051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SVIPs for SoC Integrity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3805261-4B44-5B30-372B-24DA4044A775}"/>
                </a:ext>
              </a:extLst>
            </p:cNvPr>
            <p:cNvSpPr txBox="1"/>
            <p:nvPr/>
          </p:nvSpPr>
          <p:spPr>
            <a:xfrm>
              <a:off x="5078508" y="2003624"/>
              <a:ext cx="17154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SoC Cache Coherency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Memory Ordering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Power Management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System Interrupts 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…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7316E53-6A70-9ABE-9181-C42C4C39A32C}"/>
              </a:ext>
            </a:extLst>
          </p:cNvPr>
          <p:cNvGrpSpPr/>
          <p:nvPr/>
        </p:nvGrpSpPr>
        <p:grpSpPr>
          <a:xfrm>
            <a:off x="8422115" y="798498"/>
            <a:ext cx="2358708" cy="1293283"/>
            <a:chOff x="9206035" y="3812697"/>
            <a:chExt cx="2358708" cy="129328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25F66FF-1BAD-7790-92AB-2643E7778193}"/>
                </a:ext>
              </a:extLst>
            </p:cNvPr>
            <p:cNvSpPr/>
            <p:nvPr/>
          </p:nvSpPr>
          <p:spPr>
            <a:xfrm>
              <a:off x="9206035" y="4089696"/>
              <a:ext cx="2358708" cy="835911"/>
            </a:xfrm>
            <a:prstGeom prst="round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DC9999-16B8-ADAD-F859-567CEA1D9DD6}"/>
                </a:ext>
              </a:extLst>
            </p:cNvPr>
            <p:cNvSpPr txBox="1"/>
            <p:nvPr/>
          </p:nvSpPr>
          <p:spPr>
            <a:xfrm>
              <a:off x="9238807" y="3812697"/>
              <a:ext cx="2051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SVIPs for FW Integrity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5F2022A-E090-83AF-9899-A225C739BEEB}"/>
                </a:ext>
              </a:extLst>
            </p:cNvPr>
            <p:cNvSpPr txBox="1"/>
            <p:nvPr/>
          </p:nvSpPr>
          <p:spPr>
            <a:xfrm>
              <a:off x="9234150" y="4090317"/>
              <a:ext cx="167892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Mem2Mem (</a:t>
              </a:r>
              <a:r>
                <a:rPr lang="en-US" sz="1200" dirty="0" err="1"/>
                <a:t>dma</a:t>
              </a:r>
              <a:r>
                <a:rPr lang="en-US" sz="1200" dirty="0"/>
                <a:t>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IO Offload (PCIE/Eth)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WQ Servicing 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200" dirty="0"/>
                <a:t>…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9692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CDA3-4297-B993-FB9E-C84DF1B9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" y="-45643"/>
            <a:ext cx="10515598" cy="1032406"/>
          </a:xfrm>
        </p:spPr>
        <p:txBody>
          <a:bodyPr>
            <a:normAutofit/>
          </a:bodyPr>
          <a:lstStyle/>
          <a:p>
            <a:r>
              <a:rPr lang="en-US" dirty="0"/>
              <a:t>Different Challenges for Core vs SoC Verification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8B236-E19E-AFAF-CF8F-809E91E8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Breker Verification Systems, Inc.  All rights reserved.                                                             Breker Systems Confidential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C8608-294C-8161-D89A-CA8D34C8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785E39F-E9A4-2127-8F65-1E6C0208E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73" y="892110"/>
            <a:ext cx="2924288" cy="1644912"/>
          </a:xfrm>
          <a:prstGeom prst="rect">
            <a:avLst/>
          </a:prstGeom>
        </p:spPr>
      </p:pic>
      <p:pic>
        <p:nvPicPr>
          <p:cNvPr id="9" name="Picture 8" descr="Diagram, engineering drawing, schematic&#10;&#10;Description automatically generated">
            <a:extLst>
              <a:ext uri="{FF2B5EF4-FFF2-40B4-BE49-F238E27FC236}">
                <a16:creationId xmlns:a16="http://schemas.microsoft.com/office/drawing/2014/main" id="{C0B5B989-C878-B215-EB0B-2C90690B8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11" y="1522656"/>
            <a:ext cx="1779687" cy="11621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BBA6AE4-11FB-507A-5D22-247E51456219}"/>
              </a:ext>
            </a:extLst>
          </p:cNvPr>
          <p:cNvGrpSpPr/>
          <p:nvPr/>
        </p:nvGrpSpPr>
        <p:grpSpPr>
          <a:xfrm>
            <a:off x="3733315" y="1120120"/>
            <a:ext cx="2747300" cy="1536720"/>
            <a:chOff x="2297831" y="1524000"/>
            <a:chExt cx="3361571" cy="1806575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5D4E6C0-C3E3-0CD4-72F1-55CFAC2067A4}"/>
                </a:ext>
              </a:extLst>
            </p:cNvPr>
            <p:cNvSpPr/>
            <p:nvPr/>
          </p:nvSpPr>
          <p:spPr>
            <a:xfrm>
              <a:off x="2297831" y="1528660"/>
              <a:ext cx="3361571" cy="519695"/>
            </a:xfrm>
            <a:custGeom>
              <a:avLst/>
              <a:gdLst>
                <a:gd name="connsiteX0" fmla="*/ 0 w 3361571"/>
                <a:gd name="connsiteY0" fmla="*/ 519695 h 519695"/>
                <a:gd name="connsiteX1" fmla="*/ 3361571 w 3361571"/>
                <a:gd name="connsiteY1" fmla="*/ 0 h 519695"/>
                <a:gd name="connsiteX2" fmla="*/ 2105094 w 3361571"/>
                <a:gd name="connsiteY2" fmla="*/ 519695 h 519695"/>
                <a:gd name="connsiteX3" fmla="*/ 0 w 3361571"/>
                <a:gd name="connsiteY3" fmla="*/ 519695 h 51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1571" h="519695">
                  <a:moveTo>
                    <a:pt x="0" y="519695"/>
                  </a:moveTo>
                  <a:lnTo>
                    <a:pt x="3361571" y="0"/>
                  </a:lnTo>
                  <a:lnTo>
                    <a:pt x="2105094" y="519695"/>
                  </a:lnTo>
                  <a:lnTo>
                    <a:pt x="0" y="519695"/>
                  </a:lnTo>
                  <a:close/>
                </a:path>
              </a:pathLst>
            </a:custGeom>
            <a:gradFill>
              <a:gsLst>
                <a:gs pos="7000">
                  <a:schemeClr val="accent1">
                    <a:lumMod val="5000"/>
                    <a:lumOff val="95000"/>
                    <a:alpha val="54875"/>
                  </a:schemeClr>
                </a:gs>
                <a:gs pos="4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5A7A46E-7E82-7977-B89D-5C7BA82DABBC}"/>
                </a:ext>
              </a:extLst>
            </p:cNvPr>
            <p:cNvSpPr/>
            <p:nvPr/>
          </p:nvSpPr>
          <p:spPr>
            <a:xfrm>
              <a:off x="4401280" y="1524000"/>
              <a:ext cx="1250950" cy="1806575"/>
            </a:xfrm>
            <a:custGeom>
              <a:avLst/>
              <a:gdLst>
                <a:gd name="connsiteX0" fmla="*/ 1250950 w 1250950"/>
                <a:gd name="connsiteY0" fmla="*/ 0 h 1806575"/>
                <a:gd name="connsiteX1" fmla="*/ 3175 w 1250950"/>
                <a:gd name="connsiteY1" fmla="*/ 523875 h 1806575"/>
                <a:gd name="connsiteX2" fmla="*/ 0 w 1250950"/>
                <a:gd name="connsiteY2" fmla="*/ 1806575 h 1806575"/>
                <a:gd name="connsiteX3" fmla="*/ 1250950 w 1250950"/>
                <a:gd name="connsiteY3" fmla="*/ 0 h 180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950" h="1806575">
                  <a:moveTo>
                    <a:pt x="1250950" y="0"/>
                  </a:moveTo>
                  <a:lnTo>
                    <a:pt x="3175" y="523875"/>
                  </a:lnTo>
                  <a:cubicBezTo>
                    <a:pt x="2117" y="951442"/>
                    <a:pt x="1058" y="1379008"/>
                    <a:pt x="0" y="1806575"/>
                  </a:cubicBezTo>
                  <a:lnTo>
                    <a:pt x="1250950" y="0"/>
                  </a:lnTo>
                  <a:close/>
                </a:path>
              </a:pathLst>
            </a:custGeom>
            <a:gradFill>
              <a:gsLst>
                <a:gs pos="7000">
                  <a:schemeClr val="accent1">
                    <a:lumMod val="5000"/>
                    <a:lumOff val="95000"/>
                    <a:alpha val="54875"/>
                  </a:schemeClr>
                </a:gs>
                <a:gs pos="4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25BC239-C8DB-9DC7-38C1-6FE2B008FB6D}"/>
              </a:ext>
            </a:extLst>
          </p:cNvPr>
          <p:cNvGraphicFramePr>
            <a:graphicFrameLocks noGrp="1"/>
          </p:cNvGraphicFramePr>
          <p:nvPr/>
        </p:nvGraphicFramePr>
        <p:xfrm>
          <a:off x="514958" y="3573794"/>
          <a:ext cx="5283134" cy="28041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89163">
                  <a:extLst>
                    <a:ext uri="{9D8B030D-6E8A-4147-A177-3AD203B41FA5}">
                      <a16:colId xmlns:a16="http://schemas.microsoft.com/office/drawing/2014/main" val="1913510958"/>
                    </a:ext>
                  </a:extLst>
                </a:gridCol>
                <a:gridCol w="3493971">
                  <a:extLst>
                    <a:ext uri="{9D8B030D-6E8A-4147-A177-3AD203B41FA5}">
                      <a16:colId xmlns:a16="http://schemas.microsoft.com/office/drawing/2014/main" val="4064321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Random Instructions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Do instructions yield correct results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1159439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Register/Register Hazards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Pipeline perturbations dues to register conflicts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3020021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Load/Store Integrity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Memory conflict patterns 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2985962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Conditionals and Branches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Pipeline perturbations from synchronous PC change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4034105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Exceptions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Jumping to and returning from ISR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1652702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Asynchronous Interrupts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Pipeline perturbations from asynchronous PC change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3931502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Privilege Level Switching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Context switching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973212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Core Security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Register and Memory protection by privilege level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4028466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Core Paging/MMU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Memory virtualization and TLB operation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3958888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Sleep/Wakeup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State retention across WFI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2002959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Voltage/Freq Scaling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Operation at different clock ratios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3559566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Core Coherency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Caches, evictions and snoops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36917352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82A9F0B-19B9-50CD-DEA5-C628AD0F0E85}"/>
              </a:ext>
            </a:extLst>
          </p:cNvPr>
          <p:cNvGraphicFramePr>
            <a:graphicFrameLocks noGrp="1"/>
          </p:cNvGraphicFramePr>
          <p:nvPr/>
        </p:nvGraphicFramePr>
        <p:xfrm>
          <a:off x="6165154" y="3368295"/>
          <a:ext cx="5283134" cy="14020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40666">
                  <a:extLst>
                    <a:ext uri="{9D8B030D-6E8A-4147-A177-3AD203B41FA5}">
                      <a16:colId xmlns:a16="http://schemas.microsoft.com/office/drawing/2014/main" val="3058700728"/>
                    </a:ext>
                  </a:extLst>
                </a:gridCol>
                <a:gridCol w="3642468">
                  <a:extLst>
                    <a:ext uri="{9D8B030D-6E8A-4147-A177-3AD203B41FA5}">
                      <a16:colId xmlns:a16="http://schemas.microsoft.com/office/drawing/2014/main" val="23633761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System Coherency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Cover all cache transitions, evictions, snoops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174949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System Paging/IOMMU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System memory virtualization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3232598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System Security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Register and Memory protection across system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4112759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Power Management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System wide sleep/wakeup and voltage/</a:t>
                      </a:r>
                      <a:r>
                        <a:rPr lang="en-US" sz="1200" dirty="0" err="1">
                          <a:effectLst/>
                        </a:rPr>
                        <a:t>freq</a:t>
                      </a:r>
                      <a:r>
                        <a:rPr lang="en-US" sz="1200" dirty="0">
                          <a:effectLst/>
                        </a:rPr>
                        <a:t> scaling </a:t>
                      </a: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2413560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Packet Generation</a:t>
                      </a: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Generating networking packets for I/O testing</a:t>
                      </a: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2205390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Interface Testing</a:t>
                      </a: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Analyzing coherent interfaces including CXL &amp; </a:t>
                      </a:r>
                      <a:r>
                        <a:rPr lang="en-US" sz="1200" dirty="0" err="1">
                          <a:effectLst/>
                        </a:rPr>
                        <a:t>UCIe</a:t>
                      </a:r>
                      <a:endParaRPr lang="en-US" sz="1200" dirty="0">
                        <a:effectLst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82505687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FFF8000-8F32-AE15-D749-F6F43389E45B}"/>
              </a:ext>
            </a:extLst>
          </p:cNvPr>
          <p:cNvGraphicFramePr>
            <a:graphicFrameLocks noGrp="1"/>
          </p:cNvGraphicFramePr>
          <p:nvPr/>
        </p:nvGraphicFramePr>
        <p:xfrm>
          <a:off x="6165154" y="4770375"/>
          <a:ext cx="5283134" cy="15849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40666">
                  <a:extLst>
                    <a:ext uri="{9D8B030D-6E8A-4147-A177-3AD203B41FA5}">
                      <a16:colId xmlns:a16="http://schemas.microsoft.com/office/drawing/2014/main" val="3058700728"/>
                    </a:ext>
                  </a:extLst>
                </a:gridCol>
                <a:gridCol w="3642468">
                  <a:extLst>
                    <a:ext uri="{9D8B030D-6E8A-4147-A177-3AD203B41FA5}">
                      <a16:colId xmlns:a16="http://schemas.microsoft.com/office/drawing/2014/main" val="23633761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Random Memory Tests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Test Cores/Fabrics/Memory controllers across DDR, OCRAM, FLASH </a:t>
                      </a:r>
                      <a:r>
                        <a:rPr lang="en-US" sz="1200" b="0" dirty="0" err="1">
                          <a:effectLst/>
                        </a:rPr>
                        <a:t>etc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3689399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Random Register Tests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Read/write test to all uncore registers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2966033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System Interrupts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Randomized interrupts through CLINT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3763645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Multi-core Execution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Concurrent operations on fabric and memory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3919282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Memory Ordering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 weakly order memory protocols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155899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Atomic Operation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Across all memory types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425333872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86DA7D7-60C1-F0CF-D371-9E7A5DDDE051}"/>
              </a:ext>
            </a:extLst>
          </p:cNvPr>
          <p:cNvSpPr txBox="1"/>
          <p:nvPr/>
        </p:nvSpPr>
        <p:spPr>
          <a:xfrm>
            <a:off x="919010" y="3219271"/>
            <a:ext cx="447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RISC-V Core Verification Challenges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664C0-F9F1-0533-19D8-E35B605A32A2}"/>
              </a:ext>
            </a:extLst>
          </p:cNvPr>
          <p:cNvSpPr txBox="1"/>
          <p:nvPr/>
        </p:nvSpPr>
        <p:spPr>
          <a:xfrm>
            <a:off x="6393547" y="3017519"/>
            <a:ext cx="482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RISC-V SoC Verification Challenges </a:t>
            </a:r>
          </a:p>
        </p:txBody>
      </p:sp>
    </p:spTree>
    <p:extLst>
      <p:ext uri="{BB962C8B-B14F-4D97-AF65-F5344CB8AC3E}">
        <p14:creationId xmlns:p14="http://schemas.microsoft.com/office/powerpoint/2010/main" val="42729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E09B7-AB28-008D-A42E-60FF37FC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30EC-3217-39AA-8F4F-4FE8C88EB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Suite Synthesis and </a:t>
            </a:r>
            <a:r>
              <a:rPr lang="en-US" dirty="0" err="1"/>
              <a:t>SystemVIP</a:t>
            </a:r>
            <a:endParaRPr lang="en-US" dirty="0"/>
          </a:p>
          <a:p>
            <a:r>
              <a:rPr lang="en-US" dirty="0">
                <a:solidFill>
                  <a:srgbClr val="2F9FDE"/>
                </a:solidFill>
              </a:rPr>
              <a:t>RISC-V Core Verification </a:t>
            </a:r>
            <a:r>
              <a:rPr lang="en-US" dirty="0" err="1">
                <a:solidFill>
                  <a:srgbClr val="2F9FDE"/>
                </a:solidFill>
              </a:rPr>
              <a:t>SystemVIP</a:t>
            </a:r>
            <a:endParaRPr lang="en-US" dirty="0">
              <a:solidFill>
                <a:srgbClr val="2F9FDE"/>
              </a:solidFill>
            </a:endParaRPr>
          </a:p>
          <a:p>
            <a:r>
              <a:rPr lang="en-US" dirty="0"/>
              <a:t>RISC-V SoC Verification </a:t>
            </a:r>
            <a:r>
              <a:rPr lang="en-US" dirty="0" err="1"/>
              <a:t>SystemVIP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6559F-9687-AB78-2FD4-A9D3B0EC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FEF2E-921D-36B1-5531-A29FF375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6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09F75B-8B26-448E-A5B9-2C46EAA6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800" dirty="0"/>
          </a:p>
        </p:txBody>
      </p:sp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52400" y="182563"/>
            <a:ext cx="10515600" cy="654050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charset="0"/>
                <a:ea typeface="MS PGothic" charset="0"/>
              </a:rPr>
              <a:t>RISC-V Core Testbench Integration </a:t>
            </a:r>
          </a:p>
        </p:txBody>
      </p:sp>
      <p:sp>
        <p:nvSpPr>
          <p:cNvPr id="1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48288" y="6557674"/>
            <a:ext cx="548640" cy="233652"/>
          </a:xfrm>
          <a:prstGeom prst="rect">
            <a:avLst/>
          </a:prstGeom>
        </p:spPr>
        <p:txBody>
          <a:bodyPr/>
          <a:lstStyle/>
          <a:p>
            <a:fld id="{14E1F54F-A9C0-46D9-9FE5-92AFF8F483DD}" type="slidenum">
              <a:rPr lang="en-US" sz="1100" smtClean="0"/>
              <a:t>14</a:t>
            </a:fld>
            <a:endParaRPr lang="en-US" sz="1100" dirty="0"/>
          </a:p>
        </p:txBody>
      </p:sp>
      <p:cxnSp>
        <p:nvCxnSpPr>
          <p:cNvPr id="28727" name="Straight Arrow Connector 56"/>
          <p:cNvCxnSpPr>
            <a:cxnSpLocks noChangeShapeType="1"/>
            <a:stCxn id="88" idx="2"/>
            <a:endCxn id="28838" idx="0"/>
          </p:cNvCxnSpPr>
          <p:nvPr/>
        </p:nvCxnSpPr>
        <p:spPr bwMode="auto">
          <a:xfrm>
            <a:off x="4685242" y="2073036"/>
            <a:ext cx="3968" cy="45532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8677" name="Group 6"/>
          <p:cNvGrpSpPr>
            <a:grpSpLocks/>
          </p:cNvGrpSpPr>
          <p:nvPr/>
        </p:nvGrpSpPr>
        <p:grpSpPr bwMode="auto">
          <a:xfrm>
            <a:off x="4035954" y="2528358"/>
            <a:ext cx="1306512" cy="865188"/>
            <a:chOff x="6271778" y="4096132"/>
            <a:chExt cx="844083" cy="716787"/>
          </a:xfrm>
        </p:grpSpPr>
        <p:sp>
          <p:nvSpPr>
            <p:cNvPr id="163" name="Rounded Rectangle 162"/>
            <p:cNvSpPr/>
            <p:nvPr/>
          </p:nvSpPr>
          <p:spPr>
            <a:xfrm>
              <a:off x="6271778" y="4225022"/>
              <a:ext cx="844083" cy="587897"/>
            </a:xfrm>
            <a:prstGeom prst="roundRect">
              <a:avLst/>
            </a:prstGeom>
            <a:solidFill>
              <a:srgbClr val="027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C6884"/>
                </a:solidFill>
              </a:endParaRPr>
            </a:p>
          </p:txBody>
        </p:sp>
        <p:pic>
          <p:nvPicPr>
            <p:cNvPr id="28837" name="Picture 16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304" y="4528919"/>
              <a:ext cx="601609" cy="75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38" name="Picture 1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2572" y="4096132"/>
              <a:ext cx="422495" cy="38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39" name="Picture 1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022" y="4623852"/>
              <a:ext cx="605594" cy="13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5374216" y="3199871"/>
            <a:ext cx="3262313" cy="2355850"/>
          </a:xfrm>
          <a:prstGeom prst="rect">
            <a:avLst/>
          </a:prstGeom>
          <a:solidFill>
            <a:srgbClr val="D7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C688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9153" y="4830234"/>
            <a:ext cx="3016779" cy="657225"/>
          </a:xfrm>
          <a:prstGeom prst="rect">
            <a:avLst/>
          </a:prstGeom>
          <a:solidFill>
            <a:srgbClr val="A9B6C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74320" bIns="36576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09154" y="3349303"/>
            <a:ext cx="3016778" cy="1334881"/>
          </a:xfrm>
          <a:prstGeom prst="rect">
            <a:avLst/>
          </a:prstGeom>
          <a:solidFill>
            <a:srgbClr val="F4DFC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CPU</a:t>
            </a:r>
            <a:endParaRPr lang="en-US" sz="7200" dirty="0">
              <a:solidFill>
                <a:schemeClr val="tx1"/>
              </a:solidFill>
            </a:endParaRPr>
          </a:p>
        </p:txBody>
      </p:sp>
      <p:cxnSp>
        <p:nvCxnSpPr>
          <p:cNvPr id="28712" name="Straight Connector 61"/>
          <p:cNvCxnSpPr>
            <a:cxnSpLocks noChangeShapeType="1"/>
          </p:cNvCxnSpPr>
          <p:nvPr/>
        </p:nvCxnSpPr>
        <p:spPr bwMode="auto">
          <a:xfrm>
            <a:off x="7010929" y="4684184"/>
            <a:ext cx="0" cy="147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49"/>
          <p:cNvSpPr/>
          <p:nvPr/>
        </p:nvSpPr>
        <p:spPr>
          <a:xfrm>
            <a:off x="5509154" y="5645679"/>
            <a:ext cx="461962" cy="338137"/>
          </a:xfrm>
          <a:prstGeom prst="rect">
            <a:avLst/>
          </a:prstGeom>
          <a:solidFill>
            <a:srgbClr val="C0D75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</a:rPr>
              <a:t>Memory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723" name="Straight Connector 61"/>
          <p:cNvCxnSpPr>
            <a:cxnSpLocks noChangeShapeType="1"/>
          </p:cNvCxnSpPr>
          <p:nvPr/>
        </p:nvCxnSpPr>
        <p:spPr bwMode="auto">
          <a:xfrm>
            <a:off x="5739341" y="5490634"/>
            <a:ext cx="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Rounded Rectangle 55"/>
          <p:cNvSpPr/>
          <p:nvPr/>
        </p:nvSpPr>
        <p:spPr>
          <a:xfrm>
            <a:off x="6652154" y="2912533"/>
            <a:ext cx="717550" cy="163513"/>
          </a:xfrm>
          <a:prstGeom prst="roundRect">
            <a:avLst>
              <a:gd name="adj" fmla="val 17602"/>
            </a:avLst>
          </a:prstGeom>
          <a:solidFill>
            <a:srgbClr val="CD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Compiler</a:t>
            </a:r>
          </a:p>
        </p:txBody>
      </p:sp>
      <p:cxnSp>
        <p:nvCxnSpPr>
          <p:cNvPr id="28728" name="Straight Arrow Connector 57"/>
          <p:cNvCxnSpPr>
            <a:cxnSpLocks noChangeShapeType="1"/>
            <a:stCxn id="163" idx="2"/>
            <a:endCxn id="74" idx="0"/>
          </p:cNvCxnSpPr>
          <p:nvPr/>
        </p:nvCxnSpPr>
        <p:spPr bwMode="auto">
          <a:xfrm flipH="1">
            <a:off x="4686829" y="3393546"/>
            <a:ext cx="1587" cy="3079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29" name="Straight Arrow Connector 58"/>
          <p:cNvCxnSpPr>
            <a:cxnSpLocks noChangeShapeType="1"/>
            <a:endCxn id="70" idx="2"/>
          </p:cNvCxnSpPr>
          <p:nvPr/>
        </p:nvCxnSpPr>
        <p:spPr bwMode="auto">
          <a:xfrm flipV="1">
            <a:off x="4675716" y="4522258"/>
            <a:ext cx="9525" cy="168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30" name="Straight Arrow Connector 59"/>
          <p:cNvCxnSpPr>
            <a:cxnSpLocks noChangeShapeType="1"/>
          </p:cNvCxnSpPr>
          <p:nvPr/>
        </p:nvCxnSpPr>
        <p:spPr bwMode="auto">
          <a:xfrm>
            <a:off x="4685241" y="6206596"/>
            <a:ext cx="2998788" cy="63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33" name="Straight Connector 61"/>
          <p:cNvCxnSpPr>
            <a:cxnSpLocks noChangeShapeType="1"/>
          </p:cNvCxnSpPr>
          <p:nvPr/>
        </p:nvCxnSpPr>
        <p:spPr bwMode="auto">
          <a:xfrm flipV="1">
            <a:off x="7031566" y="5962121"/>
            <a:ext cx="0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34" name="Straight Connector 61"/>
          <p:cNvCxnSpPr>
            <a:cxnSpLocks noChangeShapeType="1"/>
          </p:cNvCxnSpPr>
          <p:nvPr/>
        </p:nvCxnSpPr>
        <p:spPr bwMode="auto">
          <a:xfrm>
            <a:off x="7677679" y="5963708"/>
            <a:ext cx="0" cy="25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35" name="Straight Arrow Connector 64"/>
          <p:cNvCxnSpPr>
            <a:cxnSpLocks noChangeShapeType="1"/>
          </p:cNvCxnSpPr>
          <p:nvPr/>
        </p:nvCxnSpPr>
        <p:spPr bwMode="auto">
          <a:xfrm>
            <a:off x="7010929" y="2731558"/>
            <a:ext cx="0" cy="1857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36" name="Straight Arrow Connector 65"/>
          <p:cNvCxnSpPr>
            <a:cxnSpLocks noChangeShapeType="1"/>
          </p:cNvCxnSpPr>
          <p:nvPr/>
        </p:nvCxnSpPr>
        <p:spPr bwMode="auto">
          <a:xfrm>
            <a:off x="7010929" y="3072871"/>
            <a:ext cx="0" cy="2000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AutoShape 4"/>
          <p:cNvSpPr>
            <a:spLocks noChangeArrowheads="1"/>
          </p:cNvSpPr>
          <p:nvPr/>
        </p:nvSpPr>
        <p:spPr bwMode="auto">
          <a:xfrm>
            <a:off x="6723591" y="2477558"/>
            <a:ext cx="635000" cy="303213"/>
          </a:xfrm>
          <a:prstGeom prst="flowChartDocument">
            <a:avLst/>
          </a:prstGeom>
          <a:solidFill>
            <a:srgbClr val="91CAE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8" charset="-128"/>
                <a:cs typeface="+mn-cs"/>
              </a:rPr>
              <a:t>test.c</a:t>
            </a:r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28" charset="-128"/>
              <a:cs typeface="+mn-cs"/>
            </a:endParaRPr>
          </a:p>
        </p:txBody>
      </p:sp>
      <p:sp>
        <p:nvSpPr>
          <p:cNvPr id="68" name="AutoShape 4"/>
          <p:cNvSpPr>
            <a:spLocks noChangeArrowheads="1"/>
          </p:cNvSpPr>
          <p:nvPr/>
        </p:nvSpPr>
        <p:spPr bwMode="auto">
          <a:xfrm>
            <a:off x="6693429" y="2452158"/>
            <a:ext cx="633412" cy="304800"/>
          </a:xfrm>
          <a:prstGeom prst="flowChartDocument">
            <a:avLst/>
          </a:prstGeom>
          <a:solidFill>
            <a:srgbClr val="91CAE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8" charset="-128"/>
                <a:cs typeface="+mn-cs"/>
              </a:rPr>
              <a:t>test.c</a:t>
            </a:r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28" charset="-128"/>
              <a:cs typeface="+mn-cs"/>
            </a:endParaRPr>
          </a:p>
        </p:txBody>
      </p:sp>
      <p:sp>
        <p:nvSpPr>
          <p:cNvPr id="69" name="AutoShape 4"/>
          <p:cNvSpPr>
            <a:spLocks noChangeArrowheads="1"/>
          </p:cNvSpPr>
          <p:nvPr/>
        </p:nvSpPr>
        <p:spPr bwMode="auto">
          <a:xfrm>
            <a:off x="6661679" y="2428346"/>
            <a:ext cx="633412" cy="303212"/>
          </a:xfrm>
          <a:prstGeom prst="flowChartDocument">
            <a:avLst/>
          </a:prstGeom>
          <a:solidFill>
            <a:srgbClr val="91CAE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latin typeface="Calibri" panose="020F0502020204030204" pitchFamily="34" charset="0"/>
                <a:ea typeface="ＭＳ Ｐゴシック" pitchFamily="28" charset="-128"/>
                <a:cs typeface="+mn-cs"/>
              </a:rPr>
              <a:t>test.c</a:t>
            </a:r>
            <a:endParaRPr lang="en-US" sz="1600" b="1" kern="0" dirty="0">
              <a:latin typeface="Calibri" panose="020F0502020204030204" pitchFamily="34" charset="0"/>
              <a:ea typeface="ＭＳ Ｐゴシック" pitchFamily="28" charset="-128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401079" y="4271433"/>
            <a:ext cx="568325" cy="250825"/>
          </a:xfrm>
          <a:prstGeom prst="roundRect">
            <a:avLst>
              <a:gd name="adj" fmla="val 10887"/>
            </a:avLst>
          </a:prstGeom>
          <a:solidFill>
            <a:srgbClr val="027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TrekBox</a:t>
            </a:r>
          </a:p>
        </p:txBody>
      </p:sp>
      <p:sp>
        <p:nvSpPr>
          <p:cNvPr id="71" name="Left Arrow 103"/>
          <p:cNvSpPr/>
          <p:nvPr/>
        </p:nvSpPr>
        <p:spPr>
          <a:xfrm>
            <a:off x="5004329" y="4253971"/>
            <a:ext cx="344487" cy="261937"/>
          </a:xfrm>
          <a:prstGeom prst="leftRightArrow">
            <a:avLst/>
          </a:prstGeom>
          <a:solidFill>
            <a:srgbClr val="91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743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2" name="AutoShape 4"/>
          <p:cNvSpPr>
            <a:spLocks noChangeArrowheads="1"/>
          </p:cNvSpPr>
          <p:nvPr/>
        </p:nvSpPr>
        <p:spPr bwMode="auto">
          <a:xfrm>
            <a:off x="4432829" y="3750733"/>
            <a:ext cx="635000" cy="303213"/>
          </a:xfrm>
          <a:prstGeom prst="flowChartDocument">
            <a:avLst/>
          </a:prstGeom>
          <a:solidFill>
            <a:srgbClr val="91CAE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8" charset="-128"/>
                <a:cs typeface="+mn-cs"/>
              </a:rPr>
              <a:t>test.c</a:t>
            </a:r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28" charset="-128"/>
              <a:cs typeface="+mn-cs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auto">
          <a:xfrm>
            <a:off x="4401079" y="3725333"/>
            <a:ext cx="635000" cy="304800"/>
          </a:xfrm>
          <a:prstGeom prst="flowChartDocument">
            <a:avLst/>
          </a:prstGeom>
          <a:solidFill>
            <a:srgbClr val="91CAE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8" charset="-128"/>
                <a:cs typeface="+mn-cs"/>
              </a:rPr>
              <a:t>test.c</a:t>
            </a:r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28" charset="-128"/>
              <a:cs typeface="+mn-cs"/>
            </a:endParaRPr>
          </a:p>
        </p:txBody>
      </p:sp>
      <p:sp>
        <p:nvSpPr>
          <p:cNvPr id="74" name="AutoShape 4"/>
          <p:cNvSpPr>
            <a:spLocks noChangeArrowheads="1"/>
          </p:cNvSpPr>
          <p:nvPr/>
        </p:nvSpPr>
        <p:spPr bwMode="auto">
          <a:xfrm>
            <a:off x="4369329" y="3701521"/>
            <a:ext cx="635000" cy="303212"/>
          </a:xfrm>
          <a:prstGeom prst="flowChartDocument">
            <a:avLst/>
          </a:prstGeom>
          <a:solidFill>
            <a:srgbClr val="91CAE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latin typeface="Calibri" panose="020F0502020204030204" pitchFamily="34" charset="0"/>
                <a:ea typeface="ＭＳ Ｐゴシック" pitchFamily="28" charset="-128"/>
                <a:cs typeface="+mn-cs"/>
              </a:rPr>
              <a:t>test.tbx</a:t>
            </a:r>
            <a:endParaRPr lang="en-US" sz="1600" b="1" kern="0" dirty="0">
              <a:latin typeface="Calibri" panose="020F0502020204030204" pitchFamily="34" charset="0"/>
              <a:ea typeface="ＭＳ Ｐゴシック" pitchFamily="28" charset="-128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BFB5CD-9C12-5687-9D9D-1BAA7F35C6C9}"/>
              </a:ext>
            </a:extLst>
          </p:cNvPr>
          <p:cNvGrpSpPr/>
          <p:nvPr/>
        </p:nvGrpSpPr>
        <p:grpSpPr>
          <a:xfrm>
            <a:off x="6775449" y="5671608"/>
            <a:ext cx="527051" cy="290513"/>
            <a:chOff x="6847416" y="5671608"/>
            <a:chExt cx="406400" cy="290513"/>
          </a:xfrm>
          <a:solidFill>
            <a:srgbClr val="C0D75F"/>
          </a:solidFill>
        </p:grpSpPr>
        <p:sp>
          <p:nvSpPr>
            <p:cNvPr id="80" name="Rectangle 79"/>
            <p:cNvSpPr/>
            <p:nvPr/>
          </p:nvSpPr>
          <p:spPr>
            <a:xfrm>
              <a:off x="6879166" y="5671608"/>
              <a:ext cx="374650" cy="25876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847416" y="5701771"/>
              <a:ext cx="373063" cy="26035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Snoop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VIP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0C954D-72ED-3267-E68D-2F181042C12D}"/>
              </a:ext>
            </a:extLst>
          </p:cNvPr>
          <p:cNvGrpSpPr/>
          <p:nvPr/>
        </p:nvGrpSpPr>
        <p:grpSpPr>
          <a:xfrm>
            <a:off x="7421562" y="5671608"/>
            <a:ext cx="527051" cy="290513"/>
            <a:chOff x="7493529" y="5671608"/>
            <a:chExt cx="406400" cy="290513"/>
          </a:xfrm>
        </p:grpSpPr>
        <p:sp>
          <p:nvSpPr>
            <p:cNvPr id="81" name="Rectangle 80"/>
            <p:cNvSpPr/>
            <p:nvPr/>
          </p:nvSpPr>
          <p:spPr>
            <a:xfrm>
              <a:off x="7526866" y="5671608"/>
              <a:ext cx="373063" cy="258763"/>
            </a:xfrm>
            <a:prstGeom prst="rect">
              <a:avLst/>
            </a:prstGeom>
            <a:solidFill>
              <a:srgbClr val="C0D75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493529" y="5701771"/>
              <a:ext cx="373062" cy="260350"/>
            </a:xfrm>
            <a:prstGeom prst="rect">
              <a:avLst/>
            </a:prstGeom>
            <a:solidFill>
              <a:srgbClr val="C0D75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Interrupt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VIP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753" name="Straight Connector 61"/>
          <p:cNvCxnSpPr>
            <a:cxnSpLocks noChangeShapeType="1"/>
          </p:cNvCxnSpPr>
          <p:nvPr/>
        </p:nvCxnSpPr>
        <p:spPr bwMode="auto">
          <a:xfrm flipH="1">
            <a:off x="7033154" y="5484283"/>
            <a:ext cx="1587" cy="217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54" name="Straight Connector 61"/>
          <p:cNvCxnSpPr>
            <a:cxnSpLocks noChangeShapeType="1"/>
          </p:cNvCxnSpPr>
          <p:nvPr/>
        </p:nvCxnSpPr>
        <p:spPr bwMode="auto">
          <a:xfrm>
            <a:off x="7677679" y="5481108"/>
            <a:ext cx="4762" cy="217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56" name="Straight Arrow Connector 86"/>
          <p:cNvCxnSpPr>
            <a:cxnSpLocks noChangeShapeType="1"/>
            <a:endCxn id="70" idx="0"/>
          </p:cNvCxnSpPr>
          <p:nvPr/>
        </p:nvCxnSpPr>
        <p:spPr bwMode="auto">
          <a:xfrm flipH="1">
            <a:off x="4685241" y="4006321"/>
            <a:ext cx="1588" cy="2651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3883554" y="1083733"/>
            <a:ext cx="1577975" cy="989303"/>
            <a:chOff x="6986588" y="1358900"/>
            <a:chExt cx="1577975" cy="1206501"/>
          </a:xfrm>
        </p:grpSpPr>
        <p:grpSp>
          <p:nvGrpSpPr>
            <p:cNvPr id="28755" name="Group 85"/>
            <p:cNvGrpSpPr>
              <a:grpSpLocks/>
            </p:cNvGrpSpPr>
            <p:nvPr/>
          </p:nvGrpSpPr>
          <p:grpSpPr bwMode="auto">
            <a:xfrm>
              <a:off x="7011988" y="1419226"/>
              <a:ext cx="1552575" cy="1146175"/>
              <a:chOff x="7867055" y="3730265"/>
              <a:chExt cx="2027515" cy="1411394"/>
            </a:xfrm>
          </p:grpSpPr>
          <p:sp>
            <p:nvSpPr>
              <p:cNvPr id="88" name="Rounded Rectangle 150"/>
              <p:cNvSpPr/>
              <p:nvPr/>
            </p:nvSpPr>
            <p:spPr>
              <a:xfrm>
                <a:off x="7867055" y="3730265"/>
                <a:ext cx="2027515" cy="1411394"/>
              </a:xfrm>
              <a:prstGeom prst="roundRect">
                <a:avLst>
                  <a:gd name="adj" fmla="val 4651"/>
                </a:avLst>
              </a:prstGeom>
              <a:solidFill>
                <a:srgbClr val="95CB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Ins="914400" bIns="13716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762" name="Straight Connector 61"/>
              <p:cNvCxnSpPr>
                <a:cxnSpLocks noChangeShapeType="1"/>
              </p:cNvCxnSpPr>
              <p:nvPr/>
            </p:nvCxnSpPr>
            <p:spPr bwMode="auto">
              <a:xfrm flipV="1">
                <a:off x="8408646" y="4437075"/>
                <a:ext cx="210312" cy="1726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63" name="Straight Connector 61"/>
              <p:cNvCxnSpPr>
                <a:cxnSpLocks noChangeShapeType="1"/>
              </p:cNvCxnSpPr>
              <p:nvPr/>
            </p:nvCxnSpPr>
            <p:spPr bwMode="auto">
              <a:xfrm flipV="1">
                <a:off x="9084802" y="4179036"/>
                <a:ext cx="218956" cy="1760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64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8408646" y="4618637"/>
                <a:ext cx="212045" cy="1925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65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9077119" y="4355114"/>
                <a:ext cx="219875" cy="2114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8766" name="Group 92"/>
              <p:cNvGrpSpPr>
                <a:grpSpLocks/>
              </p:cNvGrpSpPr>
              <p:nvPr/>
            </p:nvGrpSpPr>
            <p:grpSpPr bwMode="auto">
              <a:xfrm>
                <a:off x="9302836" y="4478613"/>
                <a:ext cx="448056" cy="356616"/>
                <a:chOff x="5890732" y="4224506"/>
                <a:chExt cx="448056" cy="356616"/>
              </a:xfrm>
            </p:grpSpPr>
            <p:sp>
              <p:nvSpPr>
                <p:cNvPr id="28823" name="AutoShape 9"/>
                <p:cNvSpPr>
                  <a:spLocks noChangeArrowheads="1"/>
                </p:cNvSpPr>
                <p:nvPr/>
              </p:nvSpPr>
              <p:spPr bwMode="auto">
                <a:xfrm>
                  <a:off x="5890732" y="4224506"/>
                  <a:ext cx="448056" cy="35661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eaLnBrk="1" hangingPunct="1"/>
                  <a:endParaRPr lang="en-US" sz="1000" dirty="0"/>
                </a:p>
              </p:txBody>
            </p:sp>
            <p:sp>
              <p:nvSpPr>
                <p:cNvPr id="28824" name="AutoShape 9"/>
                <p:cNvSpPr>
                  <a:spLocks noChangeArrowheads="1"/>
                </p:cNvSpPr>
                <p:nvPr/>
              </p:nvSpPr>
              <p:spPr bwMode="auto">
                <a:xfrm>
                  <a:off x="5909020" y="4238549"/>
                  <a:ext cx="411480" cy="3311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BCD09"/>
                </a:solidFill>
                <a:ln w="9525">
                  <a:solidFill>
                    <a:srgbClr val="B59103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sz="1000" dirty="0"/>
                </a:p>
              </p:txBody>
            </p:sp>
            <p:grpSp>
              <p:nvGrpSpPr>
                <p:cNvPr id="28825" name="Group 151"/>
                <p:cNvGrpSpPr>
                  <a:grpSpLocks/>
                </p:cNvGrpSpPr>
                <p:nvPr/>
              </p:nvGrpSpPr>
              <p:grpSpPr bwMode="auto">
                <a:xfrm>
                  <a:off x="5981240" y="4318879"/>
                  <a:ext cx="267041" cy="211136"/>
                  <a:chOff x="5985579" y="4316303"/>
                  <a:chExt cx="267041" cy="211136"/>
                </a:xfrm>
              </p:grpSpPr>
              <p:sp>
                <p:nvSpPr>
                  <p:cNvPr id="28827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5985579" y="4424491"/>
                    <a:ext cx="78916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82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478040"/>
                    <a:ext cx="78915" cy="49399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829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369851"/>
                    <a:ext cx="78915" cy="49401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830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432231"/>
                    <a:ext cx="77578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831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316303"/>
                    <a:ext cx="76241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cxnSp>
                <p:nvCxnSpPr>
                  <p:cNvPr id="28832" name="AutoShape 48"/>
                  <p:cNvCxnSpPr>
                    <a:cxnSpLocks noChangeShapeType="1"/>
                    <a:stCxn id="28827" idx="5"/>
                    <a:endCxn id="28828" idx="1"/>
                  </p:cNvCxnSpPr>
                  <p:nvPr/>
                </p:nvCxnSpPr>
                <p:spPr bwMode="auto">
                  <a:xfrm rot="16200000" flipH="1">
                    <a:off x="6058274" y="4460183"/>
                    <a:ext cx="19757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833" name="AutoShape 49"/>
                  <p:cNvCxnSpPr>
                    <a:cxnSpLocks noChangeShapeType="1"/>
                    <a:stCxn id="28827" idx="7"/>
                    <a:endCxn id="28829" idx="3"/>
                  </p:cNvCxnSpPr>
                  <p:nvPr/>
                </p:nvCxnSpPr>
                <p:spPr bwMode="auto">
                  <a:xfrm rot="5400000" flipH="1" flipV="1">
                    <a:off x="6058396" y="4406560"/>
                    <a:ext cx="19513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834" name="AutoShape 50"/>
                  <p:cNvCxnSpPr>
                    <a:cxnSpLocks noChangeShapeType="1"/>
                    <a:stCxn id="28829" idx="5"/>
                    <a:endCxn id="28830" idx="1"/>
                  </p:cNvCxnSpPr>
                  <p:nvPr/>
                </p:nvCxnSpPr>
                <p:spPr bwMode="auto">
                  <a:xfrm>
                    <a:off x="6139167" y="4412017"/>
                    <a:ext cx="47236" cy="27253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835" name="AutoShape 51"/>
                  <p:cNvCxnSpPr>
                    <a:cxnSpLocks noChangeShapeType="1"/>
                    <a:stCxn id="28829" idx="7"/>
                    <a:endCxn id="28831" idx="3"/>
                  </p:cNvCxnSpPr>
                  <p:nvPr/>
                </p:nvCxnSpPr>
                <p:spPr bwMode="auto">
                  <a:xfrm rot="5400000" flipH="1" flipV="1">
                    <a:off x="6152809" y="4343688"/>
                    <a:ext cx="19755" cy="47039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882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5939968" y="4237630"/>
                  <a:ext cx="231089" cy="820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eaLnBrk="1" hangingPunct="1"/>
                  <a:endParaRPr lang="en-US" sz="800" baseline="-25000" dirty="0"/>
                </a:p>
              </p:txBody>
            </p:sp>
          </p:grpSp>
          <p:grpSp>
            <p:nvGrpSpPr>
              <p:cNvPr id="28767" name="Group 93"/>
              <p:cNvGrpSpPr>
                <a:grpSpLocks/>
              </p:cNvGrpSpPr>
              <p:nvPr/>
            </p:nvGrpSpPr>
            <p:grpSpPr bwMode="auto">
              <a:xfrm>
                <a:off x="8621264" y="4661196"/>
                <a:ext cx="448056" cy="356616"/>
                <a:chOff x="9059414" y="4804071"/>
                <a:chExt cx="448056" cy="356616"/>
              </a:xfrm>
            </p:grpSpPr>
            <p:sp>
              <p:nvSpPr>
                <p:cNvPr id="28810" name="AutoShape 9"/>
                <p:cNvSpPr>
                  <a:spLocks noChangeArrowheads="1"/>
                </p:cNvSpPr>
                <p:nvPr/>
              </p:nvSpPr>
              <p:spPr bwMode="auto">
                <a:xfrm>
                  <a:off x="9059414" y="4804071"/>
                  <a:ext cx="448056" cy="35661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eaLnBrk="1" hangingPunct="1"/>
                  <a:endParaRPr lang="en-US" sz="1000" dirty="0"/>
                </a:p>
              </p:txBody>
            </p:sp>
            <p:sp>
              <p:nvSpPr>
                <p:cNvPr id="28811" name="AutoShape 9"/>
                <p:cNvSpPr>
                  <a:spLocks noChangeArrowheads="1"/>
                </p:cNvSpPr>
                <p:nvPr/>
              </p:nvSpPr>
              <p:spPr bwMode="auto">
                <a:xfrm>
                  <a:off x="9077702" y="4818114"/>
                  <a:ext cx="411480" cy="3311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38A67"/>
                </a:solidFill>
                <a:ln w="9525">
                  <a:solidFill>
                    <a:srgbClr val="B65B4B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sz="1000" dirty="0"/>
                </a:p>
              </p:txBody>
            </p:sp>
            <p:grpSp>
              <p:nvGrpSpPr>
                <p:cNvPr id="28812" name="Group 138"/>
                <p:cNvGrpSpPr>
                  <a:grpSpLocks/>
                </p:cNvGrpSpPr>
                <p:nvPr/>
              </p:nvGrpSpPr>
              <p:grpSpPr bwMode="auto">
                <a:xfrm>
                  <a:off x="9149922" y="4898444"/>
                  <a:ext cx="267041" cy="211136"/>
                  <a:chOff x="5985579" y="4316303"/>
                  <a:chExt cx="267041" cy="211136"/>
                </a:xfrm>
              </p:grpSpPr>
              <p:sp>
                <p:nvSpPr>
                  <p:cNvPr id="28814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5985579" y="4424491"/>
                    <a:ext cx="78916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815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478040"/>
                    <a:ext cx="78915" cy="49399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816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369851"/>
                    <a:ext cx="78915" cy="49401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817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432231"/>
                    <a:ext cx="77578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818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316303"/>
                    <a:ext cx="76241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cxnSp>
                <p:nvCxnSpPr>
                  <p:cNvPr id="28819" name="AutoShape 48"/>
                  <p:cNvCxnSpPr>
                    <a:cxnSpLocks noChangeShapeType="1"/>
                    <a:stCxn id="28814" idx="5"/>
                    <a:endCxn id="28815" idx="1"/>
                  </p:cNvCxnSpPr>
                  <p:nvPr/>
                </p:nvCxnSpPr>
                <p:spPr bwMode="auto">
                  <a:xfrm rot="16200000" flipH="1">
                    <a:off x="6058274" y="4460183"/>
                    <a:ext cx="19757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820" name="AutoShape 49"/>
                  <p:cNvCxnSpPr>
                    <a:cxnSpLocks noChangeShapeType="1"/>
                    <a:stCxn id="28814" idx="7"/>
                    <a:endCxn id="28816" idx="3"/>
                  </p:cNvCxnSpPr>
                  <p:nvPr/>
                </p:nvCxnSpPr>
                <p:spPr bwMode="auto">
                  <a:xfrm rot="5400000" flipH="1" flipV="1">
                    <a:off x="6058396" y="4406560"/>
                    <a:ext cx="19513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821" name="AutoShape 50"/>
                  <p:cNvCxnSpPr>
                    <a:cxnSpLocks noChangeShapeType="1"/>
                    <a:stCxn id="28816" idx="5"/>
                    <a:endCxn id="28817" idx="1"/>
                  </p:cNvCxnSpPr>
                  <p:nvPr/>
                </p:nvCxnSpPr>
                <p:spPr bwMode="auto">
                  <a:xfrm>
                    <a:off x="6139167" y="4412017"/>
                    <a:ext cx="47236" cy="27253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822" name="AutoShape 51"/>
                  <p:cNvCxnSpPr>
                    <a:cxnSpLocks noChangeShapeType="1"/>
                    <a:stCxn id="28816" idx="7"/>
                    <a:endCxn id="28818" idx="3"/>
                  </p:cNvCxnSpPr>
                  <p:nvPr/>
                </p:nvCxnSpPr>
                <p:spPr bwMode="auto">
                  <a:xfrm rot="5400000" flipH="1" flipV="1">
                    <a:off x="6152809" y="4343688"/>
                    <a:ext cx="19755" cy="47039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8813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9108650" y="4817195"/>
                  <a:ext cx="231089" cy="820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eaLnBrk="1" hangingPunct="1"/>
                  <a:endParaRPr lang="en-US" sz="800" baseline="-25000" dirty="0"/>
                </a:p>
              </p:txBody>
            </p:sp>
          </p:grpSp>
          <p:grpSp>
            <p:nvGrpSpPr>
              <p:cNvPr id="28768" name="Group 94"/>
              <p:cNvGrpSpPr>
                <a:grpSpLocks/>
              </p:cNvGrpSpPr>
              <p:nvPr/>
            </p:nvGrpSpPr>
            <p:grpSpPr bwMode="auto">
              <a:xfrm>
                <a:off x="7965745" y="4437079"/>
                <a:ext cx="448056" cy="356616"/>
                <a:chOff x="4692250" y="4221886"/>
                <a:chExt cx="448056" cy="356616"/>
              </a:xfrm>
            </p:grpSpPr>
            <p:sp>
              <p:nvSpPr>
                <p:cNvPr id="28797" name="AutoShape 9"/>
                <p:cNvSpPr>
                  <a:spLocks noChangeArrowheads="1"/>
                </p:cNvSpPr>
                <p:nvPr/>
              </p:nvSpPr>
              <p:spPr bwMode="auto">
                <a:xfrm>
                  <a:off x="4692250" y="4221886"/>
                  <a:ext cx="448056" cy="35661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eaLnBrk="1" hangingPunct="1"/>
                  <a:endParaRPr lang="en-US" sz="1000" dirty="0"/>
                </a:p>
              </p:txBody>
            </p:sp>
            <p:sp>
              <p:nvSpPr>
                <p:cNvPr id="28798" name="AutoShape 9"/>
                <p:cNvSpPr>
                  <a:spLocks noChangeArrowheads="1"/>
                </p:cNvSpPr>
                <p:nvPr/>
              </p:nvSpPr>
              <p:spPr bwMode="auto">
                <a:xfrm>
                  <a:off x="4710538" y="4235929"/>
                  <a:ext cx="411480" cy="3311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FB039"/>
                </a:solidFill>
                <a:ln w="9525">
                  <a:solidFill>
                    <a:srgbClr val="C1890F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sz="1000" dirty="0"/>
                </a:p>
              </p:txBody>
            </p:sp>
            <p:grpSp>
              <p:nvGrpSpPr>
                <p:cNvPr id="28799" name="Group 125"/>
                <p:cNvGrpSpPr>
                  <a:grpSpLocks/>
                </p:cNvGrpSpPr>
                <p:nvPr/>
              </p:nvGrpSpPr>
              <p:grpSpPr bwMode="auto">
                <a:xfrm>
                  <a:off x="4782758" y="4316259"/>
                  <a:ext cx="267041" cy="211136"/>
                  <a:chOff x="5985579" y="4316303"/>
                  <a:chExt cx="267041" cy="211136"/>
                </a:xfrm>
              </p:grpSpPr>
              <p:sp>
                <p:nvSpPr>
                  <p:cNvPr id="28801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5985579" y="4424491"/>
                    <a:ext cx="78916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802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478040"/>
                    <a:ext cx="78915" cy="49399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803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369851"/>
                    <a:ext cx="78915" cy="49401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804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432231"/>
                    <a:ext cx="77578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805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316303"/>
                    <a:ext cx="76241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cxnSp>
                <p:nvCxnSpPr>
                  <p:cNvPr id="28806" name="AutoShape 48"/>
                  <p:cNvCxnSpPr>
                    <a:cxnSpLocks noChangeShapeType="1"/>
                    <a:stCxn id="28801" idx="5"/>
                    <a:endCxn id="28802" idx="1"/>
                  </p:cNvCxnSpPr>
                  <p:nvPr/>
                </p:nvCxnSpPr>
                <p:spPr bwMode="auto">
                  <a:xfrm rot="16200000" flipH="1">
                    <a:off x="6058274" y="4460183"/>
                    <a:ext cx="19757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807" name="AutoShape 49"/>
                  <p:cNvCxnSpPr>
                    <a:cxnSpLocks noChangeShapeType="1"/>
                    <a:stCxn id="28801" idx="7"/>
                    <a:endCxn id="28803" idx="3"/>
                  </p:cNvCxnSpPr>
                  <p:nvPr/>
                </p:nvCxnSpPr>
                <p:spPr bwMode="auto">
                  <a:xfrm rot="5400000" flipH="1" flipV="1">
                    <a:off x="6058396" y="4406560"/>
                    <a:ext cx="19513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808" name="AutoShape 50"/>
                  <p:cNvCxnSpPr>
                    <a:cxnSpLocks noChangeShapeType="1"/>
                    <a:stCxn id="28803" idx="5"/>
                    <a:endCxn id="28804" idx="1"/>
                  </p:cNvCxnSpPr>
                  <p:nvPr/>
                </p:nvCxnSpPr>
                <p:spPr bwMode="auto">
                  <a:xfrm>
                    <a:off x="6139167" y="4412017"/>
                    <a:ext cx="47236" cy="27253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809" name="AutoShape 51"/>
                  <p:cNvCxnSpPr>
                    <a:cxnSpLocks noChangeShapeType="1"/>
                    <a:stCxn id="28803" idx="7"/>
                    <a:endCxn id="28805" idx="3"/>
                  </p:cNvCxnSpPr>
                  <p:nvPr/>
                </p:nvCxnSpPr>
                <p:spPr bwMode="auto">
                  <a:xfrm rot="5400000" flipH="1" flipV="1">
                    <a:off x="6152809" y="4343688"/>
                    <a:ext cx="19755" cy="47039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880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741486" y="4235010"/>
                  <a:ext cx="231089" cy="820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eaLnBrk="1" hangingPunct="1"/>
                  <a:endParaRPr lang="en-US" sz="800" baseline="-25000" dirty="0"/>
                </a:p>
              </p:txBody>
            </p:sp>
          </p:grpSp>
          <p:grpSp>
            <p:nvGrpSpPr>
              <p:cNvPr id="28769" name="Group 95"/>
              <p:cNvGrpSpPr>
                <a:grpSpLocks/>
              </p:cNvGrpSpPr>
              <p:nvPr/>
            </p:nvGrpSpPr>
            <p:grpSpPr bwMode="auto">
              <a:xfrm>
                <a:off x="8629063" y="4183941"/>
                <a:ext cx="448056" cy="356616"/>
                <a:chOff x="9067213" y="4326816"/>
                <a:chExt cx="448056" cy="356616"/>
              </a:xfrm>
            </p:grpSpPr>
            <p:sp>
              <p:nvSpPr>
                <p:cNvPr id="28784" name="AutoShape 9"/>
                <p:cNvSpPr>
                  <a:spLocks noChangeArrowheads="1"/>
                </p:cNvSpPr>
                <p:nvPr/>
              </p:nvSpPr>
              <p:spPr bwMode="auto">
                <a:xfrm>
                  <a:off x="9067213" y="4326816"/>
                  <a:ext cx="448056" cy="35661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eaLnBrk="1" hangingPunct="1"/>
                  <a:endParaRPr lang="en-US" sz="1000" dirty="0"/>
                </a:p>
              </p:txBody>
            </p:sp>
            <p:sp>
              <p:nvSpPr>
                <p:cNvPr id="28785" name="AutoShape 9"/>
                <p:cNvSpPr>
                  <a:spLocks noChangeArrowheads="1"/>
                </p:cNvSpPr>
                <p:nvPr/>
              </p:nvSpPr>
              <p:spPr bwMode="auto">
                <a:xfrm>
                  <a:off x="9085501" y="4340859"/>
                  <a:ext cx="411480" cy="3311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39EBA"/>
                </a:solidFill>
                <a:ln w="9525">
                  <a:solidFill>
                    <a:srgbClr val="8A567E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sz="1000" dirty="0"/>
                </a:p>
              </p:txBody>
            </p:sp>
            <p:grpSp>
              <p:nvGrpSpPr>
                <p:cNvPr id="28786" name="Group 112"/>
                <p:cNvGrpSpPr>
                  <a:grpSpLocks/>
                </p:cNvGrpSpPr>
                <p:nvPr/>
              </p:nvGrpSpPr>
              <p:grpSpPr bwMode="auto">
                <a:xfrm>
                  <a:off x="9157721" y="4421189"/>
                  <a:ext cx="267041" cy="211136"/>
                  <a:chOff x="5985579" y="4316303"/>
                  <a:chExt cx="267041" cy="211136"/>
                </a:xfrm>
              </p:grpSpPr>
              <p:sp>
                <p:nvSpPr>
                  <p:cNvPr id="28788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5985579" y="4424491"/>
                    <a:ext cx="78916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789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478040"/>
                    <a:ext cx="78915" cy="49399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790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369851"/>
                    <a:ext cx="78915" cy="49401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791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432231"/>
                    <a:ext cx="77578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792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316303"/>
                    <a:ext cx="76241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cxnSp>
                <p:nvCxnSpPr>
                  <p:cNvPr id="28793" name="AutoShape 48"/>
                  <p:cNvCxnSpPr>
                    <a:cxnSpLocks noChangeShapeType="1"/>
                    <a:stCxn id="28788" idx="5"/>
                    <a:endCxn id="28789" idx="1"/>
                  </p:cNvCxnSpPr>
                  <p:nvPr/>
                </p:nvCxnSpPr>
                <p:spPr bwMode="auto">
                  <a:xfrm rot="16200000" flipH="1">
                    <a:off x="6058274" y="4460183"/>
                    <a:ext cx="19757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794" name="AutoShape 49"/>
                  <p:cNvCxnSpPr>
                    <a:cxnSpLocks noChangeShapeType="1"/>
                    <a:stCxn id="28788" idx="7"/>
                    <a:endCxn id="28790" idx="3"/>
                  </p:cNvCxnSpPr>
                  <p:nvPr/>
                </p:nvCxnSpPr>
                <p:spPr bwMode="auto">
                  <a:xfrm rot="5400000" flipH="1" flipV="1">
                    <a:off x="6058396" y="4406560"/>
                    <a:ext cx="19513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795" name="AutoShape 50"/>
                  <p:cNvCxnSpPr>
                    <a:cxnSpLocks noChangeShapeType="1"/>
                    <a:stCxn id="28790" idx="5"/>
                    <a:endCxn id="28791" idx="1"/>
                  </p:cNvCxnSpPr>
                  <p:nvPr/>
                </p:nvCxnSpPr>
                <p:spPr bwMode="auto">
                  <a:xfrm>
                    <a:off x="6139167" y="4412017"/>
                    <a:ext cx="47236" cy="27253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796" name="AutoShape 51"/>
                  <p:cNvCxnSpPr>
                    <a:cxnSpLocks noChangeShapeType="1"/>
                    <a:stCxn id="28790" idx="7"/>
                    <a:endCxn id="28792" idx="3"/>
                  </p:cNvCxnSpPr>
                  <p:nvPr/>
                </p:nvCxnSpPr>
                <p:spPr bwMode="auto">
                  <a:xfrm rot="5400000" flipH="1" flipV="1">
                    <a:off x="6152809" y="4343688"/>
                    <a:ext cx="19755" cy="47039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878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9116449" y="4339940"/>
                  <a:ext cx="231089" cy="820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eaLnBrk="1" hangingPunct="1"/>
                  <a:endParaRPr lang="en-US" sz="800" baseline="-25000" dirty="0"/>
                </a:p>
              </p:txBody>
            </p:sp>
          </p:grpSp>
          <p:grpSp>
            <p:nvGrpSpPr>
              <p:cNvPr id="28770" name="Group 96"/>
              <p:cNvGrpSpPr>
                <a:grpSpLocks/>
              </p:cNvGrpSpPr>
              <p:nvPr/>
            </p:nvGrpSpPr>
            <p:grpSpPr bwMode="auto">
              <a:xfrm>
                <a:off x="9310669" y="3919904"/>
                <a:ext cx="448056" cy="356616"/>
                <a:chOff x="9748819" y="4062779"/>
                <a:chExt cx="448056" cy="356616"/>
              </a:xfrm>
            </p:grpSpPr>
            <p:sp>
              <p:nvSpPr>
                <p:cNvPr id="28771" name="AutoShape 9"/>
                <p:cNvSpPr>
                  <a:spLocks noChangeArrowheads="1"/>
                </p:cNvSpPr>
                <p:nvPr/>
              </p:nvSpPr>
              <p:spPr bwMode="auto">
                <a:xfrm>
                  <a:off x="9748819" y="4062779"/>
                  <a:ext cx="448056" cy="35661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eaLnBrk="1" hangingPunct="1"/>
                  <a:endParaRPr lang="en-US" sz="1000" dirty="0"/>
                </a:p>
              </p:txBody>
            </p:sp>
            <p:sp>
              <p:nvSpPr>
                <p:cNvPr id="28772" name="AutoShape 9"/>
                <p:cNvSpPr>
                  <a:spLocks noChangeArrowheads="1"/>
                </p:cNvSpPr>
                <p:nvPr/>
              </p:nvSpPr>
              <p:spPr bwMode="auto">
                <a:xfrm>
                  <a:off x="9767107" y="4076822"/>
                  <a:ext cx="411480" cy="3311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898B5"/>
                </a:solidFill>
                <a:ln w="9525">
                  <a:solidFill>
                    <a:srgbClr val="D47AA7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sz="1000" dirty="0"/>
                </a:p>
              </p:txBody>
            </p:sp>
            <p:grpSp>
              <p:nvGrpSpPr>
                <p:cNvPr id="28773" name="Group 99"/>
                <p:cNvGrpSpPr>
                  <a:grpSpLocks/>
                </p:cNvGrpSpPr>
                <p:nvPr/>
              </p:nvGrpSpPr>
              <p:grpSpPr bwMode="auto">
                <a:xfrm>
                  <a:off x="9839327" y="4157152"/>
                  <a:ext cx="267041" cy="211136"/>
                  <a:chOff x="5985579" y="4316303"/>
                  <a:chExt cx="267041" cy="211136"/>
                </a:xfrm>
              </p:grpSpPr>
              <p:sp>
                <p:nvSpPr>
                  <p:cNvPr id="28775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5985579" y="4424491"/>
                    <a:ext cx="78916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776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478040"/>
                    <a:ext cx="78915" cy="49399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777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369851"/>
                    <a:ext cx="78915" cy="49401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778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432231"/>
                    <a:ext cx="77578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779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316303"/>
                    <a:ext cx="76241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cxnSp>
                <p:nvCxnSpPr>
                  <p:cNvPr id="28780" name="AutoShape 48"/>
                  <p:cNvCxnSpPr>
                    <a:cxnSpLocks noChangeShapeType="1"/>
                    <a:stCxn id="28775" idx="5"/>
                    <a:endCxn id="28776" idx="1"/>
                  </p:cNvCxnSpPr>
                  <p:nvPr/>
                </p:nvCxnSpPr>
                <p:spPr bwMode="auto">
                  <a:xfrm rot="16200000" flipH="1">
                    <a:off x="6058274" y="4460183"/>
                    <a:ext cx="19757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781" name="AutoShape 49"/>
                  <p:cNvCxnSpPr>
                    <a:cxnSpLocks noChangeShapeType="1"/>
                    <a:stCxn id="28775" idx="7"/>
                    <a:endCxn id="28777" idx="3"/>
                  </p:cNvCxnSpPr>
                  <p:nvPr/>
                </p:nvCxnSpPr>
                <p:spPr bwMode="auto">
                  <a:xfrm rot="5400000" flipH="1" flipV="1">
                    <a:off x="6058396" y="4406560"/>
                    <a:ext cx="19513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782" name="AutoShape 50"/>
                  <p:cNvCxnSpPr>
                    <a:cxnSpLocks noChangeShapeType="1"/>
                    <a:stCxn id="28777" idx="5"/>
                    <a:endCxn id="28778" idx="1"/>
                  </p:cNvCxnSpPr>
                  <p:nvPr/>
                </p:nvCxnSpPr>
                <p:spPr bwMode="auto">
                  <a:xfrm>
                    <a:off x="6139167" y="4412017"/>
                    <a:ext cx="47236" cy="27253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783" name="AutoShape 51"/>
                  <p:cNvCxnSpPr>
                    <a:cxnSpLocks noChangeShapeType="1"/>
                    <a:stCxn id="28777" idx="7"/>
                    <a:endCxn id="28779" idx="3"/>
                  </p:cNvCxnSpPr>
                  <p:nvPr/>
                </p:nvCxnSpPr>
                <p:spPr bwMode="auto">
                  <a:xfrm rot="5400000" flipH="1" flipV="1">
                    <a:off x="6152809" y="4343688"/>
                    <a:ext cx="19755" cy="47039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877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9798055" y="4075903"/>
                  <a:ext cx="231089" cy="820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eaLnBrk="1" hangingPunct="1"/>
                  <a:endParaRPr lang="en-US" sz="800" baseline="-25000" dirty="0"/>
                </a:p>
              </p:txBody>
            </p:sp>
          </p:grpSp>
        </p:grpSp>
        <p:sp>
          <p:nvSpPr>
            <p:cNvPr id="28758" name="TextBox 167"/>
            <p:cNvSpPr txBox="1">
              <a:spLocks noChangeArrowheads="1"/>
            </p:cNvSpPr>
            <p:nvPr/>
          </p:nvSpPr>
          <p:spPr bwMode="auto">
            <a:xfrm>
              <a:off x="6986588" y="1358900"/>
              <a:ext cx="825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b="1" dirty="0"/>
                <a:t>Scenario</a:t>
              </a:r>
              <a:br>
                <a:rPr lang="en-US" sz="1400" b="1" dirty="0"/>
              </a:br>
              <a:r>
                <a:rPr lang="en-US" sz="1400" b="1" dirty="0"/>
                <a:t>Model</a:t>
              </a:r>
            </a:p>
          </p:txBody>
        </p:sp>
      </p:grpSp>
      <p:cxnSp>
        <p:nvCxnSpPr>
          <p:cNvPr id="167" name="Elbow Connector 166"/>
          <p:cNvCxnSpPr>
            <a:stCxn id="163" idx="3"/>
            <a:endCxn id="69" idx="1"/>
          </p:cNvCxnSpPr>
          <p:nvPr/>
        </p:nvCxnSpPr>
        <p:spPr>
          <a:xfrm flipV="1">
            <a:off x="5342466" y="2580746"/>
            <a:ext cx="1319213" cy="457200"/>
          </a:xfrm>
          <a:prstGeom prst="bentConnector3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Picture 170" descr="logo-portable-stimulus-200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4060" y="1878171"/>
            <a:ext cx="294825" cy="162938"/>
          </a:xfrm>
          <a:prstGeom prst="rect">
            <a:avLst/>
          </a:prstGeom>
        </p:spPr>
      </p:pic>
      <p:sp>
        <p:nvSpPr>
          <p:cNvPr id="173" name="Rounded Rectangle 330">
            <a:extLst>
              <a:ext uri="{FF2B5EF4-FFF2-40B4-BE49-F238E27FC236}">
                <a16:creationId xmlns:a16="http://schemas.microsoft.com/office/drawing/2014/main" id="{CA93F570-2199-4BB2-8651-46B11830F281}"/>
              </a:ext>
            </a:extLst>
          </p:cNvPr>
          <p:cNvSpPr/>
          <p:nvPr/>
        </p:nvSpPr>
        <p:spPr>
          <a:xfrm>
            <a:off x="3905373" y="2060134"/>
            <a:ext cx="1548606" cy="19616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Virtualized OS Services</a:t>
            </a:r>
          </a:p>
        </p:txBody>
      </p:sp>
    </p:spTree>
    <p:extLst>
      <p:ext uri="{BB962C8B-B14F-4D97-AF65-F5344CB8AC3E}">
        <p14:creationId xmlns:p14="http://schemas.microsoft.com/office/powerpoint/2010/main" val="318220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29B3B0-B472-6F1E-2F5E-1DF47B8A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RV64 Core Instruction Generation 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1981F-7219-FAEF-4A7A-137C155EB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77" y="977637"/>
            <a:ext cx="9611223" cy="5532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96B848F3-936A-EC8F-893B-15DC4F1BC0BE}"/>
              </a:ext>
            </a:extLst>
          </p:cNvPr>
          <p:cNvSpPr/>
          <p:nvPr/>
        </p:nvSpPr>
        <p:spPr>
          <a:xfrm>
            <a:off x="8517276" y="4541178"/>
            <a:ext cx="3012873" cy="647271"/>
          </a:xfrm>
          <a:prstGeom prst="borderCallout1">
            <a:avLst>
              <a:gd name="adj1" fmla="val 52386"/>
              <a:gd name="adj2" fmla="val -4269"/>
              <a:gd name="adj3" fmla="val 112500"/>
              <a:gd name="adj4" fmla="val -38333"/>
            </a:avLst>
          </a:prstGeom>
          <a:solidFill>
            <a:srgbClr val="C1D2DD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3C6884"/>
                </a:solidFill>
              </a:rPr>
              <a:t>Random register instructions</a:t>
            </a:r>
          </a:p>
        </p:txBody>
      </p:sp>
    </p:spTree>
    <p:extLst>
      <p:ext uri="{BB962C8B-B14F-4D97-AF65-F5344CB8AC3E}">
        <p14:creationId xmlns:p14="http://schemas.microsoft.com/office/powerpoint/2010/main" val="304007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10F2F-6215-ABDA-3FDD-55589606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Coverage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2D507-CBB9-771A-673F-796622451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DE16-6006-6A37-9B7F-343E301CE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DCF4F5-F901-2F31-D06E-72FF663C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51" y="1104900"/>
            <a:ext cx="3426015" cy="4997476"/>
          </a:xfrm>
          <a:prstGeom prst="rect">
            <a:avLst/>
          </a:prstGeom>
        </p:spPr>
      </p:pic>
      <p:sp>
        <p:nvSpPr>
          <p:cNvPr id="15" name="Callout: Line 14">
            <a:extLst>
              <a:ext uri="{FF2B5EF4-FFF2-40B4-BE49-F238E27FC236}">
                <a16:creationId xmlns:a16="http://schemas.microsoft.com/office/drawing/2014/main" id="{ACCC5A15-DA05-A359-0B65-7B3C77620957}"/>
              </a:ext>
            </a:extLst>
          </p:cNvPr>
          <p:cNvSpPr/>
          <p:nvPr/>
        </p:nvSpPr>
        <p:spPr>
          <a:xfrm>
            <a:off x="4491083" y="2623880"/>
            <a:ext cx="2269552" cy="923330"/>
          </a:xfrm>
          <a:prstGeom prst="borderCallout1">
            <a:avLst>
              <a:gd name="adj1" fmla="val 52386"/>
              <a:gd name="adj2" fmla="val -4269"/>
              <a:gd name="adj3" fmla="val 112500"/>
              <a:gd name="adj4" fmla="val -38333"/>
            </a:avLst>
          </a:prstGeom>
          <a:solidFill>
            <a:srgbClr val="C1D2DD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3C6884"/>
                </a:solidFill>
              </a:rPr>
              <a:t>27/103 reachable opcode have been exercised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323599-100E-F191-EA5F-3ACD2F0B1639}"/>
              </a:ext>
            </a:extLst>
          </p:cNvPr>
          <p:cNvGrpSpPr/>
          <p:nvPr/>
        </p:nvGrpSpPr>
        <p:grpSpPr>
          <a:xfrm>
            <a:off x="6697111" y="1164165"/>
            <a:ext cx="5147757" cy="4537459"/>
            <a:chOff x="6697111" y="1164165"/>
            <a:chExt cx="5147757" cy="45374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B7AB94-D8D3-554A-6AA0-4BA1F67CA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7111" y="1164165"/>
              <a:ext cx="3708422" cy="4537459"/>
            </a:xfrm>
            <a:prstGeom prst="rect">
              <a:avLst/>
            </a:prstGeom>
          </p:spPr>
        </p:pic>
        <p:sp>
          <p:nvSpPr>
            <p:cNvPr id="16" name="Callout: Line 15">
              <a:extLst>
                <a:ext uri="{FF2B5EF4-FFF2-40B4-BE49-F238E27FC236}">
                  <a16:creationId xmlns:a16="http://schemas.microsoft.com/office/drawing/2014/main" id="{4F95FD4B-AA21-E064-D9E8-A850DF0C0ECB}"/>
                </a:ext>
              </a:extLst>
            </p:cNvPr>
            <p:cNvSpPr/>
            <p:nvPr/>
          </p:nvSpPr>
          <p:spPr>
            <a:xfrm>
              <a:off x="9575316" y="2551682"/>
              <a:ext cx="2269552" cy="923330"/>
            </a:xfrm>
            <a:prstGeom prst="borderCallout1">
              <a:avLst>
                <a:gd name="adj1" fmla="val 52386"/>
                <a:gd name="adj2" fmla="val -4269"/>
                <a:gd name="adj3" fmla="val 112500"/>
                <a:gd name="adj4" fmla="val -38333"/>
              </a:avLst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rgbClr val="3C6884"/>
                  </a:solidFill>
                </a:rPr>
                <a:t>Atomics, loads and stores not reachable in register only 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0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F4AAF-9725-B3D3-C509-1D74DFB3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RV64 Core Load/Store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62F04A-19E6-C40B-8F01-74374043F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BFC89-4A1A-27E3-F888-208F94B2B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A9F97-33A3-399B-BFD6-D102F4AAF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6" y="1076421"/>
            <a:ext cx="9114323" cy="5231632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3B2EC166-23AC-1AE7-35C2-BAF74F4B52FC}"/>
              </a:ext>
            </a:extLst>
          </p:cNvPr>
          <p:cNvSpPr/>
          <p:nvPr/>
        </p:nvSpPr>
        <p:spPr>
          <a:xfrm>
            <a:off x="8769824" y="3626778"/>
            <a:ext cx="3012873" cy="647271"/>
          </a:xfrm>
          <a:prstGeom prst="borderCallout1">
            <a:avLst>
              <a:gd name="adj1" fmla="val 52386"/>
              <a:gd name="adj2" fmla="val -4269"/>
              <a:gd name="adj3" fmla="val 112500"/>
              <a:gd name="adj4" fmla="val -38333"/>
            </a:avLst>
          </a:prstGeom>
          <a:solidFill>
            <a:srgbClr val="C1D2DD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3C6884"/>
                </a:solidFill>
              </a:rPr>
              <a:t>Locality of write </a:t>
            </a:r>
            <a:r>
              <a:rPr lang="en-US" dirty="0" err="1">
                <a:solidFill>
                  <a:srgbClr val="3C6884"/>
                </a:solidFill>
              </a:rPr>
              <a:t>addrs</a:t>
            </a:r>
            <a:endParaRPr lang="en-US" dirty="0">
              <a:solidFill>
                <a:srgbClr val="3C68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33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E2F02-B879-6C45-5F23-5FC1F732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Address Allocation Patterns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F218B2-BD3E-1BB5-E095-260BA8057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Clusters with locality of reference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Stride Patterns across fixed address distances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Sequential Addresses matching a specific Hash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AE187-E57D-2FF5-1659-4CC4A515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3BF7E-8905-F756-54C9-51007E97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9F85A-03AE-2AD5-D7CA-DDAF7C8B2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37" y="1687090"/>
            <a:ext cx="5234153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2F8431-110B-645C-3D4E-DECBED385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37" y="3170892"/>
            <a:ext cx="6895068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C18F01-71B9-8F2D-CD17-C49E4E08D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74" y="4827193"/>
            <a:ext cx="622300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63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Unit Bench and Sub-System Bench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93" b="20019"/>
          <a:stretch/>
        </p:blipFill>
        <p:spPr>
          <a:xfrm>
            <a:off x="4236902" y="798141"/>
            <a:ext cx="2101234" cy="1634684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5501021" y="2628140"/>
            <a:ext cx="717746" cy="54262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9FBA-CD46-425A-9F67-D13BDD8F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398" y="6553200"/>
            <a:ext cx="9601200" cy="23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Breker Verification Systems, Inc.  All rights reserved.                                                             Breker Systems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DA37F-2EF5-4958-A67E-F456F958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8288" y="6557674"/>
            <a:ext cx="548640" cy="233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E1F54F-A9C0-46D9-9FE5-92AFF8F483DD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1CBB532-F120-816C-CEA5-8E837932C4E6}"/>
              </a:ext>
            </a:extLst>
          </p:cNvPr>
          <p:cNvGrpSpPr/>
          <p:nvPr/>
        </p:nvGrpSpPr>
        <p:grpSpPr>
          <a:xfrm>
            <a:off x="1584256" y="3634917"/>
            <a:ext cx="2617815" cy="2087607"/>
            <a:chOff x="1584256" y="3634917"/>
            <a:chExt cx="2617815" cy="2087607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0C782D78-4557-3942-36F7-02BE6CF4B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954" y="3654321"/>
              <a:ext cx="2575117" cy="2068203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>
                <a:latin typeface="Calibri" pitchFamily="34" charset="0"/>
              </a:endParaRPr>
            </a:p>
          </p:txBody>
        </p:sp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F5B5F2E5-696B-317E-2A92-DBBFA5D5A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256" y="3634917"/>
              <a:ext cx="170110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chemeClr val="bg1"/>
                  </a:solidFill>
                  <a:latin typeface="Calibri" pitchFamily="34" charset="0"/>
                </a:rPr>
                <a:t>NOC/Cache Unit Testbench</a:t>
              </a:r>
              <a:endParaRPr lang="en-US" sz="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972D0AEA-880C-ACEE-B285-416011D335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6974" y="4393664"/>
              <a:ext cx="2059423" cy="652522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latin typeface="Calibri" pitchFamily="34" charset="0"/>
                </a:rPr>
                <a:t>NOC/L2</a:t>
              </a:r>
            </a:p>
          </p:txBody>
        </p:sp>
        <p:sp>
          <p:nvSpPr>
            <p:cNvPr id="24" name="Rectangle 77">
              <a:extLst>
                <a:ext uri="{FF2B5EF4-FFF2-40B4-BE49-F238E27FC236}">
                  <a16:creationId xmlns:a16="http://schemas.microsoft.com/office/drawing/2014/main" id="{4C0ADCC5-5F4D-3403-B123-7CD4D327B4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75872" y="5244998"/>
              <a:ext cx="361855" cy="283736"/>
            </a:xfrm>
            <a:prstGeom prst="rect">
              <a:avLst/>
            </a:prstGeom>
            <a:solidFill>
              <a:srgbClr val="009900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latin typeface="Calibri" pitchFamily="34" charset="0"/>
                </a:rPr>
                <a:t>VIP</a:t>
              </a:r>
            </a:p>
          </p:txBody>
        </p:sp>
        <p:cxnSp>
          <p:nvCxnSpPr>
            <p:cNvPr id="25" name="Straight Connector 61">
              <a:extLst>
                <a:ext uri="{FF2B5EF4-FFF2-40B4-BE49-F238E27FC236}">
                  <a16:creationId xmlns:a16="http://schemas.microsoft.com/office/drawing/2014/main" id="{3AB2CF53-78BF-119A-9723-FA24713A51B2}"/>
                </a:ext>
              </a:extLst>
            </p:cNvPr>
            <p:cNvCxnSpPr>
              <a:cxnSpLocks noChangeShapeType="1"/>
              <a:stCxn id="22" idx="2"/>
              <a:endCxn id="34" idx="0"/>
            </p:cNvCxnSpPr>
            <p:nvPr/>
          </p:nvCxnSpPr>
          <p:spPr bwMode="auto">
            <a:xfrm>
              <a:off x="2906686" y="5046186"/>
              <a:ext cx="0" cy="1988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4" name="Rectangle 77">
              <a:extLst>
                <a:ext uri="{FF2B5EF4-FFF2-40B4-BE49-F238E27FC236}">
                  <a16:creationId xmlns:a16="http://schemas.microsoft.com/office/drawing/2014/main" id="{742BCDA0-6F96-18EE-2C78-67F3D7B1E2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25758" y="5244998"/>
              <a:ext cx="361855" cy="283736"/>
            </a:xfrm>
            <a:prstGeom prst="rect">
              <a:avLst/>
            </a:prstGeom>
            <a:solidFill>
              <a:srgbClr val="009900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latin typeface="Calibri" pitchFamily="34" charset="0"/>
                </a:rPr>
                <a:t>VIP</a:t>
              </a:r>
            </a:p>
          </p:txBody>
        </p:sp>
        <p:sp>
          <p:nvSpPr>
            <p:cNvPr id="35" name="Rectangle 77">
              <a:extLst>
                <a:ext uri="{FF2B5EF4-FFF2-40B4-BE49-F238E27FC236}">
                  <a16:creationId xmlns:a16="http://schemas.microsoft.com/office/drawing/2014/main" id="{8EE3AE9E-FFD3-3AE9-A429-A3B86F3FC7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2414" y="5244998"/>
              <a:ext cx="361855" cy="283736"/>
            </a:xfrm>
            <a:prstGeom prst="rect">
              <a:avLst/>
            </a:prstGeom>
            <a:solidFill>
              <a:srgbClr val="009900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latin typeface="Calibri" pitchFamily="34" charset="0"/>
                </a:rPr>
                <a:t>VIP</a:t>
              </a:r>
            </a:p>
          </p:txBody>
        </p:sp>
        <p:sp>
          <p:nvSpPr>
            <p:cNvPr id="36" name="Rectangle 77">
              <a:extLst>
                <a:ext uri="{FF2B5EF4-FFF2-40B4-BE49-F238E27FC236}">
                  <a16:creationId xmlns:a16="http://schemas.microsoft.com/office/drawing/2014/main" id="{BDC35525-1443-EB7E-5DA3-5F2B423477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30958" y="3907507"/>
              <a:ext cx="361855" cy="283736"/>
            </a:xfrm>
            <a:prstGeom prst="rect">
              <a:avLst/>
            </a:prstGeom>
            <a:solidFill>
              <a:srgbClr val="009900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latin typeface="Calibri" pitchFamily="34" charset="0"/>
                </a:rPr>
                <a:t>VIP</a:t>
              </a:r>
            </a:p>
          </p:txBody>
        </p:sp>
        <p:sp>
          <p:nvSpPr>
            <p:cNvPr id="37" name="Rectangle 77">
              <a:extLst>
                <a:ext uri="{FF2B5EF4-FFF2-40B4-BE49-F238E27FC236}">
                  <a16:creationId xmlns:a16="http://schemas.microsoft.com/office/drawing/2014/main" id="{5441FF9F-2F2D-B09A-22EF-73F22C8D03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7113" y="3907507"/>
              <a:ext cx="361855" cy="283736"/>
            </a:xfrm>
            <a:prstGeom prst="rect">
              <a:avLst/>
            </a:prstGeom>
            <a:solidFill>
              <a:srgbClr val="009900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latin typeface="Calibri" pitchFamily="34" charset="0"/>
                </a:rPr>
                <a:t>VIP</a:t>
              </a:r>
            </a:p>
          </p:txBody>
        </p:sp>
        <p:cxnSp>
          <p:nvCxnSpPr>
            <p:cNvPr id="38" name="Straight Connector 61">
              <a:extLst>
                <a:ext uri="{FF2B5EF4-FFF2-40B4-BE49-F238E27FC236}">
                  <a16:creationId xmlns:a16="http://schemas.microsoft.com/office/drawing/2014/main" id="{9F116CB4-37B6-32BD-CEEF-45E3E5366C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50705" y="5046186"/>
              <a:ext cx="0" cy="1988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9" name="Straight Connector 61">
              <a:extLst>
                <a:ext uri="{FF2B5EF4-FFF2-40B4-BE49-F238E27FC236}">
                  <a16:creationId xmlns:a16="http://schemas.microsoft.com/office/drawing/2014/main" id="{0157A02C-F7A1-D4A8-2806-CA05CAD69B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29882" y="5046186"/>
              <a:ext cx="0" cy="1988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0" name="Straight Connector 61">
              <a:extLst>
                <a:ext uri="{FF2B5EF4-FFF2-40B4-BE49-F238E27FC236}">
                  <a16:creationId xmlns:a16="http://schemas.microsoft.com/office/drawing/2014/main" id="{CE1BF6D1-D60D-AD0C-6A73-2CEEBE5A1C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02414" y="4191243"/>
              <a:ext cx="0" cy="1988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1" name="Straight Connector 61">
              <a:extLst>
                <a:ext uri="{FF2B5EF4-FFF2-40B4-BE49-F238E27FC236}">
                  <a16:creationId xmlns:a16="http://schemas.microsoft.com/office/drawing/2014/main" id="{039A4950-E256-6793-3E5B-D62525CF0B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7438" y="4191243"/>
              <a:ext cx="0" cy="1988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5B2D91-40F1-D201-9D8E-007C0B958938}"/>
              </a:ext>
            </a:extLst>
          </p:cNvPr>
          <p:cNvGrpSpPr/>
          <p:nvPr/>
        </p:nvGrpSpPr>
        <p:grpSpPr>
          <a:xfrm>
            <a:off x="6861658" y="2738253"/>
            <a:ext cx="4374961" cy="3399609"/>
            <a:chOff x="6726191" y="967391"/>
            <a:chExt cx="4374961" cy="339960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6191" y="967391"/>
              <a:ext cx="4374961" cy="3399609"/>
            </a:xfrm>
            <a:prstGeom prst="rect">
              <a:avLst/>
            </a:prstGeom>
          </p:spPr>
        </p:pic>
        <p:sp>
          <p:nvSpPr>
            <p:cNvPr id="44" name="Text Box 5">
              <a:extLst>
                <a:ext uri="{FF2B5EF4-FFF2-40B4-BE49-F238E27FC236}">
                  <a16:creationId xmlns:a16="http://schemas.microsoft.com/office/drawing/2014/main" id="{D4D7024B-DFC1-75F3-5A04-C27E8C798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3947" y="3948691"/>
              <a:ext cx="196720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050" b="1" dirty="0">
                  <a:solidFill>
                    <a:schemeClr val="bg1"/>
                  </a:solidFill>
                  <a:latin typeface="Calibri" pitchFamily="34" charset="0"/>
                </a:rPr>
                <a:t>NOC/Coherency Sub-Subsystem</a:t>
              </a:r>
            </a:p>
            <a:p>
              <a:pPr algn="r" eaLnBrk="0" hangingPunct="0"/>
              <a:r>
                <a:rPr lang="en-US" sz="1050" b="1" dirty="0">
                  <a:solidFill>
                    <a:schemeClr val="bg1"/>
                  </a:solidFill>
                  <a:latin typeface="Calibri" pitchFamily="34" charset="0"/>
                </a:rPr>
                <a:t>Testbench</a:t>
              </a:r>
              <a:endParaRPr lang="en-US" sz="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BF298D6-BB8B-94A3-1D67-03B06E64B2C2}"/>
              </a:ext>
            </a:extLst>
          </p:cNvPr>
          <p:cNvCxnSpPr>
            <a:cxnSpLocks/>
          </p:cNvCxnSpPr>
          <p:nvPr/>
        </p:nvCxnSpPr>
        <p:spPr>
          <a:xfrm flipH="1">
            <a:off x="4335221" y="2620148"/>
            <a:ext cx="710912" cy="64335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03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E09B7-AB28-008D-A42E-60FF37FC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30EC-3217-39AA-8F4F-4FE8C88EB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Suite Synthesis and </a:t>
            </a:r>
            <a:r>
              <a:rPr lang="en-US" dirty="0" err="1"/>
              <a:t>SystemVIP</a:t>
            </a:r>
            <a:endParaRPr lang="en-US" dirty="0"/>
          </a:p>
          <a:p>
            <a:r>
              <a:rPr lang="en-US" dirty="0"/>
              <a:t>RISC-V Core Verification </a:t>
            </a:r>
            <a:r>
              <a:rPr lang="en-US" dirty="0" err="1"/>
              <a:t>SystemVIP</a:t>
            </a:r>
            <a:endParaRPr lang="en-US" dirty="0"/>
          </a:p>
          <a:p>
            <a:r>
              <a:rPr lang="en-US" dirty="0"/>
              <a:t>RISC-V SoC Verification </a:t>
            </a:r>
            <a:r>
              <a:rPr lang="en-US" dirty="0" err="1"/>
              <a:t>SystemVIP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6559F-9687-AB78-2FD4-A9D3B0EC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FEF2E-921D-36B1-5531-A29FF375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44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D547-E60D-7651-8B69-BA60E1A0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RV64 Core Exception Testing 	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F7670-9042-1FBB-0F3F-AEA631577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36FF6-5B42-FE3A-A913-69A5C2D53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7E40B-9D10-3A92-7C77-4ED175EB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71" y="1022551"/>
            <a:ext cx="9413140" cy="5402370"/>
          </a:xfrm>
          <a:prstGeom prst="rect">
            <a:avLst/>
          </a:prstGeom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1FD24840-2C6F-8FA2-F9D1-4271F5B4AE70}"/>
              </a:ext>
            </a:extLst>
          </p:cNvPr>
          <p:cNvSpPr/>
          <p:nvPr/>
        </p:nvSpPr>
        <p:spPr>
          <a:xfrm>
            <a:off x="8761116" y="3070552"/>
            <a:ext cx="2507776" cy="653184"/>
          </a:xfrm>
          <a:prstGeom prst="borderCallout1">
            <a:avLst>
              <a:gd name="adj1" fmla="val 52386"/>
              <a:gd name="adj2" fmla="val -4269"/>
              <a:gd name="adj3" fmla="val 139165"/>
              <a:gd name="adj4" fmla="val -97343"/>
            </a:avLst>
          </a:prstGeom>
          <a:solidFill>
            <a:srgbClr val="C1D2DD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dirty="0">
                <a:solidFill>
                  <a:srgbClr val="3C6884"/>
                </a:solidFill>
              </a:rPr>
              <a:t>Generates for example, </a:t>
            </a:r>
          </a:p>
          <a:p>
            <a:r>
              <a:rPr lang="en-US" dirty="0" err="1">
                <a:solidFill>
                  <a:srgbClr val="3C6884"/>
                </a:solidFill>
              </a:rPr>
              <a:t>asm</a:t>
            </a:r>
            <a:r>
              <a:rPr lang="en-US" dirty="0">
                <a:solidFill>
                  <a:srgbClr val="3C6884"/>
                </a:solidFill>
              </a:rPr>
              <a:t>("UNIMP");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8F6B0759-959A-64FB-3D8E-CB866AB7F681}"/>
              </a:ext>
            </a:extLst>
          </p:cNvPr>
          <p:cNvSpPr/>
          <p:nvPr/>
        </p:nvSpPr>
        <p:spPr>
          <a:xfrm>
            <a:off x="9211090" y="3915013"/>
            <a:ext cx="2507776" cy="653184"/>
          </a:xfrm>
          <a:prstGeom prst="borderCallout1">
            <a:avLst>
              <a:gd name="adj1" fmla="val 52386"/>
              <a:gd name="adj2" fmla="val -4269"/>
              <a:gd name="adj3" fmla="val 139165"/>
              <a:gd name="adj4" fmla="val -97343"/>
            </a:avLst>
          </a:prstGeom>
          <a:solidFill>
            <a:srgbClr val="C1D2DD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dirty="0">
                <a:solidFill>
                  <a:srgbClr val="3C6884"/>
                </a:solidFill>
              </a:rPr>
              <a:t>Check exception counts</a:t>
            </a:r>
          </a:p>
        </p:txBody>
      </p:sp>
    </p:spTree>
    <p:extLst>
      <p:ext uri="{BB962C8B-B14F-4D97-AF65-F5344CB8AC3E}">
        <p14:creationId xmlns:p14="http://schemas.microsoft.com/office/powerpoint/2010/main" val="2617154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47F43-C654-274D-EC0B-EB6FEF0C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Based Virtual Memory Tests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D238B-E70F-7FDF-126F-705FC1EF2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0E8AA-5CBA-0D23-AFE0-1A0300847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A picture containing text, diagram, screenshot, plan&#10;&#10;Description automatically generated">
            <a:extLst>
              <a:ext uri="{FF2B5EF4-FFF2-40B4-BE49-F238E27FC236}">
                <a16:creationId xmlns:a16="http://schemas.microsoft.com/office/drawing/2014/main" id="{00CE3868-9245-FFA5-9970-2B90B63C3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92" y="1244791"/>
            <a:ext cx="4945960" cy="47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44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087D-558E-45FC-B15C-1C63364B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RV64 Core Page Based MMU Tests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AF452E-ED6A-25EE-91D2-49BBBA98A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C2DAF-DCB4-FAFA-0565-ACEE0BF27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C8079-312B-6954-27B8-2B675B6DB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74" y="1084824"/>
            <a:ext cx="9178050" cy="5291849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6A408AA2-82D2-BA50-3B4D-E49CC724D0EA}"/>
              </a:ext>
            </a:extLst>
          </p:cNvPr>
          <p:cNvSpPr/>
          <p:nvPr/>
        </p:nvSpPr>
        <p:spPr>
          <a:xfrm>
            <a:off x="9211090" y="3915013"/>
            <a:ext cx="2507776" cy="653184"/>
          </a:xfrm>
          <a:prstGeom prst="borderCallout1">
            <a:avLst>
              <a:gd name="adj1" fmla="val 52386"/>
              <a:gd name="adj2" fmla="val -4269"/>
              <a:gd name="adj3" fmla="val 102988"/>
              <a:gd name="adj4" fmla="val -76039"/>
            </a:avLst>
          </a:prstGeom>
          <a:solidFill>
            <a:srgbClr val="C1D2DD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dirty="0">
                <a:solidFill>
                  <a:srgbClr val="3C6884"/>
                </a:solidFill>
              </a:rPr>
              <a:t>Swap MMU PTE’s and </a:t>
            </a:r>
          </a:p>
          <a:p>
            <a:r>
              <a:rPr lang="en-US" dirty="0">
                <a:solidFill>
                  <a:srgbClr val="3C6884"/>
                </a:solidFill>
              </a:rPr>
              <a:t>Check memory access</a:t>
            </a:r>
          </a:p>
        </p:txBody>
      </p:sp>
    </p:spTree>
    <p:extLst>
      <p:ext uri="{BB962C8B-B14F-4D97-AF65-F5344CB8AC3E}">
        <p14:creationId xmlns:p14="http://schemas.microsoft.com/office/powerpoint/2010/main" val="3957677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E09B7-AB28-008D-A42E-60FF37FC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30EC-3217-39AA-8F4F-4FE8C88EB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Suite Synthesis and </a:t>
            </a:r>
            <a:r>
              <a:rPr lang="en-US" dirty="0" err="1"/>
              <a:t>SystemVIP</a:t>
            </a:r>
            <a:endParaRPr lang="en-US" dirty="0"/>
          </a:p>
          <a:p>
            <a:r>
              <a:rPr lang="en-US" dirty="0"/>
              <a:t>RISC-V Core Verification </a:t>
            </a:r>
            <a:r>
              <a:rPr lang="en-US" dirty="0" err="1"/>
              <a:t>SystemVIP</a:t>
            </a:r>
            <a:endParaRPr lang="en-US" dirty="0"/>
          </a:p>
          <a:p>
            <a:r>
              <a:rPr lang="en-US" dirty="0">
                <a:solidFill>
                  <a:srgbClr val="2F9FDE"/>
                </a:solidFill>
              </a:rPr>
              <a:t>RISC-V SoC Verification </a:t>
            </a:r>
            <a:r>
              <a:rPr lang="en-US" dirty="0" err="1">
                <a:solidFill>
                  <a:srgbClr val="2F9FDE"/>
                </a:solidFill>
              </a:rPr>
              <a:t>SystemVIP</a:t>
            </a:r>
            <a:endParaRPr lang="en-US" dirty="0">
              <a:solidFill>
                <a:srgbClr val="2F9FD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6559F-9687-AB78-2FD4-A9D3B0EC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FEF2E-921D-36B1-5531-A29FF375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18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09F75B-8B26-448E-A5B9-2C46EAA6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800" dirty="0"/>
          </a:p>
        </p:txBody>
      </p:sp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52400" y="182563"/>
            <a:ext cx="10515600" cy="654050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charset="0"/>
                <a:ea typeface="MS PGothic" charset="0"/>
              </a:rPr>
              <a:t>RISC-V SoC Testbench Integration </a:t>
            </a:r>
          </a:p>
        </p:txBody>
      </p:sp>
      <p:sp>
        <p:nvSpPr>
          <p:cNvPr id="1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48288" y="6557674"/>
            <a:ext cx="548640" cy="233652"/>
          </a:xfrm>
          <a:prstGeom prst="rect">
            <a:avLst/>
          </a:prstGeom>
        </p:spPr>
        <p:txBody>
          <a:bodyPr/>
          <a:lstStyle/>
          <a:p>
            <a:fld id="{14E1F54F-A9C0-46D9-9FE5-92AFF8F483DD}" type="slidenum">
              <a:rPr lang="en-US" sz="1100" smtClean="0"/>
              <a:t>24</a:t>
            </a:fld>
            <a:endParaRPr lang="en-US" sz="11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1E3C75-C2B3-4053-6FC1-18DE515CFBC4}"/>
              </a:ext>
            </a:extLst>
          </p:cNvPr>
          <p:cNvGrpSpPr/>
          <p:nvPr/>
        </p:nvGrpSpPr>
        <p:grpSpPr>
          <a:xfrm>
            <a:off x="3719512" y="1128712"/>
            <a:ext cx="4752975" cy="5132388"/>
            <a:chOff x="6986588" y="1358900"/>
            <a:chExt cx="4752975" cy="5132388"/>
          </a:xfrm>
        </p:grpSpPr>
        <p:cxnSp>
          <p:nvCxnSpPr>
            <p:cNvPr id="28727" name="Straight Arrow Connector 56"/>
            <p:cNvCxnSpPr>
              <a:cxnSpLocks noChangeShapeType="1"/>
              <a:stCxn id="88" idx="2"/>
              <a:endCxn id="28838" idx="0"/>
            </p:cNvCxnSpPr>
            <p:nvPr/>
          </p:nvCxnSpPr>
          <p:spPr bwMode="auto">
            <a:xfrm>
              <a:off x="7788276" y="2348203"/>
              <a:ext cx="3968" cy="45532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677" name="Group 6"/>
            <p:cNvGrpSpPr>
              <a:grpSpLocks/>
            </p:cNvGrpSpPr>
            <p:nvPr/>
          </p:nvGrpSpPr>
          <p:grpSpPr bwMode="auto">
            <a:xfrm>
              <a:off x="7138988" y="2803525"/>
              <a:ext cx="1306512" cy="865188"/>
              <a:chOff x="6271778" y="4096132"/>
              <a:chExt cx="844083" cy="716787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6271778" y="4225022"/>
                <a:ext cx="844083" cy="587897"/>
              </a:xfrm>
              <a:prstGeom prst="roundRect">
                <a:avLst/>
              </a:prstGeom>
              <a:solidFill>
                <a:srgbClr val="0275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3C6884"/>
                  </a:solidFill>
                </a:endParaRPr>
              </a:p>
            </p:txBody>
          </p:sp>
          <p:pic>
            <p:nvPicPr>
              <p:cNvPr id="28837" name="Picture 16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7304" y="4528919"/>
                <a:ext cx="601609" cy="75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38" name="Picture 1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2572" y="4096132"/>
                <a:ext cx="422495" cy="386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39" name="Picture 16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1022" y="4623852"/>
                <a:ext cx="605594" cy="131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8477250" y="3475038"/>
              <a:ext cx="3262313" cy="2355850"/>
            </a:xfrm>
            <a:prstGeom prst="rect">
              <a:avLst/>
            </a:prstGeom>
            <a:solidFill>
              <a:srgbClr val="D7D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612188" y="4740275"/>
              <a:ext cx="3016250" cy="509588"/>
            </a:xfrm>
            <a:prstGeom prst="rect">
              <a:avLst/>
            </a:prstGeom>
            <a:solidFill>
              <a:srgbClr val="A9B6C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36576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Cache-Coherent Switching Fabric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12188" y="3587750"/>
              <a:ext cx="1209675" cy="989013"/>
            </a:xfrm>
            <a:prstGeom prst="rect">
              <a:avLst/>
            </a:prstGeom>
            <a:solidFill>
              <a:srgbClr val="A9B6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670925" y="3683000"/>
              <a:ext cx="252413" cy="238125"/>
            </a:xfrm>
            <a:prstGeom prst="rect">
              <a:avLst/>
            </a:prstGeom>
            <a:solidFill>
              <a:srgbClr val="F4DFC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CPU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948738" y="3679825"/>
              <a:ext cx="250825" cy="238125"/>
            </a:xfrm>
            <a:prstGeom prst="rect">
              <a:avLst/>
            </a:prstGeom>
            <a:solidFill>
              <a:srgbClr val="F4DFC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CPU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26550" y="3686175"/>
              <a:ext cx="250825" cy="236538"/>
            </a:xfrm>
            <a:prstGeom prst="rect">
              <a:avLst/>
            </a:prstGeom>
            <a:solidFill>
              <a:srgbClr val="F4DFC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CPU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502775" y="3681413"/>
              <a:ext cx="252413" cy="236537"/>
            </a:xfrm>
            <a:prstGeom prst="rect">
              <a:avLst/>
            </a:prstGeom>
            <a:solidFill>
              <a:srgbClr val="F4DFC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CPU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70925" y="4075113"/>
              <a:ext cx="252413" cy="114300"/>
            </a:xfrm>
            <a:prstGeom prst="rect">
              <a:avLst/>
            </a:prstGeom>
            <a:solidFill>
              <a:srgbClr val="FFE98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48738" y="4075113"/>
              <a:ext cx="250825" cy="114300"/>
            </a:xfrm>
            <a:prstGeom prst="rect">
              <a:avLst/>
            </a:prstGeom>
            <a:solidFill>
              <a:srgbClr val="FFE98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226550" y="4075113"/>
              <a:ext cx="250825" cy="114300"/>
            </a:xfrm>
            <a:prstGeom prst="rect">
              <a:avLst/>
            </a:prstGeom>
            <a:solidFill>
              <a:srgbClr val="FFE98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502775" y="4079875"/>
              <a:ext cx="252413" cy="114300"/>
            </a:xfrm>
            <a:prstGeom prst="rect">
              <a:avLst/>
            </a:prstGeom>
            <a:solidFill>
              <a:srgbClr val="FFE98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670925" y="4349750"/>
              <a:ext cx="1084263" cy="114300"/>
            </a:xfrm>
            <a:prstGeom prst="rect">
              <a:avLst/>
            </a:prstGeom>
            <a:solidFill>
              <a:srgbClr val="EFBC8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L2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690" name="Straight Connector 61"/>
            <p:cNvCxnSpPr>
              <a:cxnSpLocks noChangeShapeType="1"/>
            </p:cNvCxnSpPr>
            <p:nvPr/>
          </p:nvCxnSpPr>
          <p:spPr bwMode="auto">
            <a:xfrm>
              <a:off x="8796338" y="3922713"/>
              <a:ext cx="0" cy="147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Straight Connector 61"/>
            <p:cNvCxnSpPr>
              <a:cxnSpLocks noChangeShapeType="1"/>
            </p:cNvCxnSpPr>
            <p:nvPr/>
          </p:nvCxnSpPr>
          <p:spPr bwMode="auto">
            <a:xfrm>
              <a:off x="9080500" y="3922713"/>
              <a:ext cx="0" cy="147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Straight Connector 61"/>
            <p:cNvCxnSpPr>
              <a:cxnSpLocks noChangeShapeType="1"/>
            </p:cNvCxnSpPr>
            <p:nvPr/>
          </p:nvCxnSpPr>
          <p:spPr bwMode="auto">
            <a:xfrm>
              <a:off x="9359900" y="3922713"/>
              <a:ext cx="0" cy="149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3" name="Straight Connector 61"/>
            <p:cNvCxnSpPr>
              <a:cxnSpLocks noChangeShapeType="1"/>
            </p:cNvCxnSpPr>
            <p:nvPr/>
          </p:nvCxnSpPr>
          <p:spPr bwMode="auto">
            <a:xfrm>
              <a:off x="9632950" y="3927475"/>
              <a:ext cx="0" cy="1476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4" name="Straight Connector 61"/>
            <p:cNvCxnSpPr>
              <a:cxnSpLocks noChangeShapeType="1"/>
            </p:cNvCxnSpPr>
            <p:nvPr/>
          </p:nvCxnSpPr>
          <p:spPr bwMode="auto">
            <a:xfrm>
              <a:off x="8796338" y="4198938"/>
              <a:ext cx="0" cy="147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5" name="Straight Connector 61"/>
            <p:cNvCxnSpPr>
              <a:cxnSpLocks noChangeShapeType="1"/>
            </p:cNvCxnSpPr>
            <p:nvPr/>
          </p:nvCxnSpPr>
          <p:spPr bwMode="auto">
            <a:xfrm>
              <a:off x="9074150" y="4198938"/>
              <a:ext cx="0" cy="147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6" name="Straight Connector 61"/>
            <p:cNvCxnSpPr>
              <a:cxnSpLocks noChangeShapeType="1"/>
            </p:cNvCxnSpPr>
            <p:nvPr/>
          </p:nvCxnSpPr>
          <p:spPr bwMode="auto">
            <a:xfrm>
              <a:off x="9356725" y="4192588"/>
              <a:ext cx="0" cy="147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7" name="Straight Connector 61"/>
            <p:cNvCxnSpPr>
              <a:cxnSpLocks noChangeShapeType="1"/>
            </p:cNvCxnSpPr>
            <p:nvPr/>
          </p:nvCxnSpPr>
          <p:spPr bwMode="auto">
            <a:xfrm>
              <a:off x="9628188" y="4192588"/>
              <a:ext cx="0" cy="147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8" name="Straight Connector 61"/>
            <p:cNvCxnSpPr>
              <a:cxnSpLocks noChangeShapeType="1"/>
            </p:cNvCxnSpPr>
            <p:nvPr/>
          </p:nvCxnSpPr>
          <p:spPr bwMode="auto">
            <a:xfrm>
              <a:off x="9218613" y="4476750"/>
              <a:ext cx="0" cy="260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>
            <a:xfrm>
              <a:off x="9953625" y="3589338"/>
              <a:ext cx="1208088" cy="989012"/>
            </a:xfrm>
            <a:prstGeom prst="rect">
              <a:avLst/>
            </a:prstGeom>
            <a:solidFill>
              <a:srgbClr val="A9B6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012363" y="3684588"/>
              <a:ext cx="250825" cy="238125"/>
            </a:xfrm>
            <a:prstGeom prst="rect">
              <a:avLst/>
            </a:prstGeom>
            <a:solidFill>
              <a:srgbClr val="F4DFC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CPU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290175" y="3681413"/>
              <a:ext cx="250825" cy="238125"/>
            </a:xfrm>
            <a:prstGeom prst="rect">
              <a:avLst/>
            </a:prstGeom>
            <a:solidFill>
              <a:srgbClr val="F4DFC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CPU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566400" y="3687763"/>
              <a:ext cx="252413" cy="236537"/>
            </a:xfrm>
            <a:prstGeom prst="rect">
              <a:avLst/>
            </a:prstGeom>
            <a:solidFill>
              <a:srgbClr val="F4DFC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CPU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44213" y="3683000"/>
              <a:ext cx="250825" cy="238125"/>
            </a:xfrm>
            <a:prstGeom prst="rect">
              <a:avLst/>
            </a:prstGeom>
            <a:solidFill>
              <a:srgbClr val="F4DFC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CPU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012363" y="4076700"/>
              <a:ext cx="250825" cy="114300"/>
            </a:xfrm>
            <a:prstGeom prst="rect">
              <a:avLst/>
            </a:prstGeom>
            <a:solidFill>
              <a:srgbClr val="FFE98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290175" y="4076700"/>
              <a:ext cx="250825" cy="114300"/>
            </a:xfrm>
            <a:prstGeom prst="rect">
              <a:avLst/>
            </a:prstGeom>
            <a:solidFill>
              <a:srgbClr val="FFE98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566400" y="4076700"/>
              <a:ext cx="252413" cy="114300"/>
            </a:xfrm>
            <a:prstGeom prst="rect">
              <a:avLst/>
            </a:prstGeom>
            <a:solidFill>
              <a:srgbClr val="FFE98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844213" y="4081463"/>
              <a:ext cx="250825" cy="114300"/>
            </a:xfrm>
            <a:prstGeom prst="rect">
              <a:avLst/>
            </a:prstGeom>
            <a:solidFill>
              <a:srgbClr val="FFE98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012363" y="4351338"/>
              <a:ext cx="1082675" cy="114300"/>
            </a:xfrm>
            <a:prstGeom prst="rect">
              <a:avLst/>
            </a:prstGeom>
            <a:solidFill>
              <a:srgbClr val="EFBC8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L2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709" name="Straight Connector 61"/>
            <p:cNvCxnSpPr>
              <a:cxnSpLocks noChangeShapeType="1"/>
            </p:cNvCxnSpPr>
            <p:nvPr/>
          </p:nvCxnSpPr>
          <p:spPr bwMode="auto">
            <a:xfrm>
              <a:off x="10137775" y="3924300"/>
              <a:ext cx="0" cy="1476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0" name="Straight Connector 61"/>
            <p:cNvCxnSpPr>
              <a:cxnSpLocks noChangeShapeType="1"/>
            </p:cNvCxnSpPr>
            <p:nvPr/>
          </p:nvCxnSpPr>
          <p:spPr bwMode="auto">
            <a:xfrm>
              <a:off x="10421938" y="3924300"/>
              <a:ext cx="0" cy="1476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1" name="Straight Connector 61"/>
            <p:cNvCxnSpPr>
              <a:cxnSpLocks noChangeShapeType="1"/>
            </p:cNvCxnSpPr>
            <p:nvPr/>
          </p:nvCxnSpPr>
          <p:spPr bwMode="auto">
            <a:xfrm>
              <a:off x="10699750" y="3924300"/>
              <a:ext cx="0" cy="149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2" name="Straight Connector 61"/>
            <p:cNvCxnSpPr>
              <a:cxnSpLocks noChangeShapeType="1"/>
            </p:cNvCxnSpPr>
            <p:nvPr/>
          </p:nvCxnSpPr>
          <p:spPr bwMode="auto">
            <a:xfrm>
              <a:off x="10974388" y="3929063"/>
              <a:ext cx="0" cy="147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3" name="Straight Connector 61"/>
            <p:cNvCxnSpPr>
              <a:cxnSpLocks noChangeShapeType="1"/>
            </p:cNvCxnSpPr>
            <p:nvPr/>
          </p:nvCxnSpPr>
          <p:spPr bwMode="auto">
            <a:xfrm>
              <a:off x="10137775" y="4200525"/>
              <a:ext cx="0" cy="1476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4" name="Straight Connector 61"/>
            <p:cNvCxnSpPr>
              <a:cxnSpLocks noChangeShapeType="1"/>
            </p:cNvCxnSpPr>
            <p:nvPr/>
          </p:nvCxnSpPr>
          <p:spPr bwMode="auto">
            <a:xfrm>
              <a:off x="10415588" y="4200525"/>
              <a:ext cx="0" cy="1476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5" name="Straight Connector 61"/>
            <p:cNvCxnSpPr>
              <a:cxnSpLocks noChangeShapeType="1"/>
            </p:cNvCxnSpPr>
            <p:nvPr/>
          </p:nvCxnSpPr>
          <p:spPr bwMode="auto">
            <a:xfrm>
              <a:off x="10698163" y="4194175"/>
              <a:ext cx="0" cy="1476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6" name="Straight Connector 61"/>
            <p:cNvCxnSpPr>
              <a:cxnSpLocks noChangeShapeType="1"/>
            </p:cNvCxnSpPr>
            <p:nvPr/>
          </p:nvCxnSpPr>
          <p:spPr bwMode="auto">
            <a:xfrm>
              <a:off x="10969625" y="4194175"/>
              <a:ext cx="0" cy="1476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7" name="Straight Connector 61"/>
            <p:cNvCxnSpPr>
              <a:cxnSpLocks noChangeShapeType="1"/>
            </p:cNvCxnSpPr>
            <p:nvPr/>
          </p:nvCxnSpPr>
          <p:spPr bwMode="auto">
            <a:xfrm>
              <a:off x="10566400" y="4464050"/>
              <a:ext cx="0" cy="273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18" name="TextBox 47"/>
            <p:cNvSpPr txBox="1">
              <a:spLocks noChangeArrowheads="1"/>
            </p:cNvSpPr>
            <p:nvPr/>
          </p:nvSpPr>
          <p:spPr bwMode="auto">
            <a:xfrm>
              <a:off x="9818688" y="3963988"/>
              <a:ext cx="138112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/>
                <a:t>…</a:t>
              </a:r>
              <a:endParaRPr lang="en-US" sz="28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564688" y="4978400"/>
              <a:ext cx="1133475" cy="171450"/>
            </a:xfrm>
            <a:prstGeom prst="rect">
              <a:avLst/>
            </a:prstGeom>
            <a:solidFill>
              <a:srgbClr val="EFBC8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L3 Cache / Snoop Filter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612188" y="5421313"/>
              <a:ext cx="461962" cy="338137"/>
            </a:xfrm>
            <a:prstGeom prst="rect">
              <a:avLst/>
            </a:prstGeom>
            <a:solidFill>
              <a:srgbClr val="A9B6C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Memory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Controller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259888" y="5421313"/>
              <a:ext cx="460375" cy="338137"/>
            </a:xfrm>
            <a:prstGeom prst="rect">
              <a:avLst/>
            </a:prstGeom>
            <a:solidFill>
              <a:srgbClr val="A9B6C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Memory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Controller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198225" y="5421313"/>
              <a:ext cx="461963" cy="338137"/>
            </a:xfrm>
            <a:prstGeom prst="rect">
              <a:avLst/>
            </a:prstGeom>
            <a:solidFill>
              <a:srgbClr val="A9B6C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Offload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723" name="Straight Connector 61"/>
            <p:cNvCxnSpPr>
              <a:cxnSpLocks noChangeShapeType="1"/>
            </p:cNvCxnSpPr>
            <p:nvPr/>
          </p:nvCxnSpPr>
          <p:spPr bwMode="auto">
            <a:xfrm>
              <a:off x="8842375" y="5253038"/>
              <a:ext cx="0" cy="163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Straight Connector 61"/>
            <p:cNvCxnSpPr>
              <a:cxnSpLocks noChangeShapeType="1"/>
            </p:cNvCxnSpPr>
            <p:nvPr/>
          </p:nvCxnSpPr>
          <p:spPr bwMode="auto">
            <a:xfrm>
              <a:off x="9480550" y="5257800"/>
              <a:ext cx="0" cy="163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Straight Connector 61"/>
            <p:cNvCxnSpPr>
              <a:cxnSpLocks noChangeShapeType="1"/>
            </p:cNvCxnSpPr>
            <p:nvPr/>
          </p:nvCxnSpPr>
          <p:spPr bwMode="auto">
            <a:xfrm>
              <a:off x="11474450" y="5257800"/>
              <a:ext cx="0" cy="163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Rounded Rectangle 55"/>
            <p:cNvSpPr/>
            <p:nvPr/>
          </p:nvSpPr>
          <p:spPr>
            <a:xfrm>
              <a:off x="9755188" y="3187700"/>
              <a:ext cx="717550" cy="163513"/>
            </a:xfrm>
            <a:prstGeom prst="roundRect">
              <a:avLst>
                <a:gd name="adj" fmla="val 17602"/>
              </a:avLst>
            </a:prstGeom>
            <a:solidFill>
              <a:srgbClr val="CDD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Compiler</a:t>
              </a:r>
            </a:p>
          </p:txBody>
        </p:sp>
        <p:cxnSp>
          <p:nvCxnSpPr>
            <p:cNvPr id="28728" name="Straight Arrow Connector 57"/>
            <p:cNvCxnSpPr>
              <a:cxnSpLocks noChangeShapeType="1"/>
              <a:stCxn id="163" idx="2"/>
              <a:endCxn id="74" idx="0"/>
            </p:cNvCxnSpPr>
            <p:nvPr/>
          </p:nvCxnSpPr>
          <p:spPr bwMode="auto">
            <a:xfrm flipH="1">
              <a:off x="7789863" y="3668713"/>
              <a:ext cx="1587" cy="3079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9" name="Straight Arrow Connector 58"/>
            <p:cNvCxnSpPr>
              <a:cxnSpLocks noChangeShapeType="1"/>
              <a:endCxn id="70" idx="2"/>
            </p:cNvCxnSpPr>
            <p:nvPr/>
          </p:nvCxnSpPr>
          <p:spPr bwMode="auto">
            <a:xfrm flipV="1">
              <a:off x="7778750" y="4797425"/>
              <a:ext cx="9525" cy="16843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0" name="Straight Arrow Connector 59"/>
            <p:cNvCxnSpPr>
              <a:cxnSpLocks noChangeShapeType="1"/>
            </p:cNvCxnSpPr>
            <p:nvPr/>
          </p:nvCxnSpPr>
          <p:spPr bwMode="auto">
            <a:xfrm>
              <a:off x="7788275" y="6481763"/>
              <a:ext cx="2998788" cy="63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Rectangle 60"/>
            <p:cNvSpPr/>
            <p:nvPr/>
          </p:nvSpPr>
          <p:spPr>
            <a:xfrm>
              <a:off x="9942513" y="5391150"/>
              <a:ext cx="461962" cy="336550"/>
            </a:xfrm>
            <a:prstGeom prst="rect">
              <a:avLst/>
            </a:prstGeom>
            <a:solidFill>
              <a:srgbClr val="A9B6C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588625" y="5391150"/>
              <a:ext cx="461963" cy="336550"/>
            </a:xfrm>
            <a:prstGeom prst="rect">
              <a:avLst/>
            </a:prstGeom>
            <a:solidFill>
              <a:srgbClr val="A9B6C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733" name="Straight Connector 61"/>
            <p:cNvCxnSpPr>
              <a:cxnSpLocks noChangeShapeType="1"/>
            </p:cNvCxnSpPr>
            <p:nvPr/>
          </p:nvCxnSpPr>
          <p:spPr bwMode="auto">
            <a:xfrm flipV="1">
              <a:off x="10134600" y="6237288"/>
              <a:ext cx="0" cy="2444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4" name="Straight Connector 61"/>
            <p:cNvCxnSpPr>
              <a:cxnSpLocks noChangeShapeType="1"/>
            </p:cNvCxnSpPr>
            <p:nvPr/>
          </p:nvCxnSpPr>
          <p:spPr bwMode="auto">
            <a:xfrm>
              <a:off x="10780713" y="6238875"/>
              <a:ext cx="0" cy="2524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5" name="Straight Arrow Connector 64"/>
            <p:cNvCxnSpPr>
              <a:cxnSpLocks noChangeShapeType="1"/>
            </p:cNvCxnSpPr>
            <p:nvPr/>
          </p:nvCxnSpPr>
          <p:spPr bwMode="auto">
            <a:xfrm>
              <a:off x="10113963" y="3006725"/>
              <a:ext cx="0" cy="1857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6" name="Straight Arrow Connector 65"/>
            <p:cNvCxnSpPr>
              <a:cxnSpLocks noChangeShapeType="1"/>
            </p:cNvCxnSpPr>
            <p:nvPr/>
          </p:nvCxnSpPr>
          <p:spPr bwMode="auto">
            <a:xfrm>
              <a:off x="10113963" y="3348038"/>
              <a:ext cx="0" cy="2000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AutoShape 4"/>
            <p:cNvSpPr>
              <a:spLocks noChangeArrowheads="1"/>
            </p:cNvSpPr>
            <p:nvPr/>
          </p:nvSpPr>
          <p:spPr bwMode="auto">
            <a:xfrm>
              <a:off x="9826625" y="2752725"/>
              <a:ext cx="635000" cy="303213"/>
            </a:xfrm>
            <a:prstGeom prst="flowChartDocument">
              <a:avLst/>
            </a:prstGeom>
            <a:solidFill>
              <a:srgbClr val="91C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28" charset="-128"/>
                  <a:cs typeface="+mn-cs"/>
                </a:rPr>
                <a:t>test.c</a:t>
              </a:r>
              <a:endPara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68" name="AutoShape 4"/>
            <p:cNvSpPr>
              <a:spLocks noChangeArrowheads="1"/>
            </p:cNvSpPr>
            <p:nvPr/>
          </p:nvSpPr>
          <p:spPr bwMode="auto">
            <a:xfrm>
              <a:off x="9796463" y="2727325"/>
              <a:ext cx="633412" cy="304800"/>
            </a:xfrm>
            <a:prstGeom prst="flowChartDocument">
              <a:avLst/>
            </a:prstGeom>
            <a:solidFill>
              <a:srgbClr val="91C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28" charset="-128"/>
                  <a:cs typeface="+mn-cs"/>
                </a:rPr>
                <a:t>test.c</a:t>
              </a:r>
              <a:endPara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69" name="AutoShape 4"/>
            <p:cNvSpPr>
              <a:spLocks noChangeArrowheads="1"/>
            </p:cNvSpPr>
            <p:nvPr/>
          </p:nvSpPr>
          <p:spPr bwMode="auto">
            <a:xfrm>
              <a:off x="9764713" y="2703513"/>
              <a:ext cx="633412" cy="303212"/>
            </a:xfrm>
            <a:prstGeom prst="flowChartDocument">
              <a:avLst/>
            </a:prstGeom>
            <a:solidFill>
              <a:srgbClr val="91C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latin typeface="Calibri" panose="020F0502020204030204" pitchFamily="34" charset="0"/>
                  <a:ea typeface="ＭＳ Ｐゴシック" pitchFamily="28" charset="-128"/>
                  <a:cs typeface="+mn-cs"/>
                </a:rPr>
                <a:t>test.c</a:t>
              </a:r>
              <a:endParaRPr lang="en-US" sz="1600" b="1" kern="0" dirty="0">
                <a:latin typeface="Calibri" panose="020F0502020204030204" pitchFamily="34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504113" y="4546600"/>
              <a:ext cx="568325" cy="250825"/>
            </a:xfrm>
            <a:prstGeom prst="roundRect">
              <a:avLst>
                <a:gd name="adj" fmla="val 10887"/>
              </a:avLst>
            </a:prstGeom>
            <a:solidFill>
              <a:srgbClr val="027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TrekBox</a:t>
              </a:r>
            </a:p>
          </p:txBody>
        </p:sp>
        <p:sp>
          <p:nvSpPr>
            <p:cNvPr id="71" name="Left Arrow 103"/>
            <p:cNvSpPr/>
            <p:nvPr/>
          </p:nvSpPr>
          <p:spPr>
            <a:xfrm>
              <a:off x="8107363" y="4529138"/>
              <a:ext cx="344487" cy="261937"/>
            </a:xfrm>
            <a:prstGeom prst="leftRightArrow">
              <a:avLst/>
            </a:prstGeom>
            <a:solidFill>
              <a:srgbClr val="91C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7432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AutoShape 4"/>
            <p:cNvSpPr>
              <a:spLocks noChangeArrowheads="1"/>
            </p:cNvSpPr>
            <p:nvPr/>
          </p:nvSpPr>
          <p:spPr bwMode="auto">
            <a:xfrm>
              <a:off x="7535863" y="4025900"/>
              <a:ext cx="635000" cy="303213"/>
            </a:xfrm>
            <a:prstGeom prst="flowChartDocument">
              <a:avLst/>
            </a:prstGeom>
            <a:solidFill>
              <a:srgbClr val="91C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28" charset="-128"/>
                  <a:cs typeface="+mn-cs"/>
                </a:rPr>
                <a:t>test.c</a:t>
              </a:r>
              <a:endPara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73" name="AutoShape 4"/>
            <p:cNvSpPr>
              <a:spLocks noChangeArrowheads="1"/>
            </p:cNvSpPr>
            <p:nvPr/>
          </p:nvSpPr>
          <p:spPr bwMode="auto">
            <a:xfrm>
              <a:off x="7504113" y="4000500"/>
              <a:ext cx="635000" cy="304800"/>
            </a:xfrm>
            <a:prstGeom prst="flowChartDocument">
              <a:avLst/>
            </a:prstGeom>
            <a:solidFill>
              <a:srgbClr val="91C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28" charset="-128"/>
                  <a:cs typeface="+mn-cs"/>
                </a:rPr>
                <a:t>test.c</a:t>
              </a:r>
              <a:endPara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74" name="AutoShape 4"/>
            <p:cNvSpPr>
              <a:spLocks noChangeArrowheads="1"/>
            </p:cNvSpPr>
            <p:nvPr/>
          </p:nvSpPr>
          <p:spPr bwMode="auto">
            <a:xfrm>
              <a:off x="7472363" y="3976688"/>
              <a:ext cx="635000" cy="303212"/>
            </a:xfrm>
            <a:prstGeom prst="flowChartDocument">
              <a:avLst/>
            </a:prstGeom>
            <a:solidFill>
              <a:srgbClr val="91C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latin typeface="Calibri" panose="020F0502020204030204" pitchFamily="34" charset="0"/>
                  <a:ea typeface="ＭＳ Ｐゴシック" pitchFamily="28" charset="-128"/>
                  <a:cs typeface="+mn-cs"/>
                </a:rPr>
                <a:t>test.tbx</a:t>
              </a:r>
              <a:endParaRPr lang="en-US" sz="1600" b="1" kern="0" dirty="0">
                <a:latin typeface="Calibri" panose="020F0502020204030204" pitchFamily="34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906000" y="5421313"/>
              <a:ext cx="461963" cy="338137"/>
            </a:xfrm>
            <a:prstGeom prst="rect">
              <a:avLst/>
            </a:prstGeom>
            <a:solidFill>
              <a:srgbClr val="A9B6C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PCIE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552113" y="5421313"/>
              <a:ext cx="461962" cy="338137"/>
            </a:xfrm>
            <a:prstGeom prst="rect">
              <a:avLst/>
            </a:prstGeom>
            <a:solidFill>
              <a:srgbClr val="A9B6C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Ethernet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747" name="Straight Connector 61"/>
            <p:cNvCxnSpPr>
              <a:cxnSpLocks noChangeShapeType="1"/>
            </p:cNvCxnSpPr>
            <p:nvPr/>
          </p:nvCxnSpPr>
          <p:spPr bwMode="auto">
            <a:xfrm>
              <a:off x="10137775" y="5257800"/>
              <a:ext cx="0" cy="163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8" name="Straight Connector 61"/>
            <p:cNvCxnSpPr>
              <a:cxnSpLocks noChangeShapeType="1"/>
            </p:cNvCxnSpPr>
            <p:nvPr/>
          </p:nvCxnSpPr>
          <p:spPr bwMode="auto">
            <a:xfrm>
              <a:off x="10775950" y="5253038"/>
              <a:ext cx="0" cy="163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Rectangle 79"/>
            <p:cNvSpPr/>
            <p:nvPr/>
          </p:nvSpPr>
          <p:spPr>
            <a:xfrm>
              <a:off x="9982200" y="5946775"/>
              <a:ext cx="374650" cy="258763"/>
            </a:xfrm>
            <a:prstGeom prst="rect">
              <a:avLst/>
            </a:prstGeom>
            <a:solidFill>
              <a:srgbClr val="C0D75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629900" y="5946775"/>
              <a:ext cx="373063" cy="258763"/>
            </a:xfrm>
            <a:prstGeom prst="rect">
              <a:avLst/>
            </a:prstGeom>
            <a:solidFill>
              <a:srgbClr val="C0D75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950450" y="5976938"/>
              <a:ext cx="373063" cy="260350"/>
            </a:xfrm>
            <a:prstGeom prst="rect">
              <a:avLst/>
            </a:prstGeom>
            <a:solidFill>
              <a:srgbClr val="C0D75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PCIE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VIP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596563" y="5976938"/>
              <a:ext cx="373062" cy="260350"/>
            </a:xfrm>
            <a:prstGeom prst="rect">
              <a:avLst/>
            </a:prstGeom>
            <a:solidFill>
              <a:srgbClr val="C0D75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Ethernet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VIP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753" name="Straight Connector 61"/>
            <p:cNvCxnSpPr>
              <a:cxnSpLocks noChangeShapeType="1"/>
            </p:cNvCxnSpPr>
            <p:nvPr/>
          </p:nvCxnSpPr>
          <p:spPr bwMode="auto">
            <a:xfrm flipH="1">
              <a:off x="10136188" y="5759450"/>
              <a:ext cx="1587" cy="217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4" name="Straight Connector 61"/>
            <p:cNvCxnSpPr>
              <a:cxnSpLocks noChangeShapeType="1"/>
            </p:cNvCxnSpPr>
            <p:nvPr/>
          </p:nvCxnSpPr>
          <p:spPr bwMode="auto">
            <a:xfrm>
              <a:off x="10780713" y="5756275"/>
              <a:ext cx="4762" cy="217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6" name="Straight Arrow Connector 86"/>
            <p:cNvCxnSpPr>
              <a:cxnSpLocks noChangeShapeType="1"/>
              <a:endCxn id="70" idx="0"/>
            </p:cNvCxnSpPr>
            <p:nvPr/>
          </p:nvCxnSpPr>
          <p:spPr bwMode="auto">
            <a:xfrm flipH="1">
              <a:off x="7788275" y="4281488"/>
              <a:ext cx="1588" cy="2651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" name="Group 4"/>
            <p:cNvGrpSpPr/>
            <p:nvPr/>
          </p:nvGrpSpPr>
          <p:grpSpPr>
            <a:xfrm>
              <a:off x="6986588" y="1358900"/>
              <a:ext cx="1577975" cy="989303"/>
              <a:chOff x="6986588" y="1358900"/>
              <a:chExt cx="1577975" cy="1206501"/>
            </a:xfrm>
          </p:grpSpPr>
          <p:grpSp>
            <p:nvGrpSpPr>
              <p:cNvPr id="28755" name="Group 85"/>
              <p:cNvGrpSpPr>
                <a:grpSpLocks/>
              </p:cNvGrpSpPr>
              <p:nvPr/>
            </p:nvGrpSpPr>
            <p:grpSpPr bwMode="auto">
              <a:xfrm>
                <a:off x="7011988" y="1419226"/>
                <a:ext cx="1552575" cy="1146175"/>
                <a:chOff x="7867055" y="3730265"/>
                <a:chExt cx="2027515" cy="1411394"/>
              </a:xfrm>
            </p:grpSpPr>
            <p:sp>
              <p:nvSpPr>
                <p:cNvPr id="88" name="Rounded Rectangle 150"/>
                <p:cNvSpPr/>
                <p:nvPr/>
              </p:nvSpPr>
              <p:spPr>
                <a:xfrm>
                  <a:off x="7867055" y="3730265"/>
                  <a:ext cx="2027515" cy="1411394"/>
                </a:xfrm>
                <a:prstGeom prst="roundRect">
                  <a:avLst>
                    <a:gd name="adj" fmla="val 4651"/>
                  </a:avLst>
                </a:prstGeom>
                <a:solidFill>
                  <a:srgbClr val="95CB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Ins="914400" bIns="1371600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8762" name="Straight Connector 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8408646" y="4437075"/>
                  <a:ext cx="210312" cy="1726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763" name="Straight Connector 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9084802" y="4179036"/>
                  <a:ext cx="218956" cy="1760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764" name="Straight Connector 61"/>
                <p:cNvCxnSpPr>
                  <a:cxnSpLocks noChangeShapeType="1"/>
                </p:cNvCxnSpPr>
                <p:nvPr/>
              </p:nvCxnSpPr>
              <p:spPr bwMode="auto">
                <a:xfrm>
                  <a:off x="8408646" y="4618637"/>
                  <a:ext cx="212045" cy="1925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765" name="Straight Connector 61"/>
                <p:cNvCxnSpPr>
                  <a:cxnSpLocks noChangeShapeType="1"/>
                </p:cNvCxnSpPr>
                <p:nvPr/>
              </p:nvCxnSpPr>
              <p:spPr bwMode="auto">
                <a:xfrm>
                  <a:off x="9077119" y="4355114"/>
                  <a:ext cx="219875" cy="2114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8766" name="Group 92"/>
                <p:cNvGrpSpPr>
                  <a:grpSpLocks/>
                </p:cNvGrpSpPr>
                <p:nvPr/>
              </p:nvGrpSpPr>
              <p:grpSpPr bwMode="auto">
                <a:xfrm>
                  <a:off x="9302836" y="4478613"/>
                  <a:ext cx="448056" cy="356616"/>
                  <a:chOff x="5890732" y="4224506"/>
                  <a:chExt cx="448056" cy="356616"/>
                </a:xfrm>
              </p:grpSpPr>
              <p:sp>
                <p:nvSpPr>
                  <p:cNvPr id="2882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5890732" y="4224506"/>
                    <a:ext cx="448056" cy="35661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824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5909020" y="4238549"/>
                    <a:ext cx="411480" cy="3311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BCD09"/>
                  </a:solidFill>
                  <a:ln w="9525">
                    <a:solidFill>
                      <a:srgbClr val="B59103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grpSp>
                <p:nvGrpSpPr>
                  <p:cNvPr id="28825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5981240" y="4318879"/>
                    <a:ext cx="267041" cy="211136"/>
                    <a:chOff x="5985579" y="4316303"/>
                    <a:chExt cx="267041" cy="211136"/>
                  </a:xfrm>
                </p:grpSpPr>
                <p:sp>
                  <p:nvSpPr>
                    <p:cNvPr id="28827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85579" y="4424491"/>
                      <a:ext cx="78916" cy="480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828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71809" y="4478040"/>
                      <a:ext cx="78915" cy="4939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829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71809" y="4369851"/>
                      <a:ext cx="78915" cy="49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830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5042" y="4432231"/>
                      <a:ext cx="77578" cy="480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831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5042" y="4316303"/>
                      <a:ext cx="76241" cy="480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cxnSp>
                  <p:nvCxnSpPr>
                    <p:cNvPr id="28832" name="AutoShape 48"/>
                    <p:cNvCxnSpPr>
                      <a:cxnSpLocks noChangeShapeType="1"/>
                      <a:stCxn id="28827" idx="5"/>
                      <a:endCxn id="28828" idx="1"/>
                    </p:cNvCxnSpPr>
                    <p:nvPr/>
                  </p:nvCxnSpPr>
                  <p:spPr bwMode="auto">
                    <a:xfrm rot="16200000" flipH="1">
                      <a:off x="6058274" y="4460183"/>
                      <a:ext cx="19757" cy="30427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833" name="AutoShape 49"/>
                    <p:cNvCxnSpPr>
                      <a:cxnSpLocks noChangeShapeType="1"/>
                      <a:stCxn id="28827" idx="7"/>
                      <a:endCxn id="28829" idx="3"/>
                    </p:cNvCxnSpPr>
                    <p:nvPr/>
                  </p:nvCxnSpPr>
                  <p:spPr bwMode="auto">
                    <a:xfrm rot="5400000" flipH="1" flipV="1">
                      <a:off x="6058396" y="4406560"/>
                      <a:ext cx="19513" cy="30427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834" name="AutoShape 50"/>
                    <p:cNvCxnSpPr>
                      <a:cxnSpLocks noChangeShapeType="1"/>
                      <a:stCxn id="28829" idx="5"/>
                      <a:endCxn id="28830" idx="1"/>
                    </p:cNvCxnSpPr>
                    <p:nvPr/>
                  </p:nvCxnSpPr>
                  <p:spPr bwMode="auto">
                    <a:xfrm>
                      <a:off x="6139167" y="4412017"/>
                      <a:ext cx="47236" cy="27253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835" name="AutoShape 51"/>
                    <p:cNvCxnSpPr>
                      <a:cxnSpLocks noChangeShapeType="1"/>
                      <a:stCxn id="28829" idx="7"/>
                      <a:endCxn id="28831" idx="3"/>
                    </p:cNvCxnSpPr>
                    <p:nvPr/>
                  </p:nvCxnSpPr>
                  <p:spPr bwMode="auto">
                    <a:xfrm rot="5400000" flipH="1" flipV="1">
                      <a:off x="6152809" y="4343688"/>
                      <a:ext cx="19755" cy="47039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28826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39968" y="4237630"/>
                    <a:ext cx="231089" cy="82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9pPr>
                  </a:lstStyle>
                  <a:p>
                    <a:pPr eaLnBrk="1" hangingPunct="1"/>
                    <a:endParaRPr lang="en-US" sz="800" baseline="-25000" dirty="0"/>
                  </a:p>
                </p:txBody>
              </p:sp>
            </p:grpSp>
            <p:grpSp>
              <p:nvGrpSpPr>
                <p:cNvPr id="28767" name="Group 93"/>
                <p:cNvGrpSpPr>
                  <a:grpSpLocks/>
                </p:cNvGrpSpPr>
                <p:nvPr/>
              </p:nvGrpSpPr>
              <p:grpSpPr bwMode="auto">
                <a:xfrm>
                  <a:off x="8621264" y="4661196"/>
                  <a:ext cx="448056" cy="356616"/>
                  <a:chOff x="9059414" y="4804071"/>
                  <a:chExt cx="448056" cy="356616"/>
                </a:xfrm>
              </p:grpSpPr>
              <p:sp>
                <p:nvSpPr>
                  <p:cNvPr id="28810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9059414" y="4804071"/>
                    <a:ext cx="448056" cy="35661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811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9077702" y="4818114"/>
                    <a:ext cx="411480" cy="3311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38A67"/>
                  </a:solidFill>
                  <a:ln w="9525">
                    <a:solidFill>
                      <a:srgbClr val="B65B4B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grpSp>
                <p:nvGrpSpPr>
                  <p:cNvPr id="28812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9149922" y="4898444"/>
                    <a:ext cx="267041" cy="211136"/>
                    <a:chOff x="5985579" y="4316303"/>
                    <a:chExt cx="267041" cy="211136"/>
                  </a:xfrm>
                </p:grpSpPr>
                <p:sp>
                  <p:nvSpPr>
                    <p:cNvPr id="28814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85579" y="4424491"/>
                      <a:ext cx="78916" cy="480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815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71809" y="4478040"/>
                      <a:ext cx="78915" cy="4939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816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71809" y="4369851"/>
                      <a:ext cx="78915" cy="49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817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5042" y="4432231"/>
                      <a:ext cx="77578" cy="480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818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5042" y="4316303"/>
                      <a:ext cx="76241" cy="480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cxnSp>
                  <p:nvCxnSpPr>
                    <p:cNvPr id="28819" name="AutoShape 48"/>
                    <p:cNvCxnSpPr>
                      <a:cxnSpLocks noChangeShapeType="1"/>
                      <a:stCxn id="28814" idx="5"/>
                      <a:endCxn id="28815" idx="1"/>
                    </p:cNvCxnSpPr>
                    <p:nvPr/>
                  </p:nvCxnSpPr>
                  <p:spPr bwMode="auto">
                    <a:xfrm rot="16200000" flipH="1">
                      <a:off x="6058274" y="4460183"/>
                      <a:ext cx="19757" cy="30427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820" name="AutoShape 49"/>
                    <p:cNvCxnSpPr>
                      <a:cxnSpLocks noChangeShapeType="1"/>
                      <a:stCxn id="28814" idx="7"/>
                      <a:endCxn id="28816" idx="3"/>
                    </p:cNvCxnSpPr>
                    <p:nvPr/>
                  </p:nvCxnSpPr>
                  <p:spPr bwMode="auto">
                    <a:xfrm rot="5400000" flipH="1" flipV="1">
                      <a:off x="6058396" y="4406560"/>
                      <a:ext cx="19513" cy="30427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821" name="AutoShape 50"/>
                    <p:cNvCxnSpPr>
                      <a:cxnSpLocks noChangeShapeType="1"/>
                      <a:stCxn id="28816" idx="5"/>
                      <a:endCxn id="28817" idx="1"/>
                    </p:cNvCxnSpPr>
                    <p:nvPr/>
                  </p:nvCxnSpPr>
                  <p:spPr bwMode="auto">
                    <a:xfrm>
                      <a:off x="6139167" y="4412017"/>
                      <a:ext cx="47236" cy="27253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822" name="AutoShape 51"/>
                    <p:cNvCxnSpPr>
                      <a:cxnSpLocks noChangeShapeType="1"/>
                      <a:stCxn id="28816" idx="7"/>
                      <a:endCxn id="28818" idx="3"/>
                    </p:cNvCxnSpPr>
                    <p:nvPr/>
                  </p:nvCxnSpPr>
                  <p:spPr bwMode="auto">
                    <a:xfrm rot="5400000" flipH="1" flipV="1">
                      <a:off x="6152809" y="4343688"/>
                      <a:ext cx="19755" cy="47039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28813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08650" y="4817195"/>
                    <a:ext cx="231089" cy="82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9pPr>
                  </a:lstStyle>
                  <a:p>
                    <a:pPr eaLnBrk="1" hangingPunct="1"/>
                    <a:endParaRPr lang="en-US" sz="800" baseline="-25000" dirty="0"/>
                  </a:p>
                </p:txBody>
              </p:sp>
            </p:grpSp>
            <p:grpSp>
              <p:nvGrpSpPr>
                <p:cNvPr id="28768" name="Group 94"/>
                <p:cNvGrpSpPr>
                  <a:grpSpLocks/>
                </p:cNvGrpSpPr>
                <p:nvPr/>
              </p:nvGrpSpPr>
              <p:grpSpPr bwMode="auto">
                <a:xfrm>
                  <a:off x="7965745" y="4437079"/>
                  <a:ext cx="448056" cy="356616"/>
                  <a:chOff x="4692250" y="4221886"/>
                  <a:chExt cx="448056" cy="356616"/>
                </a:xfrm>
              </p:grpSpPr>
              <p:sp>
                <p:nvSpPr>
                  <p:cNvPr id="28797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4692250" y="4221886"/>
                    <a:ext cx="448056" cy="35661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798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4710538" y="4235929"/>
                    <a:ext cx="411480" cy="3311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FB039"/>
                  </a:solidFill>
                  <a:ln w="9525">
                    <a:solidFill>
                      <a:srgbClr val="C1890F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grpSp>
                <p:nvGrpSpPr>
                  <p:cNvPr id="28799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782758" y="4316259"/>
                    <a:ext cx="267041" cy="211136"/>
                    <a:chOff x="5985579" y="4316303"/>
                    <a:chExt cx="267041" cy="211136"/>
                  </a:xfrm>
                </p:grpSpPr>
                <p:sp>
                  <p:nvSpPr>
                    <p:cNvPr id="28801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85579" y="4424491"/>
                      <a:ext cx="78916" cy="480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802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71809" y="4478040"/>
                      <a:ext cx="78915" cy="4939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803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71809" y="4369851"/>
                      <a:ext cx="78915" cy="49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804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5042" y="4432231"/>
                      <a:ext cx="77578" cy="480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805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5042" y="4316303"/>
                      <a:ext cx="76241" cy="480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cxnSp>
                  <p:nvCxnSpPr>
                    <p:cNvPr id="28806" name="AutoShape 48"/>
                    <p:cNvCxnSpPr>
                      <a:cxnSpLocks noChangeShapeType="1"/>
                      <a:stCxn id="28801" idx="5"/>
                      <a:endCxn id="28802" idx="1"/>
                    </p:cNvCxnSpPr>
                    <p:nvPr/>
                  </p:nvCxnSpPr>
                  <p:spPr bwMode="auto">
                    <a:xfrm rot="16200000" flipH="1">
                      <a:off x="6058274" y="4460183"/>
                      <a:ext cx="19757" cy="30427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807" name="AutoShape 49"/>
                    <p:cNvCxnSpPr>
                      <a:cxnSpLocks noChangeShapeType="1"/>
                      <a:stCxn id="28801" idx="7"/>
                      <a:endCxn id="28803" idx="3"/>
                    </p:cNvCxnSpPr>
                    <p:nvPr/>
                  </p:nvCxnSpPr>
                  <p:spPr bwMode="auto">
                    <a:xfrm rot="5400000" flipH="1" flipV="1">
                      <a:off x="6058396" y="4406560"/>
                      <a:ext cx="19513" cy="30427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808" name="AutoShape 50"/>
                    <p:cNvCxnSpPr>
                      <a:cxnSpLocks noChangeShapeType="1"/>
                      <a:stCxn id="28803" idx="5"/>
                      <a:endCxn id="28804" idx="1"/>
                    </p:cNvCxnSpPr>
                    <p:nvPr/>
                  </p:nvCxnSpPr>
                  <p:spPr bwMode="auto">
                    <a:xfrm>
                      <a:off x="6139167" y="4412017"/>
                      <a:ext cx="47236" cy="27253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809" name="AutoShape 51"/>
                    <p:cNvCxnSpPr>
                      <a:cxnSpLocks noChangeShapeType="1"/>
                      <a:stCxn id="28803" idx="7"/>
                      <a:endCxn id="28805" idx="3"/>
                    </p:cNvCxnSpPr>
                    <p:nvPr/>
                  </p:nvCxnSpPr>
                  <p:spPr bwMode="auto">
                    <a:xfrm rot="5400000" flipH="1" flipV="1">
                      <a:off x="6152809" y="4343688"/>
                      <a:ext cx="19755" cy="47039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2880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41486" y="4235010"/>
                    <a:ext cx="231089" cy="82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9pPr>
                  </a:lstStyle>
                  <a:p>
                    <a:pPr eaLnBrk="1" hangingPunct="1"/>
                    <a:endParaRPr lang="en-US" sz="800" baseline="-25000" dirty="0"/>
                  </a:p>
                </p:txBody>
              </p:sp>
            </p:grpSp>
            <p:grpSp>
              <p:nvGrpSpPr>
                <p:cNvPr id="28769" name="Group 95"/>
                <p:cNvGrpSpPr>
                  <a:grpSpLocks/>
                </p:cNvGrpSpPr>
                <p:nvPr/>
              </p:nvGrpSpPr>
              <p:grpSpPr bwMode="auto">
                <a:xfrm>
                  <a:off x="8629063" y="4183941"/>
                  <a:ext cx="448056" cy="356616"/>
                  <a:chOff x="9067213" y="4326816"/>
                  <a:chExt cx="448056" cy="356616"/>
                </a:xfrm>
              </p:grpSpPr>
              <p:sp>
                <p:nvSpPr>
                  <p:cNvPr id="28784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9067213" y="4326816"/>
                    <a:ext cx="448056" cy="35661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785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9085501" y="4340859"/>
                    <a:ext cx="411480" cy="3311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39EBA"/>
                  </a:solidFill>
                  <a:ln w="9525">
                    <a:solidFill>
                      <a:srgbClr val="8A567E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grpSp>
                <p:nvGrpSpPr>
                  <p:cNvPr id="28786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9157721" y="4421189"/>
                    <a:ext cx="267041" cy="211136"/>
                    <a:chOff x="5985579" y="4316303"/>
                    <a:chExt cx="267041" cy="211136"/>
                  </a:xfrm>
                </p:grpSpPr>
                <p:sp>
                  <p:nvSpPr>
                    <p:cNvPr id="28788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85579" y="4424491"/>
                      <a:ext cx="78916" cy="480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789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71809" y="4478040"/>
                      <a:ext cx="78915" cy="4939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790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71809" y="4369851"/>
                      <a:ext cx="78915" cy="49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791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5042" y="4432231"/>
                      <a:ext cx="77578" cy="480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792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5042" y="4316303"/>
                      <a:ext cx="76241" cy="480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cxnSp>
                  <p:nvCxnSpPr>
                    <p:cNvPr id="28793" name="AutoShape 48"/>
                    <p:cNvCxnSpPr>
                      <a:cxnSpLocks noChangeShapeType="1"/>
                      <a:stCxn id="28788" idx="5"/>
                      <a:endCxn id="28789" idx="1"/>
                    </p:cNvCxnSpPr>
                    <p:nvPr/>
                  </p:nvCxnSpPr>
                  <p:spPr bwMode="auto">
                    <a:xfrm rot="16200000" flipH="1">
                      <a:off x="6058274" y="4460183"/>
                      <a:ext cx="19757" cy="30427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794" name="AutoShape 49"/>
                    <p:cNvCxnSpPr>
                      <a:cxnSpLocks noChangeShapeType="1"/>
                      <a:stCxn id="28788" idx="7"/>
                      <a:endCxn id="28790" idx="3"/>
                    </p:cNvCxnSpPr>
                    <p:nvPr/>
                  </p:nvCxnSpPr>
                  <p:spPr bwMode="auto">
                    <a:xfrm rot="5400000" flipH="1" flipV="1">
                      <a:off x="6058396" y="4406560"/>
                      <a:ext cx="19513" cy="30427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795" name="AutoShape 50"/>
                    <p:cNvCxnSpPr>
                      <a:cxnSpLocks noChangeShapeType="1"/>
                      <a:stCxn id="28790" idx="5"/>
                      <a:endCxn id="28791" idx="1"/>
                    </p:cNvCxnSpPr>
                    <p:nvPr/>
                  </p:nvCxnSpPr>
                  <p:spPr bwMode="auto">
                    <a:xfrm>
                      <a:off x="6139167" y="4412017"/>
                      <a:ext cx="47236" cy="27253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796" name="AutoShape 51"/>
                    <p:cNvCxnSpPr>
                      <a:cxnSpLocks noChangeShapeType="1"/>
                      <a:stCxn id="28790" idx="7"/>
                      <a:endCxn id="28792" idx="3"/>
                    </p:cNvCxnSpPr>
                    <p:nvPr/>
                  </p:nvCxnSpPr>
                  <p:spPr bwMode="auto">
                    <a:xfrm rot="5400000" flipH="1" flipV="1">
                      <a:off x="6152809" y="4343688"/>
                      <a:ext cx="19755" cy="47039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28787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16449" y="4339940"/>
                    <a:ext cx="231089" cy="82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9pPr>
                  </a:lstStyle>
                  <a:p>
                    <a:pPr eaLnBrk="1" hangingPunct="1"/>
                    <a:endParaRPr lang="en-US" sz="800" baseline="-25000" dirty="0"/>
                  </a:p>
                </p:txBody>
              </p:sp>
            </p:grpSp>
            <p:grpSp>
              <p:nvGrpSpPr>
                <p:cNvPr id="28770" name="Group 96"/>
                <p:cNvGrpSpPr>
                  <a:grpSpLocks/>
                </p:cNvGrpSpPr>
                <p:nvPr/>
              </p:nvGrpSpPr>
              <p:grpSpPr bwMode="auto">
                <a:xfrm>
                  <a:off x="9310669" y="3919904"/>
                  <a:ext cx="448056" cy="356616"/>
                  <a:chOff x="9748819" y="4062779"/>
                  <a:chExt cx="448056" cy="356616"/>
                </a:xfrm>
              </p:grpSpPr>
              <p:sp>
                <p:nvSpPr>
                  <p:cNvPr id="28771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9748819" y="4062779"/>
                    <a:ext cx="448056" cy="35661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sp>
                <p:nvSpPr>
                  <p:cNvPr id="28772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9767107" y="4076822"/>
                    <a:ext cx="411480" cy="3311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C898B5"/>
                  </a:solidFill>
                  <a:ln w="9525">
                    <a:solidFill>
                      <a:srgbClr val="D47AA7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sz="1000" dirty="0"/>
                  </a:p>
                </p:txBody>
              </p:sp>
              <p:grpSp>
                <p:nvGrpSpPr>
                  <p:cNvPr id="28773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9839327" y="4157152"/>
                    <a:ext cx="267041" cy="211136"/>
                    <a:chOff x="5985579" y="4316303"/>
                    <a:chExt cx="267041" cy="211136"/>
                  </a:xfrm>
                </p:grpSpPr>
                <p:sp>
                  <p:nvSpPr>
                    <p:cNvPr id="28775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85579" y="4424491"/>
                      <a:ext cx="78916" cy="480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776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71809" y="4478040"/>
                      <a:ext cx="78915" cy="4939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777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71809" y="4369851"/>
                      <a:ext cx="78915" cy="49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778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5042" y="4432231"/>
                      <a:ext cx="77578" cy="480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sp>
                  <p:nvSpPr>
                    <p:cNvPr id="28779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5042" y="4316303"/>
                      <a:ext cx="76241" cy="480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sz="1000" dirty="0"/>
                    </a:p>
                  </p:txBody>
                </p:sp>
                <p:cxnSp>
                  <p:nvCxnSpPr>
                    <p:cNvPr id="28780" name="AutoShape 48"/>
                    <p:cNvCxnSpPr>
                      <a:cxnSpLocks noChangeShapeType="1"/>
                      <a:stCxn id="28775" idx="5"/>
                      <a:endCxn id="28776" idx="1"/>
                    </p:cNvCxnSpPr>
                    <p:nvPr/>
                  </p:nvCxnSpPr>
                  <p:spPr bwMode="auto">
                    <a:xfrm rot="16200000" flipH="1">
                      <a:off x="6058274" y="4460183"/>
                      <a:ext cx="19757" cy="30427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781" name="AutoShape 49"/>
                    <p:cNvCxnSpPr>
                      <a:cxnSpLocks noChangeShapeType="1"/>
                      <a:stCxn id="28775" idx="7"/>
                      <a:endCxn id="28777" idx="3"/>
                    </p:cNvCxnSpPr>
                    <p:nvPr/>
                  </p:nvCxnSpPr>
                  <p:spPr bwMode="auto">
                    <a:xfrm rot="5400000" flipH="1" flipV="1">
                      <a:off x="6058396" y="4406560"/>
                      <a:ext cx="19513" cy="30427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782" name="AutoShape 50"/>
                    <p:cNvCxnSpPr>
                      <a:cxnSpLocks noChangeShapeType="1"/>
                      <a:stCxn id="28777" idx="5"/>
                      <a:endCxn id="28778" idx="1"/>
                    </p:cNvCxnSpPr>
                    <p:nvPr/>
                  </p:nvCxnSpPr>
                  <p:spPr bwMode="auto">
                    <a:xfrm>
                      <a:off x="6139167" y="4412017"/>
                      <a:ext cx="47236" cy="27253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783" name="AutoShape 51"/>
                    <p:cNvCxnSpPr>
                      <a:cxnSpLocks noChangeShapeType="1"/>
                      <a:stCxn id="28777" idx="7"/>
                      <a:endCxn id="28779" idx="3"/>
                    </p:cNvCxnSpPr>
                    <p:nvPr/>
                  </p:nvCxnSpPr>
                  <p:spPr bwMode="auto">
                    <a:xfrm rot="5400000" flipH="1" flipV="1">
                      <a:off x="6152809" y="4343688"/>
                      <a:ext cx="19755" cy="47039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28774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98055" y="4075903"/>
                    <a:ext cx="231089" cy="82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9pPr>
                  </a:lstStyle>
                  <a:p>
                    <a:pPr eaLnBrk="1" hangingPunct="1"/>
                    <a:endParaRPr lang="en-US" sz="800" baseline="-25000" dirty="0"/>
                  </a:p>
                </p:txBody>
              </p:sp>
            </p:grpSp>
          </p:grpSp>
          <p:sp>
            <p:nvSpPr>
              <p:cNvPr id="28758" name="TextBox 167"/>
              <p:cNvSpPr txBox="1">
                <a:spLocks noChangeArrowheads="1"/>
              </p:cNvSpPr>
              <p:nvPr/>
            </p:nvSpPr>
            <p:spPr bwMode="auto">
              <a:xfrm>
                <a:off x="6986588" y="1358900"/>
                <a:ext cx="8255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400" b="1" dirty="0"/>
                  <a:t>Scenario</a:t>
                </a:r>
                <a:br>
                  <a:rPr lang="en-US" sz="1400" b="1" dirty="0"/>
                </a:br>
                <a:r>
                  <a:rPr lang="en-US" sz="1400" b="1" dirty="0"/>
                  <a:t>Model</a:t>
                </a:r>
              </a:p>
            </p:txBody>
          </p:sp>
        </p:grpSp>
        <p:cxnSp>
          <p:nvCxnSpPr>
            <p:cNvPr id="167" name="Elbow Connector 166"/>
            <p:cNvCxnSpPr>
              <a:stCxn id="163" idx="3"/>
              <a:endCxn id="69" idx="1"/>
            </p:cNvCxnSpPr>
            <p:nvPr/>
          </p:nvCxnSpPr>
          <p:spPr>
            <a:xfrm flipV="1">
              <a:off x="8445500" y="2855913"/>
              <a:ext cx="1319213" cy="457200"/>
            </a:xfrm>
            <a:prstGeom prst="bentConnector3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170" descr="logo-portable-stimulus-200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7094" y="2153338"/>
              <a:ext cx="294825" cy="162938"/>
            </a:xfrm>
            <a:prstGeom prst="rect">
              <a:avLst/>
            </a:prstGeom>
          </p:spPr>
        </p:pic>
        <p:sp>
          <p:nvSpPr>
            <p:cNvPr id="173" name="Rounded Rectangle 330">
              <a:extLst>
                <a:ext uri="{FF2B5EF4-FFF2-40B4-BE49-F238E27FC236}">
                  <a16:creationId xmlns:a16="http://schemas.microsoft.com/office/drawing/2014/main" id="{CA93F570-2199-4BB2-8651-46B11830F281}"/>
                </a:ext>
              </a:extLst>
            </p:cNvPr>
            <p:cNvSpPr/>
            <p:nvPr/>
          </p:nvSpPr>
          <p:spPr>
            <a:xfrm>
              <a:off x="7008407" y="2335301"/>
              <a:ext cx="1548606" cy="19616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</a:rPr>
                <a:t>Virtualized OS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762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Multi-Agent Scheduling Plans: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t>25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319724" y="2040563"/>
            <a:ext cx="9274869" cy="4158626"/>
            <a:chOff x="31904" y="1466072"/>
            <a:chExt cx="11175481" cy="50108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4" y="1711579"/>
              <a:ext cx="3696712" cy="303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8193785" y="1466072"/>
              <a:ext cx="3013600" cy="2635912"/>
              <a:chOff x="7073524" y="1127481"/>
              <a:chExt cx="2591715" cy="226690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7245720" y="1659511"/>
                <a:ext cx="2419519" cy="173487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7149804" y="1584413"/>
                <a:ext cx="2419519" cy="173487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410"/>
              <a:stretch/>
            </p:blipFill>
            <p:spPr>
              <a:xfrm>
                <a:off x="7073524" y="1499699"/>
                <a:ext cx="2411508" cy="173710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073524" y="1127481"/>
                <a:ext cx="22497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/>
                  <a:t>N </a:t>
                </a:r>
                <a:r>
                  <a:rPr lang="en-US" sz="1600" dirty="0"/>
                  <a:t>Transition Scenarios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015777" y="3462993"/>
              <a:ext cx="3251322" cy="3013892"/>
              <a:chOff x="1914335" y="3404284"/>
              <a:chExt cx="3251322" cy="301389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793" b="20019"/>
              <a:stretch/>
            </p:blipFill>
            <p:spPr>
              <a:xfrm>
                <a:off x="1914335" y="3749713"/>
                <a:ext cx="3251322" cy="2668463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914335" y="3404284"/>
                <a:ext cx="32063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Concurrent Scenario Test Case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 bwMode="auto">
            <a:xfrm flipH="1">
              <a:off x="7643968" y="4251293"/>
              <a:ext cx="1277027" cy="99212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3874619" y="2934036"/>
              <a:ext cx="3347485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4420262" y="2501928"/>
              <a:ext cx="2121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N</a:t>
              </a:r>
              <a:r>
                <a:rPr lang="en-US" sz="1600" i="1" dirty="0"/>
                <a:t> </a:t>
              </a:r>
              <a:r>
                <a:rPr lang="en-US" sz="1600" dirty="0"/>
                <a:t>Transition Sequences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82481" y="4870539"/>
              <a:ext cx="2416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Schedule Memory</a:t>
              </a:r>
            </a:p>
            <a:p>
              <a:r>
                <a:rPr lang="en-US" sz="1600" b="1" dirty="0"/>
                <a:t>Interleave &amp; Pack</a:t>
              </a:r>
            </a:p>
            <a:p>
              <a:r>
                <a:rPr lang="en-US" sz="1600" b="1" dirty="0"/>
                <a:t>Resolve Dependencies</a:t>
              </a:r>
            </a:p>
          </p:txBody>
        </p:sp>
      </p:grp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52399" y="1194464"/>
            <a:ext cx="11838709" cy="9068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True Sharing within scenario</a:t>
            </a:r>
          </a:p>
          <a:p>
            <a:r>
              <a:rPr lang="en-US" dirty="0"/>
              <a:t>False Sharing across scenarios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33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2C13-A581-3821-35DA-29FB8CA7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RV64 </a:t>
            </a:r>
            <a:r>
              <a:rPr lang="en-US" dirty="0" err="1"/>
              <a:t>MultiCore</a:t>
            </a:r>
            <a:r>
              <a:rPr lang="en-US" dirty="0"/>
              <a:t> </a:t>
            </a:r>
            <a:r>
              <a:rPr lang="en-US" dirty="0" err="1"/>
              <a:t>MoesiStates</a:t>
            </a:r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8F892-8095-B661-8B64-C7AC088C4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14C24-4CDA-36B5-4D36-C4BD91F0D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06232-F102-AEAC-BCBF-54BC01219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36" y="998589"/>
            <a:ext cx="9402605" cy="5387295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92933969-0283-CDB7-2B26-78C596DE6A25}"/>
              </a:ext>
            </a:extLst>
          </p:cNvPr>
          <p:cNvSpPr/>
          <p:nvPr/>
        </p:nvSpPr>
        <p:spPr>
          <a:xfrm>
            <a:off x="9515367" y="3236919"/>
            <a:ext cx="2507776" cy="653184"/>
          </a:xfrm>
          <a:prstGeom prst="borderCallout1">
            <a:avLst>
              <a:gd name="adj1" fmla="val 52386"/>
              <a:gd name="adj2" fmla="val -4269"/>
              <a:gd name="adj3" fmla="val 147030"/>
              <a:gd name="adj4" fmla="val -60471"/>
            </a:avLst>
          </a:prstGeom>
          <a:solidFill>
            <a:srgbClr val="C1D2DD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dirty="0">
                <a:solidFill>
                  <a:srgbClr val="3C6884"/>
                </a:solidFill>
              </a:rPr>
              <a:t>Planned Cache State</a:t>
            </a:r>
          </a:p>
          <a:p>
            <a:r>
              <a:rPr lang="en-US" dirty="0">
                <a:solidFill>
                  <a:srgbClr val="3C6884"/>
                </a:solidFill>
              </a:rPr>
              <a:t>Transitions</a:t>
            </a:r>
          </a:p>
        </p:txBody>
      </p:sp>
    </p:spTree>
    <p:extLst>
      <p:ext uri="{BB962C8B-B14F-4D97-AF65-F5344CB8AC3E}">
        <p14:creationId xmlns:p14="http://schemas.microsoft.com/office/powerpoint/2010/main" val="138996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Efficacy of System-Integrity Testing using the RISC-V </a:t>
            </a:r>
            <a:r>
              <a:rPr lang="en-US" dirty="0" err="1"/>
              <a:t>TrekApp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398" y="6553200"/>
            <a:ext cx="9601200" cy="23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Breker Verification Systems, Inc.  All rights reserved.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48288" y="6557674"/>
            <a:ext cx="548640" cy="233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44545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E1F54F-A9C0-46D9-9FE5-92AFF8F483D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2" descr="C:\Users\adnan\Documents\tmp\carbon\incde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62" y="926979"/>
            <a:ext cx="4877847" cy="2835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nan\Documents\tmp\carbon\coherenc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66" y="3650127"/>
            <a:ext cx="5458172" cy="2807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19249" y="1580695"/>
            <a:ext cx="209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Typical directed coherency test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8979" y="5109958"/>
            <a:ext cx="3303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/>
              <a:t>… vs. RISC-V </a:t>
            </a:r>
            <a:r>
              <a:rPr lang="en-US" sz="2000" b="1" dirty="0" err="1"/>
              <a:t>TrekApp</a:t>
            </a:r>
            <a:endParaRPr lang="en-US" sz="2000" b="1" dirty="0"/>
          </a:p>
          <a:p>
            <a:pPr algn="r"/>
            <a:r>
              <a:rPr lang="en-US" sz="2000" b="1" dirty="0"/>
              <a:t>automated Sys-Integrity tests</a:t>
            </a:r>
          </a:p>
        </p:txBody>
      </p:sp>
    </p:spTree>
    <p:extLst>
      <p:ext uri="{BB962C8B-B14F-4D97-AF65-F5344CB8AC3E}">
        <p14:creationId xmlns:p14="http://schemas.microsoft.com/office/powerpoint/2010/main" val="4265759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967D-E7AC-E380-D8DA-FA57AC80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Atomics Testing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611CD-6B9C-2C0F-BF08-ACB7A5733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7AD55-A9A9-0A1A-33DB-53100F22F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CA2FA9-8172-8DCC-5650-03A29055F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75" y="858311"/>
            <a:ext cx="9927126" cy="5667852"/>
          </a:xfrm>
          <a:prstGeom prst="rect">
            <a:avLst/>
          </a:prstGeom>
        </p:spPr>
      </p:pic>
      <p:sp>
        <p:nvSpPr>
          <p:cNvPr id="3" name="Callout: Line 2">
            <a:extLst>
              <a:ext uri="{FF2B5EF4-FFF2-40B4-BE49-F238E27FC236}">
                <a16:creationId xmlns:a16="http://schemas.microsoft.com/office/drawing/2014/main" id="{968E971C-68FA-C9C3-8977-7141A200ABF4}"/>
              </a:ext>
            </a:extLst>
          </p:cNvPr>
          <p:cNvSpPr/>
          <p:nvPr/>
        </p:nvSpPr>
        <p:spPr>
          <a:xfrm>
            <a:off x="3057132" y="1694969"/>
            <a:ext cx="2767935" cy="923330"/>
          </a:xfrm>
          <a:prstGeom prst="borderCallout1">
            <a:avLst>
              <a:gd name="adj1" fmla="val 52386"/>
              <a:gd name="adj2" fmla="val -4269"/>
              <a:gd name="adj3" fmla="val 171788"/>
              <a:gd name="adj4" fmla="val -57565"/>
            </a:avLst>
          </a:prstGeom>
          <a:solidFill>
            <a:srgbClr val="C1D2DD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3C6884"/>
                </a:solidFill>
              </a:rPr>
              <a:t>Check result is aggregate of synchronized atomic operations </a:t>
            </a:r>
          </a:p>
        </p:txBody>
      </p:sp>
    </p:spTree>
    <p:extLst>
      <p:ext uri="{BB962C8B-B14F-4D97-AF65-F5344CB8AC3E}">
        <p14:creationId xmlns:p14="http://schemas.microsoft.com/office/powerpoint/2010/main" val="202047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20AA-38A5-4661-B21D-1E58A724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SoC Memory Ordering: Dekker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4CBBF-B436-4286-8233-9958455A6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initial state A=0 , B=0</a:t>
            </a:r>
          </a:p>
          <a:p>
            <a:endParaRPr lang="en-US" dirty="0"/>
          </a:p>
          <a:p>
            <a:r>
              <a:rPr lang="en-US" dirty="0"/>
              <a:t>The Dekker Algorithm States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core 0: ST A, 1; MEM_BARRIER; LD B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core 1: ST B, 1; MEM_BARRIER; LD A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error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iff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 A == 0 &amp;&amp; B == 0 )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This is a test for a weakly ordered memory system</a:t>
            </a:r>
          </a:p>
          <a:p>
            <a:pPr lvl="1"/>
            <a:r>
              <a:rPr lang="en-US" dirty="0"/>
              <a:t>Such a system must preserve the property that a LD may not reorder ahead of a previous ST from the same agent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621CC-C4A3-4241-9719-E6C71792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Breker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A2ECB-8EDA-4F61-ACDE-6986116D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0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E09B7-AB28-008D-A42E-60FF37FC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30EC-3217-39AA-8F4F-4FE8C88EB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F9FDE"/>
                </a:solidFill>
              </a:rPr>
              <a:t>Test Suite Synthesis and </a:t>
            </a:r>
            <a:r>
              <a:rPr lang="en-US" dirty="0" err="1">
                <a:solidFill>
                  <a:srgbClr val="2F9FDE"/>
                </a:solidFill>
              </a:rPr>
              <a:t>SystemVIP</a:t>
            </a:r>
            <a:endParaRPr lang="en-US" dirty="0">
              <a:solidFill>
                <a:srgbClr val="2F9FDE"/>
              </a:solidFill>
            </a:endParaRPr>
          </a:p>
          <a:p>
            <a:r>
              <a:rPr lang="en-US" dirty="0"/>
              <a:t>RISC-V Core Verification </a:t>
            </a:r>
            <a:r>
              <a:rPr lang="en-US" dirty="0" err="1"/>
              <a:t>SystemVIP</a:t>
            </a:r>
            <a:endParaRPr lang="en-US" dirty="0"/>
          </a:p>
          <a:p>
            <a:r>
              <a:rPr lang="en-US" dirty="0"/>
              <a:t>RISC-V SoC Verification </a:t>
            </a:r>
            <a:r>
              <a:rPr lang="en-US" dirty="0" err="1"/>
              <a:t>SystemVIP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6559F-9687-AB78-2FD4-A9D3B0EC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FEF2E-921D-36B1-5531-A29FF375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92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FF18-CC79-36FD-F247-B6647DAE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Dekker Memory Ordering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3AB58-25B6-C418-D366-A5B7C8AFE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01C96-E4E4-4AD3-92B9-F11834B16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F57B9-7259-67F6-D856-5A292A01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52" y="961682"/>
            <a:ext cx="9516548" cy="5461109"/>
          </a:xfrm>
          <a:prstGeom prst="rect">
            <a:avLst/>
          </a:prstGeo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5AF6E3CA-D1FA-3205-C880-003DFB2A5153}"/>
              </a:ext>
            </a:extLst>
          </p:cNvPr>
          <p:cNvSpPr/>
          <p:nvPr/>
        </p:nvSpPr>
        <p:spPr>
          <a:xfrm>
            <a:off x="4796364" y="1703437"/>
            <a:ext cx="2767935" cy="923330"/>
          </a:xfrm>
          <a:prstGeom prst="borderCallout1">
            <a:avLst>
              <a:gd name="adj1" fmla="val 52386"/>
              <a:gd name="adj2" fmla="val -4269"/>
              <a:gd name="adj3" fmla="val 171788"/>
              <a:gd name="adj4" fmla="val -57565"/>
            </a:avLst>
          </a:prstGeom>
          <a:solidFill>
            <a:srgbClr val="C1D2DD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3C6884"/>
                </a:solidFill>
              </a:rPr>
              <a:t>Check ordering across synchronized Dekker scenarios</a:t>
            </a:r>
          </a:p>
        </p:txBody>
      </p:sp>
    </p:spTree>
    <p:extLst>
      <p:ext uri="{BB962C8B-B14F-4D97-AF65-F5344CB8AC3E}">
        <p14:creationId xmlns:p14="http://schemas.microsoft.com/office/powerpoint/2010/main" val="926698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C480C-D59A-A687-1B6A-74BEDB5D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MultiCore</a:t>
            </a:r>
            <a:r>
              <a:rPr lang="en-US" dirty="0"/>
              <a:t> MMU Tests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06D8F-4D79-DA1E-83C6-88D0EA7A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66922-D8D3-4FF2-06E1-16A1D693A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ED036B-5BEF-247F-A503-07190305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01" y="1030432"/>
            <a:ext cx="9286217" cy="5323609"/>
          </a:xfrm>
          <a:prstGeom prst="rect">
            <a:avLst/>
          </a:prstGeo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05DCBBD2-609A-C4B5-785B-69E2975A5A62}"/>
              </a:ext>
            </a:extLst>
          </p:cNvPr>
          <p:cNvSpPr/>
          <p:nvPr/>
        </p:nvSpPr>
        <p:spPr>
          <a:xfrm>
            <a:off x="4152898" y="2967335"/>
            <a:ext cx="2408769" cy="923330"/>
          </a:xfrm>
          <a:prstGeom prst="borderCallout1">
            <a:avLst>
              <a:gd name="adj1" fmla="val 52386"/>
              <a:gd name="adj2" fmla="val -4269"/>
              <a:gd name="adj3" fmla="val 112158"/>
              <a:gd name="adj4" fmla="val -51259"/>
            </a:avLst>
          </a:prstGeom>
          <a:solidFill>
            <a:srgbClr val="C1D2DD"/>
          </a:solidFill>
          <a:ln>
            <a:solidFill>
              <a:srgbClr val="3C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3C6884"/>
                </a:solidFill>
              </a:rPr>
              <a:t>All cores Swap MMU PTE’s and check memory access</a:t>
            </a:r>
          </a:p>
        </p:txBody>
      </p:sp>
    </p:spTree>
    <p:extLst>
      <p:ext uri="{BB962C8B-B14F-4D97-AF65-F5344CB8AC3E}">
        <p14:creationId xmlns:p14="http://schemas.microsoft.com/office/powerpoint/2010/main" val="277022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7699-49F6-A82F-294C-CF2046E9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False-Share Memory Stress Tests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D242D-3C34-1734-5A91-541EBF80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85F6E-B6EB-7BE5-01CE-F850F9624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4AC3699-6E58-07FF-B4EF-C46D1AC04377}"/>
              </a:ext>
            </a:extLst>
          </p:cNvPr>
          <p:cNvGrpSpPr/>
          <p:nvPr/>
        </p:nvGrpSpPr>
        <p:grpSpPr>
          <a:xfrm>
            <a:off x="3979753" y="1496650"/>
            <a:ext cx="6636214" cy="1188597"/>
            <a:chOff x="3979753" y="1496650"/>
            <a:chExt cx="6636214" cy="118859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79D93FA-F8BE-E52C-0B8F-FA3A93336C2C}"/>
                </a:ext>
              </a:extLst>
            </p:cNvPr>
            <p:cNvGrpSpPr/>
            <p:nvPr/>
          </p:nvGrpSpPr>
          <p:grpSpPr>
            <a:xfrm>
              <a:off x="3979753" y="1673195"/>
              <a:ext cx="3212885" cy="1012052"/>
              <a:chOff x="3979753" y="1673195"/>
              <a:chExt cx="3212885" cy="101205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165CC79-7EA3-E91F-5A80-9F0715E1B474}"/>
                  </a:ext>
                </a:extLst>
              </p:cNvPr>
              <p:cNvGrpSpPr/>
              <p:nvPr/>
            </p:nvGrpSpPr>
            <p:grpSpPr>
              <a:xfrm>
                <a:off x="3979753" y="1673195"/>
                <a:ext cx="3212885" cy="784862"/>
                <a:chOff x="889685" y="2006480"/>
                <a:chExt cx="3212885" cy="784862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F61401D2-E81A-45C2-8F86-AF8879803632}"/>
                    </a:ext>
                  </a:extLst>
                </p:cNvPr>
                <p:cNvGrpSpPr/>
                <p:nvPr/>
              </p:nvGrpSpPr>
              <p:grpSpPr>
                <a:xfrm>
                  <a:off x="889685" y="2006480"/>
                  <a:ext cx="535462" cy="784862"/>
                  <a:chOff x="889684" y="2010032"/>
                  <a:chExt cx="6672651" cy="784862"/>
                </a:xfrm>
              </p:grpSpPr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F00769D3-5E04-89B4-CC49-ED4BA56484D8}"/>
                      </a:ext>
                    </a:extLst>
                  </p:cNvPr>
                  <p:cNvSpPr/>
                  <p:nvPr/>
                </p:nvSpPr>
                <p:spPr>
                  <a:xfrm>
                    <a:off x="889686" y="2010032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332C45E8-035E-4758-7629-958B40F4B74E}"/>
                      </a:ext>
                    </a:extLst>
                  </p:cNvPr>
                  <p:cNvSpPr/>
                  <p:nvPr/>
                </p:nvSpPr>
                <p:spPr>
                  <a:xfrm>
                    <a:off x="889686" y="2248929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8CA763AA-5B88-0E8F-1767-EF36CABE293D}"/>
                      </a:ext>
                    </a:extLst>
                  </p:cNvPr>
                  <p:cNvSpPr/>
                  <p:nvPr/>
                </p:nvSpPr>
                <p:spPr>
                  <a:xfrm>
                    <a:off x="889685" y="2456009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5A841C4-BADE-AD69-C203-3935700F034A}"/>
                      </a:ext>
                    </a:extLst>
                  </p:cNvPr>
                  <p:cNvSpPr/>
                  <p:nvPr/>
                </p:nvSpPr>
                <p:spPr>
                  <a:xfrm>
                    <a:off x="889684" y="2679564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CC97C215-C33C-A1EA-91BA-09F59B1ED534}"/>
                    </a:ext>
                  </a:extLst>
                </p:cNvPr>
                <p:cNvGrpSpPr/>
                <p:nvPr/>
              </p:nvGrpSpPr>
              <p:grpSpPr>
                <a:xfrm>
                  <a:off x="1425145" y="2006480"/>
                  <a:ext cx="535462" cy="784862"/>
                  <a:chOff x="889684" y="2010032"/>
                  <a:chExt cx="6672651" cy="784862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7C830AC1-C2EB-309D-9461-5BC165882CED}"/>
                      </a:ext>
                    </a:extLst>
                  </p:cNvPr>
                  <p:cNvSpPr/>
                  <p:nvPr/>
                </p:nvSpPr>
                <p:spPr>
                  <a:xfrm>
                    <a:off x="889686" y="2010032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301424E-34A9-DD21-F389-96A34A30BB71}"/>
                      </a:ext>
                    </a:extLst>
                  </p:cNvPr>
                  <p:cNvSpPr/>
                  <p:nvPr/>
                </p:nvSpPr>
                <p:spPr>
                  <a:xfrm>
                    <a:off x="889686" y="2248929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3C0062CC-EA26-2AB4-91F8-A2524EA66D29}"/>
                      </a:ext>
                    </a:extLst>
                  </p:cNvPr>
                  <p:cNvSpPr/>
                  <p:nvPr/>
                </p:nvSpPr>
                <p:spPr>
                  <a:xfrm>
                    <a:off x="889685" y="2456009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377F7606-7B73-851D-12A9-7B7705DC1D7D}"/>
                      </a:ext>
                    </a:extLst>
                  </p:cNvPr>
                  <p:cNvSpPr/>
                  <p:nvPr/>
                </p:nvSpPr>
                <p:spPr>
                  <a:xfrm>
                    <a:off x="889684" y="2679564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317EB65-4263-2F32-FADC-2B5C22640D5F}"/>
                    </a:ext>
                  </a:extLst>
                </p:cNvPr>
                <p:cNvGrpSpPr/>
                <p:nvPr/>
              </p:nvGrpSpPr>
              <p:grpSpPr>
                <a:xfrm>
                  <a:off x="1960604" y="2006480"/>
                  <a:ext cx="535462" cy="784862"/>
                  <a:chOff x="889684" y="2010032"/>
                  <a:chExt cx="6672651" cy="784862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B871F698-5F48-B6F3-B585-BB3978488EB2}"/>
                      </a:ext>
                    </a:extLst>
                  </p:cNvPr>
                  <p:cNvSpPr/>
                  <p:nvPr/>
                </p:nvSpPr>
                <p:spPr>
                  <a:xfrm>
                    <a:off x="889686" y="2010032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663D4C0C-02D3-5CDE-A917-D52591BB26BF}"/>
                      </a:ext>
                    </a:extLst>
                  </p:cNvPr>
                  <p:cNvSpPr/>
                  <p:nvPr/>
                </p:nvSpPr>
                <p:spPr>
                  <a:xfrm>
                    <a:off x="889686" y="2248929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663B73B0-B3A4-6B7F-F7F2-62DB83C1864F}"/>
                      </a:ext>
                    </a:extLst>
                  </p:cNvPr>
                  <p:cNvSpPr/>
                  <p:nvPr/>
                </p:nvSpPr>
                <p:spPr>
                  <a:xfrm>
                    <a:off x="889685" y="2456009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3A068CB8-21E7-FCF1-7D3E-0524FFA31A20}"/>
                      </a:ext>
                    </a:extLst>
                  </p:cNvPr>
                  <p:cNvSpPr/>
                  <p:nvPr/>
                </p:nvSpPr>
                <p:spPr>
                  <a:xfrm>
                    <a:off x="889684" y="2679564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0DC6FAD3-2C32-3CAF-704A-7E358308D519}"/>
                    </a:ext>
                  </a:extLst>
                </p:cNvPr>
                <p:cNvGrpSpPr/>
                <p:nvPr/>
              </p:nvGrpSpPr>
              <p:grpSpPr>
                <a:xfrm>
                  <a:off x="2496067" y="2006480"/>
                  <a:ext cx="535462" cy="784862"/>
                  <a:chOff x="889684" y="2010032"/>
                  <a:chExt cx="6672651" cy="784862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9DA39D5-A42D-137D-B32A-C432356F503C}"/>
                      </a:ext>
                    </a:extLst>
                  </p:cNvPr>
                  <p:cNvSpPr/>
                  <p:nvPr/>
                </p:nvSpPr>
                <p:spPr>
                  <a:xfrm>
                    <a:off x="889686" y="2010032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CD752902-55C2-6BAD-0C20-FF0D6E00741E}"/>
                      </a:ext>
                    </a:extLst>
                  </p:cNvPr>
                  <p:cNvSpPr/>
                  <p:nvPr/>
                </p:nvSpPr>
                <p:spPr>
                  <a:xfrm>
                    <a:off x="889686" y="2248929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1254809A-A105-A953-BF52-A3B6F8E44397}"/>
                      </a:ext>
                    </a:extLst>
                  </p:cNvPr>
                  <p:cNvSpPr/>
                  <p:nvPr/>
                </p:nvSpPr>
                <p:spPr>
                  <a:xfrm>
                    <a:off x="889685" y="2456009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5AE92A06-01E2-4508-6F64-8A89FB80201B}"/>
                      </a:ext>
                    </a:extLst>
                  </p:cNvPr>
                  <p:cNvSpPr/>
                  <p:nvPr/>
                </p:nvSpPr>
                <p:spPr>
                  <a:xfrm>
                    <a:off x="889684" y="2679564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0EEC27B7-FA90-F6EB-62F4-19BB3187263E}"/>
                    </a:ext>
                  </a:extLst>
                </p:cNvPr>
                <p:cNvGrpSpPr/>
                <p:nvPr/>
              </p:nvGrpSpPr>
              <p:grpSpPr>
                <a:xfrm>
                  <a:off x="3031527" y="2006480"/>
                  <a:ext cx="535462" cy="784862"/>
                  <a:chOff x="889684" y="2010032"/>
                  <a:chExt cx="6672651" cy="784862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62DA3E80-EA0B-BD9C-3821-418C194FDE18}"/>
                      </a:ext>
                    </a:extLst>
                  </p:cNvPr>
                  <p:cNvSpPr/>
                  <p:nvPr/>
                </p:nvSpPr>
                <p:spPr>
                  <a:xfrm>
                    <a:off x="889686" y="2010032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63E4681-4A16-77DE-37DD-3867E5CCD8ED}"/>
                      </a:ext>
                    </a:extLst>
                  </p:cNvPr>
                  <p:cNvSpPr/>
                  <p:nvPr/>
                </p:nvSpPr>
                <p:spPr>
                  <a:xfrm>
                    <a:off x="889686" y="2248929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8C33A19-440B-56F7-6A79-E2FF8E46496F}"/>
                      </a:ext>
                    </a:extLst>
                  </p:cNvPr>
                  <p:cNvSpPr/>
                  <p:nvPr/>
                </p:nvSpPr>
                <p:spPr>
                  <a:xfrm>
                    <a:off x="889685" y="2456009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9B8B5927-E50F-7555-7702-7A97EAB0263F}"/>
                      </a:ext>
                    </a:extLst>
                  </p:cNvPr>
                  <p:cNvSpPr/>
                  <p:nvPr/>
                </p:nvSpPr>
                <p:spPr>
                  <a:xfrm>
                    <a:off x="889684" y="2679564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CA80DA6-7E5C-F69F-8982-8FB909EB7B47}"/>
                    </a:ext>
                  </a:extLst>
                </p:cNvPr>
                <p:cNvGrpSpPr/>
                <p:nvPr/>
              </p:nvGrpSpPr>
              <p:grpSpPr>
                <a:xfrm>
                  <a:off x="3567108" y="2006480"/>
                  <a:ext cx="535462" cy="784862"/>
                  <a:chOff x="889684" y="2010032"/>
                  <a:chExt cx="6672651" cy="784862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DFD65B86-ACB3-F9B0-75DE-F4D9B716B761}"/>
                      </a:ext>
                    </a:extLst>
                  </p:cNvPr>
                  <p:cNvSpPr/>
                  <p:nvPr/>
                </p:nvSpPr>
                <p:spPr>
                  <a:xfrm>
                    <a:off x="889686" y="2010032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8B1E588-9074-4D2B-3619-2CD4266CA7D5}"/>
                      </a:ext>
                    </a:extLst>
                  </p:cNvPr>
                  <p:cNvSpPr/>
                  <p:nvPr/>
                </p:nvSpPr>
                <p:spPr>
                  <a:xfrm>
                    <a:off x="889686" y="2248929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CF76B468-2286-8889-62D2-06F60D9CB060}"/>
                      </a:ext>
                    </a:extLst>
                  </p:cNvPr>
                  <p:cNvSpPr/>
                  <p:nvPr/>
                </p:nvSpPr>
                <p:spPr>
                  <a:xfrm>
                    <a:off x="889685" y="2456009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5FE5FD25-71E8-B9D7-1DF1-DCB31BD9C015}"/>
                      </a:ext>
                    </a:extLst>
                  </p:cNvPr>
                  <p:cNvSpPr/>
                  <p:nvPr/>
                </p:nvSpPr>
                <p:spPr>
                  <a:xfrm>
                    <a:off x="889684" y="2679564"/>
                    <a:ext cx="6672649" cy="115330"/>
                  </a:xfrm>
                  <a:prstGeom prst="rect">
                    <a:avLst/>
                  </a:prstGeom>
                  <a:solidFill>
                    <a:srgbClr val="C1D2DD"/>
                  </a:solidFill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</p:grp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79760B-223C-BB13-73BB-29F1813FE911}"/>
                  </a:ext>
                </a:extLst>
              </p:cNvPr>
              <p:cNvSpPr txBox="1"/>
              <p:nvPr/>
            </p:nvSpPr>
            <p:spPr>
              <a:xfrm>
                <a:off x="6657057" y="2469803"/>
                <a:ext cx="4459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Byte 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B0AFAC2-DAC2-CF9B-A79C-6360951D4737}"/>
                  </a:ext>
                </a:extLst>
              </p:cNvPr>
              <p:cNvSpPr txBox="1"/>
              <p:nvPr/>
            </p:nvSpPr>
            <p:spPr>
              <a:xfrm>
                <a:off x="6166348" y="2469803"/>
                <a:ext cx="4459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Byte 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0E0032-0397-155E-0473-73D9C10F2F93}"/>
                  </a:ext>
                </a:extLst>
              </p:cNvPr>
              <p:cNvSpPr txBox="1"/>
              <p:nvPr/>
            </p:nvSpPr>
            <p:spPr>
              <a:xfrm>
                <a:off x="5653263" y="2469803"/>
                <a:ext cx="4459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Byte 2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E54984-1B36-DEA7-C1DA-47BD9B4477A9}"/>
                  </a:ext>
                </a:extLst>
              </p:cNvPr>
              <p:cNvSpPr txBox="1"/>
              <p:nvPr/>
            </p:nvSpPr>
            <p:spPr>
              <a:xfrm>
                <a:off x="5116350" y="2469803"/>
                <a:ext cx="4459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Byte 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3FA9A2C-353D-051E-2AA9-06F37C24A143}"/>
                  </a:ext>
                </a:extLst>
              </p:cNvPr>
              <p:cNvSpPr txBox="1"/>
              <p:nvPr/>
            </p:nvSpPr>
            <p:spPr>
              <a:xfrm>
                <a:off x="4591351" y="2469803"/>
                <a:ext cx="4459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Byte 4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3BA9-42F0-FB48-45F3-549B2309F68E}"/>
                  </a:ext>
                </a:extLst>
              </p:cNvPr>
              <p:cNvSpPr txBox="1"/>
              <p:nvPr/>
            </p:nvSpPr>
            <p:spPr>
              <a:xfrm>
                <a:off x="4033513" y="2469803"/>
                <a:ext cx="4459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Byte 5</a:t>
                </a:r>
              </a:p>
            </p:txBody>
          </p:sp>
        </p:grpSp>
        <p:sp>
          <p:nvSpPr>
            <p:cNvPr id="51" name="Callout: Line 50">
              <a:extLst>
                <a:ext uri="{FF2B5EF4-FFF2-40B4-BE49-F238E27FC236}">
                  <a16:creationId xmlns:a16="http://schemas.microsoft.com/office/drawing/2014/main" id="{493152EA-3A72-30F4-49A4-7ED459AAC08C}"/>
                </a:ext>
              </a:extLst>
            </p:cNvPr>
            <p:cNvSpPr/>
            <p:nvPr/>
          </p:nvSpPr>
          <p:spPr>
            <a:xfrm>
              <a:off x="7872768" y="1496650"/>
              <a:ext cx="2743199" cy="261610"/>
            </a:xfrm>
            <a:prstGeom prst="borderCallout1">
              <a:avLst>
                <a:gd name="adj1" fmla="val 62040"/>
                <a:gd name="adj2" fmla="val -4205"/>
                <a:gd name="adj3" fmla="val 93949"/>
                <a:gd name="adj4" fmla="val -18521"/>
              </a:avLst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dirty="0">
                  <a:solidFill>
                    <a:srgbClr val="3C6884"/>
                  </a:solidFill>
                </a:rPr>
                <a:t>Allocate set of memory blocks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A174754-9AF4-5EBC-1801-898B6C8CBC02}"/>
              </a:ext>
            </a:extLst>
          </p:cNvPr>
          <p:cNvGrpSpPr/>
          <p:nvPr/>
        </p:nvGrpSpPr>
        <p:grpSpPr>
          <a:xfrm>
            <a:off x="894219" y="3924130"/>
            <a:ext cx="10824647" cy="990541"/>
            <a:chOff x="894219" y="3924130"/>
            <a:chExt cx="10824647" cy="9905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A00C6C-E014-59EC-1B8A-03CC936E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219" y="4015907"/>
              <a:ext cx="8910055" cy="898764"/>
            </a:xfrm>
            <a:prstGeom prst="rect">
              <a:avLst/>
            </a:prstGeom>
          </p:spPr>
        </p:pic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5C6E8F4-5246-A811-8D9A-8DA33382495B}"/>
                </a:ext>
              </a:extLst>
            </p:cNvPr>
            <p:cNvCxnSpPr>
              <a:endCxn id="46" idx="2"/>
            </p:cNvCxnSpPr>
            <p:nvPr/>
          </p:nvCxnSpPr>
          <p:spPr>
            <a:xfrm flipH="1" flipV="1">
              <a:off x="8367076" y="3948235"/>
              <a:ext cx="487504" cy="590209"/>
            </a:xfrm>
            <a:prstGeom prst="straightConnector1">
              <a:avLst/>
            </a:prstGeom>
            <a:ln>
              <a:solidFill>
                <a:srgbClr val="3C688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4E34928-CF3A-9C15-0EA1-337D449BE3AA}"/>
                </a:ext>
              </a:extLst>
            </p:cNvPr>
            <p:cNvCxnSpPr>
              <a:endCxn id="48" idx="2"/>
            </p:cNvCxnSpPr>
            <p:nvPr/>
          </p:nvCxnSpPr>
          <p:spPr>
            <a:xfrm flipV="1">
              <a:off x="3267616" y="3938990"/>
              <a:ext cx="2083737" cy="598441"/>
            </a:xfrm>
            <a:prstGeom prst="straightConnector1">
              <a:avLst/>
            </a:prstGeom>
            <a:ln>
              <a:solidFill>
                <a:srgbClr val="3C688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5A2F171-E166-C620-0636-D7FE59E11AAB}"/>
                </a:ext>
              </a:extLst>
            </p:cNvPr>
            <p:cNvCxnSpPr>
              <a:endCxn id="50" idx="2"/>
            </p:cNvCxnSpPr>
            <p:nvPr/>
          </p:nvCxnSpPr>
          <p:spPr>
            <a:xfrm flipV="1">
              <a:off x="1749105" y="3924130"/>
              <a:ext cx="586526" cy="620304"/>
            </a:xfrm>
            <a:prstGeom prst="straightConnector1">
              <a:avLst/>
            </a:prstGeom>
            <a:ln>
              <a:solidFill>
                <a:srgbClr val="3C688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llout: Line 43">
              <a:extLst>
                <a:ext uri="{FF2B5EF4-FFF2-40B4-BE49-F238E27FC236}">
                  <a16:creationId xmlns:a16="http://schemas.microsoft.com/office/drawing/2014/main" id="{FBF9B7E8-3788-7FBF-BF1A-F6545864EDE7}"/>
                </a:ext>
              </a:extLst>
            </p:cNvPr>
            <p:cNvSpPr/>
            <p:nvPr/>
          </p:nvSpPr>
          <p:spPr>
            <a:xfrm>
              <a:off x="10403142" y="4205344"/>
              <a:ext cx="1315724" cy="430887"/>
            </a:xfrm>
            <a:prstGeom prst="borderCallout1">
              <a:avLst>
                <a:gd name="adj1" fmla="val 52821"/>
                <a:gd name="adj2" fmla="val -6420"/>
                <a:gd name="adj3" fmla="val 67721"/>
                <a:gd name="adj4" fmla="val -46303"/>
              </a:avLst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dirty="0">
                  <a:solidFill>
                    <a:srgbClr val="3C6884"/>
                  </a:solidFill>
                </a:rPr>
                <a:t>Random cores with synchronized start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1D7A9FF-4C46-EA66-CA56-A73DBCC8C1CE}"/>
              </a:ext>
            </a:extLst>
          </p:cNvPr>
          <p:cNvGrpSpPr/>
          <p:nvPr/>
        </p:nvGrpSpPr>
        <p:grpSpPr>
          <a:xfrm>
            <a:off x="964031" y="2630893"/>
            <a:ext cx="11006103" cy="1317342"/>
            <a:chOff x="964031" y="2630893"/>
            <a:chExt cx="11006103" cy="131734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691BC04-AC42-DB8E-F4DD-98DE090F1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5476" y="3063501"/>
              <a:ext cx="2743200" cy="88473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E2C1258-697D-8A1D-91E1-649525CE8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9753" y="3063501"/>
              <a:ext cx="2743200" cy="87548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6FB7887-AB57-D0D9-501C-BE924B623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4031" y="3074051"/>
              <a:ext cx="2743200" cy="8500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AFB4C1F5-8D47-7DFE-299D-BF27C0E8AECC}"/>
                </a:ext>
              </a:extLst>
            </p:cNvPr>
            <p:cNvCxnSpPr>
              <a:stCxn id="46" idx="0"/>
              <a:endCxn id="38" idx="2"/>
            </p:cNvCxnSpPr>
            <p:nvPr/>
          </p:nvCxnSpPr>
          <p:spPr>
            <a:xfrm rot="16200000" flipV="1">
              <a:off x="7434429" y="2130853"/>
              <a:ext cx="378254" cy="1487041"/>
            </a:xfrm>
            <a:prstGeom prst="bentConnector3">
              <a:avLst/>
            </a:prstGeom>
            <a:ln>
              <a:solidFill>
                <a:srgbClr val="3C688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CFB7BFBA-3D6C-4DF8-6050-CD6973CB6EB9}"/>
                </a:ext>
              </a:extLst>
            </p:cNvPr>
            <p:cNvCxnSpPr>
              <a:stCxn id="48" idx="0"/>
              <a:endCxn id="39" idx="2"/>
            </p:cNvCxnSpPr>
            <p:nvPr/>
          </p:nvCxnSpPr>
          <p:spPr>
            <a:xfrm rot="5400000" flipH="1" flipV="1">
              <a:off x="5681212" y="2355388"/>
              <a:ext cx="378254" cy="1037973"/>
            </a:xfrm>
            <a:prstGeom prst="bentConnector3">
              <a:avLst/>
            </a:prstGeom>
            <a:ln>
              <a:solidFill>
                <a:srgbClr val="3C688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E010B4BE-6C9C-0411-F66B-D94080CBD34A}"/>
                </a:ext>
              </a:extLst>
            </p:cNvPr>
            <p:cNvCxnSpPr>
              <a:cxnSpLocks/>
              <a:stCxn id="50" idx="0"/>
              <a:endCxn id="40" idx="2"/>
            </p:cNvCxnSpPr>
            <p:nvPr/>
          </p:nvCxnSpPr>
          <p:spPr>
            <a:xfrm rot="5400000" flipH="1" flipV="1">
              <a:off x="3911534" y="1109344"/>
              <a:ext cx="388804" cy="3540610"/>
            </a:xfrm>
            <a:prstGeom prst="bentConnector3">
              <a:avLst>
                <a:gd name="adj1" fmla="val 67261"/>
              </a:avLst>
            </a:prstGeom>
            <a:ln>
              <a:solidFill>
                <a:srgbClr val="3C688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Callout: Line 77">
              <a:extLst>
                <a:ext uri="{FF2B5EF4-FFF2-40B4-BE49-F238E27FC236}">
                  <a16:creationId xmlns:a16="http://schemas.microsoft.com/office/drawing/2014/main" id="{84A24DDE-41EA-C910-E5CA-5DE4CF6DDD1F}"/>
                </a:ext>
              </a:extLst>
            </p:cNvPr>
            <p:cNvSpPr/>
            <p:nvPr/>
          </p:nvSpPr>
          <p:spPr>
            <a:xfrm>
              <a:off x="10011199" y="2630893"/>
              <a:ext cx="1958935" cy="430887"/>
            </a:xfrm>
            <a:prstGeom prst="borderCallout1">
              <a:avLst>
                <a:gd name="adj1" fmla="val 64502"/>
                <a:gd name="adj2" fmla="val -3836"/>
                <a:gd name="adj3" fmla="val 109009"/>
                <a:gd name="adj4" fmla="val -11844"/>
              </a:avLst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dirty="0">
                  <a:solidFill>
                    <a:srgbClr val="3C6884"/>
                  </a:solidFill>
                </a:rPr>
                <a:t>Each core operates on a “slice” of memory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E12C3AF-BD1E-E64D-F100-D119B8D14653}"/>
              </a:ext>
            </a:extLst>
          </p:cNvPr>
          <p:cNvGrpSpPr/>
          <p:nvPr/>
        </p:nvGrpSpPr>
        <p:grpSpPr>
          <a:xfrm>
            <a:off x="804217" y="5076713"/>
            <a:ext cx="10705479" cy="1315231"/>
            <a:chOff x="804217" y="5076713"/>
            <a:chExt cx="10705479" cy="1315231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7FC4946A-9D97-9335-531F-F195D6058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0645" y="5499378"/>
              <a:ext cx="4005822" cy="40486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8C30EC6-E3A6-8C44-DBFA-372E3E310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4217" y="5076713"/>
              <a:ext cx="4605584" cy="13152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9" name="Callout: Line 78">
              <a:extLst>
                <a:ext uri="{FF2B5EF4-FFF2-40B4-BE49-F238E27FC236}">
                  <a16:creationId xmlns:a16="http://schemas.microsoft.com/office/drawing/2014/main" id="{86F2E593-7412-C433-3F82-8EAAF36CCA95}"/>
                </a:ext>
              </a:extLst>
            </p:cNvPr>
            <p:cNvSpPr/>
            <p:nvPr/>
          </p:nvSpPr>
          <p:spPr>
            <a:xfrm>
              <a:off x="10193972" y="5276712"/>
              <a:ext cx="1315724" cy="430887"/>
            </a:xfrm>
            <a:prstGeom prst="borderCallout1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dirty="0">
                  <a:solidFill>
                    <a:srgbClr val="3C6884"/>
                  </a:solidFill>
                </a:rPr>
                <a:t>Each core has free running loop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95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Listening!</a:t>
            </a:r>
            <a:br>
              <a:rPr lang="en-US" dirty="0"/>
            </a:br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5988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Arrow 3"/>
          <p:cNvSpPr/>
          <p:nvPr/>
        </p:nvSpPr>
        <p:spPr>
          <a:xfrm rot="14622720">
            <a:off x="227306" y="5072414"/>
            <a:ext cx="1445839" cy="50855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rgbClr val="3C6884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021" y="4648997"/>
            <a:ext cx="1752849" cy="1166441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6196306" y="1792081"/>
          <a:ext cx="5777637" cy="418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9476"/>
            <a:ext cx="10515598" cy="653184"/>
          </a:xfrm>
        </p:spPr>
        <p:txBody>
          <a:bodyPr/>
          <a:lstStyle/>
          <a:p>
            <a:r>
              <a:rPr lang="en-US" dirty="0"/>
              <a:t>The High Cost of Developing Test Content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97BD7-7B02-40AC-AA7F-01D20D73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Breker Verification Systems, Inc.  All rights reserved.                                                             Breker Systems Confidential</a:t>
            </a:r>
            <a:endParaRPr lang="en-US" sz="8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73329" y="3630131"/>
          <a:ext cx="4560725" cy="309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00748" y="4220236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Design: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</a:rPr>
              <a:t>32%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4470" y="4882043"/>
            <a:ext cx="1091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Verification: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</a:rPr>
              <a:t>Other  13%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2251" y="4942073"/>
            <a:ext cx="18228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Verification: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</a:rPr>
              <a:t>Content Development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</a:rPr>
              <a:t>30%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6101" y="3488978"/>
            <a:ext cx="456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0719F"/>
                </a:solidFill>
              </a:rPr>
              <a:t>Project Resource Deployment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25878" y="4170810"/>
            <a:ext cx="10912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Verification: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</a:rPr>
              <a:t>Debug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</a:rPr>
              <a:t>25%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48288" y="6557674"/>
            <a:ext cx="548640" cy="233652"/>
          </a:xfrm>
          <a:prstGeom prst="rect">
            <a:avLst/>
          </a:prstGeom>
        </p:spPr>
        <p:txBody>
          <a:bodyPr/>
          <a:lstStyle/>
          <a:p>
            <a:fld id="{14E1F54F-A9C0-46D9-9FE5-92AFF8F483DD}" type="slidenum">
              <a:rPr lang="en-US" sz="1100" smtClean="0"/>
              <a:t>4</a:t>
            </a:fld>
            <a:endParaRPr lang="en-US" sz="1100" dirty="0"/>
          </a:p>
        </p:txBody>
      </p:sp>
      <p:sp>
        <p:nvSpPr>
          <p:cNvPr id="11" name="Oval 10"/>
          <p:cNvSpPr/>
          <p:nvPr/>
        </p:nvSpPr>
        <p:spPr>
          <a:xfrm>
            <a:off x="8569391" y="4905060"/>
            <a:ext cx="1060629" cy="103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DUT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71C50129-4158-401E-B6A4-4706D335F881}"/>
              </a:ext>
            </a:extLst>
          </p:cNvPr>
          <p:cNvSpPr/>
          <p:nvPr/>
        </p:nvSpPr>
        <p:spPr>
          <a:xfrm>
            <a:off x="6191315" y="1218011"/>
            <a:ext cx="5777637" cy="574068"/>
          </a:xfrm>
          <a:prstGeom prst="leftRightArrow">
            <a:avLst/>
          </a:prstGeom>
          <a:solidFill>
            <a:srgbClr val="2F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Can we re-use the same knowledge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5380B0-0744-A144-A632-9DBAB2EF9460}"/>
              </a:ext>
            </a:extLst>
          </p:cNvPr>
          <p:cNvSpPr txBox="1"/>
          <p:nvPr/>
        </p:nvSpPr>
        <p:spPr>
          <a:xfrm>
            <a:off x="3130702" y="5890885"/>
            <a:ext cx="1618744" cy="58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E54F1A"/>
                </a:solidFill>
                <a:latin typeface="+mj-lt"/>
              </a:rPr>
              <a:t>Complex tests hard to get right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5620BD-33A1-0244-BD97-811C1680DFD5}"/>
              </a:ext>
            </a:extLst>
          </p:cNvPr>
          <p:cNvSpPr txBox="1"/>
          <p:nvPr/>
        </p:nvSpPr>
        <p:spPr>
          <a:xfrm>
            <a:off x="5659631" y="5946159"/>
            <a:ext cx="622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0719F"/>
                </a:solidFill>
              </a:rPr>
              <a:t>Why? Resource Intensive Test Content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C57F28-3EA8-4285-8C21-F2541D192BF7}"/>
              </a:ext>
            </a:extLst>
          </p:cNvPr>
          <p:cNvSpPr txBox="1"/>
          <p:nvPr/>
        </p:nvSpPr>
        <p:spPr>
          <a:xfrm>
            <a:off x="264720" y="5896574"/>
            <a:ext cx="2015061" cy="58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C00000"/>
                </a:solidFill>
                <a:latin typeface="+mj-lt"/>
              </a:rPr>
              <a:t>Test development drives debug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0791" y="3062841"/>
            <a:ext cx="1994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Source: Wilson Research 2020</a:t>
            </a:r>
          </a:p>
        </p:txBody>
      </p:sp>
      <p:sp>
        <p:nvSpPr>
          <p:cNvPr id="38" name="Up Arrow 37">
            <a:extLst>
              <a:ext uri="{FF2B5EF4-FFF2-40B4-BE49-F238E27FC236}">
                <a16:creationId xmlns:a16="http://schemas.microsoft.com/office/drawing/2014/main" id="{0A08F6E2-23BC-064C-A371-852612FBDFCC}"/>
              </a:ext>
            </a:extLst>
          </p:cNvPr>
          <p:cNvSpPr/>
          <p:nvPr/>
        </p:nvSpPr>
        <p:spPr>
          <a:xfrm>
            <a:off x="5444285" y="1792079"/>
            <a:ext cx="629269" cy="3995931"/>
          </a:xfrm>
          <a:prstGeom prst="upArrow">
            <a:avLst>
              <a:gd name="adj1" fmla="val 51720"/>
              <a:gd name="adj2" fmla="val 51324"/>
            </a:avLst>
          </a:prstGeom>
          <a:solidFill>
            <a:srgbClr val="2F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Can we abstract verification intent ?</a:t>
            </a:r>
          </a:p>
        </p:txBody>
      </p:sp>
      <p:pic>
        <p:nvPicPr>
          <p:cNvPr id="42" name="Picture 41" descr="Chart, bar chart&#10;&#10;Description automatically generated">
            <a:extLst>
              <a:ext uri="{FF2B5EF4-FFF2-40B4-BE49-F238E27FC236}">
                <a16:creationId xmlns:a16="http://schemas.microsoft.com/office/drawing/2014/main" id="{DD0224CE-5D8D-764C-925A-B64A406E6B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0" y="947819"/>
            <a:ext cx="4495536" cy="210045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53A068B-5316-7342-94F8-12CA78AFF615}"/>
              </a:ext>
            </a:extLst>
          </p:cNvPr>
          <p:cNvSpPr txBox="1"/>
          <p:nvPr/>
        </p:nvSpPr>
        <p:spPr>
          <a:xfrm>
            <a:off x="604241" y="719985"/>
            <a:ext cx="3727224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Largest Functional Verification Challenge</a:t>
            </a:r>
          </a:p>
        </p:txBody>
      </p:sp>
    </p:spTree>
    <p:extLst>
      <p:ext uri="{BB962C8B-B14F-4D97-AF65-F5344CB8AC3E}">
        <p14:creationId xmlns:p14="http://schemas.microsoft.com/office/powerpoint/2010/main" val="2423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46AD691-50AC-1F45-8522-3879A4FA5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8B69A4-CB02-624E-845C-7E6060383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941125-3B8F-5C4C-8285-EB3CB5597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1FED6A-C62D-5F42-A73E-90DDF4689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757222-1042-DF46-8195-DCF7B423E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435B4B-D901-EA43-B2E2-120FA0D6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C0C8C0-0D8F-5740-BF7D-13C5DD2BF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0" grpId="0" uiExpand="1">
        <p:bldSub>
          <a:bldDgm bld="lvlOne"/>
        </p:bldSub>
      </p:bldGraphic>
      <p:bldGraphic spid="3" grpId="0" uiExpand="1">
        <p:bldSub>
          <a:bldChart bld="category"/>
        </p:bldSub>
      </p:bldGraphic>
      <p:bldP spid="17" grpId="0"/>
      <p:bldP spid="30" grpId="0"/>
      <p:bldP spid="11" grpId="0" animBg="1"/>
      <p:bldP spid="7" grpId="0" animBg="1"/>
      <p:bldP spid="19" grpId="0"/>
      <p:bldP spid="23" grpId="0"/>
      <p:bldP spid="24" grpId="0"/>
      <p:bldP spid="25" grpId="0"/>
      <p:bldP spid="38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Suite Synthesis… Analogous to Logic Synthesis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97131E-96C3-B841-AF78-B0973EF6A683}"/>
              </a:ext>
            </a:extLst>
          </p:cNvPr>
          <p:cNvGrpSpPr/>
          <p:nvPr/>
        </p:nvGrpSpPr>
        <p:grpSpPr>
          <a:xfrm>
            <a:off x="3695079" y="1467691"/>
            <a:ext cx="1707084" cy="4769820"/>
            <a:chOff x="3634563" y="1467691"/>
            <a:chExt cx="1707084" cy="4769820"/>
          </a:xfrm>
        </p:grpSpPr>
        <p:sp>
          <p:nvSpPr>
            <p:cNvPr id="87" name="TextBox 86"/>
            <p:cNvSpPr txBox="1"/>
            <p:nvPr/>
          </p:nvSpPr>
          <p:spPr>
            <a:xfrm>
              <a:off x="3634563" y="1467691"/>
              <a:ext cx="170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0719F"/>
                  </a:solidFill>
                </a:rPr>
                <a:t>Describe intent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642480" y="4168652"/>
              <a:ext cx="1691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0719F"/>
                  </a:solidFill>
                </a:rPr>
                <a:t>Generate implementation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642480" y="5591180"/>
              <a:ext cx="1691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0719F"/>
                  </a:solidFill>
                </a:rPr>
                <a:t>Map to platform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3634563" y="2922036"/>
              <a:ext cx="170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0719F"/>
                  </a:solidFill>
                </a:rPr>
                <a:t>Specify goals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4361" y="772340"/>
            <a:ext cx="2405629" cy="5455018"/>
            <a:chOff x="1286011" y="967738"/>
            <a:chExt cx="2405629" cy="5455018"/>
          </a:xfrm>
        </p:grpSpPr>
        <p:grpSp>
          <p:nvGrpSpPr>
            <p:cNvPr id="95" name="Group 94"/>
            <p:cNvGrpSpPr/>
            <p:nvPr/>
          </p:nvGrpSpPr>
          <p:grpSpPr>
            <a:xfrm>
              <a:off x="1286011" y="967738"/>
              <a:ext cx="2405629" cy="5455018"/>
              <a:chOff x="1286011" y="688598"/>
              <a:chExt cx="2405629" cy="5455018"/>
            </a:xfrm>
          </p:grpSpPr>
          <p:sp>
            <p:nvSpPr>
              <p:cNvPr id="6" name="Striped Right Arrow 5"/>
              <p:cNvSpPr/>
              <p:nvPr/>
            </p:nvSpPr>
            <p:spPr>
              <a:xfrm rot="5400000">
                <a:off x="2211782" y="2614050"/>
                <a:ext cx="494372" cy="2306461"/>
              </a:xfrm>
              <a:prstGeom prst="stripedRightArrow">
                <a:avLst>
                  <a:gd name="adj1" fmla="val 60811"/>
                  <a:gd name="adj2" fmla="val 60342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dirty="0">
                  <a:solidFill>
                    <a:srgbClr val="3C6884"/>
                  </a:solidFill>
                </a:endParaRPr>
              </a:p>
            </p:txBody>
          </p:sp>
          <p:sp>
            <p:nvSpPr>
              <p:cNvPr id="7" name="Striped Right Arrow 6"/>
              <p:cNvSpPr/>
              <p:nvPr/>
            </p:nvSpPr>
            <p:spPr>
              <a:xfrm rot="5400000">
                <a:off x="2211782" y="4022659"/>
                <a:ext cx="494373" cy="2306461"/>
              </a:xfrm>
              <a:prstGeom prst="stripedRightArrow">
                <a:avLst>
                  <a:gd name="adj1" fmla="val 60811"/>
                  <a:gd name="adj2" fmla="val 52056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dirty="0">
                  <a:solidFill>
                    <a:srgbClr val="3C6884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325464" y="1220407"/>
                <a:ext cx="2214225" cy="721146"/>
                <a:chOff x="689971" y="1015582"/>
                <a:chExt cx="2214225" cy="721146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689971" y="1035946"/>
                  <a:ext cx="903518" cy="700782"/>
                  <a:chOff x="6009860" y="541229"/>
                  <a:chExt cx="903518" cy="700782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8" name="Oval 7"/>
                  <p:cNvSpPr/>
                  <p:nvPr/>
                </p:nvSpPr>
                <p:spPr>
                  <a:xfrm>
                    <a:off x="6009860" y="541229"/>
                    <a:ext cx="382387" cy="327709"/>
                  </a:xfrm>
                  <a:prstGeom prst="ellipse">
                    <a:avLst/>
                  </a:prstGeom>
                  <a:grpFill/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6530991" y="707283"/>
                    <a:ext cx="382387" cy="327709"/>
                  </a:xfrm>
                  <a:prstGeom prst="ellipse">
                    <a:avLst/>
                  </a:prstGeom>
                  <a:grpFill/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6137124" y="914301"/>
                    <a:ext cx="382387" cy="327709"/>
                  </a:xfrm>
                  <a:prstGeom prst="ellipse">
                    <a:avLst/>
                  </a:prstGeom>
                  <a:grpFill/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cxnSp>
                <p:nvCxnSpPr>
                  <p:cNvPr id="12" name="Curved Connector 11"/>
                  <p:cNvCxnSpPr>
                    <a:stCxn id="8" idx="7"/>
                    <a:endCxn id="9" idx="0"/>
                  </p:cNvCxnSpPr>
                  <p:nvPr/>
                </p:nvCxnSpPr>
                <p:spPr>
                  <a:xfrm rot="16200000" flipH="1">
                    <a:off x="6470185" y="455284"/>
                    <a:ext cx="118062" cy="385937"/>
                  </a:xfrm>
                  <a:prstGeom prst="curvedConnector3">
                    <a:avLst>
                      <a:gd name="adj1" fmla="val -107056"/>
                    </a:avLst>
                  </a:prstGeom>
                  <a:grpFill/>
                  <a:ln>
                    <a:solidFill>
                      <a:srgbClr val="3C6884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urved Connector 13"/>
                  <p:cNvCxnSpPr>
                    <a:stCxn id="9" idx="4"/>
                    <a:endCxn id="10" idx="5"/>
                  </p:cNvCxnSpPr>
                  <p:nvPr/>
                </p:nvCxnSpPr>
                <p:spPr>
                  <a:xfrm rot="5400000">
                    <a:off x="6513336" y="985169"/>
                    <a:ext cx="159026" cy="258673"/>
                  </a:xfrm>
                  <a:prstGeom prst="curvedConnector3">
                    <a:avLst>
                      <a:gd name="adj1" fmla="val 170891"/>
                    </a:avLst>
                  </a:prstGeom>
                  <a:grpFill/>
                  <a:ln>
                    <a:solidFill>
                      <a:srgbClr val="3C6884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urved Connector 18"/>
                  <p:cNvCxnSpPr>
                    <a:stCxn id="10" idx="4"/>
                    <a:endCxn id="10" idx="1"/>
                  </p:cNvCxnSpPr>
                  <p:nvPr/>
                </p:nvCxnSpPr>
                <p:spPr>
                  <a:xfrm rot="5400000" flipH="1">
                    <a:off x="6120862" y="1034555"/>
                    <a:ext cx="279717" cy="135195"/>
                  </a:xfrm>
                  <a:prstGeom prst="curvedConnector5">
                    <a:avLst>
                      <a:gd name="adj1" fmla="val -32909"/>
                      <a:gd name="adj2" fmla="val 229698"/>
                      <a:gd name="adj3" fmla="val 84094"/>
                    </a:avLst>
                  </a:prstGeom>
                  <a:grpFill/>
                  <a:ln>
                    <a:solidFill>
                      <a:srgbClr val="3C6884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1824915" y="1015582"/>
                  <a:ext cx="1079281" cy="703278"/>
                  <a:chOff x="7511693" y="549088"/>
                  <a:chExt cx="1079281" cy="703278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7511693" y="552536"/>
                    <a:ext cx="259477" cy="696383"/>
                  </a:xfrm>
                  <a:prstGeom prst="rect">
                    <a:avLst/>
                  </a:prstGeom>
                  <a:grpFill/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7923971" y="552536"/>
                    <a:ext cx="259477" cy="696383"/>
                  </a:xfrm>
                  <a:prstGeom prst="rect">
                    <a:avLst/>
                  </a:prstGeom>
                  <a:grpFill/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sp>
                <p:nvSpPr>
                  <p:cNvPr id="27" name="Trapezoid 26"/>
                  <p:cNvSpPr/>
                  <p:nvPr/>
                </p:nvSpPr>
                <p:spPr>
                  <a:xfrm rot="5400000">
                    <a:off x="8113021" y="774413"/>
                    <a:ext cx="703278" cy="252628"/>
                  </a:xfrm>
                  <a:prstGeom prst="trapezoid">
                    <a:avLst/>
                  </a:prstGeom>
                  <a:grpFill/>
                  <a:ln>
                    <a:solidFill>
                      <a:srgbClr val="3C68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dirty="0">
                      <a:solidFill>
                        <a:srgbClr val="3C6884"/>
                      </a:solidFill>
                    </a:endParaRPr>
                  </a:p>
                </p:txBody>
              </p:sp>
              <p:cxnSp>
                <p:nvCxnSpPr>
                  <p:cNvPr id="29" name="Straight Arrow Connector 28"/>
                  <p:cNvCxnSpPr/>
                  <p:nvPr/>
                </p:nvCxnSpPr>
                <p:spPr>
                  <a:xfrm>
                    <a:off x="7785228" y="900727"/>
                    <a:ext cx="138743" cy="0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3C6884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 flipV="1">
                    <a:off x="8183448" y="900727"/>
                    <a:ext cx="154898" cy="1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3C6884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68176" y="4052826"/>
                <a:ext cx="1781585" cy="766988"/>
              </a:xfrm>
              <a:prstGeom prst="rect">
                <a:avLst/>
              </a:prstGeom>
            </p:spPr>
          </p:pic>
          <p:grpSp>
            <p:nvGrpSpPr>
              <p:cNvPr id="44" name="Group 43"/>
              <p:cNvGrpSpPr/>
              <p:nvPr/>
            </p:nvGrpSpPr>
            <p:grpSpPr>
              <a:xfrm>
                <a:off x="1325464" y="5541823"/>
                <a:ext cx="2267009" cy="601793"/>
                <a:chOff x="805744" y="5514513"/>
                <a:chExt cx="2089472" cy="60179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5744" y="5514513"/>
                  <a:ext cx="980762" cy="601793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875110" y="5516341"/>
                  <a:ext cx="1020106" cy="598137"/>
                </a:xfrm>
                <a:prstGeom prst="rect">
                  <a:avLst/>
                </a:prstGeom>
              </p:spPr>
            </p:pic>
          </p:grpSp>
          <p:sp>
            <p:nvSpPr>
              <p:cNvPr id="39" name="Striped Right Arrow 38"/>
              <p:cNvSpPr/>
              <p:nvPr/>
            </p:nvSpPr>
            <p:spPr>
              <a:xfrm rot="5400000">
                <a:off x="2192056" y="1214035"/>
                <a:ext cx="494372" cy="2306461"/>
              </a:xfrm>
              <a:prstGeom prst="stripedRightArrow">
                <a:avLst>
                  <a:gd name="adj1" fmla="val 60811"/>
                  <a:gd name="adj2" fmla="val 60342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dirty="0">
                  <a:solidFill>
                    <a:srgbClr val="3C6884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998672" y="2162554"/>
                <a:ext cx="8811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Constrain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998672" y="3607246"/>
                <a:ext cx="9526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Synthesize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054840" y="5015426"/>
                <a:ext cx="840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Optimize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46272" y="2694886"/>
                <a:ext cx="13453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accent5">
                        <a:lumMod val="50000"/>
                      </a:schemeClr>
                    </a:solidFill>
                  </a:rPr>
                  <a:t>Timing/Area</a:t>
                </a:r>
              </a:p>
              <a:p>
                <a:r>
                  <a:rPr lang="en-US" i="1" dirty="0">
                    <a:solidFill>
                      <a:schemeClr val="accent5">
                        <a:lumMod val="50000"/>
                      </a:schemeClr>
                    </a:solidFill>
                  </a:rPr>
                  <a:t>Constraints 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352025" y="688598"/>
                <a:ext cx="22660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Design Synthesis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441486" y="3227993"/>
              <a:ext cx="675258" cy="372008"/>
              <a:chOff x="1441486" y="3172165"/>
              <a:chExt cx="675258" cy="37200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41487" y="3172165"/>
                <a:ext cx="675257" cy="372008"/>
              </a:xfrm>
              <a:prstGeom prst="rect">
                <a:avLst/>
              </a:prstGeom>
            </p:spPr>
          </p:pic>
          <p:cxnSp>
            <p:nvCxnSpPr>
              <p:cNvPr id="13" name="Curved Connector 12"/>
              <p:cNvCxnSpPr>
                <a:stCxn id="3" idx="1"/>
                <a:endCxn id="3" idx="3"/>
              </p:cNvCxnSpPr>
              <p:nvPr/>
            </p:nvCxnSpPr>
            <p:spPr>
              <a:xfrm rot="10800000" flipH="1">
                <a:off x="1441486" y="3358169"/>
                <a:ext cx="675257" cy="12700"/>
              </a:xfrm>
              <a:prstGeom prst="curvedConnector5">
                <a:avLst>
                  <a:gd name="adj1" fmla="val -33854"/>
                  <a:gd name="adj2" fmla="val 3264598"/>
                  <a:gd name="adj3" fmla="val 133854"/>
                </a:avLst>
              </a:prstGeom>
              <a:ln>
                <a:solidFill>
                  <a:srgbClr val="3C6884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D39D05-993D-7246-A6B0-C149B49E475D}"/>
              </a:ext>
            </a:extLst>
          </p:cNvPr>
          <p:cNvGrpSpPr/>
          <p:nvPr/>
        </p:nvGrpSpPr>
        <p:grpSpPr>
          <a:xfrm>
            <a:off x="8879273" y="1167788"/>
            <a:ext cx="2600938" cy="4384453"/>
            <a:chOff x="8879273" y="1167788"/>
            <a:chExt cx="2600938" cy="438445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F7F23F-2E7C-7A41-8893-B2C10E58EE60}"/>
                </a:ext>
              </a:extLst>
            </p:cNvPr>
            <p:cNvGrpSpPr/>
            <p:nvPr/>
          </p:nvGrpSpPr>
          <p:grpSpPr>
            <a:xfrm>
              <a:off x="9129033" y="1167788"/>
              <a:ext cx="2351178" cy="4384453"/>
              <a:chOff x="9307451" y="1167788"/>
              <a:chExt cx="2351178" cy="438445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C2D25C5-5CE7-5140-9384-F2C1DC1AE8D1}"/>
                  </a:ext>
                </a:extLst>
              </p:cNvPr>
              <p:cNvGrpSpPr/>
              <p:nvPr/>
            </p:nvGrpSpPr>
            <p:grpSpPr>
              <a:xfrm>
                <a:off x="9307451" y="1167788"/>
                <a:ext cx="2330919" cy="4384453"/>
                <a:chOff x="9307451" y="1167788"/>
                <a:chExt cx="2330919" cy="4384453"/>
              </a:xfrm>
            </p:grpSpPr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785A8201-3A52-B142-8CC2-DD53BAEDEAD9}"/>
                    </a:ext>
                  </a:extLst>
                </p:cNvPr>
                <p:cNvSpPr/>
                <p:nvPr/>
              </p:nvSpPr>
              <p:spPr>
                <a:xfrm>
                  <a:off x="9370416" y="3493675"/>
                  <a:ext cx="1758950" cy="604221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3D Coverage</a:t>
                  </a:r>
                </a:p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Closure</a:t>
                  </a:r>
                </a:p>
              </p:txBody>
            </p:sp>
            <p:sp>
              <p:nvSpPr>
                <p:cNvPr id="179" name="Rounded Rectangle 178">
                  <a:extLst>
                    <a:ext uri="{FF2B5EF4-FFF2-40B4-BE49-F238E27FC236}">
                      <a16:creationId xmlns:a16="http://schemas.microsoft.com/office/drawing/2014/main" id="{5F91BDF5-D3F5-6241-8A65-CE8582864FFA}"/>
                    </a:ext>
                  </a:extLst>
                </p:cNvPr>
                <p:cNvSpPr/>
                <p:nvPr/>
              </p:nvSpPr>
              <p:spPr>
                <a:xfrm>
                  <a:off x="9370416" y="2118081"/>
                  <a:ext cx="1758950" cy="604221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AI Planning</a:t>
                  </a:r>
                </a:p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Algorithms</a:t>
                  </a:r>
                </a:p>
              </p:txBody>
            </p:sp>
            <p:sp>
              <p:nvSpPr>
                <p:cNvPr id="184" name="Rounded Rectangle 183">
                  <a:extLst>
                    <a:ext uri="{FF2B5EF4-FFF2-40B4-BE49-F238E27FC236}">
                      <a16:creationId xmlns:a16="http://schemas.microsoft.com/office/drawing/2014/main" id="{71ABD150-403A-A948-9B4A-15D66508E8AB}"/>
                    </a:ext>
                  </a:extLst>
                </p:cNvPr>
                <p:cNvSpPr/>
                <p:nvPr/>
              </p:nvSpPr>
              <p:spPr>
                <a:xfrm>
                  <a:off x="9370416" y="4948020"/>
                  <a:ext cx="1758950" cy="604221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Synthesizable</a:t>
                  </a:r>
                  <a:br>
                    <a:rPr lang="en-US" dirty="0">
                      <a:solidFill>
                        <a:schemeClr val="bg1"/>
                      </a:solidFill>
                    </a:rPr>
                  </a:br>
                  <a:r>
                    <a:rPr lang="en-US" dirty="0">
                      <a:solidFill>
                        <a:schemeClr val="bg1"/>
                      </a:solidFill>
                    </a:rPr>
                    <a:t>VerificationOS</a:t>
                  </a:r>
                </a:p>
              </p:txBody>
            </p:sp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F384C7F9-0CF8-5F4A-BF84-116B475C41F6}"/>
                    </a:ext>
                  </a:extLst>
                </p:cNvPr>
                <p:cNvSpPr txBox="1"/>
                <p:nvPr/>
              </p:nvSpPr>
              <p:spPr>
                <a:xfrm>
                  <a:off x="9307451" y="1167788"/>
                  <a:ext cx="233091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Breker</a:t>
                  </a:r>
                  <a:b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</a:rPr>
                  </a:b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Core Technology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0C6E98-2174-B04B-AD20-4B8BFC8E623F}"/>
                  </a:ext>
                </a:extLst>
              </p:cNvPr>
              <p:cNvSpPr txBox="1"/>
              <p:nvPr/>
            </p:nvSpPr>
            <p:spPr>
              <a:xfrm rot="16200000">
                <a:off x="9908791" y="3560257"/>
                <a:ext cx="30380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AI Planning Algorithms</a:t>
                </a:r>
              </a:p>
            </p:txBody>
          </p:sp>
        </p:grpSp>
        <p:sp>
          <p:nvSpPr>
            <p:cNvPr id="191" name="Isosceles Triangle 308">
              <a:extLst>
                <a:ext uri="{FF2B5EF4-FFF2-40B4-BE49-F238E27FC236}">
                  <a16:creationId xmlns:a16="http://schemas.microsoft.com/office/drawing/2014/main" id="{1968A1D2-E475-DE48-86B4-49DE7B527E18}"/>
                </a:ext>
              </a:extLst>
            </p:cNvPr>
            <p:cNvSpPr/>
            <p:nvPr/>
          </p:nvSpPr>
          <p:spPr>
            <a:xfrm rot="16200000">
              <a:off x="8690567" y="2311688"/>
              <a:ext cx="599320" cy="22190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192" name="Isosceles Triangle 308">
              <a:extLst>
                <a:ext uri="{FF2B5EF4-FFF2-40B4-BE49-F238E27FC236}">
                  <a16:creationId xmlns:a16="http://schemas.microsoft.com/office/drawing/2014/main" id="{91B001E3-940B-1B47-BF1E-58D3C2BA9F10}"/>
                </a:ext>
              </a:extLst>
            </p:cNvPr>
            <p:cNvSpPr/>
            <p:nvPr/>
          </p:nvSpPr>
          <p:spPr>
            <a:xfrm rot="16200000">
              <a:off x="8690567" y="3687282"/>
              <a:ext cx="599320" cy="22190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193" name="Isosceles Triangle 308">
              <a:extLst>
                <a:ext uri="{FF2B5EF4-FFF2-40B4-BE49-F238E27FC236}">
                  <a16:creationId xmlns:a16="http://schemas.microsoft.com/office/drawing/2014/main" id="{B751C6F5-A37A-904E-99B4-3F1141244FA7}"/>
                </a:ext>
              </a:extLst>
            </p:cNvPr>
            <p:cNvSpPr/>
            <p:nvPr/>
          </p:nvSpPr>
          <p:spPr>
            <a:xfrm rot="16200000">
              <a:off x="8693269" y="5136726"/>
              <a:ext cx="599320" cy="22190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5AD365-D250-E540-A756-6C4F1206F70F}"/>
              </a:ext>
            </a:extLst>
          </p:cNvPr>
          <p:cNvGrpSpPr/>
          <p:nvPr/>
        </p:nvGrpSpPr>
        <p:grpSpPr>
          <a:xfrm>
            <a:off x="5760693" y="774269"/>
            <a:ext cx="2652138" cy="5522937"/>
            <a:chOff x="5760693" y="774269"/>
            <a:chExt cx="2652138" cy="5522937"/>
          </a:xfrm>
        </p:grpSpPr>
        <p:sp>
          <p:nvSpPr>
            <p:cNvPr id="47" name="Striped Right Arrow 46"/>
            <p:cNvSpPr/>
            <p:nvPr/>
          </p:nvSpPr>
          <p:spPr>
            <a:xfrm rot="5400000">
              <a:off x="6833242" y="2699987"/>
              <a:ext cx="494372" cy="2306461"/>
            </a:xfrm>
            <a:prstGeom prst="stripedRightArrow">
              <a:avLst>
                <a:gd name="adj1" fmla="val 60811"/>
                <a:gd name="adj2" fmla="val 6034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48" name="Striped Right Arrow 47"/>
            <p:cNvSpPr/>
            <p:nvPr/>
          </p:nvSpPr>
          <p:spPr>
            <a:xfrm rot="5400000">
              <a:off x="6833242" y="4108596"/>
              <a:ext cx="494373" cy="2306461"/>
            </a:xfrm>
            <a:prstGeom prst="stripedRightArrow">
              <a:avLst>
                <a:gd name="adj1" fmla="val 60811"/>
                <a:gd name="adj2" fmla="val 5205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67" name="Striped Right Arrow 66"/>
            <p:cNvSpPr/>
            <p:nvPr/>
          </p:nvSpPr>
          <p:spPr>
            <a:xfrm rot="5400000">
              <a:off x="6833242" y="1300414"/>
              <a:ext cx="494372" cy="2306461"/>
            </a:xfrm>
            <a:prstGeom prst="stripedRightArrow">
              <a:avLst>
                <a:gd name="adj1" fmla="val 60811"/>
                <a:gd name="adj2" fmla="val 6034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39858" y="2261355"/>
              <a:ext cx="8811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Constrain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12980" y="3685441"/>
              <a:ext cx="9549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Synthesize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52657" y="5106587"/>
              <a:ext cx="880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Optimize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037652" y="2795785"/>
              <a:ext cx="12512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5">
                      <a:lumMod val="50000"/>
                    </a:schemeClr>
                  </a:solidFill>
                </a:rPr>
                <a:t>Coverage</a:t>
              </a:r>
            </a:p>
            <a:p>
              <a:r>
                <a:rPr lang="en-US" i="1" dirty="0">
                  <a:solidFill>
                    <a:schemeClr val="accent5">
                      <a:lumMod val="50000"/>
                    </a:schemeClr>
                  </a:solidFill>
                </a:rPr>
                <a:t>Constraints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60693" y="774269"/>
              <a:ext cx="26521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Test Suite Synthesis</a:t>
              </a: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338534" y="1218582"/>
              <a:ext cx="1459964" cy="821250"/>
              <a:chOff x="8187997" y="1836234"/>
              <a:chExt cx="1459964" cy="821250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8187997" y="1836234"/>
                <a:ext cx="825867" cy="375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Calibri" panose="020F0502020204030204" pitchFamily="34" charset="0"/>
                  </a:rPr>
                  <a:t>Scenario </a:t>
                </a:r>
                <a:br>
                  <a:rPr lang="en-US" sz="1400" b="1" dirty="0">
                    <a:latin typeface="Calibri" panose="020F0502020204030204" pitchFamily="34" charset="0"/>
                  </a:rPr>
                </a:br>
                <a:r>
                  <a:rPr lang="en-US" sz="1400" b="1" dirty="0">
                    <a:latin typeface="Calibri" panose="020F0502020204030204" pitchFamily="34" charset="0"/>
                  </a:rPr>
                  <a:t>Model</a:t>
                </a: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8224489" y="1860177"/>
                <a:ext cx="1423472" cy="797307"/>
              </a:xfrm>
              <a:prstGeom prst="roundRect">
                <a:avLst>
                  <a:gd name="adj" fmla="val 4651"/>
                </a:avLst>
              </a:prstGeom>
              <a:solidFill>
                <a:srgbClr val="95CB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Ins="914400" bIns="1371600" rtlCol="0" anchor="t" anchorCtr="0"/>
              <a:lstStyle/>
              <a:p>
                <a:endParaRPr lang="en-US" sz="1400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endParaRPr lang="en-US" sz="500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2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Specification</a:t>
                </a:r>
              </a:p>
              <a:p>
                <a:r>
                  <a:rPr lang="en-US" sz="12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Model</a:t>
                </a:r>
                <a:endParaRPr lang="en-US" sz="1100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103" name="Straight Connector 61"/>
              <p:cNvCxnSpPr>
                <a:cxnSpLocks noChangeShapeType="1"/>
              </p:cNvCxnSpPr>
              <p:nvPr/>
            </p:nvCxnSpPr>
            <p:spPr bwMode="auto">
              <a:xfrm flipV="1">
                <a:off x="8610105" y="2292315"/>
                <a:ext cx="147655" cy="97554"/>
              </a:xfrm>
              <a:prstGeom prst="line">
                <a:avLst/>
              </a:prstGeom>
              <a:noFill/>
              <a:ln w="12700" cap="flat" algn="ctr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</p:cxnSp>
          <p:cxnSp>
            <p:nvCxnSpPr>
              <p:cNvPr id="104" name="Straight Connector 61"/>
              <p:cNvCxnSpPr>
                <a:cxnSpLocks noChangeShapeType="1"/>
              </p:cNvCxnSpPr>
              <p:nvPr/>
            </p:nvCxnSpPr>
            <p:spPr bwMode="auto">
              <a:xfrm flipV="1">
                <a:off x="9084819" y="2146547"/>
                <a:ext cx="153724" cy="99468"/>
              </a:xfrm>
              <a:prstGeom prst="line">
                <a:avLst/>
              </a:prstGeom>
              <a:noFill/>
              <a:ln w="12700" cap="flat" algn="ctr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</p:cxnSp>
          <p:cxnSp>
            <p:nvCxnSpPr>
              <p:cNvPr id="105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8610105" y="2394881"/>
                <a:ext cx="148872" cy="108755"/>
              </a:xfrm>
              <a:prstGeom prst="line">
                <a:avLst/>
              </a:prstGeom>
              <a:noFill/>
              <a:ln w="12700" cap="flat" algn="ctr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</p:cxnSp>
          <p:cxnSp>
            <p:nvCxnSpPr>
              <p:cNvPr id="106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9079425" y="2246014"/>
                <a:ext cx="154369" cy="119432"/>
              </a:xfrm>
              <a:prstGeom prst="line">
                <a:avLst/>
              </a:prstGeom>
              <a:noFill/>
              <a:ln w="12700" cap="flat" algn="ctr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</p:cxnSp>
          <p:grpSp>
            <p:nvGrpSpPr>
              <p:cNvPr id="107" name="Group 106"/>
              <p:cNvGrpSpPr/>
              <p:nvPr/>
            </p:nvGrpSpPr>
            <p:grpSpPr>
              <a:xfrm>
                <a:off x="9237896" y="2315780"/>
                <a:ext cx="314570" cy="201455"/>
                <a:chOff x="5890732" y="4224506"/>
                <a:chExt cx="448056" cy="356616"/>
              </a:xfrm>
            </p:grpSpPr>
            <p:sp>
              <p:nvSpPr>
                <p:cNvPr id="165" name="AutoShape 9"/>
                <p:cNvSpPr>
                  <a:spLocks noChangeArrowheads="1"/>
                </p:cNvSpPr>
                <p:nvPr/>
              </p:nvSpPr>
              <p:spPr bwMode="auto">
                <a:xfrm>
                  <a:off x="5890732" y="4224506"/>
                  <a:ext cx="448056" cy="35661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algn="ctr">
                  <a:noFill/>
                  <a:prstDash val="dash"/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6" name="AutoShape 9"/>
                <p:cNvSpPr>
                  <a:spLocks noChangeArrowheads="1"/>
                </p:cNvSpPr>
                <p:nvPr/>
              </p:nvSpPr>
              <p:spPr bwMode="auto">
                <a:xfrm>
                  <a:off x="5909020" y="4238549"/>
                  <a:ext cx="411480" cy="3311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BCD09"/>
                </a:solidFill>
                <a:ln w="9525" algn="ctr">
                  <a:solidFill>
                    <a:srgbClr val="B59103"/>
                  </a:solidFill>
                  <a:prstDash val="dash"/>
                  <a:round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endParaRPr lang="en-US" sz="1000" dirty="0">
                    <a:latin typeface="Calibri" pitchFamily="34" charset="0"/>
                  </a:endParaRPr>
                </a:p>
              </p:txBody>
            </p:sp>
            <p:grpSp>
              <p:nvGrpSpPr>
                <p:cNvPr id="167" name="Group 166"/>
                <p:cNvGrpSpPr/>
                <p:nvPr/>
              </p:nvGrpSpPr>
              <p:grpSpPr>
                <a:xfrm>
                  <a:off x="5981240" y="4318879"/>
                  <a:ext cx="267041" cy="211136"/>
                  <a:chOff x="5985579" y="4316303"/>
                  <a:chExt cx="267041" cy="211136"/>
                </a:xfrm>
              </p:grpSpPr>
              <p:sp>
                <p:nvSpPr>
                  <p:cNvPr id="169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5985579" y="4424491"/>
                    <a:ext cx="78916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70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478040"/>
                    <a:ext cx="78915" cy="49399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71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369851"/>
                    <a:ext cx="78915" cy="49401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72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432231"/>
                    <a:ext cx="77578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73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316303"/>
                    <a:ext cx="76241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74" name="AutoShape 48"/>
                  <p:cNvCxnSpPr>
                    <a:cxnSpLocks noChangeShapeType="1"/>
                    <a:stCxn id="169" idx="5"/>
                    <a:endCxn id="170" idx="1"/>
                  </p:cNvCxnSpPr>
                  <p:nvPr/>
                </p:nvCxnSpPr>
                <p:spPr bwMode="auto">
                  <a:xfrm rot="16200000" flipH="1">
                    <a:off x="6058274" y="4460183"/>
                    <a:ext cx="19757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5" name="AutoShape 49"/>
                  <p:cNvCxnSpPr>
                    <a:cxnSpLocks noChangeShapeType="1"/>
                    <a:stCxn id="169" idx="7"/>
                    <a:endCxn id="171" idx="3"/>
                  </p:cNvCxnSpPr>
                  <p:nvPr/>
                </p:nvCxnSpPr>
                <p:spPr bwMode="auto">
                  <a:xfrm rot="5400000" flipH="1" flipV="1">
                    <a:off x="6058396" y="4406560"/>
                    <a:ext cx="19513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6" name="AutoShape 50"/>
                  <p:cNvCxnSpPr>
                    <a:cxnSpLocks noChangeShapeType="1"/>
                    <a:stCxn id="171" idx="5"/>
                    <a:endCxn id="172" idx="1"/>
                  </p:cNvCxnSpPr>
                  <p:nvPr/>
                </p:nvCxnSpPr>
                <p:spPr bwMode="auto">
                  <a:xfrm>
                    <a:off x="6139167" y="4412017"/>
                    <a:ext cx="47236" cy="27253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7" name="AutoShape 51"/>
                  <p:cNvCxnSpPr>
                    <a:cxnSpLocks noChangeShapeType="1"/>
                    <a:stCxn id="171" idx="7"/>
                    <a:endCxn id="173" idx="3"/>
                  </p:cNvCxnSpPr>
                  <p:nvPr/>
                </p:nvCxnSpPr>
                <p:spPr bwMode="auto">
                  <a:xfrm rot="5400000" flipH="1" flipV="1">
                    <a:off x="6152809" y="4343688"/>
                    <a:ext cx="19755" cy="47039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68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5939968" y="4237630"/>
                  <a:ext cx="231089" cy="123111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800" dirty="0">
                      <a:latin typeface="Calibri" pitchFamily="34" charset="0"/>
                    </a:rPr>
                    <a:t>SD</a:t>
                  </a:r>
                  <a:endParaRPr lang="en-US" sz="800" baseline="-250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8759380" y="2418924"/>
                <a:ext cx="314570" cy="201455"/>
                <a:chOff x="9059414" y="4804071"/>
                <a:chExt cx="448056" cy="356616"/>
              </a:xfrm>
            </p:grpSpPr>
            <p:sp>
              <p:nvSpPr>
                <p:cNvPr id="152" name="AutoShape 9"/>
                <p:cNvSpPr>
                  <a:spLocks noChangeArrowheads="1"/>
                </p:cNvSpPr>
                <p:nvPr/>
              </p:nvSpPr>
              <p:spPr bwMode="auto">
                <a:xfrm>
                  <a:off x="9059414" y="4804071"/>
                  <a:ext cx="448056" cy="35661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algn="ctr">
                  <a:noFill/>
                  <a:prstDash val="dash"/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53" name="AutoShape 9"/>
                <p:cNvSpPr>
                  <a:spLocks noChangeArrowheads="1"/>
                </p:cNvSpPr>
                <p:nvPr/>
              </p:nvSpPr>
              <p:spPr bwMode="auto">
                <a:xfrm>
                  <a:off x="9077702" y="4818114"/>
                  <a:ext cx="411480" cy="3311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38A67"/>
                </a:solidFill>
                <a:ln w="9525" algn="ctr">
                  <a:solidFill>
                    <a:srgbClr val="B65B4B"/>
                  </a:solidFill>
                  <a:prstDash val="dash"/>
                  <a:round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endParaRPr lang="en-US" sz="1000" dirty="0">
                    <a:latin typeface="Calibri" pitchFamily="34" charset="0"/>
                  </a:endParaRPr>
                </a:p>
              </p:txBody>
            </p:sp>
            <p:grpSp>
              <p:nvGrpSpPr>
                <p:cNvPr id="154" name="Group 153"/>
                <p:cNvGrpSpPr/>
                <p:nvPr/>
              </p:nvGrpSpPr>
              <p:grpSpPr>
                <a:xfrm>
                  <a:off x="9149922" y="4898444"/>
                  <a:ext cx="267041" cy="211136"/>
                  <a:chOff x="5985579" y="4316303"/>
                  <a:chExt cx="267041" cy="211136"/>
                </a:xfrm>
              </p:grpSpPr>
              <p:sp>
                <p:nvSpPr>
                  <p:cNvPr id="156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5985579" y="4424491"/>
                    <a:ext cx="78916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57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478040"/>
                    <a:ext cx="78915" cy="49399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58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369851"/>
                    <a:ext cx="78915" cy="49401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59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432231"/>
                    <a:ext cx="77578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60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316303"/>
                    <a:ext cx="76241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61" name="AutoShape 48"/>
                  <p:cNvCxnSpPr>
                    <a:cxnSpLocks noChangeShapeType="1"/>
                    <a:stCxn id="156" idx="5"/>
                    <a:endCxn id="157" idx="1"/>
                  </p:cNvCxnSpPr>
                  <p:nvPr/>
                </p:nvCxnSpPr>
                <p:spPr bwMode="auto">
                  <a:xfrm rot="16200000" flipH="1">
                    <a:off x="6058274" y="4460183"/>
                    <a:ext cx="19757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2" name="AutoShape 49"/>
                  <p:cNvCxnSpPr>
                    <a:cxnSpLocks noChangeShapeType="1"/>
                    <a:stCxn id="156" idx="7"/>
                    <a:endCxn id="158" idx="3"/>
                  </p:cNvCxnSpPr>
                  <p:nvPr/>
                </p:nvCxnSpPr>
                <p:spPr bwMode="auto">
                  <a:xfrm rot="5400000" flipH="1" flipV="1">
                    <a:off x="6058396" y="4406560"/>
                    <a:ext cx="19513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3" name="AutoShape 50"/>
                  <p:cNvCxnSpPr>
                    <a:cxnSpLocks noChangeShapeType="1"/>
                    <a:stCxn id="158" idx="5"/>
                    <a:endCxn id="159" idx="1"/>
                  </p:cNvCxnSpPr>
                  <p:nvPr/>
                </p:nvCxnSpPr>
                <p:spPr bwMode="auto">
                  <a:xfrm>
                    <a:off x="6139167" y="4412017"/>
                    <a:ext cx="47236" cy="27253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4" name="AutoShape 51"/>
                  <p:cNvCxnSpPr>
                    <a:cxnSpLocks noChangeShapeType="1"/>
                    <a:stCxn id="158" idx="7"/>
                    <a:endCxn id="160" idx="3"/>
                  </p:cNvCxnSpPr>
                  <p:nvPr/>
                </p:nvCxnSpPr>
                <p:spPr bwMode="auto">
                  <a:xfrm rot="5400000" flipH="1" flipV="1">
                    <a:off x="6152809" y="4343688"/>
                    <a:ext cx="19755" cy="47039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55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9108650" y="4817195"/>
                  <a:ext cx="231089" cy="123111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800" dirty="0">
                      <a:latin typeface="Calibri" pitchFamily="34" charset="0"/>
                    </a:rPr>
                    <a:t>Sys</a:t>
                  </a:r>
                  <a:endParaRPr lang="en-US" sz="800" baseline="-250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8299153" y="2292320"/>
                <a:ext cx="314570" cy="201456"/>
                <a:chOff x="4692250" y="4221886"/>
                <a:chExt cx="448056" cy="356616"/>
              </a:xfrm>
            </p:grpSpPr>
            <p:sp>
              <p:nvSpPr>
                <p:cNvPr id="139" name="AutoShape 9"/>
                <p:cNvSpPr>
                  <a:spLocks noChangeArrowheads="1"/>
                </p:cNvSpPr>
                <p:nvPr/>
              </p:nvSpPr>
              <p:spPr bwMode="auto">
                <a:xfrm>
                  <a:off x="4692250" y="4221886"/>
                  <a:ext cx="448056" cy="35661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algn="ctr">
                  <a:noFill/>
                  <a:prstDash val="dash"/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40" name="AutoShape 9"/>
                <p:cNvSpPr>
                  <a:spLocks noChangeArrowheads="1"/>
                </p:cNvSpPr>
                <p:nvPr/>
              </p:nvSpPr>
              <p:spPr bwMode="auto">
                <a:xfrm>
                  <a:off x="4710538" y="4235929"/>
                  <a:ext cx="411480" cy="3311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FB039"/>
                </a:solidFill>
                <a:ln w="9525" algn="ctr">
                  <a:solidFill>
                    <a:srgbClr val="C1890F"/>
                  </a:solidFill>
                  <a:prstDash val="dash"/>
                  <a:round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endParaRPr lang="en-US" sz="1000" dirty="0">
                    <a:latin typeface="Calibri" pitchFamily="34" charset="0"/>
                  </a:endParaRPr>
                </a:p>
              </p:txBody>
            </p:sp>
            <p:grpSp>
              <p:nvGrpSpPr>
                <p:cNvPr id="141" name="Group 140"/>
                <p:cNvGrpSpPr/>
                <p:nvPr/>
              </p:nvGrpSpPr>
              <p:grpSpPr>
                <a:xfrm>
                  <a:off x="4782758" y="4316259"/>
                  <a:ext cx="267041" cy="211136"/>
                  <a:chOff x="5985579" y="4316303"/>
                  <a:chExt cx="267041" cy="211136"/>
                </a:xfrm>
              </p:grpSpPr>
              <p:sp>
                <p:nvSpPr>
                  <p:cNvPr id="143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5985579" y="4424491"/>
                    <a:ext cx="78916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44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478040"/>
                    <a:ext cx="78915" cy="49399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45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369851"/>
                    <a:ext cx="78915" cy="49401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46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432231"/>
                    <a:ext cx="77578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47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316303"/>
                    <a:ext cx="76241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48" name="AutoShape 48"/>
                  <p:cNvCxnSpPr>
                    <a:cxnSpLocks noChangeShapeType="1"/>
                    <a:stCxn id="143" idx="5"/>
                    <a:endCxn id="144" idx="1"/>
                  </p:cNvCxnSpPr>
                  <p:nvPr/>
                </p:nvCxnSpPr>
                <p:spPr bwMode="auto">
                  <a:xfrm rot="16200000" flipH="1">
                    <a:off x="6058274" y="4460183"/>
                    <a:ext cx="19757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9" name="AutoShape 49"/>
                  <p:cNvCxnSpPr>
                    <a:cxnSpLocks noChangeShapeType="1"/>
                    <a:stCxn id="143" idx="7"/>
                    <a:endCxn id="145" idx="3"/>
                  </p:cNvCxnSpPr>
                  <p:nvPr/>
                </p:nvCxnSpPr>
                <p:spPr bwMode="auto">
                  <a:xfrm rot="5400000" flipH="1" flipV="1">
                    <a:off x="6058396" y="4406560"/>
                    <a:ext cx="19513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0" name="AutoShape 50"/>
                  <p:cNvCxnSpPr>
                    <a:cxnSpLocks noChangeShapeType="1"/>
                    <a:stCxn id="145" idx="5"/>
                    <a:endCxn id="146" idx="1"/>
                  </p:cNvCxnSpPr>
                  <p:nvPr/>
                </p:nvCxnSpPr>
                <p:spPr bwMode="auto">
                  <a:xfrm>
                    <a:off x="6139167" y="4412017"/>
                    <a:ext cx="47236" cy="27253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1" name="AutoShape 51"/>
                  <p:cNvCxnSpPr>
                    <a:cxnSpLocks noChangeShapeType="1"/>
                    <a:stCxn id="145" idx="7"/>
                    <a:endCxn id="147" idx="3"/>
                  </p:cNvCxnSpPr>
                  <p:nvPr/>
                </p:nvCxnSpPr>
                <p:spPr bwMode="auto">
                  <a:xfrm rot="5400000" flipH="1" flipV="1">
                    <a:off x="6152809" y="4343688"/>
                    <a:ext cx="19755" cy="47039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4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741486" y="4235010"/>
                  <a:ext cx="231089" cy="123111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800" dirty="0">
                      <a:latin typeface="Calibri" pitchFamily="34" charset="0"/>
                    </a:rPr>
                    <a:t>DC</a:t>
                  </a:r>
                  <a:endParaRPr lang="en-US" sz="800" baseline="-250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8764851" y="2149322"/>
                <a:ext cx="314570" cy="201456"/>
                <a:chOff x="9067213" y="4326816"/>
                <a:chExt cx="448056" cy="356616"/>
              </a:xfrm>
            </p:grpSpPr>
            <p:sp>
              <p:nvSpPr>
                <p:cNvPr id="126" name="AutoShape 9"/>
                <p:cNvSpPr>
                  <a:spLocks noChangeArrowheads="1"/>
                </p:cNvSpPr>
                <p:nvPr/>
              </p:nvSpPr>
              <p:spPr bwMode="auto">
                <a:xfrm>
                  <a:off x="9067213" y="4326816"/>
                  <a:ext cx="448056" cy="35661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algn="ctr">
                  <a:noFill/>
                  <a:prstDash val="dash"/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27" name="AutoShape 9"/>
                <p:cNvSpPr>
                  <a:spLocks noChangeArrowheads="1"/>
                </p:cNvSpPr>
                <p:nvPr/>
              </p:nvSpPr>
              <p:spPr bwMode="auto">
                <a:xfrm>
                  <a:off x="9085501" y="4340859"/>
                  <a:ext cx="411480" cy="3311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39EBA"/>
                </a:solidFill>
                <a:ln w="9525" algn="ctr">
                  <a:solidFill>
                    <a:srgbClr val="8A567E"/>
                  </a:solidFill>
                  <a:prstDash val="dash"/>
                  <a:round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endParaRPr lang="en-US" sz="1000" dirty="0">
                    <a:latin typeface="Calibri" pitchFamily="34" charset="0"/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>
                <a:xfrm>
                  <a:off x="9157721" y="4421189"/>
                  <a:ext cx="267041" cy="211136"/>
                  <a:chOff x="5985579" y="4316303"/>
                  <a:chExt cx="267041" cy="211136"/>
                </a:xfrm>
              </p:grpSpPr>
              <p:sp>
                <p:nvSpPr>
                  <p:cNvPr id="130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5985579" y="4424491"/>
                    <a:ext cx="78916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1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478040"/>
                    <a:ext cx="78915" cy="49399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2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369851"/>
                    <a:ext cx="78915" cy="49401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3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432231"/>
                    <a:ext cx="77578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4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316303"/>
                    <a:ext cx="76241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35" name="AutoShape 48"/>
                  <p:cNvCxnSpPr>
                    <a:cxnSpLocks noChangeShapeType="1"/>
                    <a:stCxn id="130" idx="5"/>
                    <a:endCxn id="131" idx="1"/>
                  </p:cNvCxnSpPr>
                  <p:nvPr/>
                </p:nvCxnSpPr>
                <p:spPr bwMode="auto">
                  <a:xfrm rot="16200000" flipH="1">
                    <a:off x="6058274" y="4460183"/>
                    <a:ext cx="19757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6" name="AutoShape 49"/>
                  <p:cNvCxnSpPr>
                    <a:cxnSpLocks noChangeShapeType="1"/>
                    <a:stCxn id="130" idx="7"/>
                    <a:endCxn id="132" idx="3"/>
                  </p:cNvCxnSpPr>
                  <p:nvPr/>
                </p:nvCxnSpPr>
                <p:spPr bwMode="auto">
                  <a:xfrm rot="5400000" flipH="1" flipV="1">
                    <a:off x="6058396" y="4406560"/>
                    <a:ext cx="19513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7" name="AutoShape 50"/>
                  <p:cNvCxnSpPr>
                    <a:cxnSpLocks noChangeShapeType="1"/>
                    <a:stCxn id="132" idx="5"/>
                    <a:endCxn id="133" idx="1"/>
                  </p:cNvCxnSpPr>
                  <p:nvPr/>
                </p:nvCxnSpPr>
                <p:spPr bwMode="auto">
                  <a:xfrm>
                    <a:off x="6139167" y="4412017"/>
                    <a:ext cx="47236" cy="27253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8" name="AutoShape 51"/>
                  <p:cNvCxnSpPr>
                    <a:cxnSpLocks noChangeShapeType="1"/>
                    <a:stCxn id="132" idx="7"/>
                    <a:endCxn id="134" idx="3"/>
                  </p:cNvCxnSpPr>
                  <p:nvPr/>
                </p:nvCxnSpPr>
                <p:spPr bwMode="auto">
                  <a:xfrm rot="5400000" flipH="1" flipV="1">
                    <a:off x="6152809" y="4343688"/>
                    <a:ext cx="19755" cy="47039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29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9116449" y="4339940"/>
                  <a:ext cx="231089" cy="123111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800" dirty="0">
                      <a:latin typeface="Calibri" pitchFamily="34" charset="0"/>
                    </a:rPr>
                    <a:t>PP</a:t>
                  </a:r>
                  <a:endParaRPr lang="en-US" sz="800" baseline="-250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9243393" y="2000168"/>
                <a:ext cx="314570" cy="201456"/>
                <a:chOff x="9748819" y="4062779"/>
                <a:chExt cx="448056" cy="356616"/>
              </a:xfrm>
            </p:grpSpPr>
            <p:sp>
              <p:nvSpPr>
                <p:cNvPr id="113" name="AutoShape 9"/>
                <p:cNvSpPr>
                  <a:spLocks noChangeArrowheads="1"/>
                </p:cNvSpPr>
                <p:nvPr/>
              </p:nvSpPr>
              <p:spPr bwMode="auto">
                <a:xfrm>
                  <a:off x="9748819" y="4062779"/>
                  <a:ext cx="448056" cy="35661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algn="ctr">
                  <a:noFill/>
                  <a:prstDash val="dash"/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14" name="AutoShape 9"/>
                <p:cNvSpPr>
                  <a:spLocks noChangeArrowheads="1"/>
                </p:cNvSpPr>
                <p:nvPr/>
              </p:nvSpPr>
              <p:spPr bwMode="auto">
                <a:xfrm>
                  <a:off x="9767107" y="4076822"/>
                  <a:ext cx="411480" cy="3311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898B5"/>
                </a:solidFill>
                <a:ln w="9525" algn="ctr">
                  <a:solidFill>
                    <a:srgbClr val="D47AA7"/>
                  </a:solidFill>
                  <a:prstDash val="dash"/>
                  <a:round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endParaRPr lang="en-US" sz="1000" dirty="0">
                    <a:latin typeface="Calibri" pitchFamily="34" charset="0"/>
                  </a:endParaRPr>
                </a:p>
              </p:txBody>
            </p:sp>
            <p:grpSp>
              <p:nvGrpSpPr>
                <p:cNvPr id="115" name="Group 114"/>
                <p:cNvGrpSpPr/>
                <p:nvPr/>
              </p:nvGrpSpPr>
              <p:grpSpPr>
                <a:xfrm>
                  <a:off x="9839327" y="4157152"/>
                  <a:ext cx="267041" cy="211136"/>
                  <a:chOff x="5985579" y="4316303"/>
                  <a:chExt cx="267041" cy="211136"/>
                </a:xfrm>
              </p:grpSpPr>
              <p:sp>
                <p:nvSpPr>
                  <p:cNvPr id="117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5985579" y="4424491"/>
                    <a:ext cx="78916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18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478040"/>
                    <a:ext cx="78915" cy="49399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19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6071809" y="4369851"/>
                    <a:ext cx="78915" cy="49401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20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432231"/>
                    <a:ext cx="77578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21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6175042" y="4316303"/>
                    <a:ext cx="76241" cy="480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000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22" name="AutoShape 48"/>
                  <p:cNvCxnSpPr>
                    <a:cxnSpLocks noChangeShapeType="1"/>
                    <a:stCxn id="117" idx="5"/>
                    <a:endCxn id="118" idx="1"/>
                  </p:cNvCxnSpPr>
                  <p:nvPr/>
                </p:nvCxnSpPr>
                <p:spPr bwMode="auto">
                  <a:xfrm rot="16200000" flipH="1">
                    <a:off x="6058274" y="4460183"/>
                    <a:ext cx="19757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3" name="AutoShape 49"/>
                  <p:cNvCxnSpPr>
                    <a:cxnSpLocks noChangeShapeType="1"/>
                    <a:stCxn id="117" idx="7"/>
                    <a:endCxn id="119" idx="3"/>
                  </p:cNvCxnSpPr>
                  <p:nvPr/>
                </p:nvCxnSpPr>
                <p:spPr bwMode="auto">
                  <a:xfrm rot="5400000" flipH="1" flipV="1">
                    <a:off x="6058396" y="4406560"/>
                    <a:ext cx="19513" cy="30427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4" name="AutoShape 50"/>
                  <p:cNvCxnSpPr>
                    <a:cxnSpLocks noChangeShapeType="1"/>
                    <a:stCxn id="119" idx="5"/>
                    <a:endCxn id="120" idx="1"/>
                  </p:cNvCxnSpPr>
                  <p:nvPr/>
                </p:nvCxnSpPr>
                <p:spPr bwMode="auto">
                  <a:xfrm>
                    <a:off x="6139167" y="4412017"/>
                    <a:ext cx="47236" cy="27253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5" name="AutoShape 51"/>
                  <p:cNvCxnSpPr>
                    <a:cxnSpLocks noChangeShapeType="1"/>
                    <a:stCxn id="119" idx="7"/>
                    <a:endCxn id="121" idx="3"/>
                  </p:cNvCxnSpPr>
                  <p:nvPr/>
                </p:nvCxnSpPr>
                <p:spPr bwMode="auto">
                  <a:xfrm rot="5400000" flipH="1" flipV="1">
                    <a:off x="6152809" y="4343688"/>
                    <a:ext cx="19755" cy="47039"/>
                  </a:xfrm>
                  <a:prstGeom prst="straightConnector1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1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9798054" y="4075904"/>
                  <a:ext cx="231088" cy="180678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700" dirty="0">
                      <a:latin typeface="Calibri" pitchFamily="34" charset="0"/>
                    </a:rPr>
                    <a:t>Cam</a:t>
                  </a:r>
                  <a:endParaRPr lang="en-US" sz="700" baseline="-250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12" name="TextBox 111"/>
              <p:cNvSpPr txBox="1"/>
              <p:nvPr/>
            </p:nvSpPr>
            <p:spPr>
              <a:xfrm>
                <a:off x="8187997" y="1836234"/>
                <a:ext cx="1846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b="1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21B409EA-7CD1-4A5F-A821-1D56A4746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355"/>
            <a:stretch/>
          </p:blipFill>
          <p:spPr>
            <a:xfrm>
              <a:off x="6061748" y="2875176"/>
              <a:ext cx="958551" cy="502113"/>
            </a:xfrm>
            <a:prstGeom prst="rect">
              <a:avLst/>
            </a:prstGeom>
            <a:ln>
              <a:solidFill>
                <a:srgbClr val="1596D4"/>
              </a:solidFill>
            </a:ln>
          </p:spPr>
        </p:pic>
        <p:pic>
          <p:nvPicPr>
            <p:cNvPr id="181" name="Picture 18">
              <a:extLst>
                <a:ext uri="{FF2B5EF4-FFF2-40B4-BE49-F238E27FC236}">
                  <a16:creationId xmlns:a16="http://schemas.microsoft.com/office/drawing/2014/main" id="{69A4BA85-38FE-EF47-A1F1-BAFAE604D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350"/>
            <a:stretch>
              <a:fillRect/>
            </a:stretch>
          </p:blipFill>
          <p:spPr bwMode="auto">
            <a:xfrm>
              <a:off x="7500095" y="5710976"/>
              <a:ext cx="728118" cy="502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9E8D3D99-6ABF-9D46-AEAC-8798B11B6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57750" y="5737287"/>
              <a:ext cx="638504" cy="435652"/>
            </a:xfrm>
            <a:prstGeom prst="rect">
              <a:avLst/>
            </a:prstGeom>
          </p:spPr>
        </p:pic>
        <p:pic>
          <p:nvPicPr>
            <p:cNvPr id="188" name="Picture 187" descr="ZeBu.jpeg">
              <a:extLst>
                <a:ext uri="{FF2B5EF4-FFF2-40B4-BE49-F238E27FC236}">
                  <a16:creationId xmlns:a16="http://schemas.microsoft.com/office/drawing/2014/main" id="{26762285-58E7-C849-8C56-4BA122D5D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3879" y="5728410"/>
              <a:ext cx="333352" cy="56879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EA9F74B-5900-054C-9412-48A7664608F2}"/>
                </a:ext>
              </a:extLst>
            </p:cNvPr>
            <p:cNvSpPr txBox="1"/>
            <p:nvPr/>
          </p:nvSpPr>
          <p:spPr>
            <a:xfrm>
              <a:off x="6020815" y="5501750"/>
              <a:ext cx="511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</a:rPr>
                <a:t>UVM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F3036CF-2D05-0F43-BC11-C93782D01EC2}"/>
                </a:ext>
              </a:extLst>
            </p:cNvPr>
            <p:cNvSpPr txBox="1"/>
            <p:nvPr/>
          </p:nvSpPr>
          <p:spPr>
            <a:xfrm>
              <a:off x="6877530" y="5501750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</a:rPr>
                <a:t>SoC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B641CC91-641F-F64D-BF9A-838C7446209A}"/>
                </a:ext>
              </a:extLst>
            </p:cNvPr>
            <p:cNvSpPr txBox="1"/>
            <p:nvPr/>
          </p:nvSpPr>
          <p:spPr>
            <a:xfrm>
              <a:off x="7569893" y="5501750"/>
              <a:ext cx="598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</a:rPr>
                <a:t>Silicon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1C20BF5-C24D-FE40-BD57-EB37CABB6763}"/>
                </a:ext>
              </a:extLst>
            </p:cNvPr>
            <p:cNvGrpSpPr/>
            <p:nvPr/>
          </p:nvGrpSpPr>
          <p:grpSpPr>
            <a:xfrm>
              <a:off x="6490261" y="4273156"/>
              <a:ext cx="1174475" cy="667815"/>
              <a:chOff x="6490261" y="4273156"/>
              <a:chExt cx="1174475" cy="667815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6814750" y="4273157"/>
                <a:ext cx="507532" cy="483732"/>
              </a:xfrm>
              <a:prstGeom prst="rect">
                <a:avLst/>
              </a:prstGeom>
              <a:solidFill>
                <a:srgbClr val="C1D2DD"/>
              </a:solidFill>
              <a:ln>
                <a:solidFill>
                  <a:srgbClr val="3C68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 dirty="0">
                    <a:solidFill>
                      <a:srgbClr val="3C6884"/>
                    </a:solidFill>
                  </a:rPr>
                  <a:t>DUT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490262" y="4273156"/>
                <a:ext cx="183044" cy="483733"/>
              </a:xfrm>
              <a:prstGeom prst="rect">
                <a:avLst/>
              </a:prstGeom>
              <a:solidFill>
                <a:srgbClr val="C1D2DD"/>
              </a:solidFill>
              <a:ln>
                <a:solidFill>
                  <a:srgbClr val="3C68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none" rtlCol="0" anchor="ctr"/>
              <a:lstStyle/>
              <a:p>
                <a:pPr algn="ctr"/>
                <a:r>
                  <a:rPr lang="en-US" sz="1000" dirty="0">
                    <a:solidFill>
                      <a:srgbClr val="3C6884"/>
                    </a:solidFill>
                  </a:rPr>
                  <a:t>Stimulus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481692" y="4274454"/>
                <a:ext cx="183044" cy="483733"/>
              </a:xfrm>
              <a:prstGeom prst="rect">
                <a:avLst/>
              </a:prstGeom>
              <a:solidFill>
                <a:srgbClr val="C1D2DD"/>
              </a:solidFill>
              <a:ln>
                <a:solidFill>
                  <a:srgbClr val="3C68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none" rtlCol="0" anchor="ctr"/>
              <a:lstStyle/>
              <a:p>
                <a:pPr algn="ctr"/>
                <a:r>
                  <a:rPr lang="en-US" sz="1000" dirty="0">
                    <a:solidFill>
                      <a:srgbClr val="3C6884"/>
                    </a:solidFill>
                  </a:rPr>
                  <a:t>Checks</a:t>
                </a:r>
              </a:p>
            </p:txBody>
          </p:sp>
          <p:cxnSp>
            <p:nvCxnSpPr>
              <p:cNvPr id="79" name="Straight Arrow Connector 78"/>
              <p:cNvCxnSpPr>
                <a:stCxn id="76" idx="3"/>
                <a:endCxn id="75" idx="1"/>
              </p:cNvCxnSpPr>
              <p:nvPr/>
            </p:nvCxnSpPr>
            <p:spPr>
              <a:xfrm>
                <a:off x="6673306" y="4515022"/>
                <a:ext cx="141444" cy="1"/>
              </a:xfrm>
              <a:prstGeom prst="straightConnector1">
                <a:avLst/>
              </a:prstGeom>
              <a:ln>
                <a:solidFill>
                  <a:srgbClr val="3C688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75" idx="3"/>
                <a:endCxn id="77" idx="1"/>
              </p:cNvCxnSpPr>
              <p:nvPr/>
            </p:nvCxnSpPr>
            <p:spPr>
              <a:xfrm>
                <a:off x="7322282" y="4515023"/>
                <a:ext cx="159410" cy="1298"/>
              </a:xfrm>
              <a:prstGeom prst="straightConnector1">
                <a:avLst/>
              </a:prstGeom>
              <a:ln>
                <a:solidFill>
                  <a:srgbClr val="3C688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Elbow Connector 83"/>
              <p:cNvCxnSpPr>
                <a:stCxn id="77" idx="3"/>
                <a:endCxn id="76" idx="1"/>
              </p:cNvCxnSpPr>
              <p:nvPr/>
            </p:nvCxnSpPr>
            <p:spPr>
              <a:xfrm flipH="1" flipV="1">
                <a:off x="6490262" y="4515022"/>
                <a:ext cx="1174474" cy="1298"/>
              </a:xfrm>
              <a:prstGeom prst="bentConnector5">
                <a:avLst>
                  <a:gd name="adj1" fmla="val -11858"/>
                  <a:gd name="adj2" fmla="val 29123965"/>
                  <a:gd name="adj3" fmla="val 111858"/>
                </a:avLst>
              </a:prstGeom>
              <a:ln>
                <a:solidFill>
                  <a:srgbClr val="3C688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FE05D5C-5AA6-4C45-8D5B-D4CEA696B902}"/>
                  </a:ext>
                </a:extLst>
              </p:cNvPr>
              <p:cNvSpPr/>
              <p:nvPr/>
            </p:nvSpPr>
            <p:spPr>
              <a:xfrm>
                <a:off x="6490261" y="4790301"/>
                <a:ext cx="1174473" cy="150670"/>
              </a:xfrm>
              <a:prstGeom prst="rect">
                <a:avLst/>
              </a:prstGeom>
              <a:solidFill>
                <a:srgbClr val="C1D2DD"/>
              </a:solidFill>
              <a:ln>
                <a:solidFill>
                  <a:srgbClr val="3C68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000" dirty="0">
                    <a:solidFill>
                      <a:srgbClr val="3C6884"/>
                    </a:solidFill>
                  </a:rPr>
                  <a:t>Coverage/Debug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53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Breker </a:t>
            </a:r>
            <a:r>
              <a:rPr lang="en-US" dirty="0" err="1"/>
              <a:t>SystemVIP</a:t>
            </a:r>
            <a:r>
              <a:rPr lang="en-US" dirty="0"/>
              <a:t> Library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52398" y="6553200"/>
            <a:ext cx="9601200" cy="235095"/>
          </a:xfrm>
          <a:prstGeom prst="rect">
            <a:avLst/>
          </a:prstGeom>
        </p:spPr>
        <p:txBody>
          <a:bodyPr/>
          <a:lstStyle/>
          <a:p>
            <a:r>
              <a:rPr lang="en-US" sz="1100"/>
              <a:t>© Breker Verification Systems, Inc.  All rights reserved.                                                             Breker Systems Confidential</a:t>
            </a: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3012D-1F66-0749-1EFE-D4B761724929}"/>
              </a:ext>
            </a:extLst>
          </p:cNvPr>
          <p:cNvSpPr txBox="1"/>
          <p:nvPr/>
        </p:nvSpPr>
        <p:spPr>
          <a:xfrm>
            <a:off x="6647968" y="1206701"/>
            <a:ext cx="457229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SoC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SystemVIP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Library</a:t>
            </a:r>
          </a:p>
          <a:p>
            <a:pPr algn="ctr">
              <a:buClr>
                <a:schemeClr val="accent1">
                  <a:lumMod val="75000"/>
                </a:schemeClr>
              </a:buClr>
            </a:pPr>
            <a:endParaRPr lang="en-US" sz="3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400" dirty="0"/>
              <a:t>The </a:t>
            </a:r>
            <a:r>
              <a:rPr lang="en-US" sz="1400" b="1" i="1" dirty="0">
                <a:solidFill>
                  <a:srgbClr val="10719F"/>
                </a:solidFill>
              </a:rPr>
              <a:t>RISC-V Core TrekApp </a:t>
            </a:r>
            <a:r>
              <a:rPr lang="en-US" sz="1400" dirty="0"/>
              <a:t>provides fast, pre-packaged tests for RISC-V Core and SoC integrity issues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endParaRPr lang="en-US" sz="14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400" dirty="0"/>
              <a:t>The </a:t>
            </a:r>
            <a:r>
              <a:rPr lang="en-US" sz="1400" b="1" i="1" dirty="0">
                <a:solidFill>
                  <a:srgbClr val="10719F"/>
                </a:solidFill>
              </a:rPr>
              <a:t>Coherency TrekApp </a:t>
            </a:r>
            <a:r>
              <a:rPr lang="en-US" sz="1400" dirty="0"/>
              <a:t>verifies cache and system-level coherency in a multiprocessor SoC</a:t>
            </a:r>
            <a:br>
              <a:rPr lang="en-US" sz="1400" dirty="0"/>
            </a:br>
            <a:endParaRPr lang="en-US" sz="8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400" dirty="0"/>
              <a:t>The 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End-to-end IP TrekApp </a:t>
            </a:r>
            <a:r>
              <a:rPr lang="en-US" sz="1400" dirty="0"/>
              <a:t>IP test sets ported from UVM to SoC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endParaRPr lang="en-US" sz="14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400" dirty="0"/>
              <a:t>The </a:t>
            </a:r>
            <a:r>
              <a:rPr lang="en-US" sz="1400" b="1" i="1" dirty="0">
                <a:solidFill>
                  <a:srgbClr val="10719F"/>
                </a:solidFill>
              </a:rPr>
              <a:t>Power Management TrekApp </a:t>
            </a:r>
            <a:r>
              <a:rPr lang="en-US" sz="1400" dirty="0"/>
              <a:t>automates power domain switching verification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endParaRPr lang="en-US" sz="8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400" dirty="0"/>
              <a:t>The </a:t>
            </a:r>
            <a:r>
              <a:rPr lang="en-US" sz="1400" b="1" i="1" dirty="0">
                <a:solidFill>
                  <a:srgbClr val="10719F"/>
                </a:solidFill>
              </a:rPr>
              <a:t>Security TrekApp </a:t>
            </a:r>
            <a:r>
              <a:rPr lang="en-US" sz="1400" dirty="0"/>
              <a:t>automates testing of hardware access rules for </a:t>
            </a:r>
            <a:r>
              <a:rPr lang="en-US" sz="1400" dirty="0" err="1"/>
              <a:t>HRoT</a:t>
            </a:r>
            <a:r>
              <a:rPr lang="en-US" sz="1400" dirty="0"/>
              <a:t> fabrics</a:t>
            </a:r>
            <a:endParaRPr lang="en-US" sz="1400" i="1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8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400" dirty="0"/>
              <a:t>The </a:t>
            </a:r>
            <a:r>
              <a:rPr lang="en-US" sz="1400" b="1" i="1" dirty="0">
                <a:solidFill>
                  <a:srgbClr val="10719F"/>
                </a:solidFill>
              </a:rPr>
              <a:t>Networking &amp; Interface TrekApp </a:t>
            </a:r>
            <a:r>
              <a:rPr lang="en-US" sz="1400" dirty="0"/>
              <a:t>automates packet generation, CXL, </a:t>
            </a:r>
            <a:r>
              <a:rPr lang="en-US" sz="1400" dirty="0" err="1"/>
              <a:t>UCIe</a:t>
            </a:r>
            <a:r>
              <a:rPr lang="en-US" sz="1400" dirty="0"/>
              <a:t> interface tests</a:t>
            </a:r>
            <a:endParaRPr lang="en-US" sz="8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endParaRPr lang="en-US" sz="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6F2EB3-41AC-96CD-5CBB-EDC96999E374}"/>
              </a:ext>
            </a:extLst>
          </p:cNvPr>
          <p:cNvGrpSpPr/>
          <p:nvPr/>
        </p:nvGrpSpPr>
        <p:grpSpPr>
          <a:xfrm>
            <a:off x="496391" y="1325965"/>
            <a:ext cx="4824799" cy="4900934"/>
            <a:chOff x="496391" y="1325965"/>
            <a:chExt cx="4824799" cy="490093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24E75F6-31C8-A997-F74E-37BF999F8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3208" y="2819335"/>
              <a:ext cx="3268668" cy="1701950"/>
            </a:xfrm>
            <a:prstGeom prst="rect">
              <a:avLst/>
            </a:prstGeom>
          </p:spPr>
        </p:pic>
        <p:pic>
          <p:nvPicPr>
            <p:cNvPr id="41" name="Picture 40" descr="Diagram&#10;&#10;Description automatically generated">
              <a:extLst>
                <a:ext uri="{FF2B5EF4-FFF2-40B4-BE49-F238E27FC236}">
                  <a16:creationId xmlns:a16="http://schemas.microsoft.com/office/drawing/2014/main" id="{46DB13CA-A91B-7CF4-DC8E-7DC45A539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879" y="4378631"/>
              <a:ext cx="2810311" cy="1580800"/>
            </a:xfrm>
            <a:prstGeom prst="rect">
              <a:avLst/>
            </a:prstGeom>
          </p:spPr>
        </p:pic>
        <p:pic>
          <p:nvPicPr>
            <p:cNvPr id="61" name="Picture 60" descr="Diagram, engineering drawing, schematic&#10;&#10;Description automatically generated">
              <a:extLst>
                <a:ext uri="{FF2B5EF4-FFF2-40B4-BE49-F238E27FC236}">
                  <a16:creationId xmlns:a16="http://schemas.microsoft.com/office/drawing/2014/main" id="{8020B445-E172-630F-5F3D-1AFDE5CAB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91" y="5071796"/>
              <a:ext cx="1768926" cy="1155103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30D7593-ACA0-4175-ED24-534A863A1057}"/>
                </a:ext>
              </a:extLst>
            </p:cNvPr>
            <p:cNvGrpSpPr/>
            <p:nvPr/>
          </p:nvGrpSpPr>
          <p:grpSpPr>
            <a:xfrm>
              <a:off x="764917" y="4698087"/>
              <a:ext cx="2362164" cy="1484476"/>
              <a:chOff x="668908" y="4537685"/>
              <a:chExt cx="3361571" cy="1806575"/>
            </a:xfrm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4ADFA4C4-2105-D03A-74D2-A1170F319528}"/>
                  </a:ext>
                </a:extLst>
              </p:cNvPr>
              <p:cNvSpPr/>
              <p:nvPr/>
            </p:nvSpPr>
            <p:spPr>
              <a:xfrm>
                <a:off x="668908" y="4542345"/>
                <a:ext cx="3361571" cy="519695"/>
              </a:xfrm>
              <a:custGeom>
                <a:avLst/>
                <a:gdLst>
                  <a:gd name="connsiteX0" fmla="*/ 0 w 3361571"/>
                  <a:gd name="connsiteY0" fmla="*/ 519695 h 519695"/>
                  <a:gd name="connsiteX1" fmla="*/ 3361571 w 3361571"/>
                  <a:gd name="connsiteY1" fmla="*/ 0 h 519695"/>
                  <a:gd name="connsiteX2" fmla="*/ 2105094 w 3361571"/>
                  <a:gd name="connsiteY2" fmla="*/ 519695 h 519695"/>
                  <a:gd name="connsiteX3" fmla="*/ 0 w 3361571"/>
                  <a:gd name="connsiteY3" fmla="*/ 519695 h 519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1571" h="519695">
                    <a:moveTo>
                      <a:pt x="0" y="519695"/>
                    </a:moveTo>
                    <a:lnTo>
                      <a:pt x="3361571" y="0"/>
                    </a:lnTo>
                    <a:lnTo>
                      <a:pt x="2105094" y="519695"/>
                    </a:lnTo>
                    <a:lnTo>
                      <a:pt x="0" y="519695"/>
                    </a:lnTo>
                    <a:close/>
                  </a:path>
                </a:pathLst>
              </a:custGeom>
              <a:gradFill>
                <a:gsLst>
                  <a:gs pos="7000">
                    <a:schemeClr val="accent1">
                      <a:lumMod val="5000"/>
                      <a:lumOff val="95000"/>
                      <a:alpha val="54875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6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dirty="0">
                  <a:solidFill>
                    <a:srgbClr val="3C6884"/>
                  </a:solidFill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A89FA6C2-69F3-21BB-8F5E-39972967A868}"/>
                  </a:ext>
                </a:extLst>
              </p:cNvPr>
              <p:cNvSpPr/>
              <p:nvPr/>
            </p:nvSpPr>
            <p:spPr>
              <a:xfrm>
                <a:off x="2772357" y="4537685"/>
                <a:ext cx="1250950" cy="1806575"/>
              </a:xfrm>
              <a:custGeom>
                <a:avLst/>
                <a:gdLst>
                  <a:gd name="connsiteX0" fmla="*/ 1250950 w 1250950"/>
                  <a:gd name="connsiteY0" fmla="*/ 0 h 1806575"/>
                  <a:gd name="connsiteX1" fmla="*/ 3175 w 1250950"/>
                  <a:gd name="connsiteY1" fmla="*/ 523875 h 1806575"/>
                  <a:gd name="connsiteX2" fmla="*/ 0 w 1250950"/>
                  <a:gd name="connsiteY2" fmla="*/ 1806575 h 1806575"/>
                  <a:gd name="connsiteX3" fmla="*/ 1250950 w 1250950"/>
                  <a:gd name="connsiteY3" fmla="*/ 0 h 180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950" h="1806575">
                    <a:moveTo>
                      <a:pt x="1250950" y="0"/>
                    </a:moveTo>
                    <a:lnTo>
                      <a:pt x="3175" y="523875"/>
                    </a:lnTo>
                    <a:cubicBezTo>
                      <a:pt x="2117" y="951442"/>
                      <a:pt x="1058" y="1379008"/>
                      <a:pt x="0" y="1806575"/>
                    </a:cubicBezTo>
                    <a:lnTo>
                      <a:pt x="1250950" y="0"/>
                    </a:lnTo>
                    <a:close/>
                  </a:path>
                </a:pathLst>
              </a:custGeom>
              <a:gradFill>
                <a:gsLst>
                  <a:gs pos="7000">
                    <a:schemeClr val="accent1">
                      <a:lumMod val="5000"/>
                      <a:lumOff val="95000"/>
                      <a:alpha val="54875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6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dirty="0">
                  <a:solidFill>
                    <a:srgbClr val="3C6884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76720E-135B-69AA-7868-1D007E92FD40}"/>
                </a:ext>
              </a:extLst>
            </p:cNvPr>
            <p:cNvGrpSpPr/>
            <p:nvPr/>
          </p:nvGrpSpPr>
          <p:grpSpPr>
            <a:xfrm>
              <a:off x="1814967" y="1325965"/>
              <a:ext cx="2205150" cy="1493733"/>
              <a:chOff x="251266" y="1370329"/>
              <a:chExt cx="5753047" cy="5049840"/>
            </a:xfrm>
          </p:grpSpPr>
          <p:pic>
            <p:nvPicPr>
              <p:cNvPr id="6" name="Picture 1" descr="image001">
                <a:extLst>
                  <a:ext uri="{FF2B5EF4-FFF2-40B4-BE49-F238E27FC236}">
                    <a16:creationId xmlns:a16="http://schemas.microsoft.com/office/drawing/2014/main" id="{CBD161FF-4D36-91C9-3F89-7600B0A1C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963336" y="1370329"/>
                <a:ext cx="2040977" cy="4309285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4C14581-DD5D-8891-027F-4194DE75EE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1885" y="1457175"/>
                <a:ext cx="4014943" cy="1832329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224C267-4276-EC60-AC4D-CDA3083A06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1266" y="2876305"/>
                <a:ext cx="3322208" cy="2119745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</p:pic>
          <p:pic>
            <p:nvPicPr>
              <p:cNvPr id="15" name="Picture 14" descr="A screenshot of a social media post&#10;&#10;Description generated with very high confidence">
                <a:extLst>
                  <a:ext uri="{FF2B5EF4-FFF2-40B4-BE49-F238E27FC236}">
                    <a16:creationId xmlns:a16="http://schemas.microsoft.com/office/drawing/2014/main" id="{875C6228-A5EC-5451-3B1C-59BC349F57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00465" y="4056434"/>
                <a:ext cx="2427689" cy="2363735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87EB882-BEC7-E907-85DC-C073A5AA3142}"/>
                  </a:ext>
                </a:extLst>
              </p:cNvPr>
              <p:cNvGrpSpPr/>
              <p:nvPr/>
            </p:nvGrpSpPr>
            <p:grpSpPr>
              <a:xfrm>
                <a:off x="973172" y="1849604"/>
                <a:ext cx="3260443" cy="1709503"/>
                <a:chOff x="973172" y="1758161"/>
                <a:chExt cx="3260443" cy="1709503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851381D7-00A1-2726-6949-001079D26646}"/>
                    </a:ext>
                  </a:extLst>
                </p:cNvPr>
                <p:cNvPicPr/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73172" y="1758161"/>
                  <a:ext cx="3260443" cy="1709503"/>
                </a:xfrm>
                <a:prstGeom prst="rect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249D08B4-01B0-F878-D3A9-1A631C2EAC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95707" y="3162446"/>
                  <a:ext cx="1237196" cy="215318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ACA4055D-CD8F-625F-2718-456D33A4B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7410" y="3186385"/>
                <a:ext cx="3126134" cy="11078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150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78090"/>
            <a:ext cx="10515600" cy="831406"/>
          </a:xfrm>
        </p:spPr>
        <p:txBody>
          <a:bodyPr>
            <a:normAutofit/>
          </a:bodyPr>
          <a:lstStyle/>
          <a:p>
            <a:r>
              <a:rPr lang="en-US" dirty="0"/>
              <a:t>Constrained Random vs AI Planning Algorithm Synthesis</a:t>
            </a:r>
          </a:p>
        </p:txBody>
      </p:sp>
      <p:pic>
        <p:nvPicPr>
          <p:cNvPr id="126" name="Picture 6" descr="http://www.videolightingsolutions.com/wp-content/uploads/wpsc/category_images/Logo-IB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9" y="5287168"/>
            <a:ext cx="1277223" cy="6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17BFC-A6D4-4046-964E-10C75A3A8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E214F-3E5F-4870-B056-77800C4CF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5FD22-A206-C042-A635-58321F3B8F4D}"/>
              </a:ext>
            </a:extLst>
          </p:cNvPr>
          <p:cNvSpPr txBox="1"/>
          <p:nvPr/>
        </p:nvSpPr>
        <p:spPr>
          <a:xfrm>
            <a:off x="1438373" y="1131238"/>
            <a:ext cx="326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Constrained Random Generation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UVM SV &amp; other PSS tools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03D41D5-AD0C-F949-86C7-29903C0693EA}"/>
              </a:ext>
            </a:extLst>
          </p:cNvPr>
          <p:cNvSpPr txBox="1"/>
          <p:nvPr/>
        </p:nvSpPr>
        <p:spPr>
          <a:xfrm>
            <a:off x="7978938" y="1131238"/>
            <a:ext cx="2668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AI Planning Algorithm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Breker Test Suite Synthesis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13A60D4-9128-9A4F-88F0-0D621638EEAD}"/>
              </a:ext>
            </a:extLst>
          </p:cNvPr>
          <p:cNvGrpSpPr/>
          <p:nvPr/>
        </p:nvGrpSpPr>
        <p:grpSpPr>
          <a:xfrm>
            <a:off x="6738590" y="1393516"/>
            <a:ext cx="5109521" cy="2822170"/>
            <a:chOff x="6738590" y="1393516"/>
            <a:chExt cx="5109521" cy="2822170"/>
          </a:xfrm>
        </p:grpSpPr>
        <p:cxnSp>
          <p:nvCxnSpPr>
            <p:cNvPr id="95" name="Straight Arrow Connector 94"/>
            <p:cNvCxnSpPr/>
            <p:nvPr/>
          </p:nvCxnSpPr>
          <p:spPr bwMode="auto">
            <a:xfrm>
              <a:off x="6824643" y="4093661"/>
              <a:ext cx="4178317" cy="4573"/>
            </a:xfrm>
            <a:prstGeom prst="straightConnector1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" name="TextBox 124"/>
            <p:cNvSpPr txBox="1"/>
            <p:nvPr/>
          </p:nvSpPr>
          <p:spPr>
            <a:xfrm>
              <a:off x="10943696" y="3954076"/>
              <a:ext cx="9044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time / cycles</a:t>
              </a:r>
            </a:p>
          </p:txBody>
        </p:sp>
        <p:cxnSp>
          <p:nvCxnSpPr>
            <p:cNvPr id="144" name="Straight Arrow Connector 143"/>
            <p:cNvCxnSpPr/>
            <p:nvPr/>
          </p:nvCxnSpPr>
          <p:spPr bwMode="auto">
            <a:xfrm flipV="1">
              <a:off x="6942590" y="1393516"/>
              <a:ext cx="0" cy="2777473"/>
            </a:xfrm>
            <a:prstGeom prst="straightConnector1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7" name="TextBox 146"/>
            <p:cNvSpPr txBox="1"/>
            <p:nvPr/>
          </p:nvSpPr>
          <p:spPr>
            <a:xfrm rot="16200000">
              <a:off x="6607143" y="1524963"/>
              <a:ext cx="5245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states</a:t>
              </a:r>
            </a:p>
          </p:txBody>
        </p:sp>
        <p:cxnSp>
          <p:nvCxnSpPr>
            <p:cNvPr id="157" name="Straight Connector 156"/>
            <p:cNvCxnSpPr/>
            <p:nvPr/>
          </p:nvCxnSpPr>
          <p:spPr bwMode="auto">
            <a:xfrm>
              <a:off x="8436746" y="4021653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8043799" y="4021653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Straight Connector 158"/>
            <p:cNvCxnSpPr/>
            <p:nvPr/>
          </p:nvCxnSpPr>
          <p:spPr bwMode="auto">
            <a:xfrm>
              <a:off x="7650852" y="4021653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Straight Connector 159"/>
            <p:cNvCxnSpPr/>
            <p:nvPr/>
          </p:nvCxnSpPr>
          <p:spPr bwMode="auto">
            <a:xfrm>
              <a:off x="7257905" y="4021653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6" name="Oval 165"/>
            <p:cNvSpPr/>
            <p:nvPr/>
          </p:nvSpPr>
          <p:spPr bwMode="auto">
            <a:xfrm>
              <a:off x="8296477" y="2988895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7906150" y="2988895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7515823" y="2988895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7125496" y="2988895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515823" y="2645974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7906150" y="2645974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8296477" y="2645974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7515803" y="3326026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7906130" y="3326026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8296457" y="3326026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7130731" y="2638202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Oval 195"/>
            <p:cNvSpPr/>
            <p:nvPr/>
          </p:nvSpPr>
          <p:spPr bwMode="auto">
            <a:xfrm>
              <a:off x="7130731" y="3337516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7515803" y="2296803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7515783" y="1947632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7902360" y="3682826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296457" y="3682826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7902380" y="2295479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7902360" y="1946308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8288957" y="2294155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8288937" y="1944984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ED6441F-D166-0E42-A1C0-4A928B5EEFFF}"/>
                </a:ext>
              </a:extLst>
            </p:cNvPr>
            <p:cNvSpPr/>
            <p:nvPr/>
          </p:nvSpPr>
          <p:spPr bwMode="auto">
            <a:xfrm>
              <a:off x="9482056" y="2987555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473D29A-D78C-B94B-B79D-694FCFF96D28}"/>
                </a:ext>
              </a:extLst>
            </p:cNvPr>
            <p:cNvSpPr/>
            <p:nvPr/>
          </p:nvSpPr>
          <p:spPr bwMode="auto">
            <a:xfrm>
              <a:off x="9091729" y="2987555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68DE02B-E14D-5349-9D88-F834E29EB166}"/>
                </a:ext>
              </a:extLst>
            </p:cNvPr>
            <p:cNvSpPr/>
            <p:nvPr/>
          </p:nvSpPr>
          <p:spPr bwMode="auto">
            <a:xfrm>
              <a:off x="8701402" y="2987555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35722FA-E89E-4C44-AFA5-42F47F2F52C5}"/>
                </a:ext>
              </a:extLst>
            </p:cNvPr>
            <p:cNvSpPr/>
            <p:nvPr/>
          </p:nvSpPr>
          <p:spPr bwMode="auto">
            <a:xfrm>
              <a:off x="8701402" y="2644634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F7CF49F-00AE-1C4D-B347-19A7A758D671}"/>
                </a:ext>
              </a:extLst>
            </p:cNvPr>
            <p:cNvSpPr/>
            <p:nvPr/>
          </p:nvSpPr>
          <p:spPr bwMode="auto">
            <a:xfrm>
              <a:off x="9091729" y="2644634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7CDC154-7532-8E49-AC4E-D1169EF439E1}"/>
                </a:ext>
              </a:extLst>
            </p:cNvPr>
            <p:cNvSpPr/>
            <p:nvPr/>
          </p:nvSpPr>
          <p:spPr bwMode="auto">
            <a:xfrm>
              <a:off x="9482056" y="2644634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3C1CCCC-A28E-1046-B3A2-EC8F24A372AC}"/>
                </a:ext>
              </a:extLst>
            </p:cNvPr>
            <p:cNvSpPr/>
            <p:nvPr/>
          </p:nvSpPr>
          <p:spPr bwMode="auto">
            <a:xfrm>
              <a:off x="8701382" y="3324686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EC04B62-434C-7A4F-971B-C51D8ACA0DC9}"/>
                </a:ext>
              </a:extLst>
            </p:cNvPr>
            <p:cNvSpPr/>
            <p:nvPr/>
          </p:nvSpPr>
          <p:spPr bwMode="auto">
            <a:xfrm>
              <a:off x="9091709" y="3324686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AB52F54-EA00-904F-83C6-1C159B7DC35D}"/>
                </a:ext>
              </a:extLst>
            </p:cNvPr>
            <p:cNvSpPr/>
            <p:nvPr/>
          </p:nvSpPr>
          <p:spPr bwMode="auto">
            <a:xfrm>
              <a:off x="9482036" y="3324686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35DC8C7-CB95-6D47-8F9B-F3532761F987}"/>
                </a:ext>
              </a:extLst>
            </p:cNvPr>
            <p:cNvSpPr/>
            <p:nvPr/>
          </p:nvSpPr>
          <p:spPr bwMode="auto">
            <a:xfrm>
              <a:off x="8701382" y="2295463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E8F8A9-C5F8-D044-A1A7-390A0A5C3E44}"/>
                </a:ext>
              </a:extLst>
            </p:cNvPr>
            <p:cNvSpPr/>
            <p:nvPr/>
          </p:nvSpPr>
          <p:spPr bwMode="auto">
            <a:xfrm>
              <a:off x="8701362" y="1946292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BB2A102-3459-3F42-AA06-4F4E89FBFE83}"/>
                </a:ext>
              </a:extLst>
            </p:cNvPr>
            <p:cNvSpPr/>
            <p:nvPr/>
          </p:nvSpPr>
          <p:spPr bwMode="auto">
            <a:xfrm>
              <a:off x="9087939" y="3681486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6B1B694-E642-2747-B011-2E2F01C4E77D}"/>
                </a:ext>
              </a:extLst>
            </p:cNvPr>
            <p:cNvSpPr/>
            <p:nvPr/>
          </p:nvSpPr>
          <p:spPr bwMode="auto">
            <a:xfrm>
              <a:off x="9482036" y="3681486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BED20C5-7F83-1D48-8B11-BFF342974994}"/>
                </a:ext>
              </a:extLst>
            </p:cNvPr>
            <p:cNvSpPr/>
            <p:nvPr/>
          </p:nvSpPr>
          <p:spPr bwMode="auto">
            <a:xfrm>
              <a:off x="9087959" y="2294139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430DD4B-DDCC-904E-8846-6FB70E507344}"/>
                </a:ext>
              </a:extLst>
            </p:cNvPr>
            <p:cNvSpPr/>
            <p:nvPr/>
          </p:nvSpPr>
          <p:spPr bwMode="auto">
            <a:xfrm>
              <a:off x="9087939" y="1944968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FA72AE2-3A93-6B49-8DE0-E8B75391542B}"/>
                </a:ext>
              </a:extLst>
            </p:cNvPr>
            <p:cNvSpPr/>
            <p:nvPr/>
          </p:nvSpPr>
          <p:spPr bwMode="auto">
            <a:xfrm>
              <a:off x="9474536" y="2292815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687BACF-CB96-4648-9A44-FDCD83FA67EF}"/>
                </a:ext>
              </a:extLst>
            </p:cNvPr>
            <p:cNvSpPr/>
            <p:nvPr/>
          </p:nvSpPr>
          <p:spPr bwMode="auto">
            <a:xfrm>
              <a:off x="9474516" y="1943644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85C3E4A-1477-684E-9177-A9B0CC8064B4}"/>
                </a:ext>
              </a:extLst>
            </p:cNvPr>
            <p:cNvSpPr/>
            <p:nvPr/>
          </p:nvSpPr>
          <p:spPr bwMode="auto">
            <a:xfrm>
              <a:off x="10656827" y="2984907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E4E4DA5-6452-B249-B88C-1A7A999DEDFA}"/>
                </a:ext>
              </a:extLst>
            </p:cNvPr>
            <p:cNvSpPr/>
            <p:nvPr/>
          </p:nvSpPr>
          <p:spPr bwMode="auto">
            <a:xfrm>
              <a:off x="10266500" y="2984907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ABB20DA-C682-C344-86C3-508EA1E05DF6}"/>
                </a:ext>
              </a:extLst>
            </p:cNvPr>
            <p:cNvSpPr/>
            <p:nvPr/>
          </p:nvSpPr>
          <p:spPr bwMode="auto">
            <a:xfrm>
              <a:off x="9876173" y="2984907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815B3E6-31FF-5F4F-9691-A8143C1BCDD0}"/>
                </a:ext>
              </a:extLst>
            </p:cNvPr>
            <p:cNvSpPr/>
            <p:nvPr/>
          </p:nvSpPr>
          <p:spPr bwMode="auto">
            <a:xfrm>
              <a:off x="9876173" y="2641986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D9D4C41-68D5-F545-946C-8C28D5D8C9D0}"/>
                </a:ext>
              </a:extLst>
            </p:cNvPr>
            <p:cNvSpPr/>
            <p:nvPr/>
          </p:nvSpPr>
          <p:spPr bwMode="auto">
            <a:xfrm>
              <a:off x="10266500" y="2641986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738FCA1-D76A-3945-B488-1B13AF94B3CC}"/>
                </a:ext>
              </a:extLst>
            </p:cNvPr>
            <p:cNvSpPr/>
            <p:nvPr/>
          </p:nvSpPr>
          <p:spPr bwMode="auto">
            <a:xfrm>
              <a:off x="10656827" y="2641986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5D4AEB3-8DF9-004C-9A92-36C632553926}"/>
                </a:ext>
              </a:extLst>
            </p:cNvPr>
            <p:cNvSpPr/>
            <p:nvPr/>
          </p:nvSpPr>
          <p:spPr bwMode="auto">
            <a:xfrm>
              <a:off x="9876153" y="3322038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CF04410-4A0E-8E49-8C98-BA7B6CABD41D}"/>
                </a:ext>
              </a:extLst>
            </p:cNvPr>
            <p:cNvSpPr/>
            <p:nvPr/>
          </p:nvSpPr>
          <p:spPr bwMode="auto">
            <a:xfrm>
              <a:off x="10266480" y="3322038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58A27E1-AA76-0344-8049-EB80033FBD43}"/>
                </a:ext>
              </a:extLst>
            </p:cNvPr>
            <p:cNvSpPr/>
            <p:nvPr/>
          </p:nvSpPr>
          <p:spPr bwMode="auto">
            <a:xfrm>
              <a:off x="10656807" y="3322038"/>
              <a:ext cx="275238" cy="27523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1555EEA-DBFE-7644-91DF-6F026E89B99B}"/>
                </a:ext>
              </a:extLst>
            </p:cNvPr>
            <p:cNvSpPr/>
            <p:nvPr/>
          </p:nvSpPr>
          <p:spPr bwMode="auto">
            <a:xfrm>
              <a:off x="9876153" y="2292815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A39ABC-DE14-1749-913E-94E5C12D0442}"/>
                </a:ext>
              </a:extLst>
            </p:cNvPr>
            <p:cNvSpPr/>
            <p:nvPr/>
          </p:nvSpPr>
          <p:spPr bwMode="auto">
            <a:xfrm>
              <a:off x="9876133" y="1943644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8524AFC-6F07-6E47-A22A-E84A82D5C62C}"/>
                </a:ext>
              </a:extLst>
            </p:cNvPr>
            <p:cNvSpPr/>
            <p:nvPr/>
          </p:nvSpPr>
          <p:spPr bwMode="auto">
            <a:xfrm>
              <a:off x="10262710" y="3678838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2CCB803-C944-E244-A2CE-0D017182485A}"/>
                </a:ext>
              </a:extLst>
            </p:cNvPr>
            <p:cNvSpPr/>
            <p:nvPr/>
          </p:nvSpPr>
          <p:spPr bwMode="auto">
            <a:xfrm>
              <a:off x="10656807" y="3678838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7B0F9BE-9AE6-9348-A457-B173B66CC073}"/>
                </a:ext>
              </a:extLst>
            </p:cNvPr>
            <p:cNvSpPr/>
            <p:nvPr/>
          </p:nvSpPr>
          <p:spPr bwMode="auto">
            <a:xfrm>
              <a:off x="10262730" y="2291491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A622E07-CC01-0144-BFAB-705F94572644}"/>
                </a:ext>
              </a:extLst>
            </p:cNvPr>
            <p:cNvSpPr/>
            <p:nvPr/>
          </p:nvSpPr>
          <p:spPr bwMode="auto">
            <a:xfrm>
              <a:off x="10262710" y="1942320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942A1DC-D3BB-974E-BDA7-26E47B545925}"/>
                </a:ext>
              </a:extLst>
            </p:cNvPr>
            <p:cNvSpPr/>
            <p:nvPr/>
          </p:nvSpPr>
          <p:spPr bwMode="auto">
            <a:xfrm>
              <a:off x="10649307" y="2290167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BD04129-EBCF-9B4F-9702-CF97D94DF47C}"/>
                </a:ext>
              </a:extLst>
            </p:cNvPr>
            <p:cNvSpPr/>
            <p:nvPr/>
          </p:nvSpPr>
          <p:spPr bwMode="auto">
            <a:xfrm>
              <a:off x="10649287" y="1940996"/>
              <a:ext cx="275238" cy="27523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578C738-BB42-6648-A867-DCB011456FE0}"/>
                </a:ext>
              </a:extLst>
            </p:cNvPr>
            <p:cNvCxnSpPr/>
            <p:nvPr/>
          </p:nvCxnSpPr>
          <p:spPr bwMode="auto">
            <a:xfrm>
              <a:off x="10401481" y="4021653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9A14F21-B099-474D-B88C-2286F09CACA3}"/>
                </a:ext>
              </a:extLst>
            </p:cNvPr>
            <p:cNvCxnSpPr/>
            <p:nvPr/>
          </p:nvCxnSpPr>
          <p:spPr bwMode="auto">
            <a:xfrm>
              <a:off x="10008534" y="4021653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DA74F73-9379-A646-B4B9-66A0CE496CD7}"/>
                </a:ext>
              </a:extLst>
            </p:cNvPr>
            <p:cNvCxnSpPr/>
            <p:nvPr/>
          </p:nvCxnSpPr>
          <p:spPr bwMode="auto">
            <a:xfrm>
              <a:off x="9615587" y="4021653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4488E2C-EAB3-8A48-9483-AD3998A8BF52}"/>
                </a:ext>
              </a:extLst>
            </p:cNvPr>
            <p:cNvCxnSpPr/>
            <p:nvPr/>
          </p:nvCxnSpPr>
          <p:spPr bwMode="auto">
            <a:xfrm>
              <a:off x="9222640" y="4021653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CAC0D8C-E757-A04D-B095-47357F74CCD2}"/>
                </a:ext>
              </a:extLst>
            </p:cNvPr>
            <p:cNvCxnSpPr/>
            <p:nvPr/>
          </p:nvCxnSpPr>
          <p:spPr bwMode="auto">
            <a:xfrm>
              <a:off x="8829693" y="4021653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4EFAC55-E6F3-A944-9FC8-8B8B6FEA39DE}"/>
                </a:ext>
              </a:extLst>
            </p:cNvPr>
            <p:cNvCxnSpPr/>
            <p:nvPr/>
          </p:nvCxnSpPr>
          <p:spPr bwMode="auto">
            <a:xfrm>
              <a:off x="10794426" y="4021653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932A24-EC77-074C-A4B7-1B92E4CFE278}"/>
              </a:ext>
            </a:extLst>
          </p:cNvPr>
          <p:cNvGrpSpPr/>
          <p:nvPr/>
        </p:nvGrpSpPr>
        <p:grpSpPr>
          <a:xfrm>
            <a:off x="630742" y="1396480"/>
            <a:ext cx="5100956" cy="2833278"/>
            <a:chOff x="630742" y="1396480"/>
            <a:chExt cx="5100956" cy="2833278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02F31720-9964-6449-B6BE-B5A9E67723F4}"/>
                </a:ext>
              </a:extLst>
            </p:cNvPr>
            <p:cNvCxnSpPr/>
            <p:nvPr/>
          </p:nvCxnSpPr>
          <p:spPr bwMode="auto">
            <a:xfrm>
              <a:off x="716795" y="4096625"/>
              <a:ext cx="4178317" cy="4573"/>
            </a:xfrm>
            <a:prstGeom prst="straightConnector1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E3ED321-1F91-074A-850C-F0861E5180B9}"/>
                </a:ext>
              </a:extLst>
            </p:cNvPr>
            <p:cNvSpPr txBox="1"/>
            <p:nvPr/>
          </p:nvSpPr>
          <p:spPr>
            <a:xfrm>
              <a:off x="4827283" y="3968148"/>
              <a:ext cx="9044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time / cycles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6E2D4A10-7366-4B4E-B3F4-4FEBEF48B630}"/>
                </a:ext>
              </a:extLst>
            </p:cNvPr>
            <p:cNvCxnSpPr/>
            <p:nvPr/>
          </p:nvCxnSpPr>
          <p:spPr bwMode="auto">
            <a:xfrm flipV="1">
              <a:off x="834742" y="1396480"/>
              <a:ext cx="0" cy="2777473"/>
            </a:xfrm>
            <a:prstGeom prst="straightConnector1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DA39134-B29F-C446-988C-84058B906B1D}"/>
                </a:ext>
              </a:extLst>
            </p:cNvPr>
            <p:cNvSpPr txBox="1"/>
            <p:nvPr/>
          </p:nvSpPr>
          <p:spPr>
            <a:xfrm rot="16200000">
              <a:off x="499295" y="1527927"/>
              <a:ext cx="5245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states</a:t>
              </a: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1B9CA15-CA13-7F4E-B9DA-D9FBFEE094EE}"/>
                </a:ext>
              </a:extLst>
            </p:cNvPr>
            <p:cNvCxnSpPr/>
            <p:nvPr/>
          </p:nvCxnSpPr>
          <p:spPr bwMode="auto">
            <a:xfrm>
              <a:off x="2328898" y="4024617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611F1EA-E149-8546-A651-03E9D4BFE690}"/>
                </a:ext>
              </a:extLst>
            </p:cNvPr>
            <p:cNvCxnSpPr/>
            <p:nvPr/>
          </p:nvCxnSpPr>
          <p:spPr bwMode="auto">
            <a:xfrm>
              <a:off x="1935951" y="4024617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5B37B10-FFE6-1544-B1E4-053752DBFC8E}"/>
                </a:ext>
              </a:extLst>
            </p:cNvPr>
            <p:cNvCxnSpPr/>
            <p:nvPr/>
          </p:nvCxnSpPr>
          <p:spPr bwMode="auto">
            <a:xfrm>
              <a:off x="1543004" y="4024617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9C24D57-5320-B748-BE0F-77ECB26538FB}"/>
                </a:ext>
              </a:extLst>
            </p:cNvPr>
            <p:cNvCxnSpPr/>
            <p:nvPr/>
          </p:nvCxnSpPr>
          <p:spPr bwMode="auto">
            <a:xfrm>
              <a:off x="1150057" y="4024617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4C1B3BEB-39B3-7D45-92F2-6734D1AB603C}"/>
                </a:ext>
              </a:extLst>
            </p:cNvPr>
            <p:cNvSpPr/>
            <p:nvPr/>
          </p:nvSpPr>
          <p:spPr bwMode="auto">
            <a:xfrm>
              <a:off x="2188629" y="2991859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614F1D3-92D7-C74D-88D6-623FF92EFA85}"/>
                </a:ext>
              </a:extLst>
            </p:cNvPr>
            <p:cNvSpPr/>
            <p:nvPr/>
          </p:nvSpPr>
          <p:spPr bwMode="auto">
            <a:xfrm>
              <a:off x="1798302" y="2991859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B9681AF-3500-494E-9747-C8DC02431FD4}"/>
                </a:ext>
              </a:extLst>
            </p:cNvPr>
            <p:cNvSpPr/>
            <p:nvPr/>
          </p:nvSpPr>
          <p:spPr bwMode="auto">
            <a:xfrm>
              <a:off x="1407975" y="2991859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D7F0B39-56D8-EC47-A1F2-285FB9A8EE6C}"/>
                </a:ext>
              </a:extLst>
            </p:cNvPr>
            <p:cNvSpPr/>
            <p:nvPr/>
          </p:nvSpPr>
          <p:spPr bwMode="auto">
            <a:xfrm>
              <a:off x="1017648" y="2991859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A26FDB6-7F45-C744-9EC2-4B363885C2AD}"/>
                </a:ext>
              </a:extLst>
            </p:cNvPr>
            <p:cNvSpPr/>
            <p:nvPr/>
          </p:nvSpPr>
          <p:spPr bwMode="auto">
            <a:xfrm>
              <a:off x="1407975" y="2648938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15880EE-4AD4-E84A-9BA0-CAF1B399FEED}"/>
                </a:ext>
              </a:extLst>
            </p:cNvPr>
            <p:cNvSpPr/>
            <p:nvPr/>
          </p:nvSpPr>
          <p:spPr bwMode="auto">
            <a:xfrm>
              <a:off x="1798302" y="2648938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8A4173C3-0930-584C-B398-80A2249228D6}"/>
                </a:ext>
              </a:extLst>
            </p:cNvPr>
            <p:cNvSpPr/>
            <p:nvPr/>
          </p:nvSpPr>
          <p:spPr bwMode="auto">
            <a:xfrm>
              <a:off x="2188629" y="2648938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8D4DAD4-0BD0-304A-B4D5-79943DCA15AF}"/>
                </a:ext>
              </a:extLst>
            </p:cNvPr>
            <p:cNvSpPr/>
            <p:nvPr/>
          </p:nvSpPr>
          <p:spPr bwMode="auto">
            <a:xfrm>
              <a:off x="1407955" y="3328990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E605D6B7-800F-AB4A-8D81-EF8517A12D65}"/>
                </a:ext>
              </a:extLst>
            </p:cNvPr>
            <p:cNvSpPr/>
            <p:nvPr/>
          </p:nvSpPr>
          <p:spPr bwMode="auto">
            <a:xfrm>
              <a:off x="1798282" y="3328990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48E8366-CC66-FA4B-A4BD-478D16E298E7}"/>
                </a:ext>
              </a:extLst>
            </p:cNvPr>
            <p:cNvSpPr/>
            <p:nvPr/>
          </p:nvSpPr>
          <p:spPr bwMode="auto">
            <a:xfrm>
              <a:off x="2188609" y="3328990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5B2FBA3C-2159-9143-944A-42BAE2EF4913}"/>
                </a:ext>
              </a:extLst>
            </p:cNvPr>
            <p:cNvSpPr/>
            <p:nvPr/>
          </p:nvSpPr>
          <p:spPr bwMode="auto">
            <a:xfrm>
              <a:off x="1022883" y="2641166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210AF12A-F7B2-BE42-B259-28FA571B7412}"/>
                </a:ext>
              </a:extLst>
            </p:cNvPr>
            <p:cNvSpPr/>
            <p:nvPr/>
          </p:nvSpPr>
          <p:spPr bwMode="auto">
            <a:xfrm>
              <a:off x="1022883" y="3340480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3C7ED35-D43F-3744-B5C6-3FBB15149823}"/>
                </a:ext>
              </a:extLst>
            </p:cNvPr>
            <p:cNvSpPr/>
            <p:nvPr/>
          </p:nvSpPr>
          <p:spPr bwMode="auto">
            <a:xfrm>
              <a:off x="1407955" y="2299767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E76E91B6-1961-4B4C-9DA7-F960D56AACDB}"/>
                </a:ext>
              </a:extLst>
            </p:cNvPr>
            <p:cNvSpPr/>
            <p:nvPr/>
          </p:nvSpPr>
          <p:spPr bwMode="auto">
            <a:xfrm>
              <a:off x="1407935" y="1950596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8B0E3036-723F-D14A-8A3A-3F83F1331EF6}"/>
                </a:ext>
              </a:extLst>
            </p:cNvPr>
            <p:cNvSpPr/>
            <p:nvPr/>
          </p:nvSpPr>
          <p:spPr bwMode="auto">
            <a:xfrm>
              <a:off x="1794512" y="3685790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B801725-7CFB-B74A-8974-48973EFAE98C}"/>
                </a:ext>
              </a:extLst>
            </p:cNvPr>
            <p:cNvSpPr/>
            <p:nvPr/>
          </p:nvSpPr>
          <p:spPr bwMode="auto">
            <a:xfrm>
              <a:off x="2188609" y="3685790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4FCBB195-9480-9B49-AEA2-ADF9F9141987}"/>
                </a:ext>
              </a:extLst>
            </p:cNvPr>
            <p:cNvSpPr/>
            <p:nvPr/>
          </p:nvSpPr>
          <p:spPr bwMode="auto">
            <a:xfrm>
              <a:off x="1794532" y="2298443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949BFD5-C4FB-8D44-840A-F78526D81D95}"/>
                </a:ext>
              </a:extLst>
            </p:cNvPr>
            <p:cNvSpPr/>
            <p:nvPr/>
          </p:nvSpPr>
          <p:spPr bwMode="auto">
            <a:xfrm>
              <a:off x="1794512" y="1949272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ACB4D055-4E20-9345-A57C-78DD4981E982}"/>
                </a:ext>
              </a:extLst>
            </p:cNvPr>
            <p:cNvSpPr/>
            <p:nvPr/>
          </p:nvSpPr>
          <p:spPr bwMode="auto">
            <a:xfrm>
              <a:off x="2181109" y="2297119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B440761-F9DC-0C4F-8B6A-2A983E348232}"/>
                </a:ext>
              </a:extLst>
            </p:cNvPr>
            <p:cNvSpPr/>
            <p:nvPr/>
          </p:nvSpPr>
          <p:spPr bwMode="auto">
            <a:xfrm>
              <a:off x="2181089" y="1947948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1412B94-32FC-BA40-A541-5D49884B81E7}"/>
                </a:ext>
              </a:extLst>
            </p:cNvPr>
            <p:cNvSpPr/>
            <p:nvPr/>
          </p:nvSpPr>
          <p:spPr bwMode="auto">
            <a:xfrm>
              <a:off x="3374208" y="2990519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62F4777B-EBE2-7B45-A12A-0C345051D8AC}"/>
                </a:ext>
              </a:extLst>
            </p:cNvPr>
            <p:cNvSpPr/>
            <p:nvPr/>
          </p:nvSpPr>
          <p:spPr bwMode="auto">
            <a:xfrm>
              <a:off x="2983881" y="2990519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9995240F-E33F-6B44-ADBD-4343E2C1EEBA}"/>
                </a:ext>
              </a:extLst>
            </p:cNvPr>
            <p:cNvSpPr/>
            <p:nvPr/>
          </p:nvSpPr>
          <p:spPr bwMode="auto">
            <a:xfrm>
              <a:off x="2593554" y="2990519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6BD92976-F688-4D4B-A3FE-3610BE917C6A}"/>
                </a:ext>
              </a:extLst>
            </p:cNvPr>
            <p:cNvSpPr/>
            <p:nvPr/>
          </p:nvSpPr>
          <p:spPr bwMode="auto">
            <a:xfrm>
              <a:off x="2593554" y="2647598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AF8240F-07EB-8A44-A436-9E8CB56AFBDF}"/>
                </a:ext>
              </a:extLst>
            </p:cNvPr>
            <p:cNvSpPr/>
            <p:nvPr/>
          </p:nvSpPr>
          <p:spPr bwMode="auto">
            <a:xfrm>
              <a:off x="2983881" y="2647598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16BC3E3-1AD5-EF4B-8D8C-DD7DD2E2E28A}"/>
                </a:ext>
              </a:extLst>
            </p:cNvPr>
            <p:cNvSpPr/>
            <p:nvPr/>
          </p:nvSpPr>
          <p:spPr bwMode="auto">
            <a:xfrm>
              <a:off x="3374208" y="2647598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663CF1FA-644A-0943-AA91-1F4DE63740EA}"/>
                </a:ext>
              </a:extLst>
            </p:cNvPr>
            <p:cNvSpPr/>
            <p:nvPr/>
          </p:nvSpPr>
          <p:spPr bwMode="auto">
            <a:xfrm>
              <a:off x="2593534" y="3327650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8725F2D-D459-B64A-AB96-8D18A9AD31BC}"/>
                </a:ext>
              </a:extLst>
            </p:cNvPr>
            <p:cNvSpPr/>
            <p:nvPr/>
          </p:nvSpPr>
          <p:spPr bwMode="auto">
            <a:xfrm>
              <a:off x="2983861" y="3327650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DE3DDFB8-05FC-5C4B-B5E0-BFB062730356}"/>
                </a:ext>
              </a:extLst>
            </p:cNvPr>
            <p:cNvSpPr/>
            <p:nvPr/>
          </p:nvSpPr>
          <p:spPr bwMode="auto">
            <a:xfrm>
              <a:off x="3374188" y="3327650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B5E9CFE3-1822-EF4B-89D1-BFAA9D06378F}"/>
                </a:ext>
              </a:extLst>
            </p:cNvPr>
            <p:cNvSpPr/>
            <p:nvPr/>
          </p:nvSpPr>
          <p:spPr bwMode="auto">
            <a:xfrm>
              <a:off x="2593534" y="2298427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416067D4-2F1A-B14A-B739-558823870DB4}"/>
                </a:ext>
              </a:extLst>
            </p:cNvPr>
            <p:cNvSpPr/>
            <p:nvPr/>
          </p:nvSpPr>
          <p:spPr bwMode="auto">
            <a:xfrm>
              <a:off x="2593514" y="1949256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8A94E48-9519-964E-9907-0463287F274A}"/>
                </a:ext>
              </a:extLst>
            </p:cNvPr>
            <p:cNvSpPr/>
            <p:nvPr/>
          </p:nvSpPr>
          <p:spPr bwMode="auto">
            <a:xfrm>
              <a:off x="2980091" y="3684450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93114C8-CE13-C443-9527-3C5AA17CDC68}"/>
                </a:ext>
              </a:extLst>
            </p:cNvPr>
            <p:cNvSpPr/>
            <p:nvPr/>
          </p:nvSpPr>
          <p:spPr bwMode="auto">
            <a:xfrm>
              <a:off x="3374188" y="3684450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9D1321BC-C9D3-6A43-8CD8-A6EF6E999933}"/>
                </a:ext>
              </a:extLst>
            </p:cNvPr>
            <p:cNvSpPr/>
            <p:nvPr/>
          </p:nvSpPr>
          <p:spPr bwMode="auto">
            <a:xfrm>
              <a:off x="2980111" y="2297103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CA5D338-2725-CB4C-A5AA-DBEB2F30D335}"/>
                </a:ext>
              </a:extLst>
            </p:cNvPr>
            <p:cNvSpPr/>
            <p:nvPr/>
          </p:nvSpPr>
          <p:spPr bwMode="auto">
            <a:xfrm>
              <a:off x="2980091" y="1947932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68C52F2-F132-7348-B020-BC49778D5936}"/>
                </a:ext>
              </a:extLst>
            </p:cNvPr>
            <p:cNvSpPr/>
            <p:nvPr/>
          </p:nvSpPr>
          <p:spPr bwMode="auto">
            <a:xfrm>
              <a:off x="3366688" y="2295779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DBBD6B5-B9E0-2845-9B59-61EBF32B0262}"/>
                </a:ext>
              </a:extLst>
            </p:cNvPr>
            <p:cNvSpPr/>
            <p:nvPr/>
          </p:nvSpPr>
          <p:spPr bwMode="auto">
            <a:xfrm>
              <a:off x="3366668" y="1946608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A468CAD7-A587-974D-A198-C4E98BAF70FD}"/>
                </a:ext>
              </a:extLst>
            </p:cNvPr>
            <p:cNvSpPr/>
            <p:nvPr/>
          </p:nvSpPr>
          <p:spPr bwMode="auto">
            <a:xfrm>
              <a:off x="4548979" y="2987871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59363167-A5B3-744A-86C1-6626987D1E7D}"/>
                </a:ext>
              </a:extLst>
            </p:cNvPr>
            <p:cNvSpPr/>
            <p:nvPr/>
          </p:nvSpPr>
          <p:spPr bwMode="auto">
            <a:xfrm>
              <a:off x="4158652" y="2987871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085101C-C5E4-F04D-9C31-9B9A66866B67}"/>
                </a:ext>
              </a:extLst>
            </p:cNvPr>
            <p:cNvSpPr/>
            <p:nvPr/>
          </p:nvSpPr>
          <p:spPr bwMode="auto">
            <a:xfrm>
              <a:off x="3768325" y="2987871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0743AB7-39C3-2442-81AD-C254D81BE128}"/>
                </a:ext>
              </a:extLst>
            </p:cNvPr>
            <p:cNvSpPr/>
            <p:nvPr/>
          </p:nvSpPr>
          <p:spPr bwMode="auto">
            <a:xfrm>
              <a:off x="3768325" y="2644950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D6CA5965-6C28-BE41-871C-5523F716387E}"/>
                </a:ext>
              </a:extLst>
            </p:cNvPr>
            <p:cNvSpPr/>
            <p:nvPr/>
          </p:nvSpPr>
          <p:spPr bwMode="auto">
            <a:xfrm>
              <a:off x="4158652" y="2644950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27AB29B2-F8F3-2648-BDEA-B1284DBB63FD}"/>
                </a:ext>
              </a:extLst>
            </p:cNvPr>
            <p:cNvSpPr/>
            <p:nvPr/>
          </p:nvSpPr>
          <p:spPr bwMode="auto">
            <a:xfrm>
              <a:off x="4548979" y="2644950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5480667B-1523-9E42-B5F3-20EDE56777DE}"/>
                </a:ext>
              </a:extLst>
            </p:cNvPr>
            <p:cNvSpPr/>
            <p:nvPr/>
          </p:nvSpPr>
          <p:spPr bwMode="auto">
            <a:xfrm>
              <a:off x="3768305" y="3325002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5E0FDCD7-90F9-7F4D-9E78-8B96973265E7}"/>
                </a:ext>
              </a:extLst>
            </p:cNvPr>
            <p:cNvSpPr/>
            <p:nvPr/>
          </p:nvSpPr>
          <p:spPr bwMode="auto">
            <a:xfrm>
              <a:off x="4158632" y="3325002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41026EC7-67E3-C340-89BC-FA2FCA3329D3}"/>
                </a:ext>
              </a:extLst>
            </p:cNvPr>
            <p:cNvSpPr/>
            <p:nvPr/>
          </p:nvSpPr>
          <p:spPr bwMode="auto">
            <a:xfrm>
              <a:off x="4548959" y="3325002"/>
              <a:ext cx="275238" cy="27523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8467F875-388B-5A40-B74B-529BBC6D0A19}"/>
                </a:ext>
              </a:extLst>
            </p:cNvPr>
            <p:cNvSpPr/>
            <p:nvPr/>
          </p:nvSpPr>
          <p:spPr bwMode="auto">
            <a:xfrm>
              <a:off x="3768305" y="2295779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8AF48340-4069-C34B-86B9-5979B2CB48E4}"/>
                </a:ext>
              </a:extLst>
            </p:cNvPr>
            <p:cNvSpPr/>
            <p:nvPr/>
          </p:nvSpPr>
          <p:spPr bwMode="auto">
            <a:xfrm>
              <a:off x="3768285" y="1946608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A3559025-D3B6-D24A-9191-4453736E360E}"/>
                </a:ext>
              </a:extLst>
            </p:cNvPr>
            <p:cNvSpPr/>
            <p:nvPr/>
          </p:nvSpPr>
          <p:spPr bwMode="auto">
            <a:xfrm>
              <a:off x="4154862" y="3681802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B6BC28A8-A900-AB4F-9C16-C8286F2B685D}"/>
                </a:ext>
              </a:extLst>
            </p:cNvPr>
            <p:cNvSpPr/>
            <p:nvPr/>
          </p:nvSpPr>
          <p:spPr bwMode="auto">
            <a:xfrm>
              <a:off x="4548959" y="3681802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D91CBC1C-B1A2-0D41-89D0-62E495FA964E}"/>
                </a:ext>
              </a:extLst>
            </p:cNvPr>
            <p:cNvSpPr/>
            <p:nvPr/>
          </p:nvSpPr>
          <p:spPr bwMode="auto">
            <a:xfrm>
              <a:off x="4154882" y="2294455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E98C6CE-E948-B94F-AC9E-549107221688}"/>
                </a:ext>
              </a:extLst>
            </p:cNvPr>
            <p:cNvSpPr/>
            <p:nvPr/>
          </p:nvSpPr>
          <p:spPr bwMode="auto">
            <a:xfrm>
              <a:off x="4154862" y="1945284"/>
              <a:ext cx="275238" cy="275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B60FA8BE-3743-7F4A-8070-97531C59DF12}"/>
                </a:ext>
              </a:extLst>
            </p:cNvPr>
            <p:cNvSpPr/>
            <p:nvPr/>
          </p:nvSpPr>
          <p:spPr bwMode="auto">
            <a:xfrm>
              <a:off x="4541459" y="2293131"/>
              <a:ext cx="275238" cy="2752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0D35EDA1-F333-4742-98D7-67AA064D19EE}"/>
                </a:ext>
              </a:extLst>
            </p:cNvPr>
            <p:cNvSpPr/>
            <p:nvPr/>
          </p:nvSpPr>
          <p:spPr bwMode="auto">
            <a:xfrm>
              <a:off x="4541439" y="1943960"/>
              <a:ext cx="275238" cy="27523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CD639ED1-59A8-0C4B-A625-C614D3ECBAD7}"/>
                </a:ext>
              </a:extLst>
            </p:cNvPr>
            <p:cNvCxnSpPr/>
            <p:nvPr/>
          </p:nvCxnSpPr>
          <p:spPr bwMode="auto">
            <a:xfrm>
              <a:off x="4293633" y="4024617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BBA167BD-D9E4-7945-B46F-17DBEA8834D1}"/>
                </a:ext>
              </a:extLst>
            </p:cNvPr>
            <p:cNvCxnSpPr/>
            <p:nvPr/>
          </p:nvCxnSpPr>
          <p:spPr bwMode="auto">
            <a:xfrm>
              <a:off x="3900686" y="4024617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864437DF-31EC-AB4E-8E20-0B0A3910FBA7}"/>
                </a:ext>
              </a:extLst>
            </p:cNvPr>
            <p:cNvCxnSpPr/>
            <p:nvPr/>
          </p:nvCxnSpPr>
          <p:spPr bwMode="auto">
            <a:xfrm>
              <a:off x="3507739" y="4024617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B32F425-2000-664D-BBE3-180C173188E9}"/>
                </a:ext>
              </a:extLst>
            </p:cNvPr>
            <p:cNvCxnSpPr/>
            <p:nvPr/>
          </p:nvCxnSpPr>
          <p:spPr bwMode="auto">
            <a:xfrm>
              <a:off x="3114792" y="4024617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51882A72-64E4-3C47-8234-4EBA7DAD9D8E}"/>
                </a:ext>
              </a:extLst>
            </p:cNvPr>
            <p:cNvCxnSpPr/>
            <p:nvPr/>
          </p:nvCxnSpPr>
          <p:spPr bwMode="auto">
            <a:xfrm>
              <a:off x="2721845" y="4024617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EEB072AC-0421-614B-A27F-E647A722D214}"/>
                </a:ext>
              </a:extLst>
            </p:cNvPr>
            <p:cNvCxnSpPr/>
            <p:nvPr/>
          </p:nvCxnSpPr>
          <p:spPr bwMode="auto">
            <a:xfrm>
              <a:off x="4686578" y="4024617"/>
              <a:ext cx="0" cy="144016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BE5F8A-C4A2-C54C-A154-D46F8D3BE892}"/>
              </a:ext>
            </a:extLst>
          </p:cNvPr>
          <p:cNvCxnSpPr/>
          <p:nvPr/>
        </p:nvCxnSpPr>
        <p:spPr>
          <a:xfrm flipV="1">
            <a:off x="1150673" y="2423486"/>
            <a:ext cx="398585" cy="345831"/>
          </a:xfrm>
          <a:prstGeom prst="straightConnector1">
            <a:avLst/>
          </a:prstGeom>
          <a:ln w="28575">
            <a:solidFill>
              <a:srgbClr val="3C688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40B08CE2-7F0A-B34A-9C08-74E3912CEE35}"/>
              </a:ext>
            </a:extLst>
          </p:cNvPr>
          <p:cNvCxnSpPr>
            <a:cxnSpLocks/>
          </p:cNvCxnSpPr>
          <p:nvPr/>
        </p:nvCxnSpPr>
        <p:spPr>
          <a:xfrm flipV="1">
            <a:off x="1150673" y="2077655"/>
            <a:ext cx="398585" cy="691662"/>
          </a:xfrm>
          <a:prstGeom prst="straightConnector1">
            <a:avLst/>
          </a:prstGeom>
          <a:ln w="28575">
            <a:solidFill>
              <a:srgbClr val="3C688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30369C71-F47E-7B4B-9303-932FE6967932}"/>
              </a:ext>
            </a:extLst>
          </p:cNvPr>
          <p:cNvCxnSpPr>
            <a:cxnSpLocks/>
          </p:cNvCxnSpPr>
          <p:nvPr/>
        </p:nvCxnSpPr>
        <p:spPr>
          <a:xfrm>
            <a:off x="1150673" y="3126871"/>
            <a:ext cx="398585" cy="0"/>
          </a:xfrm>
          <a:prstGeom prst="straightConnector1">
            <a:avLst/>
          </a:prstGeom>
          <a:ln w="28575">
            <a:solidFill>
              <a:srgbClr val="3C688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20A7E158-D659-F744-86D1-3D09D9E50608}"/>
              </a:ext>
            </a:extLst>
          </p:cNvPr>
          <p:cNvCxnSpPr>
            <a:cxnSpLocks/>
          </p:cNvCxnSpPr>
          <p:nvPr/>
        </p:nvCxnSpPr>
        <p:spPr>
          <a:xfrm>
            <a:off x="1150673" y="3126871"/>
            <a:ext cx="398585" cy="347142"/>
          </a:xfrm>
          <a:prstGeom prst="straightConnector1">
            <a:avLst/>
          </a:prstGeom>
          <a:ln w="28575">
            <a:solidFill>
              <a:srgbClr val="3C688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270913CF-AFC5-1243-8AD7-8E7CEF2CB071}"/>
              </a:ext>
            </a:extLst>
          </p:cNvPr>
          <p:cNvCxnSpPr>
            <a:cxnSpLocks/>
          </p:cNvCxnSpPr>
          <p:nvPr/>
        </p:nvCxnSpPr>
        <p:spPr>
          <a:xfrm>
            <a:off x="1150673" y="3474013"/>
            <a:ext cx="398585" cy="0"/>
          </a:xfrm>
          <a:prstGeom prst="straightConnector1">
            <a:avLst/>
          </a:prstGeom>
          <a:ln w="28575">
            <a:solidFill>
              <a:srgbClr val="3C688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911A91EC-47A5-CD4F-9CCF-63DF24E8D753}"/>
              </a:ext>
            </a:extLst>
          </p:cNvPr>
          <p:cNvCxnSpPr>
            <a:cxnSpLocks/>
          </p:cNvCxnSpPr>
          <p:nvPr/>
        </p:nvCxnSpPr>
        <p:spPr>
          <a:xfrm>
            <a:off x="1549258" y="3474013"/>
            <a:ext cx="398585" cy="0"/>
          </a:xfrm>
          <a:prstGeom prst="straightConnector1">
            <a:avLst/>
          </a:prstGeom>
          <a:ln w="28575">
            <a:solidFill>
              <a:srgbClr val="3C688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41803879-DC52-7542-A7E6-1DDF4875A5D5}"/>
              </a:ext>
            </a:extLst>
          </p:cNvPr>
          <p:cNvSpPr/>
          <p:nvPr/>
        </p:nvSpPr>
        <p:spPr>
          <a:xfrm>
            <a:off x="7264258" y="2057893"/>
            <a:ext cx="3511062" cy="1414821"/>
          </a:xfrm>
          <a:custGeom>
            <a:avLst/>
            <a:gdLst>
              <a:gd name="connsiteX0" fmla="*/ 3511062 w 3511062"/>
              <a:gd name="connsiteY0" fmla="*/ 25624 h 1414821"/>
              <a:gd name="connsiteX1" fmla="*/ 3135923 w 3511062"/>
              <a:gd name="connsiteY1" fmla="*/ 37347 h 1414821"/>
              <a:gd name="connsiteX2" fmla="*/ 2801815 w 3511062"/>
              <a:gd name="connsiteY2" fmla="*/ 383178 h 1414821"/>
              <a:gd name="connsiteX3" fmla="*/ 2362200 w 3511062"/>
              <a:gd name="connsiteY3" fmla="*/ 31486 h 1414821"/>
              <a:gd name="connsiteX4" fmla="*/ 1951892 w 3511062"/>
              <a:gd name="connsiteY4" fmla="*/ 365593 h 1414821"/>
              <a:gd name="connsiteX5" fmla="*/ 1570892 w 3511062"/>
              <a:gd name="connsiteY5" fmla="*/ 746593 h 1414821"/>
              <a:gd name="connsiteX6" fmla="*/ 1166446 w 3511062"/>
              <a:gd name="connsiteY6" fmla="*/ 1074839 h 1414821"/>
              <a:gd name="connsiteX7" fmla="*/ 767862 w 3511062"/>
              <a:gd name="connsiteY7" fmla="*/ 1414809 h 1414821"/>
              <a:gd name="connsiteX8" fmla="*/ 392723 w 3511062"/>
              <a:gd name="connsiteY8" fmla="*/ 1063116 h 1414821"/>
              <a:gd name="connsiteX9" fmla="*/ 0 w 3511062"/>
              <a:gd name="connsiteY9" fmla="*/ 699701 h 141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1062" h="1414821">
                <a:moveTo>
                  <a:pt x="3511062" y="25624"/>
                </a:moveTo>
                <a:cubicBezTo>
                  <a:pt x="3382596" y="1689"/>
                  <a:pt x="3254131" y="-22245"/>
                  <a:pt x="3135923" y="37347"/>
                </a:cubicBezTo>
                <a:cubicBezTo>
                  <a:pt x="3017715" y="96939"/>
                  <a:pt x="2930769" y="384155"/>
                  <a:pt x="2801815" y="383178"/>
                </a:cubicBezTo>
                <a:cubicBezTo>
                  <a:pt x="2672861" y="382201"/>
                  <a:pt x="2503854" y="34417"/>
                  <a:pt x="2362200" y="31486"/>
                </a:cubicBezTo>
                <a:cubicBezTo>
                  <a:pt x="2220546" y="28555"/>
                  <a:pt x="2083777" y="246409"/>
                  <a:pt x="1951892" y="365593"/>
                </a:cubicBezTo>
                <a:cubicBezTo>
                  <a:pt x="1820007" y="484778"/>
                  <a:pt x="1701800" y="628385"/>
                  <a:pt x="1570892" y="746593"/>
                </a:cubicBezTo>
                <a:cubicBezTo>
                  <a:pt x="1439984" y="864801"/>
                  <a:pt x="1300284" y="963470"/>
                  <a:pt x="1166446" y="1074839"/>
                </a:cubicBezTo>
                <a:cubicBezTo>
                  <a:pt x="1032608" y="1186208"/>
                  <a:pt x="896816" y="1416763"/>
                  <a:pt x="767862" y="1414809"/>
                </a:cubicBezTo>
                <a:cubicBezTo>
                  <a:pt x="638908" y="1412855"/>
                  <a:pt x="392723" y="1063116"/>
                  <a:pt x="392723" y="1063116"/>
                </a:cubicBezTo>
                <a:lnTo>
                  <a:pt x="0" y="699701"/>
                </a:lnTo>
              </a:path>
            </a:pathLst>
          </a:custGeom>
          <a:noFill/>
          <a:ln w="28575">
            <a:solidFill>
              <a:srgbClr val="3C6884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8D9D52B-4D6F-6742-AA21-E243B501C35D}"/>
              </a:ext>
            </a:extLst>
          </p:cNvPr>
          <p:cNvSpPr/>
          <p:nvPr/>
        </p:nvSpPr>
        <p:spPr>
          <a:xfrm>
            <a:off x="7264258" y="3132603"/>
            <a:ext cx="3534508" cy="703535"/>
          </a:xfrm>
          <a:custGeom>
            <a:avLst/>
            <a:gdLst>
              <a:gd name="connsiteX0" fmla="*/ 3534508 w 3534508"/>
              <a:gd name="connsiteY0" fmla="*/ 340099 h 703535"/>
              <a:gd name="connsiteX1" fmla="*/ 3141785 w 3534508"/>
              <a:gd name="connsiteY1" fmla="*/ 129 h 703535"/>
              <a:gd name="connsiteX2" fmla="*/ 2754923 w 3534508"/>
              <a:gd name="connsiteY2" fmla="*/ 322514 h 703535"/>
              <a:gd name="connsiteX3" fmla="*/ 2350477 w 3534508"/>
              <a:gd name="connsiteY3" fmla="*/ 703514 h 703535"/>
              <a:gd name="connsiteX4" fmla="*/ 1975339 w 3534508"/>
              <a:gd name="connsiteY4" fmla="*/ 340099 h 703535"/>
              <a:gd name="connsiteX5" fmla="*/ 1553308 w 3534508"/>
              <a:gd name="connsiteY5" fmla="*/ 316652 h 703535"/>
              <a:gd name="connsiteX6" fmla="*/ 1172308 w 3534508"/>
              <a:gd name="connsiteY6" fmla="*/ 129 h 703535"/>
              <a:gd name="connsiteX7" fmla="*/ 803031 w 3534508"/>
              <a:gd name="connsiteY7" fmla="*/ 357683 h 703535"/>
              <a:gd name="connsiteX8" fmla="*/ 398585 w 3534508"/>
              <a:gd name="connsiteY8" fmla="*/ 345960 h 703535"/>
              <a:gd name="connsiteX9" fmla="*/ 0 w 3534508"/>
              <a:gd name="connsiteY9" fmla="*/ 11852 h 70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4508" h="703535">
                <a:moveTo>
                  <a:pt x="3534508" y="340099"/>
                </a:moveTo>
                <a:cubicBezTo>
                  <a:pt x="3403112" y="171579"/>
                  <a:pt x="3271716" y="3060"/>
                  <a:pt x="3141785" y="129"/>
                </a:cubicBezTo>
                <a:cubicBezTo>
                  <a:pt x="3011854" y="-2802"/>
                  <a:pt x="2886808" y="205283"/>
                  <a:pt x="2754923" y="322514"/>
                </a:cubicBezTo>
                <a:cubicBezTo>
                  <a:pt x="2623038" y="439745"/>
                  <a:pt x="2480408" y="700583"/>
                  <a:pt x="2350477" y="703514"/>
                </a:cubicBezTo>
                <a:cubicBezTo>
                  <a:pt x="2220546" y="706445"/>
                  <a:pt x="2108200" y="404576"/>
                  <a:pt x="1975339" y="340099"/>
                </a:cubicBezTo>
                <a:cubicBezTo>
                  <a:pt x="1842477" y="275622"/>
                  <a:pt x="1687147" y="373314"/>
                  <a:pt x="1553308" y="316652"/>
                </a:cubicBezTo>
                <a:cubicBezTo>
                  <a:pt x="1419469" y="259990"/>
                  <a:pt x="1297354" y="-6710"/>
                  <a:pt x="1172308" y="129"/>
                </a:cubicBezTo>
                <a:cubicBezTo>
                  <a:pt x="1047262" y="6968"/>
                  <a:pt x="931985" y="300044"/>
                  <a:pt x="803031" y="357683"/>
                </a:cubicBezTo>
                <a:cubicBezTo>
                  <a:pt x="674077" y="415322"/>
                  <a:pt x="532423" y="403599"/>
                  <a:pt x="398585" y="345960"/>
                </a:cubicBezTo>
                <a:cubicBezTo>
                  <a:pt x="264746" y="288321"/>
                  <a:pt x="132373" y="150086"/>
                  <a:pt x="0" y="11852"/>
                </a:cubicBezTo>
              </a:path>
            </a:pathLst>
          </a:custGeom>
          <a:noFill/>
          <a:ln w="28575">
            <a:solidFill>
              <a:srgbClr val="3C6884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C65260-5DAB-014B-803E-EA9F3D4373FB}"/>
              </a:ext>
            </a:extLst>
          </p:cNvPr>
          <p:cNvSpPr txBox="1"/>
          <p:nvPr/>
        </p:nvSpPr>
        <p:spPr>
          <a:xfrm>
            <a:off x="2148621" y="5864947"/>
            <a:ext cx="777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White Paper Discussing AI Planning Algorithm Test Generation on Breker Website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C7CFEE9-3015-8F48-864A-E7FB0BB532F6}"/>
              </a:ext>
            </a:extLst>
          </p:cNvPr>
          <p:cNvSpPr txBox="1"/>
          <p:nvPr/>
        </p:nvSpPr>
        <p:spPr>
          <a:xfrm>
            <a:off x="597871" y="4238255"/>
            <a:ext cx="471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Design black box, shotgun tests to search for key state</a:t>
            </a:r>
          </a:p>
          <a:p>
            <a:pPr algn="ctr"/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Low probability of finding complex bug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E10D98-A381-AE47-BEA6-5660F28455D9}"/>
              </a:ext>
            </a:extLst>
          </p:cNvPr>
          <p:cNvGrpSpPr/>
          <p:nvPr/>
        </p:nvGrpSpPr>
        <p:grpSpPr>
          <a:xfrm>
            <a:off x="1315633" y="1918020"/>
            <a:ext cx="3579479" cy="2114614"/>
            <a:chOff x="1315633" y="1918020"/>
            <a:chExt cx="3579479" cy="21146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4C4BCF-A8A8-124E-AFD6-EE15D6422F82}"/>
                </a:ext>
              </a:extLst>
            </p:cNvPr>
            <p:cNvSpPr/>
            <p:nvPr/>
          </p:nvSpPr>
          <p:spPr>
            <a:xfrm>
              <a:off x="1315633" y="1918020"/>
              <a:ext cx="3579479" cy="2103633"/>
            </a:xfrm>
            <a:prstGeom prst="rect">
              <a:avLst/>
            </a:pr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3ED0FB-E9C5-C940-B267-1A195FA13CB2}"/>
                </a:ext>
              </a:extLst>
            </p:cNvPr>
            <p:cNvSpPr txBox="1"/>
            <p:nvPr/>
          </p:nvSpPr>
          <p:spPr>
            <a:xfrm>
              <a:off x="1324083" y="3632524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Black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Box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62498D-4456-6947-9F93-C4ED60A210E7}"/>
              </a:ext>
            </a:extLst>
          </p:cNvPr>
          <p:cNvGrpSpPr/>
          <p:nvPr/>
        </p:nvGrpSpPr>
        <p:grpSpPr>
          <a:xfrm>
            <a:off x="7429248" y="1920235"/>
            <a:ext cx="3601658" cy="2120445"/>
            <a:chOff x="7429248" y="1920235"/>
            <a:chExt cx="3601658" cy="2120445"/>
          </a:xfrm>
        </p:grpSpPr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1A4F9BC9-8545-B048-A053-42691786A677}"/>
                </a:ext>
              </a:extLst>
            </p:cNvPr>
            <p:cNvSpPr/>
            <p:nvPr/>
          </p:nvSpPr>
          <p:spPr>
            <a:xfrm>
              <a:off x="7451427" y="1920235"/>
              <a:ext cx="3579479" cy="2103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rgbClr val="3C6884"/>
                </a:solidFill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05DA61CD-99FB-7549-AFBD-0566CBF5407B}"/>
                </a:ext>
              </a:extLst>
            </p:cNvPr>
            <p:cNvSpPr txBox="1"/>
            <p:nvPr/>
          </p:nvSpPr>
          <p:spPr>
            <a:xfrm>
              <a:off x="7429248" y="3640570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White</a:t>
              </a:r>
            </a:p>
            <a:p>
              <a:pPr algn="ctr"/>
              <a:r>
                <a:rPr lang="en-US" sz="1000" dirty="0"/>
                <a:t>Box</a:t>
              </a: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737C2BA2-C4E7-6249-8BFF-CA54D7B56702}"/>
              </a:ext>
            </a:extLst>
          </p:cNvPr>
          <p:cNvSpPr txBox="1"/>
          <p:nvPr/>
        </p:nvSpPr>
        <p:spPr>
          <a:xfrm>
            <a:off x="6133861" y="4238255"/>
            <a:ext cx="6058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Starts with key state and intelligently works backward through space</a:t>
            </a:r>
          </a:p>
          <a:p>
            <a:pPr algn="ctr"/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Deep sequential, optimized test discovers complex corner-cases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D136C9-1DDA-DF4E-9BCD-7E3FE0A97FBB}"/>
              </a:ext>
            </a:extLst>
          </p:cNvPr>
          <p:cNvGrpSpPr/>
          <p:nvPr/>
        </p:nvGrpSpPr>
        <p:grpSpPr>
          <a:xfrm>
            <a:off x="5474150" y="2991858"/>
            <a:ext cx="1006426" cy="831405"/>
            <a:chOff x="5474150" y="2991858"/>
            <a:chExt cx="1006426" cy="83140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46ACAB1-D2BE-9545-B0A0-3B32B7972E10}"/>
                </a:ext>
              </a:extLst>
            </p:cNvPr>
            <p:cNvGrpSpPr/>
            <p:nvPr/>
          </p:nvGrpSpPr>
          <p:grpSpPr>
            <a:xfrm>
              <a:off x="5474150" y="2991858"/>
              <a:ext cx="1006247" cy="831405"/>
              <a:chOff x="3451846" y="4648122"/>
              <a:chExt cx="1006247" cy="83140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343F1C50-5B13-8A4D-9CFC-DE9097406712}"/>
                  </a:ext>
                </a:extLst>
              </p:cNvPr>
              <p:cNvSpPr/>
              <p:nvPr/>
            </p:nvSpPr>
            <p:spPr bwMode="auto">
              <a:xfrm>
                <a:off x="3586660" y="4700732"/>
                <a:ext cx="180752" cy="18075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4C80BF52-88C1-E546-9BA0-662ED8E47659}"/>
                  </a:ext>
                </a:extLst>
              </p:cNvPr>
              <p:cNvSpPr/>
              <p:nvPr/>
            </p:nvSpPr>
            <p:spPr bwMode="auto">
              <a:xfrm>
                <a:off x="3586660" y="4953491"/>
                <a:ext cx="180752" cy="180752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E34D8209-DF88-4D4B-A0CB-AD9DE97EC3B3}"/>
                  </a:ext>
                </a:extLst>
              </p:cNvPr>
              <p:cNvSpPr txBox="1"/>
              <p:nvPr/>
            </p:nvSpPr>
            <p:spPr>
              <a:xfrm>
                <a:off x="3745316" y="4683386"/>
                <a:ext cx="71277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legal state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5A4211D2-13F6-0749-BF9E-C45B02B3CDEB}"/>
                  </a:ext>
                </a:extLst>
              </p:cNvPr>
              <p:cNvSpPr txBox="1"/>
              <p:nvPr/>
            </p:nvSpPr>
            <p:spPr>
              <a:xfrm>
                <a:off x="3745316" y="4930102"/>
                <a:ext cx="71277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illegal state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196026F4-5918-2148-AE23-6EE561BF9BD8}"/>
                  </a:ext>
                </a:extLst>
              </p:cNvPr>
              <p:cNvSpPr/>
              <p:nvPr/>
            </p:nvSpPr>
            <p:spPr bwMode="auto">
              <a:xfrm>
                <a:off x="3451846" y="4648122"/>
                <a:ext cx="984995" cy="83140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6BFF7257-558F-6E40-A787-358B6AE9801F}"/>
                </a:ext>
              </a:extLst>
            </p:cNvPr>
            <p:cNvSpPr/>
            <p:nvPr/>
          </p:nvSpPr>
          <p:spPr bwMode="auto">
            <a:xfrm>
              <a:off x="5609143" y="3556013"/>
              <a:ext cx="180752" cy="180752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C6D830D2-3AA5-CD44-A837-4CE8E0CAA7FB}"/>
                </a:ext>
              </a:extLst>
            </p:cNvPr>
            <p:cNvSpPr txBox="1"/>
            <p:nvPr/>
          </p:nvSpPr>
          <p:spPr>
            <a:xfrm>
              <a:off x="5767799" y="3532624"/>
              <a:ext cx="7127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target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97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2" grpId="0"/>
      <p:bldP spid="24" grpId="0" animBg="1"/>
      <p:bldP spid="25" grpId="0" animBg="1"/>
      <p:bldP spid="232" grpId="0"/>
      <p:bldP spid="2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08F94-D9A0-7E2B-8449-A73FBAE4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Look At RISC-V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42EEC-9D47-9E60-74BF-FCA6C3E23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19" y="1124553"/>
            <a:ext cx="11838709" cy="3216847"/>
          </a:xfrm>
        </p:spPr>
        <p:txBody>
          <a:bodyPr>
            <a:normAutofit/>
          </a:bodyPr>
          <a:lstStyle/>
          <a:p>
            <a:r>
              <a:rPr lang="en-US" dirty="0"/>
              <a:t>Open Instruction Set Architecture (ISA) creating a discontinuity in the market</a:t>
            </a:r>
          </a:p>
          <a:p>
            <a:r>
              <a:rPr lang="en-US" dirty="0"/>
              <a:t>Appears to be gaining significant traction in multiple applications</a:t>
            </a:r>
          </a:p>
          <a:p>
            <a:r>
              <a:rPr lang="en-US" dirty="0"/>
              <a:t>Significant verification challenges</a:t>
            </a:r>
          </a:p>
          <a:p>
            <a:pPr lvl="1"/>
            <a:r>
              <a:rPr lang="en-US" dirty="0"/>
              <a:t>Arm spends $150M per year on 10</a:t>
            </a:r>
            <a:r>
              <a:rPr lang="en-US" baseline="30000" dirty="0"/>
              <a:t>15</a:t>
            </a:r>
            <a:r>
              <a:rPr lang="en-US" dirty="0"/>
              <a:t> verification cycles per core</a:t>
            </a:r>
          </a:p>
          <a:p>
            <a:pPr lvl="1"/>
            <a:r>
              <a:rPr lang="en-US" dirty="0"/>
              <a:t>Hard for RISC-V development group to achieve this same quality</a:t>
            </a:r>
          </a:p>
          <a:p>
            <a:pPr lvl="1"/>
            <a:r>
              <a:rPr lang="en-US" dirty="0"/>
              <a:t>Lots of applications expands verification requirements</a:t>
            </a:r>
          </a:p>
          <a:p>
            <a:pPr lvl="1"/>
            <a:r>
              <a:rPr lang="en-US" dirty="0"/>
              <a:t>Requires automation, reuse and other new thinking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FB62E-35C4-3C66-C55E-03970E41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085A8-1D42-8A41-B1E9-FCFFB75A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RISC-V Logo.png">
            <a:extLst>
              <a:ext uri="{FF2B5EF4-FFF2-40B4-BE49-F238E27FC236}">
                <a16:creationId xmlns:a16="http://schemas.microsoft.com/office/drawing/2014/main" id="{9AAE26E8-E257-9B75-CEED-4EFAF999B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39" y="4629889"/>
            <a:ext cx="6754721" cy="10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6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19FB-BAEE-D469-2DBF-38F6A37F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8090"/>
            <a:ext cx="10515600" cy="804476"/>
          </a:xfrm>
        </p:spPr>
        <p:txBody>
          <a:bodyPr>
            <a:normAutofit/>
          </a:bodyPr>
          <a:lstStyle/>
          <a:p>
            <a:r>
              <a:rPr lang="en-US" dirty="0"/>
              <a:t>RISC-V Verification &amp; Validation Tasks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F4162-9A72-9BC5-B1F4-145987550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Breker Verification Systems, Inc.  All rights reserved.                                                             Breker Systems Confidential</a:t>
            </a: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39D31-060D-1D83-C387-8BBF9632A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E1F54F-A9C0-46D9-9FE5-92AFF8F483D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A1E7716C-7D4F-1BEE-D3F8-9067922E4B43}"/>
              </a:ext>
            </a:extLst>
          </p:cNvPr>
          <p:cNvSpPr/>
          <p:nvPr/>
        </p:nvSpPr>
        <p:spPr>
          <a:xfrm rot="19504059">
            <a:off x="4411549" y="4906639"/>
            <a:ext cx="538454" cy="175762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rgbClr val="3C6884"/>
              </a:solidFill>
            </a:endParaRPr>
          </a:p>
        </p:txBody>
      </p:sp>
      <p:sp>
        <p:nvSpPr>
          <p:cNvPr id="191" name="Right Arrow 190">
            <a:extLst>
              <a:ext uri="{FF2B5EF4-FFF2-40B4-BE49-F238E27FC236}">
                <a16:creationId xmlns:a16="http://schemas.microsoft.com/office/drawing/2014/main" id="{D9B84665-C51E-FFCC-0863-6D403848A622}"/>
              </a:ext>
            </a:extLst>
          </p:cNvPr>
          <p:cNvSpPr/>
          <p:nvPr/>
        </p:nvSpPr>
        <p:spPr>
          <a:xfrm rot="1724175" flipV="1">
            <a:off x="4654269" y="3997137"/>
            <a:ext cx="255282" cy="175762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rgbClr val="3C6884"/>
              </a:solidFill>
            </a:endParaRPr>
          </a:p>
        </p:txBody>
      </p:sp>
      <p:pic>
        <p:nvPicPr>
          <p:cNvPr id="118" name="Picture 117" descr="Diagram&#10;&#10;Description automatically generated">
            <a:extLst>
              <a:ext uri="{FF2B5EF4-FFF2-40B4-BE49-F238E27FC236}">
                <a16:creationId xmlns:a16="http://schemas.microsoft.com/office/drawing/2014/main" id="{94CEC333-34CD-E21A-0B67-2BCE3BD7B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79" y="3687954"/>
            <a:ext cx="2924288" cy="1644912"/>
          </a:xfrm>
          <a:prstGeom prst="rect">
            <a:avLst/>
          </a:prstGeom>
        </p:spPr>
      </p:pic>
      <p:sp>
        <p:nvSpPr>
          <p:cNvPr id="120" name="Right Arrow 62">
            <a:extLst>
              <a:ext uri="{FF2B5EF4-FFF2-40B4-BE49-F238E27FC236}">
                <a16:creationId xmlns:a16="http://schemas.microsoft.com/office/drawing/2014/main" id="{1B9F6187-D1DF-A53F-15E3-F7DC249D78AE}"/>
              </a:ext>
            </a:extLst>
          </p:cNvPr>
          <p:cNvSpPr/>
          <p:nvPr/>
        </p:nvSpPr>
        <p:spPr>
          <a:xfrm rot="10800000">
            <a:off x="7953562" y="4422528"/>
            <a:ext cx="232905" cy="175762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rgbClr val="3C6884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1782A50-F1D1-C6A8-FC4E-E68187F10615}"/>
              </a:ext>
            </a:extLst>
          </p:cNvPr>
          <p:cNvGrpSpPr/>
          <p:nvPr/>
        </p:nvGrpSpPr>
        <p:grpSpPr>
          <a:xfrm>
            <a:off x="3109668" y="3132997"/>
            <a:ext cx="1438073" cy="1090446"/>
            <a:chOff x="3043509" y="2302386"/>
            <a:chExt cx="1438073" cy="109044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917C6211-7B17-AE8B-3EE1-C6087C3DF849}"/>
                </a:ext>
              </a:extLst>
            </p:cNvPr>
            <p:cNvGrpSpPr/>
            <p:nvPr/>
          </p:nvGrpSpPr>
          <p:grpSpPr>
            <a:xfrm>
              <a:off x="3129803" y="2481023"/>
              <a:ext cx="1351779" cy="911809"/>
              <a:chOff x="745273" y="1841734"/>
              <a:chExt cx="1834230" cy="1237234"/>
            </a:xfrm>
          </p:grpSpPr>
          <p:pic>
            <p:nvPicPr>
              <p:cNvPr id="216" name="Picture 215" descr="Diagram, engineering drawing, schematic&#10;&#10;Description automatically generated">
                <a:extLst>
                  <a:ext uri="{FF2B5EF4-FFF2-40B4-BE49-F238E27FC236}">
                    <a16:creationId xmlns:a16="http://schemas.microsoft.com/office/drawing/2014/main" id="{E31381A5-1D9D-300E-D6FB-C97020263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273" y="1841734"/>
                <a:ext cx="1717138" cy="1121285"/>
              </a:xfrm>
              <a:prstGeom prst="rect">
                <a:avLst/>
              </a:prstGeom>
            </p:spPr>
          </p:pic>
          <p:pic>
            <p:nvPicPr>
              <p:cNvPr id="6" name="Picture 5" descr="Diagram, engineering drawing, schematic&#10;&#10;Description automatically generated">
                <a:extLst>
                  <a:ext uri="{FF2B5EF4-FFF2-40B4-BE49-F238E27FC236}">
                    <a16:creationId xmlns:a16="http://schemas.microsoft.com/office/drawing/2014/main" id="{EE160834-9F0C-4484-6950-8E3500DFD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365" y="1957683"/>
                <a:ext cx="1717138" cy="1121285"/>
              </a:xfrm>
              <a:prstGeom prst="rect">
                <a:avLst/>
              </a:prstGeom>
            </p:spPr>
          </p:pic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42E0D07-51D3-2D93-8C5A-07F597406B82}"/>
                </a:ext>
              </a:extLst>
            </p:cNvPr>
            <p:cNvSpPr txBox="1"/>
            <p:nvPr/>
          </p:nvSpPr>
          <p:spPr>
            <a:xfrm>
              <a:off x="3043509" y="2302386"/>
              <a:ext cx="5865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CPU Cores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42BE99C-E48B-2345-E4FF-F8A38AE56850}"/>
              </a:ext>
            </a:extLst>
          </p:cNvPr>
          <p:cNvGrpSpPr/>
          <p:nvPr/>
        </p:nvGrpSpPr>
        <p:grpSpPr>
          <a:xfrm>
            <a:off x="3531999" y="4671211"/>
            <a:ext cx="773216" cy="980656"/>
            <a:chOff x="3465840" y="3840600"/>
            <a:chExt cx="773216" cy="980656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A8A0A99-C3A9-A519-2148-BD4D263CF2C4}"/>
                </a:ext>
              </a:extLst>
            </p:cNvPr>
            <p:cNvGrpSpPr/>
            <p:nvPr/>
          </p:nvGrpSpPr>
          <p:grpSpPr>
            <a:xfrm>
              <a:off x="3540043" y="4038859"/>
              <a:ext cx="699013" cy="782397"/>
              <a:chOff x="7974570" y="4632856"/>
              <a:chExt cx="976908" cy="109344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055E2074-5CE8-CB0D-6749-F90F33C22E14}"/>
                  </a:ext>
                </a:extLst>
              </p:cNvPr>
              <p:cNvGrpSpPr/>
              <p:nvPr/>
            </p:nvGrpSpPr>
            <p:grpSpPr>
              <a:xfrm>
                <a:off x="7974570" y="4632856"/>
                <a:ext cx="884699" cy="1013400"/>
                <a:chOff x="7974570" y="4632856"/>
                <a:chExt cx="884699" cy="1013400"/>
              </a:xfrm>
            </p:grpSpPr>
            <p:sp>
              <p:nvSpPr>
                <p:cNvPr id="7" name="Rectangle 233">
                  <a:extLst>
                    <a:ext uri="{FF2B5EF4-FFF2-40B4-BE49-F238E27FC236}">
                      <a16:creationId xmlns:a16="http://schemas.microsoft.com/office/drawing/2014/main" id="{404BE39B-E45F-B731-C550-B151524655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0982" y="4632856"/>
                  <a:ext cx="861602" cy="944607"/>
                </a:xfrm>
                <a:prstGeom prst="rect">
                  <a:avLst/>
                </a:prstGeom>
                <a:solidFill>
                  <a:srgbClr val="CCDF7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700">
                    <a:latin typeface="+mn-lt"/>
                  </a:endParaRPr>
                </a:p>
              </p:txBody>
            </p:sp>
            <p:sp>
              <p:nvSpPr>
                <p:cNvPr id="62" name="Text Box 5">
                  <a:extLst>
                    <a:ext uri="{FF2B5EF4-FFF2-40B4-BE49-F238E27FC236}">
                      <a16:creationId xmlns:a16="http://schemas.microsoft.com/office/drawing/2014/main" id="{171DAFF8-ADB0-DBE5-C047-A0F1BE6CAF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74570" y="5409682"/>
                  <a:ext cx="884699" cy="236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500" dirty="0">
                      <a:latin typeface="+mn-lt"/>
                    </a:rPr>
                    <a:t>Testbench</a:t>
                  </a:r>
                </a:p>
              </p:txBody>
            </p:sp>
            <p:sp>
              <p:nvSpPr>
                <p:cNvPr id="99" name="Rectangle 77">
                  <a:extLst>
                    <a:ext uri="{FF2B5EF4-FFF2-40B4-BE49-F238E27FC236}">
                      <a16:creationId xmlns:a16="http://schemas.microsoft.com/office/drawing/2014/main" id="{9D3ED503-6C97-9A19-2F40-228FD9E77FB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134625" y="5277128"/>
                  <a:ext cx="571103" cy="14532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500" dirty="0">
                      <a:latin typeface="+mn-lt"/>
                    </a:rPr>
                    <a:t>VIP</a:t>
                  </a:r>
                </a:p>
              </p:txBody>
            </p:sp>
            <p:sp>
              <p:nvSpPr>
                <p:cNvPr id="100" name="Rectangle 77">
                  <a:extLst>
                    <a:ext uri="{FF2B5EF4-FFF2-40B4-BE49-F238E27FC236}">
                      <a16:creationId xmlns:a16="http://schemas.microsoft.com/office/drawing/2014/main" id="{851C211D-E52E-57B8-17AD-2558CCDE5FA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149515" y="4711310"/>
                  <a:ext cx="556213" cy="1332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500" dirty="0">
                      <a:latin typeface="+mn-lt"/>
                    </a:rPr>
                    <a:t>VIP</a:t>
                  </a:r>
                </a:p>
              </p:txBody>
            </p: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E983848A-E301-4483-B20B-4C7B58B0F3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23828" y="4844555"/>
                  <a:ext cx="0" cy="101257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Arrow Connector 101">
                  <a:extLst>
                    <a:ext uri="{FF2B5EF4-FFF2-40B4-BE49-F238E27FC236}">
                      <a16:creationId xmlns:a16="http://schemas.microsoft.com/office/drawing/2014/main" id="{114D2494-A715-48D0-7FC9-999A70F5C4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11799" y="5164704"/>
                  <a:ext cx="0" cy="96093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81435CB0-7530-8C3A-A101-18960B5F44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29033" y="5164704"/>
                  <a:ext cx="0" cy="96093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25864ED3-A4C5-4E9B-31B2-03A1C685CD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29033" y="4844555"/>
                  <a:ext cx="0" cy="101258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Rectangle 64">
                  <a:extLst>
                    <a:ext uri="{FF2B5EF4-FFF2-40B4-BE49-F238E27FC236}">
                      <a16:creationId xmlns:a16="http://schemas.microsoft.com/office/drawing/2014/main" id="{BBE2990A-F90D-298C-294F-AB7076BB2C7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149515" y="4952131"/>
                  <a:ext cx="556212" cy="20788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500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IP DUT</a:t>
                  </a: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8E8EDBD9-D9B1-7246-EE0C-3CBAA3C5D7D8}"/>
                  </a:ext>
                </a:extLst>
              </p:cNvPr>
              <p:cNvGrpSpPr/>
              <p:nvPr/>
            </p:nvGrpSpPr>
            <p:grpSpPr>
              <a:xfrm>
                <a:off x="8066779" y="4712896"/>
                <a:ext cx="884699" cy="1013400"/>
                <a:chOff x="7974570" y="4632856"/>
                <a:chExt cx="884699" cy="1013400"/>
              </a:xfrm>
            </p:grpSpPr>
            <p:sp>
              <p:nvSpPr>
                <p:cNvPr id="108" name="Rectangle 233">
                  <a:extLst>
                    <a:ext uri="{FF2B5EF4-FFF2-40B4-BE49-F238E27FC236}">
                      <a16:creationId xmlns:a16="http://schemas.microsoft.com/office/drawing/2014/main" id="{BDCAE658-F5D5-E582-9133-71395B26F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0982" y="4632856"/>
                  <a:ext cx="861602" cy="944607"/>
                </a:xfrm>
                <a:prstGeom prst="rect">
                  <a:avLst/>
                </a:prstGeom>
                <a:solidFill>
                  <a:srgbClr val="CCDF7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700">
                    <a:latin typeface="+mn-lt"/>
                  </a:endParaRPr>
                </a:p>
              </p:txBody>
            </p:sp>
            <p:sp>
              <p:nvSpPr>
                <p:cNvPr id="109" name="Text Box 5">
                  <a:extLst>
                    <a:ext uri="{FF2B5EF4-FFF2-40B4-BE49-F238E27FC236}">
                      <a16:creationId xmlns:a16="http://schemas.microsoft.com/office/drawing/2014/main" id="{BD294A10-2F3D-5E66-59DE-530FEC6AC5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74570" y="5409682"/>
                  <a:ext cx="884699" cy="236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500" dirty="0">
                      <a:latin typeface="+mn-lt"/>
                    </a:rPr>
                    <a:t>Testbench</a:t>
                  </a:r>
                </a:p>
              </p:txBody>
            </p:sp>
            <p:sp>
              <p:nvSpPr>
                <p:cNvPr id="110" name="Rectangle 77">
                  <a:extLst>
                    <a:ext uri="{FF2B5EF4-FFF2-40B4-BE49-F238E27FC236}">
                      <a16:creationId xmlns:a16="http://schemas.microsoft.com/office/drawing/2014/main" id="{5F398634-3C6D-3B34-4B5C-CD986880D7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134625" y="5277128"/>
                  <a:ext cx="571103" cy="14532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500" dirty="0">
                      <a:latin typeface="+mn-lt"/>
                    </a:rPr>
                    <a:t>VIP</a:t>
                  </a:r>
                </a:p>
              </p:txBody>
            </p:sp>
            <p:sp>
              <p:nvSpPr>
                <p:cNvPr id="111" name="Rectangle 77">
                  <a:extLst>
                    <a:ext uri="{FF2B5EF4-FFF2-40B4-BE49-F238E27FC236}">
                      <a16:creationId xmlns:a16="http://schemas.microsoft.com/office/drawing/2014/main" id="{E849BA73-0407-0794-2D2E-D087F9AA26A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149515" y="4711310"/>
                  <a:ext cx="556213" cy="13324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500" dirty="0">
                      <a:latin typeface="+mn-lt"/>
                    </a:rPr>
                    <a:t>VIP</a:t>
                  </a:r>
                </a:p>
              </p:txBody>
            </p: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3636B4A7-E6E2-B1E8-594E-21B07C4494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23828" y="4844555"/>
                  <a:ext cx="0" cy="101257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B352A5FB-9218-D872-0897-DDC9C888D4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11799" y="5164704"/>
                  <a:ext cx="0" cy="96093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6CA61013-2107-F443-41A8-DCE0ACE55F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29033" y="5164704"/>
                  <a:ext cx="0" cy="96093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755F42ED-A8F2-35FB-DF92-7FFBF82D15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29033" y="4844555"/>
                  <a:ext cx="0" cy="101258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Rectangle 64">
                  <a:extLst>
                    <a:ext uri="{FF2B5EF4-FFF2-40B4-BE49-F238E27FC236}">
                      <a16:creationId xmlns:a16="http://schemas.microsoft.com/office/drawing/2014/main" id="{DA103E07-50E2-7D28-51E1-701B40C9E4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149515" y="4952131"/>
                  <a:ext cx="556212" cy="20788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500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IP DUT</a:t>
                  </a:r>
                </a:p>
              </p:txBody>
            </p:sp>
          </p:grp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C0567A2-D16A-A4F8-C21B-ED13F89101C9}"/>
                </a:ext>
              </a:extLst>
            </p:cNvPr>
            <p:cNvSpPr txBox="1"/>
            <p:nvPr/>
          </p:nvSpPr>
          <p:spPr>
            <a:xfrm>
              <a:off x="3465840" y="3840600"/>
              <a:ext cx="5865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err="1">
                  <a:solidFill>
                    <a:schemeClr val="accent1">
                      <a:lumMod val="75000"/>
                    </a:schemeClr>
                  </a:solidFill>
                </a:rPr>
                <a:t>Uncore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 IPs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799D1D2-11F9-6B2C-A0FE-1D0C0AD30E66}"/>
              </a:ext>
            </a:extLst>
          </p:cNvPr>
          <p:cNvGrpSpPr/>
          <p:nvPr/>
        </p:nvGrpSpPr>
        <p:grpSpPr>
          <a:xfrm>
            <a:off x="8279599" y="4057086"/>
            <a:ext cx="762726" cy="684155"/>
            <a:chOff x="8213440" y="3226475"/>
            <a:chExt cx="762726" cy="6841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88B816-86D1-3F4E-E3D4-CC1FA5D6687B}"/>
                </a:ext>
              </a:extLst>
            </p:cNvPr>
            <p:cNvGrpSpPr/>
            <p:nvPr/>
          </p:nvGrpSpPr>
          <p:grpSpPr>
            <a:xfrm>
              <a:off x="8312133" y="3448965"/>
              <a:ext cx="664033" cy="461665"/>
              <a:chOff x="7575360" y="1809559"/>
              <a:chExt cx="943762" cy="656145"/>
            </a:xfrm>
          </p:grpSpPr>
          <p:sp>
            <p:nvSpPr>
              <p:cNvPr id="192" name="Can 191">
                <a:extLst>
                  <a:ext uri="{FF2B5EF4-FFF2-40B4-BE49-F238E27FC236}">
                    <a16:creationId xmlns:a16="http://schemas.microsoft.com/office/drawing/2014/main" id="{93581125-B5D0-4FF0-A1AB-50EB3E477F78}"/>
                  </a:ext>
                </a:extLst>
              </p:cNvPr>
              <p:cNvSpPr/>
              <p:nvPr/>
            </p:nvSpPr>
            <p:spPr>
              <a:xfrm>
                <a:off x="7575360" y="2211663"/>
                <a:ext cx="943762" cy="254041"/>
              </a:xfrm>
              <a:prstGeom prst="can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Can 192">
                <a:extLst>
                  <a:ext uri="{FF2B5EF4-FFF2-40B4-BE49-F238E27FC236}">
                    <a16:creationId xmlns:a16="http://schemas.microsoft.com/office/drawing/2014/main" id="{3130CEC2-4135-8BBC-989F-F819412542EF}"/>
                  </a:ext>
                </a:extLst>
              </p:cNvPr>
              <p:cNvSpPr/>
              <p:nvPr/>
            </p:nvSpPr>
            <p:spPr>
              <a:xfrm>
                <a:off x="7575360" y="2011164"/>
                <a:ext cx="943762" cy="254041"/>
              </a:xfrm>
              <a:prstGeom prst="ca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Can 201">
                <a:extLst>
                  <a:ext uri="{FF2B5EF4-FFF2-40B4-BE49-F238E27FC236}">
                    <a16:creationId xmlns:a16="http://schemas.microsoft.com/office/drawing/2014/main" id="{187C69AF-930E-29F0-37EC-D1CEF0890E62}"/>
                  </a:ext>
                </a:extLst>
              </p:cNvPr>
              <p:cNvSpPr/>
              <p:nvPr/>
            </p:nvSpPr>
            <p:spPr>
              <a:xfrm>
                <a:off x="7575360" y="1809559"/>
                <a:ext cx="943762" cy="254041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908D78C-4B75-B4DB-33CA-2754DAC72EAC}"/>
                </a:ext>
              </a:extLst>
            </p:cNvPr>
            <p:cNvSpPr txBox="1"/>
            <p:nvPr/>
          </p:nvSpPr>
          <p:spPr>
            <a:xfrm>
              <a:off x="8213440" y="3226475"/>
              <a:ext cx="5865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Firmware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81A789-9869-7028-D25B-FA7F5AB9C787}"/>
              </a:ext>
            </a:extLst>
          </p:cNvPr>
          <p:cNvGrpSpPr/>
          <p:nvPr/>
        </p:nvGrpSpPr>
        <p:grpSpPr>
          <a:xfrm>
            <a:off x="354299" y="2478309"/>
            <a:ext cx="2618721" cy="1374676"/>
            <a:chOff x="354299" y="2478309"/>
            <a:chExt cx="2618721" cy="137467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C68831D-E372-EF11-285C-36BD768FBED4}"/>
                </a:ext>
              </a:extLst>
            </p:cNvPr>
            <p:cNvSpPr/>
            <p:nvPr/>
          </p:nvSpPr>
          <p:spPr>
            <a:xfrm>
              <a:off x="791683" y="3624684"/>
              <a:ext cx="2181337" cy="228301"/>
            </a:xfrm>
            <a:prstGeom prst="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rgbClr val="3C6884"/>
                  </a:solidFill>
                </a:rPr>
                <a:t>First Instruction Completion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63871F1-A58F-C722-34F4-A3ED2773C98C}"/>
                </a:ext>
              </a:extLst>
            </p:cNvPr>
            <p:cNvSpPr/>
            <p:nvPr/>
          </p:nvSpPr>
          <p:spPr>
            <a:xfrm>
              <a:off x="791683" y="3332354"/>
              <a:ext cx="2181337" cy="228301"/>
            </a:xfrm>
            <a:prstGeom prst="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rgbClr val="3C6884"/>
                  </a:solidFill>
                </a:rPr>
                <a:t>ISA compliance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D33625D-8B98-9241-D215-9D365463DC0A}"/>
                </a:ext>
              </a:extLst>
            </p:cNvPr>
            <p:cNvSpPr/>
            <p:nvPr/>
          </p:nvSpPr>
          <p:spPr>
            <a:xfrm>
              <a:off x="791683" y="3040023"/>
              <a:ext cx="2181337" cy="228301"/>
            </a:xfrm>
            <a:prstGeom prst="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rgbClr val="3C6884"/>
                  </a:solidFill>
                </a:rPr>
                <a:t>Micro-architecture functionality 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B40A70B-60A5-50D3-E83E-0F99DFF62238}"/>
                </a:ext>
              </a:extLst>
            </p:cNvPr>
            <p:cNvSpPr/>
            <p:nvPr/>
          </p:nvSpPr>
          <p:spPr>
            <a:xfrm>
              <a:off x="791683" y="2747692"/>
              <a:ext cx="2181337" cy="228301"/>
            </a:xfrm>
            <a:prstGeom prst="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rgbClr val="3C6884"/>
                  </a:solidFill>
                </a:rPr>
                <a:t>Interrupts/Paging/Memory Order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4C00E17-B30A-E1D4-B7A2-0CA802F342B9}"/>
                </a:ext>
              </a:extLst>
            </p:cNvPr>
            <p:cNvSpPr txBox="1"/>
            <p:nvPr/>
          </p:nvSpPr>
          <p:spPr>
            <a:xfrm>
              <a:off x="700606" y="2478309"/>
              <a:ext cx="2051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Core Integrity</a:t>
              </a:r>
            </a:p>
          </p:txBody>
        </p:sp>
        <p:sp>
          <p:nvSpPr>
            <p:cNvPr id="157" name="Up Arrow 14">
              <a:extLst>
                <a:ext uri="{FF2B5EF4-FFF2-40B4-BE49-F238E27FC236}">
                  <a16:creationId xmlns:a16="http://schemas.microsoft.com/office/drawing/2014/main" id="{F743658E-DC42-CCE2-5240-975504285153}"/>
                </a:ext>
              </a:extLst>
            </p:cNvPr>
            <p:cNvSpPr/>
            <p:nvPr/>
          </p:nvSpPr>
          <p:spPr>
            <a:xfrm>
              <a:off x="354299" y="2629094"/>
              <a:ext cx="369060" cy="1195695"/>
            </a:xfrm>
            <a:prstGeom prst="upArrow">
              <a:avLst>
                <a:gd name="adj1" fmla="val 50000"/>
                <a:gd name="adj2" fmla="val 40379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/>
            <a:lstStyle/>
            <a:p>
              <a:pPr algn="ctr"/>
              <a:r>
                <a:rPr lang="en-US" sz="1050" dirty="0">
                  <a:solidFill>
                    <a:srgbClr val="3C6884"/>
                  </a:solidFill>
                </a:rPr>
                <a:t>Complexity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A03B50-4739-8960-C150-648C8FE54E83}"/>
              </a:ext>
            </a:extLst>
          </p:cNvPr>
          <p:cNvGrpSpPr/>
          <p:nvPr/>
        </p:nvGrpSpPr>
        <p:grpSpPr>
          <a:xfrm>
            <a:off x="325917" y="4851705"/>
            <a:ext cx="2617587" cy="1093718"/>
            <a:chOff x="325917" y="4851705"/>
            <a:chExt cx="2617587" cy="1093718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FD836D5-BE90-3E62-FF20-0944E7E70915}"/>
                </a:ext>
              </a:extLst>
            </p:cNvPr>
            <p:cNvSpPr/>
            <p:nvPr/>
          </p:nvSpPr>
          <p:spPr>
            <a:xfrm>
              <a:off x="762167" y="5695722"/>
              <a:ext cx="2181337" cy="228301"/>
            </a:xfrm>
            <a:prstGeom prst="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rgbClr val="3C6884"/>
                  </a:solidFill>
                </a:rPr>
                <a:t>IP Configuration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82CF6F3-D00C-4B44-3278-1F5A4D90D0A3}"/>
                </a:ext>
              </a:extLst>
            </p:cNvPr>
            <p:cNvSpPr/>
            <p:nvPr/>
          </p:nvSpPr>
          <p:spPr>
            <a:xfrm>
              <a:off x="762167" y="5412052"/>
              <a:ext cx="2181337" cy="228301"/>
            </a:xfrm>
            <a:prstGeom prst="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rgbClr val="3C6884"/>
                  </a:solidFill>
                </a:rPr>
                <a:t>Concurrency Testing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691A35FD-A3DA-9BCE-BB3E-58AC35ACE743}"/>
                </a:ext>
              </a:extLst>
            </p:cNvPr>
            <p:cNvSpPr/>
            <p:nvPr/>
          </p:nvSpPr>
          <p:spPr>
            <a:xfrm>
              <a:off x="758462" y="5132789"/>
              <a:ext cx="2181337" cy="228301"/>
            </a:xfrm>
            <a:prstGeom prst="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rgbClr val="3C6884"/>
                  </a:solidFill>
                </a:rPr>
                <a:t>End-to-End Use Cases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DDFDDA1-1A33-1DE4-69EC-501258D83742}"/>
                </a:ext>
              </a:extLst>
            </p:cNvPr>
            <p:cNvSpPr txBox="1"/>
            <p:nvPr/>
          </p:nvSpPr>
          <p:spPr>
            <a:xfrm>
              <a:off x="679216" y="4851705"/>
              <a:ext cx="2051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IP Integrity</a:t>
              </a:r>
            </a:p>
          </p:txBody>
        </p:sp>
        <p:sp>
          <p:nvSpPr>
            <p:cNvPr id="158" name="Up Arrow 14">
              <a:extLst>
                <a:ext uri="{FF2B5EF4-FFF2-40B4-BE49-F238E27FC236}">
                  <a16:creationId xmlns:a16="http://schemas.microsoft.com/office/drawing/2014/main" id="{FC4D2A2D-8595-2CA5-33D8-E208FF92F6BA}"/>
                </a:ext>
              </a:extLst>
            </p:cNvPr>
            <p:cNvSpPr/>
            <p:nvPr/>
          </p:nvSpPr>
          <p:spPr>
            <a:xfrm>
              <a:off x="325917" y="4925607"/>
              <a:ext cx="369060" cy="1019816"/>
            </a:xfrm>
            <a:prstGeom prst="upArrow">
              <a:avLst>
                <a:gd name="adj1" fmla="val 50000"/>
                <a:gd name="adj2" fmla="val 40379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/>
            <a:lstStyle/>
            <a:p>
              <a:pPr algn="ctr"/>
              <a:r>
                <a:rPr lang="en-US" sz="1050" dirty="0">
                  <a:solidFill>
                    <a:srgbClr val="3C6884"/>
                  </a:solidFill>
                </a:rPr>
                <a:t>Complexity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3D7659-C996-F715-1736-4977B8F0A390}"/>
              </a:ext>
            </a:extLst>
          </p:cNvPr>
          <p:cNvGrpSpPr/>
          <p:nvPr/>
        </p:nvGrpSpPr>
        <p:grpSpPr>
          <a:xfrm>
            <a:off x="4664994" y="1705802"/>
            <a:ext cx="2625270" cy="1719233"/>
            <a:chOff x="4664994" y="1705802"/>
            <a:chExt cx="2625270" cy="1719233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A25ECE4-1604-8231-D038-EABA5E8EC3C4}"/>
                </a:ext>
              </a:extLst>
            </p:cNvPr>
            <p:cNvSpPr/>
            <p:nvPr/>
          </p:nvSpPr>
          <p:spPr>
            <a:xfrm>
              <a:off x="5108927" y="2880931"/>
              <a:ext cx="2181337" cy="228301"/>
            </a:xfrm>
            <a:prstGeom prst="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rgbClr val="3C6884"/>
                  </a:solidFill>
                </a:rPr>
                <a:t>Interrupts/Paging/Memory Order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2394F4C-3DBC-73D5-E8F7-1FC3C8FB8F9F}"/>
                </a:ext>
              </a:extLst>
            </p:cNvPr>
            <p:cNvSpPr/>
            <p:nvPr/>
          </p:nvSpPr>
          <p:spPr>
            <a:xfrm>
              <a:off x="5108927" y="3196734"/>
              <a:ext cx="2181337" cy="228301"/>
            </a:xfrm>
            <a:prstGeom prst="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rgbClr val="3C6884"/>
                  </a:solidFill>
                </a:rPr>
                <a:t>Cache Coherency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1A5C3E9-974C-14D3-073C-D5F719A1002F}"/>
                </a:ext>
              </a:extLst>
            </p:cNvPr>
            <p:cNvSpPr/>
            <p:nvPr/>
          </p:nvSpPr>
          <p:spPr>
            <a:xfrm>
              <a:off x="5108925" y="2284855"/>
              <a:ext cx="2181337" cy="228301"/>
            </a:xfrm>
            <a:prstGeom prst="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rgbClr val="3C6884"/>
                  </a:solidFill>
                </a:rPr>
                <a:t>Security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A290D6-D418-55EE-1863-893615A56E7B}"/>
                </a:ext>
              </a:extLst>
            </p:cNvPr>
            <p:cNvSpPr/>
            <p:nvPr/>
          </p:nvSpPr>
          <p:spPr>
            <a:xfrm>
              <a:off x="5108926" y="2583844"/>
              <a:ext cx="2181337" cy="228301"/>
            </a:xfrm>
            <a:prstGeom prst="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rgbClr val="3C6884"/>
                  </a:solidFill>
                </a:rPr>
                <a:t>Power Management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EF2A6F9-DBC8-835C-7C91-775B430B9C05}"/>
                </a:ext>
              </a:extLst>
            </p:cNvPr>
            <p:cNvSpPr/>
            <p:nvPr/>
          </p:nvSpPr>
          <p:spPr>
            <a:xfrm>
              <a:off x="5108924" y="1985866"/>
              <a:ext cx="2181337" cy="228301"/>
            </a:xfrm>
            <a:prstGeom prst="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rgbClr val="3C6884"/>
                  </a:solidFill>
                </a:rPr>
                <a:t>Power/Performance Profiling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0543A6D5-79E1-C6D8-F3CD-BB367DC59E05}"/>
                </a:ext>
              </a:extLst>
            </p:cNvPr>
            <p:cNvSpPr txBox="1"/>
            <p:nvPr/>
          </p:nvSpPr>
          <p:spPr>
            <a:xfrm>
              <a:off x="5034054" y="1705802"/>
              <a:ext cx="2051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SoC Integrity</a:t>
              </a:r>
            </a:p>
          </p:txBody>
        </p:sp>
        <p:sp>
          <p:nvSpPr>
            <p:cNvPr id="159" name="Up Arrow 14">
              <a:extLst>
                <a:ext uri="{FF2B5EF4-FFF2-40B4-BE49-F238E27FC236}">
                  <a16:creationId xmlns:a16="http://schemas.microsoft.com/office/drawing/2014/main" id="{C73E1B63-8910-FEDD-BB26-B37D88A58857}"/>
                </a:ext>
              </a:extLst>
            </p:cNvPr>
            <p:cNvSpPr/>
            <p:nvPr/>
          </p:nvSpPr>
          <p:spPr>
            <a:xfrm>
              <a:off x="4664994" y="1821515"/>
              <a:ext cx="369060" cy="1603520"/>
            </a:xfrm>
            <a:prstGeom prst="upArrow">
              <a:avLst>
                <a:gd name="adj1" fmla="val 50000"/>
                <a:gd name="adj2" fmla="val 40379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/>
            <a:lstStyle/>
            <a:p>
              <a:pPr algn="ctr"/>
              <a:r>
                <a:rPr lang="en-US" sz="1050" dirty="0">
                  <a:solidFill>
                    <a:srgbClr val="3C6884"/>
                  </a:solidFill>
                </a:rPr>
                <a:t>Complexity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C83E17-C9EB-FF04-19AD-45B076561B27}"/>
              </a:ext>
            </a:extLst>
          </p:cNvPr>
          <p:cNvGrpSpPr/>
          <p:nvPr/>
        </p:nvGrpSpPr>
        <p:grpSpPr>
          <a:xfrm>
            <a:off x="9238807" y="3812697"/>
            <a:ext cx="2643036" cy="1093975"/>
            <a:chOff x="9238807" y="3812697"/>
            <a:chExt cx="2643036" cy="1093975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F5D95C5-8AD9-AEE1-60C6-95AB5221B814}"/>
                </a:ext>
              </a:extLst>
            </p:cNvPr>
            <p:cNvSpPr/>
            <p:nvPr/>
          </p:nvSpPr>
          <p:spPr>
            <a:xfrm>
              <a:off x="9331446" y="4678371"/>
              <a:ext cx="2181337" cy="228301"/>
            </a:xfrm>
            <a:prstGeom prst="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rgbClr val="3C6884"/>
                  </a:solidFill>
                </a:rPr>
                <a:t>HW/Firmware Compatibility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6C7B716-2C63-5876-2F94-E26A66086A3B}"/>
                </a:ext>
              </a:extLst>
            </p:cNvPr>
            <p:cNvSpPr/>
            <p:nvPr/>
          </p:nvSpPr>
          <p:spPr>
            <a:xfrm>
              <a:off x="9331447" y="4384161"/>
              <a:ext cx="2181337" cy="228301"/>
            </a:xfrm>
            <a:prstGeom prst="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rgbClr val="3C6884"/>
                  </a:solidFill>
                </a:rPr>
                <a:t>Concurrency Testing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92B0C4E-6687-5E42-3411-8308744EDE82}"/>
                </a:ext>
              </a:extLst>
            </p:cNvPr>
            <p:cNvSpPr/>
            <p:nvPr/>
          </p:nvSpPr>
          <p:spPr>
            <a:xfrm>
              <a:off x="9331446" y="4089951"/>
              <a:ext cx="2181337" cy="228301"/>
            </a:xfrm>
            <a:prstGeom prst="rect">
              <a:avLst/>
            </a:prstGeom>
            <a:solidFill>
              <a:srgbClr val="C1D2DD"/>
            </a:solidFill>
            <a:ln>
              <a:solidFill>
                <a:srgbClr val="3C6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rgbClr val="3C6884"/>
                  </a:solidFill>
                </a:rPr>
                <a:t>End-to-End Use Cases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3A29C76-DA62-AD31-183A-4201E3380E20}"/>
                </a:ext>
              </a:extLst>
            </p:cNvPr>
            <p:cNvSpPr txBox="1"/>
            <p:nvPr/>
          </p:nvSpPr>
          <p:spPr>
            <a:xfrm>
              <a:off x="9238807" y="3812697"/>
              <a:ext cx="2051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Firmware Integrity</a:t>
              </a:r>
            </a:p>
          </p:txBody>
        </p:sp>
        <p:sp>
          <p:nvSpPr>
            <p:cNvPr id="160" name="Up Arrow 14">
              <a:extLst>
                <a:ext uri="{FF2B5EF4-FFF2-40B4-BE49-F238E27FC236}">
                  <a16:creationId xmlns:a16="http://schemas.microsoft.com/office/drawing/2014/main" id="{10D59C19-DD29-0CC0-2F58-8C3892C24644}"/>
                </a:ext>
              </a:extLst>
            </p:cNvPr>
            <p:cNvSpPr/>
            <p:nvPr/>
          </p:nvSpPr>
          <p:spPr>
            <a:xfrm>
              <a:off x="11512783" y="3852985"/>
              <a:ext cx="369060" cy="1053687"/>
            </a:xfrm>
            <a:prstGeom prst="upArrow">
              <a:avLst>
                <a:gd name="adj1" fmla="val 50000"/>
                <a:gd name="adj2" fmla="val 40379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/>
            <a:lstStyle/>
            <a:p>
              <a:pPr algn="ctr"/>
              <a:r>
                <a:rPr lang="en-US" sz="1050" dirty="0">
                  <a:solidFill>
                    <a:srgbClr val="3C6884"/>
                  </a:solidFill>
                </a:rPr>
                <a:t>Complexity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99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reker Templat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96D4"/>
      </a:accent1>
      <a:accent2>
        <a:srgbClr val="ECC01C"/>
      </a:accent2>
      <a:accent3>
        <a:srgbClr val="90C055"/>
      </a:accent3>
      <a:accent4>
        <a:srgbClr val="EE8A67"/>
      </a:accent4>
      <a:accent5>
        <a:srgbClr val="A39EB9"/>
      </a:accent5>
      <a:accent6>
        <a:srgbClr val="E3B851"/>
      </a:accent6>
      <a:hlink>
        <a:srgbClr val="0876AC"/>
      </a:hlink>
      <a:folHlink>
        <a:srgbClr val="0876AC"/>
      </a:folHlink>
    </a:clrScheme>
    <a:fontScheme name="Breker Template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1D2DD"/>
        </a:solidFill>
        <a:ln>
          <a:solidFill>
            <a:srgbClr val="3C6884"/>
          </a:solidFill>
        </a:ln>
      </a:spPr>
      <a:bodyPr wrap="none" rtlCol="0" anchor="ctr"/>
      <a:lstStyle>
        <a:defPPr algn="ctr">
          <a:defRPr dirty="0" smtClean="0">
            <a:solidFill>
              <a:srgbClr val="3C6884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C6884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reker Templat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96D4"/>
      </a:accent1>
      <a:accent2>
        <a:srgbClr val="ECC01C"/>
      </a:accent2>
      <a:accent3>
        <a:srgbClr val="90C055"/>
      </a:accent3>
      <a:accent4>
        <a:srgbClr val="EE8A67"/>
      </a:accent4>
      <a:accent5>
        <a:srgbClr val="A39EB9"/>
      </a:accent5>
      <a:accent6>
        <a:srgbClr val="E3B851"/>
      </a:accent6>
      <a:hlink>
        <a:srgbClr val="0876AC"/>
      </a:hlink>
      <a:folHlink>
        <a:srgbClr val="0876AC"/>
      </a:folHlink>
    </a:clrScheme>
    <a:fontScheme name="Breker Template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1D2DD"/>
        </a:solidFill>
        <a:ln>
          <a:solidFill>
            <a:srgbClr val="3C6884"/>
          </a:solidFill>
        </a:ln>
      </a:spPr>
      <a:bodyPr wrap="none" rtlCol="0" anchor="ctr"/>
      <a:lstStyle>
        <a:defPPr algn="ctr">
          <a:defRPr dirty="0" smtClean="0">
            <a:solidFill>
              <a:srgbClr val="3C6884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3C6884"/>
          </a:solidFill>
          <a:prstDash val="sys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reker Templat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96D4"/>
      </a:accent1>
      <a:accent2>
        <a:srgbClr val="ECC01C"/>
      </a:accent2>
      <a:accent3>
        <a:srgbClr val="90C055"/>
      </a:accent3>
      <a:accent4>
        <a:srgbClr val="EE8A67"/>
      </a:accent4>
      <a:accent5>
        <a:srgbClr val="A39EB9"/>
      </a:accent5>
      <a:accent6>
        <a:srgbClr val="E3B851"/>
      </a:accent6>
      <a:hlink>
        <a:srgbClr val="0876AC"/>
      </a:hlink>
      <a:folHlink>
        <a:srgbClr val="0876AC"/>
      </a:folHlink>
    </a:clrScheme>
    <a:fontScheme name="Breker Template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1D2DD"/>
        </a:solidFill>
        <a:ln>
          <a:solidFill>
            <a:srgbClr val="3C6884"/>
          </a:solidFill>
        </a:ln>
      </a:spPr>
      <a:bodyPr wrap="none" rtlCol="0" anchor="ctr"/>
      <a:lstStyle>
        <a:defPPr algn="ctr">
          <a:defRPr dirty="0" smtClean="0">
            <a:solidFill>
              <a:srgbClr val="3C6884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C6884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DE01AB524AB438BBF42315E9BC035" ma:contentTypeVersion="9" ma:contentTypeDescription="Create a new document." ma:contentTypeScope="" ma:versionID="56df8374cdcca63542ac3c0722667f5e">
  <xsd:schema xmlns:xsd="http://www.w3.org/2001/XMLSchema" xmlns:xs="http://www.w3.org/2001/XMLSchema" xmlns:p="http://schemas.microsoft.com/office/2006/metadata/properties" xmlns:ns2="148ec87b-33e7-475b-bf21-dfafffd86189" targetNamespace="http://schemas.microsoft.com/office/2006/metadata/properties" ma:root="true" ma:fieldsID="ec2468c3e5972d9ace864b53d71dddd5" ns2:_="">
    <xsd:import namespace="148ec87b-33e7-475b-bf21-dfafffd86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ec87b-33e7-475b-bf21-dfafffd86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B7491F-35D4-42C2-B9D5-0AE82C0382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763801-D9FE-47B7-85EA-E1DBDAB13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8ec87b-33e7-475b-bf21-dfafffd86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E45420-0E1C-4CCA-96D4-E1440FD60DAE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48ec87b-33e7-475b-bf21-dfafffd86189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104372</TotalTime>
  <Words>1929</Words>
  <Application>Microsoft Macintosh PowerPoint</Application>
  <PresentationFormat>Widescreen</PresentationFormat>
  <Paragraphs>538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BankGothic</vt:lpstr>
      <vt:lpstr>Calibri</vt:lpstr>
      <vt:lpstr>Consolas</vt:lpstr>
      <vt:lpstr>Courier New</vt:lpstr>
      <vt:lpstr>Trebuchet MS</vt:lpstr>
      <vt:lpstr>Wingdings</vt:lpstr>
      <vt:lpstr>Office Theme</vt:lpstr>
      <vt:lpstr>1_Office Theme</vt:lpstr>
      <vt:lpstr>Office Theme</vt:lpstr>
      <vt:lpstr>Advanced RISC-V Verification Technique Learnings for SoC Validation</vt:lpstr>
      <vt:lpstr>Agenda</vt:lpstr>
      <vt:lpstr>Agenda</vt:lpstr>
      <vt:lpstr>The High Cost of Developing Test Content</vt:lpstr>
      <vt:lpstr>Test Suite Synthesis… Analogous to Logic Synthesis</vt:lpstr>
      <vt:lpstr>Breker SystemVIP Library</vt:lpstr>
      <vt:lpstr>Constrained Random vs AI Planning Algorithm Synthesis</vt:lpstr>
      <vt:lpstr>A Look At RISC-V</vt:lpstr>
      <vt:lpstr>RISC-V Verification &amp; Validation Tasks</vt:lpstr>
      <vt:lpstr>Breker RISC-V SystemVIP Portfolio </vt:lpstr>
      <vt:lpstr>Single Source of Truth for all stages of Verification &amp; Validation</vt:lpstr>
      <vt:lpstr>Different Challenges for Core vs SoC Verification</vt:lpstr>
      <vt:lpstr>Agenda</vt:lpstr>
      <vt:lpstr>RISC-V Core Testbench Integration </vt:lpstr>
      <vt:lpstr>RV64 Core Instruction Generation  </vt:lpstr>
      <vt:lpstr>Instruction Coverage Analysis</vt:lpstr>
      <vt:lpstr>RV64 Core Load/Store </vt:lpstr>
      <vt:lpstr>Example Address Allocation Patterns </vt:lpstr>
      <vt:lpstr>Application to Unit Bench and Sub-System Bench</vt:lpstr>
      <vt:lpstr>RV64 Core Exception Testing  </vt:lpstr>
      <vt:lpstr>Page Based Virtual Memory Tests</vt:lpstr>
      <vt:lpstr>RV64 Core Page Based MMU Tests </vt:lpstr>
      <vt:lpstr>Agenda</vt:lpstr>
      <vt:lpstr>RISC-V SoC Testbench Integration </vt:lpstr>
      <vt:lpstr>Multi-Agent Scheduling Plans: Overview</vt:lpstr>
      <vt:lpstr>RV64 MultiCore MoesiStates </vt:lpstr>
      <vt:lpstr>Efficacy of System-Integrity Testing using the RISC-V TrekApp</vt:lpstr>
      <vt:lpstr>Atomics Testing </vt:lpstr>
      <vt:lpstr>RISC-V SoC Memory Ordering: Dekker Algorithm</vt:lpstr>
      <vt:lpstr>Dekker Memory Ordering</vt:lpstr>
      <vt:lpstr>MultiCore MMU Tests </vt:lpstr>
      <vt:lpstr>False-Share Memory Stress Tests </vt:lpstr>
      <vt:lpstr>Thanks for Listening!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adnan</dc:creator>
  <cp:lastModifiedBy>David Kelf</cp:lastModifiedBy>
  <cp:revision>2277</cp:revision>
  <dcterms:created xsi:type="dcterms:W3CDTF">2016-01-15T06:06:10Z</dcterms:created>
  <dcterms:modified xsi:type="dcterms:W3CDTF">2023-09-10T08:29:20Z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0x010100E66DE01AB524AB438BBF42315E9BC035</vt:lpwstr>
  </property>
</Properties>
</file>