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Roboto Thin"/>
      <p:regular r:id="rId22"/>
      <p:bold r:id="rId23"/>
      <p:italic r:id="rId24"/>
      <p:boldItalic r:id="rId25"/>
    </p:embeddedFon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Thin-regular.fntdata"/><Relationship Id="rId21" Type="http://schemas.openxmlformats.org/officeDocument/2006/relationships/slide" Target="slides/slide15.xml"/><Relationship Id="rId24" Type="http://schemas.openxmlformats.org/officeDocument/2006/relationships/font" Target="fonts/RobotoThin-italic.fntdata"/><Relationship Id="rId23" Type="http://schemas.openxmlformats.org/officeDocument/2006/relationships/font" Target="fonts/RobotoThin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regular.fntdata"/><Relationship Id="rId25" Type="http://schemas.openxmlformats.org/officeDocument/2006/relationships/font" Target="fonts/RobotoThin-boldItalic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5ba4e9cad2_1_76:notes"/>
          <p:cNvSpPr txBox="1"/>
          <p:nvPr>
            <p:ph idx="1" type="body"/>
          </p:nvPr>
        </p:nvSpPr>
        <p:spPr>
          <a:xfrm>
            <a:off x="685800" y="4343401"/>
            <a:ext cx="5486400" cy="411480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25ba4e9cad2_1_76:notes"/>
          <p:cNvSpPr/>
          <p:nvPr>
            <p:ph idx="2" type="sldImg"/>
          </p:nvPr>
        </p:nvSpPr>
        <p:spPr>
          <a:xfrm>
            <a:off x="1855886" y="686115"/>
            <a:ext cx="3146229" cy="3428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758a0172be_0_68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trace example on the left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AXI agent to be moved down and make it multiple with memory box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Rename agents as config and data agent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Remove interface</a:t>
            </a:r>
            <a:endParaRPr/>
          </a:p>
        </p:txBody>
      </p:sp>
      <p:sp>
        <p:nvSpPr>
          <p:cNvPr id="216" name="Google Shape;216;g2758a0172be_0_68:notes"/>
          <p:cNvSpPr/>
          <p:nvPr>
            <p:ph idx="2" type="sldImg"/>
          </p:nvPr>
        </p:nvSpPr>
        <p:spPr>
          <a:xfrm>
            <a:off x="1855886" y="686115"/>
            <a:ext cx="3146100" cy="342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5ba02d7502_0_96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25ba02d7502_0_96:notes"/>
          <p:cNvSpPr/>
          <p:nvPr>
            <p:ph idx="2" type="sldImg"/>
          </p:nvPr>
        </p:nvSpPr>
        <p:spPr>
          <a:xfrm>
            <a:off x="1855886" y="686115"/>
            <a:ext cx="3146100" cy="342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5ba02d7502_0_113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25ba02d7502_0_113:notes"/>
          <p:cNvSpPr/>
          <p:nvPr>
            <p:ph idx="2" type="sldImg"/>
          </p:nvPr>
        </p:nvSpPr>
        <p:spPr>
          <a:xfrm>
            <a:off x="1855886" y="686115"/>
            <a:ext cx="3146100" cy="342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5ba02d7502_0_131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25ba02d7502_0_131:notes"/>
          <p:cNvSpPr/>
          <p:nvPr>
            <p:ph idx="2" type="sldImg"/>
          </p:nvPr>
        </p:nvSpPr>
        <p:spPr>
          <a:xfrm>
            <a:off x="1855886" y="686115"/>
            <a:ext cx="3146100" cy="342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5ba02d7502_0_144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25ba02d7502_0_144:notes"/>
          <p:cNvSpPr/>
          <p:nvPr>
            <p:ph idx="2" type="sldImg"/>
          </p:nvPr>
        </p:nvSpPr>
        <p:spPr>
          <a:xfrm>
            <a:off x="1855886" y="686115"/>
            <a:ext cx="3146100" cy="342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5ba4e9cad2_1_106:notes"/>
          <p:cNvSpPr txBox="1"/>
          <p:nvPr>
            <p:ph idx="1" type="body"/>
          </p:nvPr>
        </p:nvSpPr>
        <p:spPr>
          <a:xfrm>
            <a:off x="685800" y="4343401"/>
            <a:ext cx="5486400" cy="411480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25ba4e9cad2_1_106:notes"/>
          <p:cNvSpPr/>
          <p:nvPr>
            <p:ph idx="2" type="sldImg"/>
          </p:nvPr>
        </p:nvSpPr>
        <p:spPr>
          <a:xfrm>
            <a:off x="1855886" y="686115"/>
            <a:ext cx="3146229" cy="3428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ba4e9cad2_1_85:notes"/>
          <p:cNvSpPr txBox="1"/>
          <p:nvPr>
            <p:ph idx="1" type="body"/>
          </p:nvPr>
        </p:nvSpPr>
        <p:spPr>
          <a:xfrm>
            <a:off x="685800" y="4343401"/>
            <a:ext cx="5486400" cy="411480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25ba4e9cad2_1_85:notes"/>
          <p:cNvSpPr/>
          <p:nvPr>
            <p:ph idx="2" type="sldImg"/>
          </p:nvPr>
        </p:nvSpPr>
        <p:spPr>
          <a:xfrm>
            <a:off x="1855886" y="686115"/>
            <a:ext cx="3146229" cy="3428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58a0172be_0_6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2758a0172be_0_6:notes"/>
          <p:cNvSpPr/>
          <p:nvPr>
            <p:ph idx="2" type="sldImg"/>
          </p:nvPr>
        </p:nvSpPr>
        <p:spPr>
          <a:xfrm>
            <a:off x="1855886" y="686115"/>
            <a:ext cx="3146100" cy="342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758a0172be_0_31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2758a0172be_0_31:notes"/>
          <p:cNvSpPr/>
          <p:nvPr>
            <p:ph idx="2" type="sldImg"/>
          </p:nvPr>
        </p:nvSpPr>
        <p:spPr>
          <a:xfrm>
            <a:off x="1855886" y="686115"/>
            <a:ext cx="3146100" cy="342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ba02d7502_0_21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5ba02d7502_0_21:notes"/>
          <p:cNvSpPr/>
          <p:nvPr>
            <p:ph idx="2" type="sldImg"/>
          </p:nvPr>
        </p:nvSpPr>
        <p:spPr>
          <a:xfrm>
            <a:off x="1855886" y="686115"/>
            <a:ext cx="3146100" cy="342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758a0172be_0_47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2758a0172be_0_47:notes"/>
          <p:cNvSpPr/>
          <p:nvPr>
            <p:ph idx="2" type="sldImg"/>
          </p:nvPr>
        </p:nvSpPr>
        <p:spPr>
          <a:xfrm>
            <a:off x="1855886" y="686115"/>
            <a:ext cx="3146100" cy="342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ba02d7502_0_42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25ba02d7502_0_42:notes"/>
          <p:cNvSpPr/>
          <p:nvPr>
            <p:ph idx="2" type="sldImg"/>
          </p:nvPr>
        </p:nvSpPr>
        <p:spPr>
          <a:xfrm>
            <a:off x="1855886" y="686115"/>
            <a:ext cx="3146100" cy="342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758a0172be_0_56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2758a0172be_0_56:notes"/>
          <p:cNvSpPr/>
          <p:nvPr>
            <p:ph idx="2" type="sldImg"/>
          </p:nvPr>
        </p:nvSpPr>
        <p:spPr>
          <a:xfrm>
            <a:off x="1855886" y="686115"/>
            <a:ext cx="3146100" cy="342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5ba02d7502_0_32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trace example on the left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AXI agent to be moved down and make it multiple with memory box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Rename agents as config and data agent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Remove interface</a:t>
            </a:r>
            <a:endParaRPr/>
          </a:p>
        </p:txBody>
      </p:sp>
      <p:sp>
        <p:nvSpPr>
          <p:cNvPr id="204" name="Google Shape;204;g25ba02d7502_0_32:notes"/>
          <p:cNvSpPr/>
          <p:nvPr>
            <p:ph idx="2" type="sldImg"/>
          </p:nvPr>
        </p:nvSpPr>
        <p:spPr>
          <a:xfrm>
            <a:off x="1855886" y="686115"/>
            <a:ext cx="3146100" cy="342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0" y="4572000"/>
            <a:ext cx="1219200" cy="57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 txBox="1"/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6019800" y="4767263"/>
            <a:ext cx="1066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1676400" y="4767263"/>
            <a:ext cx="2209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3657600" y="4767263"/>
            <a:ext cx="1752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507" y="4571607"/>
            <a:ext cx="882044" cy="511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457200" y="1085851"/>
            <a:ext cx="8229600" cy="3371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0" type="dt"/>
          </p:nvPr>
        </p:nvSpPr>
        <p:spPr>
          <a:xfrm>
            <a:off x="6019800" y="4767263"/>
            <a:ext cx="1066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1" type="ftr"/>
          </p:nvPr>
        </p:nvSpPr>
        <p:spPr>
          <a:xfrm>
            <a:off x="1676400" y="4767263"/>
            <a:ext cx="2209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3657600" y="4767263"/>
            <a:ext cx="1752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0" type="dt"/>
          </p:nvPr>
        </p:nvSpPr>
        <p:spPr>
          <a:xfrm>
            <a:off x="6019800" y="4767263"/>
            <a:ext cx="1066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1" type="ftr"/>
          </p:nvPr>
        </p:nvSpPr>
        <p:spPr>
          <a:xfrm>
            <a:off x="1676400" y="4767263"/>
            <a:ext cx="2209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3657600" y="4767263"/>
            <a:ext cx="1752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82" name="Google Shape;82;p17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83" name="Google Shape;83;p17"/>
          <p:cNvSpPr txBox="1"/>
          <p:nvPr>
            <p:ph idx="10" type="dt"/>
          </p:nvPr>
        </p:nvSpPr>
        <p:spPr>
          <a:xfrm>
            <a:off x="6019800" y="4767263"/>
            <a:ext cx="1066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1" type="ftr"/>
          </p:nvPr>
        </p:nvSpPr>
        <p:spPr>
          <a:xfrm>
            <a:off x="1676400" y="4767263"/>
            <a:ext cx="2209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3657600" y="4767263"/>
            <a:ext cx="1752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9" name="Google Shape;89;p18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0" name="Google Shape;90;p18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1" name="Google Shape;91;p18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2" name="Google Shape;92;p18"/>
          <p:cNvSpPr txBox="1"/>
          <p:nvPr>
            <p:ph idx="10" type="dt"/>
          </p:nvPr>
        </p:nvSpPr>
        <p:spPr>
          <a:xfrm>
            <a:off x="6019800" y="4767263"/>
            <a:ext cx="1066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1" type="ftr"/>
          </p:nvPr>
        </p:nvSpPr>
        <p:spPr>
          <a:xfrm>
            <a:off x="1676400" y="4767263"/>
            <a:ext cx="2209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3657600" y="4767263"/>
            <a:ext cx="1752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0" type="dt"/>
          </p:nvPr>
        </p:nvSpPr>
        <p:spPr>
          <a:xfrm>
            <a:off x="6019800" y="4767263"/>
            <a:ext cx="1066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1" type="ftr"/>
          </p:nvPr>
        </p:nvSpPr>
        <p:spPr>
          <a:xfrm>
            <a:off x="1676400" y="4767263"/>
            <a:ext cx="2209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3657600" y="4767263"/>
            <a:ext cx="1752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457201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3" name="Google Shape;103;p20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04" name="Google Shape;104;p20"/>
          <p:cNvSpPr txBox="1"/>
          <p:nvPr>
            <p:ph idx="10" type="dt"/>
          </p:nvPr>
        </p:nvSpPr>
        <p:spPr>
          <a:xfrm>
            <a:off x="6019800" y="4767263"/>
            <a:ext cx="1066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1" type="ftr"/>
          </p:nvPr>
        </p:nvSpPr>
        <p:spPr>
          <a:xfrm>
            <a:off x="1676400" y="4767263"/>
            <a:ext cx="2209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3657600" y="4767263"/>
            <a:ext cx="1752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11" name="Google Shape;111;p21"/>
          <p:cNvSpPr txBox="1"/>
          <p:nvPr>
            <p:ph idx="10" type="dt"/>
          </p:nvPr>
        </p:nvSpPr>
        <p:spPr>
          <a:xfrm>
            <a:off x="6019800" y="4767263"/>
            <a:ext cx="1066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1" type="ftr"/>
          </p:nvPr>
        </p:nvSpPr>
        <p:spPr>
          <a:xfrm>
            <a:off x="1676400" y="4767263"/>
            <a:ext cx="2209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2" type="sldNum"/>
          </p:nvPr>
        </p:nvSpPr>
        <p:spPr>
          <a:xfrm>
            <a:off x="3657600" y="4767263"/>
            <a:ext cx="1752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0" type="dt"/>
          </p:nvPr>
        </p:nvSpPr>
        <p:spPr>
          <a:xfrm>
            <a:off x="6019800" y="4767263"/>
            <a:ext cx="1066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1" type="ftr"/>
          </p:nvPr>
        </p:nvSpPr>
        <p:spPr>
          <a:xfrm>
            <a:off x="1676400" y="4767263"/>
            <a:ext cx="2209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2" type="sldNum"/>
          </p:nvPr>
        </p:nvSpPr>
        <p:spPr>
          <a:xfrm>
            <a:off x="3657600" y="4767263"/>
            <a:ext cx="1752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23"/>
          <p:cNvSpPr txBox="1"/>
          <p:nvPr>
            <p:ph idx="10" type="dt"/>
          </p:nvPr>
        </p:nvSpPr>
        <p:spPr>
          <a:xfrm>
            <a:off x="6019800" y="4767263"/>
            <a:ext cx="1066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11" type="ftr"/>
          </p:nvPr>
        </p:nvSpPr>
        <p:spPr>
          <a:xfrm>
            <a:off x="1676400" y="4767263"/>
            <a:ext cx="2209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12" type="sldNum"/>
          </p:nvPr>
        </p:nvSpPr>
        <p:spPr>
          <a:xfrm>
            <a:off x="3657600" y="4767263"/>
            <a:ext cx="1752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9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0402" y="4671712"/>
            <a:ext cx="709448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6019800" y="4767263"/>
            <a:ext cx="1066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1676400" y="4767263"/>
            <a:ext cx="2209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3657600" y="4767263"/>
            <a:ext cx="1752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51836" y="4555127"/>
            <a:ext cx="881576" cy="52806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ctrTitle"/>
          </p:nvPr>
        </p:nvSpPr>
        <p:spPr>
          <a:xfrm>
            <a:off x="214350" y="631950"/>
            <a:ext cx="8727000" cy="20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9999"/>
              <a:buFont typeface="Calibri"/>
              <a:buNone/>
            </a:pPr>
            <a:r>
              <a:rPr lang="en" sz="4888"/>
              <a:t>Python empowered GLS Bringup Vehicle</a:t>
            </a:r>
            <a:endParaRPr sz="4888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" sz="4400"/>
              <a:t>(PEGV) </a:t>
            </a:r>
            <a:endParaRPr/>
          </a:p>
        </p:txBody>
      </p:sp>
      <p:sp>
        <p:nvSpPr>
          <p:cNvPr id="131" name="Google Shape;131;p24"/>
          <p:cNvSpPr txBox="1"/>
          <p:nvPr>
            <p:ph idx="11" type="ftr"/>
          </p:nvPr>
        </p:nvSpPr>
        <p:spPr>
          <a:xfrm>
            <a:off x="1676400" y="4767263"/>
            <a:ext cx="2209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Accellera Systems Initiative</a:t>
            </a:r>
            <a:endParaRPr/>
          </a:p>
        </p:txBody>
      </p:sp>
      <p:sp>
        <p:nvSpPr>
          <p:cNvPr id="132" name="Google Shape;132;p24"/>
          <p:cNvSpPr txBox="1"/>
          <p:nvPr>
            <p:ph idx="12" type="sldNum"/>
          </p:nvPr>
        </p:nvSpPr>
        <p:spPr>
          <a:xfrm>
            <a:off x="3657600" y="4767263"/>
            <a:ext cx="1752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9050" y="4436225"/>
            <a:ext cx="1614881" cy="54974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 txBox="1"/>
          <p:nvPr/>
        </p:nvSpPr>
        <p:spPr>
          <a:xfrm>
            <a:off x="773988" y="3251988"/>
            <a:ext cx="7905000" cy="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626262"/>
                </a:solidFill>
              </a:rPr>
              <a:t>Debarati Banerjee    Nikhil Singla    Shantha B	  Pandithurai Sangaiyah</a:t>
            </a:r>
            <a:endParaRPr sz="2000">
              <a:solidFill>
                <a:srgbClr val="62626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5757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idx="11" type="ftr"/>
          </p:nvPr>
        </p:nvSpPr>
        <p:spPr>
          <a:xfrm>
            <a:off x="1676400" y="4767263"/>
            <a:ext cx="2209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Accellera Systems Initiative</a:t>
            </a:r>
            <a:endParaRPr/>
          </a:p>
        </p:txBody>
      </p:sp>
      <p:sp>
        <p:nvSpPr>
          <p:cNvPr id="219" name="Google Shape;219;p33"/>
          <p:cNvSpPr txBox="1"/>
          <p:nvPr>
            <p:ph idx="12" type="sldNum"/>
          </p:nvPr>
        </p:nvSpPr>
        <p:spPr>
          <a:xfrm>
            <a:off x="3657600" y="4767263"/>
            <a:ext cx="1752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33"/>
          <p:cNvSpPr txBox="1"/>
          <p:nvPr/>
        </p:nvSpPr>
        <p:spPr>
          <a:xfrm>
            <a:off x="293775" y="1147150"/>
            <a:ext cx="76167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3"/>
          <p:cNvSpPr txBox="1"/>
          <p:nvPr/>
        </p:nvSpPr>
        <p:spPr>
          <a:xfrm>
            <a:off x="556875" y="1353175"/>
            <a:ext cx="736800" cy="1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3"/>
          <p:cNvSpPr txBox="1"/>
          <p:nvPr/>
        </p:nvSpPr>
        <p:spPr>
          <a:xfrm>
            <a:off x="384800" y="1294375"/>
            <a:ext cx="2578500" cy="24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3" name="Google Shape;223;p33"/>
          <p:cNvGrpSpPr/>
          <p:nvPr/>
        </p:nvGrpSpPr>
        <p:grpSpPr>
          <a:xfrm>
            <a:off x="637062" y="815100"/>
            <a:ext cx="2517279" cy="3711155"/>
            <a:chOff x="1092622" y="283725"/>
            <a:chExt cx="2116428" cy="4076400"/>
          </a:xfrm>
        </p:grpSpPr>
        <p:sp>
          <p:nvSpPr>
            <p:cNvPr id="224" name="Google Shape;224;p33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1118234" y="341749"/>
              <a:ext cx="2048100" cy="13329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1D7E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Protocol and methodology agnostic</a:t>
              </a:r>
              <a:endParaRPr sz="18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27" name="Google Shape;227;p33"/>
            <p:cNvSpPr/>
            <p:nvPr/>
          </p:nvSpPr>
          <p:spPr>
            <a:xfrm rot="5400000">
              <a:off x="1938956" y="1730003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3"/>
            <p:cNvSpPr/>
            <p:nvPr/>
          </p:nvSpPr>
          <p:spPr>
            <a:xfrm>
              <a:off x="1092622" y="2194808"/>
              <a:ext cx="20304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➢"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 protocol expertise required to bring up the flow 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➢"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 dependency on UVM/SV methodology 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9" name="Google Shape;229;p33"/>
          <p:cNvGrpSpPr/>
          <p:nvPr/>
        </p:nvGrpSpPr>
        <p:grpSpPr>
          <a:xfrm>
            <a:off x="3329475" y="815100"/>
            <a:ext cx="2486816" cy="3711155"/>
            <a:chOff x="1118234" y="283725"/>
            <a:chExt cx="2090816" cy="4076400"/>
          </a:xfrm>
        </p:grpSpPr>
        <p:sp>
          <p:nvSpPr>
            <p:cNvPr id="230" name="Google Shape;230;p33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3"/>
            <p:cNvSpPr/>
            <p:nvPr/>
          </p:nvSpPr>
          <p:spPr>
            <a:xfrm>
              <a:off x="1118234" y="341749"/>
              <a:ext cx="2048100" cy="13326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1D7E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3"/>
            <p:cNvSpPr/>
            <p:nvPr/>
          </p:nvSpPr>
          <p:spPr>
            <a:xfrm>
              <a:off x="1233860" y="470594"/>
              <a:ext cx="1815000" cy="120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Standardization across platforms</a:t>
              </a:r>
              <a:endParaRPr sz="18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33" name="Google Shape;233;p33"/>
            <p:cNvSpPr/>
            <p:nvPr/>
          </p:nvSpPr>
          <p:spPr>
            <a:xfrm rot="5400000">
              <a:off x="1938956" y="1730003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3"/>
            <p:cNvSpPr/>
            <p:nvPr/>
          </p:nvSpPr>
          <p:spPr>
            <a:xfrm>
              <a:off x="1118308" y="3172455"/>
              <a:ext cx="20304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5" name="Google Shape;235;p33"/>
          <p:cNvGrpSpPr/>
          <p:nvPr/>
        </p:nvGrpSpPr>
        <p:grpSpPr>
          <a:xfrm>
            <a:off x="6093750" y="815100"/>
            <a:ext cx="2486816" cy="3711155"/>
            <a:chOff x="1118234" y="283725"/>
            <a:chExt cx="2090816" cy="4076400"/>
          </a:xfrm>
        </p:grpSpPr>
        <p:sp>
          <p:nvSpPr>
            <p:cNvPr id="236" name="Google Shape;236;p33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3"/>
            <p:cNvSpPr/>
            <p:nvPr/>
          </p:nvSpPr>
          <p:spPr>
            <a:xfrm>
              <a:off x="1118234" y="341749"/>
              <a:ext cx="2048100" cy="13326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1D7E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3"/>
            <p:cNvSpPr/>
            <p:nvPr/>
          </p:nvSpPr>
          <p:spPr>
            <a:xfrm>
              <a:off x="1233860" y="470594"/>
              <a:ext cx="1815000" cy="120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Fully automated solution</a:t>
              </a:r>
              <a:endParaRPr sz="18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39" name="Google Shape;239;p33"/>
            <p:cNvSpPr/>
            <p:nvPr/>
          </p:nvSpPr>
          <p:spPr>
            <a:xfrm rot="5400000">
              <a:off x="1938956" y="1730003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1118308" y="3172455"/>
              <a:ext cx="20304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1" name="Google Shape;241;p33"/>
          <p:cNvSpPr txBox="1"/>
          <p:nvPr/>
        </p:nvSpPr>
        <p:spPr>
          <a:xfrm>
            <a:off x="1982050" y="0"/>
            <a:ext cx="4274100" cy="8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Calibri"/>
                <a:ea typeface="Calibri"/>
                <a:cs typeface="Calibri"/>
                <a:sym typeface="Calibri"/>
              </a:rPr>
              <a:t>Pros</a:t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3"/>
          <p:cNvSpPr/>
          <p:nvPr/>
        </p:nvSpPr>
        <p:spPr>
          <a:xfrm>
            <a:off x="3329475" y="2451975"/>
            <a:ext cx="2415000" cy="9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➢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Defines and simulator switches provided are standard across projects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➢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All GLS variations (No timing, PG and SDF) can be closed with PEGV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33"/>
          <p:cNvSpPr/>
          <p:nvPr/>
        </p:nvSpPr>
        <p:spPr>
          <a:xfrm>
            <a:off x="6093750" y="2422625"/>
            <a:ext cx="2415000" cy="9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➢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XLS based solution for all the inputs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➢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Whole testbench is configurable and able to sanitize any netlist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➢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Trace flow provides a protocol agnostic layer for data traffic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/>
          <p:nvPr>
            <p:ph idx="11" type="ftr"/>
          </p:nvPr>
        </p:nvSpPr>
        <p:spPr>
          <a:xfrm>
            <a:off x="1676400" y="4767263"/>
            <a:ext cx="2209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Accellera Systems Initiative</a:t>
            </a:r>
            <a:endParaRPr/>
          </a:p>
        </p:txBody>
      </p:sp>
      <p:sp>
        <p:nvSpPr>
          <p:cNvPr id="249" name="Google Shape;249;p34"/>
          <p:cNvSpPr txBox="1"/>
          <p:nvPr>
            <p:ph idx="12" type="sldNum"/>
          </p:nvPr>
        </p:nvSpPr>
        <p:spPr>
          <a:xfrm>
            <a:off x="3657600" y="4767263"/>
            <a:ext cx="1752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0" name="Google Shape;250;p34"/>
          <p:cNvSpPr txBox="1"/>
          <p:nvPr/>
        </p:nvSpPr>
        <p:spPr>
          <a:xfrm>
            <a:off x="2254650" y="109800"/>
            <a:ext cx="4558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Calibri"/>
                <a:ea typeface="Calibri"/>
                <a:cs typeface="Calibri"/>
                <a:sym typeface="Calibri"/>
              </a:rPr>
              <a:t>Scope</a:t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4"/>
          <p:cNvSpPr txBox="1"/>
          <p:nvPr/>
        </p:nvSpPr>
        <p:spPr>
          <a:xfrm>
            <a:off x="238725" y="1147150"/>
            <a:ext cx="8328900" cy="3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4"/>
          <p:cNvSpPr txBox="1"/>
          <p:nvPr>
            <p:ph idx="2" type="body"/>
          </p:nvPr>
        </p:nvSpPr>
        <p:spPr>
          <a:xfrm>
            <a:off x="433825" y="1336150"/>
            <a:ext cx="8508300" cy="29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PEGV can be extended to handle interrupts to complete interrupts verification as part of GLS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Custom parallel running sequence handle to user for any custom handshakes with DUT.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/>
          <p:nvPr>
            <p:ph idx="11" type="ftr"/>
          </p:nvPr>
        </p:nvSpPr>
        <p:spPr>
          <a:xfrm>
            <a:off x="1676400" y="4767263"/>
            <a:ext cx="2209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Accellera Systems Initiative</a:t>
            </a:r>
            <a:endParaRPr/>
          </a:p>
        </p:txBody>
      </p:sp>
      <p:sp>
        <p:nvSpPr>
          <p:cNvPr id="258" name="Google Shape;258;p35"/>
          <p:cNvSpPr txBox="1"/>
          <p:nvPr>
            <p:ph idx="12" type="sldNum"/>
          </p:nvPr>
        </p:nvSpPr>
        <p:spPr>
          <a:xfrm>
            <a:off x="3657600" y="4767263"/>
            <a:ext cx="1752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9" name="Google Shape;259;p35"/>
          <p:cNvSpPr txBox="1"/>
          <p:nvPr/>
        </p:nvSpPr>
        <p:spPr>
          <a:xfrm>
            <a:off x="2254650" y="109800"/>
            <a:ext cx="4558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Calibri"/>
                <a:ea typeface="Calibri"/>
                <a:cs typeface="Calibri"/>
                <a:sym typeface="Calibri"/>
              </a:rPr>
              <a:t>Results(</a:t>
            </a:r>
            <a:r>
              <a:rPr lang="en" sz="4400">
                <a:latin typeface="Calibri"/>
                <a:ea typeface="Calibri"/>
                <a:cs typeface="Calibri"/>
                <a:sym typeface="Calibri"/>
              </a:rPr>
              <a:t>1/3</a:t>
            </a:r>
            <a:r>
              <a:rPr lang="en" sz="4400">
                <a:latin typeface="Calibri"/>
                <a:ea typeface="Calibri"/>
                <a:cs typeface="Calibri"/>
                <a:sym typeface="Calibri"/>
              </a:rPr>
              <a:t>)</a:t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5"/>
          <p:cNvSpPr txBox="1"/>
          <p:nvPr/>
        </p:nvSpPr>
        <p:spPr>
          <a:xfrm>
            <a:off x="238725" y="1147150"/>
            <a:ext cx="8328900" cy="3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5"/>
          <p:cNvSpPr txBox="1"/>
          <p:nvPr>
            <p:ph idx="2" type="body"/>
          </p:nvPr>
        </p:nvSpPr>
        <p:spPr>
          <a:xfrm>
            <a:off x="457200" y="1631150"/>
            <a:ext cx="3698100" cy="29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900">
                <a:latin typeface="Times New Roman"/>
                <a:ea typeface="Times New Roman"/>
                <a:cs typeface="Times New Roman"/>
                <a:sym typeface="Times New Roman"/>
              </a:rPr>
              <a:t>Conventional Approach</a:t>
            </a:r>
            <a:endParaRPr/>
          </a:p>
        </p:txBody>
      </p:sp>
      <p:sp>
        <p:nvSpPr>
          <p:cNvPr id="262" name="Google Shape;262;p35"/>
          <p:cNvSpPr txBox="1"/>
          <p:nvPr>
            <p:ph idx="4" type="body"/>
          </p:nvPr>
        </p:nvSpPr>
        <p:spPr>
          <a:xfrm>
            <a:off x="4350275" y="1631150"/>
            <a:ext cx="4656000" cy="29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latin typeface="Times New Roman"/>
                <a:ea typeface="Times New Roman"/>
                <a:cs typeface="Times New Roman"/>
                <a:sym typeface="Times New Roman"/>
              </a:rPr>
              <a:t>PEGV Approach</a:t>
            </a:r>
            <a:endParaRPr/>
          </a:p>
        </p:txBody>
      </p:sp>
      <p:pic>
        <p:nvPicPr>
          <p:cNvPr id="263" name="Google Shape;263;p3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150" y="1688275"/>
            <a:ext cx="3463475" cy="21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5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6324" y="1554950"/>
            <a:ext cx="3648625" cy="22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/>
          <p:nvPr>
            <p:ph idx="11" type="ftr"/>
          </p:nvPr>
        </p:nvSpPr>
        <p:spPr>
          <a:xfrm>
            <a:off x="1676400" y="4767263"/>
            <a:ext cx="2209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Accellera Systems Initiative</a:t>
            </a:r>
            <a:endParaRPr/>
          </a:p>
        </p:txBody>
      </p:sp>
      <p:sp>
        <p:nvSpPr>
          <p:cNvPr id="270" name="Google Shape;270;p36"/>
          <p:cNvSpPr txBox="1"/>
          <p:nvPr>
            <p:ph idx="12" type="sldNum"/>
          </p:nvPr>
        </p:nvSpPr>
        <p:spPr>
          <a:xfrm>
            <a:off x="3657600" y="4767263"/>
            <a:ext cx="1752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" name="Google Shape;271;p36"/>
          <p:cNvSpPr txBox="1"/>
          <p:nvPr/>
        </p:nvSpPr>
        <p:spPr>
          <a:xfrm>
            <a:off x="2254650" y="109800"/>
            <a:ext cx="4558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Calibri"/>
                <a:ea typeface="Calibri"/>
                <a:cs typeface="Calibri"/>
                <a:sym typeface="Calibri"/>
              </a:rPr>
              <a:t>Results(2/3)</a:t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6"/>
          <p:cNvSpPr txBox="1"/>
          <p:nvPr/>
        </p:nvSpPr>
        <p:spPr>
          <a:xfrm>
            <a:off x="238725" y="1147150"/>
            <a:ext cx="8328900" cy="3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6"/>
          <p:cNvSpPr txBox="1"/>
          <p:nvPr>
            <p:ph idx="2" type="body"/>
          </p:nvPr>
        </p:nvSpPr>
        <p:spPr>
          <a:xfrm>
            <a:off x="457200" y="1631150"/>
            <a:ext cx="7858500" cy="29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latin typeface="Times New Roman"/>
                <a:ea typeface="Times New Roman"/>
                <a:cs typeface="Times New Roman"/>
                <a:sym typeface="Times New Roman"/>
              </a:rPr>
              <a:t>Bug Chart comparison between PEGV and Conventional Approach</a:t>
            </a:r>
            <a:endParaRPr/>
          </a:p>
        </p:txBody>
      </p:sp>
      <p:pic>
        <p:nvPicPr>
          <p:cNvPr id="274" name="Google Shape;274;p3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7850" y="959488"/>
            <a:ext cx="5205475" cy="32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 txBox="1"/>
          <p:nvPr>
            <p:ph idx="11" type="ftr"/>
          </p:nvPr>
        </p:nvSpPr>
        <p:spPr>
          <a:xfrm>
            <a:off x="1676400" y="4767263"/>
            <a:ext cx="2209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Accellera Systems Initiative</a:t>
            </a:r>
            <a:endParaRPr/>
          </a:p>
        </p:txBody>
      </p:sp>
      <p:sp>
        <p:nvSpPr>
          <p:cNvPr id="280" name="Google Shape;280;p37"/>
          <p:cNvSpPr txBox="1"/>
          <p:nvPr>
            <p:ph idx="12" type="sldNum"/>
          </p:nvPr>
        </p:nvSpPr>
        <p:spPr>
          <a:xfrm>
            <a:off x="3657600" y="4767263"/>
            <a:ext cx="1752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1" name="Google Shape;281;p37"/>
          <p:cNvSpPr txBox="1"/>
          <p:nvPr/>
        </p:nvSpPr>
        <p:spPr>
          <a:xfrm>
            <a:off x="2254650" y="109800"/>
            <a:ext cx="4558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Calibri"/>
                <a:ea typeface="Calibri"/>
                <a:cs typeface="Calibri"/>
                <a:sym typeface="Calibri"/>
              </a:rPr>
              <a:t>Results(3/3)</a:t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7"/>
          <p:cNvSpPr txBox="1"/>
          <p:nvPr/>
        </p:nvSpPr>
        <p:spPr>
          <a:xfrm>
            <a:off x="238725" y="1147150"/>
            <a:ext cx="8328900" cy="3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7"/>
          <p:cNvSpPr txBox="1"/>
          <p:nvPr>
            <p:ph idx="2" type="body"/>
          </p:nvPr>
        </p:nvSpPr>
        <p:spPr>
          <a:xfrm>
            <a:off x="457200" y="1631150"/>
            <a:ext cx="8484000" cy="29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It has reduced the basic bringup time from 4 weeks to 3-4 days.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With PEGV, teams have found multiple issues related to wrong/missing NRFs, coldboot not working due to power switch connections very early in DV cycle.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With every new release the DV setup overhead has been minimal as the only change required is in the master xls file.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8"/>
          <p:cNvSpPr txBox="1"/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289" name="Google Shape;289;p38"/>
          <p:cNvSpPr txBox="1"/>
          <p:nvPr>
            <p:ph idx="11" type="ftr"/>
          </p:nvPr>
        </p:nvSpPr>
        <p:spPr>
          <a:xfrm>
            <a:off x="1676400" y="4767263"/>
            <a:ext cx="2209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Accellera Systems Initiative</a:t>
            </a:r>
            <a:endParaRPr/>
          </a:p>
        </p:txBody>
      </p:sp>
      <p:sp>
        <p:nvSpPr>
          <p:cNvPr id="290" name="Google Shape;290;p38"/>
          <p:cNvSpPr txBox="1"/>
          <p:nvPr>
            <p:ph idx="12" type="sldNum"/>
          </p:nvPr>
        </p:nvSpPr>
        <p:spPr>
          <a:xfrm>
            <a:off x="3657600" y="4767263"/>
            <a:ext cx="1752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idx="11" type="ftr"/>
          </p:nvPr>
        </p:nvSpPr>
        <p:spPr>
          <a:xfrm>
            <a:off x="1676400" y="4767263"/>
            <a:ext cx="2209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Accellera Systems Initiative</a:t>
            </a:r>
            <a:endParaRPr/>
          </a:p>
        </p:txBody>
      </p:sp>
      <p:sp>
        <p:nvSpPr>
          <p:cNvPr id="140" name="Google Shape;140;p25"/>
          <p:cNvSpPr txBox="1"/>
          <p:nvPr>
            <p:ph idx="12" type="sldNum"/>
          </p:nvPr>
        </p:nvSpPr>
        <p:spPr>
          <a:xfrm>
            <a:off x="3657600" y="4767263"/>
            <a:ext cx="1752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5"/>
          <p:cNvSpPr txBox="1"/>
          <p:nvPr/>
        </p:nvSpPr>
        <p:spPr>
          <a:xfrm>
            <a:off x="2114350" y="183575"/>
            <a:ext cx="4558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3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65175" y="1147150"/>
            <a:ext cx="76167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Motivation</a:t>
            </a: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PEGV</a:t>
            </a: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solution  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 integration 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inputs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Pros 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Scope 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Results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idx="11" type="ftr"/>
          </p:nvPr>
        </p:nvSpPr>
        <p:spPr>
          <a:xfrm>
            <a:off x="1676400" y="4767263"/>
            <a:ext cx="2209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Accellera Systems Initiative</a:t>
            </a:r>
            <a:endParaRPr/>
          </a:p>
        </p:txBody>
      </p:sp>
      <p:sp>
        <p:nvSpPr>
          <p:cNvPr id="148" name="Google Shape;148;p26"/>
          <p:cNvSpPr txBox="1"/>
          <p:nvPr>
            <p:ph idx="12" type="sldNum"/>
          </p:nvPr>
        </p:nvSpPr>
        <p:spPr>
          <a:xfrm>
            <a:off x="3657600" y="4767263"/>
            <a:ext cx="1752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26"/>
          <p:cNvSpPr txBox="1"/>
          <p:nvPr/>
        </p:nvSpPr>
        <p:spPr>
          <a:xfrm>
            <a:off x="2254650" y="199175"/>
            <a:ext cx="4558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Calibri"/>
                <a:ea typeface="Calibri"/>
                <a:cs typeface="Calibri"/>
                <a:sym typeface="Calibri"/>
              </a:rPr>
              <a:t>Motivation</a:t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450" y="1461763"/>
            <a:ext cx="1830676" cy="102975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 txBox="1"/>
          <p:nvPr/>
        </p:nvSpPr>
        <p:spPr>
          <a:xfrm>
            <a:off x="242038" y="3100675"/>
            <a:ext cx="2021100" cy="14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Incompatible collaterals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NRFs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Syncflops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Libs and std cells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26"/>
          <p:cNvPicPr preferRelativeResize="0"/>
          <p:nvPr/>
        </p:nvPicPr>
        <p:blipFill rotWithShape="1">
          <a:blip r:embed="rId4">
            <a:alphaModFix/>
          </a:blip>
          <a:srcRect b="29413" l="0" r="3418" t="0"/>
          <a:stretch/>
        </p:blipFill>
        <p:spPr>
          <a:xfrm>
            <a:off x="2772363" y="1177763"/>
            <a:ext cx="1524725" cy="135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/>
          <p:nvPr/>
        </p:nvSpPr>
        <p:spPr>
          <a:xfrm>
            <a:off x="2648352" y="3063400"/>
            <a:ext cx="2298300" cy="14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Functional DV/TB not matured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Hardcoded paths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Inexperienced GLS resource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8800" y="1307600"/>
            <a:ext cx="1830675" cy="109841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4808001" y="3063400"/>
            <a:ext cx="2175000" cy="14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Lack of standardization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Simulator switches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Defines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6825" y="1389450"/>
            <a:ext cx="1681340" cy="102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 txBox="1"/>
          <p:nvPr/>
        </p:nvSpPr>
        <p:spPr>
          <a:xfrm>
            <a:off x="6922951" y="3063400"/>
            <a:ext cx="2175000" cy="14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No methodology for collaterals reuse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Std cells and lib files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Common infra for reusability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idx="11" type="ftr"/>
          </p:nvPr>
        </p:nvSpPr>
        <p:spPr>
          <a:xfrm>
            <a:off x="1676400" y="4767263"/>
            <a:ext cx="2209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Accellera Systems Initiative</a:t>
            </a:r>
            <a:endParaRPr/>
          </a:p>
        </p:txBody>
      </p:sp>
      <p:sp>
        <p:nvSpPr>
          <p:cNvPr id="163" name="Google Shape;163;p27"/>
          <p:cNvSpPr txBox="1"/>
          <p:nvPr>
            <p:ph idx="12" type="sldNum"/>
          </p:nvPr>
        </p:nvSpPr>
        <p:spPr>
          <a:xfrm>
            <a:off x="3657600" y="4767263"/>
            <a:ext cx="1752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PEGV</a:t>
            </a:r>
            <a:endParaRPr/>
          </a:p>
        </p:txBody>
      </p:sp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457200" y="1200150"/>
            <a:ext cx="7788000" cy="339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351948" lvl="0" marL="457200" rtl="0" algn="l">
              <a:spcBef>
                <a:spcPts val="4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PEGV is a python based automated solution that sanitises all the collaterals provided by PD team without waiting for functional TB to be compatible with GLS flow</a:t>
            </a:r>
            <a:endParaRPr/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Supports all the GLS variants (no timing, PG and SDF simulations)</a:t>
            </a:r>
            <a:endParaRPr/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Push button flow that generates all the TB collaterals required for GLS runs</a:t>
            </a:r>
            <a:endParaRPr/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Standardization and reuse across the projects and platforms  </a:t>
            </a:r>
            <a:endParaRPr/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Single source of user input which mainly contains the following information : </a:t>
            </a:r>
            <a:endParaRPr/>
          </a:p>
          <a:p>
            <a:pPr indent="-351948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Connection sheet</a:t>
            </a:r>
            <a:endParaRPr/>
          </a:p>
          <a:p>
            <a:pPr indent="-351948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Clk resets </a:t>
            </a:r>
            <a:endParaRPr/>
          </a:p>
          <a:p>
            <a:pPr indent="-351948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Trace</a:t>
            </a:r>
            <a:endParaRPr/>
          </a:p>
          <a:p>
            <a:pPr indent="-351948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PD collaterals(i.e. Netlist, sync flops, NRFs etc)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idx="11" type="ftr"/>
          </p:nvPr>
        </p:nvSpPr>
        <p:spPr>
          <a:xfrm>
            <a:off x="1676400" y="4767263"/>
            <a:ext cx="2209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Accellera Systems Initiative</a:t>
            </a:r>
            <a:endParaRPr/>
          </a:p>
        </p:txBody>
      </p:sp>
      <p:sp>
        <p:nvSpPr>
          <p:cNvPr id="171" name="Google Shape;171;p28"/>
          <p:cNvSpPr txBox="1"/>
          <p:nvPr>
            <p:ph idx="12" type="sldNum"/>
          </p:nvPr>
        </p:nvSpPr>
        <p:spPr>
          <a:xfrm>
            <a:off x="3657600" y="4767263"/>
            <a:ext cx="1752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" name="Google Shape;172;p28"/>
          <p:cNvSpPr txBox="1"/>
          <p:nvPr/>
        </p:nvSpPr>
        <p:spPr>
          <a:xfrm>
            <a:off x="1676400" y="199175"/>
            <a:ext cx="5136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Calibri"/>
                <a:ea typeface="Calibri"/>
                <a:cs typeface="Calibri"/>
                <a:sym typeface="Calibri"/>
              </a:rPr>
              <a:t>Empowering through python</a:t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975" y="1342175"/>
            <a:ext cx="8424778" cy="3120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idx="11" type="ftr"/>
          </p:nvPr>
        </p:nvSpPr>
        <p:spPr>
          <a:xfrm>
            <a:off x="1676400" y="4767263"/>
            <a:ext cx="2209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Accellera Systems Initiative</a:t>
            </a:r>
            <a:endParaRPr/>
          </a:p>
        </p:txBody>
      </p:sp>
      <p:sp>
        <p:nvSpPr>
          <p:cNvPr id="179" name="Google Shape;179;p29"/>
          <p:cNvSpPr txBox="1"/>
          <p:nvPr>
            <p:ph idx="12" type="sldNum"/>
          </p:nvPr>
        </p:nvSpPr>
        <p:spPr>
          <a:xfrm>
            <a:off x="3657600" y="4767263"/>
            <a:ext cx="1752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PEGV Testbench</a:t>
            </a:r>
            <a:endParaRPr/>
          </a:p>
        </p:txBody>
      </p:sp>
      <p:pic>
        <p:nvPicPr>
          <p:cNvPr id="181" name="Google Shape;1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925" y="872354"/>
            <a:ext cx="7153240" cy="3775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>
            <p:ph idx="11" type="ftr"/>
          </p:nvPr>
        </p:nvSpPr>
        <p:spPr>
          <a:xfrm>
            <a:off x="1676400" y="4767263"/>
            <a:ext cx="2209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Accellera Systems Initiative</a:t>
            </a:r>
            <a:endParaRPr/>
          </a:p>
        </p:txBody>
      </p:sp>
      <p:sp>
        <p:nvSpPr>
          <p:cNvPr id="187" name="Google Shape;187;p30"/>
          <p:cNvSpPr txBox="1"/>
          <p:nvPr>
            <p:ph idx="12" type="sldNum"/>
          </p:nvPr>
        </p:nvSpPr>
        <p:spPr>
          <a:xfrm>
            <a:off x="3657600" y="4767263"/>
            <a:ext cx="1752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30"/>
          <p:cNvSpPr txBox="1"/>
          <p:nvPr/>
        </p:nvSpPr>
        <p:spPr>
          <a:xfrm>
            <a:off x="2254650" y="-10350"/>
            <a:ext cx="4558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Calibri"/>
                <a:ea typeface="Calibri"/>
                <a:cs typeface="Calibri"/>
                <a:sym typeface="Calibri"/>
              </a:rPr>
              <a:t>USER Inputs</a:t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173725" y="989475"/>
            <a:ext cx="8897400" cy="3583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30"/>
          <p:cNvPicPr preferRelativeResize="0"/>
          <p:nvPr/>
        </p:nvPicPr>
        <p:blipFill rotWithShape="1">
          <a:blip r:embed="rId3">
            <a:alphaModFix/>
          </a:blip>
          <a:srcRect b="9257" l="7093" r="21252" t="9678"/>
          <a:stretch/>
        </p:blipFill>
        <p:spPr>
          <a:xfrm>
            <a:off x="173725" y="993450"/>
            <a:ext cx="5134300" cy="328185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dash"/>
            <a:miter lim="8000"/>
            <a:headEnd len="sm" w="sm" type="none"/>
            <a:tailEnd len="sm" w="sm" type="none"/>
          </a:ln>
        </p:spPr>
      </p:pic>
      <p:pic>
        <p:nvPicPr>
          <p:cNvPr id="191" name="Google Shape;191;p30"/>
          <p:cNvPicPr preferRelativeResize="0"/>
          <p:nvPr/>
        </p:nvPicPr>
        <p:blipFill rotWithShape="1">
          <a:blip r:embed="rId4">
            <a:alphaModFix/>
          </a:blip>
          <a:srcRect b="56049" l="8228" r="37705" t="9460"/>
          <a:stretch/>
        </p:blipFill>
        <p:spPr>
          <a:xfrm>
            <a:off x="5514550" y="3255075"/>
            <a:ext cx="3556575" cy="1082959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dash"/>
            <a:miter lim="8000"/>
            <a:headEnd len="sm" w="sm" type="none"/>
            <a:tailEnd len="sm" w="sm" type="none"/>
          </a:ln>
        </p:spPr>
      </p:pic>
      <p:pic>
        <p:nvPicPr>
          <p:cNvPr id="192" name="Google Shape;19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4550" y="993448"/>
            <a:ext cx="3556574" cy="220100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>
            <p:ph idx="11" type="ftr"/>
          </p:nvPr>
        </p:nvSpPr>
        <p:spPr>
          <a:xfrm>
            <a:off x="1676400" y="4767263"/>
            <a:ext cx="2209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Accellera Systems Initiative</a:t>
            </a:r>
            <a:endParaRPr/>
          </a:p>
        </p:txBody>
      </p:sp>
      <p:sp>
        <p:nvSpPr>
          <p:cNvPr id="198" name="Google Shape;198;p31"/>
          <p:cNvSpPr txBox="1"/>
          <p:nvPr>
            <p:ph idx="12" type="sldNum"/>
          </p:nvPr>
        </p:nvSpPr>
        <p:spPr>
          <a:xfrm>
            <a:off x="3657600" y="4767263"/>
            <a:ext cx="1752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31"/>
          <p:cNvSpPr txBox="1"/>
          <p:nvPr/>
        </p:nvSpPr>
        <p:spPr>
          <a:xfrm>
            <a:off x="173725" y="989475"/>
            <a:ext cx="8897400" cy="3583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Trace Layer</a:t>
            </a:r>
            <a:endParaRPr/>
          </a:p>
        </p:txBody>
      </p:sp>
      <p:sp>
        <p:nvSpPr>
          <p:cNvPr id="201" name="Google Shape;201;p31"/>
          <p:cNvSpPr txBox="1"/>
          <p:nvPr>
            <p:ph idx="1" type="body"/>
          </p:nvPr>
        </p:nvSpPr>
        <p:spPr>
          <a:xfrm>
            <a:off x="457200" y="1085851"/>
            <a:ext cx="8229600" cy="3372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Trace methodology is a protocol agnostic layer built to decouple the protocol specific traffic from generic testbench. User is required to provide the trace in granularity of register rd/wr and memory rd/wr. Currently trace supports </a:t>
            </a:r>
            <a:endParaRPr/>
          </a:p>
          <a:p>
            <a:pPr indent="-351948" lvl="0" marL="4572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config accesses( rd,wr, poll, compare with configurable width)</a:t>
            </a:r>
            <a:endParaRPr/>
          </a:p>
          <a:p>
            <a:pPr indent="-33432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/>
              <a:t>read_reg(addr)</a:t>
            </a:r>
            <a:endParaRPr/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Slave memory accesses ( load, store from/to file)</a:t>
            </a:r>
            <a:endParaRPr/>
          </a:p>
          <a:p>
            <a:pPr indent="-33432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/>
              <a:t>load_mem(addr_offset, mem.hex)</a:t>
            </a:r>
            <a:endParaRPr/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Delay </a:t>
            </a:r>
            <a:endParaRPr/>
          </a:p>
          <a:p>
            <a:pPr indent="-33432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/>
              <a:t>delay(1000)</a:t>
            </a:r>
            <a:endParaRPr/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Prints</a:t>
            </a:r>
            <a:endParaRPr/>
          </a:p>
          <a:p>
            <a:pPr indent="-33432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/>
              <a:t>print(“user message”)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idx="11" type="ftr"/>
          </p:nvPr>
        </p:nvSpPr>
        <p:spPr>
          <a:xfrm>
            <a:off x="1676400" y="4767263"/>
            <a:ext cx="2209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Accellera Systems Initiative</a:t>
            </a:r>
            <a:endParaRPr/>
          </a:p>
        </p:txBody>
      </p:sp>
      <p:sp>
        <p:nvSpPr>
          <p:cNvPr id="207" name="Google Shape;207;p32"/>
          <p:cNvSpPr txBox="1"/>
          <p:nvPr>
            <p:ph idx="12" type="sldNum"/>
          </p:nvPr>
        </p:nvSpPr>
        <p:spPr>
          <a:xfrm>
            <a:off x="3657600" y="4767263"/>
            <a:ext cx="1752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32"/>
          <p:cNvSpPr txBox="1"/>
          <p:nvPr/>
        </p:nvSpPr>
        <p:spPr>
          <a:xfrm>
            <a:off x="2254650" y="199175"/>
            <a:ext cx="4558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Calibri"/>
                <a:ea typeface="Calibri"/>
                <a:cs typeface="Calibri"/>
                <a:sym typeface="Calibri"/>
              </a:rPr>
              <a:t>Execution flow</a:t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2"/>
          <p:cNvSpPr txBox="1"/>
          <p:nvPr/>
        </p:nvSpPr>
        <p:spPr>
          <a:xfrm>
            <a:off x="65175" y="1147150"/>
            <a:ext cx="76167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2"/>
          <p:cNvSpPr txBox="1"/>
          <p:nvPr/>
        </p:nvSpPr>
        <p:spPr>
          <a:xfrm>
            <a:off x="328275" y="1353175"/>
            <a:ext cx="736800" cy="1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156200" y="1294375"/>
            <a:ext cx="2578500" cy="24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50" y="1951775"/>
            <a:ext cx="3195300" cy="198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9850" y="1507700"/>
            <a:ext cx="5724425" cy="3021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