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4"/>
  </p:notesMasterIdLst>
  <p:handoutMasterIdLst>
    <p:handoutMasterId r:id="rId25"/>
  </p:handoutMasterIdLst>
  <p:sldIdLst>
    <p:sldId id="501" r:id="rId5"/>
    <p:sldId id="506" r:id="rId6"/>
    <p:sldId id="533" r:id="rId7"/>
    <p:sldId id="507" r:id="rId8"/>
    <p:sldId id="534" r:id="rId9"/>
    <p:sldId id="508" r:id="rId10"/>
    <p:sldId id="522" r:id="rId11"/>
    <p:sldId id="529" r:id="rId12"/>
    <p:sldId id="535" r:id="rId13"/>
    <p:sldId id="510" r:id="rId14"/>
    <p:sldId id="527" r:id="rId15"/>
    <p:sldId id="512" r:id="rId16"/>
    <p:sldId id="532" r:id="rId17"/>
    <p:sldId id="536" r:id="rId18"/>
    <p:sldId id="511" r:id="rId19"/>
    <p:sldId id="521" r:id="rId20"/>
    <p:sldId id="537" r:id="rId21"/>
    <p:sldId id="516" r:id="rId22"/>
    <p:sldId id="505" r:id="rId23"/>
  </p:sldIdLst>
  <p:sldSz cx="12192000" cy="6858000"/>
  <p:notesSz cx="10048875" cy="69183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968CA-9BF0-4F30-B9AC-098FA45B9C3E}" v="108" vWet="110" dt="2023-07-28T13:11:12.010"/>
    <p1510:client id="{B15F5DDC-6BC3-4F78-B4F8-8C281DBA8955}" v="707" dt="2023-07-28T14:00:48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 varScale="1">
        <p:scale>
          <a:sx n="64" d="100"/>
          <a:sy n="64" d="100"/>
        </p:scale>
        <p:origin x="4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865"/>
          <a:ext cx="5562600" cy="547294"/>
        </a:xfrm>
        <a:prstGeom prst="roundRect">
          <a:avLst/>
        </a:prstGeom>
      </dgm:spPr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0" y="561788"/>
          <a:ext cx="5562600" cy="547181"/>
        </a:xfrm>
        <a:prstGeom prst="roundRect">
          <a:avLst/>
        </a:prstGeom>
      </dgm:spPr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>
        <a:xfrm>
          <a:off x="0" y="1121"/>
          <a:ext cx="5562600" cy="547181"/>
        </a:xfrm>
        <a:prstGeom prst="roundRect">
          <a:avLst/>
        </a:prstGeom>
      </dgm:spPr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6C0D36-6AA3-4025-BE23-DF9C8ADBAB3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8CF75-A9C0-4F7F-859F-D59CAD3EC4E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Instantiate and construct</a:t>
          </a:r>
          <a:endParaRPr lang="en-US" sz="2000" dirty="0"/>
        </a:p>
      </dgm:t>
    </dgm:pt>
    <dgm:pt modelId="{1693A741-9BAF-4049-B8EB-598C6D25C4A0}" type="parTrans" cxnId="{89BD38CD-21D1-41AA-AA1B-E3A54323D119}">
      <dgm:prSet/>
      <dgm:spPr/>
      <dgm:t>
        <a:bodyPr/>
        <a:lstStyle/>
        <a:p>
          <a:endParaRPr lang="en-US"/>
        </a:p>
      </dgm:t>
    </dgm:pt>
    <dgm:pt modelId="{9BBB5F6E-6C40-4898-B329-402C7F981158}" type="sibTrans" cxnId="{89BD38CD-21D1-41AA-AA1B-E3A54323D119}">
      <dgm:prSet/>
      <dgm:spPr/>
      <dgm:t>
        <a:bodyPr/>
        <a:lstStyle/>
        <a:p>
          <a:endParaRPr lang="en-US"/>
        </a:p>
      </dgm:t>
    </dgm:pt>
    <dgm:pt modelId="{A9346BD1-9D27-463B-A3A0-19ED0AD1D2A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latin typeface="+mn-lt"/>
            </a:rPr>
            <a:t>Feed input packets</a:t>
          </a:r>
          <a:endParaRPr lang="en-US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F8131C2A-D0EE-469B-9F82-C3035F5C31ED}" type="parTrans" cxnId="{037781DD-E316-4551-BD7E-A466DC7B1674}">
      <dgm:prSet/>
      <dgm:spPr/>
      <dgm:t>
        <a:bodyPr/>
        <a:lstStyle/>
        <a:p>
          <a:endParaRPr lang="en-US"/>
        </a:p>
      </dgm:t>
    </dgm:pt>
    <dgm:pt modelId="{2B60461A-17BA-4566-8C1F-C2943AE7A0EB}" type="sibTrans" cxnId="{037781DD-E316-4551-BD7E-A466DC7B1674}">
      <dgm:prSet/>
      <dgm:spPr/>
      <dgm:t>
        <a:bodyPr/>
        <a:lstStyle/>
        <a:p>
          <a:endParaRPr lang="en-US"/>
        </a:p>
      </dgm:t>
    </dgm:pt>
    <dgm:pt modelId="{918C420F-85DB-438D-AD5E-41DB63E0BD0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latin typeface="+mn-lt"/>
            </a:rPr>
            <a:t>Feed actual packet to compare with expected packet</a:t>
          </a:r>
          <a:endParaRPr lang="en-US" sz="2000" dirty="0"/>
        </a:p>
      </dgm:t>
    </dgm:pt>
    <dgm:pt modelId="{E25663C2-72FD-4F65-B08A-472797FC6982}" type="parTrans" cxnId="{78795945-18BF-4721-B3A9-DD98BFBDAF28}">
      <dgm:prSet/>
      <dgm:spPr/>
      <dgm:t>
        <a:bodyPr/>
        <a:lstStyle/>
        <a:p>
          <a:endParaRPr lang="en-US"/>
        </a:p>
      </dgm:t>
    </dgm:pt>
    <dgm:pt modelId="{218D9469-7663-4D60-A43D-9A9600577D34}" type="sibTrans" cxnId="{78795945-18BF-4721-B3A9-DD98BFBDAF28}">
      <dgm:prSet/>
      <dgm:spPr/>
      <dgm:t>
        <a:bodyPr/>
        <a:lstStyle/>
        <a:p>
          <a:endParaRPr lang="en-US"/>
        </a:p>
      </dgm:t>
    </dgm:pt>
    <dgm:pt modelId="{6759662F-5A89-4FA8-BF27-42ED5C0510C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Configure weightage</a:t>
          </a:r>
        </a:p>
      </dgm:t>
    </dgm:pt>
    <dgm:pt modelId="{09AB7EA1-862F-4A5F-AA03-E824F11C34DE}" type="parTrans" cxnId="{8E5021A3-5856-482E-945A-847BC7A07A9A}">
      <dgm:prSet/>
      <dgm:spPr/>
      <dgm:t>
        <a:bodyPr/>
        <a:lstStyle/>
        <a:p>
          <a:endParaRPr lang="en-US"/>
        </a:p>
      </dgm:t>
    </dgm:pt>
    <dgm:pt modelId="{696D6E79-88FA-401F-84A1-5CB0E0244F8B}" type="sibTrans" cxnId="{8E5021A3-5856-482E-945A-847BC7A07A9A}">
      <dgm:prSet/>
      <dgm:spPr/>
      <dgm:t>
        <a:bodyPr/>
        <a:lstStyle/>
        <a:p>
          <a:endParaRPr lang="en-US"/>
        </a:p>
      </dgm:t>
    </dgm:pt>
    <dgm:pt modelId="{0D3EB021-1BF5-480B-9334-B8770709C52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A3DC957E-9390-474C-B2C7-33B0F5223BFB}" type="parTrans" cxnId="{7F5A1AC6-5BA9-4262-911D-05B0B1B332A4}">
      <dgm:prSet/>
      <dgm:spPr/>
      <dgm:t>
        <a:bodyPr/>
        <a:lstStyle/>
        <a:p>
          <a:endParaRPr lang="en-US"/>
        </a:p>
      </dgm:t>
    </dgm:pt>
    <dgm:pt modelId="{4D8D1E6A-E175-4400-924E-8E050F677D91}" type="sibTrans" cxnId="{7F5A1AC6-5BA9-4262-911D-05B0B1B332A4}">
      <dgm:prSet/>
      <dgm:spPr/>
      <dgm:t>
        <a:bodyPr/>
        <a:lstStyle/>
        <a:p>
          <a:endParaRPr lang="en-US"/>
        </a:p>
      </dgm:t>
    </dgm:pt>
    <dgm:pt modelId="{302E295D-2CE3-41EE-80C8-A5A8E36B81F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F589C78-263C-436E-A76D-7AE27C6AC306}" type="parTrans" cxnId="{38C7008D-92DE-4C3A-A796-8629CB2F780A}">
      <dgm:prSet/>
      <dgm:spPr/>
      <dgm:t>
        <a:bodyPr/>
        <a:lstStyle/>
        <a:p>
          <a:endParaRPr lang="en-US"/>
        </a:p>
      </dgm:t>
    </dgm:pt>
    <dgm:pt modelId="{A7ACFBED-DCFC-4D2E-9691-7DF79FCD96B9}" type="sibTrans" cxnId="{38C7008D-92DE-4C3A-A796-8629CB2F780A}">
      <dgm:prSet/>
      <dgm:spPr/>
      <dgm:t>
        <a:bodyPr/>
        <a:lstStyle/>
        <a:p>
          <a:endParaRPr lang="en-US"/>
        </a:p>
      </dgm:t>
    </dgm:pt>
    <dgm:pt modelId="{7C67ABC0-FA35-4863-B4E0-3B2918412FB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86BA682D-7446-4546-9CFE-F738750C88DF}" type="parTrans" cxnId="{7E5E2E80-9024-4813-AD03-40AC43BCFD35}">
      <dgm:prSet/>
      <dgm:spPr/>
      <dgm:t>
        <a:bodyPr/>
        <a:lstStyle/>
        <a:p>
          <a:endParaRPr lang="en-US"/>
        </a:p>
      </dgm:t>
    </dgm:pt>
    <dgm:pt modelId="{04C784D8-759A-4C23-AEEB-473A0C37389C}" type="sibTrans" cxnId="{7E5E2E80-9024-4813-AD03-40AC43BCFD35}">
      <dgm:prSet/>
      <dgm:spPr/>
      <dgm:t>
        <a:bodyPr/>
        <a:lstStyle/>
        <a:p>
          <a:endParaRPr lang="en-US"/>
        </a:p>
      </dgm:t>
    </dgm:pt>
    <dgm:pt modelId="{B27D5E2C-22A2-40BF-9039-D56376F4007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D1C110D-3CD4-4828-B17A-7DACB9F99A5F}" type="parTrans" cxnId="{8BD3022C-5A87-48ED-9EE5-24C4AF31719A}">
      <dgm:prSet/>
      <dgm:spPr/>
      <dgm:t>
        <a:bodyPr/>
        <a:lstStyle/>
        <a:p>
          <a:endParaRPr lang="en-US"/>
        </a:p>
      </dgm:t>
    </dgm:pt>
    <dgm:pt modelId="{C038AF08-AB93-4BEE-8DE9-17526DF79B8D}" type="sibTrans" cxnId="{8BD3022C-5A87-48ED-9EE5-24C4AF31719A}">
      <dgm:prSet/>
      <dgm:spPr/>
      <dgm:t>
        <a:bodyPr/>
        <a:lstStyle/>
        <a:p>
          <a:endParaRPr lang="en-US"/>
        </a:p>
      </dgm:t>
    </dgm:pt>
    <dgm:pt modelId="{B8B5588F-D69E-45E7-A202-7D88F58D3DC6}" type="pres">
      <dgm:prSet presAssocID="{596C0D36-6AA3-4025-BE23-DF9C8ADBAB3A}" presName="linearFlow" presStyleCnt="0">
        <dgm:presLayoutVars>
          <dgm:dir/>
          <dgm:animLvl val="lvl"/>
          <dgm:resizeHandles val="exact"/>
        </dgm:presLayoutVars>
      </dgm:prSet>
      <dgm:spPr/>
    </dgm:pt>
    <dgm:pt modelId="{6A270C1B-9E11-4BB1-B59A-8D80E5C81D73}" type="pres">
      <dgm:prSet presAssocID="{302E295D-2CE3-41EE-80C8-A5A8E36B81FC}" presName="composite" presStyleCnt="0"/>
      <dgm:spPr/>
    </dgm:pt>
    <dgm:pt modelId="{E488BA47-175B-4BA6-90AB-48F04CBD6036}" type="pres">
      <dgm:prSet presAssocID="{302E295D-2CE3-41EE-80C8-A5A8E36B81F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B15315D-B1DB-4DF5-861C-9563DF02F434}" type="pres">
      <dgm:prSet presAssocID="{302E295D-2CE3-41EE-80C8-A5A8E36B81FC}" presName="descendantText" presStyleLbl="alignAcc1" presStyleIdx="0" presStyleCnt="4" custLinFactNeighborY="-10255">
        <dgm:presLayoutVars>
          <dgm:bulletEnabled val="1"/>
        </dgm:presLayoutVars>
      </dgm:prSet>
      <dgm:spPr/>
    </dgm:pt>
    <dgm:pt modelId="{2F5E5004-33C7-48F3-B5EF-81DBBD04C3A5}" type="pres">
      <dgm:prSet presAssocID="{A7ACFBED-DCFC-4D2E-9691-7DF79FCD96B9}" presName="sp" presStyleCnt="0"/>
      <dgm:spPr/>
    </dgm:pt>
    <dgm:pt modelId="{9BF4F6BA-E253-4EF5-AB03-C4A51FC2FCCB}" type="pres">
      <dgm:prSet presAssocID="{0D3EB021-1BF5-480B-9334-B8770709C52D}" presName="composite" presStyleCnt="0"/>
      <dgm:spPr/>
    </dgm:pt>
    <dgm:pt modelId="{6950627B-54BB-4BB8-88CA-E8AF4B1F2959}" type="pres">
      <dgm:prSet presAssocID="{0D3EB021-1BF5-480B-9334-B8770709C5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062045E-3485-41F9-A406-29F0235D6257}" type="pres">
      <dgm:prSet presAssocID="{0D3EB021-1BF5-480B-9334-B8770709C52D}" presName="descendantText" presStyleLbl="alignAcc1" presStyleIdx="1" presStyleCnt="4">
        <dgm:presLayoutVars>
          <dgm:bulletEnabled val="1"/>
        </dgm:presLayoutVars>
      </dgm:prSet>
      <dgm:spPr/>
    </dgm:pt>
    <dgm:pt modelId="{78D7FAE0-222B-409F-8D85-F19A51A42764}" type="pres">
      <dgm:prSet presAssocID="{4D8D1E6A-E175-4400-924E-8E050F677D91}" presName="sp" presStyleCnt="0"/>
      <dgm:spPr/>
    </dgm:pt>
    <dgm:pt modelId="{5E3DA273-8ABF-4246-AC96-197BAD5D6C99}" type="pres">
      <dgm:prSet presAssocID="{7C67ABC0-FA35-4863-B4E0-3B2918412FB2}" presName="composite" presStyleCnt="0"/>
      <dgm:spPr/>
    </dgm:pt>
    <dgm:pt modelId="{2E68ABC9-4583-4A6A-B2DD-F4CB75C598B3}" type="pres">
      <dgm:prSet presAssocID="{7C67ABC0-FA35-4863-B4E0-3B2918412FB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5C91932-350A-4408-B863-B52D3AAAF991}" type="pres">
      <dgm:prSet presAssocID="{7C67ABC0-FA35-4863-B4E0-3B2918412FB2}" presName="descendantText" presStyleLbl="alignAcc1" presStyleIdx="2" presStyleCnt="4">
        <dgm:presLayoutVars>
          <dgm:bulletEnabled val="1"/>
        </dgm:presLayoutVars>
      </dgm:prSet>
      <dgm:spPr/>
    </dgm:pt>
    <dgm:pt modelId="{5FD44E55-9DF8-4BD5-BD42-075D7091D3A5}" type="pres">
      <dgm:prSet presAssocID="{04C784D8-759A-4C23-AEEB-473A0C37389C}" presName="sp" presStyleCnt="0"/>
      <dgm:spPr/>
    </dgm:pt>
    <dgm:pt modelId="{4E300E2C-0AF3-4024-B727-7726C5AC3BD8}" type="pres">
      <dgm:prSet presAssocID="{B27D5E2C-22A2-40BF-9039-D56376F40073}" presName="composite" presStyleCnt="0"/>
      <dgm:spPr/>
    </dgm:pt>
    <dgm:pt modelId="{AE6F1C7A-FB35-48EF-95C2-D8FD533D5128}" type="pres">
      <dgm:prSet presAssocID="{B27D5E2C-22A2-40BF-9039-D56376F4007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20C81F5-C2F9-432B-B6D3-7ADD1B4E312F}" type="pres">
      <dgm:prSet presAssocID="{B27D5E2C-22A2-40BF-9039-D56376F4007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6643200-6ACD-4A1A-9A86-8C8FFC904ECC}" type="presOf" srcId="{6759662F-5A89-4FA8-BF27-42ED5C0510CE}" destId="{C062045E-3485-41F9-A406-29F0235D6257}" srcOrd="0" destOrd="0" presId="urn:microsoft.com/office/officeart/2005/8/layout/chevron2"/>
    <dgm:cxn modelId="{72BFA526-71D4-4196-9909-68323E0BBB37}" type="presOf" srcId="{302E295D-2CE3-41EE-80C8-A5A8E36B81FC}" destId="{E488BA47-175B-4BA6-90AB-48F04CBD6036}" srcOrd="0" destOrd="0" presId="urn:microsoft.com/office/officeart/2005/8/layout/chevron2"/>
    <dgm:cxn modelId="{8BD3022C-5A87-48ED-9EE5-24C4AF31719A}" srcId="{596C0D36-6AA3-4025-BE23-DF9C8ADBAB3A}" destId="{B27D5E2C-22A2-40BF-9039-D56376F40073}" srcOrd="3" destOrd="0" parTransId="{ED1C110D-3CD4-4828-B17A-7DACB9F99A5F}" sibTransId="{C038AF08-AB93-4BEE-8DE9-17526DF79B8D}"/>
    <dgm:cxn modelId="{B17D0A3E-F285-41EA-AF7A-A1476D4D015C}" type="presOf" srcId="{596C0D36-6AA3-4025-BE23-DF9C8ADBAB3A}" destId="{B8B5588F-D69E-45E7-A202-7D88F58D3DC6}" srcOrd="0" destOrd="0" presId="urn:microsoft.com/office/officeart/2005/8/layout/chevron2"/>
    <dgm:cxn modelId="{78795945-18BF-4721-B3A9-DD98BFBDAF28}" srcId="{B27D5E2C-22A2-40BF-9039-D56376F40073}" destId="{918C420F-85DB-438D-AD5E-41DB63E0BD07}" srcOrd="0" destOrd="0" parTransId="{E25663C2-72FD-4F65-B08A-472797FC6982}" sibTransId="{218D9469-7663-4D60-A43D-9A9600577D34}"/>
    <dgm:cxn modelId="{A1E35266-C9F9-4460-BF04-A5D151CC04DD}" type="presOf" srcId="{B27D5E2C-22A2-40BF-9039-D56376F40073}" destId="{AE6F1C7A-FB35-48EF-95C2-D8FD533D5128}" srcOrd="0" destOrd="0" presId="urn:microsoft.com/office/officeart/2005/8/layout/chevron2"/>
    <dgm:cxn modelId="{24DB0F74-7991-43D3-BD75-90BBF3EF9629}" type="presOf" srcId="{7C67ABC0-FA35-4863-B4E0-3B2918412FB2}" destId="{2E68ABC9-4583-4A6A-B2DD-F4CB75C598B3}" srcOrd="0" destOrd="0" presId="urn:microsoft.com/office/officeart/2005/8/layout/chevron2"/>
    <dgm:cxn modelId="{7E5E2E80-9024-4813-AD03-40AC43BCFD35}" srcId="{596C0D36-6AA3-4025-BE23-DF9C8ADBAB3A}" destId="{7C67ABC0-FA35-4863-B4E0-3B2918412FB2}" srcOrd="2" destOrd="0" parTransId="{86BA682D-7446-4546-9CFE-F738750C88DF}" sibTransId="{04C784D8-759A-4C23-AEEB-473A0C37389C}"/>
    <dgm:cxn modelId="{0F4A3B86-B09C-4825-AFFE-B8AC894FA499}" type="presOf" srcId="{90D8CF75-A9C0-4F7F-859F-D59CAD3EC4E4}" destId="{7B15315D-B1DB-4DF5-861C-9563DF02F434}" srcOrd="0" destOrd="0" presId="urn:microsoft.com/office/officeart/2005/8/layout/chevron2"/>
    <dgm:cxn modelId="{38C7008D-92DE-4C3A-A796-8629CB2F780A}" srcId="{596C0D36-6AA3-4025-BE23-DF9C8ADBAB3A}" destId="{302E295D-2CE3-41EE-80C8-A5A8E36B81FC}" srcOrd="0" destOrd="0" parTransId="{1F589C78-263C-436E-A76D-7AE27C6AC306}" sibTransId="{A7ACFBED-DCFC-4D2E-9691-7DF79FCD96B9}"/>
    <dgm:cxn modelId="{F429B199-3A23-4751-8409-3B529200ADDA}" type="presOf" srcId="{0D3EB021-1BF5-480B-9334-B8770709C52D}" destId="{6950627B-54BB-4BB8-88CA-E8AF4B1F2959}" srcOrd="0" destOrd="0" presId="urn:microsoft.com/office/officeart/2005/8/layout/chevron2"/>
    <dgm:cxn modelId="{8E5021A3-5856-482E-945A-847BC7A07A9A}" srcId="{0D3EB021-1BF5-480B-9334-B8770709C52D}" destId="{6759662F-5A89-4FA8-BF27-42ED5C0510CE}" srcOrd="0" destOrd="0" parTransId="{09AB7EA1-862F-4A5F-AA03-E824F11C34DE}" sibTransId="{696D6E79-88FA-401F-84A1-5CB0E0244F8B}"/>
    <dgm:cxn modelId="{7F5A1AC6-5BA9-4262-911D-05B0B1B332A4}" srcId="{596C0D36-6AA3-4025-BE23-DF9C8ADBAB3A}" destId="{0D3EB021-1BF5-480B-9334-B8770709C52D}" srcOrd="1" destOrd="0" parTransId="{A3DC957E-9390-474C-B2C7-33B0F5223BFB}" sibTransId="{4D8D1E6A-E175-4400-924E-8E050F677D91}"/>
    <dgm:cxn modelId="{89BD38CD-21D1-41AA-AA1B-E3A54323D119}" srcId="{302E295D-2CE3-41EE-80C8-A5A8E36B81FC}" destId="{90D8CF75-A9C0-4F7F-859F-D59CAD3EC4E4}" srcOrd="0" destOrd="0" parTransId="{1693A741-9BAF-4049-B8EB-598C6D25C4A0}" sibTransId="{9BBB5F6E-6C40-4898-B329-402C7F981158}"/>
    <dgm:cxn modelId="{D059EDCE-B9F5-4997-8013-91A5718F2F26}" type="presOf" srcId="{A9346BD1-9D27-463B-A3A0-19ED0AD1D2A0}" destId="{C5C91932-350A-4408-B863-B52D3AAAF991}" srcOrd="0" destOrd="0" presId="urn:microsoft.com/office/officeart/2005/8/layout/chevron2"/>
    <dgm:cxn modelId="{2388D2D4-4A1E-4005-86C1-B0C7310CBD6B}" type="presOf" srcId="{918C420F-85DB-438D-AD5E-41DB63E0BD07}" destId="{C20C81F5-C2F9-432B-B6D3-7ADD1B4E312F}" srcOrd="0" destOrd="0" presId="urn:microsoft.com/office/officeart/2005/8/layout/chevron2"/>
    <dgm:cxn modelId="{037781DD-E316-4551-BD7E-A466DC7B1674}" srcId="{7C67ABC0-FA35-4863-B4E0-3B2918412FB2}" destId="{A9346BD1-9D27-463B-A3A0-19ED0AD1D2A0}" srcOrd="0" destOrd="0" parTransId="{F8131C2A-D0EE-469B-9F82-C3035F5C31ED}" sibTransId="{2B60461A-17BA-4566-8C1F-C2943AE7A0EB}"/>
    <dgm:cxn modelId="{9753CCA2-E7EA-49B6-8A00-D5CC909EDFE5}" type="presParOf" srcId="{B8B5588F-D69E-45E7-A202-7D88F58D3DC6}" destId="{6A270C1B-9E11-4BB1-B59A-8D80E5C81D73}" srcOrd="0" destOrd="0" presId="urn:microsoft.com/office/officeart/2005/8/layout/chevron2"/>
    <dgm:cxn modelId="{18082044-F0F6-4283-A696-BF2333C61924}" type="presParOf" srcId="{6A270C1B-9E11-4BB1-B59A-8D80E5C81D73}" destId="{E488BA47-175B-4BA6-90AB-48F04CBD6036}" srcOrd="0" destOrd="0" presId="urn:microsoft.com/office/officeart/2005/8/layout/chevron2"/>
    <dgm:cxn modelId="{46D8DF14-EB66-4B3B-903A-299CD53F7979}" type="presParOf" srcId="{6A270C1B-9E11-4BB1-B59A-8D80E5C81D73}" destId="{7B15315D-B1DB-4DF5-861C-9563DF02F434}" srcOrd="1" destOrd="0" presId="urn:microsoft.com/office/officeart/2005/8/layout/chevron2"/>
    <dgm:cxn modelId="{D9A80EFE-E603-49DD-9A9E-10453AE33641}" type="presParOf" srcId="{B8B5588F-D69E-45E7-A202-7D88F58D3DC6}" destId="{2F5E5004-33C7-48F3-B5EF-81DBBD04C3A5}" srcOrd="1" destOrd="0" presId="urn:microsoft.com/office/officeart/2005/8/layout/chevron2"/>
    <dgm:cxn modelId="{D8C7B77E-8D7C-4064-9D00-507F5DA833D8}" type="presParOf" srcId="{B8B5588F-D69E-45E7-A202-7D88F58D3DC6}" destId="{9BF4F6BA-E253-4EF5-AB03-C4A51FC2FCCB}" srcOrd="2" destOrd="0" presId="urn:microsoft.com/office/officeart/2005/8/layout/chevron2"/>
    <dgm:cxn modelId="{A1A929C8-AE00-436F-83CA-107E96D16462}" type="presParOf" srcId="{9BF4F6BA-E253-4EF5-AB03-C4A51FC2FCCB}" destId="{6950627B-54BB-4BB8-88CA-E8AF4B1F2959}" srcOrd="0" destOrd="0" presId="urn:microsoft.com/office/officeart/2005/8/layout/chevron2"/>
    <dgm:cxn modelId="{0F755E75-05FE-476F-AB80-43757290906E}" type="presParOf" srcId="{9BF4F6BA-E253-4EF5-AB03-C4A51FC2FCCB}" destId="{C062045E-3485-41F9-A406-29F0235D6257}" srcOrd="1" destOrd="0" presId="urn:microsoft.com/office/officeart/2005/8/layout/chevron2"/>
    <dgm:cxn modelId="{F4274E2E-36A1-41D6-AC57-FCA79EAB33C5}" type="presParOf" srcId="{B8B5588F-D69E-45E7-A202-7D88F58D3DC6}" destId="{78D7FAE0-222B-409F-8D85-F19A51A42764}" srcOrd="3" destOrd="0" presId="urn:microsoft.com/office/officeart/2005/8/layout/chevron2"/>
    <dgm:cxn modelId="{89C0A96E-B12B-4DA0-AABA-AB41BDFD120D}" type="presParOf" srcId="{B8B5588F-D69E-45E7-A202-7D88F58D3DC6}" destId="{5E3DA273-8ABF-4246-AC96-197BAD5D6C99}" srcOrd="4" destOrd="0" presId="urn:microsoft.com/office/officeart/2005/8/layout/chevron2"/>
    <dgm:cxn modelId="{8533918F-74E6-4022-BA87-648061B3764E}" type="presParOf" srcId="{5E3DA273-8ABF-4246-AC96-197BAD5D6C99}" destId="{2E68ABC9-4583-4A6A-B2DD-F4CB75C598B3}" srcOrd="0" destOrd="0" presId="urn:microsoft.com/office/officeart/2005/8/layout/chevron2"/>
    <dgm:cxn modelId="{B925BF32-7A8E-4D04-9FAA-7C6368A902FC}" type="presParOf" srcId="{5E3DA273-8ABF-4246-AC96-197BAD5D6C99}" destId="{C5C91932-350A-4408-B863-B52D3AAAF991}" srcOrd="1" destOrd="0" presId="urn:microsoft.com/office/officeart/2005/8/layout/chevron2"/>
    <dgm:cxn modelId="{B878D866-AEE2-4FF8-84EB-E95DC6CB4877}" type="presParOf" srcId="{B8B5588F-D69E-45E7-A202-7D88F58D3DC6}" destId="{5FD44E55-9DF8-4BD5-BD42-075D7091D3A5}" srcOrd="5" destOrd="0" presId="urn:microsoft.com/office/officeart/2005/8/layout/chevron2"/>
    <dgm:cxn modelId="{BB8C2BE2-AFFC-4DA2-A9D9-49376F1420AC}" type="presParOf" srcId="{B8B5588F-D69E-45E7-A202-7D88F58D3DC6}" destId="{4E300E2C-0AF3-4024-B727-7726C5AC3BD8}" srcOrd="6" destOrd="0" presId="urn:microsoft.com/office/officeart/2005/8/layout/chevron2"/>
    <dgm:cxn modelId="{9A10B1A3-9F04-45DF-89C9-D83F0367E22B}" type="presParOf" srcId="{4E300E2C-0AF3-4024-B727-7726C5AC3BD8}" destId="{AE6F1C7A-FB35-48EF-95C2-D8FD533D5128}" srcOrd="0" destOrd="0" presId="urn:microsoft.com/office/officeart/2005/8/layout/chevron2"/>
    <dgm:cxn modelId="{7E798ABB-CF28-417F-A3F9-176ADB4409E5}" type="presParOf" srcId="{4E300E2C-0AF3-4024-B727-7726C5AC3BD8}" destId="{C20C81F5-C2F9-432B-B6D3-7ADD1B4E312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8FF3F-5664-4529-9EB1-C3E6A0B36D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CDAF2-983A-4368-9DC8-AE0348F9BC3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Introduction</a:t>
          </a:r>
        </a:p>
      </dgm:t>
    </dgm:pt>
    <dgm:pt modelId="{B638BC02-B93A-4358-AEFF-0A0EAAE49456}" type="parTrans" cxnId="{2DDDF5E2-BA08-4CB6-A6A5-DC3DB3AABF4D}">
      <dgm:prSet/>
      <dgm:spPr/>
      <dgm:t>
        <a:bodyPr/>
        <a:lstStyle/>
        <a:p>
          <a:endParaRPr lang="en-US" sz="2400"/>
        </a:p>
      </dgm:t>
    </dgm:pt>
    <dgm:pt modelId="{8A7E9797-4205-4EF7-B095-38B2395566B5}" type="sibTrans" cxnId="{2DDDF5E2-BA08-4CB6-A6A5-DC3DB3AABF4D}">
      <dgm:prSet/>
      <dgm:spPr/>
      <dgm:t>
        <a:bodyPr/>
        <a:lstStyle/>
        <a:p>
          <a:endParaRPr lang="en-US" sz="2400"/>
        </a:p>
      </dgm:t>
    </dgm:pt>
    <dgm:pt modelId="{F8D97EE8-418A-4FD2-99EF-4778F0D8928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Arbitration Model Architecture</a:t>
          </a:r>
        </a:p>
      </dgm:t>
    </dgm:pt>
    <dgm:pt modelId="{051EA908-869D-45A1-A4F1-E6AC454B78D6}" type="parTrans" cxnId="{576FEACE-0AB7-4E3B-BA2E-97AC06402F6D}">
      <dgm:prSet/>
      <dgm:spPr/>
      <dgm:t>
        <a:bodyPr/>
        <a:lstStyle/>
        <a:p>
          <a:endParaRPr lang="en-US" sz="2400"/>
        </a:p>
      </dgm:t>
    </dgm:pt>
    <dgm:pt modelId="{050B6B8D-7FB4-41FF-B5CA-39B3693AAB03}" type="sibTrans" cxnId="{576FEACE-0AB7-4E3B-BA2E-97AC06402F6D}">
      <dgm:prSet/>
      <dgm:spPr/>
      <dgm:t>
        <a:bodyPr/>
        <a:lstStyle/>
        <a:p>
          <a:endParaRPr lang="en-US" sz="2400"/>
        </a:p>
      </dgm:t>
    </dgm:pt>
    <dgm:pt modelId="{5D035AAC-E328-43FB-A4DB-9D6CFAF3B9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Approach to Integrate Arbitration Model</a:t>
          </a:r>
        </a:p>
      </dgm:t>
    </dgm:pt>
    <dgm:pt modelId="{8E77F22C-DCF7-41E9-AD94-B62F55C4F18C}" type="parTrans" cxnId="{9ACEE8F4-6E3A-49F8-BCA0-B4CEF3DC6D75}">
      <dgm:prSet/>
      <dgm:spPr/>
      <dgm:t>
        <a:bodyPr/>
        <a:lstStyle/>
        <a:p>
          <a:endParaRPr lang="en-US" sz="2400"/>
        </a:p>
      </dgm:t>
    </dgm:pt>
    <dgm:pt modelId="{6E0FE20C-F315-4F35-87F9-F523A1136AA2}" type="sibTrans" cxnId="{9ACEE8F4-6E3A-49F8-BCA0-B4CEF3DC6D75}">
      <dgm:prSet/>
      <dgm:spPr/>
      <dgm:t>
        <a:bodyPr/>
        <a:lstStyle/>
        <a:p>
          <a:endParaRPr lang="en-US" sz="2400"/>
        </a:p>
      </dgm:t>
    </dgm:pt>
    <dgm:pt modelId="{68F58AFE-6857-4337-99C2-AE15F446B9BE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/>
            <a:t>Coverage Model and Results</a:t>
          </a:r>
        </a:p>
      </dgm:t>
    </dgm:pt>
    <dgm:pt modelId="{4D4AC816-12EF-470F-840D-B1FD42BF8352}" type="parTrans" cxnId="{235FC15D-744E-4F16-AFFD-9AC4EBA03A5A}">
      <dgm:prSet/>
      <dgm:spPr/>
      <dgm:t>
        <a:bodyPr/>
        <a:lstStyle/>
        <a:p>
          <a:endParaRPr lang="en-US" sz="2400"/>
        </a:p>
      </dgm:t>
    </dgm:pt>
    <dgm:pt modelId="{C2783E58-D16B-4E93-992A-3573397B7A82}" type="sibTrans" cxnId="{235FC15D-744E-4F16-AFFD-9AC4EBA03A5A}">
      <dgm:prSet/>
      <dgm:spPr/>
      <dgm:t>
        <a:bodyPr/>
        <a:lstStyle/>
        <a:p>
          <a:endParaRPr lang="en-US" sz="2400"/>
        </a:p>
      </dgm:t>
    </dgm:pt>
    <dgm:pt modelId="{D43BD3C0-7E9D-4B41-979D-BFEAD8FB080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/>
            <a:t>Summary</a:t>
          </a:r>
        </a:p>
      </dgm:t>
    </dgm:pt>
    <dgm:pt modelId="{2212B2AA-17A8-4159-A276-2051D53515EA}" type="parTrans" cxnId="{CE7B4D7A-1C94-4234-A76B-4EE16060BCCD}">
      <dgm:prSet/>
      <dgm:spPr/>
      <dgm:t>
        <a:bodyPr/>
        <a:lstStyle/>
        <a:p>
          <a:endParaRPr lang="en-US" sz="2400"/>
        </a:p>
      </dgm:t>
    </dgm:pt>
    <dgm:pt modelId="{EBCF21B7-FB8E-410F-806F-E96B9FEC96C7}" type="sibTrans" cxnId="{CE7B4D7A-1C94-4234-A76B-4EE16060BCCD}">
      <dgm:prSet/>
      <dgm:spPr/>
      <dgm:t>
        <a:bodyPr/>
        <a:lstStyle/>
        <a:p>
          <a:endParaRPr lang="en-US" sz="2400"/>
        </a:p>
      </dgm:t>
    </dgm:pt>
    <dgm:pt modelId="{3120F6A1-5C1F-458F-A841-AA8C880E3222}" type="pres">
      <dgm:prSet presAssocID="{A2E8FF3F-5664-4529-9EB1-C3E6A0B36D08}" presName="linear" presStyleCnt="0">
        <dgm:presLayoutVars>
          <dgm:animLvl val="lvl"/>
          <dgm:resizeHandles val="exact"/>
        </dgm:presLayoutVars>
      </dgm:prSet>
      <dgm:spPr/>
    </dgm:pt>
    <dgm:pt modelId="{77B131BE-B046-42B7-972E-5517173DFC34}" type="pres">
      <dgm:prSet presAssocID="{8C4CDAF2-983A-4368-9DC8-AE0348F9BC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3F340F-80B0-4DEF-8E41-10D99254B6B4}" type="pres">
      <dgm:prSet presAssocID="{8A7E9797-4205-4EF7-B095-38B2395566B5}" presName="spacer" presStyleCnt="0"/>
      <dgm:spPr/>
    </dgm:pt>
    <dgm:pt modelId="{3FE7C652-D509-4C00-BDC0-BC94F6CA5366}" type="pres">
      <dgm:prSet presAssocID="{F8D97EE8-418A-4FD2-99EF-4778F0D89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234CAF-FD48-468E-9EDE-3FA4FCCBBFCE}" type="pres">
      <dgm:prSet presAssocID="{050B6B8D-7FB4-41FF-B5CA-39B3693AAB03}" presName="spacer" presStyleCnt="0"/>
      <dgm:spPr/>
    </dgm:pt>
    <dgm:pt modelId="{B5318A2D-73EC-4512-B1DC-A5BCF434B91C}" type="pres">
      <dgm:prSet presAssocID="{5D035AAC-E328-43FB-A4DB-9D6CFAF3B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DA1040-EF7B-4779-9930-B56CFD56985F}" type="pres">
      <dgm:prSet presAssocID="{6E0FE20C-F315-4F35-87F9-F523A1136AA2}" presName="spacer" presStyleCnt="0"/>
      <dgm:spPr/>
    </dgm:pt>
    <dgm:pt modelId="{62B82EEA-3C24-4C87-BDF2-9D91C00B47BE}" type="pres">
      <dgm:prSet presAssocID="{68F58AFE-6857-4337-99C2-AE15F446B9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2013A4-9258-49CE-8631-9FF67AB83F25}" type="pres">
      <dgm:prSet presAssocID="{C2783E58-D16B-4E93-992A-3573397B7A82}" presName="spacer" presStyleCnt="0"/>
      <dgm:spPr/>
    </dgm:pt>
    <dgm:pt modelId="{205A2C0F-2F28-43B0-8CD4-536360162A9E}" type="pres">
      <dgm:prSet presAssocID="{D43BD3C0-7E9D-4B41-979D-BFEAD8FB080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F7223A-7406-4BA0-B484-4EA4A6BDC0C7}" type="presOf" srcId="{D43BD3C0-7E9D-4B41-979D-BFEAD8FB080B}" destId="{205A2C0F-2F28-43B0-8CD4-536360162A9E}" srcOrd="0" destOrd="0" presId="urn:microsoft.com/office/officeart/2005/8/layout/vList2"/>
    <dgm:cxn modelId="{235FC15D-744E-4F16-AFFD-9AC4EBA03A5A}" srcId="{A2E8FF3F-5664-4529-9EB1-C3E6A0B36D08}" destId="{68F58AFE-6857-4337-99C2-AE15F446B9BE}" srcOrd="3" destOrd="0" parTransId="{4D4AC816-12EF-470F-840D-B1FD42BF8352}" sibTransId="{C2783E58-D16B-4E93-992A-3573397B7A82}"/>
    <dgm:cxn modelId="{CE7B4D7A-1C94-4234-A76B-4EE16060BCCD}" srcId="{A2E8FF3F-5664-4529-9EB1-C3E6A0B36D08}" destId="{D43BD3C0-7E9D-4B41-979D-BFEAD8FB080B}" srcOrd="4" destOrd="0" parTransId="{2212B2AA-17A8-4159-A276-2051D53515EA}" sibTransId="{EBCF21B7-FB8E-410F-806F-E96B9FEC96C7}"/>
    <dgm:cxn modelId="{174CDE7D-DCB3-4D66-A121-630D812E3EAB}" type="presOf" srcId="{5D035AAC-E328-43FB-A4DB-9D6CFAF3B924}" destId="{B5318A2D-73EC-4512-B1DC-A5BCF434B91C}" srcOrd="0" destOrd="0" presId="urn:microsoft.com/office/officeart/2005/8/layout/vList2"/>
    <dgm:cxn modelId="{446BB1BD-80AE-4FD4-9C23-69E9A9EA2DC3}" type="presOf" srcId="{8C4CDAF2-983A-4368-9DC8-AE0348F9BC3E}" destId="{77B131BE-B046-42B7-972E-5517173DFC34}" srcOrd="0" destOrd="0" presId="urn:microsoft.com/office/officeart/2005/8/layout/vList2"/>
    <dgm:cxn modelId="{1F0150CE-4A30-4AB8-B83D-C04D0782D26D}" type="presOf" srcId="{68F58AFE-6857-4337-99C2-AE15F446B9BE}" destId="{62B82EEA-3C24-4C87-BDF2-9D91C00B47BE}" srcOrd="0" destOrd="0" presId="urn:microsoft.com/office/officeart/2005/8/layout/vList2"/>
    <dgm:cxn modelId="{576FEACE-0AB7-4E3B-BA2E-97AC06402F6D}" srcId="{A2E8FF3F-5664-4529-9EB1-C3E6A0B36D08}" destId="{F8D97EE8-418A-4FD2-99EF-4778F0D89285}" srcOrd="1" destOrd="0" parTransId="{051EA908-869D-45A1-A4F1-E6AC454B78D6}" sibTransId="{050B6B8D-7FB4-41FF-B5CA-39B3693AAB03}"/>
    <dgm:cxn modelId="{2DDDF5E2-BA08-4CB6-A6A5-DC3DB3AABF4D}" srcId="{A2E8FF3F-5664-4529-9EB1-C3E6A0B36D08}" destId="{8C4CDAF2-983A-4368-9DC8-AE0348F9BC3E}" srcOrd="0" destOrd="0" parTransId="{B638BC02-B93A-4358-AEFF-0A0EAAE49456}" sibTransId="{8A7E9797-4205-4EF7-B095-38B2395566B5}"/>
    <dgm:cxn modelId="{B63D30EC-0E4A-40EC-8708-9A1E306DBD4B}" type="presOf" srcId="{F8D97EE8-418A-4FD2-99EF-4778F0D89285}" destId="{3FE7C652-D509-4C00-BDC0-BC94F6CA5366}" srcOrd="0" destOrd="0" presId="urn:microsoft.com/office/officeart/2005/8/layout/vList2"/>
    <dgm:cxn modelId="{9ACEE8F4-6E3A-49F8-BCA0-B4CEF3DC6D75}" srcId="{A2E8FF3F-5664-4529-9EB1-C3E6A0B36D08}" destId="{5D035AAC-E328-43FB-A4DB-9D6CFAF3B924}" srcOrd="2" destOrd="0" parTransId="{8E77F22C-DCF7-41E9-AD94-B62F55C4F18C}" sibTransId="{6E0FE20C-F315-4F35-87F9-F523A1136AA2}"/>
    <dgm:cxn modelId="{2DA8DCF6-EECE-438A-BF13-6CB4D055A883}" type="presOf" srcId="{A2E8FF3F-5664-4529-9EB1-C3E6A0B36D08}" destId="{3120F6A1-5C1F-458F-A841-AA8C880E3222}" srcOrd="0" destOrd="0" presId="urn:microsoft.com/office/officeart/2005/8/layout/vList2"/>
    <dgm:cxn modelId="{C0BF8465-82C0-455E-B225-162B28440C9F}" type="presParOf" srcId="{3120F6A1-5C1F-458F-A841-AA8C880E3222}" destId="{77B131BE-B046-42B7-972E-5517173DFC34}" srcOrd="0" destOrd="0" presId="urn:microsoft.com/office/officeart/2005/8/layout/vList2"/>
    <dgm:cxn modelId="{41F4BEA5-1C68-4577-B581-B4BDD264228F}" type="presParOf" srcId="{3120F6A1-5C1F-458F-A841-AA8C880E3222}" destId="{673F340F-80B0-4DEF-8E41-10D99254B6B4}" srcOrd="1" destOrd="0" presId="urn:microsoft.com/office/officeart/2005/8/layout/vList2"/>
    <dgm:cxn modelId="{3D9F7A4A-63DD-4026-AA7D-105A908D9E51}" type="presParOf" srcId="{3120F6A1-5C1F-458F-A841-AA8C880E3222}" destId="{3FE7C652-D509-4C00-BDC0-BC94F6CA5366}" srcOrd="2" destOrd="0" presId="urn:microsoft.com/office/officeart/2005/8/layout/vList2"/>
    <dgm:cxn modelId="{4873FB11-89C5-4A32-A457-6787DAF76EB8}" type="presParOf" srcId="{3120F6A1-5C1F-458F-A841-AA8C880E3222}" destId="{E7234CAF-FD48-468E-9EDE-3FA4FCCBBFCE}" srcOrd="3" destOrd="0" presId="urn:microsoft.com/office/officeart/2005/8/layout/vList2"/>
    <dgm:cxn modelId="{3A17FAC8-ECFC-4393-B4F6-811ECE51DAE1}" type="presParOf" srcId="{3120F6A1-5C1F-458F-A841-AA8C880E3222}" destId="{B5318A2D-73EC-4512-B1DC-A5BCF434B91C}" srcOrd="4" destOrd="0" presId="urn:microsoft.com/office/officeart/2005/8/layout/vList2"/>
    <dgm:cxn modelId="{77A602DF-3E03-4AD2-B84B-BC877841ED08}" type="presParOf" srcId="{3120F6A1-5C1F-458F-A841-AA8C880E3222}" destId="{21DA1040-EF7B-4779-9930-B56CFD56985F}" srcOrd="5" destOrd="0" presId="urn:microsoft.com/office/officeart/2005/8/layout/vList2"/>
    <dgm:cxn modelId="{8419479F-C291-4F50-8983-F2F47E88F923}" type="presParOf" srcId="{3120F6A1-5C1F-458F-A841-AA8C880E3222}" destId="{62B82EEA-3C24-4C87-BDF2-9D91C00B47BE}" srcOrd="6" destOrd="0" presId="urn:microsoft.com/office/officeart/2005/8/layout/vList2"/>
    <dgm:cxn modelId="{C2E1F71B-62D1-48D1-A8F0-F449DCB5E7E3}" type="presParOf" srcId="{3120F6A1-5C1F-458F-A841-AA8C880E3222}" destId="{892013A4-9258-49CE-8631-9FF67AB83F25}" srcOrd="7" destOrd="0" presId="urn:microsoft.com/office/officeart/2005/8/layout/vList2"/>
    <dgm:cxn modelId="{0BC47D01-BDE1-4FD9-A63A-4A8A1C6EE886}" type="presParOf" srcId="{3120F6A1-5C1F-458F-A841-AA8C880E3222}" destId="{205A2C0F-2F28-43B0-8CD4-536360162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8BA47-175B-4BA6-90AB-48F04CBD6036}">
      <dsp:nvSpPr>
        <dsp:cNvPr id="0" name=""/>
        <dsp:cNvSpPr/>
      </dsp:nvSpPr>
      <dsp:spPr>
        <a:xfrm rot="5400000">
          <a:off x="-190648" y="192476"/>
          <a:ext cx="1270992" cy="88969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" y="446674"/>
        <a:ext cx="889694" cy="381298"/>
      </dsp:txXfrm>
    </dsp:sp>
    <dsp:sp modelId="{7B15315D-B1DB-4DF5-861C-9563DF02F434}">
      <dsp:nvSpPr>
        <dsp:cNvPr id="0" name=""/>
        <dsp:cNvSpPr/>
      </dsp:nvSpPr>
      <dsp:spPr>
        <a:xfrm rot="5400000">
          <a:off x="2317774" y="-1428080"/>
          <a:ext cx="826144" cy="3682305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Instantiate and construct</a:t>
          </a:r>
          <a:endParaRPr lang="en-US" sz="2000" dirty="0"/>
        </a:p>
      </dsp:txBody>
      <dsp:txXfrm rot="-5400000">
        <a:off x="889694" y="40329"/>
        <a:ext cx="3641976" cy="745486"/>
      </dsp:txXfrm>
    </dsp:sp>
    <dsp:sp modelId="{6950627B-54BB-4BB8-88CA-E8AF4B1F2959}">
      <dsp:nvSpPr>
        <dsp:cNvPr id="0" name=""/>
        <dsp:cNvSpPr/>
      </dsp:nvSpPr>
      <dsp:spPr>
        <a:xfrm rot="5400000">
          <a:off x="-190648" y="1316994"/>
          <a:ext cx="1270992" cy="88969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 rot="-5400000">
        <a:off x="1" y="1571192"/>
        <a:ext cx="889694" cy="381298"/>
      </dsp:txXfrm>
    </dsp:sp>
    <dsp:sp modelId="{C062045E-3485-41F9-A406-29F0235D6257}">
      <dsp:nvSpPr>
        <dsp:cNvPr id="0" name=""/>
        <dsp:cNvSpPr/>
      </dsp:nvSpPr>
      <dsp:spPr>
        <a:xfrm rot="5400000">
          <a:off x="2317774" y="-301734"/>
          <a:ext cx="826144" cy="3682305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Configure weightage</a:t>
          </a:r>
        </a:p>
      </dsp:txBody>
      <dsp:txXfrm rot="-5400000">
        <a:off x="889694" y="1166675"/>
        <a:ext cx="3641976" cy="745486"/>
      </dsp:txXfrm>
    </dsp:sp>
    <dsp:sp modelId="{2E68ABC9-4583-4A6A-B2DD-F4CB75C598B3}">
      <dsp:nvSpPr>
        <dsp:cNvPr id="0" name=""/>
        <dsp:cNvSpPr/>
      </dsp:nvSpPr>
      <dsp:spPr>
        <a:xfrm rot="5400000">
          <a:off x="-190648" y="2441511"/>
          <a:ext cx="1270992" cy="889694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1" y="2695709"/>
        <a:ext cx="889694" cy="381298"/>
      </dsp:txXfrm>
    </dsp:sp>
    <dsp:sp modelId="{C5C91932-350A-4408-B863-B52D3AAAF991}">
      <dsp:nvSpPr>
        <dsp:cNvPr id="0" name=""/>
        <dsp:cNvSpPr/>
      </dsp:nvSpPr>
      <dsp:spPr>
        <a:xfrm rot="5400000">
          <a:off x="2317774" y="822782"/>
          <a:ext cx="826144" cy="3682305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Feed input packets</a:t>
          </a:r>
          <a:endParaRPr lang="en-US" sz="20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889694" y="2291192"/>
        <a:ext cx="3641976" cy="745486"/>
      </dsp:txXfrm>
    </dsp:sp>
    <dsp:sp modelId="{AE6F1C7A-FB35-48EF-95C2-D8FD533D5128}">
      <dsp:nvSpPr>
        <dsp:cNvPr id="0" name=""/>
        <dsp:cNvSpPr/>
      </dsp:nvSpPr>
      <dsp:spPr>
        <a:xfrm rot="5400000">
          <a:off x="-190648" y="3566028"/>
          <a:ext cx="1270992" cy="889694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1" y="3820226"/>
        <a:ext cx="889694" cy="381298"/>
      </dsp:txXfrm>
    </dsp:sp>
    <dsp:sp modelId="{C20C81F5-C2F9-432B-B6D3-7ADD1B4E312F}">
      <dsp:nvSpPr>
        <dsp:cNvPr id="0" name=""/>
        <dsp:cNvSpPr/>
      </dsp:nvSpPr>
      <dsp:spPr>
        <a:xfrm rot="5400000">
          <a:off x="2317774" y="1947299"/>
          <a:ext cx="826144" cy="3682305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Feed actual packet to compare with expected packet</a:t>
          </a:r>
          <a:endParaRPr lang="en-US" sz="2000" kern="1200" dirty="0"/>
        </a:p>
      </dsp:txBody>
      <dsp:txXfrm rot="-5400000">
        <a:off x="889694" y="3415709"/>
        <a:ext cx="3641976" cy="7454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131BE-B046-42B7-972E-5517173DFC34}">
      <dsp:nvSpPr>
        <dsp:cNvPr id="0" name=""/>
        <dsp:cNvSpPr/>
      </dsp:nvSpPr>
      <dsp:spPr>
        <a:xfrm>
          <a:off x="0" y="865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26717" y="27582"/>
        <a:ext cx="5509166" cy="493860"/>
      </dsp:txXfrm>
    </dsp:sp>
    <dsp:sp modelId="{3FE7C652-D509-4C00-BDC0-BC94F6CA5366}">
      <dsp:nvSpPr>
        <dsp:cNvPr id="0" name=""/>
        <dsp:cNvSpPr/>
      </dsp:nvSpPr>
      <dsp:spPr>
        <a:xfrm>
          <a:off x="0" y="561632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Arbitration Model Architecture</a:t>
          </a:r>
        </a:p>
      </dsp:txBody>
      <dsp:txXfrm>
        <a:off x="26717" y="588349"/>
        <a:ext cx="5509166" cy="493860"/>
      </dsp:txXfrm>
    </dsp:sp>
    <dsp:sp modelId="{B5318A2D-73EC-4512-B1DC-A5BCF434B91C}">
      <dsp:nvSpPr>
        <dsp:cNvPr id="0" name=""/>
        <dsp:cNvSpPr/>
      </dsp:nvSpPr>
      <dsp:spPr>
        <a:xfrm>
          <a:off x="0" y="1122399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Approach to Integrate Arbitration Model</a:t>
          </a:r>
        </a:p>
      </dsp:txBody>
      <dsp:txXfrm>
        <a:off x="26717" y="1149116"/>
        <a:ext cx="5509166" cy="493860"/>
      </dsp:txXfrm>
    </dsp:sp>
    <dsp:sp modelId="{62B82EEA-3C24-4C87-BDF2-9D91C00B47BE}">
      <dsp:nvSpPr>
        <dsp:cNvPr id="0" name=""/>
        <dsp:cNvSpPr/>
      </dsp:nvSpPr>
      <dsp:spPr>
        <a:xfrm>
          <a:off x="0" y="1683166"/>
          <a:ext cx="5562600" cy="5472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Coverage Model and Results</a:t>
          </a:r>
        </a:p>
      </dsp:txBody>
      <dsp:txXfrm>
        <a:off x="26717" y="1709883"/>
        <a:ext cx="5509166" cy="493860"/>
      </dsp:txXfrm>
    </dsp:sp>
    <dsp:sp modelId="{205A2C0F-2F28-43B0-8CD4-536360162A9E}">
      <dsp:nvSpPr>
        <dsp:cNvPr id="0" name=""/>
        <dsp:cNvSpPr/>
      </dsp:nvSpPr>
      <dsp:spPr>
        <a:xfrm>
          <a:off x="0" y="2243933"/>
          <a:ext cx="5562600" cy="547294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6717" y="2270650"/>
        <a:ext cx="5509166" cy="49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28.07.2023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5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Efficient Verification of Arbitration Design </a:t>
            </a:r>
            <a:br>
              <a:rPr lang="en-US" dirty="0"/>
            </a:br>
            <a:r>
              <a:rPr lang="en-US" dirty="0"/>
              <a:t>with a Generic Model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Kotadiya, Ishita Agrawal</a:t>
            </a:r>
          </a:p>
          <a:p>
            <a:r>
              <a:rPr lang="en-US" dirty="0"/>
              <a:t>eInfochips An Arrow Company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CFFB71-AA94-C247-8003-9C7BAA8C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478154"/>
            <a:ext cx="3295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Approach to Integrate Arbitration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0D672-960F-2F85-FE8B-6B68F3C67B16}"/>
              </a:ext>
            </a:extLst>
          </p:cNvPr>
          <p:cNvSpPr/>
          <p:nvPr/>
        </p:nvSpPr>
        <p:spPr>
          <a:xfrm>
            <a:off x="3698296" y="3466684"/>
            <a:ext cx="4442883" cy="142199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71E33F-DC61-63F2-73A1-63356B70B29B}"/>
              </a:ext>
            </a:extLst>
          </p:cNvPr>
          <p:cNvCxnSpPr>
            <a:cxnSpLocks/>
          </p:cNvCxnSpPr>
          <p:nvPr/>
        </p:nvCxnSpPr>
        <p:spPr>
          <a:xfrm>
            <a:off x="5073883" y="4262871"/>
            <a:ext cx="4094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10D1A5-A85D-DAE4-7039-18729ED39F69}"/>
              </a:ext>
            </a:extLst>
          </p:cNvPr>
          <p:cNvSpPr/>
          <p:nvPr/>
        </p:nvSpPr>
        <p:spPr>
          <a:xfrm>
            <a:off x="5094476" y="2091887"/>
            <a:ext cx="1700307" cy="809115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Design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388B2B-90E2-1C10-7EB2-AAFBCE67F408}"/>
              </a:ext>
            </a:extLst>
          </p:cNvPr>
          <p:cNvCxnSpPr>
            <a:cxnSpLocks/>
          </p:cNvCxnSpPr>
          <p:nvPr/>
        </p:nvCxnSpPr>
        <p:spPr>
          <a:xfrm>
            <a:off x="5153419" y="3884592"/>
            <a:ext cx="3299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F6AB76B9-093B-036D-7602-4BBC3D91DBA9}"/>
              </a:ext>
            </a:extLst>
          </p:cNvPr>
          <p:cNvSpPr/>
          <p:nvPr/>
        </p:nvSpPr>
        <p:spPr>
          <a:xfrm>
            <a:off x="6575026" y="3587231"/>
            <a:ext cx="1495737" cy="10090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Processing Output Signal and Comparison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3A92D129-0BDB-1547-6C8C-816267B2A24B}"/>
              </a:ext>
            </a:extLst>
          </p:cNvPr>
          <p:cNvSpPr/>
          <p:nvPr/>
        </p:nvSpPr>
        <p:spPr>
          <a:xfrm>
            <a:off x="3823607" y="3558137"/>
            <a:ext cx="1495737" cy="100909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Processing Input Signal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160C66-A4AB-59E8-6394-6097353A16A6}"/>
              </a:ext>
            </a:extLst>
          </p:cNvPr>
          <p:cNvCxnSpPr>
            <a:cxnSpLocks/>
          </p:cNvCxnSpPr>
          <p:nvPr/>
        </p:nvCxnSpPr>
        <p:spPr>
          <a:xfrm flipV="1">
            <a:off x="6290763" y="4062684"/>
            <a:ext cx="286583" cy="7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E352BC1-C5D2-4E60-659F-0D5B2343679D}"/>
              </a:ext>
            </a:extLst>
          </p:cNvPr>
          <p:cNvCxnSpPr>
            <a:cxnSpLocks/>
            <a:stCxn id="15" idx="2"/>
            <a:endCxn id="3" idx="1"/>
          </p:cNvCxnSpPr>
          <p:nvPr/>
        </p:nvCxnSpPr>
        <p:spPr>
          <a:xfrm rot="16200000" flipH="1">
            <a:off x="2639990" y="3119374"/>
            <a:ext cx="1276678" cy="839933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headEnd w="lg" len="lg"/>
            <a:tailEnd type="triangle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30B6266-77A3-508E-BC59-7FB72F21F51B}"/>
              </a:ext>
            </a:extLst>
          </p:cNvPr>
          <p:cNvCxnSpPr>
            <a:cxnSpLocks/>
            <a:stCxn id="21" idx="2"/>
            <a:endCxn id="3" idx="3"/>
          </p:cNvCxnSpPr>
          <p:nvPr/>
        </p:nvCxnSpPr>
        <p:spPr>
          <a:xfrm rot="5400000">
            <a:off x="7950196" y="3091984"/>
            <a:ext cx="1276679" cy="894712"/>
          </a:xfrm>
          <a:prstGeom prst="bentConnector2">
            <a:avLst/>
          </a:prstGeom>
          <a:ln w="31750">
            <a:solidFill>
              <a:schemeClr val="accent3">
                <a:lumMod val="50000"/>
              </a:schemeClr>
            </a:solidFill>
            <a:headEnd w="lg" len="lg"/>
            <a:tailEnd type="triangle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6BDBE78-C5FA-487E-C81C-04E947D34D46}"/>
              </a:ext>
            </a:extLst>
          </p:cNvPr>
          <p:cNvSpPr/>
          <p:nvPr/>
        </p:nvSpPr>
        <p:spPr>
          <a:xfrm>
            <a:off x="2454680" y="2277877"/>
            <a:ext cx="807365" cy="623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Active Agent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2AFBA-5A71-2CBD-9CEB-BDD09333912E}"/>
              </a:ext>
            </a:extLst>
          </p:cNvPr>
          <p:cNvSpPr/>
          <p:nvPr/>
        </p:nvSpPr>
        <p:spPr>
          <a:xfrm>
            <a:off x="2322215" y="1893699"/>
            <a:ext cx="7272867" cy="3516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393C61-E91E-68D6-B9F7-F47FC7877E4E}"/>
              </a:ext>
            </a:extLst>
          </p:cNvPr>
          <p:cNvSpPr/>
          <p:nvPr/>
        </p:nvSpPr>
        <p:spPr>
          <a:xfrm>
            <a:off x="3394170" y="1893698"/>
            <a:ext cx="5099945" cy="1280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A5ACBE-7AF4-828A-E084-01C2DEB51013}"/>
              </a:ext>
            </a:extLst>
          </p:cNvPr>
          <p:cNvSpPr/>
          <p:nvPr/>
        </p:nvSpPr>
        <p:spPr>
          <a:xfrm>
            <a:off x="3403026" y="1417638"/>
            <a:ext cx="5081149" cy="484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3726C87-5775-5B55-9593-DD0E179074B7}"/>
              </a:ext>
            </a:extLst>
          </p:cNvPr>
          <p:cNvSpPr/>
          <p:nvPr/>
        </p:nvSpPr>
        <p:spPr>
          <a:xfrm>
            <a:off x="6803250" y="2467850"/>
            <a:ext cx="1822989" cy="20508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EBFBA-7F44-103B-E98C-50CF16D962D6}"/>
              </a:ext>
            </a:extLst>
          </p:cNvPr>
          <p:cNvSpPr/>
          <p:nvPr/>
        </p:nvSpPr>
        <p:spPr>
          <a:xfrm>
            <a:off x="8639259" y="2277877"/>
            <a:ext cx="793263" cy="623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Passive Agent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5267F2A7-6DB8-9B54-D5F3-7CC3F2548141}"/>
              </a:ext>
            </a:extLst>
          </p:cNvPr>
          <p:cNvSpPr txBox="1"/>
          <p:nvPr/>
        </p:nvSpPr>
        <p:spPr>
          <a:xfrm>
            <a:off x="5508929" y="4613935"/>
            <a:ext cx="185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Reference Model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550F477-CE65-3575-6829-128468BDD723}"/>
              </a:ext>
            </a:extLst>
          </p:cNvPr>
          <p:cNvSpPr txBox="1"/>
          <p:nvPr/>
        </p:nvSpPr>
        <p:spPr>
          <a:xfrm>
            <a:off x="5621135" y="5101833"/>
            <a:ext cx="190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Environment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7700E6-FD22-CDBD-260A-75E049F9E439}"/>
              </a:ext>
            </a:extLst>
          </p:cNvPr>
          <p:cNvSpPr/>
          <p:nvPr/>
        </p:nvSpPr>
        <p:spPr>
          <a:xfrm>
            <a:off x="1905001" y="1524000"/>
            <a:ext cx="8229599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634F664D-6D70-0064-F9D0-7E97B48B9784}"/>
              </a:ext>
            </a:extLst>
          </p:cNvPr>
          <p:cNvSpPr txBox="1"/>
          <p:nvPr/>
        </p:nvSpPr>
        <p:spPr>
          <a:xfrm>
            <a:off x="5621135" y="5559623"/>
            <a:ext cx="1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Top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00756589-00A7-5E5D-DE1B-C83E79D628F5}"/>
              </a:ext>
            </a:extLst>
          </p:cNvPr>
          <p:cNvSpPr/>
          <p:nvPr/>
        </p:nvSpPr>
        <p:spPr>
          <a:xfrm rot="5400000">
            <a:off x="5422512" y="3655728"/>
            <a:ext cx="1009094" cy="887453"/>
          </a:xfrm>
          <a:prstGeom prst="trapezoid">
            <a:avLst>
              <a:gd name="adj" fmla="val 19040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Arbitration</a:t>
            </a:r>
          </a:p>
          <a:p>
            <a:pPr algn="ctr"/>
            <a:r>
              <a:rPr lang="en-US" sz="1200" dirty="0"/>
              <a:t>Model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91694B-D3B8-D244-1025-6A325D4867FD}"/>
              </a:ext>
            </a:extLst>
          </p:cNvPr>
          <p:cNvSpPr/>
          <p:nvPr/>
        </p:nvSpPr>
        <p:spPr>
          <a:xfrm>
            <a:off x="3270511" y="2471784"/>
            <a:ext cx="1803371" cy="20114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3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Approach to Integrate Arbitration Model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6" name="Google Shape;113;p16">
            <a:extLst>
              <a:ext uri="{FF2B5EF4-FFF2-40B4-BE49-F238E27FC236}">
                <a16:creationId xmlns:a16="http://schemas.microsoft.com/office/drawing/2014/main" id="{87689C71-A0FD-BDB0-3F34-B8D5AEB26903}"/>
              </a:ext>
            </a:extLst>
          </p:cNvPr>
          <p:cNvCxnSpPr>
            <a:cxnSpLocks/>
            <a:stCxn id="59" idx="0"/>
            <a:endCxn id="72" idx="1"/>
          </p:cNvCxnSpPr>
          <p:nvPr/>
        </p:nvCxnSpPr>
        <p:spPr>
          <a:xfrm rot="5400000" flipH="1" flipV="1">
            <a:off x="2689074" y="1678199"/>
            <a:ext cx="959439" cy="1886832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6" name="Google Shape;116;p16">
            <a:extLst>
              <a:ext uri="{FF2B5EF4-FFF2-40B4-BE49-F238E27FC236}">
                <a16:creationId xmlns:a16="http://schemas.microsoft.com/office/drawing/2014/main" id="{C0010131-65E5-218F-F347-D07E84A6CF42}"/>
              </a:ext>
            </a:extLst>
          </p:cNvPr>
          <p:cNvCxnSpPr>
            <a:cxnSpLocks/>
            <a:stCxn id="60" idx="0"/>
            <a:endCxn id="72" idx="1"/>
          </p:cNvCxnSpPr>
          <p:nvPr/>
        </p:nvCxnSpPr>
        <p:spPr>
          <a:xfrm rot="5400000" flipH="1" flipV="1">
            <a:off x="2410519" y="1956754"/>
            <a:ext cx="1516548" cy="1886832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47" name="Google Shape;118;p16">
            <a:extLst>
              <a:ext uri="{FF2B5EF4-FFF2-40B4-BE49-F238E27FC236}">
                <a16:creationId xmlns:a16="http://schemas.microsoft.com/office/drawing/2014/main" id="{C040CA22-3A6D-2378-A98D-F5A359A9177C}"/>
              </a:ext>
            </a:extLst>
          </p:cNvPr>
          <p:cNvCxnSpPr>
            <a:cxnSpLocks/>
            <a:stCxn id="61" idx="0"/>
            <a:endCxn id="72" idx="1"/>
          </p:cNvCxnSpPr>
          <p:nvPr/>
        </p:nvCxnSpPr>
        <p:spPr>
          <a:xfrm rot="5400000" flipH="1" flipV="1">
            <a:off x="2113710" y="2253563"/>
            <a:ext cx="2110167" cy="1886832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8" name="Google Shape;120;p16">
            <a:extLst>
              <a:ext uri="{FF2B5EF4-FFF2-40B4-BE49-F238E27FC236}">
                <a16:creationId xmlns:a16="http://schemas.microsoft.com/office/drawing/2014/main" id="{037B8B1F-7FF5-D562-447E-8F701D6A17B4}"/>
              </a:ext>
            </a:extLst>
          </p:cNvPr>
          <p:cNvSpPr/>
          <p:nvPr/>
        </p:nvSpPr>
        <p:spPr>
          <a:xfrm>
            <a:off x="3000049" y="2705833"/>
            <a:ext cx="6052060" cy="323776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1333"/>
              <a:t>Block Reference Model</a:t>
            </a:r>
            <a:endParaRPr sz="1333"/>
          </a:p>
        </p:txBody>
      </p:sp>
      <p:sp>
        <p:nvSpPr>
          <p:cNvPr id="49" name="Google Shape;121;p16">
            <a:extLst>
              <a:ext uri="{FF2B5EF4-FFF2-40B4-BE49-F238E27FC236}">
                <a16:creationId xmlns:a16="http://schemas.microsoft.com/office/drawing/2014/main" id="{D4FE8110-2BB4-DB60-DD8E-72C7E0999F5A}"/>
              </a:ext>
            </a:extLst>
          </p:cNvPr>
          <p:cNvSpPr/>
          <p:nvPr/>
        </p:nvSpPr>
        <p:spPr>
          <a:xfrm rot="5400000">
            <a:off x="5614214" y="3392926"/>
            <a:ext cx="2399501" cy="1406181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33"/>
          </a:p>
        </p:txBody>
      </p:sp>
      <p:sp>
        <p:nvSpPr>
          <p:cNvPr id="50" name="Google Shape;122;p16">
            <a:extLst>
              <a:ext uri="{FF2B5EF4-FFF2-40B4-BE49-F238E27FC236}">
                <a16:creationId xmlns:a16="http://schemas.microsoft.com/office/drawing/2014/main" id="{BE694448-710C-728A-3016-4A0613C8967E}"/>
              </a:ext>
            </a:extLst>
          </p:cNvPr>
          <p:cNvSpPr/>
          <p:nvPr/>
        </p:nvSpPr>
        <p:spPr>
          <a:xfrm>
            <a:off x="5323349" y="3005566"/>
            <a:ext cx="787524" cy="4258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Ch 0</a:t>
            </a:r>
            <a:endParaRPr sz="1333" dirty="0"/>
          </a:p>
        </p:txBody>
      </p:sp>
      <p:sp>
        <p:nvSpPr>
          <p:cNvPr id="51" name="Google Shape;123;p16">
            <a:extLst>
              <a:ext uri="{FF2B5EF4-FFF2-40B4-BE49-F238E27FC236}">
                <a16:creationId xmlns:a16="http://schemas.microsoft.com/office/drawing/2014/main" id="{03F44775-993B-682B-A838-59AAE0149E17}"/>
              </a:ext>
            </a:extLst>
          </p:cNvPr>
          <p:cNvSpPr/>
          <p:nvPr/>
        </p:nvSpPr>
        <p:spPr>
          <a:xfrm>
            <a:off x="5316499" y="3578604"/>
            <a:ext cx="773929" cy="4258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Ch 1</a:t>
            </a:r>
            <a:endParaRPr sz="1333" dirty="0"/>
          </a:p>
        </p:txBody>
      </p:sp>
      <p:sp>
        <p:nvSpPr>
          <p:cNvPr id="52" name="Google Shape;124;p16">
            <a:extLst>
              <a:ext uri="{FF2B5EF4-FFF2-40B4-BE49-F238E27FC236}">
                <a16:creationId xmlns:a16="http://schemas.microsoft.com/office/drawing/2014/main" id="{DD29247F-394F-8423-E849-BD6A443AC34D}"/>
              </a:ext>
            </a:extLst>
          </p:cNvPr>
          <p:cNvSpPr/>
          <p:nvPr/>
        </p:nvSpPr>
        <p:spPr>
          <a:xfrm>
            <a:off x="7534157" y="3675270"/>
            <a:ext cx="1211343" cy="8331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Expected Packet</a:t>
            </a:r>
            <a:endParaRPr sz="1333"/>
          </a:p>
        </p:txBody>
      </p:sp>
      <p:sp>
        <p:nvSpPr>
          <p:cNvPr id="53" name="Google Shape;125;p16">
            <a:extLst>
              <a:ext uri="{FF2B5EF4-FFF2-40B4-BE49-F238E27FC236}">
                <a16:creationId xmlns:a16="http://schemas.microsoft.com/office/drawing/2014/main" id="{70FF5EF5-1404-5EB9-C861-86CBA1A4817F}"/>
              </a:ext>
            </a:extLst>
          </p:cNvPr>
          <p:cNvSpPr/>
          <p:nvPr/>
        </p:nvSpPr>
        <p:spPr>
          <a:xfrm>
            <a:off x="5316499" y="4161608"/>
            <a:ext cx="773929" cy="4258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Ch 2</a:t>
            </a:r>
            <a:endParaRPr sz="1333" dirty="0"/>
          </a:p>
        </p:txBody>
      </p:sp>
      <p:sp>
        <p:nvSpPr>
          <p:cNvPr id="54" name="Google Shape;126;p16">
            <a:extLst>
              <a:ext uri="{FF2B5EF4-FFF2-40B4-BE49-F238E27FC236}">
                <a16:creationId xmlns:a16="http://schemas.microsoft.com/office/drawing/2014/main" id="{1F0EF142-3FA1-5540-FBBE-9F992544B3FA}"/>
              </a:ext>
            </a:extLst>
          </p:cNvPr>
          <p:cNvSpPr/>
          <p:nvPr/>
        </p:nvSpPr>
        <p:spPr>
          <a:xfrm>
            <a:off x="4673582" y="4712803"/>
            <a:ext cx="1406180" cy="4513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Actual Packet</a:t>
            </a:r>
            <a:endParaRPr sz="1333" dirty="0"/>
          </a:p>
        </p:txBody>
      </p:sp>
      <p:sp>
        <p:nvSpPr>
          <p:cNvPr id="55" name="Google Shape;127;p16">
            <a:extLst>
              <a:ext uri="{FF2B5EF4-FFF2-40B4-BE49-F238E27FC236}">
                <a16:creationId xmlns:a16="http://schemas.microsoft.com/office/drawing/2014/main" id="{2C8937A0-975E-7132-BE6C-B130C8EF9DB0}"/>
              </a:ext>
            </a:extLst>
          </p:cNvPr>
          <p:cNvSpPr txBox="1"/>
          <p:nvPr/>
        </p:nvSpPr>
        <p:spPr>
          <a:xfrm>
            <a:off x="6132090" y="3860802"/>
            <a:ext cx="1362986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333" dirty="0"/>
              <a:t>Arbitration Model</a:t>
            </a:r>
            <a:endParaRPr sz="1333" dirty="0"/>
          </a:p>
        </p:txBody>
      </p:sp>
      <p:sp>
        <p:nvSpPr>
          <p:cNvPr id="56" name="Google Shape;128;p16">
            <a:extLst>
              <a:ext uri="{FF2B5EF4-FFF2-40B4-BE49-F238E27FC236}">
                <a16:creationId xmlns:a16="http://schemas.microsoft.com/office/drawing/2014/main" id="{4E9C638C-69DF-817C-E271-A13B1EB7A2D5}"/>
              </a:ext>
            </a:extLst>
          </p:cNvPr>
          <p:cNvSpPr/>
          <p:nvPr/>
        </p:nvSpPr>
        <p:spPr>
          <a:xfrm>
            <a:off x="3197804" y="3063932"/>
            <a:ext cx="1293337" cy="328151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Logic 0</a:t>
            </a:r>
            <a:endParaRPr sz="1333" dirty="0"/>
          </a:p>
        </p:txBody>
      </p:sp>
      <p:sp>
        <p:nvSpPr>
          <p:cNvPr id="57" name="Google Shape;129;p16">
            <a:extLst>
              <a:ext uri="{FF2B5EF4-FFF2-40B4-BE49-F238E27FC236}">
                <a16:creationId xmlns:a16="http://schemas.microsoft.com/office/drawing/2014/main" id="{D2F21FE0-BFB3-8135-EFE2-4F4A7B7652FD}"/>
              </a:ext>
            </a:extLst>
          </p:cNvPr>
          <p:cNvSpPr/>
          <p:nvPr/>
        </p:nvSpPr>
        <p:spPr>
          <a:xfrm>
            <a:off x="3197804" y="3621025"/>
            <a:ext cx="1293337" cy="328151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Logic 1</a:t>
            </a:r>
            <a:endParaRPr sz="1333" dirty="0"/>
          </a:p>
        </p:txBody>
      </p:sp>
      <p:sp>
        <p:nvSpPr>
          <p:cNvPr id="58" name="Google Shape;130;p16">
            <a:extLst>
              <a:ext uri="{FF2B5EF4-FFF2-40B4-BE49-F238E27FC236}">
                <a16:creationId xmlns:a16="http://schemas.microsoft.com/office/drawing/2014/main" id="{9F957EBE-15E4-4692-12C0-C408E401A88F}"/>
              </a:ext>
            </a:extLst>
          </p:cNvPr>
          <p:cNvSpPr/>
          <p:nvPr/>
        </p:nvSpPr>
        <p:spPr>
          <a:xfrm>
            <a:off x="3197804" y="4209962"/>
            <a:ext cx="1293337" cy="328151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Logic 2</a:t>
            </a:r>
            <a:endParaRPr sz="1333" dirty="0"/>
          </a:p>
        </p:txBody>
      </p:sp>
      <p:sp>
        <p:nvSpPr>
          <p:cNvPr id="59" name="Google Shape;114;p16">
            <a:extLst>
              <a:ext uri="{FF2B5EF4-FFF2-40B4-BE49-F238E27FC236}">
                <a16:creationId xmlns:a16="http://schemas.microsoft.com/office/drawing/2014/main" id="{35D053F3-813B-F6A2-E7A5-17C05C7419A4}"/>
              </a:ext>
            </a:extLst>
          </p:cNvPr>
          <p:cNvSpPr/>
          <p:nvPr/>
        </p:nvSpPr>
        <p:spPr>
          <a:xfrm>
            <a:off x="1652088" y="3101334"/>
            <a:ext cx="1146577" cy="242084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Channel 0</a:t>
            </a:r>
            <a:endParaRPr sz="1333" dirty="0"/>
          </a:p>
        </p:txBody>
      </p:sp>
      <p:sp>
        <p:nvSpPr>
          <p:cNvPr id="60" name="Google Shape;117;p16">
            <a:extLst>
              <a:ext uri="{FF2B5EF4-FFF2-40B4-BE49-F238E27FC236}">
                <a16:creationId xmlns:a16="http://schemas.microsoft.com/office/drawing/2014/main" id="{480DBABE-D25A-542C-016D-E3A4A09B76C5}"/>
              </a:ext>
            </a:extLst>
          </p:cNvPr>
          <p:cNvSpPr/>
          <p:nvPr/>
        </p:nvSpPr>
        <p:spPr>
          <a:xfrm>
            <a:off x="1652088" y="3658444"/>
            <a:ext cx="1146577" cy="242084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Channel 1</a:t>
            </a:r>
            <a:endParaRPr sz="1333"/>
          </a:p>
        </p:txBody>
      </p:sp>
      <p:sp>
        <p:nvSpPr>
          <p:cNvPr id="61" name="Google Shape;119;p16">
            <a:extLst>
              <a:ext uri="{FF2B5EF4-FFF2-40B4-BE49-F238E27FC236}">
                <a16:creationId xmlns:a16="http://schemas.microsoft.com/office/drawing/2014/main" id="{341548B3-B6D4-69AB-4064-315473FD3480}"/>
              </a:ext>
            </a:extLst>
          </p:cNvPr>
          <p:cNvSpPr/>
          <p:nvPr/>
        </p:nvSpPr>
        <p:spPr>
          <a:xfrm>
            <a:off x="1652088" y="4252062"/>
            <a:ext cx="1146577" cy="242084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Channel 2</a:t>
            </a:r>
            <a:endParaRPr sz="1333"/>
          </a:p>
        </p:txBody>
      </p:sp>
      <p:cxnSp>
        <p:nvCxnSpPr>
          <p:cNvPr id="62" name="Google Shape;131;p16">
            <a:extLst>
              <a:ext uri="{FF2B5EF4-FFF2-40B4-BE49-F238E27FC236}">
                <a16:creationId xmlns:a16="http://schemas.microsoft.com/office/drawing/2014/main" id="{5DBB062C-B522-3BED-4D0C-30DA3C6AB8D9}"/>
              </a:ext>
            </a:extLst>
          </p:cNvPr>
          <p:cNvCxnSpPr>
            <a:cxnSpLocks/>
            <a:stCxn id="59" idx="3"/>
            <a:endCxn id="56" idx="2"/>
          </p:cNvCxnSpPr>
          <p:nvPr/>
        </p:nvCxnSpPr>
        <p:spPr>
          <a:xfrm>
            <a:off x="2798665" y="3222377"/>
            <a:ext cx="403151" cy="56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3" name="Google Shape;132;p16">
            <a:extLst>
              <a:ext uri="{FF2B5EF4-FFF2-40B4-BE49-F238E27FC236}">
                <a16:creationId xmlns:a16="http://schemas.microsoft.com/office/drawing/2014/main" id="{E4429DE6-AC2D-CE9C-663A-E6E4F7F431ED}"/>
              </a:ext>
            </a:extLst>
          </p:cNvPr>
          <p:cNvCxnSpPr>
            <a:cxnSpLocks/>
            <a:stCxn id="60" idx="3"/>
            <a:endCxn id="57" idx="2"/>
          </p:cNvCxnSpPr>
          <p:nvPr/>
        </p:nvCxnSpPr>
        <p:spPr>
          <a:xfrm>
            <a:off x="2798665" y="3779486"/>
            <a:ext cx="403151" cy="561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4" name="Google Shape;133;p16">
            <a:extLst>
              <a:ext uri="{FF2B5EF4-FFF2-40B4-BE49-F238E27FC236}">
                <a16:creationId xmlns:a16="http://schemas.microsoft.com/office/drawing/2014/main" id="{58EE8DEE-B1F3-AE94-59A8-5A887B0DACA4}"/>
              </a:ext>
            </a:extLst>
          </p:cNvPr>
          <p:cNvCxnSpPr>
            <a:cxnSpLocks/>
            <a:stCxn id="61" idx="3"/>
            <a:endCxn id="58" idx="2"/>
          </p:cNvCxnSpPr>
          <p:nvPr/>
        </p:nvCxnSpPr>
        <p:spPr>
          <a:xfrm>
            <a:off x="2798665" y="4373105"/>
            <a:ext cx="403151" cy="93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5" name="Google Shape;134;p16">
            <a:extLst>
              <a:ext uri="{FF2B5EF4-FFF2-40B4-BE49-F238E27FC236}">
                <a16:creationId xmlns:a16="http://schemas.microsoft.com/office/drawing/2014/main" id="{16957366-44B4-76E7-B2EE-2A9B4C5FD797}"/>
              </a:ext>
            </a:extLst>
          </p:cNvPr>
          <p:cNvCxnSpPr>
            <a:cxnSpLocks/>
            <a:stCxn id="56" idx="0"/>
            <a:endCxn id="50" idx="1"/>
          </p:cNvCxnSpPr>
          <p:nvPr/>
        </p:nvCxnSpPr>
        <p:spPr>
          <a:xfrm flipV="1">
            <a:off x="4490063" y="3218508"/>
            <a:ext cx="833286" cy="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135;p16">
            <a:extLst>
              <a:ext uri="{FF2B5EF4-FFF2-40B4-BE49-F238E27FC236}">
                <a16:creationId xmlns:a16="http://schemas.microsoft.com/office/drawing/2014/main" id="{35E1CACE-A859-A3D9-F29E-8853DDD562B8}"/>
              </a:ext>
            </a:extLst>
          </p:cNvPr>
          <p:cNvCxnSpPr>
            <a:cxnSpLocks/>
            <a:stCxn id="57" idx="0"/>
            <a:endCxn id="51" idx="1"/>
          </p:cNvCxnSpPr>
          <p:nvPr/>
        </p:nvCxnSpPr>
        <p:spPr>
          <a:xfrm>
            <a:off x="4490063" y="3785101"/>
            <a:ext cx="826436" cy="644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136;p16">
            <a:extLst>
              <a:ext uri="{FF2B5EF4-FFF2-40B4-BE49-F238E27FC236}">
                <a16:creationId xmlns:a16="http://schemas.microsoft.com/office/drawing/2014/main" id="{5DF5CE5C-C67C-9D18-F413-865970322CEC}"/>
              </a:ext>
            </a:extLst>
          </p:cNvPr>
          <p:cNvCxnSpPr>
            <a:cxnSpLocks/>
            <a:stCxn id="58" idx="0"/>
            <a:endCxn id="53" idx="1"/>
          </p:cNvCxnSpPr>
          <p:nvPr/>
        </p:nvCxnSpPr>
        <p:spPr>
          <a:xfrm>
            <a:off x="4490063" y="4374038"/>
            <a:ext cx="826436" cy="51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137;p16">
            <a:extLst>
              <a:ext uri="{FF2B5EF4-FFF2-40B4-BE49-F238E27FC236}">
                <a16:creationId xmlns:a16="http://schemas.microsoft.com/office/drawing/2014/main" id="{62AA0510-B96F-7977-6FEC-7DED97812428}"/>
              </a:ext>
            </a:extLst>
          </p:cNvPr>
          <p:cNvSpPr/>
          <p:nvPr/>
        </p:nvSpPr>
        <p:spPr>
          <a:xfrm>
            <a:off x="6026078" y="5415817"/>
            <a:ext cx="1293337" cy="328151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Logic 3</a:t>
            </a:r>
            <a:endParaRPr sz="1333"/>
          </a:p>
        </p:txBody>
      </p:sp>
      <p:sp>
        <p:nvSpPr>
          <p:cNvPr id="69" name="Google Shape;138;p16">
            <a:extLst>
              <a:ext uri="{FF2B5EF4-FFF2-40B4-BE49-F238E27FC236}">
                <a16:creationId xmlns:a16="http://schemas.microsoft.com/office/drawing/2014/main" id="{518127B7-5B5A-E579-033E-7A7B873D3938}"/>
              </a:ext>
            </a:extLst>
          </p:cNvPr>
          <p:cNvSpPr/>
          <p:nvPr/>
        </p:nvSpPr>
        <p:spPr>
          <a:xfrm>
            <a:off x="9098600" y="3916875"/>
            <a:ext cx="1340800" cy="710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Actual Packet</a:t>
            </a:r>
            <a:endParaRPr sz="1333" dirty="0"/>
          </a:p>
        </p:txBody>
      </p:sp>
      <p:cxnSp>
        <p:nvCxnSpPr>
          <p:cNvPr id="70" name="Google Shape;139;p16">
            <a:extLst>
              <a:ext uri="{FF2B5EF4-FFF2-40B4-BE49-F238E27FC236}">
                <a16:creationId xmlns:a16="http://schemas.microsoft.com/office/drawing/2014/main" id="{75BFB9C9-8F68-D7E5-9FA2-62A1BE340BC4}"/>
              </a:ext>
            </a:extLst>
          </p:cNvPr>
          <p:cNvCxnSpPr>
            <a:cxnSpLocks/>
            <a:stCxn id="69" idx="1"/>
            <a:endCxn id="68" idx="0"/>
          </p:cNvCxnSpPr>
          <p:nvPr/>
        </p:nvCxnSpPr>
        <p:spPr>
          <a:xfrm rot="10800000" flipV="1">
            <a:off x="7318339" y="4272075"/>
            <a:ext cx="1780263" cy="1307817"/>
          </a:xfrm>
          <a:prstGeom prst="curvedConnector3">
            <a:avLst>
              <a:gd name="adj1" fmla="val 4411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71" name="Google Shape;140;p16">
            <a:extLst>
              <a:ext uri="{FF2B5EF4-FFF2-40B4-BE49-F238E27FC236}">
                <a16:creationId xmlns:a16="http://schemas.microsoft.com/office/drawing/2014/main" id="{3AAE1CF7-920D-0D83-E6FD-4C5577D31442}"/>
              </a:ext>
            </a:extLst>
          </p:cNvPr>
          <p:cNvCxnSpPr>
            <a:cxnSpLocks/>
            <a:stCxn id="68" idx="2"/>
            <a:endCxn id="54" idx="1"/>
          </p:cNvCxnSpPr>
          <p:nvPr/>
        </p:nvCxnSpPr>
        <p:spPr>
          <a:xfrm rot="10800000">
            <a:off x="4673583" y="4938488"/>
            <a:ext cx="1356508" cy="641407"/>
          </a:xfrm>
          <a:prstGeom prst="curvedConnector3">
            <a:avLst>
              <a:gd name="adj1" fmla="val 12246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72" name="Google Shape;115;p16">
            <a:extLst>
              <a:ext uri="{FF2B5EF4-FFF2-40B4-BE49-F238E27FC236}">
                <a16:creationId xmlns:a16="http://schemas.microsoft.com/office/drawing/2014/main" id="{4EF29A1F-06B8-5C91-8D84-E5091DE69D45}"/>
              </a:ext>
            </a:extLst>
          </p:cNvPr>
          <p:cNvSpPr/>
          <p:nvPr/>
        </p:nvSpPr>
        <p:spPr>
          <a:xfrm>
            <a:off x="4112209" y="1913225"/>
            <a:ext cx="3935105" cy="45734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Design</a:t>
            </a:r>
            <a:endParaRPr sz="1333"/>
          </a:p>
        </p:txBody>
      </p:sp>
      <p:cxnSp>
        <p:nvCxnSpPr>
          <p:cNvPr id="73" name="Google Shape;141;p16">
            <a:extLst>
              <a:ext uri="{FF2B5EF4-FFF2-40B4-BE49-F238E27FC236}">
                <a16:creationId xmlns:a16="http://schemas.microsoft.com/office/drawing/2014/main" id="{8080579D-97CF-1FD1-2556-6A261539BF74}"/>
              </a:ext>
            </a:extLst>
          </p:cNvPr>
          <p:cNvCxnSpPr>
            <a:cxnSpLocks/>
            <a:stCxn id="72" idx="3"/>
            <a:endCxn id="69" idx="0"/>
          </p:cNvCxnSpPr>
          <p:nvPr/>
        </p:nvCxnSpPr>
        <p:spPr>
          <a:xfrm>
            <a:off x="8047314" y="2141896"/>
            <a:ext cx="1721687" cy="1774980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2EA18A-BD18-CD72-CEA0-E8F219B0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633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Single Level</a:t>
            </a:r>
          </a:p>
        </p:txBody>
      </p:sp>
    </p:spTree>
    <p:extLst>
      <p:ext uri="{BB962C8B-B14F-4D97-AF65-F5344CB8AC3E}">
        <p14:creationId xmlns:p14="http://schemas.microsoft.com/office/powerpoint/2010/main" val="75350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8" grpId="0" animBg="1"/>
      <p:bldP spid="69" grpId="0" animBg="1"/>
      <p:bldP spid="72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to Integrate Arbitration Model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Accellera</a:t>
            </a:r>
            <a:r>
              <a:rPr lang="en-US" dirty="0"/>
              <a:t> Systems Initiative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3" name="Google Shape;147;p17">
            <a:extLst>
              <a:ext uri="{FF2B5EF4-FFF2-40B4-BE49-F238E27FC236}">
                <a16:creationId xmlns:a16="http://schemas.microsoft.com/office/drawing/2014/main" id="{F9A8F281-BA15-E2B3-B6B3-9EBEB8F53988}"/>
              </a:ext>
            </a:extLst>
          </p:cNvPr>
          <p:cNvCxnSpPr>
            <a:cxnSpLocks/>
            <a:stCxn id="40" idx="0"/>
            <a:endCxn id="31" idx="1"/>
          </p:cNvCxnSpPr>
          <p:nvPr/>
        </p:nvCxnSpPr>
        <p:spPr>
          <a:xfrm rot="5400000" flipH="1" flipV="1">
            <a:off x="1633918" y="2747477"/>
            <a:ext cx="2456923" cy="845075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" name="Google Shape;150;p17">
            <a:extLst>
              <a:ext uri="{FF2B5EF4-FFF2-40B4-BE49-F238E27FC236}">
                <a16:creationId xmlns:a16="http://schemas.microsoft.com/office/drawing/2014/main" id="{A43744ED-C052-01A7-5063-459ED744CAFD}"/>
              </a:ext>
            </a:extLst>
          </p:cNvPr>
          <p:cNvCxnSpPr>
            <a:cxnSpLocks/>
            <a:stCxn id="41" idx="0"/>
            <a:endCxn id="31" idx="1"/>
          </p:cNvCxnSpPr>
          <p:nvPr/>
        </p:nvCxnSpPr>
        <p:spPr>
          <a:xfrm rot="5400000" flipH="1" flipV="1">
            <a:off x="1440904" y="2940490"/>
            <a:ext cx="2842950" cy="845075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" name="Google Shape;152;p17">
            <a:extLst>
              <a:ext uri="{FF2B5EF4-FFF2-40B4-BE49-F238E27FC236}">
                <a16:creationId xmlns:a16="http://schemas.microsoft.com/office/drawing/2014/main" id="{7D58AE84-BC45-1516-FC15-535E26EB036D}"/>
              </a:ext>
            </a:extLst>
          </p:cNvPr>
          <p:cNvCxnSpPr>
            <a:cxnSpLocks/>
            <a:stCxn id="42" idx="0"/>
            <a:endCxn id="31" idx="1"/>
          </p:cNvCxnSpPr>
          <p:nvPr/>
        </p:nvCxnSpPr>
        <p:spPr>
          <a:xfrm rot="5400000" flipH="1" flipV="1">
            <a:off x="1218297" y="3163098"/>
            <a:ext cx="3288165" cy="845075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" name="Google Shape;154;p17">
            <a:extLst>
              <a:ext uri="{FF2B5EF4-FFF2-40B4-BE49-F238E27FC236}">
                <a16:creationId xmlns:a16="http://schemas.microsoft.com/office/drawing/2014/main" id="{B5C9EE55-C607-A16F-CD06-2BBF48B5D2E6}"/>
              </a:ext>
            </a:extLst>
          </p:cNvPr>
          <p:cNvCxnSpPr>
            <a:cxnSpLocks/>
            <a:stCxn id="19" idx="0"/>
            <a:endCxn id="31" idx="1"/>
          </p:cNvCxnSpPr>
          <p:nvPr/>
        </p:nvCxnSpPr>
        <p:spPr>
          <a:xfrm rot="5400000" flipH="1" flipV="1">
            <a:off x="2531372" y="1855427"/>
            <a:ext cx="667419" cy="839671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" name="Google Shape;156;p17">
            <a:extLst>
              <a:ext uri="{FF2B5EF4-FFF2-40B4-BE49-F238E27FC236}">
                <a16:creationId xmlns:a16="http://schemas.microsoft.com/office/drawing/2014/main" id="{9225EB20-C9C1-800D-056F-9E5F854097EA}"/>
              </a:ext>
            </a:extLst>
          </p:cNvPr>
          <p:cNvCxnSpPr>
            <a:cxnSpLocks/>
            <a:stCxn id="20" idx="0"/>
            <a:endCxn id="31" idx="1"/>
          </p:cNvCxnSpPr>
          <p:nvPr/>
        </p:nvCxnSpPr>
        <p:spPr>
          <a:xfrm rot="5400000" flipH="1" flipV="1">
            <a:off x="2334383" y="2052416"/>
            <a:ext cx="1061397" cy="839671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" name="Google Shape;158;p17">
            <a:extLst>
              <a:ext uri="{FF2B5EF4-FFF2-40B4-BE49-F238E27FC236}">
                <a16:creationId xmlns:a16="http://schemas.microsoft.com/office/drawing/2014/main" id="{752EA9A6-E0F1-88EB-A135-9489BE58B912}"/>
              </a:ext>
            </a:extLst>
          </p:cNvPr>
          <p:cNvCxnSpPr>
            <a:cxnSpLocks/>
            <a:stCxn id="21" idx="0"/>
            <a:endCxn id="31" idx="1"/>
          </p:cNvCxnSpPr>
          <p:nvPr/>
        </p:nvCxnSpPr>
        <p:spPr>
          <a:xfrm rot="5400000" flipH="1" flipV="1">
            <a:off x="2131653" y="2255145"/>
            <a:ext cx="1466856" cy="839671"/>
          </a:xfrm>
          <a:prstGeom prst="curved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" name="Google Shape;160;p17">
            <a:extLst>
              <a:ext uri="{FF2B5EF4-FFF2-40B4-BE49-F238E27FC236}">
                <a16:creationId xmlns:a16="http://schemas.microsoft.com/office/drawing/2014/main" id="{606C848A-E276-C525-550C-AB5A457DD15D}"/>
              </a:ext>
            </a:extLst>
          </p:cNvPr>
          <p:cNvSpPr/>
          <p:nvPr/>
        </p:nvSpPr>
        <p:spPr>
          <a:xfrm>
            <a:off x="2969721" y="2386273"/>
            <a:ext cx="7088679" cy="3633527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Block Reference Model</a:t>
            </a:r>
            <a:endParaRPr sz="1000"/>
          </a:p>
        </p:txBody>
      </p:sp>
      <p:sp>
        <p:nvSpPr>
          <p:cNvPr id="12" name="Google Shape;161;p17">
            <a:extLst>
              <a:ext uri="{FF2B5EF4-FFF2-40B4-BE49-F238E27FC236}">
                <a16:creationId xmlns:a16="http://schemas.microsoft.com/office/drawing/2014/main" id="{4293CA5D-E63F-B431-50BF-76B844D0F15C}"/>
              </a:ext>
            </a:extLst>
          </p:cNvPr>
          <p:cNvSpPr/>
          <p:nvPr/>
        </p:nvSpPr>
        <p:spPr>
          <a:xfrm rot="5400000">
            <a:off x="4791642" y="2845960"/>
            <a:ext cx="1633752" cy="872989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3" name="Google Shape;162;p17">
            <a:extLst>
              <a:ext uri="{FF2B5EF4-FFF2-40B4-BE49-F238E27FC236}">
                <a16:creationId xmlns:a16="http://schemas.microsoft.com/office/drawing/2014/main" id="{D74FF64B-4D31-B8F1-6228-5DB370EB6E13}"/>
              </a:ext>
            </a:extLst>
          </p:cNvPr>
          <p:cNvSpPr/>
          <p:nvPr/>
        </p:nvSpPr>
        <p:spPr>
          <a:xfrm>
            <a:off x="4603675" y="2561732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0</a:t>
            </a:r>
            <a:endParaRPr sz="1000"/>
          </a:p>
        </p:txBody>
      </p:sp>
      <p:sp>
        <p:nvSpPr>
          <p:cNvPr id="14" name="Google Shape;163;p17">
            <a:extLst>
              <a:ext uri="{FF2B5EF4-FFF2-40B4-BE49-F238E27FC236}">
                <a16:creationId xmlns:a16="http://schemas.microsoft.com/office/drawing/2014/main" id="{9ABDA0E6-3A53-3735-610D-1F7B48AAB698}"/>
              </a:ext>
            </a:extLst>
          </p:cNvPr>
          <p:cNvSpPr/>
          <p:nvPr/>
        </p:nvSpPr>
        <p:spPr>
          <a:xfrm>
            <a:off x="4603675" y="2959718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1</a:t>
            </a:r>
            <a:endParaRPr sz="1000"/>
          </a:p>
        </p:txBody>
      </p:sp>
      <p:sp>
        <p:nvSpPr>
          <p:cNvPr id="15" name="Google Shape;164;p17">
            <a:extLst>
              <a:ext uri="{FF2B5EF4-FFF2-40B4-BE49-F238E27FC236}">
                <a16:creationId xmlns:a16="http://schemas.microsoft.com/office/drawing/2014/main" id="{C395381C-C268-8928-9800-88DDF54EFC67}"/>
              </a:ext>
            </a:extLst>
          </p:cNvPr>
          <p:cNvSpPr/>
          <p:nvPr/>
        </p:nvSpPr>
        <p:spPr>
          <a:xfrm>
            <a:off x="6044394" y="3133273"/>
            <a:ext cx="813874" cy="319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Output 0</a:t>
            </a:r>
            <a:endParaRPr sz="1000" dirty="0"/>
          </a:p>
        </p:txBody>
      </p:sp>
      <p:sp>
        <p:nvSpPr>
          <p:cNvPr id="16" name="Google Shape;165;p17">
            <a:extLst>
              <a:ext uri="{FF2B5EF4-FFF2-40B4-BE49-F238E27FC236}">
                <a16:creationId xmlns:a16="http://schemas.microsoft.com/office/drawing/2014/main" id="{A8B29156-D8C7-05B4-18F3-2AE85F7E3427}"/>
              </a:ext>
            </a:extLst>
          </p:cNvPr>
          <p:cNvSpPr/>
          <p:nvPr/>
        </p:nvSpPr>
        <p:spPr>
          <a:xfrm>
            <a:off x="4603675" y="3357225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2</a:t>
            </a:r>
            <a:endParaRPr sz="1000"/>
          </a:p>
        </p:txBody>
      </p:sp>
      <p:sp>
        <p:nvSpPr>
          <p:cNvPr id="17" name="Google Shape;166;p17">
            <a:extLst>
              <a:ext uri="{FF2B5EF4-FFF2-40B4-BE49-F238E27FC236}">
                <a16:creationId xmlns:a16="http://schemas.microsoft.com/office/drawing/2014/main" id="{4ACDB1A1-3F3D-75B5-9FFA-9C52E1E8A9BD}"/>
              </a:ext>
            </a:extLst>
          </p:cNvPr>
          <p:cNvSpPr/>
          <p:nvPr/>
        </p:nvSpPr>
        <p:spPr>
          <a:xfrm>
            <a:off x="4291395" y="3722885"/>
            <a:ext cx="872991" cy="3007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>
              <a:alpha val="5023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Actual Pkt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8" name="Google Shape;167;p17">
            <a:extLst>
              <a:ext uri="{FF2B5EF4-FFF2-40B4-BE49-F238E27FC236}">
                <a16:creationId xmlns:a16="http://schemas.microsoft.com/office/drawing/2014/main" id="{B47E1226-3789-AEA3-1E3B-892F02676BBD}"/>
              </a:ext>
            </a:extLst>
          </p:cNvPr>
          <p:cNvSpPr txBox="1"/>
          <p:nvPr/>
        </p:nvSpPr>
        <p:spPr>
          <a:xfrm>
            <a:off x="5171889" y="3049481"/>
            <a:ext cx="8677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Arbitration Model 1</a:t>
            </a:r>
            <a:endParaRPr sz="1000" b="1" dirty="0"/>
          </a:p>
        </p:txBody>
      </p:sp>
      <p:sp>
        <p:nvSpPr>
          <p:cNvPr id="19" name="Google Shape;155;p17">
            <a:extLst>
              <a:ext uri="{FF2B5EF4-FFF2-40B4-BE49-F238E27FC236}">
                <a16:creationId xmlns:a16="http://schemas.microsoft.com/office/drawing/2014/main" id="{4FF4EFBE-F36B-846B-87DF-D7769F834071}"/>
              </a:ext>
            </a:extLst>
          </p:cNvPr>
          <p:cNvSpPr/>
          <p:nvPr/>
        </p:nvSpPr>
        <p:spPr>
          <a:xfrm>
            <a:off x="2057880" y="2608971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0</a:t>
            </a:r>
            <a:endParaRPr sz="1000" dirty="0"/>
          </a:p>
        </p:txBody>
      </p:sp>
      <p:sp>
        <p:nvSpPr>
          <p:cNvPr id="20" name="Google Shape;157;p17">
            <a:extLst>
              <a:ext uri="{FF2B5EF4-FFF2-40B4-BE49-F238E27FC236}">
                <a16:creationId xmlns:a16="http://schemas.microsoft.com/office/drawing/2014/main" id="{099DC896-BE2C-78D4-A0D9-F5D661F74114}"/>
              </a:ext>
            </a:extLst>
          </p:cNvPr>
          <p:cNvSpPr/>
          <p:nvPr/>
        </p:nvSpPr>
        <p:spPr>
          <a:xfrm>
            <a:off x="2057880" y="3002949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Channel 1</a:t>
            </a:r>
            <a:endParaRPr sz="1000"/>
          </a:p>
        </p:txBody>
      </p:sp>
      <p:sp>
        <p:nvSpPr>
          <p:cNvPr id="21" name="Google Shape;159;p17">
            <a:extLst>
              <a:ext uri="{FF2B5EF4-FFF2-40B4-BE49-F238E27FC236}">
                <a16:creationId xmlns:a16="http://schemas.microsoft.com/office/drawing/2014/main" id="{B72EAA31-528B-56AD-8B4B-F63DA80CA092}"/>
              </a:ext>
            </a:extLst>
          </p:cNvPr>
          <p:cNvSpPr/>
          <p:nvPr/>
        </p:nvSpPr>
        <p:spPr>
          <a:xfrm>
            <a:off x="2057880" y="3408408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2</a:t>
            </a:r>
            <a:endParaRPr sz="1000" dirty="0"/>
          </a:p>
        </p:txBody>
      </p:sp>
      <p:cxnSp>
        <p:nvCxnSpPr>
          <p:cNvPr id="22" name="Google Shape;171;p17">
            <a:extLst>
              <a:ext uri="{FF2B5EF4-FFF2-40B4-BE49-F238E27FC236}">
                <a16:creationId xmlns:a16="http://schemas.microsoft.com/office/drawing/2014/main" id="{467E4CE3-9262-8813-44C1-10FA03D8DD51}"/>
              </a:ext>
            </a:extLst>
          </p:cNvPr>
          <p:cNvCxnSpPr>
            <a:cxnSpLocks/>
            <a:stCxn id="19" idx="3"/>
            <a:endCxn id="67" idx="2"/>
          </p:cNvCxnSpPr>
          <p:nvPr/>
        </p:nvCxnSpPr>
        <p:spPr>
          <a:xfrm flipV="1">
            <a:off x="2832611" y="2695960"/>
            <a:ext cx="249966" cy="86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23" name="Google Shape;172;p17">
            <a:extLst>
              <a:ext uri="{FF2B5EF4-FFF2-40B4-BE49-F238E27FC236}">
                <a16:creationId xmlns:a16="http://schemas.microsoft.com/office/drawing/2014/main" id="{83943962-A344-B83B-1FD4-2DDB977A4B2A}"/>
              </a:ext>
            </a:extLst>
          </p:cNvPr>
          <p:cNvCxnSpPr>
            <a:cxnSpLocks/>
            <a:stCxn id="20" idx="3"/>
            <a:endCxn id="68" idx="2"/>
          </p:cNvCxnSpPr>
          <p:nvPr/>
        </p:nvCxnSpPr>
        <p:spPr>
          <a:xfrm flipV="1">
            <a:off x="2832611" y="3097876"/>
            <a:ext cx="249966" cy="74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24" name="Google Shape;173;p17">
            <a:extLst>
              <a:ext uri="{FF2B5EF4-FFF2-40B4-BE49-F238E27FC236}">
                <a16:creationId xmlns:a16="http://schemas.microsoft.com/office/drawing/2014/main" id="{95A45363-A2E3-95AD-FC44-6F1E716DA8DE}"/>
              </a:ext>
            </a:extLst>
          </p:cNvPr>
          <p:cNvCxnSpPr>
            <a:cxnSpLocks/>
            <a:stCxn id="21" idx="3"/>
            <a:endCxn id="69" idx="2"/>
          </p:cNvCxnSpPr>
          <p:nvPr/>
        </p:nvCxnSpPr>
        <p:spPr>
          <a:xfrm flipV="1">
            <a:off x="2832611" y="3499824"/>
            <a:ext cx="249966" cy="425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25" name="Google Shape;174;p17">
            <a:extLst>
              <a:ext uri="{FF2B5EF4-FFF2-40B4-BE49-F238E27FC236}">
                <a16:creationId xmlns:a16="http://schemas.microsoft.com/office/drawing/2014/main" id="{821EFF2C-22A7-6727-9B8C-E4D1007464FF}"/>
              </a:ext>
            </a:extLst>
          </p:cNvPr>
          <p:cNvCxnSpPr>
            <a:cxnSpLocks/>
            <a:stCxn id="67" idx="0"/>
            <a:endCxn id="13" idx="1"/>
          </p:cNvCxnSpPr>
          <p:nvPr/>
        </p:nvCxnSpPr>
        <p:spPr>
          <a:xfrm>
            <a:off x="4012830" y="2695960"/>
            <a:ext cx="590845" cy="592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175;p17">
            <a:extLst>
              <a:ext uri="{FF2B5EF4-FFF2-40B4-BE49-F238E27FC236}">
                <a16:creationId xmlns:a16="http://schemas.microsoft.com/office/drawing/2014/main" id="{61369E02-FC74-E78F-3E49-1CD2937D0954}"/>
              </a:ext>
            </a:extLst>
          </p:cNvPr>
          <p:cNvCxnSpPr>
            <a:cxnSpLocks/>
            <a:stCxn id="68" idx="0"/>
            <a:endCxn id="14" idx="1"/>
          </p:cNvCxnSpPr>
          <p:nvPr/>
        </p:nvCxnSpPr>
        <p:spPr>
          <a:xfrm>
            <a:off x="4012830" y="3097876"/>
            <a:ext cx="590845" cy="19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176;p17">
            <a:extLst>
              <a:ext uri="{FF2B5EF4-FFF2-40B4-BE49-F238E27FC236}">
                <a16:creationId xmlns:a16="http://schemas.microsoft.com/office/drawing/2014/main" id="{59CFC19B-0057-A566-B992-59BB959041D5}"/>
              </a:ext>
            </a:extLst>
          </p:cNvPr>
          <p:cNvCxnSpPr>
            <a:cxnSpLocks/>
            <a:stCxn id="69" idx="0"/>
            <a:endCxn id="16" idx="1"/>
          </p:cNvCxnSpPr>
          <p:nvPr/>
        </p:nvCxnSpPr>
        <p:spPr>
          <a:xfrm flipV="1">
            <a:off x="4012830" y="3497382"/>
            <a:ext cx="590845" cy="244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177;p17">
            <a:extLst>
              <a:ext uri="{FF2B5EF4-FFF2-40B4-BE49-F238E27FC236}">
                <a16:creationId xmlns:a16="http://schemas.microsoft.com/office/drawing/2014/main" id="{EBCF1396-FECE-6C34-1873-D27A175BFA3E}"/>
              </a:ext>
            </a:extLst>
          </p:cNvPr>
          <p:cNvSpPr/>
          <p:nvPr/>
        </p:nvSpPr>
        <p:spPr>
          <a:xfrm>
            <a:off x="8698578" y="2551581"/>
            <a:ext cx="993830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Logic 8</a:t>
            </a:r>
            <a:endParaRPr sz="1000"/>
          </a:p>
        </p:txBody>
      </p:sp>
      <p:sp>
        <p:nvSpPr>
          <p:cNvPr id="29" name="Google Shape;178;p17">
            <a:extLst>
              <a:ext uri="{FF2B5EF4-FFF2-40B4-BE49-F238E27FC236}">
                <a16:creationId xmlns:a16="http://schemas.microsoft.com/office/drawing/2014/main" id="{6988717A-BD89-48A9-A1A0-61ADEBDEFD51}"/>
              </a:ext>
            </a:extLst>
          </p:cNvPr>
          <p:cNvSpPr/>
          <p:nvPr/>
        </p:nvSpPr>
        <p:spPr>
          <a:xfrm>
            <a:off x="8693049" y="1676710"/>
            <a:ext cx="1005600" cy="532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Actual Packet</a:t>
            </a:r>
            <a:endParaRPr sz="1000" dirty="0"/>
          </a:p>
        </p:txBody>
      </p:sp>
      <p:cxnSp>
        <p:nvCxnSpPr>
          <p:cNvPr id="30" name="Google Shape;179;p17">
            <a:extLst>
              <a:ext uri="{FF2B5EF4-FFF2-40B4-BE49-F238E27FC236}">
                <a16:creationId xmlns:a16="http://schemas.microsoft.com/office/drawing/2014/main" id="{2230DFC4-79FF-A0A3-6465-DB0623A70A3A}"/>
              </a:ext>
            </a:extLst>
          </p:cNvPr>
          <p:cNvCxnSpPr>
            <a:cxnSpLocks/>
            <a:stCxn id="29" idx="2"/>
            <a:endCxn id="28" idx="3"/>
          </p:cNvCxnSpPr>
          <p:nvPr/>
        </p:nvCxnSpPr>
        <p:spPr>
          <a:xfrm rot="5400000">
            <a:off x="9016622" y="2388381"/>
            <a:ext cx="358098" cy="35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31" name="Google Shape;149;p17">
            <a:extLst>
              <a:ext uri="{FF2B5EF4-FFF2-40B4-BE49-F238E27FC236}">
                <a16:creationId xmlns:a16="http://schemas.microsoft.com/office/drawing/2014/main" id="{AC6E19E9-7042-8AF8-BEBC-F2105162F886}"/>
              </a:ext>
            </a:extLst>
          </p:cNvPr>
          <p:cNvSpPr/>
          <p:nvPr/>
        </p:nvSpPr>
        <p:spPr>
          <a:xfrm>
            <a:off x="3284917" y="1728402"/>
            <a:ext cx="3421500" cy="4263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Design</a:t>
            </a:r>
            <a:endParaRPr sz="1000" dirty="0"/>
          </a:p>
        </p:txBody>
      </p:sp>
      <p:cxnSp>
        <p:nvCxnSpPr>
          <p:cNvPr id="32" name="Google Shape;180;p17">
            <a:extLst>
              <a:ext uri="{FF2B5EF4-FFF2-40B4-BE49-F238E27FC236}">
                <a16:creationId xmlns:a16="http://schemas.microsoft.com/office/drawing/2014/main" id="{878CA225-83FB-7EC2-6BA9-CF14F6E3EF53}"/>
              </a:ext>
            </a:extLst>
          </p:cNvPr>
          <p:cNvCxnSpPr>
            <a:stCxn id="31" idx="3"/>
            <a:endCxn id="29" idx="1"/>
          </p:cNvCxnSpPr>
          <p:nvPr/>
        </p:nvCxnSpPr>
        <p:spPr>
          <a:xfrm>
            <a:off x="6706417" y="1941552"/>
            <a:ext cx="1986632" cy="155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3" name="Google Shape;181;p17">
            <a:extLst>
              <a:ext uri="{FF2B5EF4-FFF2-40B4-BE49-F238E27FC236}">
                <a16:creationId xmlns:a16="http://schemas.microsoft.com/office/drawing/2014/main" id="{BAEDE0E4-E425-040B-1BFD-E6F2E4D4A7C6}"/>
              </a:ext>
            </a:extLst>
          </p:cNvPr>
          <p:cNvSpPr/>
          <p:nvPr/>
        </p:nvSpPr>
        <p:spPr>
          <a:xfrm rot="5400000">
            <a:off x="4786238" y="4643417"/>
            <a:ext cx="1633749" cy="872989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4" name="Google Shape;182;p17">
            <a:extLst>
              <a:ext uri="{FF2B5EF4-FFF2-40B4-BE49-F238E27FC236}">
                <a16:creationId xmlns:a16="http://schemas.microsoft.com/office/drawing/2014/main" id="{3A8B8536-E509-DDB7-5261-B22200D40114}"/>
              </a:ext>
            </a:extLst>
          </p:cNvPr>
          <p:cNvSpPr/>
          <p:nvPr/>
        </p:nvSpPr>
        <p:spPr>
          <a:xfrm>
            <a:off x="4598271" y="4359187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0</a:t>
            </a:r>
            <a:endParaRPr sz="1000"/>
          </a:p>
        </p:txBody>
      </p:sp>
      <p:sp>
        <p:nvSpPr>
          <p:cNvPr id="35" name="Google Shape;183;p17">
            <a:extLst>
              <a:ext uri="{FF2B5EF4-FFF2-40B4-BE49-F238E27FC236}">
                <a16:creationId xmlns:a16="http://schemas.microsoft.com/office/drawing/2014/main" id="{574CAAD1-CD33-0C90-4E93-BE62929524C9}"/>
              </a:ext>
            </a:extLst>
          </p:cNvPr>
          <p:cNvSpPr/>
          <p:nvPr/>
        </p:nvSpPr>
        <p:spPr>
          <a:xfrm>
            <a:off x="4598271" y="4741271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1</a:t>
            </a:r>
            <a:endParaRPr sz="1000"/>
          </a:p>
        </p:txBody>
      </p:sp>
      <p:sp>
        <p:nvSpPr>
          <p:cNvPr id="36" name="Google Shape;184;p17">
            <a:extLst>
              <a:ext uri="{FF2B5EF4-FFF2-40B4-BE49-F238E27FC236}">
                <a16:creationId xmlns:a16="http://schemas.microsoft.com/office/drawing/2014/main" id="{40A6C4A7-5D8C-E65D-5696-FCBC26F7514A}"/>
              </a:ext>
            </a:extLst>
          </p:cNvPr>
          <p:cNvSpPr/>
          <p:nvPr/>
        </p:nvSpPr>
        <p:spPr>
          <a:xfrm>
            <a:off x="6038977" y="4930728"/>
            <a:ext cx="813874" cy="319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Output 1</a:t>
            </a:r>
            <a:endParaRPr sz="1000" dirty="0"/>
          </a:p>
        </p:txBody>
      </p:sp>
      <p:sp>
        <p:nvSpPr>
          <p:cNvPr id="37" name="Google Shape;185;p17">
            <a:extLst>
              <a:ext uri="{FF2B5EF4-FFF2-40B4-BE49-F238E27FC236}">
                <a16:creationId xmlns:a16="http://schemas.microsoft.com/office/drawing/2014/main" id="{29C71DF3-5AB2-93C4-7EFB-2B599CC5847F}"/>
              </a:ext>
            </a:extLst>
          </p:cNvPr>
          <p:cNvSpPr/>
          <p:nvPr/>
        </p:nvSpPr>
        <p:spPr>
          <a:xfrm>
            <a:off x="4598271" y="5178533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2</a:t>
            </a:r>
            <a:endParaRPr sz="1000"/>
          </a:p>
        </p:txBody>
      </p:sp>
      <p:sp>
        <p:nvSpPr>
          <p:cNvPr id="38" name="Google Shape;186;p17">
            <a:extLst>
              <a:ext uri="{FF2B5EF4-FFF2-40B4-BE49-F238E27FC236}">
                <a16:creationId xmlns:a16="http://schemas.microsoft.com/office/drawing/2014/main" id="{20CC255A-2F1A-3C8B-ED04-0D09E2D57EE2}"/>
              </a:ext>
            </a:extLst>
          </p:cNvPr>
          <p:cNvSpPr/>
          <p:nvPr/>
        </p:nvSpPr>
        <p:spPr>
          <a:xfrm>
            <a:off x="4285991" y="5520340"/>
            <a:ext cx="872991" cy="3007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>
              <a:alpha val="5023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Actual Pkt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9" name="Google Shape;187;p17">
            <a:extLst>
              <a:ext uri="{FF2B5EF4-FFF2-40B4-BE49-F238E27FC236}">
                <a16:creationId xmlns:a16="http://schemas.microsoft.com/office/drawing/2014/main" id="{4F0C326F-7D48-AD22-A696-21B7ACE14D97}"/>
              </a:ext>
            </a:extLst>
          </p:cNvPr>
          <p:cNvSpPr txBox="1"/>
          <p:nvPr/>
        </p:nvSpPr>
        <p:spPr>
          <a:xfrm>
            <a:off x="5166484" y="4846936"/>
            <a:ext cx="8677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Arbitration Model 2</a:t>
            </a:r>
            <a:endParaRPr sz="1000" b="1" dirty="0"/>
          </a:p>
        </p:txBody>
      </p:sp>
      <p:sp>
        <p:nvSpPr>
          <p:cNvPr id="40" name="Google Shape;148;p17">
            <a:extLst>
              <a:ext uri="{FF2B5EF4-FFF2-40B4-BE49-F238E27FC236}">
                <a16:creationId xmlns:a16="http://schemas.microsoft.com/office/drawing/2014/main" id="{268CC8B4-4E79-624A-B034-C67223CB1AAB}"/>
              </a:ext>
            </a:extLst>
          </p:cNvPr>
          <p:cNvSpPr/>
          <p:nvPr/>
        </p:nvSpPr>
        <p:spPr>
          <a:xfrm>
            <a:off x="2052476" y="4398475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Channel 3</a:t>
            </a:r>
            <a:endParaRPr sz="1000"/>
          </a:p>
        </p:txBody>
      </p:sp>
      <p:sp>
        <p:nvSpPr>
          <p:cNvPr id="41" name="Google Shape;151;p17">
            <a:extLst>
              <a:ext uri="{FF2B5EF4-FFF2-40B4-BE49-F238E27FC236}">
                <a16:creationId xmlns:a16="http://schemas.microsoft.com/office/drawing/2014/main" id="{0E6CD96D-3DF1-A562-0000-14AAFB6750FB}"/>
              </a:ext>
            </a:extLst>
          </p:cNvPr>
          <p:cNvSpPr/>
          <p:nvPr/>
        </p:nvSpPr>
        <p:spPr>
          <a:xfrm>
            <a:off x="2052476" y="4784502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4</a:t>
            </a:r>
            <a:endParaRPr sz="1000" dirty="0"/>
          </a:p>
        </p:txBody>
      </p:sp>
      <p:sp>
        <p:nvSpPr>
          <p:cNvPr id="42" name="Google Shape;153;p17">
            <a:extLst>
              <a:ext uri="{FF2B5EF4-FFF2-40B4-BE49-F238E27FC236}">
                <a16:creationId xmlns:a16="http://schemas.microsoft.com/office/drawing/2014/main" id="{E2EABBE5-42EC-0F96-16E7-092D3450E1A2}"/>
              </a:ext>
            </a:extLst>
          </p:cNvPr>
          <p:cNvSpPr/>
          <p:nvPr/>
        </p:nvSpPr>
        <p:spPr>
          <a:xfrm>
            <a:off x="2052476" y="5229717"/>
            <a:ext cx="774731" cy="1913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5</a:t>
            </a:r>
            <a:endParaRPr sz="1000" dirty="0"/>
          </a:p>
        </p:txBody>
      </p:sp>
      <p:cxnSp>
        <p:nvCxnSpPr>
          <p:cNvPr id="43" name="Google Shape;191;p17">
            <a:extLst>
              <a:ext uri="{FF2B5EF4-FFF2-40B4-BE49-F238E27FC236}">
                <a16:creationId xmlns:a16="http://schemas.microsoft.com/office/drawing/2014/main" id="{3D6F2539-D8C6-3B6D-75F6-950991D22E16}"/>
              </a:ext>
            </a:extLst>
          </p:cNvPr>
          <p:cNvCxnSpPr>
            <a:cxnSpLocks/>
            <a:stCxn id="40" idx="3"/>
            <a:endCxn id="70" idx="2"/>
          </p:cNvCxnSpPr>
          <p:nvPr/>
        </p:nvCxnSpPr>
        <p:spPr>
          <a:xfrm flipV="1">
            <a:off x="2827207" y="4493415"/>
            <a:ext cx="249965" cy="72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44" name="Google Shape;192;p17">
            <a:extLst>
              <a:ext uri="{FF2B5EF4-FFF2-40B4-BE49-F238E27FC236}">
                <a16:creationId xmlns:a16="http://schemas.microsoft.com/office/drawing/2014/main" id="{D9A97524-2C22-A2C1-9B1A-8D083CEC46C6}"/>
              </a:ext>
            </a:extLst>
          </p:cNvPr>
          <p:cNvCxnSpPr>
            <a:cxnSpLocks/>
            <a:stCxn id="41" idx="3"/>
            <a:endCxn id="71" idx="2"/>
          </p:cNvCxnSpPr>
          <p:nvPr/>
        </p:nvCxnSpPr>
        <p:spPr>
          <a:xfrm flipV="1">
            <a:off x="2827207" y="4879429"/>
            <a:ext cx="249965" cy="74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45" name="Google Shape;193;p17">
            <a:extLst>
              <a:ext uri="{FF2B5EF4-FFF2-40B4-BE49-F238E27FC236}">
                <a16:creationId xmlns:a16="http://schemas.microsoft.com/office/drawing/2014/main" id="{8920B263-7D0A-5442-ED4B-10F6DFFFAE6D}"/>
              </a:ext>
            </a:extLst>
          </p:cNvPr>
          <p:cNvCxnSpPr>
            <a:cxnSpLocks/>
            <a:stCxn id="42" idx="3"/>
            <a:endCxn id="72" idx="2"/>
          </p:cNvCxnSpPr>
          <p:nvPr/>
        </p:nvCxnSpPr>
        <p:spPr>
          <a:xfrm flipV="1">
            <a:off x="2827207" y="5321133"/>
            <a:ext cx="249965" cy="425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46" name="Google Shape;194;p17">
            <a:extLst>
              <a:ext uri="{FF2B5EF4-FFF2-40B4-BE49-F238E27FC236}">
                <a16:creationId xmlns:a16="http://schemas.microsoft.com/office/drawing/2014/main" id="{04D22D4E-14B2-7E4B-2CC5-9408037A842E}"/>
              </a:ext>
            </a:extLst>
          </p:cNvPr>
          <p:cNvCxnSpPr>
            <a:cxnSpLocks/>
            <a:stCxn id="70" idx="0"/>
            <a:endCxn id="34" idx="1"/>
          </p:cNvCxnSpPr>
          <p:nvPr/>
        </p:nvCxnSpPr>
        <p:spPr>
          <a:xfrm>
            <a:off x="4007425" y="4493415"/>
            <a:ext cx="590846" cy="592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" name="Google Shape;195;p17">
            <a:extLst>
              <a:ext uri="{FF2B5EF4-FFF2-40B4-BE49-F238E27FC236}">
                <a16:creationId xmlns:a16="http://schemas.microsoft.com/office/drawing/2014/main" id="{EB34C986-378C-0761-D215-2A59A325BA30}"/>
              </a:ext>
            </a:extLst>
          </p:cNvPr>
          <p:cNvCxnSpPr>
            <a:cxnSpLocks/>
            <a:stCxn id="71" idx="0"/>
            <a:endCxn id="35" idx="1"/>
          </p:cNvCxnSpPr>
          <p:nvPr/>
        </p:nvCxnSpPr>
        <p:spPr>
          <a:xfrm>
            <a:off x="4007425" y="4879429"/>
            <a:ext cx="590846" cy="19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196;p17">
            <a:extLst>
              <a:ext uri="{FF2B5EF4-FFF2-40B4-BE49-F238E27FC236}">
                <a16:creationId xmlns:a16="http://schemas.microsoft.com/office/drawing/2014/main" id="{76E61529-3CC2-DF7E-C6A5-8DA8EDE40DD9}"/>
              </a:ext>
            </a:extLst>
          </p:cNvPr>
          <p:cNvCxnSpPr>
            <a:cxnSpLocks/>
            <a:stCxn id="72" idx="0"/>
            <a:endCxn id="37" idx="1"/>
          </p:cNvCxnSpPr>
          <p:nvPr/>
        </p:nvCxnSpPr>
        <p:spPr>
          <a:xfrm flipV="1">
            <a:off x="4007425" y="5318690"/>
            <a:ext cx="590846" cy="244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Google Shape;197;p17">
            <a:extLst>
              <a:ext uri="{FF2B5EF4-FFF2-40B4-BE49-F238E27FC236}">
                <a16:creationId xmlns:a16="http://schemas.microsoft.com/office/drawing/2014/main" id="{E93EF6C1-F535-8619-BE29-FECEA4737508}"/>
              </a:ext>
            </a:extLst>
          </p:cNvPr>
          <p:cNvSpPr/>
          <p:nvPr/>
        </p:nvSpPr>
        <p:spPr>
          <a:xfrm rot="5400000">
            <a:off x="7632559" y="3819447"/>
            <a:ext cx="1582308" cy="872989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0" name="Google Shape;198;p17">
            <a:extLst>
              <a:ext uri="{FF2B5EF4-FFF2-40B4-BE49-F238E27FC236}">
                <a16:creationId xmlns:a16="http://schemas.microsoft.com/office/drawing/2014/main" id="{EB4020DC-DC53-0454-364D-E7840B21D515}"/>
              </a:ext>
            </a:extLst>
          </p:cNvPr>
          <p:cNvSpPr/>
          <p:nvPr/>
        </p:nvSpPr>
        <p:spPr>
          <a:xfrm>
            <a:off x="7418870" y="3552359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0</a:t>
            </a:r>
            <a:endParaRPr sz="1000"/>
          </a:p>
        </p:txBody>
      </p:sp>
      <p:sp>
        <p:nvSpPr>
          <p:cNvPr id="51" name="Google Shape;199;p17">
            <a:extLst>
              <a:ext uri="{FF2B5EF4-FFF2-40B4-BE49-F238E27FC236}">
                <a16:creationId xmlns:a16="http://schemas.microsoft.com/office/drawing/2014/main" id="{01E739CE-9E25-EADE-1AD2-69C0C19CAFA7}"/>
              </a:ext>
            </a:extLst>
          </p:cNvPr>
          <p:cNvSpPr/>
          <p:nvPr/>
        </p:nvSpPr>
        <p:spPr>
          <a:xfrm>
            <a:off x="7418870" y="3942393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1</a:t>
            </a:r>
            <a:endParaRPr sz="1000"/>
          </a:p>
        </p:txBody>
      </p:sp>
      <p:sp>
        <p:nvSpPr>
          <p:cNvPr id="52" name="Google Shape;200;p17">
            <a:extLst>
              <a:ext uri="{FF2B5EF4-FFF2-40B4-BE49-F238E27FC236}">
                <a16:creationId xmlns:a16="http://schemas.microsoft.com/office/drawing/2014/main" id="{DC87078D-AD96-3907-2D36-B729785025BA}"/>
              </a:ext>
            </a:extLst>
          </p:cNvPr>
          <p:cNvSpPr/>
          <p:nvPr/>
        </p:nvSpPr>
        <p:spPr>
          <a:xfrm>
            <a:off x="8862290" y="4151787"/>
            <a:ext cx="778639" cy="319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Output 2</a:t>
            </a:r>
            <a:endParaRPr sz="1000" dirty="0"/>
          </a:p>
        </p:txBody>
      </p:sp>
      <p:sp>
        <p:nvSpPr>
          <p:cNvPr id="53" name="Google Shape;201;p17">
            <a:extLst>
              <a:ext uri="{FF2B5EF4-FFF2-40B4-BE49-F238E27FC236}">
                <a16:creationId xmlns:a16="http://schemas.microsoft.com/office/drawing/2014/main" id="{C451B353-B799-1DC8-6FDA-EFD398AB1C8C}"/>
              </a:ext>
            </a:extLst>
          </p:cNvPr>
          <p:cNvSpPr/>
          <p:nvPr/>
        </p:nvSpPr>
        <p:spPr>
          <a:xfrm>
            <a:off x="7100890" y="4698837"/>
            <a:ext cx="872991" cy="3007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>
              <a:alpha val="5023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Actual Pkt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54" name="Google Shape;202;p17">
            <a:extLst>
              <a:ext uri="{FF2B5EF4-FFF2-40B4-BE49-F238E27FC236}">
                <a16:creationId xmlns:a16="http://schemas.microsoft.com/office/drawing/2014/main" id="{788CFCAE-23C4-8DA2-BB11-B1AC7E24A898}"/>
              </a:ext>
            </a:extLst>
          </p:cNvPr>
          <p:cNvSpPr txBox="1"/>
          <p:nvPr/>
        </p:nvSpPr>
        <p:spPr>
          <a:xfrm>
            <a:off x="7997579" y="4082169"/>
            <a:ext cx="8677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Arbitration Model 3</a:t>
            </a:r>
            <a:endParaRPr sz="1000" b="1" dirty="0"/>
          </a:p>
        </p:txBody>
      </p:sp>
      <p:sp>
        <p:nvSpPr>
          <p:cNvPr id="55" name="Google Shape;203;p17">
            <a:extLst>
              <a:ext uri="{FF2B5EF4-FFF2-40B4-BE49-F238E27FC236}">
                <a16:creationId xmlns:a16="http://schemas.microsoft.com/office/drawing/2014/main" id="{9C7C1370-A152-0C8A-C4E1-610A94F77587}"/>
              </a:ext>
            </a:extLst>
          </p:cNvPr>
          <p:cNvSpPr/>
          <p:nvPr/>
        </p:nvSpPr>
        <p:spPr>
          <a:xfrm>
            <a:off x="7184274" y="2773290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Logic 6</a:t>
            </a:r>
            <a:endParaRPr sz="1000"/>
          </a:p>
        </p:txBody>
      </p:sp>
      <p:sp>
        <p:nvSpPr>
          <p:cNvPr id="56" name="Google Shape;204;p17">
            <a:extLst>
              <a:ext uri="{FF2B5EF4-FFF2-40B4-BE49-F238E27FC236}">
                <a16:creationId xmlns:a16="http://schemas.microsoft.com/office/drawing/2014/main" id="{DD8495A8-5FA3-EF07-E257-E42E349C0A1F}"/>
              </a:ext>
            </a:extLst>
          </p:cNvPr>
          <p:cNvSpPr/>
          <p:nvPr/>
        </p:nvSpPr>
        <p:spPr>
          <a:xfrm>
            <a:off x="6987379" y="5422950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Logic 7</a:t>
            </a:r>
            <a:endParaRPr sz="1000"/>
          </a:p>
        </p:txBody>
      </p:sp>
      <p:cxnSp>
        <p:nvCxnSpPr>
          <p:cNvPr id="57" name="Google Shape;205;p17">
            <a:extLst>
              <a:ext uri="{FF2B5EF4-FFF2-40B4-BE49-F238E27FC236}">
                <a16:creationId xmlns:a16="http://schemas.microsoft.com/office/drawing/2014/main" id="{C6F0BC49-2A72-5BB7-FF28-DEFB7243F5E8}"/>
              </a:ext>
            </a:extLst>
          </p:cNvPr>
          <p:cNvCxnSpPr>
            <a:cxnSpLocks/>
            <a:stCxn id="15" idx="3"/>
            <a:endCxn id="55" idx="2"/>
          </p:cNvCxnSpPr>
          <p:nvPr/>
        </p:nvCxnSpPr>
        <p:spPr>
          <a:xfrm flipV="1">
            <a:off x="6858268" y="2913447"/>
            <a:ext cx="328903" cy="37950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8" name="Google Shape;206;p17">
            <a:extLst>
              <a:ext uri="{FF2B5EF4-FFF2-40B4-BE49-F238E27FC236}">
                <a16:creationId xmlns:a16="http://schemas.microsoft.com/office/drawing/2014/main" id="{34F54E7D-6751-6AFE-4DB0-8FBB07FFE1BF}"/>
              </a:ext>
            </a:extLst>
          </p:cNvPr>
          <p:cNvCxnSpPr>
            <a:cxnSpLocks/>
            <a:stCxn id="36" idx="3"/>
            <a:endCxn id="56" idx="2"/>
          </p:cNvCxnSpPr>
          <p:nvPr/>
        </p:nvCxnSpPr>
        <p:spPr>
          <a:xfrm>
            <a:off x="6852851" y="5090407"/>
            <a:ext cx="137425" cy="47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59" name="Google Shape;207;p17">
            <a:extLst>
              <a:ext uri="{FF2B5EF4-FFF2-40B4-BE49-F238E27FC236}">
                <a16:creationId xmlns:a16="http://schemas.microsoft.com/office/drawing/2014/main" id="{40575806-1A7B-97B6-5ECB-B14AFD0A8F8B}"/>
              </a:ext>
            </a:extLst>
          </p:cNvPr>
          <p:cNvCxnSpPr>
            <a:cxnSpLocks/>
            <a:stCxn id="55" idx="1"/>
            <a:endCxn id="50" idx="1"/>
          </p:cNvCxnSpPr>
          <p:nvPr/>
        </p:nvCxnSpPr>
        <p:spPr>
          <a:xfrm rot="5400000">
            <a:off x="7215449" y="3256726"/>
            <a:ext cx="639211" cy="232368"/>
          </a:xfrm>
          <a:prstGeom prst="curvedConnector4">
            <a:avLst>
              <a:gd name="adj1" fmla="val 33052"/>
              <a:gd name="adj2" fmla="val 30495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0" name="Google Shape;208;p17">
            <a:extLst>
              <a:ext uri="{FF2B5EF4-FFF2-40B4-BE49-F238E27FC236}">
                <a16:creationId xmlns:a16="http://schemas.microsoft.com/office/drawing/2014/main" id="{66AD80C0-EB15-3523-FE8D-02C342656A5D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rot="16200000" flipV="1">
            <a:off x="6961486" y="4946119"/>
            <a:ext cx="950243" cy="35473"/>
          </a:xfrm>
          <a:prstGeom prst="curvedConnector4">
            <a:avLst>
              <a:gd name="adj1" fmla="val 35767"/>
              <a:gd name="adj2" fmla="val 155805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1" name="Google Shape;210;p17">
            <a:extLst>
              <a:ext uri="{FF2B5EF4-FFF2-40B4-BE49-F238E27FC236}">
                <a16:creationId xmlns:a16="http://schemas.microsoft.com/office/drawing/2014/main" id="{EE419832-F481-DB6D-2E31-E530A0945AF3}"/>
              </a:ext>
            </a:extLst>
          </p:cNvPr>
          <p:cNvSpPr/>
          <p:nvPr/>
        </p:nvSpPr>
        <p:spPr>
          <a:xfrm>
            <a:off x="8451496" y="3121880"/>
            <a:ext cx="1493416" cy="335251"/>
          </a:xfrm>
          <a:prstGeom prst="flowChartDecision">
            <a:avLst/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Checking</a:t>
            </a:r>
            <a:endParaRPr sz="1000" dirty="0"/>
          </a:p>
        </p:txBody>
      </p:sp>
      <p:cxnSp>
        <p:nvCxnSpPr>
          <p:cNvPr id="62" name="Google Shape;211;p17">
            <a:extLst>
              <a:ext uri="{FF2B5EF4-FFF2-40B4-BE49-F238E27FC236}">
                <a16:creationId xmlns:a16="http://schemas.microsoft.com/office/drawing/2014/main" id="{74702B14-1879-CC61-1B69-1FE15B6CC053}"/>
              </a:ext>
            </a:extLst>
          </p:cNvPr>
          <p:cNvCxnSpPr>
            <a:cxnSpLocks/>
            <a:stCxn id="28" idx="1"/>
            <a:endCxn id="61" idx="0"/>
          </p:cNvCxnSpPr>
          <p:nvPr/>
        </p:nvCxnSpPr>
        <p:spPr>
          <a:xfrm rot="16200000" flipH="1">
            <a:off x="9051706" y="2975382"/>
            <a:ext cx="290284" cy="271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63" name="Google Shape;212;p17">
            <a:extLst>
              <a:ext uri="{FF2B5EF4-FFF2-40B4-BE49-F238E27FC236}">
                <a16:creationId xmlns:a16="http://schemas.microsoft.com/office/drawing/2014/main" id="{1C88D73E-106F-15A1-CE48-76BA6BD50F35}"/>
              </a:ext>
            </a:extLst>
          </p:cNvPr>
          <p:cNvCxnSpPr>
            <a:cxnSpLocks/>
            <a:stCxn id="52" idx="3"/>
            <a:endCxn id="61" idx="2"/>
          </p:cNvCxnSpPr>
          <p:nvPr/>
        </p:nvCxnSpPr>
        <p:spPr>
          <a:xfrm flipH="1" flipV="1">
            <a:off x="9198204" y="3457131"/>
            <a:ext cx="442725" cy="854335"/>
          </a:xfrm>
          <a:prstGeom prst="curvedConnector4">
            <a:avLst>
              <a:gd name="adj1" fmla="val -51635"/>
              <a:gd name="adj2" fmla="val 59345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4" name="Google Shape;209;p17">
            <a:extLst>
              <a:ext uri="{FF2B5EF4-FFF2-40B4-BE49-F238E27FC236}">
                <a16:creationId xmlns:a16="http://schemas.microsoft.com/office/drawing/2014/main" id="{458920E1-1575-E624-9221-ADBBE18F9836}"/>
              </a:ext>
            </a:extLst>
          </p:cNvPr>
          <p:cNvSpPr/>
          <p:nvPr/>
        </p:nvSpPr>
        <p:spPr>
          <a:xfrm>
            <a:off x="7418870" y="4348577"/>
            <a:ext cx="560962" cy="280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 2</a:t>
            </a:r>
            <a:endParaRPr sz="1000"/>
          </a:p>
        </p:txBody>
      </p:sp>
      <p:sp>
        <p:nvSpPr>
          <p:cNvPr id="65" name="Google Shape;213;p17">
            <a:extLst>
              <a:ext uri="{FF2B5EF4-FFF2-40B4-BE49-F238E27FC236}">
                <a16:creationId xmlns:a16="http://schemas.microsoft.com/office/drawing/2014/main" id="{61C6D27D-4F05-0E7A-8866-6694A9022992}"/>
              </a:ext>
            </a:extLst>
          </p:cNvPr>
          <p:cNvSpPr/>
          <p:nvPr/>
        </p:nvSpPr>
        <p:spPr>
          <a:xfrm>
            <a:off x="6250346" y="3955997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Logic 9</a:t>
            </a:r>
            <a:endParaRPr sz="1000" dirty="0"/>
          </a:p>
        </p:txBody>
      </p:sp>
      <p:cxnSp>
        <p:nvCxnSpPr>
          <p:cNvPr id="66" name="Google Shape;214;p17">
            <a:extLst>
              <a:ext uri="{FF2B5EF4-FFF2-40B4-BE49-F238E27FC236}">
                <a16:creationId xmlns:a16="http://schemas.microsoft.com/office/drawing/2014/main" id="{3E6FB093-4F28-15CC-B316-6992272BCE63}"/>
              </a:ext>
            </a:extLst>
          </p:cNvPr>
          <p:cNvCxnSpPr>
            <a:cxnSpLocks/>
            <a:stCxn id="65" idx="0"/>
            <a:endCxn id="51" idx="1"/>
          </p:cNvCxnSpPr>
          <p:nvPr/>
        </p:nvCxnSpPr>
        <p:spPr>
          <a:xfrm flipV="1">
            <a:off x="7183496" y="4082550"/>
            <a:ext cx="235374" cy="13604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67" name="Google Shape;168;p17">
            <a:extLst>
              <a:ext uri="{FF2B5EF4-FFF2-40B4-BE49-F238E27FC236}">
                <a16:creationId xmlns:a16="http://schemas.microsoft.com/office/drawing/2014/main" id="{EB4245AB-631C-F383-70A9-AC81518AB82B}"/>
              </a:ext>
            </a:extLst>
          </p:cNvPr>
          <p:cNvSpPr/>
          <p:nvPr/>
        </p:nvSpPr>
        <p:spPr>
          <a:xfrm>
            <a:off x="3079680" y="2555803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Logic 0</a:t>
            </a:r>
            <a:endParaRPr sz="1000" dirty="0"/>
          </a:p>
        </p:txBody>
      </p:sp>
      <p:sp>
        <p:nvSpPr>
          <p:cNvPr id="68" name="Google Shape;169;p17">
            <a:extLst>
              <a:ext uri="{FF2B5EF4-FFF2-40B4-BE49-F238E27FC236}">
                <a16:creationId xmlns:a16="http://schemas.microsoft.com/office/drawing/2014/main" id="{122ECE14-05AC-5DDE-4D3E-7B01D5180C0F}"/>
              </a:ext>
            </a:extLst>
          </p:cNvPr>
          <p:cNvSpPr/>
          <p:nvPr/>
        </p:nvSpPr>
        <p:spPr>
          <a:xfrm>
            <a:off x="3079680" y="2957719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Logic 1</a:t>
            </a:r>
            <a:endParaRPr sz="1000"/>
          </a:p>
        </p:txBody>
      </p:sp>
      <p:sp>
        <p:nvSpPr>
          <p:cNvPr id="69" name="Google Shape;170;p17">
            <a:extLst>
              <a:ext uri="{FF2B5EF4-FFF2-40B4-BE49-F238E27FC236}">
                <a16:creationId xmlns:a16="http://schemas.microsoft.com/office/drawing/2014/main" id="{D09E0164-1235-CCAC-AA28-2409206D7F52}"/>
              </a:ext>
            </a:extLst>
          </p:cNvPr>
          <p:cNvSpPr/>
          <p:nvPr/>
        </p:nvSpPr>
        <p:spPr>
          <a:xfrm>
            <a:off x="3079680" y="3359667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Logic 2</a:t>
            </a:r>
            <a:endParaRPr sz="1000" dirty="0"/>
          </a:p>
        </p:txBody>
      </p:sp>
      <p:sp>
        <p:nvSpPr>
          <p:cNvPr id="70" name="Google Shape;188;p17">
            <a:extLst>
              <a:ext uri="{FF2B5EF4-FFF2-40B4-BE49-F238E27FC236}">
                <a16:creationId xmlns:a16="http://schemas.microsoft.com/office/drawing/2014/main" id="{0A9D7641-11F2-96D3-8665-AEC70E3D584B}"/>
              </a:ext>
            </a:extLst>
          </p:cNvPr>
          <p:cNvSpPr/>
          <p:nvPr/>
        </p:nvSpPr>
        <p:spPr>
          <a:xfrm>
            <a:off x="3074275" y="4353258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Logic 3</a:t>
            </a:r>
            <a:endParaRPr sz="1000" dirty="0"/>
          </a:p>
        </p:txBody>
      </p:sp>
      <p:sp>
        <p:nvSpPr>
          <p:cNvPr id="71" name="Google Shape;189;p17">
            <a:extLst>
              <a:ext uri="{FF2B5EF4-FFF2-40B4-BE49-F238E27FC236}">
                <a16:creationId xmlns:a16="http://schemas.microsoft.com/office/drawing/2014/main" id="{EDD2FA6D-6958-2ABB-4BCA-476248AD017A}"/>
              </a:ext>
            </a:extLst>
          </p:cNvPr>
          <p:cNvSpPr/>
          <p:nvPr/>
        </p:nvSpPr>
        <p:spPr>
          <a:xfrm>
            <a:off x="3074275" y="4739272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Logic 4</a:t>
            </a:r>
            <a:endParaRPr sz="1000" dirty="0"/>
          </a:p>
        </p:txBody>
      </p:sp>
      <p:sp>
        <p:nvSpPr>
          <p:cNvPr id="72" name="Google Shape;190;p17">
            <a:extLst>
              <a:ext uri="{FF2B5EF4-FFF2-40B4-BE49-F238E27FC236}">
                <a16:creationId xmlns:a16="http://schemas.microsoft.com/office/drawing/2014/main" id="{FC9CD9A5-2CD8-4206-9ED7-A92F5169930F}"/>
              </a:ext>
            </a:extLst>
          </p:cNvPr>
          <p:cNvSpPr/>
          <p:nvPr/>
        </p:nvSpPr>
        <p:spPr>
          <a:xfrm>
            <a:off x="3074275" y="5180976"/>
            <a:ext cx="933928" cy="280313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Logic 5</a:t>
            </a:r>
            <a:endParaRPr sz="1000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C3977627-AE02-2702-08ED-52C5451C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0563"/>
            <a:ext cx="10972800" cy="4633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 Level</a:t>
            </a:r>
          </a:p>
        </p:txBody>
      </p:sp>
    </p:spTree>
    <p:extLst>
      <p:ext uri="{BB962C8B-B14F-4D97-AF65-F5344CB8AC3E}">
        <p14:creationId xmlns:p14="http://schemas.microsoft.com/office/powerpoint/2010/main" val="3231670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61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2DF92DAF-1929-4684-A65B-C1771364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514600"/>
            <a:ext cx="5943598" cy="26614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C81DBF74-06AE-FCC5-BC44-F09E085A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71668"/>
            <a:ext cx="5943599" cy="27719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Steps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47E4BE-18F9-4823-3E6F-7C6CF189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2" y="1384983"/>
            <a:ext cx="5943600" cy="21332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BB5DA20-4EE6-E700-D949-7E82AD76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0" y="3504862"/>
            <a:ext cx="5943599" cy="19522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computer code&#10;&#10;Description automatically generated">
            <a:extLst>
              <a:ext uri="{FF2B5EF4-FFF2-40B4-BE49-F238E27FC236}">
                <a16:creationId xmlns:a16="http://schemas.microsoft.com/office/drawing/2014/main" id="{EE6B6AE9-BB9E-8D3C-AEC4-418A6EF8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1" y="2503229"/>
            <a:ext cx="5943600" cy="1429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21C2C46-ED3B-5868-4396-6BE3585BA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02437"/>
              </p:ext>
            </p:extLst>
          </p:nvPr>
        </p:nvGraphicFramePr>
        <p:xfrm>
          <a:off x="609600" y="1413412"/>
          <a:ext cx="457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4A3CFB-9934-ADD6-8C50-FC3CDC12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Accellera</a:t>
            </a:r>
            <a:r>
              <a:rPr lang="en-US" dirty="0"/>
              <a:t> Systems Initiative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175A6D0-5579-518A-ECE7-21D77EDBD47F}"/>
              </a:ext>
            </a:extLst>
          </p:cNvPr>
          <p:cNvSpPr txBox="1">
            <a:spLocks/>
          </p:cNvSpPr>
          <p:nvPr/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B820FFD-5868-4678-ACC2-C353669912D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B1D6635-4B2D-3B7D-7D35-B3FA7640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28" y="3762331"/>
            <a:ext cx="5657783" cy="1076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E4430460-5D52-9AFE-F888-0C15EDC9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34" y="4921171"/>
            <a:ext cx="5657783" cy="11589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DB5C77E-C54C-2C9F-9080-B960A7C9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28" y="2364799"/>
            <a:ext cx="4480546" cy="706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 close-up of a computer code&#10;&#10;Description automatically generated">
            <a:extLst>
              <a:ext uri="{FF2B5EF4-FFF2-40B4-BE49-F238E27FC236}">
                <a16:creationId xmlns:a16="http://schemas.microsoft.com/office/drawing/2014/main" id="{9503FCD5-B7D1-E10F-84E7-28E98E92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28" y="3142074"/>
            <a:ext cx="3582299" cy="5464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D135E376-0449-0FF0-9172-6C7BC082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28" y="1399176"/>
            <a:ext cx="3552825" cy="886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8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88BA47-175B-4BA6-90AB-48F04CBD6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E488BA47-175B-4BA6-90AB-48F04CBD6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15315D-B1DB-4DF5-861C-9563DF02F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7B15315D-B1DB-4DF5-861C-9563DF02F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0627B-54BB-4BB8-88CA-E8AF4B1F2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6950627B-54BB-4BB8-88CA-E8AF4B1F2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62045E-3485-41F9-A406-29F0235D6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C062045E-3485-41F9-A406-29F0235D6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68ABC9-4583-4A6A-B2DD-F4CB75C59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2E68ABC9-4583-4A6A-B2DD-F4CB75C59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C91932-350A-4408-B863-B52D3AAAF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C5C91932-350A-4408-B863-B52D3AAAF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6F1C7A-FB35-48EF-95C2-D8FD533D5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AE6F1C7A-FB35-48EF-95C2-D8FD533D5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0C81F5-C2F9-432B-B6D3-7ADD1B4E3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C20C81F5-C2F9-432B-B6D3-7ADD1B4E3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752175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8653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4E3665-DC4F-1381-09FF-B172C3139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74944"/>
              </p:ext>
            </p:extLst>
          </p:nvPr>
        </p:nvGraphicFramePr>
        <p:xfrm>
          <a:off x="609599" y="1301275"/>
          <a:ext cx="10972800" cy="4748077"/>
        </p:xfrm>
        <a:graphic>
          <a:graphicData uri="http://schemas.openxmlformats.org/drawingml/2006/table">
            <a:tbl>
              <a:tblPr firstRow="1" firstCol="1" bandRow="1"/>
              <a:tblGrid>
                <a:gridCol w="721894">
                  <a:extLst>
                    <a:ext uri="{9D8B030D-6E8A-4147-A177-3AD203B41FA5}">
                      <a16:colId xmlns:a16="http://schemas.microsoft.com/office/drawing/2014/main" val="347714384"/>
                    </a:ext>
                  </a:extLst>
                </a:gridCol>
                <a:gridCol w="2812968">
                  <a:extLst>
                    <a:ext uri="{9D8B030D-6E8A-4147-A177-3AD203B41FA5}">
                      <a16:colId xmlns:a16="http://schemas.microsoft.com/office/drawing/2014/main" val="1350307216"/>
                    </a:ext>
                  </a:extLst>
                </a:gridCol>
                <a:gridCol w="2430218">
                  <a:extLst>
                    <a:ext uri="{9D8B030D-6E8A-4147-A177-3AD203B41FA5}">
                      <a16:colId xmlns:a16="http://schemas.microsoft.com/office/drawing/2014/main" val="4202060430"/>
                    </a:ext>
                  </a:extLst>
                </a:gridCol>
                <a:gridCol w="5007720">
                  <a:extLst>
                    <a:ext uri="{9D8B030D-6E8A-4147-A177-3AD203B41FA5}">
                      <a16:colId xmlns:a16="http://schemas.microsoft.com/office/drawing/2014/main" val="257347798"/>
                    </a:ext>
                  </a:extLst>
                </a:gridCol>
              </a:tblGrid>
              <a:tr h="2376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Sr. No.</a:t>
                      </a:r>
                      <a:endParaRPr lang="en-US" sz="1600" b="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Name</a:t>
                      </a:r>
                      <a:endParaRPr lang="en-US" sz="1600" b="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Bin</a:t>
                      </a:r>
                      <a:endParaRPr lang="en-US" sz="1600" b="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Description</a:t>
                      </a:r>
                      <a:endParaRPr lang="en-US" sz="1600" b="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08131"/>
                  </a:ext>
                </a:extLst>
              </a:tr>
              <a:tr h="326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&lt;name&gt;_arb_cg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 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Arbitration Cover group.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782199"/>
                  </a:ext>
                </a:extLst>
              </a:tr>
              <a:tr h="237619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arb_input_cp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auto[1]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Cover point for sampling all possible input combinations.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N = number of input channels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Ignore Bin = auto[0]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extLst>
                  <a:ext uri="{0D108BD9-81ED-4DB2-BD59-A6C34878D82A}">
                    <a16:rowId xmlns:a16="http://schemas.microsoft.com/office/drawing/2014/main" val="1429769710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auto[2]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22908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...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35209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auto[2^N -1]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332010"/>
                  </a:ext>
                </a:extLst>
              </a:tr>
              <a:tr h="237619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arb_cycle_start_cp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auto[CH 0]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Cover point for sampling channel from where one arbitration cycle started.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extLst>
                  <a:ext uri="{0D108BD9-81ED-4DB2-BD59-A6C34878D82A}">
                    <a16:rowId xmlns:a16="http://schemas.microsoft.com/office/drawing/2014/main" val="1371390764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auto[CH 1]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612485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04064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auto[CH (N -1)]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71390"/>
                  </a:ext>
                </a:extLst>
              </a:tr>
              <a:tr h="237619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arb_output_transition_cp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 0 =&gt; CH 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Cover point for sampling all possible output transitions.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extLst>
                  <a:ext uri="{0D108BD9-81ED-4DB2-BD59-A6C34878D82A}">
                    <a16:rowId xmlns:a16="http://schemas.microsoft.com/office/drawing/2014/main" val="1228359644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 0 =&gt; CH 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25230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654778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 (N -2) =&gt; CH (N -1)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482530"/>
                  </a:ext>
                </a:extLst>
              </a:tr>
              <a:tr h="23761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arb_output_transition_reason_cp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NO_INPUT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Cover point for sampling all output transitions reason.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584" marR="100584" marT="0" marB="0" anchor="ctr"/>
                </a:tc>
                <a:extLst>
                  <a:ext uri="{0D108BD9-81ED-4DB2-BD59-A6C34878D82A}">
                    <a16:rowId xmlns:a16="http://schemas.microsoft.com/office/drawing/2014/main" val="637334948"/>
                  </a:ext>
                </a:extLst>
              </a:tr>
              <a:tr h="23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NO_WEIGHT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34356"/>
                  </a:ext>
                </a:extLst>
              </a:tr>
              <a:tr h="276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NO_INPUT_NO_WEIGHT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46503"/>
                  </a:ext>
                </a:extLst>
              </a:tr>
              <a:tr h="475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arb_output_transition_cp_X_arb_output_transition_reason_cp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-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Cross of output transition with its transition reason.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94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69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5A80F910-B694-4E4B-C6A0-5BDDB343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3" r="3313" b="4817"/>
          <a:stretch>
            <a:fillRect/>
          </a:stretch>
        </p:blipFill>
        <p:spPr bwMode="auto">
          <a:xfrm>
            <a:off x="609600" y="1417638"/>
            <a:ext cx="10972800" cy="19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D1096AC1-706F-2DAA-135E-2B84EB0A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" t="3459" r="673"/>
          <a:stretch>
            <a:fillRect/>
          </a:stretch>
        </p:blipFill>
        <p:spPr bwMode="auto">
          <a:xfrm>
            <a:off x="930755" y="3422852"/>
            <a:ext cx="9978652" cy="19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A79DEA5C-4C88-E960-0332-C1C986D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" t="3410" r="4384"/>
          <a:stretch>
            <a:fillRect/>
          </a:stretch>
        </p:blipFill>
        <p:spPr bwMode="auto">
          <a:xfrm>
            <a:off x="1040018" y="3429000"/>
            <a:ext cx="9760126" cy="1710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CCF1063E-0130-70C3-67D5-A4489394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" t="2179" r="4288"/>
          <a:stretch>
            <a:fillRect/>
          </a:stretch>
        </p:blipFill>
        <p:spPr bwMode="auto">
          <a:xfrm>
            <a:off x="1195881" y="3429000"/>
            <a:ext cx="9432011" cy="2620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F59C45B-44ED-8916-9F72-99FB3206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82"/>
          <a:stretch>
            <a:fillRect/>
          </a:stretch>
        </p:blipFill>
        <p:spPr bwMode="auto">
          <a:xfrm>
            <a:off x="1040018" y="3429000"/>
            <a:ext cx="9743739" cy="1927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CB04CD4-0169-D3BC-50E2-47B9DE59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" t="1196" r="4391"/>
          <a:stretch>
            <a:fillRect/>
          </a:stretch>
        </p:blipFill>
        <p:spPr bwMode="auto">
          <a:xfrm>
            <a:off x="1746017" y="2650784"/>
            <a:ext cx="8598366" cy="3675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EB6FCE5-9D9F-9A3F-2926-EBA5D04BFF6B}"/>
              </a:ext>
            </a:extLst>
          </p:cNvPr>
          <p:cNvSpPr/>
          <p:nvPr/>
        </p:nvSpPr>
        <p:spPr>
          <a:xfrm>
            <a:off x="381000" y="2209800"/>
            <a:ext cx="65901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91DAD98-020A-76FA-B8AC-51AC141E76BF}"/>
              </a:ext>
            </a:extLst>
          </p:cNvPr>
          <p:cNvSpPr/>
          <p:nvPr/>
        </p:nvSpPr>
        <p:spPr>
          <a:xfrm>
            <a:off x="381000" y="2449013"/>
            <a:ext cx="65901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C42BCFD-7763-20E2-369D-2B373A4CF5DD}"/>
              </a:ext>
            </a:extLst>
          </p:cNvPr>
          <p:cNvSpPr/>
          <p:nvPr/>
        </p:nvSpPr>
        <p:spPr>
          <a:xfrm>
            <a:off x="373614" y="2677560"/>
            <a:ext cx="65901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67CE878-B2F2-D94A-B63D-FF30FF1DDC24}"/>
              </a:ext>
            </a:extLst>
          </p:cNvPr>
          <p:cNvSpPr/>
          <p:nvPr/>
        </p:nvSpPr>
        <p:spPr>
          <a:xfrm>
            <a:off x="373614" y="2891813"/>
            <a:ext cx="65901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732E458-3585-55FB-ED26-B5789279446B}"/>
              </a:ext>
            </a:extLst>
          </p:cNvPr>
          <p:cNvSpPr/>
          <p:nvPr/>
        </p:nvSpPr>
        <p:spPr>
          <a:xfrm>
            <a:off x="366228" y="3120360"/>
            <a:ext cx="65901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006973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9815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8FB2-4F48-E1CA-296D-0FF98B05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Used in a complex SoC project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Multi-Level arbitration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Reduce coding effort (~91%)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1 arbiter - ~400 code lines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12 arbiters - ~4800 code lines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Reduce code errors and </a:t>
            </a:r>
            <a:r>
              <a:rPr lang="fr-FR" sz="2200" dirty="0"/>
              <a:t>simplifies maintenance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Reusable, organized and adaptable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Includes built-in coverage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Quicker and efficient reference model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652892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4487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754291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5615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8FB2-4F48-E1CA-296D-0FF98B05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5106"/>
            <a:ext cx="109728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Generic </a:t>
            </a:r>
            <a:r>
              <a:rPr lang="en-US" sz="2400" dirty="0" err="1"/>
              <a:t>SystemVerilog</a:t>
            </a:r>
            <a:r>
              <a:rPr lang="en-US" sz="2400" dirty="0"/>
              <a:t>-based Weighted Round Robin arbitration model</a:t>
            </a:r>
          </a:p>
          <a:p>
            <a:r>
              <a:rPr lang="en-US" sz="2400" dirty="0"/>
              <a:t>Challenges - Why this model?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Multiple Arbitration – High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High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Complex functional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Above leads to human errors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4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635421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813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Arbitration Model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F666CAF9-86AE-5991-CC5F-0908D854F047}"/>
              </a:ext>
            </a:extLst>
          </p:cNvPr>
          <p:cNvSpPr/>
          <p:nvPr/>
        </p:nvSpPr>
        <p:spPr>
          <a:xfrm rot="5400000">
            <a:off x="4402882" y="1323982"/>
            <a:ext cx="3422634" cy="6180196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64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7979D7E1-84B4-E5B7-A3CA-FBB066E6BC39}"/>
              </a:ext>
            </a:extLst>
          </p:cNvPr>
          <p:cNvSpPr/>
          <p:nvPr/>
        </p:nvSpPr>
        <p:spPr>
          <a:xfrm>
            <a:off x="2095648" y="2901546"/>
            <a:ext cx="928707" cy="333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0</a:t>
            </a:r>
            <a:endParaRPr sz="1000" dirty="0"/>
          </a:p>
        </p:txBody>
      </p:sp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EE189F29-FF35-6B15-8521-4CF570F50C39}"/>
              </a:ext>
            </a:extLst>
          </p:cNvPr>
          <p:cNvSpPr/>
          <p:nvPr/>
        </p:nvSpPr>
        <p:spPr>
          <a:xfrm>
            <a:off x="9213404" y="3925883"/>
            <a:ext cx="923882" cy="644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Expected Packet</a:t>
            </a:r>
            <a:endParaRPr sz="1000" dirty="0"/>
          </a:p>
        </p:txBody>
      </p:sp>
      <p:sp>
        <p:nvSpPr>
          <p:cNvPr id="9" name="Google Shape;63;p14">
            <a:extLst>
              <a:ext uri="{FF2B5EF4-FFF2-40B4-BE49-F238E27FC236}">
                <a16:creationId xmlns:a16="http://schemas.microsoft.com/office/drawing/2014/main" id="{2605CC5A-30C1-1442-DAFF-2A793F9C0F14}"/>
              </a:ext>
            </a:extLst>
          </p:cNvPr>
          <p:cNvSpPr txBox="1"/>
          <p:nvPr/>
        </p:nvSpPr>
        <p:spPr>
          <a:xfrm>
            <a:off x="3534823" y="2667000"/>
            <a:ext cx="43887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73763"/>
                </a:solidFill>
              </a:rPr>
              <a:t>Arbitration Model</a:t>
            </a:r>
            <a:endParaRPr sz="1000" b="1" dirty="0">
              <a:solidFill>
                <a:srgbClr val="073763"/>
              </a:solidFill>
            </a:endParaRPr>
          </a:p>
        </p:txBody>
      </p:sp>
      <p:sp>
        <p:nvSpPr>
          <p:cNvPr id="10" name="Google Shape;64;p14">
            <a:extLst>
              <a:ext uri="{FF2B5EF4-FFF2-40B4-BE49-F238E27FC236}">
                <a16:creationId xmlns:a16="http://schemas.microsoft.com/office/drawing/2014/main" id="{C99E037D-E964-6FE9-225C-20426C207CD9}"/>
              </a:ext>
            </a:extLst>
          </p:cNvPr>
          <p:cNvSpPr/>
          <p:nvPr/>
        </p:nvSpPr>
        <p:spPr>
          <a:xfrm>
            <a:off x="2095648" y="3362631"/>
            <a:ext cx="928707" cy="333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1</a:t>
            </a:r>
            <a:endParaRPr sz="1000" dirty="0"/>
          </a:p>
        </p:txBody>
      </p:sp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05150502-2F1C-BA48-F31A-D13575C7218B}"/>
              </a:ext>
            </a:extLst>
          </p:cNvPr>
          <p:cNvSpPr/>
          <p:nvPr/>
        </p:nvSpPr>
        <p:spPr>
          <a:xfrm>
            <a:off x="2102363" y="3815768"/>
            <a:ext cx="928707" cy="333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>
              <a:alpha val="7557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Channel *</a:t>
            </a:r>
            <a:endParaRPr sz="1000" dirty="0"/>
          </a:p>
        </p:txBody>
      </p:sp>
      <p:sp>
        <p:nvSpPr>
          <p:cNvPr id="12" name="Google Shape;66;p14">
            <a:extLst>
              <a:ext uri="{FF2B5EF4-FFF2-40B4-BE49-F238E27FC236}">
                <a16:creationId xmlns:a16="http://schemas.microsoft.com/office/drawing/2014/main" id="{55612194-84B4-316C-742C-CC71553B873A}"/>
              </a:ext>
            </a:extLst>
          </p:cNvPr>
          <p:cNvSpPr/>
          <p:nvPr/>
        </p:nvSpPr>
        <p:spPr>
          <a:xfrm>
            <a:off x="2102363" y="4253002"/>
            <a:ext cx="928707" cy="333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B8AF">
              <a:alpha val="7557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Channel N</a:t>
            </a:r>
            <a:endParaRPr sz="1000"/>
          </a:p>
        </p:txBody>
      </p:sp>
      <p:graphicFrame>
        <p:nvGraphicFramePr>
          <p:cNvPr id="13" name="Google Shape;67;p14">
            <a:extLst>
              <a:ext uri="{FF2B5EF4-FFF2-40B4-BE49-F238E27FC236}">
                <a16:creationId xmlns:a16="http://schemas.microsoft.com/office/drawing/2014/main" id="{179DCDE2-B6B6-619A-0D66-EDD6F1FCD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739947"/>
              </p:ext>
            </p:extLst>
          </p:nvPr>
        </p:nvGraphicFramePr>
        <p:xfrm>
          <a:off x="4373157" y="3042120"/>
          <a:ext cx="1438205" cy="250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spc="-100" baseline="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spc="-100" baseline="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spc="-100" baseline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spc="-100" baseline="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spc="-100" baseline="0" dirty="0"/>
                        <a:t>q0</a:t>
                      </a:r>
                      <a:endParaRPr sz="800" spc="-100" baseline="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Google Shape;68;p14">
            <a:extLst>
              <a:ext uri="{FF2B5EF4-FFF2-40B4-BE49-F238E27FC236}">
                <a16:creationId xmlns:a16="http://schemas.microsoft.com/office/drawing/2014/main" id="{CA7D3A17-E75E-5172-BC77-53CA2B186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674142"/>
              </p:ext>
            </p:extLst>
          </p:nvPr>
        </p:nvGraphicFramePr>
        <p:xfrm>
          <a:off x="4173187" y="3480766"/>
          <a:ext cx="1438205" cy="250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q1</a:t>
                      </a:r>
                      <a:endParaRPr sz="80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Google Shape;69;p14">
            <a:extLst>
              <a:ext uri="{FF2B5EF4-FFF2-40B4-BE49-F238E27FC236}">
                <a16:creationId xmlns:a16="http://schemas.microsoft.com/office/drawing/2014/main" id="{45256580-60A1-DA2D-C357-F4C6546F4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912417"/>
              </p:ext>
            </p:extLst>
          </p:nvPr>
        </p:nvGraphicFramePr>
        <p:xfrm>
          <a:off x="3957308" y="3950643"/>
          <a:ext cx="1438205" cy="250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4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q*</a:t>
                      </a:r>
                      <a:endParaRPr sz="80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oogle Shape;70;p14">
            <a:extLst>
              <a:ext uri="{FF2B5EF4-FFF2-40B4-BE49-F238E27FC236}">
                <a16:creationId xmlns:a16="http://schemas.microsoft.com/office/drawing/2014/main" id="{D7C6CEF5-1227-01C2-771D-BA5998F5D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388976"/>
              </p:ext>
            </p:extLst>
          </p:nvPr>
        </p:nvGraphicFramePr>
        <p:xfrm>
          <a:off x="3693729" y="4420447"/>
          <a:ext cx="1438205" cy="2533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3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qN</a:t>
                      </a:r>
                      <a:endParaRPr sz="800" dirty="0"/>
                    </a:p>
                  </a:txBody>
                  <a:tcPr marL="68690" marR="68690" marT="42650" marB="42650">
                    <a:lnL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Google Shape;71;p14">
            <a:extLst>
              <a:ext uri="{FF2B5EF4-FFF2-40B4-BE49-F238E27FC236}">
                <a16:creationId xmlns:a16="http://schemas.microsoft.com/office/drawing/2014/main" id="{CF3367A5-4643-A87D-6AE7-5DAFEA88DC4E}"/>
              </a:ext>
            </a:extLst>
          </p:cNvPr>
          <p:cNvSpPr/>
          <p:nvPr/>
        </p:nvSpPr>
        <p:spPr>
          <a:xfrm>
            <a:off x="3063074" y="3426235"/>
            <a:ext cx="943499" cy="358163"/>
          </a:xfrm>
          <a:prstGeom prst="roundRect">
            <a:avLst>
              <a:gd name="adj" fmla="val 16667"/>
            </a:avLst>
          </a:prstGeom>
          <a:solidFill>
            <a:srgbClr val="FFFF00">
              <a:alpha val="70140"/>
            </a:srgbClr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push_packet</a:t>
            </a: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&gt; { ID, CI }</a:t>
            </a:r>
            <a:endParaRPr sz="1000" dirty="0"/>
          </a:p>
        </p:txBody>
      </p:sp>
      <p:sp>
        <p:nvSpPr>
          <p:cNvPr id="18" name="Google Shape;72;p14">
            <a:extLst>
              <a:ext uri="{FF2B5EF4-FFF2-40B4-BE49-F238E27FC236}">
                <a16:creationId xmlns:a16="http://schemas.microsoft.com/office/drawing/2014/main" id="{23B937FD-9A37-F363-C3E5-B073A548F4C9}"/>
              </a:ext>
            </a:extLst>
          </p:cNvPr>
          <p:cNvSpPr/>
          <p:nvPr/>
        </p:nvSpPr>
        <p:spPr>
          <a:xfrm>
            <a:off x="7644424" y="3200754"/>
            <a:ext cx="1009602" cy="411412"/>
          </a:xfrm>
          <a:prstGeom prst="roundRect">
            <a:avLst>
              <a:gd name="adj" fmla="val 16667"/>
            </a:avLst>
          </a:prstGeom>
          <a:solidFill>
            <a:srgbClr val="FFFF00">
              <a:alpha val="70140"/>
            </a:srgbClr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set_weight </a:t>
            </a: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&gt; { ID, n }</a:t>
            </a:r>
            <a:endParaRPr sz="1000" dirty="0"/>
          </a:p>
        </p:txBody>
      </p:sp>
      <p:cxnSp>
        <p:nvCxnSpPr>
          <p:cNvPr id="19" name="Google Shape;73;p14">
            <a:extLst>
              <a:ext uri="{FF2B5EF4-FFF2-40B4-BE49-F238E27FC236}">
                <a16:creationId xmlns:a16="http://schemas.microsoft.com/office/drawing/2014/main" id="{6AA35C14-2687-52F1-BA70-2358E16824C8}"/>
              </a:ext>
            </a:extLst>
          </p:cNvPr>
          <p:cNvCxnSpPr>
            <a:cxnSpLocks/>
            <a:stCxn id="17" idx="0"/>
            <a:endCxn id="13" idx="1"/>
          </p:cNvCxnSpPr>
          <p:nvPr/>
        </p:nvCxnSpPr>
        <p:spPr>
          <a:xfrm rot="5400000" flipH="1" flipV="1">
            <a:off x="3824534" y="2877613"/>
            <a:ext cx="258913" cy="838333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74;p14">
            <a:extLst>
              <a:ext uri="{FF2B5EF4-FFF2-40B4-BE49-F238E27FC236}">
                <a16:creationId xmlns:a16="http://schemas.microsoft.com/office/drawing/2014/main" id="{E76ED3C1-E189-350E-5DED-A5A6E9AE70ED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>
            <a:off x="4006573" y="3605317"/>
            <a:ext cx="166614" cy="65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75;p14">
            <a:extLst>
              <a:ext uri="{FF2B5EF4-FFF2-40B4-BE49-F238E27FC236}">
                <a16:creationId xmlns:a16="http://schemas.microsoft.com/office/drawing/2014/main" id="{BFACF223-544F-105B-B81E-4FC6477A0F05}"/>
              </a:ext>
            </a:extLst>
          </p:cNvPr>
          <p:cNvCxnSpPr>
            <a:cxnSpLocks/>
            <a:stCxn id="17" idx="2"/>
            <a:endCxn id="15" idx="1"/>
          </p:cNvCxnSpPr>
          <p:nvPr/>
        </p:nvCxnSpPr>
        <p:spPr>
          <a:xfrm rot="16200000" flipH="1">
            <a:off x="3600343" y="3718879"/>
            <a:ext cx="291447" cy="422484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" name="Google Shape;76;p14">
            <a:extLst>
              <a:ext uri="{FF2B5EF4-FFF2-40B4-BE49-F238E27FC236}">
                <a16:creationId xmlns:a16="http://schemas.microsoft.com/office/drawing/2014/main" id="{E8A3E4B5-F8D9-590F-1F02-D6BA8FC4E044}"/>
              </a:ext>
            </a:extLst>
          </p:cNvPr>
          <p:cNvCxnSpPr>
            <a:cxnSpLocks/>
            <a:stCxn id="17" idx="2"/>
            <a:endCxn id="16" idx="1"/>
          </p:cNvCxnSpPr>
          <p:nvPr/>
        </p:nvCxnSpPr>
        <p:spPr>
          <a:xfrm rot="16200000" flipH="1">
            <a:off x="3232916" y="4086305"/>
            <a:ext cx="762721" cy="158905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" name="Google Shape;77;p14">
            <a:extLst>
              <a:ext uri="{FF2B5EF4-FFF2-40B4-BE49-F238E27FC236}">
                <a16:creationId xmlns:a16="http://schemas.microsoft.com/office/drawing/2014/main" id="{F9EBEE36-CD5D-2261-B636-524D38040054}"/>
              </a:ext>
            </a:extLst>
          </p:cNvPr>
          <p:cNvCxnSpPr>
            <a:cxnSpLocks/>
            <a:stCxn id="18" idx="0"/>
            <a:endCxn id="40" idx="3"/>
          </p:cNvCxnSpPr>
          <p:nvPr/>
        </p:nvCxnSpPr>
        <p:spPr>
          <a:xfrm rot="16200000" flipH="1" flipV="1">
            <a:off x="7415802" y="2490086"/>
            <a:ext cx="22756" cy="1444091"/>
          </a:xfrm>
          <a:prstGeom prst="bentConnector3">
            <a:avLst>
              <a:gd name="adj1" fmla="val -100457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" name="Google Shape;79;p14">
            <a:extLst>
              <a:ext uri="{FF2B5EF4-FFF2-40B4-BE49-F238E27FC236}">
                <a16:creationId xmlns:a16="http://schemas.microsoft.com/office/drawing/2014/main" id="{A7108D29-93C7-998E-5718-D2A6B69BB36D}"/>
              </a:ext>
            </a:extLst>
          </p:cNvPr>
          <p:cNvSpPr/>
          <p:nvPr/>
        </p:nvSpPr>
        <p:spPr>
          <a:xfrm>
            <a:off x="1905000" y="5112015"/>
            <a:ext cx="1115980" cy="3952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Actual Packet</a:t>
            </a:r>
            <a:endParaRPr sz="1000"/>
          </a:p>
        </p:txBody>
      </p:sp>
      <p:sp>
        <p:nvSpPr>
          <p:cNvPr id="25" name="Google Shape;80;p14">
            <a:extLst>
              <a:ext uri="{FF2B5EF4-FFF2-40B4-BE49-F238E27FC236}">
                <a16:creationId xmlns:a16="http://schemas.microsoft.com/office/drawing/2014/main" id="{8D2AB7EB-4F05-E36D-7197-E1066E4D906F}"/>
              </a:ext>
            </a:extLst>
          </p:cNvPr>
          <p:cNvSpPr/>
          <p:nvPr/>
        </p:nvSpPr>
        <p:spPr>
          <a:xfrm>
            <a:off x="5084391" y="5075772"/>
            <a:ext cx="1362899" cy="511591"/>
          </a:xfrm>
          <a:prstGeom prst="flowChartDecision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85725" dir="2760000" algn="bl" rotWithShape="0">
              <a:srgbClr val="FF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Checker</a:t>
            </a:r>
            <a:endParaRPr sz="1000"/>
          </a:p>
        </p:txBody>
      </p:sp>
      <p:cxnSp>
        <p:nvCxnSpPr>
          <p:cNvPr id="26" name="Google Shape;81;p14">
            <a:extLst>
              <a:ext uri="{FF2B5EF4-FFF2-40B4-BE49-F238E27FC236}">
                <a16:creationId xmlns:a16="http://schemas.microsoft.com/office/drawing/2014/main" id="{6AC3C583-D9FB-109F-84DB-B608CC22C4A9}"/>
              </a:ext>
            </a:extLst>
          </p:cNvPr>
          <p:cNvCxnSpPr>
            <a:cxnSpLocks/>
            <a:stCxn id="33" idx="3"/>
            <a:endCxn id="25" idx="1"/>
          </p:cNvCxnSpPr>
          <p:nvPr/>
        </p:nvCxnSpPr>
        <p:spPr>
          <a:xfrm>
            <a:off x="4571882" y="5330206"/>
            <a:ext cx="512509" cy="13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83;p14">
            <a:extLst>
              <a:ext uri="{FF2B5EF4-FFF2-40B4-BE49-F238E27FC236}">
                <a16:creationId xmlns:a16="http://schemas.microsoft.com/office/drawing/2014/main" id="{3782F7B1-132D-9457-2446-4F740B5A63B5}"/>
              </a:ext>
            </a:extLst>
          </p:cNvPr>
          <p:cNvSpPr/>
          <p:nvPr/>
        </p:nvSpPr>
        <p:spPr>
          <a:xfrm>
            <a:off x="7943184" y="5065413"/>
            <a:ext cx="862352" cy="853799"/>
          </a:xfrm>
          <a:prstGeom prst="flowChartDocumen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95250" dir="2700000" algn="bl" rotWithShape="0">
              <a:srgbClr val="9900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Coverage</a:t>
            </a:r>
            <a:endParaRPr sz="1000"/>
          </a:p>
        </p:txBody>
      </p:sp>
      <p:cxnSp>
        <p:nvCxnSpPr>
          <p:cNvPr id="28" name="Google Shape;84;p14">
            <a:extLst>
              <a:ext uri="{FF2B5EF4-FFF2-40B4-BE49-F238E27FC236}">
                <a16:creationId xmlns:a16="http://schemas.microsoft.com/office/drawing/2014/main" id="{C185F312-D813-B6F9-0A4D-376F1F45F5D0}"/>
              </a:ext>
            </a:extLst>
          </p:cNvPr>
          <p:cNvCxnSpPr>
            <a:cxnSpLocks/>
            <a:stCxn id="40" idx="2"/>
            <a:endCxn id="42" idx="1"/>
          </p:cNvCxnSpPr>
          <p:nvPr/>
        </p:nvCxnSpPr>
        <p:spPr>
          <a:xfrm>
            <a:off x="6929530" y="3919782"/>
            <a:ext cx="716684" cy="32644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42875" dist="95250" dir="264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Google Shape;86;p14">
            <a:extLst>
              <a:ext uri="{FF2B5EF4-FFF2-40B4-BE49-F238E27FC236}">
                <a16:creationId xmlns:a16="http://schemas.microsoft.com/office/drawing/2014/main" id="{0E2F7AE1-E450-1537-59B4-44F9B3650CD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611392" y="3605968"/>
            <a:ext cx="870134" cy="1047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0" name="Google Shape;87;p14">
            <a:extLst>
              <a:ext uri="{FF2B5EF4-FFF2-40B4-BE49-F238E27FC236}">
                <a16:creationId xmlns:a16="http://schemas.microsoft.com/office/drawing/2014/main" id="{01232D21-10DC-F4A5-65C3-4F03C5F508D3}"/>
              </a:ext>
            </a:extLst>
          </p:cNvPr>
          <p:cNvSpPr/>
          <p:nvPr/>
        </p:nvSpPr>
        <p:spPr>
          <a:xfrm>
            <a:off x="6601126" y="5444681"/>
            <a:ext cx="862373" cy="28536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95250" dir="258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Config</a:t>
            </a:r>
            <a:endParaRPr sz="1000" dirty="0"/>
          </a:p>
        </p:txBody>
      </p:sp>
      <p:cxnSp>
        <p:nvCxnSpPr>
          <p:cNvPr id="31" name="Google Shape;88;p14">
            <a:extLst>
              <a:ext uri="{FF2B5EF4-FFF2-40B4-BE49-F238E27FC236}">
                <a16:creationId xmlns:a16="http://schemas.microsoft.com/office/drawing/2014/main" id="{50694DB0-B8E2-5881-FE54-7AEE970C8826}"/>
              </a:ext>
            </a:extLst>
          </p:cNvPr>
          <p:cNvCxnSpPr>
            <a:cxnSpLocks/>
            <a:stCxn id="30" idx="3"/>
            <a:endCxn id="40" idx="1"/>
          </p:cNvCxnSpPr>
          <p:nvPr/>
        </p:nvCxnSpPr>
        <p:spPr>
          <a:xfrm flipH="1" flipV="1">
            <a:off x="6705134" y="4616054"/>
            <a:ext cx="758365" cy="971310"/>
          </a:xfrm>
          <a:prstGeom prst="curvedConnector4">
            <a:avLst>
              <a:gd name="adj1" fmla="val -30144"/>
              <a:gd name="adj2" fmla="val 81636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89;p14">
            <a:extLst>
              <a:ext uri="{FF2B5EF4-FFF2-40B4-BE49-F238E27FC236}">
                <a16:creationId xmlns:a16="http://schemas.microsoft.com/office/drawing/2014/main" id="{93739508-B0BE-3DA6-C544-14254CAC2C1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832248" y="4349214"/>
            <a:ext cx="1542112" cy="716199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82;p14">
            <a:extLst>
              <a:ext uri="{FF2B5EF4-FFF2-40B4-BE49-F238E27FC236}">
                <a16:creationId xmlns:a16="http://schemas.microsoft.com/office/drawing/2014/main" id="{F7C96AA7-282E-8D73-AA65-782494D49DB1}"/>
              </a:ext>
            </a:extLst>
          </p:cNvPr>
          <p:cNvSpPr/>
          <p:nvPr/>
        </p:nvSpPr>
        <p:spPr>
          <a:xfrm>
            <a:off x="3046182" y="5151124"/>
            <a:ext cx="1525700" cy="358163"/>
          </a:xfrm>
          <a:prstGeom prst="roundRect">
            <a:avLst>
              <a:gd name="adj" fmla="val 16667"/>
            </a:avLst>
          </a:prstGeom>
          <a:solidFill>
            <a:srgbClr val="FFFF00">
              <a:alpha val="70140"/>
            </a:srgbClr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check_actual_packet </a:t>
            </a: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&gt; { ID, CI }</a:t>
            </a:r>
            <a:endParaRPr sz="1000" dirty="0"/>
          </a:p>
        </p:txBody>
      </p:sp>
      <p:cxnSp>
        <p:nvCxnSpPr>
          <p:cNvPr id="34" name="Google Shape;90;p14">
            <a:extLst>
              <a:ext uri="{FF2B5EF4-FFF2-40B4-BE49-F238E27FC236}">
                <a16:creationId xmlns:a16="http://schemas.microsoft.com/office/drawing/2014/main" id="{13A6AD85-CC13-29BD-9094-E3A3F4B9CBA3}"/>
              </a:ext>
            </a:extLst>
          </p:cNvPr>
          <p:cNvCxnSpPr>
            <a:cxnSpLocks/>
            <a:stCxn id="30" idx="3"/>
            <a:endCxn id="27" idx="1"/>
          </p:cNvCxnSpPr>
          <p:nvPr/>
        </p:nvCxnSpPr>
        <p:spPr>
          <a:xfrm flipV="1">
            <a:off x="7463499" y="5492313"/>
            <a:ext cx="479685" cy="9505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91;p14">
            <a:extLst>
              <a:ext uri="{FF2B5EF4-FFF2-40B4-BE49-F238E27FC236}">
                <a16:creationId xmlns:a16="http://schemas.microsoft.com/office/drawing/2014/main" id="{6164C9E7-A812-5497-43EA-07E0E81D3F38}"/>
              </a:ext>
            </a:extLst>
          </p:cNvPr>
          <p:cNvCxnSpPr>
            <a:cxnSpLocks/>
            <a:stCxn id="30" idx="2"/>
            <a:endCxn id="25" idx="2"/>
          </p:cNvCxnSpPr>
          <p:nvPr/>
        </p:nvCxnSpPr>
        <p:spPr>
          <a:xfrm rot="5400000" flipH="1">
            <a:off x="6327735" y="5025469"/>
            <a:ext cx="142684" cy="1266472"/>
          </a:xfrm>
          <a:prstGeom prst="curvedConnector3">
            <a:avLst>
              <a:gd name="adj1" fmla="val -160214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92;p14">
            <a:extLst>
              <a:ext uri="{FF2B5EF4-FFF2-40B4-BE49-F238E27FC236}">
                <a16:creationId xmlns:a16="http://schemas.microsoft.com/office/drawing/2014/main" id="{8DD85209-C519-17F9-3F86-A86A8EB62377}"/>
              </a:ext>
            </a:extLst>
          </p:cNvPr>
          <p:cNvCxnSpPr>
            <a:cxnSpLocks/>
          </p:cNvCxnSpPr>
          <p:nvPr/>
        </p:nvCxnSpPr>
        <p:spPr>
          <a:xfrm>
            <a:off x="5811362" y="3191328"/>
            <a:ext cx="669374" cy="9072"/>
          </a:xfrm>
          <a:prstGeom prst="bentConnector3">
            <a:avLst>
              <a:gd name="adj1" fmla="val -41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7" name="Google Shape;93;p14">
            <a:extLst>
              <a:ext uri="{FF2B5EF4-FFF2-40B4-BE49-F238E27FC236}">
                <a16:creationId xmlns:a16="http://schemas.microsoft.com/office/drawing/2014/main" id="{92FAF0B6-C662-19F1-4EBC-B75A957424E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395513" y="4075845"/>
            <a:ext cx="1086013" cy="83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8" name="Google Shape;94;p14">
            <a:extLst>
              <a:ext uri="{FF2B5EF4-FFF2-40B4-BE49-F238E27FC236}">
                <a16:creationId xmlns:a16="http://schemas.microsoft.com/office/drawing/2014/main" id="{88BBB0E4-9FD8-DE49-7D9D-E2C9F881D2D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131934" y="4547118"/>
            <a:ext cx="1362899" cy="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9" name="Google Shape;95;p14">
            <a:extLst>
              <a:ext uri="{FF2B5EF4-FFF2-40B4-BE49-F238E27FC236}">
                <a16:creationId xmlns:a16="http://schemas.microsoft.com/office/drawing/2014/main" id="{379BFE94-10E6-3CF2-EAF6-FE6FFA801DF1}"/>
              </a:ext>
            </a:extLst>
          </p:cNvPr>
          <p:cNvCxnSpPr>
            <a:cxnSpLocks/>
            <a:stCxn id="40" idx="2"/>
            <a:endCxn id="25" idx="0"/>
          </p:cNvCxnSpPr>
          <p:nvPr/>
        </p:nvCxnSpPr>
        <p:spPr>
          <a:xfrm flipH="1">
            <a:off x="5765841" y="3919782"/>
            <a:ext cx="1163689" cy="1155990"/>
          </a:xfrm>
          <a:prstGeom prst="bentConnector4">
            <a:avLst>
              <a:gd name="adj1" fmla="val -31922"/>
              <a:gd name="adj2" fmla="val 84608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142875" dist="95250" dir="264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0" name="Google Shape;78;p14">
            <a:extLst>
              <a:ext uri="{FF2B5EF4-FFF2-40B4-BE49-F238E27FC236}">
                <a16:creationId xmlns:a16="http://schemas.microsoft.com/office/drawing/2014/main" id="{B4C8B19A-7B6F-F3BD-5DD8-20FDBA33E292}"/>
              </a:ext>
            </a:extLst>
          </p:cNvPr>
          <p:cNvSpPr/>
          <p:nvPr/>
        </p:nvSpPr>
        <p:spPr>
          <a:xfrm rot="16200000">
            <a:off x="5834793" y="3695385"/>
            <a:ext cx="1740680" cy="448793"/>
          </a:xfrm>
          <a:prstGeom prst="flowChartManualOperation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Core Logic</a:t>
            </a:r>
            <a:endParaRPr sz="1000"/>
          </a:p>
        </p:txBody>
      </p:sp>
      <p:cxnSp>
        <p:nvCxnSpPr>
          <p:cNvPr id="41" name="Google Shape;96;p14">
            <a:extLst>
              <a:ext uri="{FF2B5EF4-FFF2-40B4-BE49-F238E27FC236}">
                <a16:creationId xmlns:a16="http://schemas.microsoft.com/office/drawing/2014/main" id="{3C2CA710-5956-73FD-DA62-E2A02904CF41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447290" y="4673792"/>
            <a:ext cx="153836" cy="657776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lgDashDot"/>
            <a:round/>
            <a:headEnd type="none" w="med" len="med"/>
            <a:tailEnd type="stealth" w="med" len="med"/>
          </a:ln>
        </p:spPr>
      </p:cxnSp>
      <p:sp>
        <p:nvSpPr>
          <p:cNvPr id="42" name="Google Shape;85;p14">
            <a:extLst>
              <a:ext uri="{FF2B5EF4-FFF2-40B4-BE49-F238E27FC236}">
                <a16:creationId xmlns:a16="http://schemas.microsoft.com/office/drawing/2014/main" id="{E1D93590-B12F-760A-97F8-44CDA2794B66}"/>
              </a:ext>
            </a:extLst>
          </p:cNvPr>
          <p:cNvSpPr/>
          <p:nvPr/>
        </p:nvSpPr>
        <p:spPr>
          <a:xfrm>
            <a:off x="7646214" y="4076963"/>
            <a:ext cx="1525700" cy="338524"/>
          </a:xfrm>
          <a:prstGeom prst="roundRect">
            <a:avLst>
              <a:gd name="adj" fmla="val 16667"/>
            </a:avLst>
          </a:prstGeom>
          <a:solidFill>
            <a:srgbClr val="FFFF00">
              <a:alpha val="70140"/>
            </a:srgbClr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get_expected_packet</a:t>
            </a:r>
            <a:endParaRPr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{ ID } &gt;</a:t>
            </a:r>
            <a:endParaRPr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C41FEE-AED9-E956-E8E0-7686E41B12D3}"/>
              </a:ext>
            </a:extLst>
          </p:cNvPr>
          <p:cNvSpPr txBox="1"/>
          <p:nvPr/>
        </p:nvSpPr>
        <p:spPr>
          <a:xfrm>
            <a:off x="609600" y="1416041"/>
            <a:ext cx="4861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approaches for arbitration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Get immediate result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Built-in result checking</a:t>
            </a:r>
          </a:p>
        </p:txBody>
      </p:sp>
    </p:spTree>
    <p:extLst>
      <p:ext uri="{BB962C8B-B14F-4D97-AF65-F5344CB8AC3E}">
        <p14:creationId xmlns:p14="http://schemas.microsoft.com/office/powerpoint/2010/main" val="153610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7" grpId="0" animBg="1"/>
      <p:bldP spid="18" grpId="0" animBg="1"/>
      <p:bldP spid="24" grpId="0" animBg="1"/>
      <p:bldP spid="25" grpId="0" animBg="1"/>
      <p:bldP spid="27" grpId="0" animBg="1"/>
      <p:bldP spid="30" grpId="0" animBg="1"/>
      <p:bldP spid="33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C85E-CC66-4905-5F53-C50D4E36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534F-F023-265B-D99C-79A0A5A1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7477-CA8B-94BB-A226-28895DDC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58D709-01E7-EDEF-E667-F04191366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72" y="1239202"/>
            <a:ext cx="10820400" cy="938847"/>
          </a:xfrm>
        </p:spPr>
        <p:txBody>
          <a:bodyPr>
            <a:noAutofit/>
          </a:bodyPr>
          <a:lstStyle/>
          <a:p>
            <a:r>
              <a:rPr lang="en-US" sz="2400" dirty="0"/>
              <a:t>N Number of Input Channels</a:t>
            </a:r>
          </a:p>
          <a:p>
            <a:r>
              <a:rPr lang="en-US" sz="2400" dirty="0"/>
              <a:t>Integrated APIs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98297E-3137-556F-462E-1438BED58D12}"/>
              </a:ext>
            </a:extLst>
          </p:cNvPr>
          <p:cNvSpPr txBox="1">
            <a:spLocks/>
          </p:cNvSpPr>
          <p:nvPr/>
        </p:nvSpPr>
        <p:spPr>
          <a:xfrm>
            <a:off x="990600" y="2359975"/>
            <a:ext cx="10591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 err="1">
                <a:solidFill>
                  <a:schemeClr val="tx1"/>
                </a:solidFill>
              </a:rPr>
              <a:t>set_weight</a:t>
            </a:r>
            <a:r>
              <a:rPr lang="en-US" sz="2200" b="1" dirty="0">
                <a:solidFill>
                  <a:schemeClr val="tx1"/>
                </a:solidFill>
              </a:rPr>
              <a:t> : </a:t>
            </a:r>
            <a:r>
              <a:rPr lang="en-US" sz="2200" dirty="0">
                <a:solidFill>
                  <a:schemeClr val="tx1"/>
                </a:solidFill>
              </a:rPr>
              <a:t>Setting weightage for each arbitration input channel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BF4242-5264-1A59-46C1-36DB37FB1618}"/>
              </a:ext>
            </a:extLst>
          </p:cNvPr>
          <p:cNvSpPr txBox="1">
            <a:spLocks/>
          </p:cNvSpPr>
          <p:nvPr/>
        </p:nvSpPr>
        <p:spPr>
          <a:xfrm>
            <a:off x="990600" y="3276600"/>
            <a:ext cx="10591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just" defTabSz="91440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push_input</a:t>
            </a:r>
            <a:r>
              <a:rPr lang="en-US" dirty="0"/>
              <a:t> : </a:t>
            </a:r>
            <a:r>
              <a:rPr lang="en-US" b="0" dirty="0"/>
              <a:t>Feeding input to arbitration channel where input is encoded channel ID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F9F7A-25FA-E92D-E366-BE8CA3C689E6}"/>
              </a:ext>
            </a:extLst>
          </p:cNvPr>
          <p:cNvSpPr txBox="1">
            <a:spLocks/>
          </p:cNvSpPr>
          <p:nvPr/>
        </p:nvSpPr>
        <p:spPr>
          <a:xfrm>
            <a:off x="990600" y="5105400"/>
            <a:ext cx="10591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just" defTabSz="91440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check_actual_packet</a:t>
            </a:r>
            <a:r>
              <a:rPr lang="en-US" dirty="0"/>
              <a:t> : </a:t>
            </a:r>
            <a:r>
              <a:rPr lang="en-US" b="0" dirty="0"/>
              <a:t>Fetch actual arbitration result and compare it with expected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78B0982-3D93-D2C0-3AC9-BC9C08A57865}"/>
              </a:ext>
            </a:extLst>
          </p:cNvPr>
          <p:cNvSpPr txBox="1">
            <a:spLocks/>
          </p:cNvSpPr>
          <p:nvPr/>
        </p:nvSpPr>
        <p:spPr>
          <a:xfrm>
            <a:off x="990600" y="4191000"/>
            <a:ext cx="105918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just" defTabSz="91440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2200" b="1">
                <a:solidFill>
                  <a:schemeClr val="tx1"/>
                </a:solidFill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/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get_expected_packet</a:t>
            </a:r>
            <a:r>
              <a:rPr lang="en-US" dirty="0"/>
              <a:t> : </a:t>
            </a:r>
            <a:r>
              <a:rPr lang="en-US" b="0" dirty="0"/>
              <a:t>Get expected arbitration result, where output is encoded channel ID</a:t>
            </a:r>
          </a:p>
        </p:txBody>
      </p:sp>
    </p:spTree>
    <p:extLst>
      <p:ext uri="{BB962C8B-B14F-4D97-AF65-F5344CB8AC3E}">
        <p14:creationId xmlns:p14="http://schemas.microsoft.com/office/powerpoint/2010/main" val="196119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9" grpId="0" uiExpan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6F25-C356-560F-447D-E2FB3E95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Features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D06A-D0C9-D9FC-E4A8-D17C803E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00222-AF14-81E5-CBEB-0F6B2405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7B9C768-627C-CEBC-7D31-7F19D711943C}"/>
              </a:ext>
            </a:extLst>
          </p:cNvPr>
          <p:cNvSpPr/>
          <p:nvPr/>
        </p:nvSpPr>
        <p:spPr>
          <a:xfrm rot="5400000">
            <a:off x="4026034" y="3620333"/>
            <a:ext cx="939532" cy="762000"/>
          </a:xfrm>
          <a:prstGeom prst="trapezoid">
            <a:avLst>
              <a:gd name="adj" fmla="val 37743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   A1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F2EFDA2B-41F1-CA81-7EFD-3C41F247B5CD}"/>
              </a:ext>
            </a:extLst>
          </p:cNvPr>
          <p:cNvSpPr/>
          <p:nvPr/>
        </p:nvSpPr>
        <p:spPr>
          <a:xfrm rot="5400000">
            <a:off x="4026033" y="4819283"/>
            <a:ext cx="939534" cy="762000"/>
          </a:xfrm>
          <a:prstGeom prst="trapezoid">
            <a:avLst>
              <a:gd name="adj" fmla="val 37743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   A2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8E814A89-F1B4-909E-E902-8BE93E3DBC92}"/>
              </a:ext>
            </a:extLst>
          </p:cNvPr>
          <p:cNvSpPr/>
          <p:nvPr/>
        </p:nvSpPr>
        <p:spPr>
          <a:xfrm rot="5400000">
            <a:off x="7013832" y="4235374"/>
            <a:ext cx="939532" cy="761999"/>
          </a:xfrm>
          <a:prstGeom prst="trapezoid">
            <a:avLst>
              <a:gd name="adj" fmla="val 37743"/>
            </a:avLst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   B1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B3D36F-1371-75EA-4915-882CDCF05250}"/>
              </a:ext>
            </a:extLst>
          </p:cNvPr>
          <p:cNvCxnSpPr>
            <a:cxnSpLocks/>
          </p:cNvCxnSpPr>
          <p:nvPr/>
        </p:nvCxnSpPr>
        <p:spPr>
          <a:xfrm>
            <a:off x="4892037" y="4001333"/>
            <a:ext cx="2231345" cy="469766"/>
          </a:xfrm>
          <a:prstGeom prst="bentConnector3">
            <a:avLst>
              <a:gd name="adj1" fmla="val 4652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21B879C-96D8-7673-686A-75B7D87C266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876800" y="4779297"/>
            <a:ext cx="2210561" cy="420986"/>
          </a:xfrm>
          <a:prstGeom prst="bentConnector3">
            <a:avLst>
              <a:gd name="adj1" fmla="val 4765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7">
            <a:extLst>
              <a:ext uri="{FF2B5EF4-FFF2-40B4-BE49-F238E27FC236}">
                <a16:creationId xmlns:a16="http://schemas.microsoft.com/office/drawing/2014/main" id="{DAE2A707-40E7-2359-235A-E743BD2A0D3A}"/>
              </a:ext>
            </a:extLst>
          </p:cNvPr>
          <p:cNvSpPr txBox="1"/>
          <p:nvPr/>
        </p:nvSpPr>
        <p:spPr>
          <a:xfrm>
            <a:off x="2133600" y="3603213"/>
            <a:ext cx="90380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a1</a:t>
            </a:r>
            <a:r>
              <a:rPr lang="en-US" sz="1400" b="1" dirty="0">
                <a:solidFill>
                  <a:schemeClr val="tx1"/>
                </a:solidFill>
              </a:rPr>
              <a:t>-ci0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BF63540-3C0F-14B4-2348-3269A1D1E32C}"/>
              </a:ext>
            </a:extLst>
          </p:cNvPr>
          <p:cNvSpPr txBox="1"/>
          <p:nvPr/>
        </p:nvSpPr>
        <p:spPr>
          <a:xfrm>
            <a:off x="2144191" y="4111823"/>
            <a:ext cx="893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a1</a:t>
            </a:r>
            <a:r>
              <a:rPr lang="en-US" sz="1400" b="1" dirty="0">
                <a:solidFill>
                  <a:schemeClr val="tx1"/>
                </a:solidFill>
              </a:rPr>
              <a:t>-ci1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A33AAB18-AD4C-484A-B749-C755453CA68D}"/>
              </a:ext>
            </a:extLst>
          </p:cNvPr>
          <p:cNvSpPr txBox="1"/>
          <p:nvPr/>
        </p:nvSpPr>
        <p:spPr>
          <a:xfrm>
            <a:off x="4943381" y="5261375"/>
            <a:ext cx="869646" cy="307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a2</a:t>
            </a:r>
            <a:r>
              <a:rPr lang="en-US" sz="1400" b="1" dirty="0">
                <a:solidFill>
                  <a:srgbClr val="00B0F0"/>
                </a:solidFill>
              </a:rPr>
              <a:t>-ci1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CFD0C3B5-3332-C5C9-86D7-09D28C764E5A}"/>
              </a:ext>
            </a:extLst>
          </p:cNvPr>
          <p:cNvSpPr txBox="1"/>
          <p:nvPr/>
        </p:nvSpPr>
        <p:spPr>
          <a:xfrm>
            <a:off x="6097698" y="4111625"/>
            <a:ext cx="8826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b1</a:t>
            </a:r>
            <a:r>
              <a:rPr lang="en-US" sz="1400" b="1" dirty="0">
                <a:solidFill>
                  <a:schemeClr val="tx1"/>
                </a:solidFill>
              </a:rPr>
              <a:t>-ci0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42504274-3573-EC19-D3A2-019A114AE48B}"/>
              </a:ext>
            </a:extLst>
          </p:cNvPr>
          <p:cNvSpPr txBox="1"/>
          <p:nvPr/>
        </p:nvSpPr>
        <p:spPr>
          <a:xfrm>
            <a:off x="6081258" y="4843547"/>
            <a:ext cx="853955" cy="307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b1</a:t>
            </a:r>
            <a:r>
              <a:rPr lang="en-US" sz="1400" b="1">
                <a:solidFill>
                  <a:srgbClr val="00B0F0"/>
                </a:solidFill>
              </a:rPr>
              <a:t>-ci1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7E3400C8-2329-41BD-155F-67A2BEC584F6}"/>
              </a:ext>
            </a:extLst>
          </p:cNvPr>
          <p:cNvSpPr txBox="1"/>
          <p:nvPr/>
        </p:nvSpPr>
        <p:spPr>
          <a:xfrm>
            <a:off x="4943381" y="3632464"/>
            <a:ext cx="89321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a1</a:t>
            </a:r>
            <a:r>
              <a:rPr lang="en-US" sz="1400" b="1" dirty="0">
                <a:solidFill>
                  <a:schemeClr val="tx1"/>
                </a:solidFill>
              </a:rPr>
              <a:t>-ci0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0AB88062-CC26-27A6-90A2-9BB329401260}"/>
              </a:ext>
            </a:extLst>
          </p:cNvPr>
          <p:cNvSpPr/>
          <p:nvPr/>
        </p:nvSpPr>
        <p:spPr>
          <a:xfrm>
            <a:off x="1356609" y="3429000"/>
            <a:ext cx="364756" cy="23622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C8A853C3-D176-B9C5-4555-48456117FD2B}"/>
              </a:ext>
            </a:extLst>
          </p:cNvPr>
          <p:cNvSpPr txBox="1"/>
          <p:nvPr/>
        </p:nvSpPr>
        <p:spPr>
          <a:xfrm>
            <a:off x="745186" y="4456211"/>
            <a:ext cx="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9DB6EB17-D46B-0B0B-3FC3-0BCE7E0561CD}"/>
              </a:ext>
            </a:extLst>
          </p:cNvPr>
          <p:cNvSpPr/>
          <p:nvPr/>
        </p:nvSpPr>
        <p:spPr>
          <a:xfrm>
            <a:off x="9831053" y="3429000"/>
            <a:ext cx="364756" cy="23622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CEF081B6-7923-E3ED-72AB-6FA9FB244855}"/>
              </a:ext>
            </a:extLst>
          </p:cNvPr>
          <p:cNvSpPr txBox="1"/>
          <p:nvPr/>
        </p:nvSpPr>
        <p:spPr>
          <a:xfrm>
            <a:off x="10034054" y="4456210"/>
            <a:ext cx="91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Output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4DFC18EF-B3F2-DD31-6A14-20E25C007AB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864598" y="4616373"/>
            <a:ext cx="725979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905E73C-FF1D-2C9C-1C1A-960ED639E2F2}"/>
              </a:ext>
            </a:extLst>
          </p:cNvPr>
          <p:cNvSpPr txBox="1">
            <a:spLocks/>
          </p:cNvSpPr>
          <p:nvPr/>
        </p:nvSpPr>
        <p:spPr>
          <a:xfrm>
            <a:off x="609600" y="1432877"/>
            <a:ext cx="10972800" cy="149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In-built Coverage Model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Channel Information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Custom information passed with channel ID (string, enum, class, etc.)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680F74-7975-A95B-5E91-EE5B463F4F6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37409" y="3748529"/>
            <a:ext cx="1066800" cy="8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A3DC83-CF33-325C-BFFC-1ABFAD24CBA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037409" y="4265712"/>
            <a:ext cx="10773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56F597D2-2BA8-A4F5-5BA5-DB83A78D49E9}"/>
              </a:ext>
            </a:extLst>
          </p:cNvPr>
          <p:cNvSpPr txBox="1"/>
          <p:nvPr/>
        </p:nvSpPr>
        <p:spPr>
          <a:xfrm>
            <a:off x="2138228" y="4779297"/>
            <a:ext cx="91220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a2</a:t>
            </a:r>
            <a:r>
              <a:rPr lang="en-US" sz="1400" b="1" dirty="0">
                <a:solidFill>
                  <a:schemeClr val="tx1"/>
                </a:solidFill>
              </a:rPr>
              <a:t>-ci0</a:t>
            </a: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55A84357-B3DC-05CD-4847-F1F92D1447DE}"/>
              </a:ext>
            </a:extLst>
          </p:cNvPr>
          <p:cNvSpPr txBox="1"/>
          <p:nvPr/>
        </p:nvSpPr>
        <p:spPr>
          <a:xfrm>
            <a:off x="2138228" y="5286546"/>
            <a:ext cx="912208" cy="307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eaLnBrk="1" latinLnBrk="0" hangingPunct="1">
              <a:defRPr sz="1000"/>
            </a:lvl1pPr>
            <a:lvl2pPr defTabSz="914400" eaLnBrk="1" latinLnBrk="0" hangingPunct="1">
              <a:defRPr sz="1800"/>
            </a:lvl2pPr>
            <a:lvl3pPr defTabSz="914400" eaLnBrk="1" latinLnBrk="0" hangingPunct="1">
              <a:defRPr sz="1800"/>
            </a:lvl3pPr>
            <a:lvl4pPr defTabSz="914400" eaLnBrk="1" latinLnBrk="0" hangingPunct="1">
              <a:defRPr sz="1800"/>
            </a:lvl4pPr>
            <a:lvl5pPr defTabSz="914400" eaLnBrk="1" latinLnBrk="0" hangingPunct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1400" dirty="0">
                <a:solidFill>
                  <a:prstClr val="black"/>
                </a:solidFill>
              </a:rPr>
              <a:t>a2</a:t>
            </a:r>
            <a:r>
              <a:rPr lang="en-US" sz="1400" b="1" dirty="0">
                <a:solidFill>
                  <a:srgbClr val="00B0F0"/>
                </a:solidFill>
              </a:rPr>
              <a:t>-ci1</a:t>
            </a:r>
            <a:endParaRPr lang="en-US" sz="14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D45F3F-0650-EC03-BBC4-A08F9103FA1B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050436" y="4933186"/>
            <a:ext cx="10643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18A425-E119-6884-B7D3-63A60A8A8AC5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3050436" y="5425123"/>
            <a:ext cx="1064364" cy="15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21">
            <a:extLst>
              <a:ext uri="{FF2B5EF4-FFF2-40B4-BE49-F238E27FC236}">
                <a16:creationId xmlns:a16="http://schemas.microsoft.com/office/drawing/2014/main" id="{04AE7D5D-DA5A-BD6E-B3A5-2B816FF1149D}"/>
              </a:ext>
            </a:extLst>
          </p:cNvPr>
          <p:cNvSpPr txBox="1"/>
          <p:nvPr/>
        </p:nvSpPr>
        <p:spPr>
          <a:xfrm>
            <a:off x="8626598" y="4462484"/>
            <a:ext cx="906245" cy="3077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b1</a:t>
            </a:r>
            <a:r>
              <a:rPr lang="en-US" sz="1400" b="1" dirty="0">
                <a:solidFill>
                  <a:srgbClr val="00B0F0"/>
                </a:solidFill>
              </a:rPr>
              <a:t>-ci1</a:t>
            </a:r>
          </a:p>
        </p:txBody>
      </p:sp>
    </p:spTree>
    <p:extLst>
      <p:ext uri="{BB962C8B-B14F-4D97-AF65-F5344CB8AC3E}">
        <p14:creationId xmlns:p14="http://schemas.microsoft.com/office/powerpoint/2010/main" val="404887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/>
      <p:bldP spid="27" grpId="0" animBg="1"/>
      <p:bldP spid="28" grpId="0"/>
      <p:bldP spid="34" grpId="0" uiExpand="1" build="p"/>
      <p:bldP spid="51" grpId="0" animBg="1"/>
      <p:bldP spid="52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82DC-6FBA-2A2F-9029-D51D617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751C-453C-1223-8597-1300B7D7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2FFE3-DF9F-5FD9-E4EA-B78A507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CE03E8-9377-4F1F-8437-866B2A682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115158"/>
              </p:ext>
            </p:extLst>
          </p:nvPr>
        </p:nvGraphicFramePr>
        <p:xfrm>
          <a:off x="609600" y="1475106"/>
          <a:ext cx="5562600" cy="279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6412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5d049a-973f-4298-bdb8-48b7390e93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EC4E4B7B1094E89A82AD7E3F32B64" ma:contentTypeVersion="16" ma:contentTypeDescription="Create a new document." ma:contentTypeScope="" ma:versionID="ff693229b34eee21a0afb33e16853919">
  <xsd:schema xmlns:xsd="http://www.w3.org/2001/XMLSchema" xmlns:xs="http://www.w3.org/2001/XMLSchema" xmlns:p="http://schemas.microsoft.com/office/2006/metadata/properties" xmlns:ns3="7407c35d-3c55-4541-8f4d-d25b71187056" xmlns:ns4="135d049a-973f-4298-bdb8-48b7390e93be" targetNamespace="http://schemas.microsoft.com/office/2006/metadata/properties" ma:root="true" ma:fieldsID="aa8e836d77e9af4c67c953e9eaf86b2d" ns3:_="" ns4:_="">
    <xsd:import namespace="7407c35d-3c55-4541-8f4d-d25b71187056"/>
    <xsd:import namespace="135d049a-973f-4298-bdb8-48b7390e93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7c35d-3c55-4541-8f4d-d25b71187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d049a-973f-4298-bdb8-48b7390e9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CAD78-C6F6-407D-A9D5-329355F0770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35d049a-973f-4298-bdb8-48b7390e93be"/>
    <ds:schemaRef ds:uri="http://purl.org/dc/elements/1.1/"/>
    <ds:schemaRef ds:uri="7407c35d-3c55-4541-8f4d-d25b711870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CBF63-E78B-472D-8FAE-CF8241BC4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7c35d-3c55-4541-8f4d-d25b71187056"/>
    <ds:schemaRef ds:uri="135d049a-973f-4298-bdb8-48b7390e93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850</Words>
  <Application>Microsoft Office PowerPoint</Application>
  <PresentationFormat>Widescreen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Efficient Verification of Arbitration Design  with a Generic Model</vt:lpstr>
      <vt:lpstr>Agenda</vt:lpstr>
      <vt:lpstr>Agenda</vt:lpstr>
      <vt:lpstr>Introduction</vt:lpstr>
      <vt:lpstr>Agenda</vt:lpstr>
      <vt:lpstr>Arbitration Model Architecture</vt:lpstr>
      <vt:lpstr>Features</vt:lpstr>
      <vt:lpstr>Features (Cont.)</vt:lpstr>
      <vt:lpstr>Agenda</vt:lpstr>
      <vt:lpstr>Approach to Integrate Arbitration Model</vt:lpstr>
      <vt:lpstr>Approach to Integrate Arbitration Model (Cont.)</vt:lpstr>
      <vt:lpstr>Approach to Integrate Arbitration Model (Cont.)</vt:lpstr>
      <vt:lpstr>Integration Steps</vt:lpstr>
      <vt:lpstr>Agenda</vt:lpstr>
      <vt:lpstr>Coverage Model</vt:lpstr>
      <vt:lpstr>Results</vt:lpstr>
      <vt:lpstr>Agenda</vt:lpstr>
      <vt:lpstr>Summary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2023-07-28T15:33:03Z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0x0101004AEEC4E4B7B1094E89A82AD7E3F32B64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  <property fmtid="{D5CDD505-2E9C-101B-9397-08002B2CF9AE}" pid="11" name="MSIP_Label_879e395e-e3b5-421f-8616-70a10f9451af_Enabled">
    <vt:lpwstr>true</vt:lpwstr>
  </property>
  <property fmtid="{D5CDD505-2E9C-101B-9397-08002B2CF9AE}" pid="12" name="MSIP_Label_879e395e-e3b5-421f-8616-70a10f9451af_SetDate">
    <vt:lpwstr>2023-07-24T12:46:57Z</vt:lpwstr>
  </property>
  <property fmtid="{D5CDD505-2E9C-101B-9397-08002B2CF9AE}" pid="13" name="MSIP_Label_879e395e-e3b5-421f-8616-70a10f9451af_Method">
    <vt:lpwstr>Standard</vt:lpwstr>
  </property>
  <property fmtid="{D5CDD505-2E9C-101B-9397-08002B2CF9AE}" pid="14" name="MSIP_Label_879e395e-e3b5-421f-8616-70a10f9451af_Name">
    <vt:lpwstr>879e395e-e3b5-421f-8616-70a10f9451af</vt:lpwstr>
  </property>
  <property fmtid="{D5CDD505-2E9C-101B-9397-08002B2CF9AE}" pid="15" name="MSIP_Label_879e395e-e3b5-421f-8616-70a10f9451af_SiteId">
    <vt:lpwstr>0beb0c35-9cbb-4feb-99e5-589e415c7944</vt:lpwstr>
  </property>
  <property fmtid="{D5CDD505-2E9C-101B-9397-08002B2CF9AE}" pid="16" name="MSIP_Label_879e395e-e3b5-421f-8616-70a10f9451af_ActionId">
    <vt:lpwstr>cfb85378-a704-4d6a-a5b9-b962d5da80dd</vt:lpwstr>
  </property>
  <property fmtid="{D5CDD505-2E9C-101B-9397-08002B2CF9AE}" pid="17" name="MSIP_Label_879e395e-e3b5-421f-8616-70a10f9451af_ContentBits">
    <vt:lpwstr>0</vt:lpwstr>
  </property>
</Properties>
</file>