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2"/>
  </p:notesMasterIdLst>
  <p:handoutMasterIdLst>
    <p:handoutMasterId r:id="rId23"/>
  </p:handoutMasterIdLst>
  <p:sldIdLst>
    <p:sldId id="501" r:id="rId5"/>
    <p:sldId id="502" r:id="rId6"/>
    <p:sldId id="503" r:id="rId7"/>
    <p:sldId id="507" r:id="rId8"/>
    <p:sldId id="508" r:id="rId9"/>
    <p:sldId id="504" r:id="rId10"/>
    <p:sldId id="509" r:id="rId11"/>
    <p:sldId id="510" r:id="rId12"/>
    <p:sldId id="511" r:id="rId13"/>
    <p:sldId id="512" r:id="rId14"/>
    <p:sldId id="514" r:id="rId15"/>
    <p:sldId id="515" r:id="rId16"/>
    <p:sldId id="516" r:id="rId17"/>
    <p:sldId id="517" r:id="rId18"/>
    <p:sldId id="518" r:id="rId19"/>
    <p:sldId id="519" r:id="rId20"/>
    <p:sldId id="505" r:id="rId21"/>
  </p:sldIdLst>
  <p:sldSz cx="12192000" cy="6858000"/>
  <p:notesSz cx="10048875" cy="6918325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1818"/>
    <a:srgbClr val="EDF20E"/>
    <a:srgbClr val="FFFFCC"/>
    <a:srgbClr val="F4BA18"/>
    <a:srgbClr val="D89928"/>
    <a:srgbClr val="C6D7DC"/>
    <a:srgbClr val="385D8A"/>
    <a:srgbClr val="FF9900"/>
    <a:srgbClr val="99FF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3" autoAdjust="0"/>
    <p:restoredTop sz="85829" autoAdjust="0"/>
  </p:normalViewPr>
  <p:slideViewPr>
    <p:cSldViewPr>
      <p:cViewPr varScale="1">
        <p:scale>
          <a:sx n="99" d="100"/>
          <a:sy n="99" d="100"/>
        </p:scale>
        <p:origin x="78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26.07.2023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Coverage Acceleration and </a:t>
            </a:r>
            <a:r>
              <a:rPr lang="en-US" dirty="0" err="1"/>
              <a:t>Testcase</a:t>
            </a:r>
            <a:r>
              <a:rPr lang="en-US" dirty="0"/>
              <a:t> Pruning using Smart Stimuli Generator in SOC 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3200" cy="1752600"/>
          </a:xfrm>
        </p:spPr>
        <p:txBody>
          <a:bodyPr/>
          <a:lstStyle/>
          <a:p>
            <a:r>
              <a:rPr lang="en-US" dirty="0" smtClean="0"/>
              <a:t>Rahul </a:t>
            </a:r>
            <a:r>
              <a:rPr lang="en-US" dirty="0" err="1" smtClean="0"/>
              <a:t>Laxkar</a:t>
            </a:r>
            <a:r>
              <a:rPr lang="en-US" dirty="0" smtClean="0"/>
              <a:t>, Naveen Srivastava &amp; </a:t>
            </a:r>
            <a:r>
              <a:rPr lang="en-US" dirty="0" err="1" smtClean="0"/>
              <a:t>Sekhar</a:t>
            </a:r>
            <a:r>
              <a:rPr lang="en-US" dirty="0" smtClean="0"/>
              <a:t> </a:t>
            </a:r>
            <a:r>
              <a:rPr lang="en-US" dirty="0" err="1" smtClean="0"/>
              <a:t>Dangudubbiyam</a:t>
            </a:r>
            <a:endParaRPr lang="en-US" dirty="0" smtClean="0"/>
          </a:p>
          <a:p>
            <a:r>
              <a:rPr lang="en-US" dirty="0" smtClean="0"/>
              <a:t>SAMSUNG Semiconductor India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5323074"/>
            <a:ext cx="4114799" cy="10332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and Practical </a:t>
            </a:r>
            <a:r>
              <a:rPr lang="en-US" dirty="0" smtClean="0"/>
              <a:t>Considerations(2/2)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447801"/>
            <a:ext cx="6594326" cy="4495800"/>
          </a:xfrm>
        </p:spPr>
        <p:txBody>
          <a:bodyPr/>
          <a:lstStyle/>
          <a:p>
            <a:pPr lvl="1"/>
            <a:r>
              <a:rPr lang="en-US" b="1" i="1" dirty="0"/>
              <a:t>Coverage </a:t>
            </a:r>
            <a:r>
              <a:rPr lang="en-US" b="1" i="1" dirty="0" smtClean="0"/>
              <a:t>Goal</a:t>
            </a:r>
          </a:p>
          <a:p>
            <a:pPr lvl="2"/>
            <a:r>
              <a:rPr lang="en-US" dirty="0" smtClean="0"/>
              <a:t>Specifies </a:t>
            </a:r>
            <a:r>
              <a:rPr lang="en-US" dirty="0"/>
              <a:t>the desired coverage level that needs to be achieved for the given design or functional requirements.</a:t>
            </a:r>
          </a:p>
          <a:p>
            <a:pPr lvl="2"/>
            <a:r>
              <a:rPr lang="en-US" dirty="0"/>
              <a:t>Generator will continuously run the </a:t>
            </a:r>
            <a:r>
              <a:rPr lang="en-US" dirty="0" err="1"/>
              <a:t>datapath</a:t>
            </a:r>
            <a:r>
              <a:rPr lang="en-US" dirty="0"/>
              <a:t> until it accomplishes the coverage </a:t>
            </a:r>
            <a:r>
              <a:rPr lang="en-US" dirty="0" smtClean="0"/>
              <a:t>goal</a:t>
            </a:r>
            <a:endParaRPr lang="en-US" b="1" i="1" dirty="0" smtClean="0"/>
          </a:p>
          <a:p>
            <a:pPr lvl="1"/>
            <a:r>
              <a:rPr lang="en-US" b="1" i="1" dirty="0" err="1"/>
              <a:t>Datapath</a:t>
            </a:r>
            <a:r>
              <a:rPr lang="en-US" b="1" i="1" dirty="0"/>
              <a:t> Information</a:t>
            </a:r>
            <a:endParaRPr lang="en-US" b="1" i="1" dirty="0" smtClean="0"/>
          </a:p>
          <a:p>
            <a:pPr lvl="2"/>
            <a:r>
              <a:rPr lang="en-US" dirty="0" smtClean="0"/>
              <a:t>Functional Scenario to target the cover bins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enerator </a:t>
            </a:r>
            <a:r>
              <a:rPr lang="en-US" dirty="0"/>
              <a:t>will provide the constraints for the </a:t>
            </a:r>
            <a:r>
              <a:rPr lang="en-US" dirty="0" err="1"/>
              <a:t>datapath</a:t>
            </a:r>
            <a:r>
              <a:rPr lang="en-US" dirty="0"/>
              <a:t> and ensuring the appropriate coverage is achieved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213600" y="1828800"/>
            <a:ext cx="4840357" cy="3216968"/>
            <a:chOff x="1596887" y="2436743"/>
            <a:chExt cx="5261113" cy="3442256"/>
          </a:xfrm>
        </p:grpSpPr>
        <p:sp>
          <p:nvSpPr>
            <p:cNvPr id="16" name="Flowchart: Process 15"/>
            <p:cNvSpPr/>
            <p:nvPr/>
          </p:nvSpPr>
          <p:spPr>
            <a:xfrm>
              <a:off x="1600200" y="2436743"/>
              <a:ext cx="1524000" cy="99060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Dynamic Constraints</a:t>
              </a:r>
              <a:endParaRPr lang="en-IN" dirty="0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596887" y="3662571"/>
              <a:ext cx="1524000" cy="990600"/>
            </a:xfrm>
            <a:prstGeom prst="flowChartProcess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Coverage Goal</a:t>
              </a:r>
              <a:endParaRPr lang="en-IN" dirty="0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626704" y="4888399"/>
              <a:ext cx="1524000" cy="990600"/>
            </a:xfrm>
            <a:prstGeom prst="flowChartProcess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err="1" smtClean="0"/>
                <a:t>Datapath</a:t>
              </a:r>
              <a:r>
                <a:rPr lang="en-IN" dirty="0" smtClean="0"/>
                <a:t> Info</a:t>
              </a:r>
              <a:endParaRPr lang="en-IN" dirty="0"/>
            </a:p>
          </p:txBody>
        </p:sp>
        <p:cxnSp>
          <p:nvCxnSpPr>
            <p:cNvPr id="19" name="Elbow Connector 18"/>
            <p:cNvCxnSpPr>
              <a:stCxn id="16" idx="3"/>
            </p:cNvCxnSpPr>
            <p:nvPr/>
          </p:nvCxnSpPr>
          <p:spPr>
            <a:xfrm>
              <a:off x="3124200" y="2932043"/>
              <a:ext cx="685800" cy="1192699"/>
            </a:xfrm>
            <a:prstGeom prst="bentConnector2">
              <a:avLst/>
            </a:prstGeom>
            <a:ln w="698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3"/>
            </p:cNvCxnSpPr>
            <p:nvPr/>
          </p:nvCxnSpPr>
          <p:spPr>
            <a:xfrm>
              <a:off x="3120887" y="4157871"/>
              <a:ext cx="1603513" cy="33129"/>
            </a:xfrm>
            <a:prstGeom prst="straightConnector1">
              <a:avLst/>
            </a:prstGeom>
            <a:ln w="635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8" idx="3"/>
            </p:cNvCxnSpPr>
            <p:nvPr/>
          </p:nvCxnSpPr>
          <p:spPr>
            <a:xfrm flipV="1">
              <a:off x="3150704" y="4191000"/>
              <a:ext cx="659296" cy="1192699"/>
            </a:xfrm>
            <a:prstGeom prst="bentConnector2">
              <a:avLst/>
            </a:prstGeom>
            <a:ln w="698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4724400" y="3695700"/>
              <a:ext cx="2133600" cy="9906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/>
                  </a:solidFill>
                </a:rPr>
                <a:t>SMART STIMULI Generator</a:t>
              </a:r>
              <a:endParaRPr lang="en-IN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23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Verification Productivity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Reduction in Turnaround </a:t>
            </a:r>
            <a:r>
              <a:rPr lang="en-US" b="1" dirty="0" smtClean="0"/>
              <a:t>Time: </a:t>
            </a:r>
            <a:r>
              <a:rPr lang="en-US" dirty="0"/>
              <a:t>A</a:t>
            </a:r>
            <a:r>
              <a:rPr lang="en-US" dirty="0" smtClean="0"/>
              <a:t>chieves </a:t>
            </a:r>
            <a:r>
              <a:rPr lang="en-US" dirty="0"/>
              <a:t>coverage goal with a single </a:t>
            </a:r>
            <a:r>
              <a:rPr lang="en-US" dirty="0" smtClean="0"/>
              <a:t>simulation</a:t>
            </a:r>
          </a:p>
          <a:p>
            <a:r>
              <a:rPr lang="en-US" b="1" dirty="0"/>
              <a:t>Enhanced Functional </a:t>
            </a:r>
            <a:r>
              <a:rPr lang="en-US" b="1" dirty="0" smtClean="0"/>
              <a:t>Coverage: </a:t>
            </a:r>
            <a:r>
              <a:rPr lang="en-US" dirty="0"/>
              <a:t>E</a:t>
            </a:r>
            <a:r>
              <a:rPr lang="en-US" dirty="0" smtClean="0"/>
              <a:t>xercise </a:t>
            </a:r>
            <a:r>
              <a:rPr lang="en-US" dirty="0"/>
              <a:t>all the critical functional requirements or features, leaving no gaps in </a:t>
            </a:r>
            <a:r>
              <a:rPr lang="en-US" dirty="0" smtClean="0"/>
              <a:t>coverage</a:t>
            </a:r>
          </a:p>
          <a:p>
            <a:r>
              <a:rPr lang="en-US" b="1" dirty="0"/>
              <a:t>Proactive Bug </a:t>
            </a:r>
            <a:r>
              <a:rPr lang="en-US" b="1" dirty="0" smtClean="0"/>
              <a:t>Hunting: </a:t>
            </a:r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issues are addressed early, preventing them from causing more significant problems downstream in the development </a:t>
            </a:r>
            <a:r>
              <a:rPr lang="en-US" dirty="0" smtClean="0"/>
              <a:t>process</a:t>
            </a:r>
          </a:p>
          <a:p>
            <a:r>
              <a:rPr lang="en-US" b="1" dirty="0"/>
              <a:t>Streamlined Verification </a:t>
            </a:r>
            <a:r>
              <a:rPr lang="en-US" b="1" dirty="0" smtClean="0"/>
              <a:t>flow: </a:t>
            </a:r>
            <a:r>
              <a:rPr lang="en-US" dirty="0"/>
              <a:t>S</a:t>
            </a:r>
            <a:r>
              <a:rPr lang="en-US" dirty="0" smtClean="0"/>
              <a:t>treamlines </a:t>
            </a:r>
            <a:r>
              <a:rPr lang="en-US" dirty="0"/>
              <a:t>the verification flow by eliminating the need for post-simulation </a:t>
            </a:r>
            <a:r>
              <a:rPr lang="en-US" dirty="0" smtClean="0"/>
              <a:t>coverage mixing, results analysis and extensive </a:t>
            </a:r>
            <a:r>
              <a:rPr lang="en-US" dirty="0" err="1" smtClean="0"/>
              <a:t>testcase</a:t>
            </a:r>
            <a:r>
              <a:rPr lang="en-US" dirty="0" smtClean="0"/>
              <a:t> 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91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Smart Stimuli Generator in </a:t>
            </a:r>
            <a:r>
              <a:rPr lang="en-US" dirty="0" err="1"/>
              <a:t>SoC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28999" y="1830388"/>
            <a:ext cx="148155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91" y="2047101"/>
            <a:ext cx="5334000" cy="367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712743" y="167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76107"/>
            <a:ext cx="4800600" cy="13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5502224" y="3809999"/>
            <a:ext cx="139497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486924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96400" y="5069451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dirty="0" smtClean="0">
                <a:latin typeface="+mn-lt"/>
              </a:rPr>
              <a:t>DMA</a:t>
            </a:r>
            <a:endParaRPr lang="en-IN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50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849784"/>
            <a:ext cx="3305175" cy="315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38761" y="2285998"/>
            <a:ext cx="126204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12016"/>
            <a:ext cx="691656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5250729"/>
            <a:ext cx="246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Report Generation flow</a:t>
            </a:r>
            <a:endParaRPr lang="en-IN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5250729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Coverage vs Iteration graph in Report.xls</a:t>
            </a:r>
            <a:endParaRPr lang="en-I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84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Results(2/2)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63232"/>
            <a:ext cx="10127855" cy="189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219200" y="1437753"/>
            <a:ext cx="10586111" cy="2560886"/>
            <a:chOff x="2362200" y="2724029"/>
            <a:chExt cx="6170607" cy="2226762"/>
          </a:xfrm>
        </p:grpSpPr>
        <p:pic>
          <p:nvPicPr>
            <p:cNvPr id="9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276600"/>
              <a:ext cx="5913438" cy="1639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7483" y="2889112"/>
              <a:ext cx="4346575" cy="40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5693453" y="2724029"/>
              <a:ext cx="86677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Times New Roman" panose="02020603050405020304" pitchFamily="18" charset="0"/>
                </a:rPr>
                <a:t>No. of Iterations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pic>
          <p:nvPicPr>
            <p:cNvPr id="12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9500" y="3497262"/>
              <a:ext cx="292100" cy="298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4965078" y="3581400"/>
              <a:ext cx="86677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AWLEN=100%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4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2414" y="3856692"/>
              <a:ext cx="250825" cy="255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7207466" y="3934084"/>
              <a:ext cx="86677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AWSIZE=100%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6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7961" y="4577349"/>
              <a:ext cx="285750" cy="23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7349721" y="4255397"/>
              <a:ext cx="1183086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AWLENxAWSIZE</a:t>
              </a: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=100%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8" name="Picture 2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2172" y="4220921"/>
              <a:ext cx="285750" cy="23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408863" y="4630116"/>
              <a:ext cx="86677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TOTAL COV=100%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65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/>
              <a:t>The Smart Stimuli Generator approach is a powerful tool for engineer working in the design and verification of complex electronic systems.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ime-saving </a:t>
            </a:r>
            <a:r>
              <a:rPr lang="en-US" dirty="0"/>
              <a:t>benefits like simulation time, automatic </a:t>
            </a:r>
            <a:r>
              <a:rPr lang="en-US" dirty="0" smtClean="0"/>
              <a:t>constraint </a:t>
            </a:r>
            <a:r>
              <a:rPr lang="en-US" dirty="0"/>
              <a:t>generation, one simulation for complete coverage, less machine cycle used etc.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mproves </a:t>
            </a:r>
            <a:r>
              <a:rPr lang="en-US" dirty="0"/>
              <a:t>the overall quality of the design by enabling the coverage expansion through addition of more scenarios, which can identify and address any issue in the design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04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Conclusion(2/2)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92288"/>
              </p:ext>
            </p:extLst>
          </p:nvPr>
        </p:nvGraphicFramePr>
        <p:xfrm>
          <a:off x="1981200" y="2256314"/>
          <a:ext cx="85344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134548638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68447723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9156373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Tasks</a:t>
                      </a:r>
                      <a:endParaRPr lang="en-IN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Convention approach</a:t>
                      </a:r>
                      <a:endParaRPr lang="en-IN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Smart Stimuli Generator</a:t>
                      </a:r>
                      <a:endParaRPr lang="en-IN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91352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Testcase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volume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Blocks x 6 DMAs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288 Tests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testcase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block. Overall only 36 tests (~88%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Testcases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pruned)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29514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time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runtime per test – 8hrs</a:t>
                      </a:r>
                      <a:b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 x 8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2304hrs 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72 Simulator licenses needed to complete all tests in a day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runtime with Smart Stimuli generator is 12hrs.  Overall machine time 36 x 12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18 licenses required to complete all tests in a day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38736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19400" y="1752600"/>
            <a:ext cx="820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+mn-lt"/>
              </a:rPr>
              <a:t>Comparison of Conventional Approach and Smart Stimuli Approach</a:t>
            </a:r>
          </a:p>
          <a:p>
            <a:endParaRPr lang="en-IN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2700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  <a:p>
            <a:pPr lvl="1"/>
            <a:r>
              <a:rPr lang="en-US" dirty="0" smtClean="0"/>
              <a:t>Importance and Challenges of Functional Coverage</a:t>
            </a:r>
          </a:p>
          <a:p>
            <a:r>
              <a:rPr lang="en-US" dirty="0" smtClean="0"/>
              <a:t>Standard Practice for Functional Coverage</a:t>
            </a:r>
          </a:p>
          <a:p>
            <a:pPr lvl="1"/>
            <a:r>
              <a:rPr lang="en-US" dirty="0" smtClean="0"/>
              <a:t>Conventional Methodology and Limitations</a:t>
            </a:r>
          </a:p>
          <a:p>
            <a:r>
              <a:rPr lang="en-US" dirty="0" smtClean="0"/>
              <a:t>Smart Stimuli Generator Approach</a:t>
            </a:r>
          </a:p>
          <a:p>
            <a:pPr lvl="1"/>
            <a:r>
              <a:rPr lang="en-US" dirty="0" smtClean="0"/>
              <a:t>How it works?</a:t>
            </a:r>
            <a:endParaRPr lang="en-US" dirty="0" smtClean="0"/>
          </a:p>
          <a:p>
            <a:r>
              <a:rPr lang="en-US" dirty="0" smtClean="0"/>
              <a:t>Implementation and Practical Considerations</a:t>
            </a:r>
          </a:p>
          <a:p>
            <a:r>
              <a:rPr lang="en-US" dirty="0" smtClean="0"/>
              <a:t>Impact on Verification Productivity</a:t>
            </a:r>
          </a:p>
          <a:p>
            <a:r>
              <a:rPr lang="en-US" dirty="0" smtClean="0"/>
              <a:t>Application of Smart Stimuli Generator in </a:t>
            </a:r>
            <a:r>
              <a:rPr lang="en-US" dirty="0" err="1" smtClean="0"/>
              <a:t>SoC</a:t>
            </a:r>
            <a:endParaRPr lang="en-US" dirty="0" smtClean="0"/>
          </a:p>
          <a:p>
            <a:r>
              <a:rPr lang="en-US" dirty="0" smtClean="0"/>
              <a:t>Results 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Importance of </a:t>
            </a:r>
            <a:r>
              <a:rPr lang="en-US" dirty="0" smtClean="0"/>
              <a:t>Functional Coverage: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295400" y="2209800"/>
            <a:ext cx="2667000" cy="3763964"/>
            <a:chOff x="1295400" y="2209800"/>
            <a:chExt cx="2667000" cy="3581400"/>
          </a:xfrm>
        </p:grpSpPr>
        <p:sp>
          <p:nvSpPr>
            <p:cNvPr id="6" name="Rectangle 5"/>
            <p:cNvSpPr/>
            <p:nvPr/>
          </p:nvSpPr>
          <p:spPr>
            <a:xfrm>
              <a:off x="1574800" y="2209800"/>
              <a:ext cx="2387600" cy="35814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01800" y="2286000"/>
              <a:ext cx="2133600" cy="3429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ight Triangle 13"/>
            <p:cNvSpPr/>
            <p:nvPr/>
          </p:nvSpPr>
          <p:spPr>
            <a:xfrm rot="10800000">
              <a:off x="1295400" y="2667000"/>
              <a:ext cx="406400" cy="2286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95400" y="2438400"/>
              <a:ext cx="609600" cy="2286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98599" y="2379702"/>
              <a:ext cx="40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1.</a:t>
              </a:r>
              <a:endParaRPr lang="en-IN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92574" y="2386386"/>
              <a:ext cx="1930401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Design Quality Assurance</a:t>
              </a:r>
            </a:p>
            <a:p>
              <a:endParaRPr lang="en-US" sz="1600" dirty="0" smtClean="0"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+mn-lt"/>
                </a:rPr>
                <a:t>Confirms that the design meets its intended functionality and specification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+mn-lt"/>
                </a:rPr>
                <a:t>Reducing the probability of functional issues in final product</a:t>
              </a:r>
              <a:endParaRPr lang="en-IN" sz="1600" dirty="0">
                <a:latin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86300" y="2241909"/>
            <a:ext cx="2667000" cy="3761336"/>
            <a:chOff x="1295400" y="2209800"/>
            <a:chExt cx="2667000" cy="3581400"/>
          </a:xfrm>
        </p:grpSpPr>
        <p:sp>
          <p:nvSpPr>
            <p:cNvPr id="28" name="Rectangle 27"/>
            <p:cNvSpPr/>
            <p:nvPr/>
          </p:nvSpPr>
          <p:spPr>
            <a:xfrm>
              <a:off x="1574800" y="2209800"/>
              <a:ext cx="2387600" cy="35814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01800" y="2286000"/>
              <a:ext cx="2133600" cy="3429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ight Triangle 29"/>
            <p:cNvSpPr/>
            <p:nvPr/>
          </p:nvSpPr>
          <p:spPr>
            <a:xfrm rot="10800000">
              <a:off x="1295400" y="2667000"/>
              <a:ext cx="406400" cy="228600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95400" y="2438400"/>
              <a:ext cx="609600" cy="228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98599" y="2379702"/>
              <a:ext cx="40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2</a:t>
              </a:r>
              <a:r>
                <a:rPr lang="en-US" dirty="0" smtClean="0">
                  <a:latin typeface="+mn-lt"/>
                </a:rPr>
                <a:t>.</a:t>
              </a:r>
              <a:endParaRPr lang="en-IN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66899" y="2386511"/>
              <a:ext cx="2057401" cy="3194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Critical Feature Checks</a:t>
              </a:r>
            </a:p>
            <a:p>
              <a:endParaRPr lang="en-US" sz="1600" dirty="0" smtClean="0"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+mn-lt"/>
                </a:rPr>
                <a:t>Ensures all the corner cases of the design has been covered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IN" sz="1600" dirty="0" smtClean="0"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N" sz="1600" dirty="0" err="1" smtClean="0">
                  <a:latin typeface="+mn-lt"/>
                </a:rPr>
                <a:t>Undercovered</a:t>
              </a:r>
              <a:r>
                <a:rPr lang="en-IN" sz="1600" dirty="0" smtClean="0">
                  <a:latin typeface="+mn-lt"/>
                </a:rPr>
                <a:t> or un-covered scenarios are flagged, allowing timely debugging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001000" y="2209799"/>
            <a:ext cx="2743202" cy="3761336"/>
            <a:chOff x="1295400" y="2209800"/>
            <a:chExt cx="2743202" cy="3581400"/>
          </a:xfrm>
        </p:grpSpPr>
        <p:sp>
          <p:nvSpPr>
            <p:cNvPr id="35" name="Rectangle 34"/>
            <p:cNvSpPr/>
            <p:nvPr/>
          </p:nvSpPr>
          <p:spPr>
            <a:xfrm>
              <a:off x="1574800" y="2209800"/>
              <a:ext cx="2463802" cy="35814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01800" y="2286000"/>
              <a:ext cx="2260600" cy="3429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ight Triangle 36"/>
            <p:cNvSpPr/>
            <p:nvPr/>
          </p:nvSpPr>
          <p:spPr>
            <a:xfrm rot="10800000">
              <a:off x="1295400" y="2667000"/>
              <a:ext cx="406400" cy="228600"/>
            </a:xfrm>
            <a:prstGeom prst="rtTriangle">
              <a:avLst/>
            </a:prstGeom>
            <a:solidFill>
              <a:srgbClr val="5E1818"/>
            </a:solidFill>
            <a:ln>
              <a:solidFill>
                <a:srgbClr val="5E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95400" y="2438400"/>
              <a:ext cx="6096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8599" y="2379702"/>
              <a:ext cx="406401" cy="35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3.</a:t>
              </a:r>
              <a:endParaRPr lang="en-IN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79600" y="2379702"/>
              <a:ext cx="2159002" cy="3399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Verification Closure</a:t>
              </a:r>
            </a:p>
            <a:p>
              <a:endParaRPr lang="en-US" sz="1600" dirty="0" smtClean="0"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+mn-lt"/>
                </a:rPr>
                <a:t>Functional Coverage provides a measurable and quantifiable metric for verification completeness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+mn-lt"/>
                </a:rPr>
                <a:t>Achieving the desired coverage goals signifies that the design has been thoroughly tested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of Functional Coverage:</a:t>
            </a:r>
          </a:p>
          <a:p>
            <a:pPr lvl="1"/>
            <a:r>
              <a:rPr lang="en-US" dirty="0" smtClean="0"/>
              <a:t>Time-consuming and resource-intensive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not always yield optimal results due to design </a:t>
            </a:r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Limited turnaround time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eaching </a:t>
            </a:r>
            <a:r>
              <a:rPr lang="en-US" dirty="0"/>
              <a:t>100% coverage involves iterative </a:t>
            </a:r>
            <a:r>
              <a:rPr lang="en-US" dirty="0" err="1"/>
              <a:t>testcase</a:t>
            </a:r>
            <a:r>
              <a:rPr lang="en-US" dirty="0"/>
              <a:t> development, regression testing and subsequent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1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Practice For Functional Coverage(1/2)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57400"/>
            <a:ext cx="5904308" cy="3581400"/>
          </a:xfrm>
        </p:spPr>
      </p:pic>
      <p:sp>
        <p:nvSpPr>
          <p:cNvPr id="13" name="TextBox 12"/>
          <p:cNvSpPr txBox="1"/>
          <p:nvPr/>
        </p:nvSpPr>
        <p:spPr>
          <a:xfrm>
            <a:off x="381000" y="2047220"/>
            <a:ext cx="541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+mn-lt"/>
              </a:rPr>
              <a:t>Conventional </a:t>
            </a:r>
            <a:r>
              <a:rPr lang="en-IN" sz="2800" dirty="0" smtClean="0">
                <a:latin typeface="+mn-lt"/>
              </a:rPr>
              <a:t>Methodology: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+mn-lt"/>
              </a:rPr>
              <a:t>Generating </a:t>
            </a:r>
            <a:r>
              <a:rPr lang="en-IN" sz="2800" dirty="0" err="1" smtClean="0">
                <a:latin typeface="+mn-lt"/>
              </a:rPr>
              <a:t>testcase</a:t>
            </a:r>
            <a:r>
              <a:rPr lang="en-IN" sz="2800" dirty="0" smtClean="0">
                <a:latin typeface="+mn-lt"/>
              </a:rPr>
              <a:t> according to coverage bins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+mn-lt"/>
              </a:rPr>
              <a:t>Merging of coverage database to generate final result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+mn-lt"/>
              </a:rPr>
              <a:t>Post simulation changes in </a:t>
            </a:r>
            <a:r>
              <a:rPr lang="en-IN" sz="2800" dirty="0" err="1" smtClean="0">
                <a:latin typeface="+mn-lt"/>
              </a:rPr>
              <a:t>testcase</a:t>
            </a:r>
            <a:r>
              <a:rPr lang="en-IN" sz="2800" dirty="0" smtClean="0">
                <a:latin typeface="+mn-lt"/>
              </a:rPr>
              <a:t> to improve coverage</a:t>
            </a:r>
            <a:endParaRPr lang="en-IN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246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Practice For Functional </a:t>
            </a:r>
            <a:r>
              <a:rPr lang="en-US" dirty="0" smtClean="0"/>
              <a:t>Coverage(2/2)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8371"/>
            <a:ext cx="2667000" cy="60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Limitations: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04143" y="1930296"/>
            <a:ext cx="3505200" cy="533400"/>
            <a:chOff x="457200" y="2057400"/>
            <a:chExt cx="2057400" cy="381000"/>
          </a:xfrm>
        </p:grpSpPr>
        <p:sp>
          <p:nvSpPr>
            <p:cNvPr id="34" name="Flowchart: Terminator 33"/>
            <p:cNvSpPr/>
            <p:nvPr/>
          </p:nvSpPr>
          <p:spPr>
            <a:xfrm>
              <a:off x="609600" y="2057400"/>
              <a:ext cx="1905000" cy="381000"/>
            </a:xfrm>
            <a:prstGeom prst="flowChartTermina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Time-consuming</a:t>
              </a:r>
              <a:endParaRPr lang="en-IN" sz="28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7200" y="2057400"/>
              <a:ext cx="381000" cy="381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1.</a:t>
              </a:r>
              <a:endParaRPr lang="en-IN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04142" y="3006481"/>
            <a:ext cx="3505200" cy="533401"/>
            <a:chOff x="457200" y="2057400"/>
            <a:chExt cx="2057400" cy="381001"/>
          </a:xfrm>
        </p:grpSpPr>
        <p:sp>
          <p:nvSpPr>
            <p:cNvPr id="37" name="Flowchart: Terminator 36"/>
            <p:cNvSpPr/>
            <p:nvPr/>
          </p:nvSpPr>
          <p:spPr>
            <a:xfrm>
              <a:off x="609600" y="2057401"/>
              <a:ext cx="1905000" cy="381000"/>
            </a:xfrm>
            <a:prstGeom prst="flowChartTerminato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Repetitive</a:t>
              </a:r>
              <a:endParaRPr lang="en-IN" sz="28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00" y="2057400"/>
              <a:ext cx="381000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2</a:t>
              </a:r>
              <a:r>
                <a:rPr lang="en-IN" dirty="0" smtClean="0"/>
                <a:t>.</a:t>
              </a:r>
              <a:endParaRPr lang="en-IN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209342" y="1892082"/>
            <a:ext cx="7744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+mn-lt"/>
              </a:rPr>
              <a:t>: </a:t>
            </a:r>
            <a:r>
              <a:rPr lang="en-US" sz="2800" dirty="0">
                <a:latin typeface="+mn-lt"/>
              </a:rPr>
              <a:t>Creating </a:t>
            </a:r>
            <a:r>
              <a:rPr lang="en-US" sz="2800" dirty="0" err="1">
                <a:latin typeface="+mn-lt"/>
              </a:rPr>
              <a:t>Testcases</a:t>
            </a:r>
            <a:r>
              <a:rPr lang="en-US" sz="2800" dirty="0">
                <a:latin typeface="+mn-lt"/>
              </a:rPr>
              <a:t>, analyzing results and </a:t>
            </a:r>
            <a:r>
              <a:rPr lang="en-US" sz="2800" dirty="0" smtClean="0">
                <a:latin typeface="+mn-lt"/>
              </a:rPr>
              <a:t>  modifying </a:t>
            </a:r>
            <a:r>
              <a:rPr lang="en-US" sz="2800" dirty="0">
                <a:latin typeface="+mn-lt"/>
              </a:rPr>
              <a:t>seed values or constraints </a:t>
            </a:r>
            <a:r>
              <a:rPr lang="en-US" sz="2800" dirty="0" smtClean="0">
                <a:latin typeface="+mn-lt"/>
              </a:rPr>
              <a:t>in post-sims</a:t>
            </a:r>
            <a:endParaRPr lang="en-IN" sz="28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09341" y="2989271"/>
            <a:ext cx="7744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+mn-lt"/>
              </a:rPr>
              <a:t>:</a:t>
            </a:r>
            <a:r>
              <a:rPr lang="en-US" sz="2800" dirty="0">
                <a:latin typeface="+mn-lt"/>
              </a:rPr>
              <a:t>R</a:t>
            </a:r>
            <a:r>
              <a:rPr lang="en-US" sz="2800" dirty="0" smtClean="0">
                <a:latin typeface="+mn-lt"/>
              </a:rPr>
              <a:t>equires multiple post sim iterations until the coverage goal is achieved</a:t>
            </a:r>
            <a:r>
              <a:rPr lang="en-IN" sz="2800" dirty="0" smtClean="0">
                <a:latin typeface="+mn-lt"/>
              </a:rPr>
              <a:t> </a:t>
            </a:r>
            <a:endParaRPr lang="en-IN" sz="2800" dirty="0">
              <a:latin typeface="+mn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04141" y="4024771"/>
            <a:ext cx="3505200" cy="533401"/>
            <a:chOff x="457200" y="2057400"/>
            <a:chExt cx="2057400" cy="381001"/>
          </a:xfrm>
        </p:grpSpPr>
        <p:sp>
          <p:nvSpPr>
            <p:cNvPr id="42" name="Flowchart: Terminator 41"/>
            <p:cNvSpPr/>
            <p:nvPr/>
          </p:nvSpPr>
          <p:spPr>
            <a:xfrm>
              <a:off x="609600" y="2057401"/>
              <a:ext cx="1905000" cy="381000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 Limited Coverage</a:t>
              </a:r>
              <a:endParaRPr lang="en-IN" sz="28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57200" y="2057400"/>
              <a:ext cx="381000" cy="381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3.</a:t>
              </a:r>
              <a:endParaRPr lang="en-IN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209340" y="4014526"/>
            <a:ext cx="7744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+mn-lt"/>
              </a:rPr>
              <a:t>:</a:t>
            </a:r>
            <a:r>
              <a:rPr lang="en-US" sz="2800" dirty="0">
                <a:latin typeface="+mn-lt"/>
              </a:rPr>
              <a:t>The conventional approach may not provide complete coverage for all possible </a:t>
            </a:r>
            <a:r>
              <a:rPr lang="en-US" sz="2800" dirty="0" smtClean="0">
                <a:latin typeface="+mn-lt"/>
              </a:rPr>
              <a:t>scenarios</a:t>
            </a:r>
            <a:endParaRPr lang="en-IN" sz="2800" dirty="0">
              <a:latin typeface="+mn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04140" y="5064427"/>
            <a:ext cx="3505200" cy="533401"/>
            <a:chOff x="457200" y="2057400"/>
            <a:chExt cx="2057400" cy="381001"/>
          </a:xfrm>
        </p:grpSpPr>
        <p:sp>
          <p:nvSpPr>
            <p:cNvPr id="46" name="Flowchart: Terminator 45"/>
            <p:cNvSpPr/>
            <p:nvPr/>
          </p:nvSpPr>
          <p:spPr>
            <a:xfrm>
              <a:off x="609600" y="2057401"/>
              <a:ext cx="1905000" cy="381000"/>
            </a:xfrm>
            <a:prstGeom prst="flowChartTerminator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  Rising Complexity</a:t>
              </a:r>
              <a:endParaRPr lang="en-IN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7200" y="2057400"/>
              <a:ext cx="381000" cy="381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4</a:t>
              </a:r>
              <a:r>
                <a:rPr lang="en-IN" dirty="0" smtClean="0"/>
                <a:t>.</a:t>
              </a:r>
              <a:endParaRPr lang="en-IN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209340" y="5034658"/>
            <a:ext cx="7744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+mn-lt"/>
              </a:rPr>
              <a:t>:</a:t>
            </a:r>
            <a:r>
              <a:rPr lang="en-US" sz="2800" dirty="0">
                <a:latin typeface="+mn-lt"/>
              </a:rPr>
              <a:t>When dealing with complex designs and tight deadlines, this approach can become even more challenging for a verification engineer</a:t>
            </a:r>
            <a:endParaRPr lang="en-IN" sz="40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Stimuli Generator Approach(1/2)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proposed method leverages a single </a:t>
            </a:r>
            <a:r>
              <a:rPr lang="en-US" dirty="0" err="1"/>
              <a:t>testcase</a:t>
            </a:r>
            <a:r>
              <a:rPr lang="en-US" dirty="0"/>
              <a:t> with smart stimuli generator to eliminate the need for multiple </a:t>
            </a:r>
            <a:r>
              <a:rPr lang="en-US" dirty="0" err="1" smtClean="0"/>
              <a:t>testcases</a:t>
            </a:r>
            <a:endParaRPr lang="en-US" dirty="0" smtClean="0"/>
          </a:p>
          <a:p>
            <a:r>
              <a:rPr lang="en-US" dirty="0"/>
              <a:t>Auto repetitive process of running </a:t>
            </a:r>
            <a:r>
              <a:rPr lang="en-US" dirty="0" err="1"/>
              <a:t>datapath</a:t>
            </a:r>
            <a:r>
              <a:rPr lang="en-US" dirty="0"/>
              <a:t> with new constraints until 100% coverage achieved in a single </a:t>
            </a:r>
            <a:r>
              <a:rPr lang="en-US" dirty="0" smtClean="0"/>
              <a:t>simulation</a:t>
            </a:r>
          </a:p>
          <a:p>
            <a:pPr lvl="0"/>
            <a:r>
              <a:rPr lang="en-US" dirty="0"/>
              <a:t>Eliminate the need for post-simulation coverage merging, results analysis and </a:t>
            </a:r>
            <a:r>
              <a:rPr lang="en-US" dirty="0" err="1"/>
              <a:t>testcase</a:t>
            </a:r>
            <a:r>
              <a:rPr lang="en-US" dirty="0"/>
              <a:t> modification</a:t>
            </a:r>
            <a:endParaRPr lang="en-IN" dirty="0"/>
          </a:p>
          <a:p>
            <a:pPr lvl="0"/>
            <a:r>
              <a:rPr lang="en-US" dirty="0"/>
              <a:t>Enables addition of more scenarios in verification plan, expanding coverage of design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52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Stimuli Generator </a:t>
            </a:r>
            <a:r>
              <a:rPr lang="en-US" dirty="0" smtClean="0"/>
              <a:t>Approach(2/2)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447801"/>
            <a:ext cx="2362200" cy="533399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How it works?</a:t>
            </a:r>
          </a:p>
          <a:p>
            <a:pPr marL="0" indent="0">
              <a:buNone/>
            </a:pPr>
            <a:endParaRPr lang="en-IN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5844934" y="1977001"/>
            <a:ext cx="5994286" cy="3924300"/>
            <a:chOff x="6286500" y="1714500"/>
            <a:chExt cx="5994286" cy="3924300"/>
          </a:xfrm>
        </p:grpSpPr>
        <p:sp>
          <p:nvSpPr>
            <p:cNvPr id="71" name="Flowchart: Process 70"/>
            <p:cNvSpPr/>
            <p:nvPr/>
          </p:nvSpPr>
          <p:spPr>
            <a:xfrm>
              <a:off x="6286500" y="1714500"/>
              <a:ext cx="5994286" cy="39243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6" name="Flowchart: Process 105"/>
            <p:cNvSpPr/>
            <p:nvPr/>
          </p:nvSpPr>
          <p:spPr>
            <a:xfrm>
              <a:off x="6477000" y="2057400"/>
              <a:ext cx="1676400" cy="7620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err="1" smtClean="0">
                  <a:solidFill>
                    <a:schemeClr val="tx1"/>
                  </a:solidFill>
                </a:rPr>
                <a:t>Datapath</a:t>
              </a:r>
              <a:r>
                <a:rPr lang="en-IN" dirty="0" smtClean="0">
                  <a:solidFill>
                    <a:schemeClr val="tx1"/>
                  </a:solidFill>
                </a:rPr>
                <a:t> Run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07" name="Flowchart: Process 106"/>
            <p:cNvSpPr/>
            <p:nvPr/>
          </p:nvSpPr>
          <p:spPr>
            <a:xfrm>
              <a:off x="10134600" y="2057400"/>
              <a:ext cx="1676400" cy="762000"/>
            </a:xfrm>
            <a:prstGeom prst="flowChartProcess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/>
                  </a:solidFill>
                </a:rPr>
                <a:t>Collect COVERAGE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08" name="Right Arrow 107"/>
            <p:cNvSpPr/>
            <p:nvPr/>
          </p:nvSpPr>
          <p:spPr>
            <a:xfrm>
              <a:off x="8150352" y="2366400"/>
              <a:ext cx="1984248" cy="1440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9" name="Flowchart: Process 108"/>
            <p:cNvSpPr/>
            <p:nvPr/>
          </p:nvSpPr>
          <p:spPr>
            <a:xfrm>
              <a:off x="10134600" y="4457700"/>
              <a:ext cx="1676400" cy="7620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/>
                  </a:solidFill>
                </a:rPr>
                <a:t>Print Report &amp; Finish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10" name="Down Arrow 109"/>
            <p:cNvSpPr/>
            <p:nvPr/>
          </p:nvSpPr>
          <p:spPr>
            <a:xfrm>
              <a:off x="10896600" y="2819400"/>
              <a:ext cx="152400" cy="16383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1" name="Flowchart: Process 110"/>
            <p:cNvSpPr/>
            <p:nvPr/>
          </p:nvSpPr>
          <p:spPr>
            <a:xfrm>
              <a:off x="6473952" y="3619500"/>
              <a:ext cx="1676400" cy="762000"/>
            </a:xfrm>
            <a:prstGeom prst="flowChartProcess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RANDOMIZE </a:t>
              </a:r>
              <a:r>
                <a:rPr lang="en-US" dirty="0" err="1" smtClean="0">
                  <a:solidFill>
                    <a:schemeClr val="tx1"/>
                  </a:solidFill>
                </a:rPr>
                <a:t>Cov</a:t>
              </a:r>
              <a:r>
                <a:rPr lang="en-US" dirty="0" smtClean="0">
                  <a:solidFill>
                    <a:schemeClr val="tx1"/>
                  </a:solidFill>
                </a:rPr>
                <a:t> Variables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12" name="Left Arrow 111"/>
            <p:cNvSpPr/>
            <p:nvPr/>
          </p:nvSpPr>
          <p:spPr>
            <a:xfrm>
              <a:off x="8150352" y="3886200"/>
              <a:ext cx="2808000" cy="149760"/>
            </a:xfrm>
            <a:prstGeom prst="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3" name="Up Arrow 112"/>
            <p:cNvSpPr/>
            <p:nvPr/>
          </p:nvSpPr>
          <p:spPr>
            <a:xfrm>
              <a:off x="7213600" y="2819400"/>
              <a:ext cx="144000" cy="800100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610600" y="2069068"/>
              <a:ext cx="1216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Finish</a:t>
              </a:r>
              <a:endParaRPr lang="en-IN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958352" y="3055938"/>
              <a:ext cx="1322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Cov</a:t>
              </a:r>
              <a:r>
                <a:rPr lang="en-US" sz="1600" dirty="0" smtClean="0"/>
                <a:t>=100%?</a:t>
              </a:r>
              <a:endParaRPr lang="en-IN" sz="16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028135" y="4012168"/>
              <a:ext cx="78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IN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985239" y="3591748"/>
              <a:ext cx="78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IN" dirty="0"/>
            </a:p>
          </p:txBody>
        </p:sp>
      </p:grpSp>
      <p:sp>
        <p:nvSpPr>
          <p:cNvPr id="121" name="Content Placeholder 7"/>
          <p:cNvSpPr txBox="1">
            <a:spLocks/>
          </p:cNvSpPr>
          <p:nvPr/>
        </p:nvSpPr>
        <p:spPr>
          <a:xfrm>
            <a:off x="609600" y="1977001"/>
            <a:ext cx="5167152" cy="4118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Randomization of coverage variables in each iteration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Functional scenario runs with the randomized coverage variables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Collects coverage information using </a:t>
            </a:r>
            <a:r>
              <a:rPr lang="en-US" dirty="0" err="1" smtClean="0"/>
              <a:t>get_coverage</a:t>
            </a:r>
            <a:r>
              <a:rPr lang="en-US" dirty="0" smtClean="0"/>
              <a:t>();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Print the final report once achieved the coverage goal</a:t>
            </a:r>
            <a:endParaRPr lang="en-IN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631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and Practical </a:t>
            </a:r>
            <a:r>
              <a:rPr lang="en-US" dirty="0" smtClean="0"/>
              <a:t>Considerations(1/2)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successful implementation of the smart stimuli generator approach involves several key consideration and </a:t>
            </a:r>
            <a:r>
              <a:rPr lang="en-US" dirty="0" smtClean="0"/>
              <a:t>steps:</a:t>
            </a:r>
          </a:p>
          <a:p>
            <a:pPr lvl="1"/>
            <a:r>
              <a:rPr lang="en-US" b="1" i="1" dirty="0"/>
              <a:t>Dynamic Constraint </a:t>
            </a:r>
            <a:r>
              <a:rPr lang="en-US" b="1" i="1" dirty="0" smtClean="0"/>
              <a:t>Generation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uides </a:t>
            </a:r>
            <a:r>
              <a:rPr lang="en-US" dirty="0"/>
              <a:t>the generator in generating the constraints of the coverage variable for each iteration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The generator uses the techniques such as constrained-random testing, directed testing or a combination of both to generate diverse and comprehensive values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b="1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3938581" cy="122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7391400" y="4648200"/>
            <a:ext cx="167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9067800" y="4487862"/>
            <a:ext cx="1981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I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AWLEN Bin Info</a:t>
            </a:r>
            <a:r>
              <a:rPr kumimoji="0" lang="en-I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9296400" y="4945062"/>
            <a:ext cx="2490781" cy="99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I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AWLEN Randomization without repetition of bins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848600" y="5105400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2735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922</Words>
  <Application>Microsoft Office PowerPoint</Application>
  <PresentationFormat>Widescreen</PresentationFormat>
  <Paragraphs>170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Coverage Acceleration and Testcase Pruning using Smart Stimuli Generator in SOC Verification</vt:lpstr>
      <vt:lpstr>Agenda</vt:lpstr>
      <vt:lpstr>Introduction(1/2)</vt:lpstr>
      <vt:lpstr>Introduction(2/2)</vt:lpstr>
      <vt:lpstr>Standard Practice For Functional Coverage(1/2)</vt:lpstr>
      <vt:lpstr>Standard Practice For Functional Coverage(2/2)</vt:lpstr>
      <vt:lpstr>Smart Stimuli Generator Approach(1/2)</vt:lpstr>
      <vt:lpstr>Smart Stimuli Generator Approach(2/2)</vt:lpstr>
      <vt:lpstr>Implementation and Practical Considerations(1/2)</vt:lpstr>
      <vt:lpstr>Implementation and Practical Considerations(2/2)</vt:lpstr>
      <vt:lpstr>Impact on Verification Productivity</vt:lpstr>
      <vt:lpstr>Application of Smart Stimuli Generator in SoC</vt:lpstr>
      <vt:lpstr>Results(1/2)</vt:lpstr>
      <vt:lpstr>Results(2/2)</vt:lpstr>
      <vt:lpstr>Conclusion(1/2)</vt:lpstr>
      <vt:lpstr>Conclusion(2/2)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2023-07-27T10:51:05Z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