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23"/>
  </p:notesMasterIdLst>
  <p:handoutMasterIdLst>
    <p:handoutMasterId r:id="rId24"/>
  </p:handoutMasterIdLst>
  <p:sldIdLst>
    <p:sldId id="501" r:id="rId5"/>
    <p:sldId id="526" r:id="rId6"/>
    <p:sldId id="524" r:id="rId7"/>
    <p:sldId id="529" r:id="rId8"/>
    <p:sldId id="505" r:id="rId9"/>
    <p:sldId id="530" r:id="rId10"/>
    <p:sldId id="506" r:id="rId11"/>
    <p:sldId id="512" r:id="rId12"/>
    <p:sldId id="513" r:id="rId13"/>
    <p:sldId id="509" r:id="rId14"/>
    <p:sldId id="514" r:id="rId15"/>
    <p:sldId id="515" r:id="rId16"/>
    <p:sldId id="516" r:id="rId17"/>
    <p:sldId id="517" r:id="rId18"/>
    <p:sldId id="518" r:id="rId19"/>
    <p:sldId id="521" r:id="rId20"/>
    <p:sldId id="528" r:id="rId21"/>
    <p:sldId id="527" r:id="rId22"/>
  </p:sldIdLst>
  <p:sldSz cx="12192000" cy="6858000"/>
  <p:notesSz cx="10048875" cy="691832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DEF373"/>
    <a:srgbClr val="000000"/>
    <a:srgbClr val="F7C36F"/>
    <a:srgbClr val="FFFF66"/>
    <a:srgbClr val="FFCC00"/>
    <a:srgbClr val="385D8A"/>
    <a:srgbClr val="66CCFF"/>
    <a:srgbClr val="00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5C6CC-BD20-4874-9F1A-3E3FEB445567}" v="2437" dt="2023-09-07T15:34:27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2214" autoAdjust="0"/>
  </p:normalViewPr>
  <p:slideViewPr>
    <p:cSldViewPr>
      <p:cViewPr varScale="1">
        <p:scale>
          <a:sx n="68" d="100"/>
          <a:sy n="68" d="100"/>
        </p:scale>
        <p:origin x="5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7FB9A-B090-4FCA-89B7-4650F1635B3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</dgm:pt>
    <dgm:pt modelId="{B9C7F5BB-4F1F-4739-9CFE-8282CBC1C132}">
      <dgm:prSet phldrT="[Text]" phldr="1"/>
      <dgm:spPr>
        <a:solidFill>
          <a:srgbClr val="B2B2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IN" dirty="0"/>
        </a:p>
      </dgm:t>
    </dgm:pt>
    <dgm:pt modelId="{CF27C366-301F-4E1C-B02D-ABE07812CE6C}" type="parTrans" cxnId="{70FFE0A3-1C73-4485-9BB2-87C639ADA8DF}">
      <dgm:prSet/>
      <dgm:spPr/>
      <dgm:t>
        <a:bodyPr/>
        <a:lstStyle/>
        <a:p>
          <a:endParaRPr lang="en-IN"/>
        </a:p>
      </dgm:t>
    </dgm:pt>
    <dgm:pt modelId="{1C80BC02-1748-4942-82A5-039CE969319F}" type="sibTrans" cxnId="{70FFE0A3-1C73-4485-9BB2-87C639ADA8DF}">
      <dgm:prSet/>
      <dgm:spPr/>
      <dgm:t>
        <a:bodyPr/>
        <a:lstStyle/>
        <a:p>
          <a:endParaRPr lang="en-IN"/>
        </a:p>
      </dgm:t>
    </dgm:pt>
    <dgm:pt modelId="{D0E336A5-4275-4099-9724-DC74C9AEBD73}">
      <dgm:prSet phldrT="[Text]" phldr="1"/>
      <dgm:spPr>
        <a:solidFill>
          <a:srgbClr val="B2B2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IN" dirty="0"/>
        </a:p>
      </dgm:t>
    </dgm:pt>
    <dgm:pt modelId="{F49546AC-4492-41CA-980E-E67C0C18051F}" type="parTrans" cxnId="{E621A23F-4A18-4A48-857D-1D1142C5FC4F}">
      <dgm:prSet/>
      <dgm:spPr/>
      <dgm:t>
        <a:bodyPr/>
        <a:lstStyle/>
        <a:p>
          <a:endParaRPr lang="en-IN"/>
        </a:p>
      </dgm:t>
    </dgm:pt>
    <dgm:pt modelId="{E5B2FDF0-37DE-4456-ACF2-B0D1607A8189}" type="sibTrans" cxnId="{E621A23F-4A18-4A48-857D-1D1142C5FC4F}">
      <dgm:prSet/>
      <dgm:spPr/>
      <dgm:t>
        <a:bodyPr/>
        <a:lstStyle/>
        <a:p>
          <a:endParaRPr lang="en-IN"/>
        </a:p>
      </dgm:t>
    </dgm:pt>
    <dgm:pt modelId="{CD9B67EC-5B51-48B3-9BEB-255113FD90B7}">
      <dgm:prSet phldrT="[Text]"/>
      <dgm:spPr>
        <a:solidFill>
          <a:srgbClr val="B2B2B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IN" dirty="0"/>
        </a:p>
      </dgm:t>
    </dgm:pt>
    <dgm:pt modelId="{C7193F3D-1927-407A-83C1-FCE1E8367911}" type="parTrans" cxnId="{004463E5-35BC-4D60-8296-39697B9F5417}">
      <dgm:prSet/>
      <dgm:spPr/>
      <dgm:t>
        <a:bodyPr/>
        <a:lstStyle/>
        <a:p>
          <a:endParaRPr lang="en-IN"/>
        </a:p>
      </dgm:t>
    </dgm:pt>
    <dgm:pt modelId="{C77EFF87-FFFB-42C3-8328-6A7D77744D9D}" type="sibTrans" cxnId="{004463E5-35BC-4D60-8296-39697B9F5417}">
      <dgm:prSet/>
      <dgm:spPr/>
      <dgm:t>
        <a:bodyPr/>
        <a:lstStyle/>
        <a:p>
          <a:endParaRPr lang="en-IN"/>
        </a:p>
      </dgm:t>
    </dgm:pt>
    <dgm:pt modelId="{503EC203-03F1-40BE-9FDB-D5AAA7EFA49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Is reference model golden</a:t>
          </a:r>
          <a:endParaRPr lang="en-IN" sz="1600" dirty="0"/>
        </a:p>
      </dgm:t>
    </dgm:pt>
    <dgm:pt modelId="{E709FB81-052D-4BD0-8560-7C05D266B980}" type="sibTrans" cxnId="{02198FEC-EB42-458B-A246-19C3ADCCEE54}">
      <dgm:prSet/>
      <dgm:spPr/>
      <dgm:t>
        <a:bodyPr/>
        <a:lstStyle/>
        <a:p>
          <a:endParaRPr lang="en-IN"/>
        </a:p>
      </dgm:t>
    </dgm:pt>
    <dgm:pt modelId="{FEC1F5D0-F305-414A-8FC6-9B4EACD71E86}" type="parTrans" cxnId="{02198FEC-EB42-458B-A246-19C3ADCCEE54}">
      <dgm:prSet/>
      <dgm:spPr/>
      <dgm:t>
        <a:bodyPr/>
        <a:lstStyle/>
        <a:p>
          <a:endParaRPr lang="en-IN"/>
        </a:p>
      </dgm:t>
    </dgm:pt>
    <dgm:pt modelId="{A0AFD53C-0DF5-493D-A2C8-3918366AF6B7}" type="pres">
      <dgm:prSet presAssocID="{1977FB9A-B090-4FCA-89B7-4650F1635B35}" presName="compositeShape" presStyleCnt="0">
        <dgm:presLayoutVars>
          <dgm:chMax val="7"/>
          <dgm:dir/>
          <dgm:resizeHandles val="exact"/>
        </dgm:presLayoutVars>
      </dgm:prSet>
      <dgm:spPr/>
    </dgm:pt>
    <dgm:pt modelId="{16B100FA-B01F-451C-93FB-7B6CC0B95FCD}" type="pres">
      <dgm:prSet presAssocID="{1977FB9A-B090-4FCA-89B7-4650F1635B35}" presName="wedge1" presStyleLbl="node1" presStyleIdx="0" presStyleCnt="4" custScaleX="152744" custScaleY="136346" custLinFactNeighborX="3042" custLinFactNeighborY="-4713"/>
      <dgm:spPr/>
    </dgm:pt>
    <dgm:pt modelId="{839923EE-1647-4E47-B288-AE55EFD298AF}" type="pres">
      <dgm:prSet presAssocID="{1977FB9A-B090-4FCA-89B7-4650F1635B3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B5EB70-E237-44DD-A469-1A59962618C5}" type="pres">
      <dgm:prSet presAssocID="{1977FB9A-B090-4FCA-89B7-4650F1635B35}" presName="wedge2" presStyleLbl="node1" presStyleIdx="1" presStyleCnt="4"/>
      <dgm:spPr/>
    </dgm:pt>
    <dgm:pt modelId="{5BF96E54-035D-40A4-92DF-0FE17A7F39BA}" type="pres">
      <dgm:prSet presAssocID="{1977FB9A-B090-4FCA-89B7-4650F1635B3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6B5D1E2-360B-4710-9A94-00DDDF0E5082}" type="pres">
      <dgm:prSet presAssocID="{1977FB9A-B090-4FCA-89B7-4650F1635B35}" presName="wedge3" presStyleLbl="node1" presStyleIdx="2" presStyleCnt="4"/>
      <dgm:spPr/>
    </dgm:pt>
    <dgm:pt modelId="{353D606E-D3F9-4F05-9602-4D479B4B8EDF}" type="pres">
      <dgm:prSet presAssocID="{1977FB9A-B090-4FCA-89B7-4650F1635B3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2B29BA-EDC0-445B-8095-BE73004B2BAB}" type="pres">
      <dgm:prSet presAssocID="{1977FB9A-B090-4FCA-89B7-4650F1635B35}" presName="wedge4" presStyleLbl="node1" presStyleIdx="3" presStyleCnt="4" custLinFactNeighborX="89" custLinFactNeighborY="942"/>
      <dgm:spPr/>
    </dgm:pt>
    <dgm:pt modelId="{4DCC7B8D-0E3B-4EC2-A87D-51E22B3495AB}" type="pres">
      <dgm:prSet presAssocID="{1977FB9A-B090-4FCA-89B7-4650F1635B3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D98C30-60B5-419F-8732-AB0C6DF399EC}" type="presOf" srcId="{503EC203-03F1-40BE-9FDB-D5AAA7EFA492}" destId="{839923EE-1647-4E47-B288-AE55EFD298AF}" srcOrd="1" destOrd="0" presId="urn:microsoft.com/office/officeart/2005/8/layout/chart3"/>
    <dgm:cxn modelId="{E621A23F-4A18-4A48-857D-1D1142C5FC4F}" srcId="{1977FB9A-B090-4FCA-89B7-4650F1635B35}" destId="{D0E336A5-4275-4099-9724-DC74C9AEBD73}" srcOrd="2" destOrd="0" parTransId="{F49546AC-4492-41CA-980E-E67C0C18051F}" sibTransId="{E5B2FDF0-37DE-4456-ACF2-B0D1607A8189}"/>
    <dgm:cxn modelId="{59AF875D-A738-42B0-A171-B3907AF92438}" type="presOf" srcId="{1977FB9A-B090-4FCA-89B7-4650F1635B35}" destId="{A0AFD53C-0DF5-493D-A2C8-3918366AF6B7}" srcOrd="0" destOrd="0" presId="urn:microsoft.com/office/officeart/2005/8/layout/chart3"/>
    <dgm:cxn modelId="{A250976A-AE0E-4E2D-A814-C61C6DC9CAF7}" type="presOf" srcId="{D0E336A5-4275-4099-9724-DC74C9AEBD73}" destId="{353D606E-D3F9-4F05-9602-4D479B4B8EDF}" srcOrd="1" destOrd="0" presId="urn:microsoft.com/office/officeart/2005/8/layout/chart3"/>
    <dgm:cxn modelId="{70FFE0A3-1C73-4485-9BB2-87C639ADA8DF}" srcId="{1977FB9A-B090-4FCA-89B7-4650F1635B35}" destId="{B9C7F5BB-4F1F-4739-9CFE-8282CBC1C132}" srcOrd="1" destOrd="0" parTransId="{CF27C366-301F-4E1C-B02D-ABE07812CE6C}" sibTransId="{1C80BC02-1748-4942-82A5-039CE969319F}"/>
    <dgm:cxn modelId="{4BFEAEA4-ECA5-415C-883F-3FF1B1447CF2}" type="presOf" srcId="{CD9B67EC-5B51-48B3-9BEB-255113FD90B7}" destId="{8F2B29BA-EDC0-445B-8095-BE73004B2BAB}" srcOrd="0" destOrd="0" presId="urn:microsoft.com/office/officeart/2005/8/layout/chart3"/>
    <dgm:cxn modelId="{6F49CCC0-8956-43B1-B94A-5F666C72041B}" type="presOf" srcId="{CD9B67EC-5B51-48B3-9BEB-255113FD90B7}" destId="{4DCC7B8D-0E3B-4EC2-A87D-51E22B3495AB}" srcOrd="1" destOrd="0" presId="urn:microsoft.com/office/officeart/2005/8/layout/chart3"/>
    <dgm:cxn modelId="{E7F6C1C4-AEE3-4CE1-A0BE-5795C4820128}" type="presOf" srcId="{503EC203-03F1-40BE-9FDB-D5AAA7EFA492}" destId="{16B100FA-B01F-451C-93FB-7B6CC0B95FCD}" srcOrd="0" destOrd="0" presId="urn:microsoft.com/office/officeart/2005/8/layout/chart3"/>
    <dgm:cxn modelId="{67E299CD-610D-4019-99C5-F51F60107253}" type="presOf" srcId="{B9C7F5BB-4F1F-4739-9CFE-8282CBC1C132}" destId="{5BF96E54-035D-40A4-92DF-0FE17A7F39BA}" srcOrd="1" destOrd="0" presId="urn:microsoft.com/office/officeart/2005/8/layout/chart3"/>
    <dgm:cxn modelId="{004463E5-35BC-4D60-8296-39697B9F5417}" srcId="{1977FB9A-B090-4FCA-89B7-4650F1635B35}" destId="{CD9B67EC-5B51-48B3-9BEB-255113FD90B7}" srcOrd="3" destOrd="0" parTransId="{C7193F3D-1927-407A-83C1-FCE1E8367911}" sibTransId="{C77EFF87-FFFB-42C3-8328-6A7D77744D9D}"/>
    <dgm:cxn modelId="{02198FEC-EB42-458B-A246-19C3ADCCEE54}" srcId="{1977FB9A-B090-4FCA-89B7-4650F1635B35}" destId="{503EC203-03F1-40BE-9FDB-D5AAA7EFA492}" srcOrd="0" destOrd="0" parTransId="{FEC1F5D0-F305-414A-8FC6-9B4EACD71E86}" sibTransId="{E709FB81-052D-4BD0-8560-7C05D266B980}"/>
    <dgm:cxn modelId="{DF8493FD-2A28-47FE-8AE8-4232930941F1}" type="presOf" srcId="{D0E336A5-4275-4099-9724-DC74C9AEBD73}" destId="{D6B5D1E2-360B-4710-9A94-00DDDF0E5082}" srcOrd="0" destOrd="0" presId="urn:microsoft.com/office/officeart/2005/8/layout/chart3"/>
    <dgm:cxn modelId="{31B3A3FD-440D-4AA6-9CE2-1D9571C5E504}" type="presOf" srcId="{B9C7F5BB-4F1F-4739-9CFE-8282CBC1C132}" destId="{A0B5EB70-E237-44DD-A469-1A59962618C5}" srcOrd="0" destOrd="0" presId="urn:microsoft.com/office/officeart/2005/8/layout/chart3"/>
    <dgm:cxn modelId="{39D95C6E-CD40-492B-AC79-535F7A696FD3}" type="presParOf" srcId="{A0AFD53C-0DF5-493D-A2C8-3918366AF6B7}" destId="{16B100FA-B01F-451C-93FB-7B6CC0B95FCD}" srcOrd="0" destOrd="0" presId="urn:microsoft.com/office/officeart/2005/8/layout/chart3"/>
    <dgm:cxn modelId="{F2805031-D39A-4AB7-86D7-184CDC06E0DE}" type="presParOf" srcId="{A0AFD53C-0DF5-493D-A2C8-3918366AF6B7}" destId="{839923EE-1647-4E47-B288-AE55EFD298AF}" srcOrd="1" destOrd="0" presId="urn:microsoft.com/office/officeart/2005/8/layout/chart3"/>
    <dgm:cxn modelId="{ECC4873A-7BD4-4BDF-92ED-238646385C26}" type="presParOf" srcId="{A0AFD53C-0DF5-493D-A2C8-3918366AF6B7}" destId="{A0B5EB70-E237-44DD-A469-1A59962618C5}" srcOrd="2" destOrd="0" presId="urn:microsoft.com/office/officeart/2005/8/layout/chart3"/>
    <dgm:cxn modelId="{96020371-EC2D-4BC8-A31D-35D61F3E7774}" type="presParOf" srcId="{A0AFD53C-0DF5-493D-A2C8-3918366AF6B7}" destId="{5BF96E54-035D-40A4-92DF-0FE17A7F39BA}" srcOrd="3" destOrd="0" presId="urn:microsoft.com/office/officeart/2005/8/layout/chart3"/>
    <dgm:cxn modelId="{0FC474FD-949A-475D-A90C-FB8568AF2903}" type="presParOf" srcId="{A0AFD53C-0DF5-493D-A2C8-3918366AF6B7}" destId="{D6B5D1E2-360B-4710-9A94-00DDDF0E5082}" srcOrd="4" destOrd="0" presId="urn:microsoft.com/office/officeart/2005/8/layout/chart3"/>
    <dgm:cxn modelId="{9AD6F390-4465-4157-9F3F-34D5AEA76171}" type="presParOf" srcId="{A0AFD53C-0DF5-493D-A2C8-3918366AF6B7}" destId="{353D606E-D3F9-4F05-9602-4D479B4B8EDF}" srcOrd="5" destOrd="0" presId="urn:microsoft.com/office/officeart/2005/8/layout/chart3"/>
    <dgm:cxn modelId="{507CB93A-4AF3-4DB4-9CFC-BC1689934674}" type="presParOf" srcId="{A0AFD53C-0DF5-493D-A2C8-3918366AF6B7}" destId="{8F2B29BA-EDC0-445B-8095-BE73004B2BAB}" srcOrd="6" destOrd="0" presId="urn:microsoft.com/office/officeart/2005/8/layout/chart3"/>
    <dgm:cxn modelId="{96B90D99-7200-4ACC-8208-981B06CD95C6}" type="presParOf" srcId="{A0AFD53C-0DF5-493D-A2C8-3918366AF6B7}" destId="{4DCC7B8D-0E3B-4EC2-A87D-51E22B3495A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BBDB2-D59F-4499-8C92-C4A59B5067E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FF0DEDD-6025-4AC3-AA40-071FD6B19568}">
      <dgm:prSet phldrT="[Text]" custT="1"/>
      <dgm:spPr/>
      <dgm:t>
        <a:bodyPr/>
        <a:lstStyle/>
        <a:p>
          <a:r>
            <a:rPr lang="en-US" sz="2000" dirty="0"/>
            <a:t>Assertion checks if the exponent is within the legal range</a:t>
          </a:r>
          <a:endParaRPr lang="en-IN" sz="2000" dirty="0"/>
        </a:p>
      </dgm:t>
    </dgm:pt>
    <dgm:pt modelId="{ACD8ED31-E300-4704-9D71-81D0FB926673}" type="parTrans" cxnId="{C46EC1A7-A349-4ED0-8ADF-2FE1C18902D5}">
      <dgm:prSet/>
      <dgm:spPr/>
      <dgm:t>
        <a:bodyPr/>
        <a:lstStyle/>
        <a:p>
          <a:endParaRPr lang="en-IN"/>
        </a:p>
      </dgm:t>
    </dgm:pt>
    <dgm:pt modelId="{200ECC1F-7476-45EF-88B3-BFCD6E354303}" type="sibTrans" cxnId="{C46EC1A7-A349-4ED0-8ADF-2FE1C18902D5}">
      <dgm:prSet/>
      <dgm:spPr/>
      <dgm:t>
        <a:bodyPr/>
        <a:lstStyle/>
        <a:p>
          <a:endParaRPr lang="en-IN"/>
        </a:p>
      </dgm:t>
    </dgm:pt>
    <dgm:pt modelId="{2E391497-7818-44B9-9AD3-6601A097FB55}">
      <dgm:prSet phldrT="[Text]" custT="1"/>
      <dgm:spPr/>
      <dgm:t>
        <a:bodyPr/>
        <a:lstStyle/>
        <a:p>
          <a:r>
            <a:rPr lang="en-US" sz="1600" dirty="0"/>
            <a:t>Failure Reason</a:t>
          </a:r>
          <a:endParaRPr lang="en-IN" sz="1600" dirty="0"/>
        </a:p>
      </dgm:t>
    </dgm:pt>
    <dgm:pt modelId="{D85314EA-5672-4E36-90FD-17103F062967}" type="parTrans" cxnId="{087B2FE3-894C-41A6-B801-3EE722CD1D2B}">
      <dgm:prSet/>
      <dgm:spPr/>
      <dgm:t>
        <a:bodyPr/>
        <a:lstStyle/>
        <a:p>
          <a:endParaRPr lang="en-IN"/>
        </a:p>
      </dgm:t>
    </dgm:pt>
    <dgm:pt modelId="{94B41096-E7BE-48BE-A083-F6C8B13907FC}" type="sibTrans" cxnId="{087B2FE3-894C-41A6-B801-3EE722CD1D2B}">
      <dgm:prSet/>
      <dgm:spPr/>
      <dgm:t>
        <a:bodyPr/>
        <a:lstStyle/>
        <a:p>
          <a:endParaRPr lang="en-IN"/>
        </a:p>
      </dgm:t>
    </dgm:pt>
    <dgm:pt modelId="{03146ECD-FE4B-48EF-823F-2FAFE00533E9}">
      <dgm:prSet phldrT="[Text]" custT="1"/>
      <dgm:spPr/>
      <dgm:t>
        <a:bodyPr/>
        <a:lstStyle/>
        <a:p>
          <a:r>
            <a:rPr lang="en-US" sz="1600" dirty="0"/>
            <a:t>Bug Fix</a:t>
          </a:r>
          <a:endParaRPr lang="en-IN" sz="1600" dirty="0"/>
        </a:p>
      </dgm:t>
    </dgm:pt>
    <dgm:pt modelId="{9614A2CD-B9F9-4650-858E-89D87357BCC2}" type="parTrans" cxnId="{C66EA731-ADFD-44A6-8FB0-57FE726D8C82}">
      <dgm:prSet/>
      <dgm:spPr/>
      <dgm:t>
        <a:bodyPr/>
        <a:lstStyle/>
        <a:p>
          <a:endParaRPr lang="en-IN"/>
        </a:p>
      </dgm:t>
    </dgm:pt>
    <dgm:pt modelId="{B36FF832-233E-4A0E-9D6F-6B33AC4C36C8}" type="sibTrans" cxnId="{C66EA731-ADFD-44A6-8FB0-57FE726D8C82}">
      <dgm:prSet/>
      <dgm:spPr/>
      <dgm:t>
        <a:bodyPr/>
        <a:lstStyle/>
        <a:p>
          <a:endParaRPr lang="en-IN"/>
        </a:p>
      </dgm:t>
    </dgm:pt>
    <dgm:pt modelId="{D7CC6B2B-0F85-4B78-B44F-7EB617873B7E}">
      <dgm:prSet phldrT="[Text]" custT="1"/>
      <dgm:spPr/>
      <dgm:t>
        <a:bodyPr/>
        <a:lstStyle/>
        <a:p>
          <a:r>
            <a:rPr lang="en-US" sz="2000" dirty="0"/>
            <a:t>Fails despite constraining the design and allowing only legal exponent values</a:t>
          </a:r>
          <a:endParaRPr lang="en-IN" sz="2000" dirty="0"/>
        </a:p>
      </dgm:t>
    </dgm:pt>
    <dgm:pt modelId="{144972C6-E932-412D-8DC8-CF4EDCD954D4}" type="parTrans" cxnId="{200CADB2-D609-4FD5-8260-8F2D94D2C6BD}">
      <dgm:prSet/>
      <dgm:spPr/>
      <dgm:t>
        <a:bodyPr/>
        <a:lstStyle/>
        <a:p>
          <a:endParaRPr lang="en-IN"/>
        </a:p>
      </dgm:t>
    </dgm:pt>
    <dgm:pt modelId="{16F313CE-108C-4031-8720-1E9EAF0F3449}" type="sibTrans" cxnId="{200CADB2-D609-4FD5-8260-8F2D94D2C6BD}">
      <dgm:prSet/>
      <dgm:spPr/>
      <dgm:t>
        <a:bodyPr/>
        <a:lstStyle/>
        <a:p>
          <a:endParaRPr lang="en-IN"/>
        </a:p>
      </dgm:t>
    </dgm:pt>
    <dgm:pt modelId="{15A1E44E-7D24-4975-BA04-B1FB2DBD9780}">
      <dgm:prSet phldrT="[Text]" custT="1"/>
      <dgm:spPr/>
      <dgm:t>
        <a:bodyPr/>
        <a:lstStyle/>
        <a:p>
          <a:r>
            <a:rPr lang="en-US" sz="2000" dirty="0"/>
            <a:t>Incorrect values given to minimum and maximum parameters in C++ model</a:t>
          </a:r>
          <a:endParaRPr lang="en-IN" sz="2000" dirty="0"/>
        </a:p>
      </dgm:t>
    </dgm:pt>
    <dgm:pt modelId="{CDA76E1B-5AA8-4C0E-95D4-C0BAD9AF2807}" type="parTrans" cxnId="{5212AE82-3182-47D5-8FD7-8AC159BD40DF}">
      <dgm:prSet/>
      <dgm:spPr/>
      <dgm:t>
        <a:bodyPr/>
        <a:lstStyle/>
        <a:p>
          <a:endParaRPr lang="en-IN"/>
        </a:p>
      </dgm:t>
    </dgm:pt>
    <dgm:pt modelId="{70C77E59-E0AD-4412-92F5-DCCD644A9B4A}" type="sibTrans" cxnId="{5212AE82-3182-47D5-8FD7-8AC159BD40DF}">
      <dgm:prSet/>
      <dgm:spPr/>
      <dgm:t>
        <a:bodyPr/>
        <a:lstStyle/>
        <a:p>
          <a:endParaRPr lang="en-IN"/>
        </a:p>
      </dgm:t>
    </dgm:pt>
    <dgm:pt modelId="{D890C952-DD02-4982-AFC0-F317427AF544}">
      <dgm:prSet phldrT="[Text]" custT="1"/>
      <dgm:spPr/>
      <dgm:t>
        <a:bodyPr/>
        <a:lstStyle/>
        <a:p>
          <a:r>
            <a:rPr lang="en-US" sz="2000" dirty="0"/>
            <a:t>Parameters later modified with the expected values by the architect</a:t>
          </a:r>
          <a:endParaRPr lang="en-IN" sz="2000" dirty="0"/>
        </a:p>
      </dgm:t>
    </dgm:pt>
    <dgm:pt modelId="{F98AD6B7-B0E3-4669-94D4-27376B506D90}" type="parTrans" cxnId="{B6409955-B087-45B0-9368-22D3D46A0AF3}">
      <dgm:prSet/>
      <dgm:spPr/>
      <dgm:t>
        <a:bodyPr/>
        <a:lstStyle/>
        <a:p>
          <a:endParaRPr lang="en-IN"/>
        </a:p>
      </dgm:t>
    </dgm:pt>
    <dgm:pt modelId="{668872FA-1A11-40B9-8BFA-9B350998E02A}" type="sibTrans" cxnId="{B6409955-B087-45B0-9368-22D3D46A0AF3}">
      <dgm:prSet/>
      <dgm:spPr/>
      <dgm:t>
        <a:bodyPr/>
        <a:lstStyle/>
        <a:p>
          <a:endParaRPr lang="en-IN"/>
        </a:p>
      </dgm:t>
    </dgm:pt>
    <dgm:pt modelId="{759931C1-D74D-48AA-BD4B-0131586EA673}">
      <dgm:prSet phldrT="[Text]" custT="1"/>
      <dgm:spPr/>
      <dgm:t>
        <a:bodyPr/>
        <a:lstStyle/>
        <a:p>
          <a:r>
            <a:rPr lang="en-US" sz="1600" dirty="0"/>
            <a:t>Assert Failure</a:t>
          </a:r>
          <a:endParaRPr lang="en-IN" sz="1600" dirty="0"/>
        </a:p>
      </dgm:t>
    </dgm:pt>
    <dgm:pt modelId="{907E80F3-9BCD-4CF3-B33C-FD899A380D90}" type="sibTrans" cxnId="{C6838EED-7CF7-4295-87CC-7ACFFDFE3403}">
      <dgm:prSet/>
      <dgm:spPr/>
      <dgm:t>
        <a:bodyPr/>
        <a:lstStyle/>
        <a:p>
          <a:endParaRPr lang="en-IN"/>
        </a:p>
      </dgm:t>
    </dgm:pt>
    <dgm:pt modelId="{81A4D177-DB75-45CC-8581-5B553A422833}" type="parTrans" cxnId="{C6838EED-7CF7-4295-87CC-7ACFFDFE3403}">
      <dgm:prSet/>
      <dgm:spPr/>
      <dgm:t>
        <a:bodyPr/>
        <a:lstStyle/>
        <a:p>
          <a:endParaRPr lang="en-IN"/>
        </a:p>
      </dgm:t>
    </dgm:pt>
    <dgm:pt modelId="{EFBCB195-1A0A-4ED5-BF82-6212A758879F}" type="pres">
      <dgm:prSet presAssocID="{8CFBBDB2-D59F-4499-8C92-C4A59B5067E4}" presName="linearFlow" presStyleCnt="0">
        <dgm:presLayoutVars>
          <dgm:dir/>
          <dgm:animLvl val="lvl"/>
          <dgm:resizeHandles val="exact"/>
        </dgm:presLayoutVars>
      </dgm:prSet>
      <dgm:spPr/>
    </dgm:pt>
    <dgm:pt modelId="{D03DC9D6-BFA0-4FFE-B5C4-69EDAA639B52}" type="pres">
      <dgm:prSet presAssocID="{759931C1-D74D-48AA-BD4B-0131586EA673}" presName="composite" presStyleCnt="0"/>
      <dgm:spPr/>
    </dgm:pt>
    <dgm:pt modelId="{07172B70-9CB9-4A82-A831-61A87C02F5A5}" type="pres">
      <dgm:prSet presAssocID="{759931C1-D74D-48AA-BD4B-0131586EA673}" presName="parentText" presStyleLbl="alignNode1" presStyleIdx="0" presStyleCnt="3" custLinFactNeighborX="-7387" custLinFactNeighborY="-6531">
        <dgm:presLayoutVars>
          <dgm:chMax val="1"/>
          <dgm:bulletEnabled val="1"/>
        </dgm:presLayoutVars>
      </dgm:prSet>
      <dgm:spPr/>
    </dgm:pt>
    <dgm:pt modelId="{4551F5F0-E881-47AF-A0B5-0118D3E9B588}" type="pres">
      <dgm:prSet presAssocID="{759931C1-D74D-48AA-BD4B-0131586EA673}" presName="descendantText" presStyleLbl="alignAcc1" presStyleIdx="0" presStyleCnt="3">
        <dgm:presLayoutVars>
          <dgm:bulletEnabled val="1"/>
        </dgm:presLayoutVars>
      </dgm:prSet>
      <dgm:spPr/>
    </dgm:pt>
    <dgm:pt modelId="{D01FF15B-2BB6-46D8-ACBC-62683CBCB58C}" type="pres">
      <dgm:prSet presAssocID="{907E80F3-9BCD-4CF3-B33C-FD899A380D90}" presName="sp" presStyleCnt="0"/>
      <dgm:spPr/>
    </dgm:pt>
    <dgm:pt modelId="{3D2B9CC5-A60D-437F-872C-667AF6445CB7}" type="pres">
      <dgm:prSet presAssocID="{2E391497-7818-44B9-9AD3-6601A097FB55}" presName="composite" presStyleCnt="0"/>
      <dgm:spPr/>
    </dgm:pt>
    <dgm:pt modelId="{9CFA97E5-8881-4018-BA86-1094D70A314D}" type="pres">
      <dgm:prSet presAssocID="{2E391497-7818-44B9-9AD3-6601A097FB5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514054-02A9-4DA7-AB3C-7DECEE63A03D}" type="pres">
      <dgm:prSet presAssocID="{2E391497-7818-44B9-9AD3-6601A097FB55}" presName="descendantText" presStyleLbl="alignAcc1" presStyleIdx="1" presStyleCnt="3">
        <dgm:presLayoutVars>
          <dgm:bulletEnabled val="1"/>
        </dgm:presLayoutVars>
      </dgm:prSet>
      <dgm:spPr/>
    </dgm:pt>
    <dgm:pt modelId="{1F7F4E90-31A8-464E-AD32-B900E1C459BD}" type="pres">
      <dgm:prSet presAssocID="{94B41096-E7BE-48BE-A083-F6C8B13907FC}" presName="sp" presStyleCnt="0"/>
      <dgm:spPr/>
    </dgm:pt>
    <dgm:pt modelId="{A19447B8-684B-41DB-B9AA-1B371EA359DE}" type="pres">
      <dgm:prSet presAssocID="{03146ECD-FE4B-48EF-823F-2FAFE00533E9}" presName="composite" presStyleCnt="0"/>
      <dgm:spPr/>
    </dgm:pt>
    <dgm:pt modelId="{FDEF7834-FEDA-4C53-85A8-544CAC1B0E6D}" type="pres">
      <dgm:prSet presAssocID="{03146ECD-FE4B-48EF-823F-2FAFE00533E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01EB3C4-E9AE-4F33-BF7B-D13FB0E3EF75}" type="pres">
      <dgm:prSet presAssocID="{03146ECD-FE4B-48EF-823F-2FAFE00533E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5B9C106-D609-472D-8830-72DB02FA1B52}" type="presOf" srcId="{6FF0DEDD-6025-4AC3-AA40-071FD6B19568}" destId="{4551F5F0-E881-47AF-A0B5-0118D3E9B588}" srcOrd="0" destOrd="0" presId="urn:microsoft.com/office/officeart/2005/8/layout/chevron2"/>
    <dgm:cxn modelId="{6287B72B-9ED6-4181-9989-A87DB9B74E3B}" type="presOf" srcId="{759931C1-D74D-48AA-BD4B-0131586EA673}" destId="{07172B70-9CB9-4A82-A831-61A87C02F5A5}" srcOrd="0" destOrd="0" presId="urn:microsoft.com/office/officeart/2005/8/layout/chevron2"/>
    <dgm:cxn modelId="{C66EA731-ADFD-44A6-8FB0-57FE726D8C82}" srcId="{8CFBBDB2-D59F-4499-8C92-C4A59B5067E4}" destId="{03146ECD-FE4B-48EF-823F-2FAFE00533E9}" srcOrd="2" destOrd="0" parTransId="{9614A2CD-B9F9-4650-858E-89D87357BCC2}" sibTransId="{B36FF832-233E-4A0E-9D6F-6B33AC4C36C8}"/>
    <dgm:cxn modelId="{33FFAE61-AEB2-47E6-B0E0-11A1E743FB45}" type="presOf" srcId="{D7CC6B2B-0F85-4B78-B44F-7EB617873B7E}" destId="{4551F5F0-E881-47AF-A0B5-0118D3E9B588}" srcOrd="0" destOrd="1" presId="urn:microsoft.com/office/officeart/2005/8/layout/chevron2"/>
    <dgm:cxn modelId="{F3AA6E63-8CF3-4E01-860A-695300416151}" type="presOf" srcId="{8CFBBDB2-D59F-4499-8C92-C4A59B5067E4}" destId="{EFBCB195-1A0A-4ED5-BF82-6212A758879F}" srcOrd="0" destOrd="0" presId="urn:microsoft.com/office/officeart/2005/8/layout/chevron2"/>
    <dgm:cxn modelId="{B6409955-B087-45B0-9368-22D3D46A0AF3}" srcId="{03146ECD-FE4B-48EF-823F-2FAFE00533E9}" destId="{D890C952-DD02-4982-AFC0-F317427AF544}" srcOrd="0" destOrd="0" parTransId="{F98AD6B7-B0E3-4669-94D4-27376B506D90}" sibTransId="{668872FA-1A11-40B9-8BFA-9B350998E02A}"/>
    <dgm:cxn modelId="{E6F2B57A-6E9C-44A6-904D-438208850BF1}" type="presOf" srcId="{03146ECD-FE4B-48EF-823F-2FAFE00533E9}" destId="{FDEF7834-FEDA-4C53-85A8-544CAC1B0E6D}" srcOrd="0" destOrd="0" presId="urn:microsoft.com/office/officeart/2005/8/layout/chevron2"/>
    <dgm:cxn modelId="{5212AE82-3182-47D5-8FD7-8AC159BD40DF}" srcId="{2E391497-7818-44B9-9AD3-6601A097FB55}" destId="{15A1E44E-7D24-4975-BA04-B1FB2DBD9780}" srcOrd="0" destOrd="0" parTransId="{CDA76E1B-5AA8-4C0E-95D4-C0BAD9AF2807}" sibTransId="{70C77E59-E0AD-4412-92F5-DCCD644A9B4A}"/>
    <dgm:cxn modelId="{4103A69F-8B8A-4ADF-95C8-42DB56E97149}" type="presOf" srcId="{15A1E44E-7D24-4975-BA04-B1FB2DBD9780}" destId="{56514054-02A9-4DA7-AB3C-7DECEE63A03D}" srcOrd="0" destOrd="0" presId="urn:microsoft.com/office/officeart/2005/8/layout/chevron2"/>
    <dgm:cxn modelId="{C46EC1A7-A349-4ED0-8ADF-2FE1C18902D5}" srcId="{759931C1-D74D-48AA-BD4B-0131586EA673}" destId="{6FF0DEDD-6025-4AC3-AA40-071FD6B19568}" srcOrd="0" destOrd="0" parTransId="{ACD8ED31-E300-4704-9D71-81D0FB926673}" sibTransId="{200ECC1F-7476-45EF-88B3-BFCD6E354303}"/>
    <dgm:cxn modelId="{200CADB2-D609-4FD5-8260-8F2D94D2C6BD}" srcId="{759931C1-D74D-48AA-BD4B-0131586EA673}" destId="{D7CC6B2B-0F85-4B78-B44F-7EB617873B7E}" srcOrd="1" destOrd="0" parTransId="{144972C6-E932-412D-8DC8-CF4EDCD954D4}" sibTransId="{16F313CE-108C-4031-8720-1E9EAF0F3449}"/>
    <dgm:cxn modelId="{DB41E5C1-40CF-4678-9F6F-DE780BF3BB6B}" type="presOf" srcId="{2E391497-7818-44B9-9AD3-6601A097FB55}" destId="{9CFA97E5-8881-4018-BA86-1094D70A314D}" srcOrd="0" destOrd="0" presId="urn:microsoft.com/office/officeart/2005/8/layout/chevron2"/>
    <dgm:cxn modelId="{2A7A75CB-E8DE-4C64-A96B-18169BFC6206}" type="presOf" srcId="{D890C952-DD02-4982-AFC0-F317427AF544}" destId="{801EB3C4-E9AE-4F33-BF7B-D13FB0E3EF75}" srcOrd="0" destOrd="0" presId="urn:microsoft.com/office/officeart/2005/8/layout/chevron2"/>
    <dgm:cxn modelId="{087B2FE3-894C-41A6-B801-3EE722CD1D2B}" srcId="{8CFBBDB2-D59F-4499-8C92-C4A59B5067E4}" destId="{2E391497-7818-44B9-9AD3-6601A097FB55}" srcOrd="1" destOrd="0" parTransId="{D85314EA-5672-4E36-90FD-17103F062967}" sibTransId="{94B41096-E7BE-48BE-A083-F6C8B13907FC}"/>
    <dgm:cxn modelId="{C6838EED-7CF7-4295-87CC-7ACFFDFE3403}" srcId="{8CFBBDB2-D59F-4499-8C92-C4A59B5067E4}" destId="{759931C1-D74D-48AA-BD4B-0131586EA673}" srcOrd="0" destOrd="0" parTransId="{81A4D177-DB75-45CC-8581-5B553A422833}" sibTransId="{907E80F3-9BCD-4CF3-B33C-FD899A380D90}"/>
    <dgm:cxn modelId="{D143D38E-F51D-4790-8666-3FDF4D03761D}" type="presParOf" srcId="{EFBCB195-1A0A-4ED5-BF82-6212A758879F}" destId="{D03DC9D6-BFA0-4FFE-B5C4-69EDAA639B52}" srcOrd="0" destOrd="0" presId="urn:microsoft.com/office/officeart/2005/8/layout/chevron2"/>
    <dgm:cxn modelId="{9F948E61-3470-4504-8C27-BF31363E0936}" type="presParOf" srcId="{D03DC9D6-BFA0-4FFE-B5C4-69EDAA639B52}" destId="{07172B70-9CB9-4A82-A831-61A87C02F5A5}" srcOrd="0" destOrd="0" presId="urn:microsoft.com/office/officeart/2005/8/layout/chevron2"/>
    <dgm:cxn modelId="{29D63287-8C5C-4AE2-9B1D-CF5626462C2C}" type="presParOf" srcId="{D03DC9D6-BFA0-4FFE-B5C4-69EDAA639B52}" destId="{4551F5F0-E881-47AF-A0B5-0118D3E9B588}" srcOrd="1" destOrd="0" presId="urn:microsoft.com/office/officeart/2005/8/layout/chevron2"/>
    <dgm:cxn modelId="{050E7D79-9D3B-4B19-9117-81600172559C}" type="presParOf" srcId="{EFBCB195-1A0A-4ED5-BF82-6212A758879F}" destId="{D01FF15B-2BB6-46D8-ACBC-62683CBCB58C}" srcOrd="1" destOrd="0" presId="urn:microsoft.com/office/officeart/2005/8/layout/chevron2"/>
    <dgm:cxn modelId="{224B7998-3662-4F25-AAB6-99780004BEE8}" type="presParOf" srcId="{EFBCB195-1A0A-4ED5-BF82-6212A758879F}" destId="{3D2B9CC5-A60D-437F-872C-667AF6445CB7}" srcOrd="2" destOrd="0" presId="urn:microsoft.com/office/officeart/2005/8/layout/chevron2"/>
    <dgm:cxn modelId="{F5003B6E-840E-4A46-AC78-280043A94AA7}" type="presParOf" srcId="{3D2B9CC5-A60D-437F-872C-667AF6445CB7}" destId="{9CFA97E5-8881-4018-BA86-1094D70A314D}" srcOrd="0" destOrd="0" presId="urn:microsoft.com/office/officeart/2005/8/layout/chevron2"/>
    <dgm:cxn modelId="{60658646-29F9-4B27-8A2A-32145447483F}" type="presParOf" srcId="{3D2B9CC5-A60D-437F-872C-667AF6445CB7}" destId="{56514054-02A9-4DA7-AB3C-7DECEE63A03D}" srcOrd="1" destOrd="0" presId="urn:microsoft.com/office/officeart/2005/8/layout/chevron2"/>
    <dgm:cxn modelId="{B87C89AF-0AC1-4CB1-8BC7-DD493454B747}" type="presParOf" srcId="{EFBCB195-1A0A-4ED5-BF82-6212A758879F}" destId="{1F7F4E90-31A8-464E-AD32-B900E1C459BD}" srcOrd="3" destOrd="0" presId="urn:microsoft.com/office/officeart/2005/8/layout/chevron2"/>
    <dgm:cxn modelId="{79A111A7-B116-43F8-BC44-CAEA3AF6E298}" type="presParOf" srcId="{EFBCB195-1A0A-4ED5-BF82-6212A758879F}" destId="{A19447B8-684B-41DB-B9AA-1B371EA359DE}" srcOrd="4" destOrd="0" presId="urn:microsoft.com/office/officeart/2005/8/layout/chevron2"/>
    <dgm:cxn modelId="{431906E0-DC4A-42CA-998F-8F777A3D9438}" type="presParOf" srcId="{A19447B8-684B-41DB-B9AA-1B371EA359DE}" destId="{FDEF7834-FEDA-4C53-85A8-544CAC1B0E6D}" srcOrd="0" destOrd="0" presId="urn:microsoft.com/office/officeart/2005/8/layout/chevron2"/>
    <dgm:cxn modelId="{88070D32-7067-4A7C-964A-842E5A44AB38}" type="presParOf" srcId="{A19447B8-684B-41DB-B9AA-1B371EA359DE}" destId="{801EB3C4-E9AE-4F33-BF7B-D13FB0E3EF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78651-F53A-429A-B76B-21DE6DE1D161}" type="doc">
      <dgm:prSet loTypeId="urn:microsoft.com/office/officeart/2018/2/layout/IconVerticalSolidList" loCatId="icon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D1CB8F-6FF6-4E65-97C1-C97190A632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Data Integrity Violations: </a:t>
          </a:r>
          <a:r>
            <a:rPr lang="en-US" sz="2000" b="0" i="0" dirty="0"/>
            <a:t>Data corruption, data loss/truncation</a:t>
          </a:r>
          <a:endParaRPr lang="en-US" sz="2000" b="0" dirty="0"/>
        </a:p>
      </dgm:t>
    </dgm:pt>
    <dgm:pt modelId="{97F33A60-A342-4A10-A912-7F8C877B365B}" type="parTrans" cxnId="{DBBC1FA1-1597-40A2-8D6F-E5C7CF74B1D4}">
      <dgm:prSet/>
      <dgm:spPr/>
      <dgm:t>
        <a:bodyPr/>
        <a:lstStyle/>
        <a:p>
          <a:endParaRPr lang="en-US"/>
        </a:p>
      </dgm:t>
    </dgm:pt>
    <dgm:pt modelId="{8001DBD1-DE1F-4105-A802-9A41C179DAF7}" type="sibTrans" cxnId="{DBBC1FA1-1597-40A2-8D6F-E5C7CF74B1D4}">
      <dgm:prSet/>
      <dgm:spPr/>
      <dgm:t>
        <a:bodyPr/>
        <a:lstStyle/>
        <a:p>
          <a:endParaRPr lang="en-US"/>
        </a:p>
      </dgm:t>
    </dgm:pt>
    <dgm:pt modelId="{B6A83538-6DD6-4D93-A1B3-6D7DC231C3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Timing Dependencies: </a:t>
          </a:r>
          <a:r>
            <a:rPr lang="en-IN" sz="2000" b="0" i="0" dirty="0"/>
            <a:t>Presence of feedback loops, </a:t>
          </a:r>
          <a:r>
            <a:rPr lang="en-US" sz="2000" b="0" i="0" dirty="0"/>
            <a:t>timing constraints violated</a:t>
          </a:r>
          <a:r>
            <a:rPr lang="en-IN" sz="2000" b="0" i="0" dirty="0"/>
            <a:t> when a transaction arrives too early or too late</a:t>
          </a:r>
          <a:endParaRPr lang="en-US" sz="2000" b="0" dirty="0"/>
        </a:p>
      </dgm:t>
    </dgm:pt>
    <dgm:pt modelId="{8EDA3D54-36FE-4BEC-AE37-16DF38A38EE2}" type="parTrans" cxnId="{FB29BBB6-C8EE-47DB-A3CD-ED6CF81717FA}">
      <dgm:prSet/>
      <dgm:spPr/>
      <dgm:t>
        <a:bodyPr/>
        <a:lstStyle/>
        <a:p>
          <a:endParaRPr lang="en-US"/>
        </a:p>
      </dgm:t>
    </dgm:pt>
    <dgm:pt modelId="{F9F6F26B-A946-4454-9163-F159E35E2B3F}" type="sibTrans" cxnId="{FB29BBB6-C8EE-47DB-A3CD-ED6CF81717FA}">
      <dgm:prSet/>
      <dgm:spPr/>
      <dgm:t>
        <a:bodyPr/>
        <a:lstStyle/>
        <a:p>
          <a:endParaRPr lang="en-US"/>
        </a:p>
      </dgm:t>
    </dgm:pt>
    <dgm:pt modelId="{37E83B1A-FCB0-47EB-86F6-6C5AB1770A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Control and Data Interaction:</a:t>
          </a:r>
          <a:r>
            <a:rPr lang="en-US" sz="2000" b="0" i="0" dirty="0"/>
            <a:t> Interactions between different types of instructions</a:t>
          </a:r>
          <a:endParaRPr lang="en-US" sz="2000" dirty="0"/>
        </a:p>
      </dgm:t>
    </dgm:pt>
    <dgm:pt modelId="{8AA07438-B3F4-4E6E-BDA4-4DBB2C4E14C9}" type="parTrans" cxnId="{03F6BF5D-1F4E-41AB-8C93-0B6352A2C29B}">
      <dgm:prSet/>
      <dgm:spPr/>
      <dgm:t>
        <a:bodyPr/>
        <a:lstStyle/>
        <a:p>
          <a:endParaRPr lang="en-US"/>
        </a:p>
      </dgm:t>
    </dgm:pt>
    <dgm:pt modelId="{A4CA4145-BF94-45B2-B0AC-6981230DD5DC}" type="sibTrans" cxnId="{03F6BF5D-1F4E-41AB-8C93-0B6352A2C29B}">
      <dgm:prSet/>
      <dgm:spPr/>
      <dgm:t>
        <a:bodyPr/>
        <a:lstStyle/>
        <a:p>
          <a:endParaRPr lang="en-US"/>
        </a:p>
      </dgm:t>
    </dgm:pt>
    <dgm:pt modelId="{B28DDA63-F7BD-49AC-B1AA-6A0BCFEB2DCE}" type="pres">
      <dgm:prSet presAssocID="{EE978651-F53A-429A-B76B-21DE6DE1D161}" presName="root" presStyleCnt="0">
        <dgm:presLayoutVars>
          <dgm:dir/>
          <dgm:resizeHandles val="exact"/>
        </dgm:presLayoutVars>
      </dgm:prSet>
      <dgm:spPr/>
    </dgm:pt>
    <dgm:pt modelId="{608E2BAF-6291-451D-8AEB-477A33AE9A9E}" type="pres">
      <dgm:prSet presAssocID="{01D1CB8F-6FF6-4E65-97C1-C97190A6325E}" presName="compNode" presStyleCnt="0"/>
      <dgm:spPr/>
    </dgm:pt>
    <dgm:pt modelId="{14FBD4C1-09BC-441F-9ABF-46F418747B59}" type="pres">
      <dgm:prSet presAssocID="{01D1CB8F-6FF6-4E65-97C1-C97190A6325E}" presName="bgRect" presStyleLbl="bgShp" presStyleIdx="0" presStyleCnt="3"/>
      <dgm:spPr/>
    </dgm:pt>
    <dgm:pt modelId="{74303604-D593-4627-8ECF-AFFCFEFEF133}" type="pres">
      <dgm:prSet presAssocID="{01D1CB8F-6FF6-4E65-97C1-C97190A632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C9FB647-8DDC-418E-A5DC-00D3EDFBA743}" type="pres">
      <dgm:prSet presAssocID="{01D1CB8F-6FF6-4E65-97C1-C97190A6325E}" presName="spaceRect" presStyleCnt="0"/>
      <dgm:spPr/>
    </dgm:pt>
    <dgm:pt modelId="{9B169096-0C08-4464-9297-545C2B844833}" type="pres">
      <dgm:prSet presAssocID="{01D1CB8F-6FF6-4E65-97C1-C97190A6325E}" presName="parTx" presStyleLbl="revTx" presStyleIdx="0" presStyleCnt="3">
        <dgm:presLayoutVars>
          <dgm:chMax val="0"/>
          <dgm:chPref val="0"/>
        </dgm:presLayoutVars>
      </dgm:prSet>
      <dgm:spPr/>
    </dgm:pt>
    <dgm:pt modelId="{3E52EA65-F1CD-4B48-88FA-90817F1EC789}" type="pres">
      <dgm:prSet presAssocID="{8001DBD1-DE1F-4105-A802-9A41C179DAF7}" presName="sibTrans" presStyleCnt="0"/>
      <dgm:spPr/>
    </dgm:pt>
    <dgm:pt modelId="{C18E8BC6-3FCD-48DE-A294-6F7D49EE13FD}" type="pres">
      <dgm:prSet presAssocID="{B6A83538-6DD6-4D93-A1B3-6D7DC231C32A}" presName="compNode" presStyleCnt="0"/>
      <dgm:spPr/>
    </dgm:pt>
    <dgm:pt modelId="{2268E6F3-0C6F-4339-9EA6-3D5F2B426EFF}" type="pres">
      <dgm:prSet presAssocID="{B6A83538-6DD6-4D93-A1B3-6D7DC231C32A}" presName="bgRect" presStyleLbl="bgShp" presStyleIdx="1" presStyleCnt="3"/>
      <dgm:spPr/>
    </dgm:pt>
    <dgm:pt modelId="{66CAE9AC-B5EC-4BB0-A0F3-DD729A97E9E4}" type="pres">
      <dgm:prSet presAssocID="{B6A83538-6DD6-4D93-A1B3-6D7DC231C3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57C808-B41E-4CB2-B791-F0A9AF550883}" type="pres">
      <dgm:prSet presAssocID="{B6A83538-6DD6-4D93-A1B3-6D7DC231C32A}" presName="spaceRect" presStyleCnt="0"/>
      <dgm:spPr/>
    </dgm:pt>
    <dgm:pt modelId="{D89DAE28-D23A-4A47-BC64-21881E71854C}" type="pres">
      <dgm:prSet presAssocID="{B6A83538-6DD6-4D93-A1B3-6D7DC231C32A}" presName="parTx" presStyleLbl="revTx" presStyleIdx="1" presStyleCnt="3">
        <dgm:presLayoutVars>
          <dgm:chMax val="0"/>
          <dgm:chPref val="0"/>
        </dgm:presLayoutVars>
      </dgm:prSet>
      <dgm:spPr/>
    </dgm:pt>
    <dgm:pt modelId="{9BC5B32E-0971-4F49-B4DA-93B81AA0AE06}" type="pres">
      <dgm:prSet presAssocID="{F9F6F26B-A946-4454-9163-F159E35E2B3F}" presName="sibTrans" presStyleCnt="0"/>
      <dgm:spPr/>
    </dgm:pt>
    <dgm:pt modelId="{5686DE34-3977-42DC-BC46-BFC3432AACF2}" type="pres">
      <dgm:prSet presAssocID="{37E83B1A-FCB0-47EB-86F6-6C5AB1770A09}" presName="compNode" presStyleCnt="0"/>
      <dgm:spPr/>
    </dgm:pt>
    <dgm:pt modelId="{EEB41F6F-9CE8-4598-B641-339CF65B6C21}" type="pres">
      <dgm:prSet presAssocID="{37E83B1A-FCB0-47EB-86F6-6C5AB1770A09}" presName="bgRect" presStyleLbl="bgShp" presStyleIdx="2" presStyleCnt="3"/>
      <dgm:spPr/>
    </dgm:pt>
    <dgm:pt modelId="{39A294D0-5D47-4484-868B-829222DD807D}" type="pres">
      <dgm:prSet presAssocID="{37E83B1A-FCB0-47EB-86F6-6C5AB1770A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7811A0B5-3020-485A-A756-CD4CBD12146A}" type="pres">
      <dgm:prSet presAssocID="{37E83B1A-FCB0-47EB-86F6-6C5AB1770A09}" presName="spaceRect" presStyleCnt="0"/>
      <dgm:spPr/>
    </dgm:pt>
    <dgm:pt modelId="{1D5EA253-EAFF-4E94-8683-AFBC85F7F6DE}" type="pres">
      <dgm:prSet presAssocID="{37E83B1A-FCB0-47EB-86F6-6C5AB1770A0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22EF17-1286-437C-8B52-E89C43C01A9F}" type="presOf" srcId="{01D1CB8F-6FF6-4E65-97C1-C97190A6325E}" destId="{9B169096-0C08-4464-9297-545C2B844833}" srcOrd="0" destOrd="0" presId="urn:microsoft.com/office/officeart/2018/2/layout/IconVerticalSolidList"/>
    <dgm:cxn modelId="{03F6BF5D-1F4E-41AB-8C93-0B6352A2C29B}" srcId="{EE978651-F53A-429A-B76B-21DE6DE1D161}" destId="{37E83B1A-FCB0-47EB-86F6-6C5AB1770A09}" srcOrd="2" destOrd="0" parTransId="{8AA07438-B3F4-4E6E-BDA4-4DBB2C4E14C9}" sibTransId="{A4CA4145-BF94-45B2-B0AC-6981230DD5DC}"/>
    <dgm:cxn modelId="{77A77F54-389F-4012-9BDB-3AAEA27796D9}" type="presOf" srcId="{B6A83538-6DD6-4D93-A1B3-6D7DC231C32A}" destId="{D89DAE28-D23A-4A47-BC64-21881E71854C}" srcOrd="0" destOrd="0" presId="urn:microsoft.com/office/officeart/2018/2/layout/IconVerticalSolidList"/>
    <dgm:cxn modelId="{DBBC1FA1-1597-40A2-8D6F-E5C7CF74B1D4}" srcId="{EE978651-F53A-429A-B76B-21DE6DE1D161}" destId="{01D1CB8F-6FF6-4E65-97C1-C97190A6325E}" srcOrd="0" destOrd="0" parTransId="{97F33A60-A342-4A10-A912-7F8C877B365B}" sibTransId="{8001DBD1-DE1F-4105-A802-9A41C179DAF7}"/>
    <dgm:cxn modelId="{FB29BBB6-C8EE-47DB-A3CD-ED6CF81717FA}" srcId="{EE978651-F53A-429A-B76B-21DE6DE1D161}" destId="{B6A83538-6DD6-4D93-A1B3-6D7DC231C32A}" srcOrd="1" destOrd="0" parTransId="{8EDA3D54-36FE-4BEC-AE37-16DF38A38EE2}" sibTransId="{F9F6F26B-A946-4454-9163-F159E35E2B3F}"/>
    <dgm:cxn modelId="{F5D76AD5-84B6-4993-8308-B77F612F9202}" type="presOf" srcId="{37E83B1A-FCB0-47EB-86F6-6C5AB1770A09}" destId="{1D5EA253-EAFF-4E94-8683-AFBC85F7F6DE}" srcOrd="0" destOrd="0" presId="urn:microsoft.com/office/officeart/2018/2/layout/IconVerticalSolidList"/>
    <dgm:cxn modelId="{D29253DA-EBB2-4588-8171-D275CEB63670}" type="presOf" srcId="{EE978651-F53A-429A-B76B-21DE6DE1D161}" destId="{B28DDA63-F7BD-49AC-B1AA-6A0BCFEB2DCE}" srcOrd="0" destOrd="0" presId="urn:microsoft.com/office/officeart/2018/2/layout/IconVerticalSolidList"/>
    <dgm:cxn modelId="{B539B0BD-6680-433A-ADE0-1E3BA625A57A}" type="presParOf" srcId="{B28DDA63-F7BD-49AC-B1AA-6A0BCFEB2DCE}" destId="{608E2BAF-6291-451D-8AEB-477A33AE9A9E}" srcOrd="0" destOrd="0" presId="urn:microsoft.com/office/officeart/2018/2/layout/IconVerticalSolidList"/>
    <dgm:cxn modelId="{52BCDFE8-D56A-4190-94C6-EC128FC6BF04}" type="presParOf" srcId="{608E2BAF-6291-451D-8AEB-477A33AE9A9E}" destId="{14FBD4C1-09BC-441F-9ABF-46F418747B59}" srcOrd="0" destOrd="0" presId="urn:microsoft.com/office/officeart/2018/2/layout/IconVerticalSolidList"/>
    <dgm:cxn modelId="{205FE784-23E8-43CA-B225-E15794A62000}" type="presParOf" srcId="{608E2BAF-6291-451D-8AEB-477A33AE9A9E}" destId="{74303604-D593-4627-8ECF-AFFCFEFEF133}" srcOrd="1" destOrd="0" presId="urn:microsoft.com/office/officeart/2018/2/layout/IconVerticalSolidList"/>
    <dgm:cxn modelId="{C838BD62-36E6-4EA7-8447-61524CB6EF23}" type="presParOf" srcId="{608E2BAF-6291-451D-8AEB-477A33AE9A9E}" destId="{FC9FB647-8DDC-418E-A5DC-00D3EDFBA743}" srcOrd="2" destOrd="0" presId="urn:microsoft.com/office/officeart/2018/2/layout/IconVerticalSolidList"/>
    <dgm:cxn modelId="{57D20695-6318-4F27-98D0-FFC5424C04BE}" type="presParOf" srcId="{608E2BAF-6291-451D-8AEB-477A33AE9A9E}" destId="{9B169096-0C08-4464-9297-545C2B844833}" srcOrd="3" destOrd="0" presId="urn:microsoft.com/office/officeart/2018/2/layout/IconVerticalSolidList"/>
    <dgm:cxn modelId="{E337C49A-2421-428F-BD35-2249974B5564}" type="presParOf" srcId="{B28DDA63-F7BD-49AC-B1AA-6A0BCFEB2DCE}" destId="{3E52EA65-F1CD-4B48-88FA-90817F1EC789}" srcOrd="1" destOrd="0" presId="urn:microsoft.com/office/officeart/2018/2/layout/IconVerticalSolidList"/>
    <dgm:cxn modelId="{B9998633-647E-4D9A-B6A7-D8A17D983178}" type="presParOf" srcId="{B28DDA63-F7BD-49AC-B1AA-6A0BCFEB2DCE}" destId="{C18E8BC6-3FCD-48DE-A294-6F7D49EE13FD}" srcOrd="2" destOrd="0" presId="urn:microsoft.com/office/officeart/2018/2/layout/IconVerticalSolidList"/>
    <dgm:cxn modelId="{C519D21D-6C8D-42F8-AAE2-4D750D7BBAEC}" type="presParOf" srcId="{C18E8BC6-3FCD-48DE-A294-6F7D49EE13FD}" destId="{2268E6F3-0C6F-4339-9EA6-3D5F2B426EFF}" srcOrd="0" destOrd="0" presId="urn:microsoft.com/office/officeart/2018/2/layout/IconVerticalSolidList"/>
    <dgm:cxn modelId="{2339CD2F-F615-49F5-813D-017C7FF0ECA1}" type="presParOf" srcId="{C18E8BC6-3FCD-48DE-A294-6F7D49EE13FD}" destId="{66CAE9AC-B5EC-4BB0-A0F3-DD729A97E9E4}" srcOrd="1" destOrd="0" presId="urn:microsoft.com/office/officeart/2018/2/layout/IconVerticalSolidList"/>
    <dgm:cxn modelId="{13AD8ED0-92D0-4B4B-95C8-8FB1FA926ED1}" type="presParOf" srcId="{C18E8BC6-3FCD-48DE-A294-6F7D49EE13FD}" destId="{F257C808-B41E-4CB2-B791-F0A9AF550883}" srcOrd="2" destOrd="0" presId="urn:microsoft.com/office/officeart/2018/2/layout/IconVerticalSolidList"/>
    <dgm:cxn modelId="{134D4CF3-D20D-4F23-99A3-DFB5BA7F62F8}" type="presParOf" srcId="{C18E8BC6-3FCD-48DE-A294-6F7D49EE13FD}" destId="{D89DAE28-D23A-4A47-BC64-21881E71854C}" srcOrd="3" destOrd="0" presId="urn:microsoft.com/office/officeart/2018/2/layout/IconVerticalSolidList"/>
    <dgm:cxn modelId="{3CF44480-97A6-4995-B1B6-4855040489DC}" type="presParOf" srcId="{B28DDA63-F7BD-49AC-B1AA-6A0BCFEB2DCE}" destId="{9BC5B32E-0971-4F49-B4DA-93B81AA0AE06}" srcOrd="3" destOrd="0" presId="urn:microsoft.com/office/officeart/2018/2/layout/IconVerticalSolidList"/>
    <dgm:cxn modelId="{DA8D0AB8-4016-40F6-AD17-8ECE512CA22E}" type="presParOf" srcId="{B28DDA63-F7BD-49AC-B1AA-6A0BCFEB2DCE}" destId="{5686DE34-3977-42DC-BC46-BFC3432AACF2}" srcOrd="4" destOrd="0" presId="urn:microsoft.com/office/officeart/2018/2/layout/IconVerticalSolidList"/>
    <dgm:cxn modelId="{E0E6DAE4-4B21-45B8-9B1D-78D90C0BACA7}" type="presParOf" srcId="{5686DE34-3977-42DC-BC46-BFC3432AACF2}" destId="{EEB41F6F-9CE8-4598-B641-339CF65B6C21}" srcOrd="0" destOrd="0" presId="urn:microsoft.com/office/officeart/2018/2/layout/IconVerticalSolidList"/>
    <dgm:cxn modelId="{59A59DA4-5460-467E-B3C7-5DF291A242C1}" type="presParOf" srcId="{5686DE34-3977-42DC-BC46-BFC3432AACF2}" destId="{39A294D0-5D47-4484-868B-829222DD807D}" srcOrd="1" destOrd="0" presId="urn:microsoft.com/office/officeart/2018/2/layout/IconVerticalSolidList"/>
    <dgm:cxn modelId="{2B4B22CA-4C33-483E-9FF1-CB469B03689B}" type="presParOf" srcId="{5686DE34-3977-42DC-BC46-BFC3432AACF2}" destId="{7811A0B5-3020-485A-A756-CD4CBD12146A}" srcOrd="2" destOrd="0" presId="urn:microsoft.com/office/officeart/2018/2/layout/IconVerticalSolidList"/>
    <dgm:cxn modelId="{6C827F98-27A6-42F4-865B-E65279DB16B9}" type="presParOf" srcId="{5686DE34-3977-42DC-BC46-BFC3432AACF2}" destId="{1D5EA253-EAFF-4E94-8683-AFBC85F7F6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D7D025-9CFB-4342-A18A-E943C97E87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E60BB9-E856-4D05-83B1-6DF58FA324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Covers to check the reachability of input scenarios/internal signals</a:t>
          </a:r>
        </a:p>
      </dgm:t>
    </dgm:pt>
    <dgm:pt modelId="{2392BE1B-29E8-4027-9F86-A195459ED88C}" type="parTrans" cxnId="{E307E4E3-A6CF-488F-B0D9-06416FBECCB0}">
      <dgm:prSet/>
      <dgm:spPr/>
      <dgm:t>
        <a:bodyPr/>
        <a:lstStyle/>
        <a:p>
          <a:endParaRPr lang="en-US"/>
        </a:p>
      </dgm:t>
    </dgm:pt>
    <dgm:pt modelId="{302969F3-CB2B-48CD-971F-C2233310D528}" type="sibTrans" cxnId="{E307E4E3-A6CF-488F-B0D9-06416FBECCB0}">
      <dgm:prSet/>
      <dgm:spPr/>
      <dgm:t>
        <a:bodyPr/>
        <a:lstStyle/>
        <a:p>
          <a:endParaRPr lang="en-US"/>
        </a:p>
      </dgm:t>
    </dgm:pt>
    <dgm:pt modelId="{96D6E000-673A-4A59-AD18-88AF2729AF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Can detect any over-constraints or any unreachable logic in the design</a:t>
          </a:r>
        </a:p>
      </dgm:t>
    </dgm:pt>
    <dgm:pt modelId="{D4177523-B6D0-44B2-A630-5B0B17FD6F18}" type="parTrans" cxnId="{2A1B8412-9B9F-4AAA-A396-06D79688E492}">
      <dgm:prSet/>
      <dgm:spPr/>
      <dgm:t>
        <a:bodyPr/>
        <a:lstStyle/>
        <a:p>
          <a:endParaRPr lang="en-US"/>
        </a:p>
      </dgm:t>
    </dgm:pt>
    <dgm:pt modelId="{2AB95A30-1AD4-4D5E-BC21-FA43832830A9}" type="sibTrans" cxnId="{2A1B8412-9B9F-4AAA-A396-06D79688E492}">
      <dgm:prSet/>
      <dgm:spPr/>
      <dgm:t>
        <a:bodyPr/>
        <a:lstStyle/>
        <a:p>
          <a:endParaRPr lang="en-US"/>
        </a:p>
      </dgm:t>
    </dgm:pt>
    <dgm:pt modelId="{4B45151F-9969-49DB-8C64-EF19398DBE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Bounded proof + Cover points -&gt; confidence factor </a:t>
          </a:r>
        </a:p>
      </dgm:t>
    </dgm:pt>
    <dgm:pt modelId="{0EA0479F-793A-4E78-BD86-DFB3433E7614}" type="parTrans" cxnId="{D0E5CA78-02D5-4FD1-B9A1-587AE1388572}">
      <dgm:prSet/>
      <dgm:spPr/>
      <dgm:t>
        <a:bodyPr/>
        <a:lstStyle/>
        <a:p>
          <a:endParaRPr lang="en-US"/>
        </a:p>
      </dgm:t>
    </dgm:pt>
    <dgm:pt modelId="{642762A6-550E-411F-A9DA-6D6C6ACFBC35}" type="sibTrans" cxnId="{D0E5CA78-02D5-4FD1-B9A1-587AE1388572}">
      <dgm:prSet/>
      <dgm:spPr/>
      <dgm:t>
        <a:bodyPr/>
        <a:lstStyle/>
        <a:p>
          <a:endParaRPr lang="en-US"/>
        </a:p>
      </dgm:t>
    </dgm:pt>
    <dgm:pt modelId="{8E7AFC5A-D793-45A4-B4D6-D605BBFE0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favorable feature, made designers to dedicate bandwidth and provide multiple such covers that can be included in formal setup</a:t>
          </a:r>
        </a:p>
      </dgm:t>
    </dgm:pt>
    <dgm:pt modelId="{CB7F1A78-CB43-4883-ACC8-76FC8815E1EE}" type="parTrans" cxnId="{41779B72-B753-4E0F-868A-33FBC9358926}">
      <dgm:prSet/>
      <dgm:spPr/>
      <dgm:t>
        <a:bodyPr/>
        <a:lstStyle/>
        <a:p>
          <a:endParaRPr lang="en-US"/>
        </a:p>
      </dgm:t>
    </dgm:pt>
    <dgm:pt modelId="{EE2C1430-782A-4328-9A08-2814CEB0EBCE}" type="sibTrans" cxnId="{41779B72-B753-4E0F-868A-33FBC9358926}">
      <dgm:prSet/>
      <dgm:spPr/>
      <dgm:t>
        <a:bodyPr/>
        <a:lstStyle/>
        <a:p>
          <a:endParaRPr lang="en-US"/>
        </a:p>
      </dgm:t>
    </dgm:pt>
    <dgm:pt modelId="{69D565E0-C8DB-43F3-92F9-E9FDE437AF65}" type="pres">
      <dgm:prSet presAssocID="{17D7D025-9CFB-4342-A18A-E943C97E879C}" presName="root" presStyleCnt="0">
        <dgm:presLayoutVars>
          <dgm:dir/>
          <dgm:resizeHandles val="exact"/>
        </dgm:presLayoutVars>
      </dgm:prSet>
      <dgm:spPr/>
    </dgm:pt>
    <dgm:pt modelId="{D7F47742-388F-4056-8069-BBE3CE1F1503}" type="pres">
      <dgm:prSet presAssocID="{2BE60BB9-E856-4D05-83B1-6DF58FA3242A}" presName="compNode" presStyleCnt="0"/>
      <dgm:spPr/>
    </dgm:pt>
    <dgm:pt modelId="{2B261209-FA1C-4191-97FF-53CCD515F0E3}" type="pres">
      <dgm:prSet presAssocID="{2BE60BB9-E856-4D05-83B1-6DF58FA3242A}" presName="bgRect" presStyleLbl="bgShp" presStyleIdx="0" presStyleCnt="4" custLinFactNeighborX="-1064" custLinFactNeighborY="-2093"/>
      <dgm:spPr/>
    </dgm:pt>
    <dgm:pt modelId="{A60FC330-127B-4D02-BEF8-B5477D3E8024}" type="pres">
      <dgm:prSet presAssocID="{2BE60BB9-E856-4D05-83B1-6DF58FA324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B3305048-4855-42D1-B69A-EFB4145CE77E}" type="pres">
      <dgm:prSet presAssocID="{2BE60BB9-E856-4D05-83B1-6DF58FA3242A}" presName="spaceRect" presStyleCnt="0"/>
      <dgm:spPr/>
    </dgm:pt>
    <dgm:pt modelId="{3BF0BF70-0439-4DA7-A136-83C4C24A2690}" type="pres">
      <dgm:prSet presAssocID="{2BE60BB9-E856-4D05-83B1-6DF58FA3242A}" presName="parTx" presStyleLbl="revTx" presStyleIdx="0" presStyleCnt="4">
        <dgm:presLayoutVars>
          <dgm:chMax val="0"/>
          <dgm:chPref val="0"/>
        </dgm:presLayoutVars>
      </dgm:prSet>
      <dgm:spPr/>
    </dgm:pt>
    <dgm:pt modelId="{1A0E8907-8A1F-4590-815C-0DA3360D0669}" type="pres">
      <dgm:prSet presAssocID="{302969F3-CB2B-48CD-971F-C2233310D528}" presName="sibTrans" presStyleCnt="0"/>
      <dgm:spPr/>
    </dgm:pt>
    <dgm:pt modelId="{8071D73A-696D-4B6F-B19E-D186558E4D37}" type="pres">
      <dgm:prSet presAssocID="{96D6E000-673A-4A59-AD18-88AF2729AF84}" presName="compNode" presStyleCnt="0"/>
      <dgm:spPr/>
    </dgm:pt>
    <dgm:pt modelId="{DA94AFB4-46DA-4FD2-B7B4-60B6E4CD0244}" type="pres">
      <dgm:prSet presAssocID="{96D6E000-673A-4A59-AD18-88AF2729AF84}" presName="bgRect" presStyleLbl="bgShp" presStyleIdx="1" presStyleCnt="4"/>
      <dgm:spPr/>
    </dgm:pt>
    <dgm:pt modelId="{C8C180C3-2257-4A89-BC11-B8611966759E}" type="pres">
      <dgm:prSet presAssocID="{96D6E000-673A-4A59-AD18-88AF2729AF8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EC48E34-E427-4948-AF74-31A710309396}" type="pres">
      <dgm:prSet presAssocID="{96D6E000-673A-4A59-AD18-88AF2729AF84}" presName="spaceRect" presStyleCnt="0"/>
      <dgm:spPr/>
    </dgm:pt>
    <dgm:pt modelId="{D0353F87-BD36-4DA5-9A34-583F8029918C}" type="pres">
      <dgm:prSet presAssocID="{96D6E000-673A-4A59-AD18-88AF2729AF84}" presName="parTx" presStyleLbl="revTx" presStyleIdx="1" presStyleCnt="4">
        <dgm:presLayoutVars>
          <dgm:chMax val="0"/>
          <dgm:chPref val="0"/>
        </dgm:presLayoutVars>
      </dgm:prSet>
      <dgm:spPr/>
    </dgm:pt>
    <dgm:pt modelId="{D78041AE-3591-4E8C-8499-1C2A32D56994}" type="pres">
      <dgm:prSet presAssocID="{2AB95A30-1AD4-4D5E-BC21-FA43832830A9}" presName="sibTrans" presStyleCnt="0"/>
      <dgm:spPr/>
    </dgm:pt>
    <dgm:pt modelId="{3C139C59-3AD0-40EE-A9BF-16EF57689C5D}" type="pres">
      <dgm:prSet presAssocID="{4B45151F-9969-49DB-8C64-EF19398DBE05}" presName="compNode" presStyleCnt="0"/>
      <dgm:spPr/>
    </dgm:pt>
    <dgm:pt modelId="{B2D11566-37DF-46FE-8DD8-EFBFE9032E24}" type="pres">
      <dgm:prSet presAssocID="{4B45151F-9969-49DB-8C64-EF19398DBE05}" presName="bgRect" presStyleLbl="bgShp" presStyleIdx="2" presStyleCnt="4"/>
      <dgm:spPr/>
    </dgm:pt>
    <dgm:pt modelId="{34BC5685-8CC3-448B-B503-92C7073A5D45}" type="pres">
      <dgm:prSet presAssocID="{4B45151F-9969-49DB-8C64-EF19398DBE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E5D8FD6-05D9-47B7-AC2E-A36B7B98326D}" type="pres">
      <dgm:prSet presAssocID="{4B45151F-9969-49DB-8C64-EF19398DBE05}" presName="spaceRect" presStyleCnt="0"/>
      <dgm:spPr/>
    </dgm:pt>
    <dgm:pt modelId="{009BDA82-0A13-46A5-8479-03C7D2F68B22}" type="pres">
      <dgm:prSet presAssocID="{4B45151F-9969-49DB-8C64-EF19398DBE05}" presName="parTx" presStyleLbl="revTx" presStyleIdx="2" presStyleCnt="4">
        <dgm:presLayoutVars>
          <dgm:chMax val="0"/>
          <dgm:chPref val="0"/>
        </dgm:presLayoutVars>
      </dgm:prSet>
      <dgm:spPr/>
    </dgm:pt>
    <dgm:pt modelId="{7A871A04-491A-46E7-96EC-577397B55A33}" type="pres">
      <dgm:prSet presAssocID="{642762A6-550E-411F-A9DA-6D6C6ACFBC35}" presName="sibTrans" presStyleCnt="0"/>
      <dgm:spPr/>
    </dgm:pt>
    <dgm:pt modelId="{58664DB3-B479-4436-BE16-0EC2939F3F7F}" type="pres">
      <dgm:prSet presAssocID="{8E7AFC5A-D793-45A4-B4D6-D605BBFE0EEF}" presName="compNode" presStyleCnt="0"/>
      <dgm:spPr/>
    </dgm:pt>
    <dgm:pt modelId="{B740C51D-7837-4778-8D54-D21BC95F9A54}" type="pres">
      <dgm:prSet presAssocID="{8E7AFC5A-D793-45A4-B4D6-D605BBFE0EEF}" presName="bgRect" presStyleLbl="bgShp" presStyleIdx="3" presStyleCnt="4"/>
      <dgm:spPr/>
    </dgm:pt>
    <dgm:pt modelId="{1D7AAC50-58E6-45B1-95EE-5CB6FE7CEB3C}" type="pres">
      <dgm:prSet presAssocID="{8E7AFC5A-D793-45A4-B4D6-D605BBFE0E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AA77791-1AC0-42EC-AC7D-7A171DF60287}" type="pres">
      <dgm:prSet presAssocID="{8E7AFC5A-D793-45A4-B4D6-D605BBFE0EEF}" presName="spaceRect" presStyleCnt="0"/>
      <dgm:spPr/>
    </dgm:pt>
    <dgm:pt modelId="{4CCC205E-F509-4000-B670-B16058CA7559}" type="pres">
      <dgm:prSet presAssocID="{8E7AFC5A-D793-45A4-B4D6-D605BBFE0E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A1B8412-9B9F-4AAA-A396-06D79688E492}" srcId="{17D7D025-9CFB-4342-A18A-E943C97E879C}" destId="{96D6E000-673A-4A59-AD18-88AF2729AF84}" srcOrd="1" destOrd="0" parTransId="{D4177523-B6D0-44B2-A630-5B0B17FD6F18}" sibTransId="{2AB95A30-1AD4-4D5E-BC21-FA43832830A9}"/>
    <dgm:cxn modelId="{59F3A365-5FEA-4C30-81D5-EE61929529F1}" type="presOf" srcId="{2BE60BB9-E856-4D05-83B1-6DF58FA3242A}" destId="{3BF0BF70-0439-4DA7-A136-83C4C24A2690}" srcOrd="0" destOrd="0" presId="urn:microsoft.com/office/officeart/2018/2/layout/IconVerticalSolidList"/>
    <dgm:cxn modelId="{4FB61B4B-9F09-4BF0-9AA6-34B7C0DA476B}" type="presOf" srcId="{96D6E000-673A-4A59-AD18-88AF2729AF84}" destId="{D0353F87-BD36-4DA5-9A34-583F8029918C}" srcOrd="0" destOrd="0" presId="urn:microsoft.com/office/officeart/2018/2/layout/IconVerticalSolidList"/>
    <dgm:cxn modelId="{41779B72-B753-4E0F-868A-33FBC9358926}" srcId="{17D7D025-9CFB-4342-A18A-E943C97E879C}" destId="{8E7AFC5A-D793-45A4-B4D6-D605BBFE0EEF}" srcOrd="3" destOrd="0" parTransId="{CB7F1A78-CB43-4883-ACC8-76FC8815E1EE}" sibTransId="{EE2C1430-782A-4328-9A08-2814CEB0EBCE}"/>
    <dgm:cxn modelId="{D0E5CA78-02D5-4FD1-B9A1-587AE1388572}" srcId="{17D7D025-9CFB-4342-A18A-E943C97E879C}" destId="{4B45151F-9969-49DB-8C64-EF19398DBE05}" srcOrd="2" destOrd="0" parTransId="{0EA0479F-793A-4E78-BD86-DFB3433E7614}" sibTransId="{642762A6-550E-411F-A9DA-6D6C6ACFBC35}"/>
    <dgm:cxn modelId="{7FF8FD85-52B7-4A3F-B446-1D176845CE21}" type="presOf" srcId="{4B45151F-9969-49DB-8C64-EF19398DBE05}" destId="{009BDA82-0A13-46A5-8479-03C7D2F68B22}" srcOrd="0" destOrd="0" presId="urn:microsoft.com/office/officeart/2018/2/layout/IconVerticalSolidList"/>
    <dgm:cxn modelId="{FE2BCBAE-103D-4E02-BF63-1F51CC7F7396}" type="presOf" srcId="{8E7AFC5A-D793-45A4-B4D6-D605BBFE0EEF}" destId="{4CCC205E-F509-4000-B670-B16058CA7559}" srcOrd="0" destOrd="0" presId="urn:microsoft.com/office/officeart/2018/2/layout/IconVerticalSolidList"/>
    <dgm:cxn modelId="{BA6193CC-AAA1-457C-9B9E-9A1D905B6F7D}" type="presOf" srcId="{17D7D025-9CFB-4342-A18A-E943C97E879C}" destId="{69D565E0-C8DB-43F3-92F9-E9FDE437AF65}" srcOrd="0" destOrd="0" presId="urn:microsoft.com/office/officeart/2018/2/layout/IconVerticalSolidList"/>
    <dgm:cxn modelId="{E307E4E3-A6CF-488F-B0D9-06416FBECCB0}" srcId="{17D7D025-9CFB-4342-A18A-E943C97E879C}" destId="{2BE60BB9-E856-4D05-83B1-6DF58FA3242A}" srcOrd="0" destOrd="0" parTransId="{2392BE1B-29E8-4027-9F86-A195459ED88C}" sibTransId="{302969F3-CB2B-48CD-971F-C2233310D528}"/>
    <dgm:cxn modelId="{C9ED9355-AB72-44A5-BAD3-94C48648F250}" type="presParOf" srcId="{69D565E0-C8DB-43F3-92F9-E9FDE437AF65}" destId="{D7F47742-388F-4056-8069-BBE3CE1F1503}" srcOrd="0" destOrd="0" presId="urn:microsoft.com/office/officeart/2018/2/layout/IconVerticalSolidList"/>
    <dgm:cxn modelId="{F52CA8D5-EFCF-4186-B16B-840A78910016}" type="presParOf" srcId="{D7F47742-388F-4056-8069-BBE3CE1F1503}" destId="{2B261209-FA1C-4191-97FF-53CCD515F0E3}" srcOrd="0" destOrd="0" presId="urn:microsoft.com/office/officeart/2018/2/layout/IconVerticalSolidList"/>
    <dgm:cxn modelId="{E5B95BA1-5403-4897-813D-71FED1B09515}" type="presParOf" srcId="{D7F47742-388F-4056-8069-BBE3CE1F1503}" destId="{A60FC330-127B-4D02-BEF8-B5477D3E8024}" srcOrd="1" destOrd="0" presId="urn:microsoft.com/office/officeart/2018/2/layout/IconVerticalSolidList"/>
    <dgm:cxn modelId="{BD345B44-59A9-4464-803E-5E7948948B3F}" type="presParOf" srcId="{D7F47742-388F-4056-8069-BBE3CE1F1503}" destId="{B3305048-4855-42D1-B69A-EFB4145CE77E}" srcOrd="2" destOrd="0" presId="urn:microsoft.com/office/officeart/2018/2/layout/IconVerticalSolidList"/>
    <dgm:cxn modelId="{70BB74DB-5836-4E00-9891-245FD63A313C}" type="presParOf" srcId="{D7F47742-388F-4056-8069-BBE3CE1F1503}" destId="{3BF0BF70-0439-4DA7-A136-83C4C24A2690}" srcOrd="3" destOrd="0" presId="urn:microsoft.com/office/officeart/2018/2/layout/IconVerticalSolidList"/>
    <dgm:cxn modelId="{333A136D-D1D8-4183-82E0-E9D730CEAF7B}" type="presParOf" srcId="{69D565E0-C8DB-43F3-92F9-E9FDE437AF65}" destId="{1A0E8907-8A1F-4590-815C-0DA3360D0669}" srcOrd="1" destOrd="0" presId="urn:microsoft.com/office/officeart/2018/2/layout/IconVerticalSolidList"/>
    <dgm:cxn modelId="{35421625-9AE8-46C9-804B-F859AC1BC869}" type="presParOf" srcId="{69D565E0-C8DB-43F3-92F9-E9FDE437AF65}" destId="{8071D73A-696D-4B6F-B19E-D186558E4D37}" srcOrd="2" destOrd="0" presId="urn:microsoft.com/office/officeart/2018/2/layout/IconVerticalSolidList"/>
    <dgm:cxn modelId="{502174DC-8578-4C13-B435-34A65C7F2747}" type="presParOf" srcId="{8071D73A-696D-4B6F-B19E-D186558E4D37}" destId="{DA94AFB4-46DA-4FD2-B7B4-60B6E4CD0244}" srcOrd="0" destOrd="0" presId="urn:microsoft.com/office/officeart/2018/2/layout/IconVerticalSolidList"/>
    <dgm:cxn modelId="{3776EB89-3EFE-4298-A3FC-2763586D2785}" type="presParOf" srcId="{8071D73A-696D-4B6F-B19E-D186558E4D37}" destId="{C8C180C3-2257-4A89-BC11-B8611966759E}" srcOrd="1" destOrd="0" presId="urn:microsoft.com/office/officeart/2018/2/layout/IconVerticalSolidList"/>
    <dgm:cxn modelId="{1E167F67-FFF4-48FC-BC58-1230F6A28745}" type="presParOf" srcId="{8071D73A-696D-4B6F-B19E-D186558E4D37}" destId="{5EC48E34-E427-4948-AF74-31A710309396}" srcOrd="2" destOrd="0" presId="urn:microsoft.com/office/officeart/2018/2/layout/IconVerticalSolidList"/>
    <dgm:cxn modelId="{70C1D50F-0EEC-4312-B174-4BD884CE1FE0}" type="presParOf" srcId="{8071D73A-696D-4B6F-B19E-D186558E4D37}" destId="{D0353F87-BD36-4DA5-9A34-583F8029918C}" srcOrd="3" destOrd="0" presId="urn:microsoft.com/office/officeart/2018/2/layout/IconVerticalSolidList"/>
    <dgm:cxn modelId="{94D5DA0A-0EA7-4E0E-9851-D411DCF9695B}" type="presParOf" srcId="{69D565E0-C8DB-43F3-92F9-E9FDE437AF65}" destId="{D78041AE-3591-4E8C-8499-1C2A32D56994}" srcOrd="3" destOrd="0" presId="urn:microsoft.com/office/officeart/2018/2/layout/IconVerticalSolidList"/>
    <dgm:cxn modelId="{87B7A899-C606-416F-B582-31B3BC1F6EC7}" type="presParOf" srcId="{69D565E0-C8DB-43F3-92F9-E9FDE437AF65}" destId="{3C139C59-3AD0-40EE-A9BF-16EF57689C5D}" srcOrd="4" destOrd="0" presId="urn:microsoft.com/office/officeart/2018/2/layout/IconVerticalSolidList"/>
    <dgm:cxn modelId="{3AA64822-B4F6-466F-BB59-85DE1D92C2FC}" type="presParOf" srcId="{3C139C59-3AD0-40EE-A9BF-16EF57689C5D}" destId="{B2D11566-37DF-46FE-8DD8-EFBFE9032E24}" srcOrd="0" destOrd="0" presId="urn:microsoft.com/office/officeart/2018/2/layout/IconVerticalSolidList"/>
    <dgm:cxn modelId="{FD0FFB7D-1CCF-427F-9589-0B5811D4545C}" type="presParOf" srcId="{3C139C59-3AD0-40EE-A9BF-16EF57689C5D}" destId="{34BC5685-8CC3-448B-B503-92C7073A5D45}" srcOrd="1" destOrd="0" presId="urn:microsoft.com/office/officeart/2018/2/layout/IconVerticalSolidList"/>
    <dgm:cxn modelId="{06E7B595-9B4C-4538-87AC-A072BE24C904}" type="presParOf" srcId="{3C139C59-3AD0-40EE-A9BF-16EF57689C5D}" destId="{EE5D8FD6-05D9-47B7-AC2E-A36B7B98326D}" srcOrd="2" destOrd="0" presId="urn:microsoft.com/office/officeart/2018/2/layout/IconVerticalSolidList"/>
    <dgm:cxn modelId="{E6E63943-4799-4067-BBAE-39D655C11EFD}" type="presParOf" srcId="{3C139C59-3AD0-40EE-A9BF-16EF57689C5D}" destId="{009BDA82-0A13-46A5-8479-03C7D2F68B22}" srcOrd="3" destOrd="0" presId="urn:microsoft.com/office/officeart/2018/2/layout/IconVerticalSolidList"/>
    <dgm:cxn modelId="{9D6166A8-1294-425B-A4B2-F9A4CF2B42D3}" type="presParOf" srcId="{69D565E0-C8DB-43F3-92F9-E9FDE437AF65}" destId="{7A871A04-491A-46E7-96EC-577397B55A33}" srcOrd="5" destOrd="0" presId="urn:microsoft.com/office/officeart/2018/2/layout/IconVerticalSolidList"/>
    <dgm:cxn modelId="{344D78F4-0C4B-4E3F-8302-B7E04E1BA502}" type="presParOf" srcId="{69D565E0-C8DB-43F3-92F9-E9FDE437AF65}" destId="{58664DB3-B479-4436-BE16-0EC2939F3F7F}" srcOrd="6" destOrd="0" presId="urn:microsoft.com/office/officeart/2018/2/layout/IconVerticalSolidList"/>
    <dgm:cxn modelId="{5DD28FB1-FC1C-4526-AAAF-279FB723511F}" type="presParOf" srcId="{58664DB3-B479-4436-BE16-0EC2939F3F7F}" destId="{B740C51D-7837-4778-8D54-D21BC95F9A54}" srcOrd="0" destOrd="0" presId="urn:microsoft.com/office/officeart/2018/2/layout/IconVerticalSolidList"/>
    <dgm:cxn modelId="{A1CBDCF7-6EAE-4464-9EDC-4C4DE8950B93}" type="presParOf" srcId="{58664DB3-B479-4436-BE16-0EC2939F3F7F}" destId="{1D7AAC50-58E6-45B1-95EE-5CB6FE7CEB3C}" srcOrd="1" destOrd="0" presId="urn:microsoft.com/office/officeart/2018/2/layout/IconVerticalSolidList"/>
    <dgm:cxn modelId="{06E862AE-3012-43B6-B3A2-2A600C14ADBF}" type="presParOf" srcId="{58664DB3-B479-4436-BE16-0EC2939F3F7F}" destId="{9AA77791-1AC0-42EC-AC7D-7A171DF60287}" srcOrd="2" destOrd="0" presId="urn:microsoft.com/office/officeart/2018/2/layout/IconVerticalSolidList"/>
    <dgm:cxn modelId="{01D2F423-CC3A-422E-89F2-95F4F832A93D}" type="presParOf" srcId="{58664DB3-B479-4436-BE16-0EC2939F3F7F}" destId="{4CCC205E-F509-4000-B670-B16058CA75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DA1192-8223-422E-9C0B-7B9E78E8270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745523-B7CC-4762-9415-0D05077DFC1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Bit level operations</a:t>
          </a:r>
          <a:endParaRPr lang="en-US" dirty="0"/>
        </a:p>
      </dgm:t>
    </dgm:pt>
    <dgm:pt modelId="{67AAF850-EBDD-42CC-80D6-324ED94CE7D8}" type="parTrans" cxnId="{8ABE5AD6-2488-4F68-B99D-392E42CA45C5}">
      <dgm:prSet/>
      <dgm:spPr/>
      <dgm:t>
        <a:bodyPr/>
        <a:lstStyle/>
        <a:p>
          <a:endParaRPr lang="en-US"/>
        </a:p>
      </dgm:t>
    </dgm:pt>
    <dgm:pt modelId="{102FDF74-63F4-4152-9E89-4057A7DE1B28}" type="sibTrans" cxnId="{8ABE5AD6-2488-4F68-B99D-392E42CA45C5}">
      <dgm:prSet/>
      <dgm:spPr/>
      <dgm:t>
        <a:bodyPr/>
        <a:lstStyle/>
        <a:p>
          <a:endParaRPr lang="en-US"/>
        </a:p>
      </dgm:t>
    </dgm:pt>
    <dgm:pt modelId="{6148BE02-CFA2-4B46-9386-6DB76AA9E89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Pipelined architecture</a:t>
          </a:r>
          <a:endParaRPr lang="en-US" dirty="0"/>
        </a:p>
      </dgm:t>
    </dgm:pt>
    <dgm:pt modelId="{C4D997F4-9B96-477B-A0E3-54E56E4AE547}" type="parTrans" cxnId="{D37E287F-79FD-44F8-A1F1-7FC6BF0BC6FF}">
      <dgm:prSet/>
      <dgm:spPr/>
      <dgm:t>
        <a:bodyPr/>
        <a:lstStyle/>
        <a:p>
          <a:endParaRPr lang="en-US"/>
        </a:p>
      </dgm:t>
    </dgm:pt>
    <dgm:pt modelId="{4C216795-3269-433A-BD82-51FE10E748BC}" type="sibTrans" cxnId="{D37E287F-79FD-44F8-A1F1-7FC6BF0BC6FF}">
      <dgm:prSet/>
      <dgm:spPr/>
      <dgm:t>
        <a:bodyPr/>
        <a:lstStyle/>
        <a:p>
          <a:endParaRPr lang="en-US"/>
        </a:p>
      </dgm:t>
    </dgm:pt>
    <dgm:pt modelId="{5EE9B26F-002D-49E9-B093-5D25C6DF483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Large data widths</a:t>
          </a:r>
          <a:endParaRPr lang="en-US" dirty="0"/>
        </a:p>
      </dgm:t>
    </dgm:pt>
    <dgm:pt modelId="{AA48D4F3-BBF1-4355-9FD0-D3CD28F0AC95}" type="parTrans" cxnId="{85D79D61-24D9-4013-899C-E7CF5F78F10B}">
      <dgm:prSet/>
      <dgm:spPr/>
      <dgm:t>
        <a:bodyPr/>
        <a:lstStyle/>
        <a:p>
          <a:endParaRPr lang="en-US"/>
        </a:p>
      </dgm:t>
    </dgm:pt>
    <dgm:pt modelId="{5738341B-10B0-4F1E-9A49-76A43EC0E50D}" type="sibTrans" cxnId="{85D79D61-24D9-4013-899C-E7CF5F78F10B}">
      <dgm:prSet/>
      <dgm:spPr/>
      <dgm:t>
        <a:bodyPr/>
        <a:lstStyle/>
        <a:p>
          <a:endParaRPr lang="en-US"/>
        </a:p>
      </dgm:t>
    </dgm:pt>
    <dgm:pt modelId="{EBB73C22-36E4-4D05-8E8A-9A137994B2DF}" type="pres">
      <dgm:prSet presAssocID="{1FDA1192-8223-422E-9C0B-7B9E78E82704}" presName="compositeShape" presStyleCnt="0">
        <dgm:presLayoutVars>
          <dgm:chMax val="7"/>
          <dgm:dir/>
          <dgm:resizeHandles val="exact"/>
        </dgm:presLayoutVars>
      </dgm:prSet>
      <dgm:spPr/>
    </dgm:pt>
    <dgm:pt modelId="{A050BD38-005D-4009-A3CE-6D06BEEDEFE4}" type="pres">
      <dgm:prSet presAssocID="{4C745523-B7CC-4762-9415-0D05077DFC1A}" presName="circ1" presStyleLbl="vennNode1" presStyleIdx="0" presStyleCnt="3"/>
      <dgm:spPr/>
    </dgm:pt>
    <dgm:pt modelId="{DCE7676E-242F-4525-A7DF-3F31D369CBCC}" type="pres">
      <dgm:prSet presAssocID="{4C745523-B7CC-4762-9415-0D05077DFC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8BB284-EFB4-4CCA-9B54-F2E96FFD72DB}" type="pres">
      <dgm:prSet presAssocID="{6148BE02-CFA2-4B46-9386-6DB76AA9E894}" presName="circ2" presStyleLbl="vennNode1" presStyleIdx="1" presStyleCnt="3"/>
      <dgm:spPr/>
    </dgm:pt>
    <dgm:pt modelId="{B770B3F4-97CE-4DD3-A37A-B5E033FED124}" type="pres">
      <dgm:prSet presAssocID="{6148BE02-CFA2-4B46-9386-6DB76AA9E8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888D4B-8051-4374-BEB0-E30C94CD97B6}" type="pres">
      <dgm:prSet presAssocID="{5EE9B26F-002D-49E9-B093-5D25C6DF483D}" presName="circ3" presStyleLbl="vennNode1" presStyleIdx="2" presStyleCnt="3"/>
      <dgm:spPr/>
    </dgm:pt>
    <dgm:pt modelId="{BF884CF9-0379-47F5-AC32-AB9694CB1FDA}" type="pres">
      <dgm:prSet presAssocID="{5EE9B26F-002D-49E9-B093-5D25C6DF4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A21322-1419-42D7-8AB6-09DE23D18D5B}" type="presOf" srcId="{5EE9B26F-002D-49E9-B093-5D25C6DF483D}" destId="{BF884CF9-0379-47F5-AC32-AB9694CB1FDA}" srcOrd="1" destOrd="0" presId="urn:microsoft.com/office/officeart/2005/8/layout/venn1"/>
    <dgm:cxn modelId="{66C7BA5E-AEE3-486A-8AC9-51158F47625E}" type="presOf" srcId="{4C745523-B7CC-4762-9415-0D05077DFC1A}" destId="{DCE7676E-242F-4525-A7DF-3F31D369CBCC}" srcOrd="1" destOrd="0" presId="urn:microsoft.com/office/officeart/2005/8/layout/venn1"/>
    <dgm:cxn modelId="{85D79D61-24D9-4013-899C-E7CF5F78F10B}" srcId="{1FDA1192-8223-422E-9C0B-7B9E78E82704}" destId="{5EE9B26F-002D-49E9-B093-5D25C6DF483D}" srcOrd="2" destOrd="0" parTransId="{AA48D4F3-BBF1-4355-9FD0-D3CD28F0AC95}" sibTransId="{5738341B-10B0-4F1E-9A49-76A43EC0E50D}"/>
    <dgm:cxn modelId="{CCAF2E70-3FA7-45EE-A869-B80AC6BC70C7}" type="presOf" srcId="{6148BE02-CFA2-4B46-9386-6DB76AA9E894}" destId="{D28BB284-EFB4-4CCA-9B54-F2E96FFD72DB}" srcOrd="0" destOrd="0" presId="urn:microsoft.com/office/officeart/2005/8/layout/venn1"/>
    <dgm:cxn modelId="{D37E287F-79FD-44F8-A1F1-7FC6BF0BC6FF}" srcId="{1FDA1192-8223-422E-9C0B-7B9E78E82704}" destId="{6148BE02-CFA2-4B46-9386-6DB76AA9E894}" srcOrd="1" destOrd="0" parTransId="{C4D997F4-9B96-477B-A0E3-54E56E4AE547}" sibTransId="{4C216795-3269-433A-BD82-51FE10E748BC}"/>
    <dgm:cxn modelId="{EDD10B93-91DC-4B40-B4D4-9F4A6A6B44F3}" type="presOf" srcId="{6148BE02-CFA2-4B46-9386-6DB76AA9E894}" destId="{B770B3F4-97CE-4DD3-A37A-B5E033FED124}" srcOrd="1" destOrd="0" presId="urn:microsoft.com/office/officeart/2005/8/layout/venn1"/>
    <dgm:cxn modelId="{EBE71EAF-A61D-4F37-AAC7-C2EB6E27882D}" type="presOf" srcId="{4C745523-B7CC-4762-9415-0D05077DFC1A}" destId="{A050BD38-005D-4009-A3CE-6D06BEEDEFE4}" srcOrd="0" destOrd="0" presId="urn:microsoft.com/office/officeart/2005/8/layout/venn1"/>
    <dgm:cxn modelId="{29D4D1C2-35A8-4C1E-88BB-0F1354544AF0}" type="presOf" srcId="{1FDA1192-8223-422E-9C0B-7B9E78E82704}" destId="{EBB73C22-36E4-4D05-8E8A-9A137994B2DF}" srcOrd="0" destOrd="0" presId="urn:microsoft.com/office/officeart/2005/8/layout/venn1"/>
    <dgm:cxn modelId="{8ABE5AD6-2488-4F68-B99D-392E42CA45C5}" srcId="{1FDA1192-8223-422E-9C0B-7B9E78E82704}" destId="{4C745523-B7CC-4762-9415-0D05077DFC1A}" srcOrd="0" destOrd="0" parTransId="{67AAF850-EBDD-42CC-80D6-324ED94CE7D8}" sibTransId="{102FDF74-63F4-4152-9E89-4057A7DE1B28}"/>
    <dgm:cxn modelId="{548710E3-D6E7-4AA8-9636-6B8D94DFA3A5}" type="presOf" srcId="{5EE9B26F-002D-49E9-B093-5D25C6DF483D}" destId="{B0888D4B-8051-4374-BEB0-E30C94CD97B6}" srcOrd="0" destOrd="0" presId="urn:microsoft.com/office/officeart/2005/8/layout/venn1"/>
    <dgm:cxn modelId="{733F5E20-5B64-4519-8D54-FD379F44CAFF}" type="presParOf" srcId="{EBB73C22-36E4-4D05-8E8A-9A137994B2DF}" destId="{A050BD38-005D-4009-A3CE-6D06BEEDEFE4}" srcOrd="0" destOrd="0" presId="urn:microsoft.com/office/officeart/2005/8/layout/venn1"/>
    <dgm:cxn modelId="{FBA1846A-83C0-45D9-8741-B045F7BA2957}" type="presParOf" srcId="{EBB73C22-36E4-4D05-8E8A-9A137994B2DF}" destId="{DCE7676E-242F-4525-A7DF-3F31D369CBCC}" srcOrd="1" destOrd="0" presId="urn:microsoft.com/office/officeart/2005/8/layout/venn1"/>
    <dgm:cxn modelId="{1A73B9B2-759D-45A5-BD4C-611A2C4B2CB6}" type="presParOf" srcId="{EBB73C22-36E4-4D05-8E8A-9A137994B2DF}" destId="{D28BB284-EFB4-4CCA-9B54-F2E96FFD72DB}" srcOrd="2" destOrd="0" presId="urn:microsoft.com/office/officeart/2005/8/layout/venn1"/>
    <dgm:cxn modelId="{18DCE463-12A1-49A0-ADFC-E47BFF350292}" type="presParOf" srcId="{EBB73C22-36E4-4D05-8E8A-9A137994B2DF}" destId="{B770B3F4-97CE-4DD3-A37A-B5E033FED124}" srcOrd="3" destOrd="0" presId="urn:microsoft.com/office/officeart/2005/8/layout/venn1"/>
    <dgm:cxn modelId="{6BC314E4-029A-4D06-8529-B7DD95F56B46}" type="presParOf" srcId="{EBB73C22-36E4-4D05-8E8A-9A137994B2DF}" destId="{B0888D4B-8051-4374-BEB0-E30C94CD97B6}" srcOrd="4" destOrd="0" presId="urn:microsoft.com/office/officeart/2005/8/layout/venn1"/>
    <dgm:cxn modelId="{CAAC2630-313F-4267-A659-4779693F9A6F}" type="presParOf" srcId="{EBB73C22-36E4-4D05-8E8A-9A137994B2DF}" destId="{BF884CF9-0379-47F5-AC32-AB9694CB1FD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BFDF9D-F860-4AD5-B99D-AA342E5DB3F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50ECBD-A9ED-4CD0-A679-5FCE67B2D02B}">
      <dgm:prSet phldrT="[Text]"/>
      <dgm:spPr/>
      <dgm:t>
        <a:bodyPr/>
        <a:lstStyle/>
        <a:p>
          <a:r>
            <a:rPr lang="en-US" dirty="0"/>
            <a:t>Constrain DV to take various patterns</a:t>
          </a:r>
        </a:p>
      </dgm:t>
    </dgm:pt>
    <dgm:pt modelId="{5DAF29A7-30B7-4A0D-8B7C-5061E9200A21}" type="parTrans" cxnId="{A3A7A6C1-9239-4625-9EE2-2B68CC8EF5D8}">
      <dgm:prSet/>
      <dgm:spPr/>
      <dgm:t>
        <a:bodyPr/>
        <a:lstStyle/>
        <a:p>
          <a:endParaRPr lang="en-US"/>
        </a:p>
      </dgm:t>
    </dgm:pt>
    <dgm:pt modelId="{B5FE86F0-4276-4385-BC2B-21C982F7CB9D}" type="sibTrans" cxnId="{A3A7A6C1-9239-4625-9EE2-2B68CC8EF5D8}">
      <dgm:prSet/>
      <dgm:spPr/>
      <dgm:t>
        <a:bodyPr/>
        <a:lstStyle/>
        <a:p>
          <a:endParaRPr lang="en-US"/>
        </a:p>
      </dgm:t>
    </dgm:pt>
    <dgm:pt modelId="{AC90E138-B8BC-4EB6-B176-E5A957DE7377}">
      <dgm:prSet phldrT="[Text]"/>
      <dgm:spPr/>
      <dgm:t>
        <a:bodyPr/>
        <a:lstStyle/>
        <a:p>
          <a:r>
            <a:rPr lang="en-US" dirty="0"/>
            <a:t>Multiple DV patterns</a:t>
          </a:r>
        </a:p>
      </dgm:t>
    </dgm:pt>
    <dgm:pt modelId="{20AA91C5-58FA-4662-86AF-910AE44CC2DC}" type="parTrans" cxnId="{8A2D9010-F6FD-4AB4-AEAE-8D9C1EC8BFF4}">
      <dgm:prSet/>
      <dgm:spPr/>
      <dgm:t>
        <a:bodyPr/>
        <a:lstStyle/>
        <a:p>
          <a:endParaRPr lang="en-US"/>
        </a:p>
      </dgm:t>
    </dgm:pt>
    <dgm:pt modelId="{BDA21D30-7297-4A1D-A66D-13709C42ADD8}" type="sibTrans" cxnId="{8A2D9010-F6FD-4AB4-AEAE-8D9C1EC8BFF4}">
      <dgm:prSet/>
      <dgm:spPr/>
      <dgm:t>
        <a:bodyPr/>
        <a:lstStyle/>
        <a:p>
          <a:endParaRPr lang="en-US"/>
        </a:p>
      </dgm:t>
    </dgm:pt>
    <dgm:pt modelId="{FE74C3CA-D725-4BD6-BFEC-2D30976EC41E}">
      <dgm:prSet phldrT="[Text]"/>
      <dgm:spPr/>
      <dgm:t>
        <a:bodyPr/>
        <a:lstStyle/>
        <a:p>
          <a:r>
            <a:rPr lang="en-US" dirty="0"/>
            <a:t>Equivalent to performing equivalence check at a random cycle in pipeline</a:t>
          </a:r>
        </a:p>
      </dgm:t>
    </dgm:pt>
    <dgm:pt modelId="{9552A387-78CD-4F6A-BD57-4468673553B3}" type="parTrans" cxnId="{CEFC51CF-AE62-4C0C-B863-BA50DF081596}">
      <dgm:prSet/>
      <dgm:spPr/>
      <dgm:t>
        <a:bodyPr/>
        <a:lstStyle/>
        <a:p>
          <a:endParaRPr lang="en-US"/>
        </a:p>
      </dgm:t>
    </dgm:pt>
    <dgm:pt modelId="{BA7F762B-5415-4576-B6F4-AA50CE7E0802}" type="sibTrans" cxnId="{CEFC51CF-AE62-4C0C-B863-BA50DF081596}">
      <dgm:prSet/>
      <dgm:spPr/>
      <dgm:t>
        <a:bodyPr/>
        <a:lstStyle/>
        <a:p>
          <a:endParaRPr lang="en-US"/>
        </a:p>
      </dgm:t>
    </dgm:pt>
    <dgm:pt modelId="{0F159F41-90C9-46A7-8A29-434D231CB121}">
      <dgm:prSet phldrT="[Text]"/>
      <dgm:spPr/>
      <dgm:t>
        <a:bodyPr/>
        <a:lstStyle/>
        <a:p>
          <a:r>
            <a:rPr lang="en-US" dirty="0"/>
            <a:t>DV made high for a certain cycle and made symbolic for the rest</a:t>
          </a:r>
        </a:p>
      </dgm:t>
    </dgm:pt>
    <dgm:pt modelId="{B8BEFFF3-DF86-4C6F-B2B0-08CA673913A7}" type="parTrans" cxnId="{B9798E97-2599-4163-8B27-8054F86FF1CF}">
      <dgm:prSet/>
      <dgm:spPr/>
      <dgm:t>
        <a:bodyPr/>
        <a:lstStyle/>
        <a:p>
          <a:endParaRPr lang="en-US"/>
        </a:p>
      </dgm:t>
    </dgm:pt>
    <dgm:pt modelId="{7F8547F5-7B78-409C-8722-14738A8F8F0C}" type="sibTrans" cxnId="{B9798E97-2599-4163-8B27-8054F86FF1CF}">
      <dgm:prSet/>
      <dgm:spPr/>
      <dgm:t>
        <a:bodyPr/>
        <a:lstStyle/>
        <a:p>
          <a:endParaRPr lang="en-US"/>
        </a:p>
      </dgm:t>
    </dgm:pt>
    <dgm:pt modelId="{9021B04B-F62C-4BFB-B5E0-B9A062DE4ED6}">
      <dgm:prSet phldrT="[Text]"/>
      <dgm:spPr/>
      <dgm:t>
        <a:bodyPr/>
        <a:lstStyle/>
        <a:p>
          <a:r>
            <a:rPr lang="en-US" dirty="0"/>
            <a:t>Reset abstraction</a:t>
          </a:r>
        </a:p>
      </dgm:t>
    </dgm:pt>
    <dgm:pt modelId="{C0EC325E-F7D4-4123-A504-CD42FC274055}" type="sibTrans" cxnId="{557BD39D-9736-47E4-BCE9-C18F95071396}">
      <dgm:prSet/>
      <dgm:spPr/>
      <dgm:t>
        <a:bodyPr/>
        <a:lstStyle/>
        <a:p>
          <a:endParaRPr lang="en-US"/>
        </a:p>
      </dgm:t>
    </dgm:pt>
    <dgm:pt modelId="{D6E85F19-FF73-4E69-AE0C-91D583711339}" type="parTrans" cxnId="{557BD39D-9736-47E4-BCE9-C18F95071396}">
      <dgm:prSet/>
      <dgm:spPr/>
      <dgm:t>
        <a:bodyPr/>
        <a:lstStyle/>
        <a:p>
          <a:endParaRPr lang="en-US"/>
        </a:p>
      </dgm:t>
    </dgm:pt>
    <dgm:pt modelId="{6756576E-7185-4246-A066-2E6DE6901654}">
      <dgm:prSet phldrT="[Text]"/>
      <dgm:spPr/>
      <dgm:t>
        <a:bodyPr/>
        <a:lstStyle/>
        <a:p>
          <a:r>
            <a:rPr lang="en-US" dirty="0"/>
            <a:t>Proof decomposition</a:t>
          </a:r>
        </a:p>
      </dgm:t>
    </dgm:pt>
    <dgm:pt modelId="{01412CEF-09FC-477C-BB52-2A1DB70A9892}" type="parTrans" cxnId="{6E861962-A130-47D8-826C-8BD731C7B9C6}">
      <dgm:prSet/>
      <dgm:spPr/>
      <dgm:t>
        <a:bodyPr/>
        <a:lstStyle/>
        <a:p>
          <a:endParaRPr lang="en-IN"/>
        </a:p>
      </dgm:t>
    </dgm:pt>
    <dgm:pt modelId="{85BCFDB8-A2A8-4262-A9CF-526D9224DC84}" type="sibTrans" cxnId="{6E861962-A130-47D8-826C-8BD731C7B9C6}">
      <dgm:prSet/>
      <dgm:spPr/>
      <dgm:t>
        <a:bodyPr/>
        <a:lstStyle/>
        <a:p>
          <a:endParaRPr lang="en-IN"/>
        </a:p>
      </dgm:t>
    </dgm:pt>
    <dgm:pt modelId="{BE15328F-9390-49F1-BD61-B1C58235C01C}">
      <dgm:prSet phldrT="[Text]"/>
      <dgm:spPr/>
      <dgm:t>
        <a:bodyPr/>
        <a:lstStyle/>
        <a:p>
          <a:r>
            <a:rPr lang="en-US" dirty="0"/>
            <a:t>Use of helper lemmas</a:t>
          </a:r>
        </a:p>
      </dgm:t>
    </dgm:pt>
    <dgm:pt modelId="{A8EA3281-6EE2-4672-A086-CFC69CD647C5}" type="parTrans" cxnId="{36489DBF-E84A-463F-B633-C7ED012D53A7}">
      <dgm:prSet/>
      <dgm:spPr/>
      <dgm:t>
        <a:bodyPr/>
        <a:lstStyle/>
        <a:p>
          <a:endParaRPr lang="en-IN"/>
        </a:p>
      </dgm:t>
    </dgm:pt>
    <dgm:pt modelId="{0F0602C7-9E9B-482E-BFF8-1AE756D0C9E6}" type="sibTrans" cxnId="{36489DBF-E84A-463F-B633-C7ED012D53A7}">
      <dgm:prSet/>
      <dgm:spPr/>
      <dgm:t>
        <a:bodyPr/>
        <a:lstStyle/>
        <a:p>
          <a:endParaRPr lang="en-IN"/>
        </a:p>
      </dgm:t>
    </dgm:pt>
    <dgm:pt modelId="{53B9D35E-62CA-4C6A-A547-F4EF16249A40}">
      <dgm:prSet phldrT="[Text]"/>
      <dgm:spPr/>
      <dgm:t>
        <a:bodyPr/>
        <a:lstStyle/>
        <a:p>
          <a:r>
            <a:rPr lang="en-US" dirty="0"/>
            <a:t>Prove internal nodes</a:t>
          </a:r>
        </a:p>
      </dgm:t>
    </dgm:pt>
    <dgm:pt modelId="{4A230CCB-FB46-4869-A5C9-4FEA33FBD61E}" type="parTrans" cxnId="{5B10519F-67B2-4B27-A19D-3D35FAF5E841}">
      <dgm:prSet/>
      <dgm:spPr/>
      <dgm:t>
        <a:bodyPr/>
        <a:lstStyle/>
        <a:p>
          <a:endParaRPr lang="en-IN"/>
        </a:p>
      </dgm:t>
    </dgm:pt>
    <dgm:pt modelId="{53B8F273-B205-44DE-A42B-8E6A0CD1507B}" type="sibTrans" cxnId="{5B10519F-67B2-4B27-A19D-3D35FAF5E841}">
      <dgm:prSet/>
      <dgm:spPr/>
      <dgm:t>
        <a:bodyPr/>
        <a:lstStyle/>
        <a:p>
          <a:endParaRPr lang="en-IN"/>
        </a:p>
      </dgm:t>
    </dgm:pt>
    <dgm:pt modelId="{8F4F8742-7AE3-40C3-9A79-574DC0B1F55F}">
      <dgm:prSet phldrT="[Text]"/>
      <dgm:spPr/>
      <dgm:t>
        <a:bodyPr/>
        <a:lstStyle/>
        <a:p>
          <a:r>
            <a:rPr lang="en-US" dirty="0"/>
            <a:t>Assume the proven nodes to check the output nodes</a:t>
          </a:r>
        </a:p>
      </dgm:t>
    </dgm:pt>
    <dgm:pt modelId="{FE9A16B8-D0AD-4890-9A61-61A7EFD23508}" type="parTrans" cxnId="{7BB58BFE-4C92-482F-A145-04D0220BE1EA}">
      <dgm:prSet/>
      <dgm:spPr/>
      <dgm:t>
        <a:bodyPr/>
        <a:lstStyle/>
        <a:p>
          <a:endParaRPr lang="en-IN"/>
        </a:p>
      </dgm:t>
    </dgm:pt>
    <dgm:pt modelId="{A887B3F7-86F2-4D50-8059-A4D6F9A27EC7}" type="sibTrans" cxnId="{7BB58BFE-4C92-482F-A145-04D0220BE1EA}">
      <dgm:prSet/>
      <dgm:spPr/>
      <dgm:t>
        <a:bodyPr/>
        <a:lstStyle/>
        <a:p>
          <a:endParaRPr lang="en-IN"/>
        </a:p>
      </dgm:t>
    </dgm:pt>
    <dgm:pt modelId="{4952E48D-57CE-4EC3-9FBD-F07C8FA88D61}" type="pres">
      <dgm:prSet presAssocID="{5ABFDF9D-F860-4AD5-B99D-AA342E5DB3F0}" presName="linear" presStyleCnt="0">
        <dgm:presLayoutVars>
          <dgm:dir/>
          <dgm:animLvl val="lvl"/>
          <dgm:resizeHandles val="exact"/>
        </dgm:presLayoutVars>
      </dgm:prSet>
      <dgm:spPr/>
    </dgm:pt>
    <dgm:pt modelId="{D6A441E6-AC18-44B9-8719-EAA57F068976}" type="pres">
      <dgm:prSet presAssocID="{6756576E-7185-4246-A066-2E6DE6901654}" presName="parentLin" presStyleCnt="0"/>
      <dgm:spPr/>
    </dgm:pt>
    <dgm:pt modelId="{35C4D897-D843-4916-9A40-92D57DA6F894}" type="pres">
      <dgm:prSet presAssocID="{6756576E-7185-4246-A066-2E6DE6901654}" presName="parentLeftMargin" presStyleLbl="node1" presStyleIdx="0" presStyleCnt="3"/>
      <dgm:spPr/>
    </dgm:pt>
    <dgm:pt modelId="{DF287C08-5C86-4B5D-ACF9-5E4928F6C6AD}" type="pres">
      <dgm:prSet presAssocID="{6756576E-7185-4246-A066-2E6DE69016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A5C285-C309-4FF6-881B-CCBF999DB9CC}" type="pres">
      <dgm:prSet presAssocID="{6756576E-7185-4246-A066-2E6DE6901654}" presName="negativeSpace" presStyleCnt="0"/>
      <dgm:spPr/>
    </dgm:pt>
    <dgm:pt modelId="{07465829-2B40-41AF-BD47-6C41B2A50511}" type="pres">
      <dgm:prSet presAssocID="{6756576E-7185-4246-A066-2E6DE6901654}" presName="childText" presStyleLbl="conFgAcc1" presStyleIdx="0" presStyleCnt="3">
        <dgm:presLayoutVars>
          <dgm:bulletEnabled val="1"/>
        </dgm:presLayoutVars>
      </dgm:prSet>
      <dgm:spPr/>
    </dgm:pt>
    <dgm:pt modelId="{7AFFEE66-9A2B-498A-B5BB-3E8674E54E6A}" type="pres">
      <dgm:prSet presAssocID="{85BCFDB8-A2A8-4262-A9CF-526D9224DC84}" presName="spaceBetweenRectangles" presStyleCnt="0"/>
      <dgm:spPr/>
    </dgm:pt>
    <dgm:pt modelId="{EBFE6B99-80D3-4647-8CB0-2C3AB8B685A3}" type="pres">
      <dgm:prSet presAssocID="{9021B04B-F62C-4BFB-B5E0-B9A062DE4ED6}" presName="parentLin" presStyleCnt="0"/>
      <dgm:spPr/>
    </dgm:pt>
    <dgm:pt modelId="{ECDAEA6C-19BF-41D4-BF61-F4566004CFB7}" type="pres">
      <dgm:prSet presAssocID="{9021B04B-F62C-4BFB-B5E0-B9A062DE4ED6}" presName="parentLeftMargin" presStyleLbl="node1" presStyleIdx="0" presStyleCnt="3"/>
      <dgm:spPr/>
    </dgm:pt>
    <dgm:pt modelId="{88B2C89D-3F83-41C0-8C60-49E0D795BEE6}" type="pres">
      <dgm:prSet presAssocID="{9021B04B-F62C-4BFB-B5E0-B9A062DE4E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3EAE5E-9145-48DC-BA0A-8BBBB889C8DA}" type="pres">
      <dgm:prSet presAssocID="{9021B04B-F62C-4BFB-B5E0-B9A062DE4ED6}" presName="negativeSpace" presStyleCnt="0"/>
      <dgm:spPr/>
    </dgm:pt>
    <dgm:pt modelId="{6F780C54-720F-44A2-9CCC-939C3C949C02}" type="pres">
      <dgm:prSet presAssocID="{9021B04B-F62C-4BFB-B5E0-B9A062DE4ED6}" presName="childText" presStyleLbl="conFgAcc1" presStyleIdx="1" presStyleCnt="3">
        <dgm:presLayoutVars>
          <dgm:bulletEnabled val="1"/>
        </dgm:presLayoutVars>
      </dgm:prSet>
      <dgm:spPr/>
    </dgm:pt>
    <dgm:pt modelId="{FD141371-D463-4146-8DE5-1AEACFE80C95}" type="pres">
      <dgm:prSet presAssocID="{C0EC325E-F7D4-4123-A504-CD42FC274055}" presName="spaceBetweenRectangles" presStyleCnt="0"/>
      <dgm:spPr/>
    </dgm:pt>
    <dgm:pt modelId="{1C6B1B4C-C97A-4147-AAED-ABBB97497EED}" type="pres">
      <dgm:prSet presAssocID="{AC90E138-B8BC-4EB6-B176-E5A957DE7377}" presName="parentLin" presStyleCnt="0"/>
      <dgm:spPr/>
    </dgm:pt>
    <dgm:pt modelId="{A6BBC64F-2F1A-4091-9517-106FFD9EB2E2}" type="pres">
      <dgm:prSet presAssocID="{AC90E138-B8BC-4EB6-B176-E5A957DE7377}" presName="parentLeftMargin" presStyleLbl="node1" presStyleIdx="1" presStyleCnt="3"/>
      <dgm:spPr/>
    </dgm:pt>
    <dgm:pt modelId="{EA016845-ADFB-46AB-A909-D94BCA191DC4}" type="pres">
      <dgm:prSet presAssocID="{AC90E138-B8BC-4EB6-B176-E5A957DE73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53AAAE-F794-4CB7-8491-C0460E959FBB}" type="pres">
      <dgm:prSet presAssocID="{AC90E138-B8BC-4EB6-B176-E5A957DE7377}" presName="negativeSpace" presStyleCnt="0"/>
      <dgm:spPr/>
    </dgm:pt>
    <dgm:pt modelId="{9D63112E-4131-416C-BEA0-EE2A82FE8E1B}" type="pres">
      <dgm:prSet presAssocID="{AC90E138-B8BC-4EB6-B176-E5A957DE73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AEE5C10-E167-434F-8681-6BC176DB208E}" type="presOf" srcId="{0F159F41-90C9-46A7-8A29-434D231CB121}" destId="{9D63112E-4131-416C-BEA0-EE2A82FE8E1B}" srcOrd="0" destOrd="1" presId="urn:microsoft.com/office/officeart/2005/8/layout/list1"/>
    <dgm:cxn modelId="{8A2D9010-F6FD-4AB4-AEAE-8D9C1EC8BFF4}" srcId="{5ABFDF9D-F860-4AD5-B99D-AA342E5DB3F0}" destId="{AC90E138-B8BC-4EB6-B176-E5A957DE7377}" srcOrd="2" destOrd="0" parTransId="{20AA91C5-58FA-4662-86AF-910AE44CC2DC}" sibTransId="{BDA21D30-7297-4A1D-A66D-13709C42ADD8}"/>
    <dgm:cxn modelId="{C61A4160-0B07-4BCF-B244-A8C636B6CEDE}" type="presOf" srcId="{53B9D35E-62CA-4C6A-A547-F4EF16249A40}" destId="{07465829-2B40-41AF-BD47-6C41B2A50511}" srcOrd="0" destOrd="1" presId="urn:microsoft.com/office/officeart/2005/8/layout/list1"/>
    <dgm:cxn modelId="{6E861962-A130-47D8-826C-8BD731C7B9C6}" srcId="{5ABFDF9D-F860-4AD5-B99D-AA342E5DB3F0}" destId="{6756576E-7185-4246-A066-2E6DE6901654}" srcOrd="0" destOrd="0" parTransId="{01412CEF-09FC-477C-BB52-2A1DB70A9892}" sibTransId="{85BCFDB8-A2A8-4262-A9CF-526D9224DC84}"/>
    <dgm:cxn modelId="{31990E54-E4B5-4476-8B90-EB7F08CE9A8C}" type="presOf" srcId="{FE74C3CA-D725-4BD6-BFEC-2D30976EC41E}" destId="{6F780C54-720F-44A2-9CCC-939C3C949C02}" srcOrd="0" destOrd="0" presId="urn:microsoft.com/office/officeart/2005/8/layout/list1"/>
    <dgm:cxn modelId="{236A4F5A-E351-4AF2-A4F4-D36487BCDD49}" type="presOf" srcId="{8D50ECBD-A9ED-4CD0-A679-5FCE67B2D02B}" destId="{9D63112E-4131-416C-BEA0-EE2A82FE8E1B}" srcOrd="0" destOrd="0" presId="urn:microsoft.com/office/officeart/2005/8/layout/list1"/>
    <dgm:cxn modelId="{EE0ADE86-F330-47A6-AEA4-3BF39C0BAFA8}" type="presOf" srcId="{8F4F8742-7AE3-40C3-9A79-574DC0B1F55F}" destId="{07465829-2B40-41AF-BD47-6C41B2A50511}" srcOrd="0" destOrd="2" presId="urn:microsoft.com/office/officeart/2005/8/layout/list1"/>
    <dgm:cxn modelId="{B9798E97-2599-4163-8B27-8054F86FF1CF}" srcId="{AC90E138-B8BC-4EB6-B176-E5A957DE7377}" destId="{0F159F41-90C9-46A7-8A29-434D231CB121}" srcOrd="1" destOrd="0" parTransId="{B8BEFFF3-DF86-4C6F-B2B0-08CA673913A7}" sibTransId="{7F8547F5-7B78-409C-8722-14738A8F8F0C}"/>
    <dgm:cxn modelId="{815FB699-5B6A-472E-81E1-AB6C4D4BB6FA}" type="presOf" srcId="{AC90E138-B8BC-4EB6-B176-E5A957DE7377}" destId="{EA016845-ADFB-46AB-A909-D94BCA191DC4}" srcOrd="1" destOrd="0" presId="urn:microsoft.com/office/officeart/2005/8/layout/list1"/>
    <dgm:cxn modelId="{FCDD029C-331B-4CE7-9144-3936C1F3B6EC}" type="presOf" srcId="{6756576E-7185-4246-A066-2E6DE6901654}" destId="{DF287C08-5C86-4B5D-ACF9-5E4928F6C6AD}" srcOrd="1" destOrd="0" presId="urn:microsoft.com/office/officeart/2005/8/layout/list1"/>
    <dgm:cxn modelId="{557BD39D-9736-47E4-BCE9-C18F95071396}" srcId="{5ABFDF9D-F860-4AD5-B99D-AA342E5DB3F0}" destId="{9021B04B-F62C-4BFB-B5E0-B9A062DE4ED6}" srcOrd="1" destOrd="0" parTransId="{D6E85F19-FF73-4E69-AE0C-91D583711339}" sibTransId="{C0EC325E-F7D4-4123-A504-CD42FC274055}"/>
    <dgm:cxn modelId="{5B10519F-67B2-4B27-A19D-3D35FAF5E841}" srcId="{6756576E-7185-4246-A066-2E6DE6901654}" destId="{53B9D35E-62CA-4C6A-A547-F4EF16249A40}" srcOrd="1" destOrd="0" parTransId="{4A230CCB-FB46-4869-A5C9-4FEA33FBD61E}" sibTransId="{53B8F273-B205-44DE-A42B-8E6A0CD1507B}"/>
    <dgm:cxn modelId="{36489DBF-E84A-463F-B633-C7ED012D53A7}" srcId="{6756576E-7185-4246-A066-2E6DE6901654}" destId="{BE15328F-9390-49F1-BD61-B1C58235C01C}" srcOrd="0" destOrd="0" parTransId="{A8EA3281-6EE2-4672-A086-CFC69CD647C5}" sibTransId="{0F0602C7-9E9B-482E-BFF8-1AE756D0C9E6}"/>
    <dgm:cxn modelId="{A3A7A6C1-9239-4625-9EE2-2B68CC8EF5D8}" srcId="{AC90E138-B8BC-4EB6-B176-E5A957DE7377}" destId="{8D50ECBD-A9ED-4CD0-A679-5FCE67B2D02B}" srcOrd="0" destOrd="0" parTransId="{5DAF29A7-30B7-4A0D-8B7C-5061E9200A21}" sibTransId="{B5FE86F0-4276-4385-BC2B-21C982F7CB9D}"/>
    <dgm:cxn modelId="{25B203CD-23AC-4322-A53C-D774FF0C93A6}" type="presOf" srcId="{BE15328F-9390-49F1-BD61-B1C58235C01C}" destId="{07465829-2B40-41AF-BD47-6C41B2A50511}" srcOrd="0" destOrd="0" presId="urn:microsoft.com/office/officeart/2005/8/layout/list1"/>
    <dgm:cxn modelId="{CEFC51CF-AE62-4C0C-B863-BA50DF081596}" srcId="{9021B04B-F62C-4BFB-B5E0-B9A062DE4ED6}" destId="{FE74C3CA-D725-4BD6-BFEC-2D30976EC41E}" srcOrd="0" destOrd="0" parTransId="{9552A387-78CD-4F6A-BD57-4468673553B3}" sibTransId="{BA7F762B-5415-4576-B6F4-AA50CE7E0802}"/>
    <dgm:cxn modelId="{193DD5E9-06DB-42EB-9DFD-BDE5306ACA57}" type="presOf" srcId="{AC90E138-B8BC-4EB6-B176-E5A957DE7377}" destId="{A6BBC64F-2F1A-4091-9517-106FFD9EB2E2}" srcOrd="0" destOrd="0" presId="urn:microsoft.com/office/officeart/2005/8/layout/list1"/>
    <dgm:cxn modelId="{D66003EC-0CE2-4934-9D1D-1F9141C812D3}" type="presOf" srcId="{9021B04B-F62C-4BFB-B5E0-B9A062DE4ED6}" destId="{ECDAEA6C-19BF-41D4-BF61-F4566004CFB7}" srcOrd="0" destOrd="0" presId="urn:microsoft.com/office/officeart/2005/8/layout/list1"/>
    <dgm:cxn modelId="{D11913F0-BFC2-4138-AA83-2E1C22AB0C7A}" type="presOf" srcId="{9021B04B-F62C-4BFB-B5E0-B9A062DE4ED6}" destId="{88B2C89D-3F83-41C0-8C60-49E0D795BEE6}" srcOrd="1" destOrd="0" presId="urn:microsoft.com/office/officeart/2005/8/layout/list1"/>
    <dgm:cxn modelId="{F915DAF6-CFC0-4839-8224-914AD2ACEDCF}" type="presOf" srcId="{6756576E-7185-4246-A066-2E6DE6901654}" destId="{35C4D897-D843-4916-9A40-92D57DA6F894}" srcOrd="0" destOrd="0" presId="urn:microsoft.com/office/officeart/2005/8/layout/list1"/>
    <dgm:cxn modelId="{7BB58BFE-4C92-482F-A145-04D0220BE1EA}" srcId="{6756576E-7185-4246-A066-2E6DE6901654}" destId="{8F4F8742-7AE3-40C3-9A79-574DC0B1F55F}" srcOrd="2" destOrd="0" parTransId="{FE9A16B8-D0AD-4890-9A61-61A7EFD23508}" sibTransId="{A887B3F7-86F2-4D50-8059-A4D6F9A27EC7}"/>
    <dgm:cxn modelId="{C9033DFF-72B3-499D-9C2D-A26695795166}" type="presOf" srcId="{5ABFDF9D-F860-4AD5-B99D-AA342E5DB3F0}" destId="{4952E48D-57CE-4EC3-9FBD-F07C8FA88D61}" srcOrd="0" destOrd="0" presId="urn:microsoft.com/office/officeart/2005/8/layout/list1"/>
    <dgm:cxn modelId="{FF9ECEC2-4903-44FC-8F06-946652E9D899}" type="presParOf" srcId="{4952E48D-57CE-4EC3-9FBD-F07C8FA88D61}" destId="{D6A441E6-AC18-44B9-8719-EAA57F068976}" srcOrd="0" destOrd="0" presId="urn:microsoft.com/office/officeart/2005/8/layout/list1"/>
    <dgm:cxn modelId="{4391B502-70BD-4FE5-8876-BB57164A92BA}" type="presParOf" srcId="{D6A441E6-AC18-44B9-8719-EAA57F068976}" destId="{35C4D897-D843-4916-9A40-92D57DA6F894}" srcOrd="0" destOrd="0" presId="urn:microsoft.com/office/officeart/2005/8/layout/list1"/>
    <dgm:cxn modelId="{8F33E7F6-DA41-42CF-894A-4EB030681677}" type="presParOf" srcId="{D6A441E6-AC18-44B9-8719-EAA57F068976}" destId="{DF287C08-5C86-4B5D-ACF9-5E4928F6C6AD}" srcOrd="1" destOrd="0" presId="urn:microsoft.com/office/officeart/2005/8/layout/list1"/>
    <dgm:cxn modelId="{B92CB725-2C8D-4404-9778-AE7AE03CA9F4}" type="presParOf" srcId="{4952E48D-57CE-4EC3-9FBD-F07C8FA88D61}" destId="{3EA5C285-C309-4FF6-881B-CCBF999DB9CC}" srcOrd="1" destOrd="0" presId="urn:microsoft.com/office/officeart/2005/8/layout/list1"/>
    <dgm:cxn modelId="{121E337C-E718-48DE-AAA1-1274F11A4BCC}" type="presParOf" srcId="{4952E48D-57CE-4EC3-9FBD-F07C8FA88D61}" destId="{07465829-2B40-41AF-BD47-6C41B2A50511}" srcOrd="2" destOrd="0" presId="urn:microsoft.com/office/officeart/2005/8/layout/list1"/>
    <dgm:cxn modelId="{F524C067-BC78-4658-993C-E5D3B4E33D8E}" type="presParOf" srcId="{4952E48D-57CE-4EC3-9FBD-F07C8FA88D61}" destId="{7AFFEE66-9A2B-498A-B5BB-3E8674E54E6A}" srcOrd="3" destOrd="0" presId="urn:microsoft.com/office/officeart/2005/8/layout/list1"/>
    <dgm:cxn modelId="{99281E6D-C2F3-4051-BE72-800E296612FA}" type="presParOf" srcId="{4952E48D-57CE-4EC3-9FBD-F07C8FA88D61}" destId="{EBFE6B99-80D3-4647-8CB0-2C3AB8B685A3}" srcOrd="4" destOrd="0" presId="urn:microsoft.com/office/officeart/2005/8/layout/list1"/>
    <dgm:cxn modelId="{FFBE0EEB-9E69-466E-AF9F-DD1A502BDF00}" type="presParOf" srcId="{EBFE6B99-80D3-4647-8CB0-2C3AB8B685A3}" destId="{ECDAEA6C-19BF-41D4-BF61-F4566004CFB7}" srcOrd="0" destOrd="0" presId="urn:microsoft.com/office/officeart/2005/8/layout/list1"/>
    <dgm:cxn modelId="{9B8FF09F-9EF0-4437-91E1-BD034012EEDF}" type="presParOf" srcId="{EBFE6B99-80D3-4647-8CB0-2C3AB8B685A3}" destId="{88B2C89D-3F83-41C0-8C60-49E0D795BEE6}" srcOrd="1" destOrd="0" presId="urn:microsoft.com/office/officeart/2005/8/layout/list1"/>
    <dgm:cxn modelId="{4E9180C7-29BB-4924-A608-AABA7F1DA2CE}" type="presParOf" srcId="{4952E48D-57CE-4EC3-9FBD-F07C8FA88D61}" destId="{793EAE5E-9145-48DC-BA0A-8BBBB889C8DA}" srcOrd="5" destOrd="0" presId="urn:microsoft.com/office/officeart/2005/8/layout/list1"/>
    <dgm:cxn modelId="{023E4730-DD76-4D99-AE83-AF0606776789}" type="presParOf" srcId="{4952E48D-57CE-4EC3-9FBD-F07C8FA88D61}" destId="{6F780C54-720F-44A2-9CCC-939C3C949C02}" srcOrd="6" destOrd="0" presId="urn:microsoft.com/office/officeart/2005/8/layout/list1"/>
    <dgm:cxn modelId="{F84B7A7E-6DE5-4B8D-80B1-C0B0A8A26115}" type="presParOf" srcId="{4952E48D-57CE-4EC3-9FBD-F07C8FA88D61}" destId="{FD141371-D463-4146-8DE5-1AEACFE80C95}" srcOrd="7" destOrd="0" presId="urn:microsoft.com/office/officeart/2005/8/layout/list1"/>
    <dgm:cxn modelId="{ECE0EEC0-6503-4F51-99F6-71860140C226}" type="presParOf" srcId="{4952E48D-57CE-4EC3-9FBD-F07C8FA88D61}" destId="{1C6B1B4C-C97A-4147-AAED-ABBB97497EED}" srcOrd="8" destOrd="0" presId="urn:microsoft.com/office/officeart/2005/8/layout/list1"/>
    <dgm:cxn modelId="{6EB673A0-00B5-4C6B-B4C6-FD261DB55E77}" type="presParOf" srcId="{1C6B1B4C-C97A-4147-AAED-ABBB97497EED}" destId="{A6BBC64F-2F1A-4091-9517-106FFD9EB2E2}" srcOrd="0" destOrd="0" presId="urn:microsoft.com/office/officeart/2005/8/layout/list1"/>
    <dgm:cxn modelId="{C29D8AAD-8794-4147-B25D-0721D86C8CDB}" type="presParOf" srcId="{1C6B1B4C-C97A-4147-AAED-ABBB97497EED}" destId="{EA016845-ADFB-46AB-A909-D94BCA191DC4}" srcOrd="1" destOrd="0" presId="urn:microsoft.com/office/officeart/2005/8/layout/list1"/>
    <dgm:cxn modelId="{1C0ACABC-6CDA-466E-9F13-B6B4EBB0DF7E}" type="presParOf" srcId="{4952E48D-57CE-4EC3-9FBD-F07C8FA88D61}" destId="{2753AAAE-F794-4CB7-8491-C0460E959FBB}" srcOrd="9" destOrd="0" presId="urn:microsoft.com/office/officeart/2005/8/layout/list1"/>
    <dgm:cxn modelId="{87069790-9D7B-47CF-96D6-E490A66A7901}" type="presParOf" srcId="{4952E48D-57CE-4EC3-9FBD-F07C8FA88D61}" destId="{9D63112E-4131-416C-BEA0-EE2A82FE8E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418416-829B-429A-AA3E-FE8F1386956A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1F083-78BB-4053-9B96-001AA89D5F5A}">
      <dgm:prSet/>
      <dgm:spPr/>
      <dgm:t>
        <a:bodyPr/>
        <a:lstStyle/>
        <a:p>
          <a:r>
            <a:rPr lang="en-US" dirty="0"/>
            <a:t>Assertions to check equivalence between RTL design and C++ model outputs</a:t>
          </a:r>
        </a:p>
      </dgm:t>
    </dgm:pt>
    <dgm:pt modelId="{8D1BA6A9-BA8D-46D5-AF24-8BF72FF09339}" type="parTrans" cxnId="{AC804076-7744-4CE2-8329-16083EB5F8DE}">
      <dgm:prSet/>
      <dgm:spPr/>
      <dgm:t>
        <a:bodyPr/>
        <a:lstStyle/>
        <a:p>
          <a:endParaRPr lang="en-US"/>
        </a:p>
      </dgm:t>
    </dgm:pt>
    <dgm:pt modelId="{EC7D8B0B-5002-4962-A564-5C1C6BE52980}" type="sibTrans" cxnId="{AC804076-7744-4CE2-8329-16083EB5F8DE}">
      <dgm:prSet phldrT="01"/>
      <dgm:spPr/>
      <dgm:t>
        <a:bodyPr/>
        <a:lstStyle/>
        <a:p>
          <a:endParaRPr lang="en-US"/>
        </a:p>
      </dgm:t>
    </dgm:pt>
    <dgm:pt modelId="{2C23C9F2-38BC-4520-90DC-70F5DA9FD21E}">
      <dgm:prSet/>
      <dgm:spPr/>
      <dgm:t>
        <a:bodyPr/>
        <a:lstStyle/>
        <a:p>
          <a:r>
            <a:rPr lang="en-US" dirty="0"/>
            <a:t>Missed in simulation-level testing</a:t>
          </a:r>
        </a:p>
      </dgm:t>
    </dgm:pt>
    <dgm:pt modelId="{22764FA6-C41C-46AD-AD9D-4AEBFA5FFAC0}" type="parTrans" cxnId="{5A67D593-0E30-4F1A-9F21-EE5564962FD3}">
      <dgm:prSet/>
      <dgm:spPr/>
      <dgm:t>
        <a:bodyPr/>
        <a:lstStyle/>
        <a:p>
          <a:endParaRPr lang="en-US"/>
        </a:p>
      </dgm:t>
    </dgm:pt>
    <dgm:pt modelId="{BEBEDAD9-1DC0-4909-8E73-08D339B493EA}" type="sibTrans" cxnId="{5A67D593-0E30-4F1A-9F21-EE5564962FD3}">
      <dgm:prSet phldrT="02"/>
      <dgm:spPr/>
      <dgm:t>
        <a:bodyPr/>
        <a:lstStyle/>
        <a:p>
          <a:endParaRPr lang="en-US"/>
        </a:p>
      </dgm:t>
    </dgm:pt>
    <dgm:pt modelId="{C3F7B9D6-B7CE-4E50-B0FD-C51C4C25C53C}">
      <dgm:prSet/>
      <dgm:spPr/>
      <dgm:t>
        <a:bodyPr/>
        <a:lstStyle/>
        <a:p>
          <a:r>
            <a:rPr lang="en-US" dirty="0"/>
            <a:t> carry-add logic mismatch:</a:t>
          </a:r>
        </a:p>
        <a:p>
          <a:r>
            <a:rPr lang="en-US" dirty="0"/>
            <a:t>RTL represents in 2's complement</a:t>
          </a:r>
        </a:p>
        <a:p>
          <a:r>
            <a:rPr lang="en-US" dirty="0"/>
            <a:t>C++ represents in 1’s complement</a:t>
          </a:r>
        </a:p>
      </dgm:t>
    </dgm:pt>
    <dgm:pt modelId="{26DD08CA-8F80-4E92-A150-2B07B87D0BC2}" type="parTrans" cxnId="{137CF28E-1779-47A7-8E9F-55324E065023}">
      <dgm:prSet/>
      <dgm:spPr/>
      <dgm:t>
        <a:bodyPr/>
        <a:lstStyle/>
        <a:p>
          <a:endParaRPr lang="en-US"/>
        </a:p>
      </dgm:t>
    </dgm:pt>
    <dgm:pt modelId="{F109EC07-F986-4D50-9FA8-4B9D57CB165B}" type="sibTrans" cxnId="{137CF28E-1779-47A7-8E9F-55324E065023}">
      <dgm:prSet phldrT="03"/>
      <dgm:spPr/>
      <dgm:t>
        <a:bodyPr/>
        <a:lstStyle/>
        <a:p>
          <a:endParaRPr lang="en-US"/>
        </a:p>
      </dgm:t>
    </dgm:pt>
    <dgm:pt modelId="{8F7E52CD-7FE5-42F3-9443-D1046ABB4B2A}" type="pres">
      <dgm:prSet presAssocID="{FD418416-829B-429A-AA3E-FE8F1386956A}" presName="diagram" presStyleCnt="0">
        <dgm:presLayoutVars>
          <dgm:dir/>
          <dgm:resizeHandles val="exact"/>
        </dgm:presLayoutVars>
      </dgm:prSet>
      <dgm:spPr/>
    </dgm:pt>
    <dgm:pt modelId="{153F712D-67A9-4ED7-8A27-3F53E8A26EAD}" type="pres">
      <dgm:prSet presAssocID="{E431F083-78BB-4053-9B96-001AA89D5F5A}" presName="node" presStyleLbl="node1" presStyleIdx="0" presStyleCnt="3">
        <dgm:presLayoutVars>
          <dgm:bulletEnabled val="1"/>
        </dgm:presLayoutVars>
      </dgm:prSet>
      <dgm:spPr/>
    </dgm:pt>
    <dgm:pt modelId="{40536E02-7273-4EAF-AB66-1A57AF3616C6}" type="pres">
      <dgm:prSet presAssocID="{EC7D8B0B-5002-4962-A564-5C1C6BE52980}" presName="sibTrans" presStyleCnt="0"/>
      <dgm:spPr/>
    </dgm:pt>
    <dgm:pt modelId="{844B84F6-1BBF-484A-8785-623C72152527}" type="pres">
      <dgm:prSet presAssocID="{2C23C9F2-38BC-4520-90DC-70F5DA9FD21E}" presName="node" presStyleLbl="node1" presStyleIdx="1" presStyleCnt="3">
        <dgm:presLayoutVars>
          <dgm:bulletEnabled val="1"/>
        </dgm:presLayoutVars>
      </dgm:prSet>
      <dgm:spPr/>
    </dgm:pt>
    <dgm:pt modelId="{5F000F08-0187-4C34-917B-12F3F106593E}" type="pres">
      <dgm:prSet presAssocID="{BEBEDAD9-1DC0-4909-8E73-08D339B493EA}" presName="sibTrans" presStyleCnt="0"/>
      <dgm:spPr/>
    </dgm:pt>
    <dgm:pt modelId="{47AEF56D-758F-49DC-80F5-4838F60694D3}" type="pres">
      <dgm:prSet presAssocID="{C3F7B9D6-B7CE-4E50-B0FD-C51C4C25C53C}" presName="node" presStyleLbl="node1" presStyleIdx="2" presStyleCnt="3">
        <dgm:presLayoutVars>
          <dgm:bulletEnabled val="1"/>
        </dgm:presLayoutVars>
      </dgm:prSet>
      <dgm:spPr/>
    </dgm:pt>
  </dgm:ptLst>
  <dgm:cxnLst>
    <dgm:cxn modelId="{FC723136-18E4-4A85-930D-8E6B1DF1146A}" type="presOf" srcId="{E431F083-78BB-4053-9B96-001AA89D5F5A}" destId="{153F712D-67A9-4ED7-8A27-3F53E8A26EAD}" srcOrd="0" destOrd="0" presId="urn:microsoft.com/office/officeart/2005/8/layout/default"/>
    <dgm:cxn modelId="{AC804076-7744-4CE2-8329-16083EB5F8DE}" srcId="{FD418416-829B-429A-AA3E-FE8F1386956A}" destId="{E431F083-78BB-4053-9B96-001AA89D5F5A}" srcOrd="0" destOrd="0" parTransId="{8D1BA6A9-BA8D-46D5-AF24-8BF72FF09339}" sibTransId="{EC7D8B0B-5002-4962-A564-5C1C6BE52980}"/>
    <dgm:cxn modelId="{EB38E980-48B7-4DDC-91CC-E683767455FE}" type="presOf" srcId="{C3F7B9D6-B7CE-4E50-B0FD-C51C4C25C53C}" destId="{47AEF56D-758F-49DC-80F5-4838F60694D3}" srcOrd="0" destOrd="0" presId="urn:microsoft.com/office/officeart/2005/8/layout/default"/>
    <dgm:cxn modelId="{137CF28E-1779-47A7-8E9F-55324E065023}" srcId="{FD418416-829B-429A-AA3E-FE8F1386956A}" destId="{C3F7B9D6-B7CE-4E50-B0FD-C51C4C25C53C}" srcOrd="2" destOrd="0" parTransId="{26DD08CA-8F80-4E92-A150-2B07B87D0BC2}" sibTransId="{F109EC07-F986-4D50-9FA8-4B9D57CB165B}"/>
    <dgm:cxn modelId="{5A67D593-0E30-4F1A-9F21-EE5564962FD3}" srcId="{FD418416-829B-429A-AA3E-FE8F1386956A}" destId="{2C23C9F2-38BC-4520-90DC-70F5DA9FD21E}" srcOrd="1" destOrd="0" parTransId="{22764FA6-C41C-46AD-AD9D-4AEBFA5FFAC0}" sibTransId="{BEBEDAD9-1DC0-4909-8E73-08D339B493EA}"/>
    <dgm:cxn modelId="{35ABC1C4-211A-4E58-A370-920048FBCB76}" type="presOf" srcId="{FD418416-829B-429A-AA3E-FE8F1386956A}" destId="{8F7E52CD-7FE5-42F3-9443-D1046ABB4B2A}" srcOrd="0" destOrd="0" presId="urn:microsoft.com/office/officeart/2005/8/layout/default"/>
    <dgm:cxn modelId="{7BBC47D8-3466-44D3-BB53-4159F5D8BBAC}" type="presOf" srcId="{2C23C9F2-38BC-4520-90DC-70F5DA9FD21E}" destId="{844B84F6-1BBF-484A-8785-623C72152527}" srcOrd="0" destOrd="0" presId="urn:microsoft.com/office/officeart/2005/8/layout/default"/>
    <dgm:cxn modelId="{0F008B86-1BE2-474F-A28F-817DD79E0319}" type="presParOf" srcId="{8F7E52CD-7FE5-42F3-9443-D1046ABB4B2A}" destId="{153F712D-67A9-4ED7-8A27-3F53E8A26EAD}" srcOrd="0" destOrd="0" presId="urn:microsoft.com/office/officeart/2005/8/layout/default"/>
    <dgm:cxn modelId="{E8355039-302E-4580-A2C1-FF60048D1D75}" type="presParOf" srcId="{8F7E52CD-7FE5-42F3-9443-D1046ABB4B2A}" destId="{40536E02-7273-4EAF-AB66-1A57AF3616C6}" srcOrd="1" destOrd="0" presId="urn:microsoft.com/office/officeart/2005/8/layout/default"/>
    <dgm:cxn modelId="{86C9CA8E-30C9-49BF-A242-59D584FA2F5F}" type="presParOf" srcId="{8F7E52CD-7FE5-42F3-9443-D1046ABB4B2A}" destId="{844B84F6-1BBF-484A-8785-623C72152527}" srcOrd="2" destOrd="0" presId="urn:microsoft.com/office/officeart/2005/8/layout/default"/>
    <dgm:cxn modelId="{46368B68-480B-43BE-9A96-8400F71420BE}" type="presParOf" srcId="{8F7E52CD-7FE5-42F3-9443-D1046ABB4B2A}" destId="{5F000F08-0187-4C34-917B-12F3F106593E}" srcOrd="3" destOrd="0" presId="urn:microsoft.com/office/officeart/2005/8/layout/default"/>
    <dgm:cxn modelId="{AEF589E2-8DA7-49EE-B6D6-33903022FD24}" type="presParOf" srcId="{8F7E52CD-7FE5-42F3-9443-D1046ABB4B2A}" destId="{47AEF56D-758F-49DC-80F5-4838F60694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418416-829B-429A-AA3E-FE8F1386956A}" type="doc">
      <dgm:prSet loTypeId="urn:microsoft.com/office/officeart/2005/8/layout/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C23C9F2-38BC-4520-90DC-70F5DA9FD21E}">
      <dgm:prSet custT="1"/>
      <dgm:spPr/>
      <dgm:t>
        <a:bodyPr/>
        <a:lstStyle/>
        <a:p>
          <a:r>
            <a:rPr lang="en-US" sz="1600" b="0" i="0" dirty="0"/>
            <a:t>Input_1 is zero</a:t>
          </a:r>
        </a:p>
        <a:p>
          <a:r>
            <a:rPr lang="en-US" sz="1600" b="0" i="0" dirty="0"/>
            <a:t>Input_2 has exponent value less than the minimum</a:t>
          </a:r>
        </a:p>
      </dgm:t>
    </dgm:pt>
    <dgm:pt modelId="{22764FA6-C41C-46AD-AD9D-4AEBFA5FFAC0}" type="parTrans" cxnId="{5A67D593-0E30-4F1A-9F21-EE5564962FD3}">
      <dgm:prSet/>
      <dgm:spPr/>
      <dgm:t>
        <a:bodyPr/>
        <a:lstStyle/>
        <a:p>
          <a:endParaRPr lang="en-US"/>
        </a:p>
      </dgm:t>
    </dgm:pt>
    <dgm:pt modelId="{BEBEDAD9-1DC0-4909-8E73-08D339B493EA}" type="sibTrans" cxnId="{5A67D593-0E30-4F1A-9F21-EE5564962FD3}">
      <dgm:prSet phldrT="02"/>
      <dgm:spPr/>
      <dgm:t>
        <a:bodyPr/>
        <a:lstStyle/>
        <a:p>
          <a:endParaRPr lang="en-US"/>
        </a:p>
      </dgm:t>
    </dgm:pt>
    <dgm:pt modelId="{C3F7B9D6-B7CE-4E50-B0FD-C51C4C25C53C}">
      <dgm:prSet custT="1"/>
      <dgm:spPr/>
      <dgm:t>
        <a:bodyPr/>
        <a:lstStyle/>
        <a:p>
          <a:r>
            <a:rPr lang="en-US" sz="1600" b="0" i="0" dirty="0"/>
            <a:t>RTL design lacked denormal handling</a:t>
          </a:r>
        </a:p>
        <a:p>
          <a:r>
            <a:rPr lang="en-US" sz="1600" b="0" i="0" dirty="0"/>
            <a:t>Flushed small values to zero instead of preserving the denormal representation</a:t>
          </a:r>
          <a:endParaRPr lang="en-US" sz="1600" dirty="0"/>
        </a:p>
      </dgm:t>
    </dgm:pt>
    <dgm:pt modelId="{26DD08CA-8F80-4E92-A150-2B07B87D0BC2}" type="parTrans" cxnId="{137CF28E-1779-47A7-8E9F-55324E065023}">
      <dgm:prSet/>
      <dgm:spPr/>
      <dgm:t>
        <a:bodyPr/>
        <a:lstStyle/>
        <a:p>
          <a:endParaRPr lang="en-US"/>
        </a:p>
      </dgm:t>
    </dgm:pt>
    <dgm:pt modelId="{F109EC07-F986-4D50-9FA8-4B9D57CB165B}" type="sibTrans" cxnId="{137CF28E-1779-47A7-8E9F-55324E065023}">
      <dgm:prSet phldrT="03"/>
      <dgm:spPr/>
      <dgm:t>
        <a:bodyPr/>
        <a:lstStyle/>
        <a:p>
          <a:endParaRPr lang="en-US"/>
        </a:p>
      </dgm:t>
    </dgm:pt>
    <dgm:pt modelId="{6C907178-364C-406C-AF88-88FB01DA89BC}" type="pres">
      <dgm:prSet presAssocID="{FD418416-829B-429A-AA3E-FE8F1386956A}" presName="Name0" presStyleCnt="0">
        <dgm:presLayoutVars>
          <dgm:dir/>
          <dgm:animLvl val="lvl"/>
          <dgm:resizeHandles val="exact"/>
        </dgm:presLayoutVars>
      </dgm:prSet>
      <dgm:spPr/>
    </dgm:pt>
    <dgm:pt modelId="{2CA3CA67-E4F5-4624-B9BF-D1D652C3D4E7}" type="pres">
      <dgm:prSet presAssocID="{C3F7B9D6-B7CE-4E50-B0FD-C51C4C25C53C}" presName="boxAndChildren" presStyleCnt="0"/>
      <dgm:spPr/>
    </dgm:pt>
    <dgm:pt modelId="{C45B5BFF-466C-4CD3-9CE4-316961CECD49}" type="pres">
      <dgm:prSet presAssocID="{C3F7B9D6-B7CE-4E50-B0FD-C51C4C25C53C}" presName="parentTextBox" presStyleLbl="node1" presStyleIdx="0" presStyleCnt="2"/>
      <dgm:spPr/>
    </dgm:pt>
    <dgm:pt modelId="{7D700EE8-725D-475F-80CB-D2A5D9A8187E}" type="pres">
      <dgm:prSet presAssocID="{BEBEDAD9-1DC0-4909-8E73-08D339B493EA}" presName="sp" presStyleCnt="0"/>
      <dgm:spPr/>
    </dgm:pt>
    <dgm:pt modelId="{74E2FA26-651B-4E38-B100-87A52C85A6FC}" type="pres">
      <dgm:prSet presAssocID="{2C23C9F2-38BC-4520-90DC-70F5DA9FD21E}" presName="arrowAndChildren" presStyleCnt="0"/>
      <dgm:spPr/>
    </dgm:pt>
    <dgm:pt modelId="{DFF05A84-798E-44A2-B795-63DF899CEB16}" type="pres">
      <dgm:prSet presAssocID="{2C23C9F2-38BC-4520-90DC-70F5DA9FD21E}" presName="parentTextArrow" presStyleLbl="node1" presStyleIdx="1" presStyleCnt="2"/>
      <dgm:spPr/>
    </dgm:pt>
  </dgm:ptLst>
  <dgm:cxnLst>
    <dgm:cxn modelId="{6D28EA2E-F8DE-467F-9D09-6EA64032A366}" type="presOf" srcId="{2C23C9F2-38BC-4520-90DC-70F5DA9FD21E}" destId="{DFF05A84-798E-44A2-B795-63DF899CEB16}" srcOrd="0" destOrd="0" presId="urn:microsoft.com/office/officeart/2005/8/layout/process4"/>
    <dgm:cxn modelId="{137CF28E-1779-47A7-8E9F-55324E065023}" srcId="{FD418416-829B-429A-AA3E-FE8F1386956A}" destId="{C3F7B9D6-B7CE-4E50-B0FD-C51C4C25C53C}" srcOrd="1" destOrd="0" parTransId="{26DD08CA-8F80-4E92-A150-2B07B87D0BC2}" sibTransId="{F109EC07-F986-4D50-9FA8-4B9D57CB165B}"/>
    <dgm:cxn modelId="{5A67D593-0E30-4F1A-9F21-EE5564962FD3}" srcId="{FD418416-829B-429A-AA3E-FE8F1386956A}" destId="{2C23C9F2-38BC-4520-90DC-70F5DA9FD21E}" srcOrd="0" destOrd="0" parTransId="{22764FA6-C41C-46AD-AD9D-4AEBFA5FFAC0}" sibTransId="{BEBEDAD9-1DC0-4909-8E73-08D339B493EA}"/>
    <dgm:cxn modelId="{6D7ACAC4-D3B1-4666-BC51-C55ADA28FBE5}" type="presOf" srcId="{FD418416-829B-429A-AA3E-FE8F1386956A}" destId="{6C907178-364C-406C-AF88-88FB01DA89BC}" srcOrd="0" destOrd="0" presId="urn:microsoft.com/office/officeart/2005/8/layout/process4"/>
    <dgm:cxn modelId="{79D7A0D6-33B6-4179-9873-AA2D0D6245B7}" type="presOf" srcId="{C3F7B9D6-B7CE-4E50-B0FD-C51C4C25C53C}" destId="{C45B5BFF-466C-4CD3-9CE4-316961CECD49}" srcOrd="0" destOrd="0" presId="urn:microsoft.com/office/officeart/2005/8/layout/process4"/>
    <dgm:cxn modelId="{EE7008A9-BD3C-499E-89A0-B00FB8C06DD8}" type="presParOf" srcId="{6C907178-364C-406C-AF88-88FB01DA89BC}" destId="{2CA3CA67-E4F5-4624-B9BF-D1D652C3D4E7}" srcOrd="0" destOrd="0" presId="urn:microsoft.com/office/officeart/2005/8/layout/process4"/>
    <dgm:cxn modelId="{5AB4B36F-7C26-4EFC-B11B-8C3DC9DF41A0}" type="presParOf" srcId="{2CA3CA67-E4F5-4624-B9BF-D1D652C3D4E7}" destId="{C45B5BFF-466C-4CD3-9CE4-316961CECD49}" srcOrd="0" destOrd="0" presId="urn:microsoft.com/office/officeart/2005/8/layout/process4"/>
    <dgm:cxn modelId="{ECD600DB-85C0-441F-9178-1EC37EFD33A8}" type="presParOf" srcId="{6C907178-364C-406C-AF88-88FB01DA89BC}" destId="{7D700EE8-725D-475F-80CB-D2A5D9A8187E}" srcOrd="1" destOrd="0" presId="urn:microsoft.com/office/officeart/2005/8/layout/process4"/>
    <dgm:cxn modelId="{07174FDD-08EC-43C4-B89C-C064EFE92B95}" type="presParOf" srcId="{6C907178-364C-406C-AF88-88FB01DA89BC}" destId="{74E2FA26-651B-4E38-B100-87A52C85A6FC}" srcOrd="2" destOrd="0" presId="urn:microsoft.com/office/officeart/2005/8/layout/process4"/>
    <dgm:cxn modelId="{46BF14B5-A606-46A7-81D8-3B59D2389D3D}" type="presParOf" srcId="{74E2FA26-651B-4E38-B100-87A52C85A6FC}" destId="{DFF05A84-798E-44A2-B795-63DF899CEB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7F9EE6-3DE9-4B5B-8FF6-5C1EC8CF652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7747DC1-CBD9-42DE-94FB-7A2C1B09F9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Integrate machine learning techniques into the verification flow</a:t>
          </a:r>
        </a:p>
      </dgm:t>
    </dgm:pt>
    <dgm:pt modelId="{2E746BFA-20AB-47BC-88E2-2AC30786A22A}" type="parTrans" cxnId="{A93A5913-1EB6-42DB-A03F-58548748B783}">
      <dgm:prSet/>
      <dgm:spPr/>
      <dgm:t>
        <a:bodyPr/>
        <a:lstStyle/>
        <a:p>
          <a:endParaRPr lang="en-US"/>
        </a:p>
      </dgm:t>
    </dgm:pt>
    <dgm:pt modelId="{C92A31ED-507A-48B4-ABE5-B7473A51C38F}" type="sibTrans" cxnId="{A93A5913-1EB6-42DB-A03F-58548748B783}">
      <dgm:prSet/>
      <dgm:spPr/>
      <dgm:t>
        <a:bodyPr/>
        <a:lstStyle/>
        <a:p>
          <a:endParaRPr lang="en-US"/>
        </a:p>
      </dgm:t>
    </dgm:pt>
    <dgm:pt modelId="{7EB348CC-F01A-43E8-BF7E-98D7ECEBD6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 scalability challenges to handle larger designs </a:t>
          </a:r>
        </a:p>
      </dgm:t>
    </dgm:pt>
    <dgm:pt modelId="{C238E1BD-3B31-4871-965A-021F7334329A}" type="parTrans" cxnId="{E255920B-8590-46AC-B532-D2AD127E19E0}">
      <dgm:prSet/>
      <dgm:spPr/>
      <dgm:t>
        <a:bodyPr/>
        <a:lstStyle/>
        <a:p>
          <a:endParaRPr lang="en-US"/>
        </a:p>
      </dgm:t>
    </dgm:pt>
    <dgm:pt modelId="{0E49EF15-9B00-4087-AE67-D1F1EC8E4BE3}" type="sibTrans" cxnId="{E255920B-8590-46AC-B532-D2AD127E19E0}">
      <dgm:prSet/>
      <dgm:spPr/>
      <dgm:t>
        <a:bodyPr/>
        <a:lstStyle/>
        <a:p>
          <a:endParaRPr lang="en-US"/>
        </a:p>
      </dgm:t>
    </dgm:pt>
    <dgm:pt modelId="{BE5D8BA7-560B-48AC-A765-9026940F24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Incorporate more advanced formal verification techniques</a:t>
          </a:r>
        </a:p>
      </dgm:t>
    </dgm:pt>
    <dgm:pt modelId="{E567AAF6-C245-4EC9-8DD9-09FB7EF4A90D}" type="parTrans" cxnId="{796BD835-7B3E-4780-99FB-22FAFC75E5AA}">
      <dgm:prSet/>
      <dgm:spPr/>
      <dgm:t>
        <a:bodyPr/>
        <a:lstStyle/>
        <a:p>
          <a:endParaRPr lang="en-US"/>
        </a:p>
      </dgm:t>
    </dgm:pt>
    <dgm:pt modelId="{42B11204-AE77-47F4-B70B-95A763954174}" type="sibTrans" cxnId="{796BD835-7B3E-4780-99FB-22FAFC75E5AA}">
      <dgm:prSet/>
      <dgm:spPr/>
      <dgm:t>
        <a:bodyPr/>
        <a:lstStyle/>
        <a:p>
          <a:endParaRPr lang="en-US"/>
        </a:p>
      </dgm:t>
    </dgm:pt>
    <dgm:pt modelId="{95AEA3BD-8B5B-4351-AF0E-4E686C467F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Tool Ecosystem Enhancement</a:t>
          </a:r>
        </a:p>
      </dgm:t>
    </dgm:pt>
    <dgm:pt modelId="{B65CCE36-6C6A-45D8-8BE9-BC60806672F4}" type="parTrans" cxnId="{9C89B531-4E2C-45C2-8C82-198A93AADE5F}">
      <dgm:prSet/>
      <dgm:spPr/>
      <dgm:t>
        <a:bodyPr/>
        <a:lstStyle/>
        <a:p>
          <a:endParaRPr lang="en-US"/>
        </a:p>
      </dgm:t>
    </dgm:pt>
    <dgm:pt modelId="{6570340D-F02C-4185-86FB-BA2962B53DCE}" type="sibTrans" cxnId="{9C89B531-4E2C-45C2-8C82-198A93AADE5F}">
      <dgm:prSet/>
      <dgm:spPr/>
      <dgm:t>
        <a:bodyPr/>
        <a:lstStyle/>
        <a:p>
          <a:endParaRPr lang="en-US"/>
        </a:p>
      </dgm:t>
    </dgm:pt>
    <dgm:pt modelId="{775F1EA3-CCBB-4771-B183-51FAC5230BEC}" type="pres">
      <dgm:prSet presAssocID="{157F9EE6-3DE9-4B5B-8FF6-5C1EC8CF652F}" presName="root" presStyleCnt="0">
        <dgm:presLayoutVars>
          <dgm:dir/>
          <dgm:resizeHandles val="exact"/>
        </dgm:presLayoutVars>
      </dgm:prSet>
      <dgm:spPr/>
    </dgm:pt>
    <dgm:pt modelId="{878694C5-D461-4BD0-B4C4-E4E9FBBC320B}" type="pres">
      <dgm:prSet presAssocID="{07747DC1-CBD9-42DE-94FB-7A2C1B09F9A7}" presName="compNode" presStyleCnt="0"/>
      <dgm:spPr/>
    </dgm:pt>
    <dgm:pt modelId="{37823DDE-9231-4856-AC6C-E0977916FF35}" type="pres">
      <dgm:prSet presAssocID="{07747DC1-CBD9-42DE-94FB-7A2C1B09F9A7}" presName="bgRect" presStyleLbl="bgShp" presStyleIdx="0" presStyleCnt="4"/>
      <dgm:spPr/>
    </dgm:pt>
    <dgm:pt modelId="{57BE0D62-05DF-4048-8C4F-ECEC1C91EE9D}" type="pres">
      <dgm:prSet presAssocID="{07747DC1-CBD9-42DE-94FB-7A2C1B09F9A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63F2000-728A-471B-A3C7-C268830174C1}" type="pres">
      <dgm:prSet presAssocID="{07747DC1-CBD9-42DE-94FB-7A2C1B09F9A7}" presName="spaceRect" presStyleCnt="0"/>
      <dgm:spPr/>
    </dgm:pt>
    <dgm:pt modelId="{2445345E-30F4-4B8A-A479-B6C7A54641E1}" type="pres">
      <dgm:prSet presAssocID="{07747DC1-CBD9-42DE-94FB-7A2C1B09F9A7}" presName="parTx" presStyleLbl="revTx" presStyleIdx="0" presStyleCnt="4">
        <dgm:presLayoutVars>
          <dgm:chMax val="0"/>
          <dgm:chPref val="0"/>
        </dgm:presLayoutVars>
      </dgm:prSet>
      <dgm:spPr/>
    </dgm:pt>
    <dgm:pt modelId="{D28FBE1D-432B-4E39-AC2A-2939D9602997}" type="pres">
      <dgm:prSet presAssocID="{C92A31ED-507A-48B4-ABE5-B7473A51C38F}" presName="sibTrans" presStyleCnt="0"/>
      <dgm:spPr/>
    </dgm:pt>
    <dgm:pt modelId="{A7335DC4-69C4-427C-B580-ACD6211DBFA5}" type="pres">
      <dgm:prSet presAssocID="{7EB348CC-F01A-43E8-BF7E-98D7ECEBD602}" presName="compNode" presStyleCnt="0"/>
      <dgm:spPr/>
    </dgm:pt>
    <dgm:pt modelId="{C60BBCA0-057F-44DC-AEF0-3CEE044BF073}" type="pres">
      <dgm:prSet presAssocID="{7EB348CC-F01A-43E8-BF7E-98D7ECEBD602}" presName="bgRect" presStyleLbl="bgShp" presStyleIdx="1" presStyleCnt="4"/>
      <dgm:spPr/>
    </dgm:pt>
    <dgm:pt modelId="{83326373-812E-434D-9567-9C919C712507}" type="pres">
      <dgm:prSet presAssocID="{7EB348CC-F01A-43E8-BF7E-98D7ECEBD6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4F8780-0CEA-4A61-B813-E35B3088FBD4}" type="pres">
      <dgm:prSet presAssocID="{7EB348CC-F01A-43E8-BF7E-98D7ECEBD602}" presName="spaceRect" presStyleCnt="0"/>
      <dgm:spPr/>
    </dgm:pt>
    <dgm:pt modelId="{8CA91E7A-7556-47F0-B939-F77A356DAC1A}" type="pres">
      <dgm:prSet presAssocID="{7EB348CC-F01A-43E8-BF7E-98D7ECEBD602}" presName="parTx" presStyleLbl="revTx" presStyleIdx="1" presStyleCnt="4">
        <dgm:presLayoutVars>
          <dgm:chMax val="0"/>
          <dgm:chPref val="0"/>
        </dgm:presLayoutVars>
      </dgm:prSet>
      <dgm:spPr/>
    </dgm:pt>
    <dgm:pt modelId="{536602CD-0F04-4136-AFEB-EB6E072D3467}" type="pres">
      <dgm:prSet presAssocID="{0E49EF15-9B00-4087-AE67-D1F1EC8E4BE3}" presName="sibTrans" presStyleCnt="0"/>
      <dgm:spPr/>
    </dgm:pt>
    <dgm:pt modelId="{0C0EAAD9-84E8-478B-89CA-17B1F13AA288}" type="pres">
      <dgm:prSet presAssocID="{BE5D8BA7-560B-48AC-A765-9026940F24F4}" presName="compNode" presStyleCnt="0"/>
      <dgm:spPr/>
    </dgm:pt>
    <dgm:pt modelId="{E2610338-1EB4-42ED-A6B0-6C33FA452281}" type="pres">
      <dgm:prSet presAssocID="{BE5D8BA7-560B-48AC-A765-9026940F24F4}" presName="bgRect" presStyleLbl="bgShp" presStyleIdx="2" presStyleCnt="4"/>
      <dgm:spPr/>
    </dgm:pt>
    <dgm:pt modelId="{361D480C-6709-492F-82BA-02D1BE6C48D7}" type="pres">
      <dgm:prSet presAssocID="{BE5D8BA7-560B-48AC-A765-9026940F24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9E13D20-0F6C-460B-802F-B126E720DB4E}" type="pres">
      <dgm:prSet presAssocID="{BE5D8BA7-560B-48AC-A765-9026940F24F4}" presName="spaceRect" presStyleCnt="0"/>
      <dgm:spPr/>
    </dgm:pt>
    <dgm:pt modelId="{05632371-CB5C-463D-84DB-BCFE1145D5E6}" type="pres">
      <dgm:prSet presAssocID="{BE5D8BA7-560B-48AC-A765-9026940F24F4}" presName="parTx" presStyleLbl="revTx" presStyleIdx="2" presStyleCnt="4">
        <dgm:presLayoutVars>
          <dgm:chMax val="0"/>
          <dgm:chPref val="0"/>
        </dgm:presLayoutVars>
      </dgm:prSet>
      <dgm:spPr/>
    </dgm:pt>
    <dgm:pt modelId="{93168856-15EC-47C8-94B3-B25D8B955F5A}" type="pres">
      <dgm:prSet presAssocID="{42B11204-AE77-47F4-B70B-95A763954174}" presName="sibTrans" presStyleCnt="0"/>
      <dgm:spPr/>
    </dgm:pt>
    <dgm:pt modelId="{2452EDBA-B385-4616-8DD4-C11FCE2E4404}" type="pres">
      <dgm:prSet presAssocID="{95AEA3BD-8B5B-4351-AF0E-4E686C467FA2}" presName="compNode" presStyleCnt="0"/>
      <dgm:spPr/>
    </dgm:pt>
    <dgm:pt modelId="{8F6ED87A-1D6A-480E-BD0F-AE7BCF3AC92A}" type="pres">
      <dgm:prSet presAssocID="{95AEA3BD-8B5B-4351-AF0E-4E686C467FA2}" presName="bgRect" presStyleLbl="bgShp" presStyleIdx="3" presStyleCnt="4"/>
      <dgm:spPr/>
    </dgm:pt>
    <dgm:pt modelId="{4CCDD0F2-9546-4C40-A821-DDA8FD896936}" type="pres">
      <dgm:prSet presAssocID="{95AEA3BD-8B5B-4351-AF0E-4E686C467F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FF67FDDE-67DB-4A7A-9268-7CBED3325BAF}" type="pres">
      <dgm:prSet presAssocID="{95AEA3BD-8B5B-4351-AF0E-4E686C467FA2}" presName="spaceRect" presStyleCnt="0"/>
      <dgm:spPr/>
    </dgm:pt>
    <dgm:pt modelId="{0DC58826-5936-451E-9071-95E4CD95646B}" type="pres">
      <dgm:prSet presAssocID="{95AEA3BD-8B5B-4351-AF0E-4E686C467FA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296D005-11F5-47DC-8159-FA16380C4030}" type="presOf" srcId="{7EB348CC-F01A-43E8-BF7E-98D7ECEBD602}" destId="{8CA91E7A-7556-47F0-B939-F77A356DAC1A}" srcOrd="0" destOrd="0" presId="urn:microsoft.com/office/officeart/2018/2/layout/IconVerticalSolidList"/>
    <dgm:cxn modelId="{E255920B-8590-46AC-B532-D2AD127E19E0}" srcId="{157F9EE6-3DE9-4B5B-8FF6-5C1EC8CF652F}" destId="{7EB348CC-F01A-43E8-BF7E-98D7ECEBD602}" srcOrd="1" destOrd="0" parTransId="{C238E1BD-3B31-4871-965A-021F7334329A}" sibTransId="{0E49EF15-9B00-4087-AE67-D1F1EC8E4BE3}"/>
    <dgm:cxn modelId="{A93A5913-1EB6-42DB-A03F-58548748B783}" srcId="{157F9EE6-3DE9-4B5B-8FF6-5C1EC8CF652F}" destId="{07747DC1-CBD9-42DE-94FB-7A2C1B09F9A7}" srcOrd="0" destOrd="0" parTransId="{2E746BFA-20AB-47BC-88E2-2AC30786A22A}" sibTransId="{C92A31ED-507A-48B4-ABE5-B7473A51C38F}"/>
    <dgm:cxn modelId="{9C89B531-4E2C-45C2-8C82-198A93AADE5F}" srcId="{157F9EE6-3DE9-4B5B-8FF6-5C1EC8CF652F}" destId="{95AEA3BD-8B5B-4351-AF0E-4E686C467FA2}" srcOrd="3" destOrd="0" parTransId="{B65CCE36-6C6A-45D8-8BE9-BC60806672F4}" sibTransId="{6570340D-F02C-4185-86FB-BA2962B53DCE}"/>
    <dgm:cxn modelId="{796BD835-7B3E-4780-99FB-22FAFC75E5AA}" srcId="{157F9EE6-3DE9-4B5B-8FF6-5C1EC8CF652F}" destId="{BE5D8BA7-560B-48AC-A765-9026940F24F4}" srcOrd="2" destOrd="0" parTransId="{E567AAF6-C245-4EC9-8DD9-09FB7EF4A90D}" sibTransId="{42B11204-AE77-47F4-B70B-95A763954174}"/>
    <dgm:cxn modelId="{0C32578E-7689-4020-A31E-B6007019EDB7}" type="presOf" srcId="{157F9EE6-3DE9-4B5B-8FF6-5C1EC8CF652F}" destId="{775F1EA3-CCBB-4771-B183-51FAC5230BEC}" srcOrd="0" destOrd="0" presId="urn:microsoft.com/office/officeart/2018/2/layout/IconVerticalSolidList"/>
    <dgm:cxn modelId="{9841F0C5-43A8-4ADF-A215-50BB357DA47D}" type="presOf" srcId="{07747DC1-CBD9-42DE-94FB-7A2C1B09F9A7}" destId="{2445345E-30F4-4B8A-A479-B6C7A54641E1}" srcOrd="0" destOrd="0" presId="urn:microsoft.com/office/officeart/2018/2/layout/IconVerticalSolidList"/>
    <dgm:cxn modelId="{737BCBC6-5E71-4F8E-8BC1-2738F6B2CAB3}" type="presOf" srcId="{95AEA3BD-8B5B-4351-AF0E-4E686C467FA2}" destId="{0DC58826-5936-451E-9071-95E4CD95646B}" srcOrd="0" destOrd="0" presId="urn:microsoft.com/office/officeart/2018/2/layout/IconVerticalSolidList"/>
    <dgm:cxn modelId="{229CA0F3-49A2-48F5-919A-6B7B872BCF4F}" type="presOf" srcId="{BE5D8BA7-560B-48AC-A765-9026940F24F4}" destId="{05632371-CB5C-463D-84DB-BCFE1145D5E6}" srcOrd="0" destOrd="0" presId="urn:microsoft.com/office/officeart/2018/2/layout/IconVerticalSolidList"/>
    <dgm:cxn modelId="{E50D7B0A-A21D-4419-B0BB-AB42CC8DD57D}" type="presParOf" srcId="{775F1EA3-CCBB-4771-B183-51FAC5230BEC}" destId="{878694C5-D461-4BD0-B4C4-E4E9FBBC320B}" srcOrd="0" destOrd="0" presId="urn:microsoft.com/office/officeart/2018/2/layout/IconVerticalSolidList"/>
    <dgm:cxn modelId="{D36E3AFD-A58F-46C5-AEC7-15FA17CF2064}" type="presParOf" srcId="{878694C5-D461-4BD0-B4C4-E4E9FBBC320B}" destId="{37823DDE-9231-4856-AC6C-E0977916FF35}" srcOrd="0" destOrd="0" presId="urn:microsoft.com/office/officeart/2018/2/layout/IconVerticalSolidList"/>
    <dgm:cxn modelId="{9854BAB8-4F5A-4E8F-A1DE-B4659DA170F2}" type="presParOf" srcId="{878694C5-D461-4BD0-B4C4-E4E9FBBC320B}" destId="{57BE0D62-05DF-4048-8C4F-ECEC1C91EE9D}" srcOrd="1" destOrd="0" presId="urn:microsoft.com/office/officeart/2018/2/layout/IconVerticalSolidList"/>
    <dgm:cxn modelId="{D9B354E2-7108-4CDF-A7F5-E518D6DD8B7E}" type="presParOf" srcId="{878694C5-D461-4BD0-B4C4-E4E9FBBC320B}" destId="{263F2000-728A-471B-A3C7-C268830174C1}" srcOrd="2" destOrd="0" presId="urn:microsoft.com/office/officeart/2018/2/layout/IconVerticalSolidList"/>
    <dgm:cxn modelId="{8A74A550-FEC1-477C-B47C-246CBFBC350E}" type="presParOf" srcId="{878694C5-D461-4BD0-B4C4-E4E9FBBC320B}" destId="{2445345E-30F4-4B8A-A479-B6C7A54641E1}" srcOrd="3" destOrd="0" presId="urn:microsoft.com/office/officeart/2018/2/layout/IconVerticalSolidList"/>
    <dgm:cxn modelId="{26F5A202-0DC7-4005-89ED-F20749399957}" type="presParOf" srcId="{775F1EA3-CCBB-4771-B183-51FAC5230BEC}" destId="{D28FBE1D-432B-4E39-AC2A-2939D9602997}" srcOrd="1" destOrd="0" presId="urn:microsoft.com/office/officeart/2018/2/layout/IconVerticalSolidList"/>
    <dgm:cxn modelId="{C2BBD211-176D-4305-BACE-263E84411061}" type="presParOf" srcId="{775F1EA3-CCBB-4771-B183-51FAC5230BEC}" destId="{A7335DC4-69C4-427C-B580-ACD6211DBFA5}" srcOrd="2" destOrd="0" presId="urn:microsoft.com/office/officeart/2018/2/layout/IconVerticalSolidList"/>
    <dgm:cxn modelId="{7D1D4351-715B-4E4B-B45B-B3471B8FF0BB}" type="presParOf" srcId="{A7335DC4-69C4-427C-B580-ACD6211DBFA5}" destId="{C60BBCA0-057F-44DC-AEF0-3CEE044BF073}" srcOrd="0" destOrd="0" presId="urn:microsoft.com/office/officeart/2018/2/layout/IconVerticalSolidList"/>
    <dgm:cxn modelId="{F74212BF-B076-423C-8D4A-9AD71A5508D0}" type="presParOf" srcId="{A7335DC4-69C4-427C-B580-ACD6211DBFA5}" destId="{83326373-812E-434D-9567-9C919C712507}" srcOrd="1" destOrd="0" presId="urn:microsoft.com/office/officeart/2018/2/layout/IconVerticalSolidList"/>
    <dgm:cxn modelId="{171B41B7-F248-4B96-B58F-32F276034F0E}" type="presParOf" srcId="{A7335DC4-69C4-427C-B580-ACD6211DBFA5}" destId="{D24F8780-0CEA-4A61-B813-E35B3088FBD4}" srcOrd="2" destOrd="0" presId="urn:microsoft.com/office/officeart/2018/2/layout/IconVerticalSolidList"/>
    <dgm:cxn modelId="{75BEB057-35BE-4D26-A35D-FD2D0F6D7733}" type="presParOf" srcId="{A7335DC4-69C4-427C-B580-ACD6211DBFA5}" destId="{8CA91E7A-7556-47F0-B939-F77A356DAC1A}" srcOrd="3" destOrd="0" presId="urn:microsoft.com/office/officeart/2018/2/layout/IconVerticalSolidList"/>
    <dgm:cxn modelId="{A74D346F-65AF-4775-B80B-A41533D62B52}" type="presParOf" srcId="{775F1EA3-CCBB-4771-B183-51FAC5230BEC}" destId="{536602CD-0F04-4136-AFEB-EB6E072D3467}" srcOrd="3" destOrd="0" presId="urn:microsoft.com/office/officeart/2018/2/layout/IconVerticalSolidList"/>
    <dgm:cxn modelId="{86ED9EBD-6374-4A3D-B48B-F49F3A56BAC4}" type="presParOf" srcId="{775F1EA3-CCBB-4771-B183-51FAC5230BEC}" destId="{0C0EAAD9-84E8-478B-89CA-17B1F13AA288}" srcOrd="4" destOrd="0" presId="urn:microsoft.com/office/officeart/2018/2/layout/IconVerticalSolidList"/>
    <dgm:cxn modelId="{220FE8EF-0893-4847-9452-D2955C3080B3}" type="presParOf" srcId="{0C0EAAD9-84E8-478B-89CA-17B1F13AA288}" destId="{E2610338-1EB4-42ED-A6B0-6C33FA452281}" srcOrd="0" destOrd="0" presId="urn:microsoft.com/office/officeart/2018/2/layout/IconVerticalSolidList"/>
    <dgm:cxn modelId="{74D7F47B-45BB-403F-917A-5710BEAE1928}" type="presParOf" srcId="{0C0EAAD9-84E8-478B-89CA-17B1F13AA288}" destId="{361D480C-6709-492F-82BA-02D1BE6C48D7}" srcOrd="1" destOrd="0" presId="urn:microsoft.com/office/officeart/2018/2/layout/IconVerticalSolidList"/>
    <dgm:cxn modelId="{D1C1D6EE-6860-411B-B5E2-D51C360735CE}" type="presParOf" srcId="{0C0EAAD9-84E8-478B-89CA-17B1F13AA288}" destId="{99E13D20-0F6C-460B-802F-B126E720DB4E}" srcOrd="2" destOrd="0" presId="urn:microsoft.com/office/officeart/2018/2/layout/IconVerticalSolidList"/>
    <dgm:cxn modelId="{BE15FC14-4D9C-4741-8CEC-4F33932A8C86}" type="presParOf" srcId="{0C0EAAD9-84E8-478B-89CA-17B1F13AA288}" destId="{05632371-CB5C-463D-84DB-BCFE1145D5E6}" srcOrd="3" destOrd="0" presId="urn:microsoft.com/office/officeart/2018/2/layout/IconVerticalSolidList"/>
    <dgm:cxn modelId="{FB687952-45F5-4249-BF9A-29EAF265F7B4}" type="presParOf" srcId="{775F1EA3-CCBB-4771-B183-51FAC5230BEC}" destId="{93168856-15EC-47C8-94B3-B25D8B955F5A}" srcOrd="5" destOrd="0" presId="urn:microsoft.com/office/officeart/2018/2/layout/IconVerticalSolidList"/>
    <dgm:cxn modelId="{B8000EED-F90F-48CB-A65C-2999DC1AFD3B}" type="presParOf" srcId="{775F1EA3-CCBB-4771-B183-51FAC5230BEC}" destId="{2452EDBA-B385-4616-8DD4-C11FCE2E4404}" srcOrd="6" destOrd="0" presId="urn:microsoft.com/office/officeart/2018/2/layout/IconVerticalSolidList"/>
    <dgm:cxn modelId="{C7FAFDC2-A2BE-41F8-915F-48EEDA3E6ED2}" type="presParOf" srcId="{2452EDBA-B385-4616-8DD4-C11FCE2E4404}" destId="{8F6ED87A-1D6A-480E-BD0F-AE7BCF3AC92A}" srcOrd="0" destOrd="0" presId="urn:microsoft.com/office/officeart/2018/2/layout/IconVerticalSolidList"/>
    <dgm:cxn modelId="{92731188-2E1A-4765-B407-CDE1D9E4D717}" type="presParOf" srcId="{2452EDBA-B385-4616-8DD4-C11FCE2E4404}" destId="{4CCDD0F2-9546-4C40-A821-DDA8FD896936}" srcOrd="1" destOrd="0" presId="urn:microsoft.com/office/officeart/2018/2/layout/IconVerticalSolidList"/>
    <dgm:cxn modelId="{23DB89F2-8A9A-487B-B11D-43484FFD0B0A}" type="presParOf" srcId="{2452EDBA-B385-4616-8DD4-C11FCE2E4404}" destId="{FF67FDDE-67DB-4A7A-9268-7CBED3325BAF}" srcOrd="2" destOrd="0" presId="urn:microsoft.com/office/officeart/2018/2/layout/IconVerticalSolidList"/>
    <dgm:cxn modelId="{FC407BAB-CCCE-4355-ABDC-223CA9A8FA56}" type="presParOf" srcId="{2452EDBA-B385-4616-8DD4-C11FCE2E4404}" destId="{0DC58826-5936-451E-9071-95E4CD9564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100FA-B01F-451C-93FB-7B6CC0B95FCD}">
      <dsp:nvSpPr>
        <dsp:cNvPr id="0" name=""/>
        <dsp:cNvSpPr/>
      </dsp:nvSpPr>
      <dsp:spPr>
        <a:xfrm>
          <a:off x="-259220" y="-25889"/>
          <a:ext cx="2867872" cy="255998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381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reference model golden</a:t>
          </a:r>
          <a:endParaRPr lang="en-IN" sz="1600" kern="1200" dirty="0"/>
        </a:p>
      </dsp:txBody>
      <dsp:txXfrm>
        <a:off x="1207491" y="447708"/>
        <a:ext cx="1058381" cy="761901"/>
      </dsp:txXfrm>
    </dsp:sp>
    <dsp:sp modelId="{A0B5EB70-E237-44DD-A469-1A59962618C5}">
      <dsp:nvSpPr>
        <dsp:cNvPr id="0" name=""/>
        <dsp:cNvSpPr/>
      </dsp:nvSpPr>
      <dsp:spPr>
        <a:xfrm>
          <a:off x="99689" y="482936"/>
          <a:ext cx="1877568" cy="1877568"/>
        </a:xfrm>
        <a:prstGeom prst="pie">
          <a:avLst>
            <a:gd name="adj1" fmla="val 0"/>
            <a:gd name="adj2" fmla="val 5400000"/>
          </a:avLst>
        </a:prstGeom>
        <a:solidFill>
          <a:srgbClr val="B2B2B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 dirty="0"/>
        </a:p>
      </dsp:txBody>
      <dsp:txXfrm>
        <a:off x="1072001" y="1455248"/>
        <a:ext cx="692912" cy="558800"/>
      </dsp:txXfrm>
    </dsp:sp>
    <dsp:sp modelId="{D6B5D1E2-360B-4710-9A94-00DDDF0E5082}">
      <dsp:nvSpPr>
        <dsp:cNvPr id="0" name=""/>
        <dsp:cNvSpPr/>
      </dsp:nvSpPr>
      <dsp:spPr>
        <a:xfrm>
          <a:off x="99689" y="482936"/>
          <a:ext cx="1877568" cy="1877568"/>
        </a:xfrm>
        <a:prstGeom prst="pie">
          <a:avLst>
            <a:gd name="adj1" fmla="val 5400000"/>
            <a:gd name="adj2" fmla="val 10800000"/>
          </a:avLst>
        </a:prstGeom>
        <a:solidFill>
          <a:srgbClr val="B2B2B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 dirty="0"/>
        </a:p>
      </dsp:txBody>
      <dsp:txXfrm>
        <a:off x="312033" y="1455248"/>
        <a:ext cx="692912" cy="558800"/>
      </dsp:txXfrm>
    </dsp:sp>
    <dsp:sp modelId="{8F2B29BA-EDC0-445B-8095-BE73004B2BAB}">
      <dsp:nvSpPr>
        <dsp:cNvPr id="0" name=""/>
        <dsp:cNvSpPr/>
      </dsp:nvSpPr>
      <dsp:spPr>
        <a:xfrm>
          <a:off x="101360" y="500623"/>
          <a:ext cx="1877568" cy="1877568"/>
        </a:xfrm>
        <a:prstGeom prst="pie">
          <a:avLst>
            <a:gd name="adj1" fmla="val 10800000"/>
            <a:gd name="adj2" fmla="val 16200000"/>
          </a:avLst>
        </a:prstGeom>
        <a:solidFill>
          <a:srgbClr val="B2B2B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300" kern="1200" dirty="0"/>
        </a:p>
      </dsp:txBody>
      <dsp:txXfrm>
        <a:off x="313704" y="847079"/>
        <a:ext cx="692912" cy="55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72B70-9CB9-4A82-A831-61A87C02F5A5}">
      <dsp:nvSpPr>
        <dsp:cNvPr id="0" name=""/>
        <dsp:cNvSpPr/>
      </dsp:nvSpPr>
      <dsp:spPr>
        <a:xfrm rot="5400000">
          <a:off x="-213046" y="213046"/>
          <a:ext cx="1420311" cy="9942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Assert Failure</a:t>
          </a:r>
          <a:endParaRPr lang="en-IN" sz="1600" kern="1200" dirty="0"/>
        </a:p>
      </dsp:txBody>
      <dsp:txXfrm rot="-5400000">
        <a:off x="1" y="497108"/>
        <a:ext cx="994218" cy="426093"/>
      </dsp:txXfrm>
    </dsp:sp>
    <dsp:sp modelId="{4551F5F0-E881-47AF-A0B5-0118D3E9B588}">
      <dsp:nvSpPr>
        <dsp:cNvPr id="0" name=""/>
        <dsp:cNvSpPr/>
      </dsp:nvSpPr>
      <dsp:spPr>
        <a:xfrm rot="5400000">
          <a:off x="4721565" y="-3723063"/>
          <a:ext cx="923687" cy="8378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Assertion checks if the exponent is within the legal range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Fails despite constraining the design and allowing only legal exponent values</a:t>
          </a:r>
          <a:endParaRPr lang="en-IN" sz="2000" kern="1200" dirty="0"/>
        </a:p>
      </dsp:txBody>
      <dsp:txXfrm rot="-5400000">
        <a:off x="994219" y="49374"/>
        <a:ext cx="8333290" cy="833505"/>
      </dsp:txXfrm>
    </dsp:sp>
    <dsp:sp modelId="{9CFA97E5-8881-4018-BA86-1094D70A314D}">
      <dsp:nvSpPr>
        <dsp:cNvPr id="0" name=""/>
        <dsp:cNvSpPr/>
      </dsp:nvSpPr>
      <dsp:spPr>
        <a:xfrm rot="5400000">
          <a:off x="-213046" y="1441400"/>
          <a:ext cx="1420311" cy="9942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Failure Reason</a:t>
          </a:r>
          <a:endParaRPr lang="en-IN" sz="1600" kern="1200" dirty="0"/>
        </a:p>
      </dsp:txBody>
      <dsp:txXfrm rot="-5400000">
        <a:off x="1" y="1725462"/>
        <a:ext cx="994218" cy="426093"/>
      </dsp:txXfrm>
    </dsp:sp>
    <dsp:sp modelId="{56514054-02A9-4DA7-AB3C-7DECEE63A03D}">
      <dsp:nvSpPr>
        <dsp:cNvPr id="0" name=""/>
        <dsp:cNvSpPr/>
      </dsp:nvSpPr>
      <dsp:spPr>
        <a:xfrm rot="5400000">
          <a:off x="4721807" y="-2499235"/>
          <a:ext cx="923202" cy="8378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Incorrect values given to minimum and maximum parameters in C++ model</a:t>
          </a:r>
          <a:endParaRPr lang="en-IN" sz="2000" kern="1200" dirty="0"/>
        </a:p>
      </dsp:txBody>
      <dsp:txXfrm rot="-5400000">
        <a:off x="994218" y="1273421"/>
        <a:ext cx="8333314" cy="833068"/>
      </dsp:txXfrm>
    </dsp:sp>
    <dsp:sp modelId="{FDEF7834-FEDA-4C53-85A8-544CAC1B0E6D}">
      <dsp:nvSpPr>
        <dsp:cNvPr id="0" name=""/>
        <dsp:cNvSpPr/>
      </dsp:nvSpPr>
      <dsp:spPr>
        <a:xfrm rot="5400000">
          <a:off x="-213046" y="2665470"/>
          <a:ext cx="1420311" cy="9942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Bug Fix</a:t>
          </a:r>
          <a:endParaRPr lang="en-IN" sz="1600" kern="1200" dirty="0"/>
        </a:p>
      </dsp:txBody>
      <dsp:txXfrm rot="-5400000">
        <a:off x="1" y="2949532"/>
        <a:ext cx="994218" cy="426093"/>
      </dsp:txXfrm>
    </dsp:sp>
    <dsp:sp modelId="{801EB3C4-E9AE-4F33-BF7B-D13FB0E3EF75}">
      <dsp:nvSpPr>
        <dsp:cNvPr id="0" name=""/>
        <dsp:cNvSpPr/>
      </dsp:nvSpPr>
      <dsp:spPr>
        <a:xfrm rot="5400000">
          <a:off x="4721807" y="-1275166"/>
          <a:ext cx="923202" cy="8378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Parameters later modified with the expected values by the architect</a:t>
          </a:r>
          <a:endParaRPr lang="en-IN" sz="2000" kern="1200" dirty="0"/>
        </a:p>
      </dsp:txBody>
      <dsp:txXfrm rot="-5400000">
        <a:off x="994218" y="2497490"/>
        <a:ext cx="8333314" cy="833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BD4C1-09BC-441F-9ABF-46F418747B59}">
      <dsp:nvSpPr>
        <dsp:cNvPr id="0" name=""/>
        <dsp:cNvSpPr/>
      </dsp:nvSpPr>
      <dsp:spPr>
        <a:xfrm>
          <a:off x="0" y="390"/>
          <a:ext cx="10363200" cy="9141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03604-D593-4627-8ECF-AFFCFEFEF133}">
      <dsp:nvSpPr>
        <dsp:cNvPr id="0" name=""/>
        <dsp:cNvSpPr/>
      </dsp:nvSpPr>
      <dsp:spPr>
        <a:xfrm>
          <a:off x="276538" y="206080"/>
          <a:ext cx="502797" cy="5027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169096-0C08-4464-9297-545C2B844833}">
      <dsp:nvSpPr>
        <dsp:cNvPr id="0" name=""/>
        <dsp:cNvSpPr/>
      </dsp:nvSpPr>
      <dsp:spPr>
        <a:xfrm>
          <a:off x="1055874" y="390"/>
          <a:ext cx="9307325" cy="91417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0" tIns="96750" rIns="96750" bIns="9675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Data Integrity Violations: </a:t>
          </a:r>
          <a:r>
            <a:rPr lang="en-US" sz="2000" b="0" i="0" kern="1200" dirty="0"/>
            <a:t>Data corruption, data loss/truncation</a:t>
          </a:r>
          <a:endParaRPr lang="en-US" sz="2000" b="0" kern="1200" dirty="0"/>
        </a:p>
      </dsp:txBody>
      <dsp:txXfrm>
        <a:off x="1055874" y="390"/>
        <a:ext cx="9307325" cy="914176"/>
      </dsp:txXfrm>
    </dsp:sp>
    <dsp:sp modelId="{2268E6F3-0C6F-4339-9EA6-3D5F2B426EFF}">
      <dsp:nvSpPr>
        <dsp:cNvPr id="0" name=""/>
        <dsp:cNvSpPr/>
      </dsp:nvSpPr>
      <dsp:spPr>
        <a:xfrm>
          <a:off x="0" y="1143111"/>
          <a:ext cx="10363200" cy="9141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AE9AC-B5EC-4BB0-A0F3-DD729A97E9E4}">
      <dsp:nvSpPr>
        <dsp:cNvPr id="0" name=""/>
        <dsp:cNvSpPr/>
      </dsp:nvSpPr>
      <dsp:spPr>
        <a:xfrm>
          <a:off x="276538" y="1348801"/>
          <a:ext cx="502797" cy="5027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DAE28-D23A-4A47-BC64-21881E71854C}">
      <dsp:nvSpPr>
        <dsp:cNvPr id="0" name=""/>
        <dsp:cNvSpPr/>
      </dsp:nvSpPr>
      <dsp:spPr>
        <a:xfrm>
          <a:off x="1055874" y="1143111"/>
          <a:ext cx="9307325" cy="91417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0" tIns="96750" rIns="96750" bIns="9675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Timing Dependencies: </a:t>
          </a:r>
          <a:r>
            <a:rPr lang="en-IN" sz="2000" b="0" i="0" kern="1200" dirty="0"/>
            <a:t>Presence of feedback loops, </a:t>
          </a:r>
          <a:r>
            <a:rPr lang="en-US" sz="2000" b="0" i="0" kern="1200" dirty="0"/>
            <a:t>timing constraints violated</a:t>
          </a:r>
          <a:r>
            <a:rPr lang="en-IN" sz="2000" b="0" i="0" kern="1200" dirty="0"/>
            <a:t> when a transaction arrives too early or too late</a:t>
          </a:r>
          <a:endParaRPr lang="en-US" sz="2000" b="0" kern="1200" dirty="0"/>
        </a:p>
      </dsp:txBody>
      <dsp:txXfrm>
        <a:off x="1055874" y="1143111"/>
        <a:ext cx="9307325" cy="914176"/>
      </dsp:txXfrm>
    </dsp:sp>
    <dsp:sp modelId="{EEB41F6F-9CE8-4598-B641-339CF65B6C21}">
      <dsp:nvSpPr>
        <dsp:cNvPr id="0" name=""/>
        <dsp:cNvSpPr/>
      </dsp:nvSpPr>
      <dsp:spPr>
        <a:xfrm>
          <a:off x="0" y="2285832"/>
          <a:ext cx="10363200" cy="9141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94D0-5D47-4484-868B-829222DD807D}">
      <dsp:nvSpPr>
        <dsp:cNvPr id="0" name=""/>
        <dsp:cNvSpPr/>
      </dsp:nvSpPr>
      <dsp:spPr>
        <a:xfrm>
          <a:off x="276538" y="2491522"/>
          <a:ext cx="502797" cy="5027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5EA253-EAFF-4E94-8683-AFBC85F7F6DE}">
      <dsp:nvSpPr>
        <dsp:cNvPr id="0" name=""/>
        <dsp:cNvSpPr/>
      </dsp:nvSpPr>
      <dsp:spPr>
        <a:xfrm>
          <a:off x="1055874" y="2285832"/>
          <a:ext cx="9307325" cy="91417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0" tIns="96750" rIns="96750" bIns="9675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Control and Data Interaction:</a:t>
          </a:r>
          <a:r>
            <a:rPr lang="en-US" sz="2000" b="0" i="0" kern="1200" dirty="0"/>
            <a:t> Interactions between different types of instructions</a:t>
          </a:r>
          <a:endParaRPr lang="en-US" sz="2000" kern="1200" dirty="0"/>
        </a:p>
      </dsp:txBody>
      <dsp:txXfrm>
        <a:off x="1055874" y="2285832"/>
        <a:ext cx="9307325" cy="914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1209-FA1C-4191-97FF-53CCD515F0E3}">
      <dsp:nvSpPr>
        <dsp:cNvPr id="0" name=""/>
        <dsp:cNvSpPr/>
      </dsp:nvSpPr>
      <dsp:spPr>
        <a:xfrm>
          <a:off x="0" y="0"/>
          <a:ext cx="8289545" cy="67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FC330-127B-4D02-BEF8-B5477D3E8024}">
      <dsp:nvSpPr>
        <dsp:cNvPr id="0" name=""/>
        <dsp:cNvSpPr/>
      </dsp:nvSpPr>
      <dsp:spPr>
        <a:xfrm>
          <a:off x="204759" y="153636"/>
          <a:ext cx="372290" cy="372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0BF70-0439-4DA7-A136-83C4C24A2690}">
      <dsp:nvSpPr>
        <dsp:cNvPr id="0" name=""/>
        <dsp:cNvSpPr/>
      </dsp:nvSpPr>
      <dsp:spPr>
        <a:xfrm>
          <a:off x="781809" y="1335"/>
          <a:ext cx="7507735" cy="67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38" tIns="71638" rIns="71638" bIns="716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Covers to check the reachability of input scenarios/internal signals</a:t>
          </a:r>
        </a:p>
      </dsp:txBody>
      <dsp:txXfrm>
        <a:off x="781809" y="1335"/>
        <a:ext cx="7507735" cy="676891"/>
      </dsp:txXfrm>
    </dsp:sp>
    <dsp:sp modelId="{DA94AFB4-46DA-4FD2-B7B4-60B6E4CD0244}">
      <dsp:nvSpPr>
        <dsp:cNvPr id="0" name=""/>
        <dsp:cNvSpPr/>
      </dsp:nvSpPr>
      <dsp:spPr>
        <a:xfrm>
          <a:off x="0" y="847450"/>
          <a:ext cx="8289545" cy="67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180C3-2257-4A89-BC11-B8611966759E}">
      <dsp:nvSpPr>
        <dsp:cNvPr id="0" name=""/>
        <dsp:cNvSpPr/>
      </dsp:nvSpPr>
      <dsp:spPr>
        <a:xfrm>
          <a:off x="204759" y="999750"/>
          <a:ext cx="372290" cy="3722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3F87-BD36-4DA5-9A34-583F8029918C}">
      <dsp:nvSpPr>
        <dsp:cNvPr id="0" name=""/>
        <dsp:cNvSpPr/>
      </dsp:nvSpPr>
      <dsp:spPr>
        <a:xfrm>
          <a:off x="781809" y="847450"/>
          <a:ext cx="7507735" cy="67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38" tIns="71638" rIns="71638" bIns="716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Can detect any over-constraints or any unreachable logic in the design</a:t>
          </a:r>
        </a:p>
      </dsp:txBody>
      <dsp:txXfrm>
        <a:off x="781809" y="847450"/>
        <a:ext cx="7507735" cy="676891"/>
      </dsp:txXfrm>
    </dsp:sp>
    <dsp:sp modelId="{B2D11566-37DF-46FE-8DD8-EFBFE9032E24}">
      <dsp:nvSpPr>
        <dsp:cNvPr id="0" name=""/>
        <dsp:cNvSpPr/>
      </dsp:nvSpPr>
      <dsp:spPr>
        <a:xfrm>
          <a:off x="0" y="1693564"/>
          <a:ext cx="8289545" cy="67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C5685-8CC3-448B-B503-92C7073A5D45}">
      <dsp:nvSpPr>
        <dsp:cNvPr id="0" name=""/>
        <dsp:cNvSpPr/>
      </dsp:nvSpPr>
      <dsp:spPr>
        <a:xfrm>
          <a:off x="204759" y="1845865"/>
          <a:ext cx="372290" cy="3722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BDA82-0A13-46A5-8479-03C7D2F68B22}">
      <dsp:nvSpPr>
        <dsp:cNvPr id="0" name=""/>
        <dsp:cNvSpPr/>
      </dsp:nvSpPr>
      <dsp:spPr>
        <a:xfrm>
          <a:off x="781809" y="1693564"/>
          <a:ext cx="7507735" cy="67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38" tIns="71638" rIns="71638" bIns="716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Bounded proof + Cover points -&gt; confidence factor </a:t>
          </a:r>
        </a:p>
      </dsp:txBody>
      <dsp:txXfrm>
        <a:off x="781809" y="1693564"/>
        <a:ext cx="7507735" cy="676891"/>
      </dsp:txXfrm>
    </dsp:sp>
    <dsp:sp modelId="{B740C51D-7837-4778-8D54-D21BC95F9A54}">
      <dsp:nvSpPr>
        <dsp:cNvPr id="0" name=""/>
        <dsp:cNvSpPr/>
      </dsp:nvSpPr>
      <dsp:spPr>
        <a:xfrm>
          <a:off x="0" y="2539679"/>
          <a:ext cx="8289545" cy="67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AC50-58E6-45B1-95EE-5CB6FE7CEB3C}">
      <dsp:nvSpPr>
        <dsp:cNvPr id="0" name=""/>
        <dsp:cNvSpPr/>
      </dsp:nvSpPr>
      <dsp:spPr>
        <a:xfrm>
          <a:off x="204759" y="2691980"/>
          <a:ext cx="372290" cy="3722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C205E-F509-4000-B670-B16058CA7559}">
      <dsp:nvSpPr>
        <dsp:cNvPr id="0" name=""/>
        <dsp:cNvSpPr/>
      </dsp:nvSpPr>
      <dsp:spPr>
        <a:xfrm>
          <a:off x="781809" y="2539679"/>
          <a:ext cx="7507735" cy="67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38" tIns="71638" rIns="71638" bIns="716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favorable feature, made designers to dedicate bandwidth and provide multiple such covers that can be included in formal setup</a:t>
          </a:r>
        </a:p>
      </dsp:txBody>
      <dsp:txXfrm>
        <a:off x="781809" y="2539679"/>
        <a:ext cx="7507735" cy="6768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0BD38-005D-4009-A3CE-6D06BEEDEFE4}">
      <dsp:nvSpPr>
        <dsp:cNvPr id="0" name=""/>
        <dsp:cNvSpPr/>
      </dsp:nvSpPr>
      <dsp:spPr>
        <a:xfrm>
          <a:off x="1272539" y="34819"/>
          <a:ext cx="1671320" cy="1671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+mn-lt"/>
            </a:rPr>
            <a:t>Bit level operations</a:t>
          </a:r>
          <a:endParaRPr lang="en-US" sz="1600" kern="1200" dirty="0"/>
        </a:p>
      </dsp:txBody>
      <dsp:txXfrm>
        <a:off x="1495382" y="327300"/>
        <a:ext cx="1225634" cy="752094"/>
      </dsp:txXfrm>
    </dsp:sp>
    <dsp:sp modelId="{D28BB284-EFB4-4CCA-9B54-F2E96FFD72DB}">
      <dsp:nvSpPr>
        <dsp:cNvPr id="0" name=""/>
        <dsp:cNvSpPr/>
      </dsp:nvSpPr>
      <dsp:spPr>
        <a:xfrm>
          <a:off x="1875607" y="1079394"/>
          <a:ext cx="1671320" cy="1671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+mn-lt"/>
            </a:rPr>
            <a:t>Pipelined architecture</a:t>
          </a:r>
          <a:endParaRPr lang="en-US" sz="1600" kern="1200" dirty="0"/>
        </a:p>
      </dsp:txBody>
      <dsp:txXfrm>
        <a:off x="2386753" y="1511152"/>
        <a:ext cx="1002792" cy="919226"/>
      </dsp:txXfrm>
    </dsp:sp>
    <dsp:sp modelId="{B0888D4B-8051-4374-BEB0-E30C94CD97B6}">
      <dsp:nvSpPr>
        <dsp:cNvPr id="0" name=""/>
        <dsp:cNvSpPr/>
      </dsp:nvSpPr>
      <dsp:spPr>
        <a:xfrm>
          <a:off x="669471" y="1079394"/>
          <a:ext cx="1671320" cy="1671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+mn-lt"/>
            </a:rPr>
            <a:t>Large data widths</a:t>
          </a:r>
          <a:endParaRPr lang="en-US" sz="1600" kern="1200" dirty="0"/>
        </a:p>
      </dsp:txBody>
      <dsp:txXfrm>
        <a:off x="826854" y="1511152"/>
        <a:ext cx="1002792" cy="919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5829-2B40-41AF-BD47-6C41B2A50511}">
      <dsp:nvSpPr>
        <dsp:cNvPr id="0" name=""/>
        <dsp:cNvSpPr/>
      </dsp:nvSpPr>
      <dsp:spPr>
        <a:xfrm>
          <a:off x="0" y="396694"/>
          <a:ext cx="533715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222" tIns="312420" rIns="41422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Use of helper lemmas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Prove internal nodes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Assume the proven nodes to check the output nodes</a:t>
          </a:r>
        </a:p>
      </dsp:txBody>
      <dsp:txXfrm>
        <a:off x="0" y="396694"/>
        <a:ext cx="5337151" cy="1134000"/>
      </dsp:txXfrm>
    </dsp:sp>
    <dsp:sp modelId="{DF287C08-5C86-4B5D-ACF9-5E4928F6C6AD}">
      <dsp:nvSpPr>
        <dsp:cNvPr id="0" name=""/>
        <dsp:cNvSpPr/>
      </dsp:nvSpPr>
      <dsp:spPr>
        <a:xfrm>
          <a:off x="266857" y="175294"/>
          <a:ext cx="3736006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12" tIns="0" rIns="14121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Proof decomposition</a:t>
          </a:r>
        </a:p>
      </dsp:txBody>
      <dsp:txXfrm>
        <a:off x="288473" y="196910"/>
        <a:ext cx="3692774" cy="399568"/>
      </dsp:txXfrm>
    </dsp:sp>
    <dsp:sp modelId="{6F780C54-720F-44A2-9CCC-939C3C949C02}">
      <dsp:nvSpPr>
        <dsp:cNvPr id="0" name=""/>
        <dsp:cNvSpPr/>
      </dsp:nvSpPr>
      <dsp:spPr>
        <a:xfrm>
          <a:off x="0" y="1833095"/>
          <a:ext cx="5337151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222" tIns="312420" rIns="41422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Equivalent to performing equivalence check at a random cycle in pipeline</a:t>
          </a:r>
        </a:p>
      </dsp:txBody>
      <dsp:txXfrm>
        <a:off x="0" y="1833095"/>
        <a:ext cx="5337151" cy="850500"/>
      </dsp:txXfrm>
    </dsp:sp>
    <dsp:sp modelId="{88B2C89D-3F83-41C0-8C60-49E0D795BEE6}">
      <dsp:nvSpPr>
        <dsp:cNvPr id="0" name=""/>
        <dsp:cNvSpPr/>
      </dsp:nvSpPr>
      <dsp:spPr>
        <a:xfrm>
          <a:off x="266857" y="1611695"/>
          <a:ext cx="3736006" cy="4428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12" tIns="0" rIns="14121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Reset abstraction</a:t>
          </a:r>
        </a:p>
      </dsp:txBody>
      <dsp:txXfrm>
        <a:off x="288473" y="1633311"/>
        <a:ext cx="3692774" cy="399568"/>
      </dsp:txXfrm>
    </dsp:sp>
    <dsp:sp modelId="{9D63112E-4131-416C-BEA0-EE2A82FE8E1B}">
      <dsp:nvSpPr>
        <dsp:cNvPr id="0" name=""/>
        <dsp:cNvSpPr/>
      </dsp:nvSpPr>
      <dsp:spPr>
        <a:xfrm>
          <a:off x="0" y="2985995"/>
          <a:ext cx="5337151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222" tIns="312420" rIns="41422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Constrain DV to take various patterns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DV made high for a certain cycle and made symbolic for the rest</a:t>
          </a:r>
        </a:p>
      </dsp:txBody>
      <dsp:txXfrm>
        <a:off x="0" y="2985995"/>
        <a:ext cx="5337151" cy="1086750"/>
      </dsp:txXfrm>
    </dsp:sp>
    <dsp:sp modelId="{EA016845-ADFB-46AB-A909-D94BCA191DC4}">
      <dsp:nvSpPr>
        <dsp:cNvPr id="0" name=""/>
        <dsp:cNvSpPr/>
      </dsp:nvSpPr>
      <dsp:spPr>
        <a:xfrm>
          <a:off x="266857" y="2764595"/>
          <a:ext cx="3736006" cy="4428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12" tIns="0" rIns="14121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Multiple DV patterns</a:t>
          </a:r>
        </a:p>
      </dsp:txBody>
      <dsp:txXfrm>
        <a:off x="288473" y="2786211"/>
        <a:ext cx="3692774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F712D-67A9-4ED7-8A27-3F53E8A26EAD}">
      <dsp:nvSpPr>
        <dsp:cNvPr id="0" name=""/>
        <dsp:cNvSpPr/>
      </dsp:nvSpPr>
      <dsp:spPr>
        <a:xfrm>
          <a:off x="722" y="390261"/>
          <a:ext cx="2817502" cy="169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Assertions to check equivalence between RTL design and C++ model outputs</a:t>
          </a:r>
        </a:p>
      </dsp:txBody>
      <dsp:txXfrm>
        <a:off x="722" y="390261"/>
        <a:ext cx="2817502" cy="1690501"/>
      </dsp:txXfrm>
    </dsp:sp>
    <dsp:sp modelId="{844B84F6-1BBF-484A-8785-623C72152527}">
      <dsp:nvSpPr>
        <dsp:cNvPr id="0" name=""/>
        <dsp:cNvSpPr/>
      </dsp:nvSpPr>
      <dsp:spPr>
        <a:xfrm>
          <a:off x="3099975" y="390261"/>
          <a:ext cx="2817502" cy="169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Missed in simulation-level testing</a:t>
          </a:r>
        </a:p>
      </dsp:txBody>
      <dsp:txXfrm>
        <a:off x="3099975" y="390261"/>
        <a:ext cx="2817502" cy="1690501"/>
      </dsp:txXfrm>
    </dsp:sp>
    <dsp:sp modelId="{47AEF56D-758F-49DC-80F5-4838F60694D3}">
      <dsp:nvSpPr>
        <dsp:cNvPr id="0" name=""/>
        <dsp:cNvSpPr/>
      </dsp:nvSpPr>
      <dsp:spPr>
        <a:xfrm>
          <a:off x="1550348" y="2362513"/>
          <a:ext cx="2817502" cy="169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carry-add logic mismatch: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RTL represents in 2's complement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C++ represents in 1’s complement</a:t>
          </a:r>
        </a:p>
      </dsp:txBody>
      <dsp:txXfrm>
        <a:off x="1550348" y="2362513"/>
        <a:ext cx="2817502" cy="16905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B5BFF-466C-4CD3-9CE4-316961CECD49}">
      <dsp:nvSpPr>
        <dsp:cNvPr id="0" name=""/>
        <dsp:cNvSpPr/>
      </dsp:nvSpPr>
      <dsp:spPr>
        <a:xfrm>
          <a:off x="0" y="1563685"/>
          <a:ext cx="4038600" cy="1025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RTL design lacked denormal handling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Flushed small values to zero instead of preserving the denormal representation</a:t>
          </a:r>
          <a:endParaRPr lang="en-US" sz="1600" kern="1200" dirty="0"/>
        </a:p>
      </dsp:txBody>
      <dsp:txXfrm>
        <a:off x="0" y="1563685"/>
        <a:ext cx="4038600" cy="1025946"/>
      </dsp:txXfrm>
    </dsp:sp>
    <dsp:sp modelId="{DFF05A84-798E-44A2-B795-63DF899CEB16}">
      <dsp:nvSpPr>
        <dsp:cNvPr id="0" name=""/>
        <dsp:cNvSpPr/>
      </dsp:nvSpPr>
      <dsp:spPr>
        <a:xfrm rot="10800000">
          <a:off x="0" y="1168"/>
          <a:ext cx="4038600" cy="1577905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Input_1 is zero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Input_2 has exponent value less than the minimum</a:t>
          </a:r>
        </a:p>
      </dsp:txBody>
      <dsp:txXfrm rot="10800000">
        <a:off x="0" y="1168"/>
        <a:ext cx="4038600" cy="10252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23DDE-9231-4856-AC6C-E0977916FF35}">
      <dsp:nvSpPr>
        <dsp:cNvPr id="0" name=""/>
        <dsp:cNvSpPr/>
      </dsp:nvSpPr>
      <dsp:spPr>
        <a:xfrm>
          <a:off x="0" y="1518"/>
          <a:ext cx="10058399" cy="7693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0D62-05DF-4048-8C4F-ECEC1C91EE9D}">
      <dsp:nvSpPr>
        <dsp:cNvPr id="0" name=""/>
        <dsp:cNvSpPr/>
      </dsp:nvSpPr>
      <dsp:spPr>
        <a:xfrm>
          <a:off x="232737" y="174628"/>
          <a:ext cx="423159" cy="423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5345E-30F4-4B8A-A479-B6C7A54641E1}">
      <dsp:nvSpPr>
        <dsp:cNvPr id="0" name=""/>
        <dsp:cNvSpPr/>
      </dsp:nvSpPr>
      <dsp:spPr>
        <a:xfrm>
          <a:off x="888635" y="1518"/>
          <a:ext cx="9169764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Integrate machine learning techniques into the verification flow</a:t>
          </a:r>
        </a:p>
      </dsp:txBody>
      <dsp:txXfrm>
        <a:off x="888635" y="1518"/>
        <a:ext cx="9169764" cy="769381"/>
      </dsp:txXfrm>
    </dsp:sp>
    <dsp:sp modelId="{C60BBCA0-057F-44DC-AEF0-3CEE044BF073}">
      <dsp:nvSpPr>
        <dsp:cNvPr id="0" name=""/>
        <dsp:cNvSpPr/>
      </dsp:nvSpPr>
      <dsp:spPr>
        <a:xfrm>
          <a:off x="0" y="963245"/>
          <a:ext cx="10058399" cy="7693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26373-812E-434D-9567-9C919C712507}">
      <dsp:nvSpPr>
        <dsp:cNvPr id="0" name=""/>
        <dsp:cNvSpPr/>
      </dsp:nvSpPr>
      <dsp:spPr>
        <a:xfrm>
          <a:off x="232737" y="1136356"/>
          <a:ext cx="423159" cy="423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1E7A-7556-47F0-B939-F77A356DAC1A}">
      <dsp:nvSpPr>
        <dsp:cNvPr id="0" name=""/>
        <dsp:cNvSpPr/>
      </dsp:nvSpPr>
      <dsp:spPr>
        <a:xfrm>
          <a:off x="888635" y="963245"/>
          <a:ext cx="9169764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Address scalability challenges to handle larger designs </a:t>
          </a:r>
        </a:p>
      </dsp:txBody>
      <dsp:txXfrm>
        <a:off x="888635" y="963245"/>
        <a:ext cx="9169764" cy="769381"/>
      </dsp:txXfrm>
    </dsp:sp>
    <dsp:sp modelId="{E2610338-1EB4-42ED-A6B0-6C33FA452281}">
      <dsp:nvSpPr>
        <dsp:cNvPr id="0" name=""/>
        <dsp:cNvSpPr/>
      </dsp:nvSpPr>
      <dsp:spPr>
        <a:xfrm>
          <a:off x="0" y="1924972"/>
          <a:ext cx="10058399" cy="7693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480C-6709-492F-82BA-02D1BE6C48D7}">
      <dsp:nvSpPr>
        <dsp:cNvPr id="0" name=""/>
        <dsp:cNvSpPr/>
      </dsp:nvSpPr>
      <dsp:spPr>
        <a:xfrm>
          <a:off x="232737" y="2098083"/>
          <a:ext cx="423159" cy="423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32371-CB5C-463D-84DB-BCFE1145D5E6}">
      <dsp:nvSpPr>
        <dsp:cNvPr id="0" name=""/>
        <dsp:cNvSpPr/>
      </dsp:nvSpPr>
      <dsp:spPr>
        <a:xfrm>
          <a:off x="888635" y="1924972"/>
          <a:ext cx="9169764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Incorporate more advanced formal verification techniques</a:t>
          </a:r>
        </a:p>
      </dsp:txBody>
      <dsp:txXfrm>
        <a:off x="888635" y="1924972"/>
        <a:ext cx="9169764" cy="769381"/>
      </dsp:txXfrm>
    </dsp:sp>
    <dsp:sp modelId="{8F6ED87A-1D6A-480E-BD0F-AE7BCF3AC92A}">
      <dsp:nvSpPr>
        <dsp:cNvPr id="0" name=""/>
        <dsp:cNvSpPr/>
      </dsp:nvSpPr>
      <dsp:spPr>
        <a:xfrm>
          <a:off x="0" y="2886699"/>
          <a:ext cx="10058399" cy="7693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DD0F2-9546-4C40-A821-DDA8FD896936}">
      <dsp:nvSpPr>
        <dsp:cNvPr id="0" name=""/>
        <dsp:cNvSpPr/>
      </dsp:nvSpPr>
      <dsp:spPr>
        <a:xfrm>
          <a:off x="232737" y="3059810"/>
          <a:ext cx="423159" cy="423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8826-5936-451E-9071-95E4CD95646B}">
      <dsp:nvSpPr>
        <dsp:cNvPr id="0" name=""/>
        <dsp:cNvSpPr/>
      </dsp:nvSpPr>
      <dsp:spPr>
        <a:xfrm>
          <a:off x="888635" y="2886699"/>
          <a:ext cx="9169764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Tool Ecosystem Enhancement</a:t>
          </a:r>
        </a:p>
      </dsp:txBody>
      <dsp:txXfrm>
        <a:off x="888635" y="2886699"/>
        <a:ext cx="9169764" cy="76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08.09.2023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tools: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SVAs are compatible with both FV and DV (universal language of property </a:t>
            </a:r>
            <a:r>
              <a:rPr lang="en-US" dirty="0" err="1"/>
              <a:t>verif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Existing DV env can be efficiently utilized to verify FV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7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we claim full coverage with traditional approach?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outcomes: </a:t>
            </a:r>
            <a:r>
              <a:rPr lang="en-US" dirty="0" err="1"/>
              <a:t>overconstraints</a:t>
            </a:r>
            <a:r>
              <a:rPr lang="en-US" dirty="0"/>
              <a:t> that must be addressed quickly, unreachable logic has to be reported to designers to reduce design complexity, enhance performance and avoid unnecessary bugs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Overflow buffer example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Bit level operation: state space explosion due to large number of combinations and state transitions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data width: leads to exponential growth in FV complexity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Pipelined arch: DPAS has multiple dedicated pipelines for every floating-point formats</a:t>
            </a:r>
          </a:p>
          <a:p>
            <a:endParaRPr lang="en-US" dirty="0"/>
          </a:p>
          <a:p>
            <a:r>
              <a:rPr lang="en-US" dirty="0"/>
              <a:t>Feedback: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problem divided into 2, the question comes how are we sure it is complete. Should say we implement assume guarantee.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2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is complete convergence in multistage not possible (because of the nonlinear behavior)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Proof decomposition, no convergence then reset abstraction, no convergence then bounded proof for multiple DV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32 bit and 43 bit inputs, impossible to be found in DV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05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9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Summarize the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no bug escapes found over 4 generations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turn around time was less than a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Shift left because of bugs found from the beginning of the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Backbone of ensuring design correctness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Well-established and paper published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works on 3 assumptions: </a:t>
            </a:r>
            <a:r>
              <a:rPr lang="en-US" dirty="0" err="1"/>
              <a:t>Cmodel</a:t>
            </a:r>
            <a:r>
              <a:rPr lang="en-US" dirty="0"/>
              <a:t> golden, constraints golden and single instruction allowed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Owing to its limitations, is conventional approach sufficient for signing off</a:t>
            </a:r>
          </a:p>
          <a:p>
            <a:r>
              <a:rPr lang="en-US" dirty="0"/>
              <a:t>Which are 4 main challenges that need to be addressed</a:t>
            </a:r>
          </a:p>
          <a:p>
            <a:pPr marL="228600" indent="-228600">
              <a:buAutoNum type="arabicPeriod"/>
            </a:pPr>
            <a:r>
              <a:rPr lang="en-US" dirty="0"/>
              <a:t>New designs cannot be considered golden</a:t>
            </a:r>
          </a:p>
          <a:p>
            <a:pPr marL="228600" indent="-228600">
              <a:buAutoNum type="arabicPeriod"/>
            </a:pPr>
            <a:r>
              <a:rPr lang="en-US" dirty="0"/>
              <a:t>Single stage done so far since huge complexity makes convergence impossible for tool engines</a:t>
            </a:r>
          </a:p>
          <a:p>
            <a:pPr marL="228600" indent="-228600">
              <a:buAutoNum type="arabicPeriod"/>
            </a:pPr>
            <a:r>
              <a:rPr lang="en-US" dirty="0"/>
              <a:t>Spec cannot be considered golden</a:t>
            </a:r>
          </a:p>
          <a:p>
            <a:pPr marL="228600" indent="-228600">
              <a:buAutoNum type="arabicPeriod"/>
            </a:pPr>
            <a:r>
              <a:rPr lang="en-US" dirty="0"/>
              <a:t>Setup might not be covering all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IN" dirty="0"/>
              <a:t>Feedback: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why DPAS is important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advantage of explaining what AI algorithms need and DPAS is an important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Ideas: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an example: like a recommendation system that uses DPAS to predict user preferences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mention how matrix multiplications make a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FPV is well know, can this be applied on </a:t>
            </a:r>
            <a:r>
              <a:rPr lang="en-US" dirty="0" err="1"/>
              <a:t>Cmodel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Never been done before because of tool restrictions, but would give impactful results if utilized properly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C-FPV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outcomes: </a:t>
            </a:r>
            <a:r>
              <a:rPr lang="en-US" dirty="0" err="1"/>
              <a:t>underconstrained</a:t>
            </a:r>
            <a:r>
              <a:rPr lang="en-US" dirty="0"/>
              <a:t> env and needs more assumptions or early bug detection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Feedback: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that there are many checkers we incorporated apart from these properties and C-FPV gives higher confidence in the specification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Claim larger names instead of ‘initiative’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5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7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Feedback: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clock gating, where inputs are not gated/ungated before the arrival of DV etc..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Should capture why 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data+control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 was not done before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Should say we created a great methodology multiplying/marrying the best practices of FPV and </a:t>
            </a:r>
            <a:r>
              <a:rPr lang="en-US" dirty="0" err="1"/>
              <a:t>datapath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F96AF-911C-4C94-9AB3-40AB3DC17C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8.svg"/><Relationship Id="rId4" Type="http://schemas.openxmlformats.org/officeDocument/2006/relationships/diagramData" Target="../diagrams/data7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hyperlink" Target="https://www.pngall.com/checklist-png/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allpaperflare.com/search?wallpaper=answ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2381251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Raising the Bar: Achieving Formal Verification Sign-Off for Complex Algorithmic Designs, with a Dot Product Accumulate Case Study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Shravya Jampana, Madhurima Eranki, Disha Puri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809E7-6D82-7293-3633-43675B49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03" y="5694871"/>
            <a:ext cx="1508793" cy="605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B73F-6CC7-23C1-CC25-DF698389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925"/>
            <a:ext cx="10972800" cy="1143000"/>
          </a:xfrm>
        </p:spPr>
        <p:txBody>
          <a:bodyPr/>
          <a:lstStyle/>
          <a:p>
            <a:r>
              <a:rPr lang="en-US" dirty="0"/>
              <a:t>Implementation of SVA properties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A80EB-2D45-FA1B-4696-65FCE168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4C4BF-0885-9AE6-9818-6D321839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E4609-FA1C-9A31-825B-484623D9E803}"/>
              </a:ext>
            </a:extLst>
          </p:cNvPr>
          <p:cNvSpPr txBox="1"/>
          <p:nvPr/>
        </p:nvSpPr>
        <p:spPr>
          <a:xfrm>
            <a:off x="456384" y="2248826"/>
            <a:ext cx="3535465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Implementation of Legal </a:t>
            </a:r>
            <a:r>
              <a:rPr lang="en-US" b="1" dirty="0"/>
              <a:t>Assumptions</a:t>
            </a:r>
            <a:r>
              <a:rPr lang="en-US" b="1" dirty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Architectural requirements implemented as System Verilog Assertions (</a:t>
            </a:r>
            <a:r>
              <a:rPr lang="en-US" dirty="0"/>
              <a:t>SVA)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Integrate these SVAs into the Dynamic </a:t>
            </a:r>
            <a:r>
              <a:rPr lang="en-US" dirty="0"/>
              <a:t>Verification </a:t>
            </a:r>
            <a:r>
              <a:rPr lang="en-US" dirty="0">
                <a:latin typeface="+mn-lt"/>
              </a:rPr>
              <a:t>(DV)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FDB71-3BE7-37FA-7C24-8690AD2655A4}"/>
              </a:ext>
            </a:extLst>
          </p:cNvPr>
          <p:cNvSpPr txBox="1"/>
          <p:nvPr/>
        </p:nvSpPr>
        <p:spPr>
          <a:xfrm>
            <a:off x="8339381" y="2244553"/>
            <a:ext cx="34259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Benefits and Appreciation: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Effectively utilizing existing DV envir</a:t>
            </a:r>
            <a:r>
              <a:rPr lang="en-US" dirty="0"/>
              <a:t>onment for proving FV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the flow tool agnostic</a:t>
            </a: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9B6B7-6D1F-4196-7D01-EF1D06FDD28C}"/>
              </a:ext>
            </a:extLst>
          </p:cNvPr>
          <p:cNvSpPr txBox="1"/>
          <p:nvPr/>
        </p:nvSpPr>
        <p:spPr>
          <a:xfrm>
            <a:off x="4662064" y="4500086"/>
            <a:ext cx="5753100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82880" defTabSz="2438338" fontAlgn="auto" hangingPunct="0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//maximum and minimum values for exponent</a:t>
            </a:r>
          </a:p>
          <a:p>
            <a:pPr marL="182880" defTabSz="2438338" fontAlgn="auto" hangingPunct="0"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latin typeface="+mn-lt"/>
                <a:cs typeface="Courier New" panose="02070309020205020404" pitchFamily="49" charset="0"/>
                <a:sym typeface="Helvetica Neue"/>
              </a:rPr>
              <a:t>Assert_for_valid_input_exp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 : assert property (</a:t>
            </a:r>
          </a:p>
          <a:p>
            <a:pPr marL="182880" defTabSz="2438338" fontAlgn="auto" hangingPunct="0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@(posedge clock) disable </a:t>
            </a:r>
            <a:r>
              <a:rPr lang="en-US" sz="1600" dirty="0" err="1">
                <a:latin typeface="+mn-lt"/>
                <a:cs typeface="Courier New" panose="02070309020205020404" pitchFamily="49" charset="0"/>
                <a:sym typeface="Helvetica Neue"/>
              </a:rPr>
              <a:t>iff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(reset)</a:t>
            </a:r>
          </a:p>
          <a:p>
            <a:pPr marL="182880" defTabSz="2438338" fontAlgn="auto" hangingPunct="0"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latin typeface="+mn-lt"/>
                <a:cs typeface="Courier New" panose="02070309020205020404" pitchFamily="49" charset="0"/>
                <a:sym typeface="Helvetica Neue"/>
              </a:rPr>
              <a:t>instr_valid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 |-&gt; </a:t>
            </a:r>
            <a:r>
              <a:rPr lang="en-US" sz="1600" dirty="0" err="1">
                <a:latin typeface="+mn-lt"/>
                <a:cs typeface="Courier New" panose="02070309020205020404" pitchFamily="49" charset="0"/>
                <a:sym typeface="Helvetica Neue"/>
              </a:rPr>
              <a:t>input_data.exp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 &lt;=9'h1fe &amp;&amp; </a:t>
            </a:r>
            <a:r>
              <a:rPr lang="en-US" sz="1600" dirty="0" err="1">
                <a:latin typeface="+mn-lt"/>
                <a:cs typeface="Courier New" panose="02070309020205020404" pitchFamily="49" charset="0"/>
                <a:sym typeface="Helvetica Neue"/>
              </a:rPr>
              <a:t>input_data.exp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&gt;=9'h1 </a:t>
            </a:r>
          </a:p>
          <a:p>
            <a:pPr marL="182880" defTabSz="2438338" fontAlgn="auto" hangingPunct="0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F203C-A579-0BCB-E256-F98848C0D4CC}"/>
              </a:ext>
            </a:extLst>
          </p:cNvPr>
          <p:cNvSpPr/>
          <p:nvPr/>
        </p:nvSpPr>
        <p:spPr>
          <a:xfrm>
            <a:off x="5996220" y="2177763"/>
            <a:ext cx="381000" cy="136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2DFE1AFA-22C7-A25F-3318-E65DA1C93E6F}"/>
              </a:ext>
            </a:extLst>
          </p:cNvPr>
          <p:cNvSpPr/>
          <p:nvPr/>
        </p:nvSpPr>
        <p:spPr>
          <a:xfrm>
            <a:off x="4092433" y="2923027"/>
            <a:ext cx="700454" cy="341191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B44E509-6136-514D-094F-6A5DD468402F}"/>
              </a:ext>
            </a:extLst>
          </p:cNvPr>
          <p:cNvSpPr/>
          <p:nvPr/>
        </p:nvSpPr>
        <p:spPr>
          <a:xfrm rot="10800000">
            <a:off x="7538614" y="2812623"/>
            <a:ext cx="716647" cy="34118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5" name="Diagram group">
            <a:extLst>
              <a:ext uri="{FF2B5EF4-FFF2-40B4-BE49-F238E27FC236}">
                <a16:creationId xmlns:a16="http://schemas.microsoft.com/office/drawing/2014/main" id="{1039C07E-5606-5FFE-19A3-CC5716F9994F}"/>
              </a:ext>
            </a:extLst>
          </p:cNvPr>
          <p:cNvGrpSpPr/>
          <p:nvPr/>
        </p:nvGrpSpPr>
        <p:grpSpPr>
          <a:xfrm rot="10800000">
            <a:off x="4943284" y="1532629"/>
            <a:ext cx="2867872" cy="2559988"/>
            <a:chOff x="-259220" y="-25889"/>
            <a:chExt cx="2867872" cy="255998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024E8A-8706-3576-34BE-40CA02E2C3B3}"/>
                </a:ext>
              </a:extLst>
            </p:cNvPr>
            <p:cNvGrpSpPr/>
            <p:nvPr/>
          </p:nvGrpSpPr>
          <p:grpSpPr>
            <a:xfrm>
              <a:off x="-259220" y="-25889"/>
              <a:ext cx="2867872" cy="2559988"/>
              <a:chOff x="-259220" y="-25889"/>
              <a:chExt cx="2867872" cy="255998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36" name="Partial Circle 35">
                <a:extLst>
                  <a:ext uri="{FF2B5EF4-FFF2-40B4-BE49-F238E27FC236}">
                    <a16:creationId xmlns:a16="http://schemas.microsoft.com/office/drawing/2014/main" id="{E13794F4-7DB8-2245-3EC9-3F086C47F34F}"/>
                  </a:ext>
                </a:extLst>
              </p:cNvPr>
              <p:cNvSpPr/>
              <p:nvPr/>
            </p:nvSpPr>
            <p:spPr>
              <a:xfrm>
                <a:off x="-259220" y="-25889"/>
                <a:ext cx="2867872" cy="2559988"/>
              </a:xfrm>
              <a:prstGeom prst="pie">
                <a:avLst>
                  <a:gd name="adj1" fmla="val 16200000"/>
                  <a:gd name="adj2" fmla="val 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7" name="Partial Circle 4">
                <a:extLst>
                  <a:ext uri="{FF2B5EF4-FFF2-40B4-BE49-F238E27FC236}">
                    <a16:creationId xmlns:a16="http://schemas.microsoft.com/office/drawing/2014/main" id="{EECEA8E7-631C-E3E9-9584-77CDCB9A9132}"/>
                  </a:ext>
                </a:extLst>
              </p:cNvPr>
              <p:cNvSpPr txBox="1"/>
              <p:nvPr/>
            </p:nvSpPr>
            <p:spPr>
              <a:xfrm rot="10800000">
                <a:off x="1207491" y="327028"/>
                <a:ext cx="1058381" cy="8825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dirty="0"/>
                  <a:t>How to validate FV constraints?</a:t>
                </a:r>
                <a:endParaRPr lang="en-IN" sz="1600" kern="120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9D0FA5-978D-4FA8-B34F-06C28B4130A2}"/>
                </a:ext>
              </a:extLst>
            </p:cNvPr>
            <p:cNvGrpSpPr/>
            <p:nvPr/>
          </p:nvGrpSpPr>
          <p:grpSpPr>
            <a:xfrm>
              <a:off x="99689" y="482936"/>
              <a:ext cx="1877568" cy="1877568"/>
              <a:chOff x="99689" y="482936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34" name="Partial Circle 33">
                <a:extLst>
                  <a:ext uri="{FF2B5EF4-FFF2-40B4-BE49-F238E27FC236}">
                    <a16:creationId xmlns:a16="http://schemas.microsoft.com/office/drawing/2014/main" id="{717230FE-89B0-41DD-8358-B1B76BCA55A1}"/>
                  </a:ext>
                </a:extLst>
              </p:cNvPr>
              <p:cNvSpPr/>
              <p:nvPr/>
            </p:nvSpPr>
            <p:spPr>
              <a:xfrm>
                <a:off x="99689" y="482936"/>
                <a:ext cx="1877568" cy="1877568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5" name="Partial Circle 6">
                <a:extLst>
                  <a:ext uri="{FF2B5EF4-FFF2-40B4-BE49-F238E27FC236}">
                    <a16:creationId xmlns:a16="http://schemas.microsoft.com/office/drawing/2014/main" id="{24C5953E-30CD-1082-BA88-6C73BDB290F5}"/>
                  </a:ext>
                </a:extLst>
              </p:cNvPr>
              <p:cNvSpPr txBox="1"/>
              <p:nvPr/>
            </p:nvSpPr>
            <p:spPr>
              <a:xfrm>
                <a:off x="1072001" y="1455248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2200" kern="12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485E71-21E1-253B-CD98-6D02461A02BC}"/>
                </a:ext>
              </a:extLst>
            </p:cNvPr>
            <p:cNvGrpSpPr/>
            <p:nvPr/>
          </p:nvGrpSpPr>
          <p:grpSpPr>
            <a:xfrm>
              <a:off x="99689" y="482936"/>
              <a:ext cx="1877568" cy="1877568"/>
              <a:chOff x="99689" y="482936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32" name="Partial Circle 31">
                <a:extLst>
                  <a:ext uri="{FF2B5EF4-FFF2-40B4-BE49-F238E27FC236}">
                    <a16:creationId xmlns:a16="http://schemas.microsoft.com/office/drawing/2014/main" id="{0A2F1BA1-1869-F6A9-CA92-0FF3B19C9EDD}"/>
                  </a:ext>
                </a:extLst>
              </p:cNvPr>
              <p:cNvSpPr/>
              <p:nvPr/>
            </p:nvSpPr>
            <p:spPr>
              <a:xfrm>
                <a:off x="99689" y="482936"/>
                <a:ext cx="1877568" cy="1877568"/>
              </a:xfrm>
              <a:prstGeom prst="pie">
                <a:avLst>
                  <a:gd name="adj1" fmla="val 5400000"/>
                  <a:gd name="adj2" fmla="val 108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3" name="Partial Circle 8">
                <a:extLst>
                  <a:ext uri="{FF2B5EF4-FFF2-40B4-BE49-F238E27FC236}">
                    <a16:creationId xmlns:a16="http://schemas.microsoft.com/office/drawing/2014/main" id="{E8D47971-D7FC-A63A-35D8-2E74ED22391D}"/>
                  </a:ext>
                </a:extLst>
              </p:cNvPr>
              <p:cNvSpPr txBox="1"/>
              <p:nvPr/>
            </p:nvSpPr>
            <p:spPr>
              <a:xfrm>
                <a:off x="312033" y="1455248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2200" kern="12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7A2A27-AAD3-6438-9645-8072381016CA}"/>
                </a:ext>
              </a:extLst>
            </p:cNvPr>
            <p:cNvGrpSpPr/>
            <p:nvPr/>
          </p:nvGrpSpPr>
          <p:grpSpPr>
            <a:xfrm>
              <a:off x="101360" y="500623"/>
              <a:ext cx="1877568" cy="1877568"/>
              <a:chOff x="101360" y="500623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30" name="Partial Circle 29">
                <a:extLst>
                  <a:ext uri="{FF2B5EF4-FFF2-40B4-BE49-F238E27FC236}">
                    <a16:creationId xmlns:a16="http://schemas.microsoft.com/office/drawing/2014/main" id="{2AB36917-AF8B-13DC-F4B6-9D5175A14C7A}"/>
                  </a:ext>
                </a:extLst>
              </p:cNvPr>
              <p:cNvSpPr/>
              <p:nvPr/>
            </p:nvSpPr>
            <p:spPr>
              <a:xfrm>
                <a:off x="101360" y="500623"/>
                <a:ext cx="1877568" cy="1877568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1" name="Partial Circle 10">
                <a:extLst>
                  <a:ext uri="{FF2B5EF4-FFF2-40B4-BE49-F238E27FC236}">
                    <a16:creationId xmlns:a16="http://schemas.microsoft.com/office/drawing/2014/main" id="{DE8F7771-E6CF-A14C-08CB-99340852AE42}"/>
                  </a:ext>
                </a:extLst>
              </p:cNvPr>
              <p:cNvSpPr txBox="1"/>
              <p:nvPr/>
            </p:nvSpPr>
            <p:spPr>
              <a:xfrm>
                <a:off x="313704" y="847079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33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71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B73F-6CC7-23C1-CC25-DF698389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41269"/>
            <a:ext cx="10972800" cy="1143000"/>
          </a:xfrm>
        </p:spPr>
        <p:txBody>
          <a:bodyPr/>
          <a:lstStyle/>
          <a:p>
            <a:r>
              <a:rPr lang="en-US" dirty="0"/>
              <a:t>Functional Covers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A80EB-2D45-FA1B-4696-65FCE168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4C4BF-0885-9AE6-9818-6D321839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045A173-5D92-F0FD-7D10-096E7C20F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607631"/>
              </p:ext>
            </p:extLst>
          </p:nvPr>
        </p:nvGraphicFramePr>
        <p:xfrm>
          <a:off x="660398" y="1284269"/>
          <a:ext cx="8289545" cy="321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629EA9-D793-24E4-627E-1F6A8532453D}"/>
              </a:ext>
            </a:extLst>
          </p:cNvPr>
          <p:cNvSpPr txBox="1"/>
          <p:nvPr/>
        </p:nvSpPr>
        <p:spPr>
          <a:xfrm>
            <a:off x="1568389" y="4740524"/>
            <a:ext cx="7381554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82880" marR="0" indent="0" algn="l" defTabSz="2438338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//cover for denormal input</a:t>
            </a:r>
          </a:p>
          <a:p>
            <a:pPr marL="182880" marR="0" indent="0" algn="l" defTabSz="2438338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COV_for_input_data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 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: cover property (</a:t>
            </a:r>
          </a:p>
          <a:p>
            <a:pPr marL="182880" marR="0" indent="0" algn="l" defTabSz="2438338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@(posedge clock) disable </a:t>
            </a:r>
            <a:r>
              <a:rPr kumimoji="0" lang="en-US" sz="1600" i="0" u="none" strike="noStrike" cap="none" spc="0" normalizeH="0" baseline="0" dirty="0" err="1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iff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(reset)</a:t>
            </a:r>
          </a:p>
          <a:p>
            <a:pPr marL="182880" marR="0" indent="0" algn="l" defTabSz="2438338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+mn-lt"/>
                <a:cs typeface="Courier New" panose="02070309020205020404" pitchFamily="49" charset="0"/>
                <a:sym typeface="Helvetica Neue"/>
              </a:rPr>
              <a:t>i</a:t>
            </a:r>
            <a:r>
              <a:rPr kumimoji="0" lang="en-US" sz="1600" i="0" u="none" strike="noStrike" cap="none" spc="0" normalizeH="0" baseline="0" dirty="0" err="1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nstr_valid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 &amp;&amp;</a:t>
            </a:r>
            <a:r>
              <a:rPr kumimoji="0" lang="en-US" sz="1600" i="0" u="none" strike="noStrike" cap="none" spc="0" normalizeH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 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(</a:t>
            </a:r>
            <a:r>
              <a:rPr kumimoji="0" lang="en-US" sz="1600" i="0" u="none" strike="noStrike" cap="none" spc="0" normalizeH="0" baseline="0" dirty="0" err="1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input_data.exp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== 8'd0) &amp;&amp; (</a:t>
            </a:r>
            <a:r>
              <a:rPr lang="en-US" sz="1600" dirty="0" err="1">
                <a:latin typeface="+mn-lt"/>
                <a:cs typeface="Courier New" panose="02070309020205020404" pitchFamily="49" charset="0"/>
                <a:sym typeface="Helvetica Neue"/>
              </a:rPr>
              <a:t>input</a:t>
            </a:r>
            <a:r>
              <a:rPr kumimoji="0" lang="en-US" sz="1600" i="0" u="none" strike="noStrike" cap="none" spc="0" normalizeH="0" baseline="0" dirty="0" err="1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_data.mnt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 != 23'b0)</a:t>
            </a:r>
          </a:p>
          <a:p>
            <a:pPr marL="182880" marR="0" indent="0" algn="l" defTabSz="2438338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);</a:t>
            </a:r>
          </a:p>
        </p:txBody>
      </p:sp>
      <p:grpSp>
        <p:nvGrpSpPr>
          <p:cNvPr id="9" name="Diagram group">
            <a:extLst>
              <a:ext uri="{FF2B5EF4-FFF2-40B4-BE49-F238E27FC236}">
                <a16:creationId xmlns:a16="http://schemas.microsoft.com/office/drawing/2014/main" id="{49DB7D4F-A325-A198-6189-6024D48DC6A3}"/>
              </a:ext>
            </a:extLst>
          </p:cNvPr>
          <p:cNvGrpSpPr/>
          <p:nvPr/>
        </p:nvGrpSpPr>
        <p:grpSpPr>
          <a:xfrm rot="16200000">
            <a:off x="9294858" y="1613228"/>
            <a:ext cx="2867872" cy="2559988"/>
            <a:chOff x="-259220" y="-25889"/>
            <a:chExt cx="2867872" cy="255998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57C21D-DE37-ED32-D8DE-47510AD37C49}"/>
                </a:ext>
              </a:extLst>
            </p:cNvPr>
            <p:cNvGrpSpPr/>
            <p:nvPr/>
          </p:nvGrpSpPr>
          <p:grpSpPr>
            <a:xfrm>
              <a:off x="-259220" y="-25889"/>
              <a:ext cx="2867872" cy="2559988"/>
              <a:chOff x="-259220" y="-25889"/>
              <a:chExt cx="2867872" cy="255998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20" name="Partial Circle 19">
                <a:extLst>
                  <a:ext uri="{FF2B5EF4-FFF2-40B4-BE49-F238E27FC236}">
                    <a16:creationId xmlns:a16="http://schemas.microsoft.com/office/drawing/2014/main" id="{42A16D28-D2A4-F051-1D8B-E37ECE5DAEBD}"/>
                  </a:ext>
                </a:extLst>
              </p:cNvPr>
              <p:cNvSpPr/>
              <p:nvPr/>
            </p:nvSpPr>
            <p:spPr>
              <a:xfrm>
                <a:off x="-259220" y="-25889"/>
                <a:ext cx="2867872" cy="2559988"/>
              </a:xfrm>
              <a:prstGeom prst="pie">
                <a:avLst>
                  <a:gd name="adj1" fmla="val 16200000"/>
                  <a:gd name="adj2" fmla="val 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" name="Partial Circle 4">
                <a:extLst>
                  <a:ext uri="{FF2B5EF4-FFF2-40B4-BE49-F238E27FC236}">
                    <a16:creationId xmlns:a16="http://schemas.microsoft.com/office/drawing/2014/main" id="{178DF20C-687C-575B-927B-4041E7F93C60}"/>
                  </a:ext>
                </a:extLst>
              </p:cNvPr>
              <p:cNvSpPr txBox="1"/>
              <p:nvPr/>
            </p:nvSpPr>
            <p:spPr>
              <a:xfrm rot="5400000">
                <a:off x="1218814" y="356041"/>
                <a:ext cx="1177643" cy="8648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Is entire range being tested?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E3BACC-93A3-1C76-F1EF-DFE44710090D}"/>
                </a:ext>
              </a:extLst>
            </p:cNvPr>
            <p:cNvGrpSpPr/>
            <p:nvPr/>
          </p:nvGrpSpPr>
          <p:grpSpPr>
            <a:xfrm>
              <a:off x="99689" y="482936"/>
              <a:ext cx="1877568" cy="1877568"/>
              <a:chOff x="99689" y="482936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8" name="Partial Circle 17">
                <a:extLst>
                  <a:ext uri="{FF2B5EF4-FFF2-40B4-BE49-F238E27FC236}">
                    <a16:creationId xmlns:a16="http://schemas.microsoft.com/office/drawing/2014/main" id="{1A2D8414-F1B9-E423-48FD-54C6522CB577}"/>
                  </a:ext>
                </a:extLst>
              </p:cNvPr>
              <p:cNvSpPr/>
              <p:nvPr/>
            </p:nvSpPr>
            <p:spPr>
              <a:xfrm>
                <a:off x="99689" y="482936"/>
                <a:ext cx="1877568" cy="1877568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9" name="Partial Circle 6">
                <a:extLst>
                  <a:ext uri="{FF2B5EF4-FFF2-40B4-BE49-F238E27FC236}">
                    <a16:creationId xmlns:a16="http://schemas.microsoft.com/office/drawing/2014/main" id="{39846245-0B19-9D3A-8B75-41C326579FC5}"/>
                  </a:ext>
                </a:extLst>
              </p:cNvPr>
              <p:cNvSpPr txBox="1"/>
              <p:nvPr/>
            </p:nvSpPr>
            <p:spPr>
              <a:xfrm>
                <a:off x="1072001" y="1455248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2200" kern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17CD37-B303-5627-83B4-9AFDF93BCFA5}"/>
                </a:ext>
              </a:extLst>
            </p:cNvPr>
            <p:cNvGrpSpPr/>
            <p:nvPr/>
          </p:nvGrpSpPr>
          <p:grpSpPr>
            <a:xfrm>
              <a:off x="99689" y="482936"/>
              <a:ext cx="1877568" cy="1877568"/>
              <a:chOff x="99689" y="482936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A02A0E18-2DB3-13EE-33DE-39B102FAFF22}"/>
                  </a:ext>
                </a:extLst>
              </p:cNvPr>
              <p:cNvSpPr/>
              <p:nvPr/>
            </p:nvSpPr>
            <p:spPr>
              <a:xfrm>
                <a:off x="99689" y="482936"/>
                <a:ext cx="1877568" cy="1877568"/>
              </a:xfrm>
              <a:prstGeom prst="pie">
                <a:avLst>
                  <a:gd name="adj1" fmla="val 5400000"/>
                  <a:gd name="adj2" fmla="val 108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Partial Circle 8">
                <a:extLst>
                  <a:ext uri="{FF2B5EF4-FFF2-40B4-BE49-F238E27FC236}">
                    <a16:creationId xmlns:a16="http://schemas.microsoft.com/office/drawing/2014/main" id="{3DF32079-4639-EF46-3256-CBFC8DF4B7EB}"/>
                  </a:ext>
                </a:extLst>
              </p:cNvPr>
              <p:cNvSpPr txBox="1"/>
              <p:nvPr/>
            </p:nvSpPr>
            <p:spPr>
              <a:xfrm>
                <a:off x="312033" y="1455248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2200" kern="12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AEAEB-DEB1-E891-FE22-6F4F0236A6C9}"/>
                </a:ext>
              </a:extLst>
            </p:cNvPr>
            <p:cNvGrpSpPr/>
            <p:nvPr/>
          </p:nvGrpSpPr>
          <p:grpSpPr>
            <a:xfrm>
              <a:off x="101360" y="500623"/>
              <a:ext cx="1877568" cy="1877568"/>
              <a:chOff x="101360" y="500623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4" name="Partial Circle 13">
                <a:extLst>
                  <a:ext uri="{FF2B5EF4-FFF2-40B4-BE49-F238E27FC236}">
                    <a16:creationId xmlns:a16="http://schemas.microsoft.com/office/drawing/2014/main" id="{3EDBB01C-CF63-3607-2611-4BCA2D8D2614}"/>
                  </a:ext>
                </a:extLst>
              </p:cNvPr>
              <p:cNvSpPr/>
              <p:nvPr/>
            </p:nvSpPr>
            <p:spPr>
              <a:xfrm>
                <a:off x="101360" y="500623"/>
                <a:ext cx="1877568" cy="1877568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" name="Partial Circle 10">
                <a:extLst>
                  <a:ext uri="{FF2B5EF4-FFF2-40B4-BE49-F238E27FC236}">
                    <a16:creationId xmlns:a16="http://schemas.microsoft.com/office/drawing/2014/main" id="{CD790E96-C3A2-7F38-8D62-565491248E3F}"/>
                  </a:ext>
                </a:extLst>
              </p:cNvPr>
              <p:cNvSpPr txBox="1"/>
              <p:nvPr/>
            </p:nvSpPr>
            <p:spPr>
              <a:xfrm>
                <a:off x="313704" y="847079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33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5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7BE2518-05D3-1761-9E0D-EA2D9B575618}"/>
              </a:ext>
            </a:extLst>
          </p:cNvPr>
          <p:cNvSpPr/>
          <p:nvPr/>
        </p:nvSpPr>
        <p:spPr>
          <a:xfrm>
            <a:off x="509552" y="1806189"/>
            <a:ext cx="3536164" cy="35602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1CE4B-D8F9-C660-4FCD-7069AF3B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4223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C2RTL Methodology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29AFFB5-9E0F-39FB-877C-CE33937F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184" y="4493910"/>
            <a:ext cx="3426885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dirty="0"/>
              <a:t>DPAS Design Complexity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3897C59-CDAE-84CF-7202-DABB6CBCB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3333" y="5568607"/>
            <a:ext cx="5334000" cy="4782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kern="1200" dirty="0"/>
              <a:t>Complexity reduction: DUT partitioning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C316A-8F93-29B7-80CE-DE8BBD79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/>
              <a:t>© Accellera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2E7-B4D3-9E81-C1C8-09572C1C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1"/>
            <a:ext cx="2336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20FFD-5868-4678-ACC2-C353669912D5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495C1BC-DC6A-D98B-C263-E8528FB72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36673"/>
            <a:ext cx="6352666" cy="3858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aphicFrame>
        <p:nvGraphicFramePr>
          <p:cNvPr id="97" name="Diagram 96">
            <a:extLst>
              <a:ext uri="{FF2B5EF4-FFF2-40B4-BE49-F238E27FC236}">
                <a16:creationId xmlns:a16="http://schemas.microsoft.com/office/drawing/2014/main" id="{2B6599F5-C201-5023-F22E-A9017E331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117083"/>
              </p:ext>
            </p:extLst>
          </p:nvPr>
        </p:nvGraphicFramePr>
        <p:xfrm>
          <a:off x="169434" y="1918538"/>
          <a:ext cx="4216400" cy="27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9" name="Arrow: Right 98">
            <a:extLst>
              <a:ext uri="{FF2B5EF4-FFF2-40B4-BE49-F238E27FC236}">
                <a16:creationId xmlns:a16="http://schemas.microsoft.com/office/drawing/2014/main" id="{ADE2638D-3DD5-9F45-065C-5FEB3F930119}"/>
              </a:ext>
            </a:extLst>
          </p:cNvPr>
          <p:cNvSpPr/>
          <p:nvPr/>
        </p:nvSpPr>
        <p:spPr>
          <a:xfrm>
            <a:off x="4045716" y="3311305"/>
            <a:ext cx="1288284" cy="3651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" grpId="0" build="p"/>
      <p:bldP spid="36" grpId="0" build="p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7C27C67-8EB1-68DD-22F9-54AE768606FE}"/>
              </a:ext>
            </a:extLst>
          </p:cNvPr>
          <p:cNvSpPr/>
          <p:nvPr/>
        </p:nvSpPr>
        <p:spPr>
          <a:xfrm>
            <a:off x="6237006" y="1417638"/>
            <a:ext cx="5595005" cy="4698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BC41A2-FE15-FA0D-3476-2F00E31B9179}"/>
              </a:ext>
            </a:extLst>
          </p:cNvPr>
          <p:cNvSpPr/>
          <p:nvPr/>
        </p:nvSpPr>
        <p:spPr>
          <a:xfrm>
            <a:off x="492217" y="1417638"/>
            <a:ext cx="5595005" cy="4698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9BC140-53A6-44CB-CDEF-AF0AA791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Techniques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AC72F16-6604-66E8-1381-FC9B8019F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15026"/>
            <a:ext cx="5384800" cy="1585030"/>
          </a:xfrm>
        </p:spPr>
        <p:txBody>
          <a:bodyPr>
            <a:normAutofit/>
          </a:bodyPr>
          <a:lstStyle/>
          <a:p>
            <a:r>
              <a:rPr lang="en-US" sz="2000" dirty="0"/>
              <a:t>Incremental C2RTL Verification: Perform C2RTL at a lower design hierarchy and verify the equivalence of 2 hierarchy levels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FB515-9BAB-B943-7F6F-9FF52057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D8A942-B23A-3F46-4786-F35C9995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D406CC-7119-F93A-8655-2762B5EE511B}"/>
              </a:ext>
            </a:extLst>
          </p:cNvPr>
          <p:cNvSpPr/>
          <p:nvPr/>
        </p:nvSpPr>
        <p:spPr>
          <a:xfrm>
            <a:off x="914732" y="3596606"/>
            <a:ext cx="2613252" cy="15039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3B8C09F4-D424-83D9-61AA-B065B5361CF5}"/>
              </a:ext>
            </a:extLst>
          </p:cNvPr>
          <p:cNvSpPr/>
          <p:nvPr/>
        </p:nvSpPr>
        <p:spPr>
          <a:xfrm>
            <a:off x="1394716" y="4016378"/>
            <a:ext cx="1653284" cy="67102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Version-1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63B05-6F62-9520-91A0-4F1CE4DF96F1}"/>
              </a:ext>
            </a:extLst>
          </p:cNvPr>
          <p:cNvSpPr txBox="1"/>
          <p:nvPr/>
        </p:nvSpPr>
        <p:spPr>
          <a:xfrm>
            <a:off x="887680" y="3540054"/>
            <a:ext cx="101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Version-2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DD4ECFDE-5B06-B1B7-5BA4-00E9A99B3B8E}"/>
              </a:ext>
            </a:extLst>
          </p:cNvPr>
          <p:cNvSpPr/>
          <p:nvPr/>
        </p:nvSpPr>
        <p:spPr>
          <a:xfrm>
            <a:off x="4099079" y="4005672"/>
            <a:ext cx="1565121" cy="6857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RTL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D63223-EC3B-5A6E-5BE7-5452C38B25CE}"/>
              </a:ext>
            </a:extLst>
          </p:cNvPr>
          <p:cNvCxnSpPr>
            <a:cxnSpLocks/>
            <a:stCxn id="13" idx="0"/>
            <a:endCxn id="14" idx="0"/>
          </p:cNvCxnSpPr>
          <p:nvPr/>
        </p:nvCxnSpPr>
        <p:spPr>
          <a:xfrm>
            <a:off x="2221358" y="3596606"/>
            <a:ext cx="0" cy="4197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89E423-B15E-ABCA-18D5-62283C4CE90B}"/>
              </a:ext>
            </a:extLst>
          </p:cNvPr>
          <p:cNvCxnSpPr>
            <a:cxnSpLocks/>
            <a:stCxn id="14" idx="2"/>
            <a:endCxn id="13" idx="2"/>
          </p:cNvCxnSpPr>
          <p:nvPr/>
        </p:nvCxnSpPr>
        <p:spPr>
          <a:xfrm>
            <a:off x="2221358" y="4687400"/>
            <a:ext cx="0" cy="4131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B802F6-7FE8-BDA9-62A3-6028D290D595}"/>
              </a:ext>
            </a:extLst>
          </p:cNvPr>
          <p:cNvSpPr txBox="1"/>
          <p:nvPr/>
        </p:nvSpPr>
        <p:spPr>
          <a:xfrm>
            <a:off x="2217814" y="3584247"/>
            <a:ext cx="1448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Input interface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B1D92C-57D2-B38B-646A-74BDAB85F0C7}"/>
              </a:ext>
            </a:extLst>
          </p:cNvPr>
          <p:cNvSpPr txBox="1"/>
          <p:nvPr/>
        </p:nvSpPr>
        <p:spPr>
          <a:xfrm>
            <a:off x="2238488" y="4759687"/>
            <a:ext cx="161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Output interface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E6A70C-0FA2-D237-07EF-7D0CF14583A3}"/>
              </a:ext>
            </a:extLst>
          </p:cNvPr>
          <p:cNvCxnSpPr>
            <a:cxnSpLocks/>
          </p:cNvCxnSpPr>
          <p:nvPr/>
        </p:nvCxnSpPr>
        <p:spPr>
          <a:xfrm flipH="1">
            <a:off x="3048000" y="4197444"/>
            <a:ext cx="10397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D0DE98-3344-E4EE-2647-ED771419ADE5}"/>
              </a:ext>
            </a:extLst>
          </p:cNvPr>
          <p:cNvCxnSpPr>
            <a:cxnSpLocks/>
          </p:cNvCxnSpPr>
          <p:nvPr/>
        </p:nvCxnSpPr>
        <p:spPr>
          <a:xfrm>
            <a:off x="3048000" y="4502244"/>
            <a:ext cx="10397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7535357-A438-A999-91E8-801FCDC64F8A}"/>
              </a:ext>
            </a:extLst>
          </p:cNvPr>
          <p:cNvSpPr txBox="1"/>
          <p:nvPr/>
        </p:nvSpPr>
        <p:spPr>
          <a:xfrm>
            <a:off x="2538151" y="3226426"/>
            <a:ext cx="123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C++ Model</a:t>
            </a: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F08D5747-BFFA-AED9-C688-46A097E34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568970"/>
              </p:ext>
            </p:extLst>
          </p:nvPr>
        </p:nvGraphicFramePr>
        <p:xfrm>
          <a:off x="6379622" y="1841318"/>
          <a:ext cx="5337152" cy="424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48AE660-2084-ED8A-4019-01F940DC9013}"/>
              </a:ext>
            </a:extLst>
          </p:cNvPr>
          <p:cNvSpPr txBox="1"/>
          <p:nvPr/>
        </p:nvSpPr>
        <p:spPr>
          <a:xfrm>
            <a:off x="492218" y="1444247"/>
            <a:ext cx="426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Single-stage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211149-BFBA-3626-85A8-AA4587E2C120}"/>
              </a:ext>
            </a:extLst>
          </p:cNvPr>
          <p:cNvSpPr txBox="1"/>
          <p:nvPr/>
        </p:nvSpPr>
        <p:spPr>
          <a:xfrm>
            <a:off x="6237006" y="1379653"/>
            <a:ext cx="426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Multi-stage</a:t>
            </a:r>
          </a:p>
        </p:txBody>
      </p:sp>
    </p:spTree>
    <p:extLst>
      <p:ext uri="{BB962C8B-B14F-4D97-AF65-F5344CB8AC3E}">
        <p14:creationId xmlns:p14="http://schemas.microsoft.com/office/powerpoint/2010/main" val="869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11" grpId="0" build="p"/>
      <p:bldP spid="13" grpId="0" animBg="1"/>
      <p:bldP spid="14" grpId="0" animBg="1"/>
      <p:bldP spid="15" grpId="0"/>
      <p:bldP spid="16" grpId="0" animBg="1"/>
      <p:bldP spid="19" grpId="0"/>
      <p:bldP spid="20" grpId="0"/>
      <p:bldP spid="23" grpId="0"/>
      <p:bldGraphic spid="34" grpId="0">
        <p:bldAsOne/>
      </p:bldGraphic>
      <p:bldP spid="36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1267C5-8625-49F4-5AAB-6DAB3E41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Model Corner Case Bug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DB14-C746-4DB9-B822-59A05722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0064-8548-3450-A2BD-C9C4F5D7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A13C7-8C0D-C97E-0834-0408BE43B55D}"/>
              </a:ext>
            </a:extLst>
          </p:cNvPr>
          <p:cNvSpPr txBox="1"/>
          <p:nvPr/>
        </p:nvSpPr>
        <p:spPr>
          <a:xfrm>
            <a:off x="646814" y="1432199"/>
            <a:ext cx="108712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Description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False round up by the final accumulator when input is negative, and its exponent is small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Root Cause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Carry-add logic 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D43DC919-8956-5518-6EF6-F3DC29B5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36" y="2615178"/>
            <a:ext cx="4339856" cy="32113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9203A3EF-1FCA-76A3-30FB-9544ADF7B08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3028563"/>
              </p:ext>
            </p:extLst>
          </p:nvPr>
        </p:nvGraphicFramePr>
        <p:xfrm>
          <a:off x="675758" y="1913074"/>
          <a:ext cx="5918200" cy="444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9E98EA-5E98-A5FA-0318-D8236D19CF21}"/>
              </a:ext>
            </a:extLst>
          </p:cNvPr>
          <p:cNvSpPr/>
          <p:nvPr/>
        </p:nvSpPr>
        <p:spPr>
          <a:xfrm>
            <a:off x="5092700" y="5450280"/>
            <a:ext cx="1905000" cy="20810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F9F6C59C-B04B-3E69-9620-1380CEB41D0E}"/>
              </a:ext>
            </a:extLst>
          </p:cNvPr>
          <p:cNvSpPr/>
          <p:nvPr/>
        </p:nvSpPr>
        <p:spPr>
          <a:xfrm>
            <a:off x="7010400" y="5282177"/>
            <a:ext cx="4659128" cy="544311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Bug under magnifying glass with solid fill">
            <a:extLst>
              <a:ext uri="{FF2B5EF4-FFF2-40B4-BE49-F238E27FC236}">
                <a16:creationId xmlns:a16="http://schemas.microsoft.com/office/drawing/2014/main" id="{90579B46-867B-C4A8-9B02-6F7124ECCA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6277" y="4721043"/>
            <a:ext cx="797846" cy="7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1267C5-8625-49F4-5AAB-6DAB3E41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 Corner Case Bug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DB14-C746-4DB9-B822-59A05722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0064-8548-3450-A2BD-C9C4F5D7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A13C7-8C0D-C97E-0834-0408BE43B55D}"/>
              </a:ext>
            </a:extLst>
          </p:cNvPr>
          <p:cNvSpPr txBox="1"/>
          <p:nvPr/>
        </p:nvSpPr>
        <p:spPr>
          <a:xfrm>
            <a:off x="838200" y="1432199"/>
            <a:ext cx="104394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Description: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Renormalization clamping data with end exponents to zero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Root Cause: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No support for denormal right shift case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F96F3B-BE46-F5F2-6E99-F4090059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2626287"/>
            <a:ext cx="4383848" cy="32438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1CD8DD5-BDE9-E962-A547-FE2608A5A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595247"/>
              </p:ext>
            </p:extLst>
          </p:nvPr>
        </p:nvGraphicFramePr>
        <p:xfrm>
          <a:off x="1447800" y="2632734"/>
          <a:ext cx="4038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20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ED635-75AF-7479-70A0-58D60BF2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E1B30-CB45-8D4E-CA3C-3674D167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130" y="6349178"/>
            <a:ext cx="2336800" cy="365125"/>
          </a:xfrm>
        </p:spPr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15" descr="A clipboard with a pen and checklist&#10;&#10;Description automatically generated">
            <a:extLst>
              <a:ext uri="{FF2B5EF4-FFF2-40B4-BE49-F238E27FC236}">
                <a16:creationId xmlns:a16="http://schemas.microsoft.com/office/drawing/2014/main" id="{D12E8C5E-089A-CC7D-586D-FCD8DBCC7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94141" y="3502441"/>
            <a:ext cx="2438405" cy="2438405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603F3D19-740A-EA15-73EC-64D51307A0D0}"/>
              </a:ext>
            </a:extLst>
          </p:cNvPr>
          <p:cNvSpPr/>
          <p:nvPr/>
        </p:nvSpPr>
        <p:spPr>
          <a:xfrm rot="19097115">
            <a:off x="7775276" y="4856848"/>
            <a:ext cx="609600" cy="53340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CD814475-F13B-E40E-0403-A9DFF4A0714E}"/>
              </a:ext>
            </a:extLst>
          </p:cNvPr>
          <p:cNvSpPr/>
          <p:nvPr/>
        </p:nvSpPr>
        <p:spPr>
          <a:xfrm rot="21167946">
            <a:off x="7811972" y="3762641"/>
            <a:ext cx="609600" cy="533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C459A33-6538-66CD-48FA-3BB8BE813297}"/>
              </a:ext>
            </a:extLst>
          </p:cNvPr>
          <p:cNvSpPr/>
          <p:nvPr/>
        </p:nvSpPr>
        <p:spPr>
          <a:xfrm rot="1145658">
            <a:off x="8461463" y="2792845"/>
            <a:ext cx="609600" cy="53340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B5475D1D-9D96-B297-E0EA-1C9A966DF3C7}"/>
              </a:ext>
            </a:extLst>
          </p:cNvPr>
          <p:cNvSpPr/>
          <p:nvPr/>
        </p:nvSpPr>
        <p:spPr>
          <a:xfrm rot="21059997">
            <a:off x="9516152" y="2330853"/>
            <a:ext cx="609600" cy="533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09874D31-9F39-E7F0-E877-2AE96DA5EA1D}"/>
              </a:ext>
            </a:extLst>
          </p:cNvPr>
          <p:cNvSpPr/>
          <p:nvPr/>
        </p:nvSpPr>
        <p:spPr>
          <a:xfrm rot="15861106">
            <a:off x="10779462" y="2501269"/>
            <a:ext cx="609600" cy="53340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3DBB4E-2493-E184-A2D4-D6AAADEF1D9B}"/>
              </a:ext>
            </a:extLst>
          </p:cNvPr>
          <p:cNvSpPr txBox="1"/>
          <p:nvPr/>
        </p:nvSpPr>
        <p:spPr>
          <a:xfrm>
            <a:off x="7817161" y="489067"/>
            <a:ext cx="235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Over 4 generations of DPAS design verified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67850B-7D26-4570-4A24-7A5F27102979}"/>
              </a:ext>
            </a:extLst>
          </p:cNvPr>
          <p:cNvSpPr txBox="1"/>
          <p:nvPr/>
        </p:nvSpPr>
        <p:spPr>
          <a:xfrm>
            <a:off x="5181600" y="1160164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20+ bugs detected with formal testbench and hence increased design robustness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293C3D-2D79-18A3-E0B1-41B723EA27B5}"/>
              </a:ext>
            </a:extLst>
          </p:cNvPr>
          <p:cNvSpPr txBox="1"/>
          <p:nvPr/>
        </p:nvSpPr>
        <p:spPr>
          <a:xfrm>
            <a:off x="3968140" y="3686730"/>
            <a:ext cx="229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Enhanced verification</a:t>
            </a:r>
          </a:p>
          <a:p>
            <a:r>
              <a:rPr lang="en-US" dirty="0">
                <a:latin typeface="+mn-lt"/>
              </a:rPr>
              <a:t>coverage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57F318-4C64-F880-F886-C6EE119559DD}"/>
              </a:ext>
            </a:extLst>
          </p:cNvPr>
          <p:cNvSpPr txBox="1"/>
          <p:nvPr/>
        </p:nvSpPr>
        <p:spPr>
          <a:xfrm>
            <a:off x="4382388" y="4736207"/>
            <a:ext cx="210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Positive feedback and adoption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092736-439E-8D6D-D576-56E386C95349}"/>
              </a:ext>
            </a:extLst>
          </p:cNvPr>
          <p:cNvSpPr txBox="1"/>
          <p:nvPr/>
        </p:nvSpPr>
        <p:spPr>
          <a:xfrm>
            <a:off x="5029200" y="58427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Huge shift-left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3CFCD7-2497-1D49-7AE8-69E00BB1473C}"/>
              </a:ext>
            </a:extLst>
          </p:cNvPr>
          <p:cNvSpPr txBox="1"/>
          <p:nvPr/>
        </p:nvSpPr>
        <p:spPr>
          <a:xfrm>
            <a:off x="4126597" y="2370348"/>
            <a:ext cx="261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Regressions enabled and significant reduction in turn-around time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747DFCC2-6B70-F716-AD67-24925D79E2D0}"/>
              </a:ext>
            </a:extLst>
          </p:cNvPr>
          <p:cNvSpPr/>
          <p:nvPr/>
        </p:nvSpPr>
        <p:spPr>
          <a:xfrm rot="17092756">
            <a:off x="8311457" y="5862466"/>
            <a:ext cx="609600" cy="533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" name="Graphic 102" descr="Arrow: Straight with solid fill">
            <a:extLst>
              <a:ext uri="{FF2B5EF4-FFF2-40B4-BE49-F238E27FC236}">
                <a16:creationId xmlns:a16="http://schemas.microsoft.com/office/drawing/2014/main" id="{AE39C64A-4916-33DF-7747-3937D2B67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9458" y="5677128"/>
            <a:ext cx="672050" cy="672050"/>
          </a:xfrm>
          <a:prstGeom prst="rect">
            <a:avLst/>
          </a:prstGeom>
        </p:spPr>
      </p:pic>
      <p:pic>
        <p:nvPicPr>
          <p:cNvPr id="105" name="Graphic 104" descr="Checkmark with solid fill">
            <a:extLst>
              <a:ext uri="{FF2B5EF4-FFF2-40B4-BE49-F238E27FC236}">
                <a16:creationId xmlns:a16="http://schemas.microsoft.com/office/drawing/2014/main" id="{C2E98CFC-3B1E-18F0-74F0-B3B91AA89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8396" y="4661131"/>
            <a:ext cx="672050" cy="672050"/>
          </a:xfrm>
          <a:prstGeom prst="rect">
            <a:avLst/>
          </a:prstGeom>
        </p:spPr>
      </p:pic>
      <p:pic>
        <p:nvPicPr>
          <p:cNvPr id="107" name="Graphic 106" descr="Bar graph with upward trend with solid fill">
            <a:extLst>
              <a:ext uri="{FF2B5EF4-FFF2-40B4-BE49-F238E27FC236}">
                <a16:creationId xmlns:a16="http://schemas.microsoft.com/office/drawing/2014/main" id="{3D0C7FDA-86E4-5D32-E8F0-BC28EA231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5671" y="3553004"/>
            <a:ext cx="672050" cy="672050"/>
          </a:xfrm>
          <a:prstGeom prst="rect">
            <a:avLst/>
          </a:prstGeom>
        </p:spPr>
      </p:pic>
      <p:pic>
        <p:nvPicPr>
          <p:cNvPr id="109" name="Graphic 108" descr="Continuous Improvement with solid fill">
            <a:extLst>
              <a:ext uri="{FF2B5EF4-FFF2-40B4-BE49-F238E27FC236}">
                <a16:creationId xmlns:a16="http://schemas.microsoft.com/office/drawing/2014/main" id="{43557E4B-4400-87C0-C5B3-077A0393B1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66531" y="2242022"/>
            <a:ext cx="914400" cy="914400"/>
          </a:xfrm>
          <a:prstGeom prst="rect">
            <a:avLst/>
          </a:prstGeom>
        </p:spPr>
      </p:pic>
      <p:pic>
        <p:nvPicPr>
          <p:cNvPr id="111" name="Graphic 110" descr="Bug under magnifying glass with solid fill">
            <a:extLst>
              <a:ext uri="{FF2B5EF4-FFF2-40B4-BE49-F238E27FC236}">
                <a16:creationId xmlns:a16="http://schemas.microsoft.com/office/drawing/2014/main" id="{743C16C6-7192-49C0-E1FB-B302563AFD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7324" y="1257549"/>
            <a:ext cx="750550" cy="750550"/>
          </a:xfrm>
          <a:prstGeom prst="rect">
            <a:avLst/>
          </a:prstGeom>
        </p:spPr>
      </p:pic>
      <p:pic>
        <p:nvPicPr>
          <p:cNvPr id="117" name="Graphic 116" descr="Pyramid with levels outline">
            <a:extLst>
              <a:ext uri="{FF2B5EF4-FFF2-40B4-BE49-F238E27FC236}">
                <a16:creationId xmlns:a16="http://schemas.microsoft.com/office/drawing/2014/main" id="{F81E6D32-1F17-D550-15C8-95833C2CE5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82200" y="851285"/>
            <a:ext cx="750550" cy="750550"/>
          </a:xfrm>
          <a:prstGeom prst="rect">
            <a:avLst/>
          </a:prstGeom>
        </p:spPr>
      </p:pic>
      <p:sp>
        <p:nvSpPr>
          <p:cNvPr id="118" name="Title 1">
            <a:extLst>
              <a:ext uri="{FF2B5EF4-FFF2-40B4-BE49-F238E27FC236}">
                <a16:creationId xmlns:a16="http://schemas.microsoft.com/office/drawing/2014/main" id="{862713AA-4301-9375-E4A9-0E10ADCF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4463" y="3053725"/>
            <a:ext cx="4661674" cy="75055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407D4A2-165D-A534-562A-033E3B3B031C}"/>
              </a:ext>
            </a:extLst>
          </p:cNvPr>
          <p:cNvCxnSpPr>
            <a:cxnSpLocks/>
          </p:cNvCxnSpPr>
          <p:nvPr/>
        </p:nvCxnSpPr>
        <p:spPr>
          <a:xfrm>
            <a:off x="3429000" y="2166811"/>
            <a:ext cx="0" cy="256939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32C0-F2BC-64C4-D294-89B7ABA8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Future Direction and Adoption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BC0A2-5327-9A13-AAE7-35FB4F2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Accellera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628A0-88D7-14C9-8B47-38277685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1"/>
            <a:ext cx="2336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820FFD-5868-4678-ACC2-C353669912D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192B42B-FC47-955B-C2DD-E75EDBF32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929993"/>
              </p:ext>
            </p:extLst>
          </p:nvPr>
        </p:nvGraphicFramePr>
        <p:xfrm>
          <a:off x="1066800" y="1600200"/>
          <a:ext cx="100584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78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le of question marks&#10;&#10;Description automatically generated">
            <a:extLst>
              <a:ext uri="{FF2B5EF4-FFF2-40B4-BE49-F238E27FC236}">
                <a16:creationId xmlns:a16="http://schemas.microsoft.com/office/drawing/2014/main" id="{35803D02-C950-CDAA-33B1-BEA38FB0A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29"/>
                    </a14:imgEffect>
                    <a14:imgEffect>
                      <a14:saturation sat="1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48" r="1348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399" y="2443163"/>
            <a:ext cx="10363200" cy="1470025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494A6C-288C-CAF4-6B5D-E3970F4FC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5819" r="10098" b="5819"/>
          <a:stretch/>
        </p:blipFill>
        <p:spPr>
          <a:xfrm>
            <a:off x="1752600" y="583954"/>
            <a:ext cx="8686800" cy="5786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1BFD2-463A-5FE8-1E64-8080A36E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FC9D5-276B-ABBF-1913-67D68824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03E2D-D853-AF11-E084-19A49827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96CE234B-806F-91E3-3D83-FA52498012D1}"/>
              </a:ext>
            </a:extLst>
          </p:cNvPr>
          <p:cNvSpPr/>
          <p:nvPr/>
        </p:nvSpPr>
        <p:spPr>
          <a:xfrm>
            <a:off x="-546100" y="2133600"/>
            <a:ext cx="5803900" cy="712663"/>
          </a:xfrm>
          <a:prstGeom prst="flowChartTerminator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Traditional C2RTL Formal Verification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3F24AE3D-CE80-932F-022D-D707AE93E78C}"/>
              </a:ext>
            </a:extLst>
          </p:cNvPr>
          <p:cNvSpPr/>
          <p:nvPr/>
        </p:nvSpPr>
        <p:spPr>
          <a:xfrm>
            <a:off x="-546100" y="3296760"/>
            <a:ext cx="5803900" cy="712663"/>
          </a:xfrm>
          <a:prstGeom prst="flowChartTermina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Limitations of Traditional Approach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4D2570D0-5E43-72CE-7CD9-8C945F4A411C}"/>
              </a:ext>
            </a:extLst>
          </p:cNvPr>
          <p:cNvSpPr/>
          <p:nvPr/>
        </p:nvSpPr>
        <p:spPr>
          <a:xfrm>
            <a:off x="-508886" y="4459920"/>
            <a:ext cx="5803900" cy="712663"/>
          </a:xfrm>
          <a:prstGeom prst="flowChartTermina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Detailed Case Study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8F43F378-8A76-23D2-DC7D-75AB6C5A9177}"/>
              </a:ext>
            </a:extLst>
          </p:cNvPr>
          <p:cNvSpPr/>
          <p:nvPr/>
        </p:nvSpPr>
        <p:spPr>
          <a:xfrm>
            <a:off x="6934202" y="2133599"/>
            <a:ext cx="5803900" cy="712663"/>
          </a:xfrm>
          <a:prstGeom prst="flowChartTermina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Proposed E2E methodology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E0D4FD24-1A92-D411-3CE4-7F7269C59B63}"/>
              </a:ext>
            </a:extLst>
          </p:cNvPr>
          <p:cNvSpPr/>
          <p:nvPr/>
        </p:nvSpPr>
        <p:spPr>
          <a:xfrm>
            <a:off x="6934202" y="3289833"/>
            <a:ext cx="5803900" cy="712663"/>
          </a:xfrm>
          <a:prstGeom prst="flowChartTermina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Conclusion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1A5FD954-C7A5-1057-76BE-EC839FE48ED5}"/>
              </a:ext>
            </a:extLst>
          </p:cNvPr>
          <p:cNvSpPr/>
          <p:nvPr/>
        </p:nvSpPr>
        <p:spPr>
          <a:xfrm>
            <a:off x="6896986" y="4459922"/>
            <a:ext cx="5803900" cy="712663"/>
          </a:xfrm>
          <a:prstGeom prst="flowChartTermina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Future Direction and Adoption</a:t>
            </a:r>
          </a:p>
        </p:txBody>
      </p:sp>
    </p:spTree>
    <p:extLst>
      <p:ext uri="{BB962C8B-B14F-4D97-AF65-F5344CB8AC3E}">
        <p14:creationId xmlns:p14="http://schemas.microsoft.com/office/powerpoint/2010/main" val="30639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2CF8BB-8A80-30BB-6CA0-5192ECDEE7AC}"/>
              </a:ext>
            </a:extLst>
          </p:cNvPr>
          <p:cNvSpPr/>
          <p:nvPr/>
        </p:nvSpPr>
        <p:spPr>
          <a:xfrm>
            <a:off x="914400" y="2724862"/>
            <a:ext cx="10210800" cy="1409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BF6343-A7BA-7904-438E-3DB38548FB8B}"/>
              </a:ext>
            </a:extLst>
          </p:cNvPr>
          <p:cNvSpPr txBox="1"/>
          <p:nvPr/>
        </p:nvSpPr>
        <p:spPr>
          <a:xfrm>
            <a:off x="1074747" y="2972934"/>
            <a:ext cx="1856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Valid state space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defined through constraints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E4DE4-B8D8-CBD9-BC79-81BC463F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Datapath C2RTL Verification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4005F-7E23-0056-BB5B-760F523E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EDBDC-3811-B369-BF15-FE45AF21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89316-856D-9756-673B-E0B5AC5C1DDA}"/>
              </a:ext>
            </a:extLst>
          </p:cNvPr>
          <p:cNvSpPr/>
          <p:nvPr/>
        </p:nvSpPr>
        <p:spPr>
          <a:xfrm>
            <a:off x="1752600" y="1676400"/>
            <a:ext cx="8686800" cy="838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Validation of 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RTL implementation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against the </a:t>
            </a:r>
            <a:r>
              <a:rPr lang="en-US" sz="2000" b="0" i="0" dirty="0">
                <a:solidFill>
                  <a:srgbClr val="00B050"/>
                </a:solidFill>
                <a:effectLst/>
              </a:rPr>
              <a:t>C++ model </a:t>
            </a:r>
          </a:p>
          <a:p>
            <a:pPr marL="0" indent="0" algn="ctr">
              <a:buNone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under specific </a:t>
            </a:r>
            <a:r>
              <a:rPr lang="en-US" sz="2000" b="0" i="0" dirty="0">
                <a:solidFill>
                  <a:srgbClr val="0099CC"/>
                </a:solidFill>
                <a:effectLst/>
              </a:rPr>
              <a:t>constraints</a:t>
            </a:r>
            <a:r>
              <a:rPr lang="en-US" sz="20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for one transaction of data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A5C93-FFD6-3F58-68C1-28114275630A}"/>
              </a:ext>
            </a:extLst>
          </p:cNvPr>
          <p:cNvSpPr/>
          <p:nvPr/>
        </p:nvSpPr>
        <p:spPr>
          <a:xfrm>
            <a:off x="2947287" y="3365091"/>
            <a:ext cx="2190749" cy="609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C++ model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CD53F-AD1F-08ED-F0AA-06692AC07392}"/>
              </a:ext>
            </a:extLst>
          </p:cNvPr>
          <p:cNvSpPr/>
          <p:nvPr/>
        </p:nvSpPr>
        <p:spPr>
          <a:xfrm>
            <a:off x="6700140" y="3365091"/>
            <a:ext cx="2212976" cy="609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RTL implementation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741C72-7467-6FFD-B4DC-869100FD6C55}"/>
              </a:ext>
            </a:extLst>
          </p:cNvPr>
          <p:cNvCxnSpPr>
            <a:cxnSpLocks/>
          </p:cNvCxnSpPr>
          <p:nvPr/>
        </p:nvCxnSpPr>
        <p:spPr>
          <a:xfrm>
            <a:off x="4042661" y="2534362"/>
            <a:ext cx="0" cy="830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E0F75D-74A6-6194-E588-9B177318B12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806628" y="2534362"/>
            <a:ext cx="0" cy="830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B6921E-B286-FF89-7FD6-6161DB0B8AF8}"/>
              </a:ext>
            </a:extLst>
          </p:cNvPr>
          <p:cNvSpPr txBox="1"/>
          <p:nvPr/>
        </p:nvSpPr>
        <p:spPr>
          <a:xfrm>
            <a:off x="1143000" y="5206650"/>
            <a:ext cx="5334000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82880" defTabSz="2438338" fontAlgn="auto" hangingPunct="0">
              <a:spcBef>
                <a:spcPts val="300"/>
              </a:spcBef>
              <a:spcAft>
                <a:spcPts val="300"/>
              </a:spcAft>
            </a:pPr>
            <a:r>
              <a:rPr lang="en-IN" dirty="0">
                <a:latin typeface="+mn-lt"/>
              </a:rPr>
              <a:t>M Achutha KiranKumar V, Disha Puri, Mohit </a:t>
            </a:r>
            <a:r>
              <a:rPr lang="en-IN" dirty="0" err="1">
                <a:latin typeface="+mn-lt"/>
              </a:rPr>
              <a:t>Choradia</a:t>
            </a:r>
            <a:r>
              <a:rPr lang="en-IN" dirty="0">
                <a:latin typeface="+mn-lt"/>
              </a:rPr>
              <a:t>, Paras Gupta, “Novel Paradigm in Formally Verifying Complex Algorithms”, DVCON US 2021.</a:t>
            </a:r>
            <a:endParaRPr kumimoji="0" lang="en-US" sz="160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EC3F78-3C6E-1218-AC60-C556F40CEFAC}"/>
              </a:ext>
            </a:extLst>
          </p:cNvPr>
          <p:cNvSpPr txBox="1"/>
          <p:nvPr/>
        </p:nvSpPr>
        <p:spPr>
          <a:xfrm>
            <a:off x="6781800" y="5206650"/>
            <a:ext cx="4267200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82880" defTabSz="2438338" fontAlgn="auto" hangingPunct="0">
              <a:spcBef>
                <a:spcPts val="300"/>
              </a:spcBef>
              <a:spcAft>
                <a:spcPts val="300"/>
              </a:spcAft>
            </a:pPr>
            <a:r>
              <a:rPr lang="en-IN" dirty="0">
                <a:latin typeface="+mn-lt"/>
              </a:rPr>
              <a:t>M Achutha KiranKumar V, Disha Puri, </a:t>
            </a:r>
            <a:r>
              <a:rPr lang="en-IN" dirty="0" err="1">
                <a:latin typeface="+mn-lt"/>
              </a:rPr>
              <a:t>Shriya</a:t>
            </a:r>
            <a:r>
              <a:rPr lang="en-IN" dirty="0">
                <a:latin typeface="+mn-lt"/>
              </a:rPr>
              <a:t> </a:t>
            </a:r>
            <a:r>
              <a:rPr lang="en-IN" dirty="0" err="1">
                <a:latin typeface="+mn-lt"/>
              </a:rPr>
              <a:t>Dharade</a:t>
            </a:r>
            <a:r>
              <a:rPr lang="en-IN" dirty="0">
                <a:latin typeface="+mn-lt"/>
              </a:rPr>
              <a:t>, “Bringing </a:t>
            </a:r>
            <a:r>
              <a:rPr lang="en-IN" dirty="0" err="1">
                <a:latin typeface="+mn-lt"/>
              </a:rPr>
              <a:t>DataPath</a:t>
            </a:r>
            <a:r>
              <a:rPr lang="en-IN" dirty="0">
                <a:latin typeface="+mn-lt"/>
              </a:rPr>
              <a:t> Formal to Designers’ Footsteps”, DVCON India 2019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A43ADE-3E13-77E3-90B0-A9BD7F97F353}"/>
              </a:ext>
            </a:extLst>
          </p:cNvPr>
          <p:cNvCxnSpPr>
            <a:cxnSpLocks/>
          </p:cNvCxnSpPr>
          <p:nvPr/>
        </p:nvCxnSpPr>
        <p:spPr>
          <a:xfrm>
            <a:off x="4042661" y="2853915"/>
            <a:ext cx="37639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17CA2D-D9C8-8D68-01D7-648333097B87}"/>
              </a:ext>
            </a:extLst>
          </p:cNvPr>
          <p:cNvSpPr txBox="1"/>
          <p:nvPr/>
        </p:nvSpPr>
        <p:spPr>
          <a:xfrm>
            <a:off x="4572000" y="284981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Map inputs of C++ with RTL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C781CA-1D28-1ACA-3895-693E31B29567}"/>
              </a:ext>
            </a:extLst>
          </p:cNvPr>
          <p:cNvCxnSpPr/>
          <p:nvPr/>
        </p:nvCxnSpPr>
        <p:spPr>
          <a:xfrm>
            <a:off x="5143592" y="3669891"/>
            <a:ext cx="1562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FEF42B2-941D-3299-B80B-0E6F8E3BB5F9}"/>
              </a:ext>
            </a:extLst>
          </p:cNvPr>
          <p:cNvSpPr/>
          <p:nvPr/>
        </p:nvSpPr>
        <p:spPr>
          <a:xfrm>
            <a:off x="5837238" y="3683434"/>
            <a:ext cx="258762" cy="641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7EC399-DF08-DD69-C3CC-B93683C9E6F4}"/>
              </a:ext>
            </a:extLst>
          </p:cNvPr>
          <p:cNvSpPr/>
          <p:nvPr/>
        </p:nvSpPr>
        <p:spPr>
          <a:xfrm>
            <a:off x="2400300" y="4353931"/>
            <a:ext cx="7429500" cy="478174"/>
          </a:xfrm>
          <a:prstGeom prst="rect">
            <a:avLst/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Perform equivalence checking</a:t>
            </a:r>
          </a:p>
        </p:txBody>
      </p:sp>
    </p:spTree>
    <p:extLst>
      <p:ext uri="{BB962C8B-B14F-4D97-AF65-F5344CB8AC3E}">
        <p14:creationId xmlns:p14="http://schemas.microsoft.com/office/powerpoint/2010/main" val="24099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23" grpId="0" animBg="1"/>
      <p:bldP spid="24" grpId="0" animBg="1"/>
      <p:bldP spid="19" grpId="0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C41B-2E08-B956-0C57-4E346C5B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+mn-lt"/>
              </a:rPr>
              <a:t>Pre-Formal Sign-Off Considerations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EA100-2802-EA70-D889-F84289CD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6C82A-7DBB-D72B-EB48-80451DDA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7D6A120C-FFB3-60DC-2A04-8A31D0122388}"/>
              </a:ext>
            </a:extLst>
          </p:cNvPr>
          <p:cNvSpPr/>
          <p:nvPr/>
        </p:nvSpPr>
        <p:spPr>
          <a:xfrm>
            <a:off x="4170595" y="1750161"/>
            <a:ext cx="3733800" cy="37338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148B8C5-BFC2-0C0F-CEBB-42F1F7CC2E4F}"/>
              </a:ext>
            </a:extLst>
          </p:cNvPr>
          <p:cNvSpPr/>
          <p:nvPr/>
        </p:nvSpPr>
        <p:spPr>
          <a:xfrm>
            <a:off x="4703995" y="2207124"/>
            <a:ext cx="2667000" cy="2819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368EF7-A98F-96E0-9178-27CDD22CB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438400"/>
            <a:ext cx="873589" cy="243792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05C4AA-29EA-202E-43EC-4812F6225124}"/>
              </a:ext>
            </a:extLst>
          </p:cNvPr>
          <p:cNvCxnSpPr>
            <a:cxnSpLocks/>
          </p:cNvCxnSpPr>
          <p:nvPr/>
        </p:nvCxnSpPr>
        <p:spPr>
          <a:xfrm flipH="1" flipV="1">
            <a:off x="4040156" y="2442609"/>
            <a:ext cx="513021" cy="450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26592902-7F45-F791-8DBE-66FC2FE88C2A}"/>
              </a:ext>
            </a:extLst>
          </p:cNvPr>
          <p:cNvSpPr/>
          <p:nvPr/>
        </p:nvSpPr>
        <p:spPr>
          <a:xfrm>
            <a:off x="4553177" y="2893161"/>
            <a:ext cx="76199" cy="7620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D61FF6-1012-4029-451D-052D7FA4E723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320541" y="2438400"/>
            <a:ext cx="7159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1737CADE-E47E-ADAA-104D-7BA1D0CBD60E}"/>
              </a:ext>
            </a:extLst>
          </p:cNvPr>
          <p:cNvSpPr/>
          <p:nvPr/>
        </p:nvSpPr>
        <p:spPr>
          <a:xfrm>
            <a:off x="1375859" y="1943041"/>
            <a:ext cx="1944682" cy="99071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Is the reference model golden?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8B51083-E817-A4F5-5183-D5D84E9A44B3}"/>
              </a:ext>
            </a:extLst>
          </p:cNvPr>
          <p:cNvCxnSpPr>
            <a:cxnSpLocks/>
          </p:cNvCxnSpPr>
          <p:nvPr/>
        </p:nvCxnSpPr>
        <p:spPr>
          <a:xfrm flipH="1">
            <a:off x="4013744" y="4127587"/>
            <a:ext cx="625925" cy="651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067FDBF6-E01B-EBC4-3386-AD230E175D47}"/>
              </a:ext>
            </a:extLst>
          </p:cNvPr>
          <p:cNvSpPr/>
          <p:nvPr/>
        </p:nvSpPr>
        <p:spPr>
          <a:xfrm>
            <a:off x="4592534" y="4089486"/>
            <a:ext cx="76199" cy="762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3D0B22-F6DE-5D90-EC59-2B53981200B8}"/>
              </a:ext>
            </a:extLst>
          </p:cNvPr>
          <p:cNvCxnSpPr>
            <a:cxnSpLocks/>
          </p:cNvCxnSpPr>
          <p:nvPr/>
        </p:nvCxnSpPr>
        <p:spPr>
          <a:xfrm flipH="1" flipV="1">
            <a:off x="3310051" y="4779012"/>
            <a:ext cx="71185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1A1E0AA0-4D49-EA63-8748-C2B866EB2B00}"/>
              </a:ext>
            </a:extLst>
          </p:cNvPr>
          <p:cNvSpPr/>
          <p:nvPr/>
        </p:nvSpPr>
        <p:spPr>
          <a:xfrm>
            <a:off x="1219373" y="3992450"/>
            <a:ext cx="2098840" cy="157312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Is verifying a single transaction of data enough for formal sign-off?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9D29FFD-B078-BB87-7D47-6DD46324A5B3}"/>
              </a:ext>
            </a:extLst>
          </p:cNvPr>
          <p:cNvCxnSpPr>
            <a:cxnSpLocks/>
          </p:cNvCxnSpPr>
          <p:nvPr/>
        </p:nvCxnSpPr>
        <p:spPr>
          <a:xfrm flipV="1">
            <a:off x="7569379" y="2348856"/>
            <a:ext cx="485834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5E480498-309D-EC18-D3BD-AA4ACA4E2F39}"/>
              </a:ext>
            </a:extLst>
          </p:cNvPr>
          <p:cNvSpPr/>
          <p:nvPr/>
        </p:nvSpPr>
        <p:spPr>
          <a:xfrm>
            <a:off x="7521813" y="2952682"/>
            <a:ext cx="76199" cy="7620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91E4686-A533-30A5-BE05-4AFE260FC384}"/>
              </a:ext>
            </a:extLst>
          </p:cNvPr>
          <p:cNvCxnSpPr>
            <a:cxnSpLocks/>
          </p:cNvCxnSpPr>
          <p:nvPr/>
        </p:nvCxnSpPr>
        <p:spPr>
          <a:xfrm flipH="1">
            <a:off x="8061246" y="2345672"/>
            <a:ext cx="7159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: Diagonal Corners Rounded 71">
            <a:extLst>
              <a:ext uri="{FF2B5EF4-FFF2-40B4-BE49-F238E27FC236}">
                <a16:creationId xmlns:a16="http://schemas.microsoft.com/office/drawing/2014/main" id="{021FD395-7286-50E2-9F60-A8FA3F77DE22}"/>
              </a:ext>
            </a:extLst>
          </p:cNvPr>
          <p:cNvSpPr/>
          <p:nvPr/>
        </p:nvSpPr>
        <p:spPr>
          <a:xfrm>
            <a:off x="8777179" y="1712507"/>
            <a:ext cx="2156957" cy="128361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Is the entire range of legal values being tested?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2033550-767E-6BD5-0D25-1F642C5C581B}"/>
              </a:ext>
            </a:extLst>
          </p:cNvPr>
          <p:cNvCxnSpPr>
            <a:cxnSpLocks/>
          </p:cNvCxnSpPr>
          <p:nvPr/>
        </p:nvCxnSpPr>
        <p:spPr>
          <a:xfrm>
            <a:off x="7569379" y="4258112"/>
            <a:ext cx="524326" cy="618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81736792-1C94-2BE1-EC6F-81961A2DFCED}"/>
              </a:ext>
            </a:extLst>
          </p:cNvPr>
          <p:cNvSpPr/>
          <p:nvPr/>
        </p:nvSpPr>
        <p:spPr>
          <a:xfrm>
            <a:off x="7522194" y="4242360"/>
            <a:ext cx="76199" cy="7620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19F5DB3-9ECD-41F6-0213-A6AB03B889CB}"/>
              </a:ext>
            </a:extLst>
          </p:cNvPr>
          <p:cNvCxnSpPr>
            <a:cxnSpLocks/>
          </p:cNvCxnSpPr>
          <p:nvPr/>
        </p:nvCxnSpPr>
        <p:spPr>
          <a:xfrm flipH="1">
            <a:off x="8093705" y="4876325"/>
            <a:ext cx="7159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: Diagonal Corners Rounded 76">
            <a:extLst>
              <a:ext uri="{FF2B5EF4-FFF2-40B4-BE49-F238E27FC236}">
                <a16:creationId xmlns:a16="http://schemas.microsoft.com/office/drawing/2014/main" id="{6F0EB9D0-9E09-20D3-BF25-86FA77E662DE}"/>
              </a:ext>
            </a:extLst>
          </p:cNvPr>
          <p:cNvSpPr/>
          <p:nvPr/>
        </p:nvSpPr>
        <p:spPr>
          <a:xfrm>
            <a:off x="8815670" y="4122976"/>
            <a:ext cx="2156957" cy="157311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Where do design constraints come from? How to validate these constraints?</a:t>
            </a:r>
          </a:p>
        </p:txBody>
      </p:sp>
    </p:spTree>
    <p:extLst>
      <p:ext uri="{BB962C8B-B14F-4D97-AF65-F5344CB8AC3E}">
        <p14:creationId xmlns:p14="http://schemas.microsoft.com/office/powerpoint/2010/main" val="39715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42" grpId="0" animBg="1"/>
      <p:bldP spid="53" grpId="0" animBg="1"/>
      <p:bldP spid="55" grpId="0" animBg="1"/>
      <p:bldP spid="57" grpId="0" animBg="1"/>
      <p:bldP spid="70" grpId="0" animBg="1"/>
      <p:bldP spid="72" grpId="0" animBg="1"/>
      <p:bldP spid="75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B52A-E7F2-60DD-0086-68B3B747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24" y="128611"/>
            <a:ext cx="10972800" cy="1143000"/>
          </a:xfrm>
        </p:spPr>
        <p:txBody>
          <a:bodyPr/>
          <a:lstStyle/>
          <a:p>
            <a:r>
              <a:rPr lang="en-US" dirty="0"/>
              <a:t>DPAS Case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3B1B-58FF-899B-B833-2B5B4B28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3283" y="6378800"/>
            <a:ext cx="294640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Accellera</a:t>
            </a:r>
            <a:r>
              <a:rPr lang="en-US" dirty="0"/>
              <a:t>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D1293-6D5A-7019-BB59-7C2EDD5E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2106" y="6426556"/>
            <a:ext cx="2336800" cy="365125"/>
          </a:xfrm>
        </p:spPr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D811899-1B98-3037-BE9C-76951961077C}"/>
              </a:ext>
            </a:extLst>
          </p:cNvPr>
          <p:cNvSpPr/>
          <p:nvPr/>
        </p:nvSpPr>
        <p:spPr>
          <a:xfrm>
            <a:off x="5416740" y="1314660"/>
            <a:ext cx="503167" cy="463871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A5A7FA3-E4D2-3A3B-4F55-5D88C2CA19B1}"/>
              </a:ext>
            </a:extLst>
          </p:cNvPr>
          <p:cNvSpPr/>
          <p:nvPr/>
        </p:nvSpPr>
        <p:spPr>
          <a:xfrm>
            <a:off x="3124037" y="1302013"/>
            <a:ext cx="503167" cy="1767416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A6CCE-49AF-E712-783F-F55C244294A0}"/>
              </a:ext>
            </a:extLst>
          </p:cNvPr>
          <p:cNvSpPr/>
          <p:nvPr/>
        </p:nvSpPr>
        <p:spPr>
          <a:xfrm>
            <a:off x="470315" y="1644968"/>
            <a:ext cx="2006719" cy="4931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6725A4-F123-1BD2-5A73-9C6EEF223971}"/>
              </a:ext>
            </a:extLst>
          </p:cNvPr>
          <p:cNvSpPr/>
          <p:nvPr/>
        </p:nvSpPr>
        <p:spPr>
          <a:xfrm>
            <a:off x="4052776" y="4539136"/>
            <a:ext cx="606175" cy="565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513EA1-9E43-545D-8BE8-889DDFDF783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355862" y="4020290"/>
            <a:ext cx="2" cy="5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8D1756-2CDF-7A8D-A41F-AC1659635B39}"/>
              </a:ext>
            </a:extLst>
          </p:cNvPr>
          <p:cNvSpPr txBox="1"/>
          <p:nvPr/>
        </p:nvSpPr>
        <p:spPr>
          <a:xfrm>
            <a:off x="3054899" y="4634441"/>
            <a:ext cx="492303" cy="36933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F60C7A-68DA-CB81-338A-5010BFCDE121}"/>
              </a:ext>
            </a:extLst>
          </p:cNvPr>
          <p:cNvSpPr txBox="1"/>
          <p:nvPr/>
        </p:nvSpPr>
        <p:spPr>
          <a:xfrm>
            <a:off x="4167270" y="3568791"/>
            <a:ext cx="49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03FFDC-1CEE-2962-4261-7FCC37610CAE}"/>
              </a:ext>
            </a:extLst>
          </p:cNvPr>
          <p:cNvCxnSpPr>
            <a:cxnSpLocks/>
          </p:cNvCxnSpPr>
          <p:nvPr/>
        </p:nvCxnSpPr>
        <p:spPr>
          <a:xfrm rot="5400000" flipV="1">
            <a:off x="3793352" y="4559685"/>
            <a:ext cx="2" cy="5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4F5D4-5059-A6C6-B7D7-DFF6F168A2E3}"/>
              </a:ext>
            </a:extLst>
          </p:cNvPr>
          <p:cNvSpPr/>
          <p:nvPr/>
        </p:nvSpPr>
        <p:spPr>
          <a:xfrm>
            <a:off x="6085347" y="4539136"/>
            <a:ext cx="606175" cy="565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0807CF-91B4-FD39-D149-E0D695AC1B9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388433" y="4020290"/>
            <a:ext cx="2" cy="5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1A25BA-229B-FFB5-E93C-8E9A41D5577A}"/>
              </a:ext>
            </a:extLst>
          </p:cNvPr>
          <p:cNvSpPr txBox="1"/>
          <p:nvPr/>
        </p:nvSpPr>
        <p:spPr>
          <a:xfrm>
            <a:off x="6199219" y="3559919"/>
            <a:ext cx="49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E87F1-4876-97CE-10AB-747E595B7A5D}"/>
              </a:ext>
            </a:extLst>
          </p:cNvPr>
          <p:cNvSpPr/>
          <p:nvPr/>
        </p:nvSpPr>
        <p:spPr>
          <a:xfrm>
            <a:off x="7928701" y="4539136"/>
            <a:ext cx="606175" cy="565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C51CA0-D9AA-52FE-31A4-AC73BD70DAD1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31787" y="4020290"/>
            <a:ext cx="2" cy="5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CE3BD7-71CB-9EB8-174D-B8AEEE7EC39E}"/>
              </a:ext>
            </a:extLst>
          </p:cNvPr>
          <p:cNvSpPr txBox="1"/>
          <p:nvPr/>
        </p:nvSpPr>
        <p:spPr>
          <a:xfrm>
            <a:off x="8042573" y="3568791"/>
            <a:ext cx="49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36B73-3D55-68DA-3B82-3AF4BB9C184D}"/>
              </a:ext>
            </a:extLst>
          </p:cNvPr>
          <p:cNvSpPr/>
          <p:nvPr/>
        </p:nvSpPr>
        <p:spPr>
          <a:xfrm>
            <a:off x="10052878" y="4539136"/>
            <a:ext cx="606175" cy="565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+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87EF8-2038-DD53-9739-6469D6267ED9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0355964" y="4020290"/>
            <a:ext cx="2" cy="5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571C3-0DBD-0118-038B-0FD7B11FD919}"/>
              </a:ext>
            </a:extLst>
          </p:cNvPr>
          <p:cNvSpPr txBox="1"/>
          <p:nvPr/>
        </p:nvSpPr>
        <p:spPr>
          <a:xfrm>
            <a:off x="10166750" y="3568791"/>
            <a:ext cx="49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F083A9-491C-39A4-E58D-5EFEAE7106F8}"/>
              </a:ext>
            </a:extLst>
          </p:cNvPr>
          <p:cNvSpPr/>
          <p:nvPr/>
        </p:nvSpPr>
        <p:spPr>
          <a:xfrm>
            <a:off x="4953900" y="5686798"/>
            <a:ext cx="606175" cy="565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00AB38-277C-F9BF-FB58-9D2840EBEC00}"/>
              </a:ext>
            </a:extLst>
          </p:cNvPr>
          <p:cNvSpPr txBox="1"/>
          <p:nvPr/>
        </p:nvSpPr>
        <p:spPr>
          <a:xfrm>
            <a:off x="5067772" y="4634441"/>
            <a:ext cx="49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3C07A7-881B-8C43-F18D-5AC253B81720}"/>
              </a:ext>
            </a:extLst>
          </p:cNvPr>
          <p:cNvCxnSpPr>
            <a:cxnSpLocks/>
          </p:cNvCxnSpPr>
          <p:nvPr/>
        </p:nvCxnSpPr>
        <p:spPr>
          <a:xfrm rot="5400000" flipV="1">
            <a:off x="5806225" y="4559685"/>
            <a:ext cx="2" cy="5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CF6AF47-69B1-8623-0EFE-B9F8BE4C8134}"/>
              </a:ext>
            </a:extLst>
          </p:cNvPr>
          <p:cNvSpPr txBox="1"/>
          <p:nvPr/>
        </p:nvSpPr>
        <p:spPr>
          <a:xfrm>
            <a:off x="6922695" y="4634441"/>
            <a:ext cx="49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31583B-DE6B-A155-9403-483B839E8AF1}"/>
              </a:ext>
            </a:extLst>
          </p:cNvPr>
          <p:cNvCxnSpPr>
            <a:cxnSpLocks/>
          </p:cNvCxnSpPr>
          <p:nvPr/>
        </p:nvCxnSpPr>
        <p:spPr>
          <a:xfrm rot="5400000" flipV="1">
            <a:off x="7661148" y="4559685"/>
            <a:ext cx="2" cy="5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FBC3B3D-7622-487E-8DC8-3F4E93E410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95043" y="5160354"/>
            <a:ext cx="847619" cy="7703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E756D65-4BF4-2B86-F918-FBF050BB810B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560075" y="5121719"/>
            <a:ext cx="656049" cy="8476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D48F3-F70E-693F-CDB4-81F545480ACB}"/>
              </a:ext>
            </a:extLst>
          </p:cNvPr>
          <p:cNvSpPr/>
          <p:nvPr/>
        </p:nvSpPr>
        <p:spPr>
          <a:xfrm>
            <a:off x="7169477" y="5679925"/>
            <a:ext cx="606175" cy="565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+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B1BCFBB-B18F-061A-D6CC-E337F542EC08}"/>
              </a:ext>
            </a:extLst>
          </p:cNvPr>
          <p:cNvCxnSpPr>
            <a:cxnSpLocks/>
            <a:endCxn id="31" idx="1"/>
          </p:cNvCxnSpPr>
          <p:nvPr/>
        </p:nvCxnSpPr>
        <p:spPr>
          <a:xfrm rot="16200000" flipH="1">
            <a:off x="6360494" y="5153481"/>
            <a:ext cx="847619" cy="7703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21A59A77-E26C-AB7A-3E55-AF02D62E5D9C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7775652" y="5114846"/>
            <a:ext cx="656049" cy="8476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5C9715-41F1-16B7-B79E-C40FF24763B9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8534876" y="4821676"/>
            <a:ext cx="1518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C939BEB3-1DAE-E305-24C3-B2994A4CF742}"/>
              </a:ext>
            </a:extLst>
          </p:cNvPr>
          <p:cNvSpPr/>
          <p:nvPr/>
        </p:nvSpPr>
        <p:spPr>
          <a:xfrm rot="5400000">
            <a:off x="6147954" y="1235656"/>
            <a:ext cx="226603" cy="479592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E78C23C7-B06E-5B95-6024-002317AC7EAE}"/>
              </a:ext>
            </a:extLst>
          </p:cNvPr>
          <p:cNvSpPr/>
          <p:nvPr/>
        </p:nvSpPr>
        <p:spPr>
          <a:xfrm>
            <a:off x="7631104" y="2896058"/>
            <a:ext cx="906044" cy="487089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id="{FCBEB05A-15ED-B4F3-5911-DEF8F01C6288}"/>
              </a:ext>
            </a:extLst>
          </p:cNvPr>
          <p:cNvSpPr/>
          <p:nvPr/>
        </p:nvSpPr>
        <p:spPr>
          <a:xfrm rot="5400000">
            <a:off x="10173048" y="2404853"/>
            <a:ext cx="214919" cy="24236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FC83A23D-175F-C5DF-A847-6CBEA72B9102}"/>
              </a:ext>
            </a:extLst>
          </p:cNvPr>
          <p:cNvSpPr/>
          <p:nvPr/>
        </p:nvSpPr>
        <p:spPr>
          <a:xfrm>
            <a:off x="9250387" y="2889646"/>
            <a:ext cx="1997844" cy="446848"/>
          </a:xfrm>
          <a:prstGeom prst="wedgeRoundRectCallout">
            <a:avLst>
              <a:gd name="adj1" fmla="val -20319"/>
              <a:gd name="adj2" fmla="val 716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Final Accumulator</a:t>
            </a:r>
          </a:p>
        </p:txBody>
      </p:sp>
      <p:graphicFrame>
        <p:nvGraphicFramePr>
          <p:cNvPr id="39" name="Table 77">
            <a:extLst>
              <a:ext uri="{FF2B5EF4-FFF2-40B4-BE49-F238E27FC236}">
                <a16:creationId xmlns:a16="http://schemas.microsoft.com/office/drawing/2014/main" id="{88A660D2-F45F-42EE-EFFA-101D54BDB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82117"/>
              </p:ext>
            </p:extLst>
          </p:nvPr>
        </p:nvGraphicFramePr>
        <p:xfrm>
          <a:off x="470315" y="1644968"/>
          <a:ext cx="2006719" cy="14240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1805">
                  <a:extLst>
                    <a:ext uri="{9D8B030D-6E8A-4147-A177-3AD203B41FA5}">
                      <a16:colId xmlns:a16="http://schemas.microsoft.com/office/drawing/2014/main" val="4278682334"/>
                    </a:ext>
                  </a:extLst>
                </a:gridCol>
                <a:gridCol w="511638">
                  <a:extLst>
                    <a:ext uri="{9D8B030D-6E8A-4147-A177-3AD203B41FA5}">
                      <a16:colId xmlns:a16="http://schemas.microsoft.com/office/drawing/2014/main" val="895992458"/>
                    </a:ext>
                  </a:extLst>
                </a:gridCol>
                <a:gridCol w="511638">
                  <a:extLst>
                    <a:ext uri="{9D8B030D-6E8A-4147-A177-3AD203B41FA5}">
                      <a16:colId xmlns:a16="http://schemas.microsoft.com/office/drawing/2014/main" val="1795252900"/>
                    </a:ext>
                  </a:extLst>
                </a:gridCol>
                <a:gridCol w="511638">
                  <a:extLst>
                    <a:ext uri="{9D8B030D-6E8A-4147-A177-3AD203B41FA5}">
                      <a16:colId xmlns:a16="http://schemas.microsoft.com/office/drawing/2014/main" val="1805094461"/>
                    </a:ext>
                  </a:extLst>
                </a:gridCol>
              </a:tblGrid>
              <a:tr h="479731">
                <a:tc>
                  <a:txBody>
                    <a:bodyPr/>
                    <a:lstStyle/>
                    <a:p>
                      <a:r>
                        <a:rPr lang="en-US" dirty="0"/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88840"/>
                  </a:ext>
                </a:extLst>
              </a:tr>
              <a:tr h="464580">
                <a:tc>
                  <a:txBody>
                    <a:bodyPr/>
                    <a:lstStyle/>
                    <a:p>
                      <a:r>
                        <a:rPr lang="en-US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292461"/>
                  </a:ext>
                </a:extLst>
              </a:tr>
              <a:tr h="479731">
                <a:tc>
                  <a:txBody>
                    <a:bodyPr/>
                    <a:lstStyle/>
                    <a:p>
                      <a:r>
                        <a:rPr lang="en-US"/>
                        <a:t>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04968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216187B-DF75-CE42-1069-FEA225755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59962"/>
              </p:ext>
            </p:extLst>
          </p:nvPr>
        </p:nvGraphicFramePr>
        <p:xfrm>
          <a:off x="3124037" y="1325291"/>
          <a:ext cx="1534914" cy="17674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1638">
                  <a:extLst>
                    <a:ext uri="{9D8B030D-6E8A-4147-A177-3AD203B41FA5}">
                      <a16:colId xmlns:a16="http://schemas.microsoft.com/office/drawing/2014/main" val="4278682334"/>
                    </a:ext>
                  </a:extLst>
                </a:gridCol>
                <a:gridCol w="511638">
                  <a:extLst>
                    <a:ext uri="{9D8B030D-6E8A-4147-A177-3AD203B41FA5}">
                      <a16:colId xmlns:a16="http://schemas.microsoft.com/office/drawing/2014/main" val="895992458"/>
                    </a:ext>
                  </a:extLst>
                </a:gridCol>
                <a:gridCol w="511638">
                  <a:extLst>
                    <a:ext uri="{9D8B030D-6E8A-4147-A177-3AD203B41FA5}">
                      <a16:colId xmlns:a16="http://schemas.microsoft.com/office/drawing/2014/main" val="1795252900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r>
                        <a:rPr lang="en-US"/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88840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292461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n-US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049686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n-US" dirty="0"/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262173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8F6F05F-162F-0687-2ABB-3235CF9FC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67436"/>
              </p:ext>
            </p:extLst>
          </p:nvPr>
        </p:nvGraphicFramePr>
        <p:xfrm>
          <a:off x="5401009" y="1325291"/>
          <a:ext cx="1534914" cy="17674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1638">
                  <a:extLst>
                    <a:ext uri="{9D8B030D-6E8A-4147-A177-3AD203B41FA5}">
                      <a16:colId xmlns:a16="http://schemas.microsoft.com/office/drawing/2014/main" val="4278682334"/>
                    </a:ext>
                  </a:extLst>
                </a:gridCol>
                <a:gridCol w="511638">
                  <a:extLst>
                    <a:ext uri="{9D8B030D-6E8A-4147-A177-3AD203B41FA5}">
                      <a16:colId xmlns:a16="http://schemas.microsoft.com/office/drawing/2014/main" val="895992458"/>
                    </a:ext>
                  </a:extLst>
                </a:gridCol>
                <a:gridCol w="511638">
                  <a:extLst>
                    <a:ext uri="{9D8B030D-6E8A-4147-A177-3AD203B41FA5}">
                      <a16:colId xmlns:a16="http://schemas.microsoft.com/office/drawing/2014/main" val="1795252900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r>
                        <a:rPr lang="el-GR"/>
                        <a:t>α</a:t>
                      </a:r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α</a:t>
                      </a: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α</a:t>
                      </a:r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88840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l-GR"/>
                        <a:t>β</a:t>
                      </a:r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β</a:t>
                      </a: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β</a:t>
                      </a:r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292461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n-US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049686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l-GR"/>
                        <a:t>γ</a:t>
                      </a:r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γ</a:t>
                      </a: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γ</a:t>
                      </a: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262173"/>
                  </a:ext>
                </a:extLst>
              </a:tr>
            </a:tbl>
          </a:graphicData>
        </a:graphic>
      </p:graphicFrame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9DAC0BED-BD71-477A-EBB1-42B557662CA9}"/>
              </a:ext>
            </a:extLst>
          </p:cNvPr>
          <p:cNvSpPr/>
          <p:nvPr/>
        </p:nvSpPr>
        <p:spPr>
          <a:xfrm>
            <a:off x="2651428" y="2138126"/>
            <a:ext cx="328773" cy="32877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Sign 42">
            <a:extLst>
              <a:ext uri="{FF2B5EF4-FFF2-40B4-BE49-F238E27FC236}">
                <a16:creationId xmlns:a16="http://schemas.microsoft.com/office/drawing/2014/main" id="{114CBC85-3FC2-7F7E-DA58-C0555ABBD3C1}"/>
              </a:ext>
            </a:extLst>
          </p:cNvPr>
          <p:cNvSpPr/>
          <p:nvPr/>
        </p:nvSpPr>
        <p:spPr>
          <a:xfrm>
            <a:off x="4867702" y="2148538"/>
            <a:ext cx="324555" cy="3183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Curved Right 43">
            <a:extLst>
              <a:ext uri="{FF2B5EF4-FFF2-40B4-BE49-F238E27FC236}">
                <a16:creationId xmlns:a16="http://schemas.microsoft.com/office/drawing/2014/main" id="{5E879EDD-978F-06D1-4C79-8449D239B3E0}"/>
              </a:ext>
            </a:extLst>
          </p:cNvPr>
          <p:cNvSpPr/>
          <p:nvPr/>
        </p:nvSpPr>
        <p:spPr>
          <a:xfrm rot="19011945">
            <a:off x="1871266" y="3942441"/>
            <a:ext cx="649549" cy="1350849"/>
          </a:xfrm>
          <a:prstGeom prst="curv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2E438B-6B6A-862B-1FBC-044EBA5E638F}"/>
              </a:ext>
            </a:extLst>
          </p:cNvPr>
          <p:cNvSpPr txBox="1"/>
          <p:nvPr/>
        </p:nvSpPr>
        <p:spPr>
          <a:xfrm>
            <a:off x="925849" y="3085883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SrcA (n x N)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D306C0-DA43-810D-AD43-DAF9CBE87590}"/>
              </a:ext>
            </a:extLst>
          </p:cNvPr>
          <p:cNvSpPr txBox="1"/>
          <p:nvPr/>
        </p:nvSpPr>
        <p:spPr>
          <a:xfrm>
            <a:off x="3290645" y="3064887"/>
            <a:ext cx="141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SrcB</a:t>
            </a:r>
            <a:r>
              <a:rPr lang="en-US" dirty="0"/>
              <a:t> (N x m)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644176-6011-A40E-BF32-E226D2769600}"/>
              </a:ext>
            </a:extLst>
          </p:cNvPr>
          <p:cNvSpPr txBox="1"/>
          <p:nvPr/>
        </p:nvSpPr>
        <p:spPr>
          <a:xfrm>
            <a:off x="5594046" y="3101736"/>
            <a:ext cx="137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SrcC</a:t>
            </a:r>
            <a:r>
              <a:rPr lang="en-US" dirty="0"/>
              <a:t> (n x m)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DB7C04-5DF4-892B-735E-72A2620642A0}"/>
              </a:ext>
            </a:extLst>
          </p:cNvPr>
          <p:cNvSpPr txBox="1"/>
          <p:nvPr/>
        </p:nvSpPr>
        <p:spPr>
          <a:xfrm>
            <a:off x="857800" y="479362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</a:t>
            </a:r>
            <a:r>
              <a:rPr lang="en-US" dirty="0">
                <a:latin typeface="+mn-lt"/>
                <a:cs typeface="Aldhabi" panose="020B0604020202020204" pitchFamily="2" charset="-78"/>
              </a:rPr>
              <a:t>channel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BC63F6-00C2-62A2-84BB-87BF7FCA86E2}"/>
              </a:ext>
            </a:extLst>
          </p:cNvPr>
          <p:cNvSpPr/>
          <p:nvPr/>
        </p:nvSpPr>
        <p:spPr>
          <a:xfrm>
            <a:off x="7853532" y="1926499"/>
            <a:ext cx="3422801" cy="711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Result: </a:t>
            </a:r>
            <a:r>
              <a:rPr lang="en-US" sz="1800" dirty="0">
                <a:latin typeface="+mj-lt"/>
              </a:rPr>
              <a:t>(</a:t>
            </a:r>
            <a:r>
              <a:rPr lang="el-GR" dirty="0"/>
              <a:t>α</a:t>
            </a:r>
            <a:r>
              <a:rPr lang="en-US" dirty="0"/>
              <a:t>0 </a:t>
            </a:r>
            <a:r>
              <a:rPr lang="pt-BR" sz="1800" b="0" i="0" dirty="0">
                <a:effectLst/>
              </a:rPr>
              <a:t>+ a0*A0 + a1*A1 + a2*A2 + .. aN*AN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26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5" grpId="0"/>
      <p:bldP spid="27" grpId="0"/>
      <p:bldP spid="31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50E6-5B49-C42C-F5E8-56F50FB4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reference model: C-FPV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59EB9-119E-47C1-8F86-A70E4868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A83BA-6C36-FBFF-D5BE-AC02645C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649C4-6AE5-2F62-F2C4-CFECAA794880}"/>
              </a:ext>
            </a:extLst>
          </p:cNvPr>
          <p:cNvSpPr/>
          <p:nvPr/>
        </p:nvSpPr>
        <p:spPr>
          <a:xfrm>
            <a:off x="703671" y="2648098"/>
            <a:ext cx="8647415" cy="1060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1E02D-5BEA-1154-C615-E58D48F1372E}"/>
              </a:ext>
            </a:extLst>
          </p:cNvPr>
          <p:cNvSpPr/>
          <p:nvPr/>
        </p:nvSpPr>
        <p:spPr>
          <a:xfrm>
            <a:off x="707075" y="3829906"/>
            <a:ext cx="8647415" cy="1060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14568-20D3-AA4C-48E5-3ACC38FA188B}"/>
              </a:ext>
            </a:extLst>
          </p:cNvPr>
          <p:cNvSpPr txBox="1"/>
          <p:nvPr/>
        </p:nvSpPr>
        <p:spPr>
          <a:xfrm>
            <a:off x="713035" y="2669835"/>
            <a:ext cx="1827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Traditional C2RTL validation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78FA9-C080-1449-7094-7D037C737DFE}"/>
              </a:ext>
            </a:extLst>
          </p:cNvPr>
          <p:cNvSpPr/>
          <p:nvPr/>
        </p:nvSpPr>
        <p:spPr>
          <a:xfrm>
            <a:off x="2886247" y="2877053"/>
            <a:ext cx="1914600" cy="623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C++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F6719-B859-D044-E466-AF6364C96F8D}"/>
              </a:ext>
            </a:extLst>
          </p:cNvPr>
          <p:cNvSpPr/>
          <p:nvPr/>
        </p:nvSpPr>
        <p:spPr>
          <a:xfrm>
            <a:off x="6060515" y="2877053"/>
            <a:ext cx="1979488" cy="623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RTL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C83C8C-4B08-162E-5628-EE1D325C9B3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800847" y="3188811"/>
            <a:ext cx="12596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56FCDA-D889-7CCA-AE6D-D03033739259}"/>
              </a:ext>
            </a:extLst>
          </p:cNvPr>
          <p:cNvSpPr txBox="1"/>
          <p:nvPr/>
        </p:nvSpPr>
        <p:spPr>
          <a:xfrm>
            <a:off x="713035" y="3942612"/>
            <a:ext cx="182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C-FPV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98A480-B0C1-6BA6-B626-634A36EE8FBD}"/>
              </a:ext>
            </a:extLst>
          </p:cNvPr>
          <p:cNvSpPr/>
          <p:nvPr/>
        </p:nvSpPr>
        <p:spPr>
          <a:xfrm>
            <a:off x="2853803" y="4030965"/>
            <a:ext cx="1979487" cy="623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C++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FEA009-86C8-6725-8586-B227AFE98146}"/>
              </a:ext>
            </a:extLst>
          </p:cNvPr>
          <p:cNvSpPr/>
          <p:nvPr/>
        </p:nvSpPr>
        <p:spPr>
          <a:xfrm>
            <a:off x="6079602" y="4049364"/>
            <a:ext cx="1979488" cy="623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Golden </a:t>
            </a:r>
          </a:p>
          <a:p>
            <a:pPr algn="ctr"/>
            <a:r>
              <a:rPr lang="en-US" dirty="0"/>
              <a:t>C++ Model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BB529D-54CE-EEFC-1AA4-050E142173A1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>
            <a:off x="3843547" y="3500568"/>
            <a:ext cx="0" cy="530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6F6B3E-4E3C-6BEA-0701-E4FDE1E1E72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843547" y="4654480"/>
            <a:ext cx="0" cy="5489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995BF4-C736-BF4E-F088-2181FDE2E7B8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7069346" y="4672879"/>
            <a:ext cx="0" cy="53052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92CBCE2-DD90-047B-79F4-829FFEBB4768}"/>
              </a:ext>
            </a:extLst>
          </p:cNvPr>
          <p:cNvSpPr/>
          <p:nvPr/>
        </p:nvSpPr>
        <p:spPr>
          <a:xfrm>
            <a:off x="2526520" y="5203404"/>
            <a:ext cx="5808321" cy="604987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C-FPV on DPAS unit: </a:t>
            </a:r>
          </a:p>
          <a:p>
            <a:pPr algn="ctr"/>
            <a:r>
              <a:rPr lang="en-US" sz="1600" dirty="0"/>
              <a:t>Prove assertions included in C++ model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C813B1-B7F8-044F-A626-3D23D54CB462}"/>
              </a:ext>
            </a:extLst>
          </p:cNvPr>
          <p:cNvSpPr/>
          <p:nvPr/>
        </p:nvSpPr>
        <p:spPr>
          <a:xfrm>
            <a:off x="703671" y="1530344"/>
            <a:ext cx="10878729" cy="75741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Architectural requirements converted to C++ assertions and included in the reference model to ensure that the algorithm itself operates accurately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FB843E3D-7BF0-FC7D-FC9A-5DCE867AD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190903"/>
              </p:ext>
            </p:extLst>
          </p:nvPr>
        </p:nvGraphicFramePr>
        <p:xfrm>
          <a:off x="9493154" y="2648098"/>
          <a:ext cx="2235200" cy="268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3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20" grpId="0" animBg="1"/>
      <p:bldP spid="22" grpId="0" animBg="1"/>
      <p:bldP spid="38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140F-1DE7-54D3-977F-4A3AFE65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C++ Model bug found through C-FPV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F8F7F-834B-8606-1258-1369B6F0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Accellera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D9B98-5BB0-8CF3-528E-C58E6ACC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1"/>
            <a:ext cx="2336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820FFD-5868-4678-ACC2-C353669912D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AA92792-2D20-9216-F5AB-6544CEF0F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436809"/>
              </p:ext>
            </p:extLst>
          </p:nvPr>
        </p:nvGraphicFramePr>
        <p:xfrm>
          <a:off x="1113508" y="2166595"/>
          <a:ext cx="9372600" cy="387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5F65F9-7B97-EB3A-14B3-DBBC93660ECF}"/>
              </a:ext>
            </a:extLst>
          </p:cNvPr>
          <p:cNvSpPr txBox="1"/>
          <p:nvPr/>
        </p:nvSpPr>
        <p:spPr>
          <a:xfrm>
            <a:off x="3295072" y="1568792"/>
            <a:ext cx="5601855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82880" marR="0" indent="0" algn="ctr" defTabSz="2438338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a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ssert</a:t>
            </a:r>
            <a:r>
              <a:rPr kumimoji="0" lang="en-US" sz="1600" i="0" u="none" strike="noStrike" cap="none" spc="0" normalizeH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 ((a.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exp</a:t>
            </a:r>
            <a:r>
              <a:rPr kumimoji="0" lang="en-US" sz="1600" i="0" u="none" strike="noStrike" cap="none" spc="0" normalizeH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&gt;=MIN_EXP) &amp;&amp; (a.</a:t>
            </a:r>
            <a:r>
              <a:rPr lang="en-US" sz="1600" dirty="0">
                <a:latin typeface="+mn-lt"/>
                <a:cs typeface="Courier New" panose="02070309020205020404" pitchFamily="49" charset="0"/>
                <a:sym typeface="Helvetica Neue"/>
              </a:rPr>
              <a:t>exp</a:t>
            </a:r>
            <a:r>
              <a:rPr kumimoji="0" lang="en-US" sz="1600" i="0" u="none" strike="noStrike" cap="none" spc="0" normalizeH="0" dirty="0">
                <a:ln>
                  <a:noFill/>
                </a:ln>
                <a:effectLst/>
                <a:uFillTx/>
                <a:latin typeface="+mn-lt"/>
                <a:cs typeface="Courier New" panose="02070309020205020404" pitchFamily="49" charset="0"/>
                <a:sym typeface="Helvetica Neue"/>
              </a:rPr>
              <a:t>&lt;=MAX_EXP))</a:t>
            </a:r>
            <a:endParaRPr kumimoji="0" lang="en-US" sz="160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cs typeface="Courier New" panose="02070309020205020404" pitchFamily="49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83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78E0-27A7-BFBB-22E7-21A9F60A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Validating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270C8-2DEF-BA0C-8BC6-9AFCBD1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Accellera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888BD-0E2C-6A52-7F5E-D137CABD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1"/>
            <a:ext cx="2336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820FFD-5868-4678-ACC2-C353669912D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02163-EDAD-2D04-8898-F0A13CD6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991" y="5479897"/>
            <a:ext cx="1379065" cy="876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9AC69-1DD7-F9FF-C862-E0A5BCB1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244" y="4752497"/>
            <a:ext cx="501279" cy="707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081D9-9C08-BD8C-B814-13AB61AFB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768" y="5461170"/>
            <a:ext cx="1327961" cy="87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B14088-3AFC-7DBE-F1D4-5C3C3D198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078" y="4790978"/>
            <a:ext cx="599737" cy="707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4E4B13-8A34-0BBA-D57C-96A90CFB2186}"/>
              </a:ext>
            </a:extLst>
          </p:cNvPr>
          <p:cNvSpPr txBox="1"/>
          <p:nvPr/>
        </p:nvSpPr>
        <p:spPr>
          <a:xfrm>
            <a:off x="7612946" y="1868419"/>
            <a:ext cx="165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DV/Enable signal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D78A6AC2-86A7-798F-5494-A99BF9EEE990}"/>
              </a:ext>
            </a:extLst>
          </p:cNvPr>
          <p:cNvSpPr/>
          <p:nvPr/>
        </p:nvSpPr>
        <p:spPr>
          <a:xfrm>
            <a:off x="10550357" y="1483200"/>
            <a:ext cx="990836" cy="727340"/>
          </a:xfrm>
          <a:prstGeom prst="wedgeRoundRectCallout">
            <a:avLst>
              <a:gd name="adj1" fmla="val -68741"/>
              <a:gd name="adj2" fmla="val 43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Single-stage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474E37DA-1FCD-89D5-A38A-A42BBDF5FDF0}"/>
              </a:ext>
            </a:extLst>
          </p:cNvPr>
          <p:cNvSpPr/>
          <p:nvPr/>
        </p:nvSpPr>
        <p:spPr>
          <a:xfrm>
            <a:off x="10550357" y="3215145"/>
            <a:ext cx="990116" cy="732509"/>
          </a:xfrm>
          <a:prstGeom prst="wedgeRoundRectCallout">
            <a:avLst>
              <a:gd name="adj1" fmla="val -71942"/>
              <a:gd name="adj2" fmla="val -62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Multi-stage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16CC78-5336-3713-6B45-0BD6400891B1}"/>
              </a:ext>
            </a:extLst>
          </p:cNvPr>
          <p:cNvCxnSpPr>
            <a:cxnSpLocks/>
          </p:cNvCxnSpPr>
          <p:nvPr/>
        </p:nvCxnSpPr>
        <p:spPr>
          <a:xfrm flipH="1">
            <a:off x="6041948" y="1812275"/>
            <a:ext cx="360" cy="22675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B74044-6F6C-46FA-3C75-8EA720A5BBE4}"/>
              </a:ext>
            </a:extLst>
          </p:cNvPr>
          <p:cNvSpPr txBox="1"/>
          <p:nvPr/>
        </p:nvSpPr>
        <p:spPr>
          <a:xfrm>
            <a:off x="650807" y="1828824"/>
            <a:ext cx="5118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+mn-lt"/>
              </a:rPr>
              <a:t>What are the potential risks of relying solely on single-instruction testing for pipeline validation?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8862E0F-19B6-81F9-3E55-930B8ACBAA2B}"/>
              </a:ext>
            </a:extLst>
          </p:cNvPr>
          <p:cNvSpPr/>
          <p:nvPr/>
        </p:nvSpPr>
        <p:spPr>
          <a:xfrm>
            <a:off x="7036641" y="3863722"/>
            <a:ext cx="2519382" cy="78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 Path + Data Path</a:t>
            </a:r>
          </a:p>
          <a:p>
            <a:pPr algn="ctr"/>
            <a:r>
              <a:rPr lang="en-US" sz="1400" dirty="0"/>
              <a:t>Multiple instructions allowed in the pipeline</a:t>
            </a:r>
          </a:p>
        </p:txBody>
      </p:sp>
      <p:grpSp>
        <p:nvGrpSpPr>
          <p:cNvPr id="41" name="Diagram group">
            <a:extLst>
              <a:ext uri="{FF2B5EF4-FFF2-40B4-BE49-F238E27FC236}">
                <a16:creationId xmlns:a16="http://schemas.microsoft.com/office/drawing/2014/main" id="{99D154D8-D03B-15B1-5ACF-88FB9E3255CA}"/>
              </a:ext>
            </a:extLst>
          </p:cNvPr>
          <p:cNvGrpSpPr/>
          <p:nvPr/>
        </p:nvGrpSpPr>
        <p:grpSpPr>
          <a:xfrm rot="5400000">
            <a:off x="1154077" y="2890193"/>
            <a:ext cx="2851298" cy="2556726"/>
            <a:chOff x="-259793" y="12355"/>
            <a:chExt cx="2931494" cy="2441849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C989FAE-C49A-5213-0CFA-7C5F6DC79863}"/>
                </a:ext>
              </a:extLst>
            </p:cNvPr>
            <p:cNvGrpSpPr/>
            <p:nvPr/>
          </p:nvGrpSpPr>
          <p:grpSpPr>
            <a:xfrm>
              <a:off x="-259793" y="12355"/>
              <a:ext cx="2931494" cy="2441849"/>
              <a:chOff x="-259793" y="12355"/>
              <a:chExt cx="2931494" cy="2441849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2" name="Partial Circle 51">
                <a:extLst>
                  <a:ext uri="{FF2B5EF4-FFF2-40B4-BE49-F238E27FC236}">
                    <a16:creationId xmlns:a16="http://schemas.microsoft.com/office/drawing/2014/main" id="{CC2C43B0-76EC-1553-5CC8-D7FAD5F22FF2}"/>
                  </a:ext>
                </a:extLst>
              </p:cNvPr>
              <p:cNvSpPr/>
              <p:nvPr/>
            </p:nvSpPr>
            <p:spPr>
              <a:xfrm>
                <a:off x="-259793" y="12355"/>
                <a:ext cx="2931494" cy="2441849"/>
              </a:xfrm>
              <a:prstGeom prst="pie">
                <a:avLst>
                  <a:gd name="adj1" fmla="val 16200000"/>
                  <a:gd name="adj2" fmla="val 55143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53" name="Partial Circle 4">
                <a:extLst>
                  <a:ext uri="{FF2B5EF4-FFF2-40B4-BE49-F238E27FC236}">
                    <a16:creationId xmlns:a16="http://schemas.microsoft.com/office/drawing/2014/main" id="{D4F76348-26AC-F5AF-E469-95EAB92F0FEA}"/>
                  </a:ext>
                </a:extLst>
              </p:cNvPr>
              <p:cNvSpPr txBox="1"/>
              <p:nvPr/>
            </p:nvSpPr>
            <p:spPr>
              <a:xfrm rot="16200000">
                <a:off x="1150297" y="753"/>
                <a:ext cx="1312654" cy="153961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algn="ctr"/>
                <a:r>
                  <a:rPr lang="en-US" sz="1600" dirty="0"/>
                  <a:t>Is verifying  single transaction  sufficient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99A79FD-F79A-882B-DB7F-92813FF11604}"/>
                </a:ext>
              </a:extLst>
            </p:cNvPr>
            <p:cNvGrpSpPr/>
            <p:nvPr/>
          </p:nvGrpSpPr>
          <p:grpSpPr>
            <a:xfrm>
              <a:off x="99689" y="482936"/>
              <a:ext cx="1877568" cy="1877568"/>
              <a:chOff x="99689" y="482936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0" name="Partial Circle 49">
                <a:extLst>
                  <a:ext uri="{FF2B5EF4-FFF2-40B4-BE49-F238E27FC236}">
                    <a16:creationId xmlns:a16="http://schemas.microsoft.com/office/drawing/2014/main" id="{9D959A38-7EA7-6DAB-3379-BD2C8994FAE6}"/>
                  </a:ext>
                </a:extLst>
              </p:cNvPr>
              <p:cNvSpPr/>
              <p:nvPr/>
            </p:nvSpPr>
            <p:spPr>
              <a:xfrm>
                <a:off x="99689" y="482936"/>
                <a:ext cx="1877568" cy="1877568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1" name="Partial Circle 6">
                <a:extLst>
                  <a:ext uri="{FF2B5EF4-FFF2-40B4-BE49-F238E27FC236}">
                    <a16:creationId xmlns:a16="http://schemas.microsoft.com/office/drawing/2014/main" id="{8E26BC4F-5EBE-BA5C-61D2-0F15D1029410}"/>
                  </a:ext>
                </a:extLst>
              </p:cNvPr>
              <p:cNvSpPr txBox="1"/>
              <p:nvPr/>
            </p:nvSpPr>
            <p:spPr>
              <a:xfrm>
                <a:off x="1072001" y="1455248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2200" kern="120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F9CF565-38A6-ADF7-17EB-50B71C452F8A}"/>
                </a:ext>
              </a:extLst>
            </p:cNvPr>
            <p:cNvGrpSpPr/>
            <p:nvPr/>
          </p:nvGrpSpPr>
          <p:grpSpPr>
            <a:xfrm>
              <a:off x="99689" y="482936"/>
              <a:ext cx="1877568" cy="1877568"/>
              <a:chOff x="99689" y="482936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48" name="Partial Circle 47">
                <a:extLst>
                  <a:ext uri="{FF2B5EF4-FFF2-40B4-BE49-F238E27FC236}">
                    <a16:creationId xmlns:a16="http://schemas.microsoft.com/office/drawing/2014/main" id="{00DDA17C-EA88-E28F-EF57-18D6BE104770}"/>
                  </a:ext>
                </a:extLst>
              </p:cNvPr>
              <p:cNvSpPr/>
              <p:nvPr/>
            </p:nvSpPr>
            <p:spPr>
              <a:xfrm>
                <a:off x="99689" y="482936"/>
                <a:ext cx="1877568" cy="1877568"/>
              </a:xfrm>
              <a:prstGeom prst="pie">
                <a:avLst>
                  <a:gd name="adj1" fmla="val 5400000"/>
                  <a:gd name="adj2" fmla="val 108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9" name="Partial Circle 8">
                <a:extLst>
                  <a:ext uri="{FF2B5EF4-FFF2-40B4-BE49-F238E27FC236}">
                    <a16:creationId xmlns:a16="http://schemas.microsoft.com/office/drawing/2014/main" id="{C19F59C9-90F4-473A-C3E9-8E6135033F33}"/>
                  </a:ext>
                </a:extLst>
              </p:cNvPr>
              <p:cNvSpPr txBox="1"/>
              <p:nvPr/>
            </p:nvSpPr>
            <p:spPr>
              <a:xfrm>
                <a:off x="312033" y="1455248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2200" kern="12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85DAED-43CC-FE22-4266-189FDB4AFA9F}"/>
                </a:ext>
              </a:extLst>
            </p:cNvPr>
            <p:cNvGrpSpPr/>
            <p:nvPr/>
          </p:nvGrpSpPr>
          <p:grpSpPr>
            <a:xfrm>
              <a:off x="101360" y="500623"/>
              <a:ext cx="1877568" cy="1877568"/>
              <a:chOff x="101360" y="500623"/>
              <a:chExt cx="1877568" cy="1877568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46" name="Partial Circle 45">
                <a:extLst>
                  <a:ext uri="{FF2B5EF4-FFF2-40B4-BE49-F238E27FC236}">
                    <a16:creationId xmlns:a16="http://schemas.microsoft.com/office/drawing/2014/main" id="{E198502C-CFEA-9B6B-7B5E-3F94BFB30CCE}"/>
                  </a:ext>
                </a:extLst>
              </p:cNvPr>
              <p:cNvSpPr/>
              <p:nvPr/>
            </p:nvSpPr>
            <p:spPr>
              <a:xfrm>
                <a:off x="101360" y="500623"/>
                <a:ext cx="1877568" cy="1877568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B2B2B2"/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7" name="Partial Circle 10">
                <a:extLst>
                  <a:ext uri="{FF2B5EF4-FFF2-40B4-BE49-F238E27FC236}">
                    <a16:creationId xmlns:a16="http://schemas.microsoft.com/office/drawing/2014/main" id="{A53264BF-E070-C0C8-F496-972323CA5A5E}"/>
                  </a:ext>
                </a:extLst>
              </p:cNvPr>
              <p:cNvSpPr txBox="1"/>
              <p:nvPr/>
            </p:nvSpPr>
            <p:spPr>
              <a:xfrm>
                <a:off x="313704" y="847079"/>
                <a:ext cx="692912" cy="558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IN" sz="3300" kern="1200" dirty="0"/>
              </a:p>
            </p:txBody>
          </p:sp>
        </p:grpSp>
      </p:grpSp>
      <p:sp>
        <p:nvSpPr>
          <p:cNvPr id="54" name="Flowchart: Preparation 53">
            <a:extLst>
              <a:ext uri="{FF2B5EF4-FFF2-40B4-BE49-F238E27FC236}">
                <a16:creationId xmlns:a16="http://schemas.microsoft.com/office/drawing/2014/main" id="{CDCB7A8C-66D0-DBE7-4681-F9466D5AD182}"/>
              </a:ext>
            </a:extLst>
          </p:cNvPr>
          <p:cNvSpPr/>
          <p:nvPr/>
        </p:nvSpPr>
        <p:spPr>
          <a:xfrm>
            <a:off x="6324599" y="2486909"/>
            <a:ext cx="1890987" cy="245201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Cmodel</a:t>
            </a:r>
            <a:r>
              <a:rPr lang="en-US" sz="1200" dirty="0"/>
              <a:t> output</a:t>
            </a:r>
            <a:endParaRPr lang="en-IN" sz="12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76D7711-38F3-B635-C24D-DDEC362CF2BB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8215586" y="2609510"/>
            <a:ext cx="776014" cy="15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Preparation 57">
            <a:extLst>
              <a:ext uri="{FF2B5EF4-FFF2-40B4-BE49-F238E27FC236}">
                <a16:creationId xmlns:a16="http://schemas.microsoft.com/office/drawing/2014/main" id="{1C2227DB-1382-BD83-EE92-2A5DFF62659C}"/>
              </a:ext>
            </a:extLst>
          </p:cNvPr>
          <p:cNvSpPr/>
          <p:nvPr/>
        </p:nvSpPr>
        <p:spPr>
          <a:xfrm>
            <a:off x="8991600" y="2497706"/>
            <a:ext cx="1890987" cy="245201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RTL output</a:t>
            </a:r>
            <a:endParaRPr lang="en-IN" sz="1200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A3773FF-186D-0303-B524-79824021A450}"/>
              </a:ext>
            </a:extLst>
          </p:cNvPr>
          <p:cNvCxnSpPr>
            <a:cxnSpLocks/>
          </p:cNvCxnSpPr>
          <p:nvPr/>
        </p:nvCxnSpPr>
        <p:spPr>
          <a:xfrm flipV="1">
            <a:off x="6736768" y="1922428"/>
            <a:ext cx="0" cy="3339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BCE2CF-B047-82EE-F5A6-4A712AC57013}"/>
              </a:ext>
            </a:extLst>
          </p:cNvPr>
          <p:cNvCxnSpPr>
            <a:cxnSpLocks/>
          </p:cNvCxnSpPr>
          <p:nvPr/>
        </p:nvCxnSpPr>
        <p:spPr>
          <a:xfrm>
            <a:off x="6736768" y="1922428"/>
            <a:ext cx="87617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A681395-80C0-171C-7D3F-236598923FF7}"/>
              </a:ext>
            </a:extLst>
          </p:cNvPr>
          <p:cNvCxnSpPr>
            <a:cxnSpLocks/>
          </p:cNvCxnSpPr>
          <p:nvPr/>
        </p:nvCxnSpPr>
        <p:spPr>
          <a:xfrm flipV="1">
            <a:off x="7615538" y="1914218"/>
            <a:ext cx="0" cy="3091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B48FDF3-08E0-98E8-9CB9-957C95BCFBF4}"/>
              </a:ext>
            </a:extLst>
          </p:cNvPr>
          <p:cNvCxnSpPr>
            <a:cxnSpLocks/>
          </p:cNvCxnSpPr>
          <p:nvPr/>
        </p:nvCxnSpPr>
        <p:spPr>
          <a:xfrm>
            <a:off x="7612946" y="2223320"/>
            <a:ext cx="2521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3BA8A5C-6497-BF12-2A6C-960DD8118450}"/>
              </a:ext>
            </a:extLst>
          </p:cNvPr>
          <p:cNvCxnSpPr>
            <a:cxnSpLocks/>
          </p:cNvCxnSpPr>
          <p:nvPr/>
        </p:nvCxnSpPr>
        <p:spPr>
          <a:xfrm>
            <a:off x="7242381" y="2964726"/>
            <a:ext cx="3126322" cy="344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ED4F290-88B5-1FEC-E01E-12A2D735903F}"/>
              </a:ext>
            </a:extLst>
          </p:cNvPr>
          <p:cNvCxnSpPr>
            <a:cxnSpLocks/>
          </p:cNvCxnSpPr>
          <p:nvPr/>
        </p:nvCxnSpPr>
        <p:spPr>
          <a:xfrm flipV="1">
            <a:off x="6736768" y="3275310"/>
            <a:ext cx="0" cy="3339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73D8AA1-438E-B8FB-A0FE-55C3C5234773}"/>
              </a:ext>
            </a:extLst>
          </p:cNvPr>
          <p:cNvCxnSpPr>
            <a:cxnSpLocks/>
          </p:cNvCxnSpPr>
          <p:nvPr/>
        </p:nvCxnSpPr>
        <p:spPr>
          <a:xfrm>
            <a:off x="6736768" y="3275310"/>
            <a:ext cx="87617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0CDBEAB-40C4-2EBD-CE9A-AFFC48C36818}"/>
              </a:ext>
            </a:extLst>
          </p:cNvPr>
          <p:cNvCxnSpPr>
            <a:cxnSpLocks/>
          </p:cNvCxnSpPr>
          <p:nvPr/>
        </p:nvCxnSpPr>
        <p:spPr>
          <a:xfrm flipV="1">
            <a:off x="7620000" y="3258778"/>
            <a:ext cx="0" cy="3339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D1E0C26-1F9C-CE54-7CBC-D3D268D55152}"/>
              </a:ext>
            </a:extLst>
          </p:cNvPr>
          <p:cNvCxnSpPr>
            <a:cxnSpLocks/>
          </p:cNvCxnSpPr>
          <p:nvPr/>
        </p:nvCxnSpPr>
        <p:spPr>
          <a:xfrm>
            <a:off x="7612946" y="3581400"/>
            <a:ext cx="769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3A88A84-4D1F-B007-E79D-6E9313B62D10}"/>
              </a:ext>
            </a:extLst>
          </p:cNvPr>
          <p:cNvCxnSpPr>
            <a:cxnSpLocks/>
          </p:cNvCxnSpPr>
          <p:nvPr/>
        </p:nvCxnSpPr>
        <p:spPr>
          <a:xfrm flipV="1">
            <a:off x="8382000" y="3258778"/>
            <a:ext cx="0" cy="3339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AEDBE3F-3A6D-A27F-9333-B0BCDA3BF9CB}"/>
              </a:ext>
            </a:extLst>
          </p:cNvPr>
          <p:cNvCxnSpPr>
            <a:cxnSpLocks/>
          </p:cNvCxnSpPr>
          <p:nvPr/>
        </p:nvCxnSpPr>
        <p:spPr>
          <a:xfrm>
            <a:off x="8382000" y="3275310"/>
            <a:ext cx="83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104A5A6-1CEE-9F8D-B026-76EAD4A46769}"/>
              </a:ext>
            </a:extLst>
          </p:cNvPr>
          <p:cNvCxnSpPr>
            <a:cxnSpLocks/>
          </p:cNvCxnSpPr>
          <p:nvPr/>
        </p:nvCxnSpPr>
        <p:spPr>
          <a:xfrm flipV="1">
            <a:off x="9220200" y="3258778"/>
            <a:ext cx="0" cy="3339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1011B79-1606-00E8-1DB9-54D036D15DE6}"/>
              </a:ext>
            </a:extLst>
          </p:cNvPr>
          <p:cNvCxnSpPr>
            <a:cxnSpLocks/>
          </p:cNvCxnSpPr>
          <p:nvPr/>
        </p:nvCxnSpPr>
        <p:spPr>
          <a:xfrm>
            <a:off x="9220200" y="3581400"/>
            <a:ext cx="83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30" grpId="0" animBg="1"/>
      <p:bldP spid="9" grpId="0"/>
      <p:bldP spid="26" grpId="0" animBg="1"/>
      <p:bldP spid="5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913AB9-A382-B0C4-B233-2FCCFD7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Uncovering interaction bugs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14E18-F281-149E-9D0D-AF904808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Accellera Systems Initiative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265DE-4E0B-326A-F09F-55F0B501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1"/>
            <a:ext cx="2336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277852F-9151-4853-BCAD-1A8F018BE5A1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B861C521-5FF2-BF6B-0FBD-A1D214E5D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418077"/>
              </p:ext>
            </p:extLst>
          </p:nvPr>
        </p:nvGraphicFramePr>
        <p:xfrm>
          <a:off x="914400" y="1828800"/>
          <a:ext cx="10363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605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91CAD78-C6F6-407D-A9D5-329355F07703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1583</Words>
  <Application>Microsoft Office PowerPoint</Application>
  <PresentationFormat>Widescreen</PresentationFormat>
  <Paragraphs>296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Raising the Bar: Achieving Formal Verification Sign-Off for Complex Algorithmic Designs, with a Dot Product Accumulate Case Study </vt:lpstr>
      <vt:lpstr>Agenda</vt:lpstr>
      <vt:lpstr>Traditional Datapath C2RTL Verification</vt:lpstr>
      <vt:lpstr>Pre-Formal Sign-Off Considerations</vt:lpstr>
      <vt:lpstr>DPAS Case Study</vt:lpstr>
      <vt:lpstr>Refine reference model: C-FPV</vt:lpstr>
      <vt:lpstr>C++ Model bug found through C-FPV</vt:lpstr>
      <vt:lpstr>Validating pipeline</vt:lpstr>
      <vt:lpstr>Uncovering interaction bugs </vt:lpstr>
      <vt:lpstr>Implementation of SVA properties</vt:lpstr>
      <vt:lpstr>Functional Covers</vt:lpstr>
      <vt:lpstr>C2RTL Methodology </vt:lpstr>
      <vt:lpstr>Convergence Techniques</vt:lpstr>
      <vt:lpstr>C++ Model Corner Case Bug</vt:lpstr>
      <vt:lpstr>RTL Corner Case Bug</vt:lpstr>
      <vt:lpstr>Conclusion</vt:lpstr>
      <vt:lpstr>Future Direction and Adoption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2023-09-08T09:08:30Z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