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24"/>
  </p:notesMasterIdLst>
  <p:handoutMasterIdLst>
    <p:handoutMasterId r:id="rId25"/>
  </p:handoutMasterIdLst>
  <p:sldIdLst>
    <p:sldId id="501" r:id="rId5"/>
    <p:sldId id="524" r:id="rId6"/>
    <p:sldId id="535" r:id="rId7"/>
    <p:sldId id="536" r:id="rId8"/>
    <p:sldId id="533" r:id="rId9"/>
    <p:sldId id="534" r:id="rId10"/>
    <p:sldId id="526" r:id="rId11"/>
    <p:sldId id="529" r:id="rId12"/>
    <p:sldId id="515" r:id="rId13"/>
    <p:sldId id="516" r:id="rId14"/>
    <p:sldId id="509" r:id="rId15"/>
    <p:sldId id="519" r:id="rId16"/>
    <p:sldId id="520" r:id="rId17"/>
    <p:sldId id="532" r:id="rId18"/>
    <p:sldId id="530" r:id="rId19"/>
    <p:sldId id="528" r:id="rId20"/>
    <p:sldId id="505" r:id="rId21"/>
    <p:sldId id="537" r:id="rId22"/>
    <p:sldId id="525" r:id="rId23"/>
  </p:sldIdLst>
  <p:sldSz cx="12192000" cy="6858000"/>
  <p:notesSz cx="10048875" cy="6918325"/>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CCFF"/>
    <a:srgbClr val="385D8A"/>
    <a:srgbClr val="FFFFCC"/>
    <a:srgbClr val="FF9900"/>
    <a:srgbClr val="99FF33"/>
    <a:srgbClr val="CC99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6CD7C-547C-44D7-B5E8-953FEF89EE5D}" v="4666" dt="2023-09-11T18:16:14.370"/>
    <p1510:client id="{5640C92A-0EE2-4AFB-A98A-997BD1310F03}" v="5249" dt="2023-09-11T17:13:38.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7" autoAdjust="0"/>
    <p:restoredTop sz="85829" autoAdjust="0"/>
  </p:normalViewPr>
  <p:slideViewPr>
    <p:cSldViewPr>
      <p:cViewPr>
        <p:scale>
          <a:sx n="98" d="100"/>
          <a:sy n="98" d="100"/>
        </p:scale>
        <p:origin x="666"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7F341-941D-4855-B82B-DD2D1B7E02AC}"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CFAD696B-AE52-4566-B4F3-E9CB37B81929}">
      <dgm:prSet phldrT="[Text]"/>
      <dgm:spPr/>
      <dgm:t>
        <a:bodyPr/>
        <a:lstStyle/>
        <a:p>
          <a:r>
            <a:rPr lang="en-US"/>
            <a:t>Enable</a:t>
          </a:r>
          <a:endParaRPr lang="en-US" dirty="0"/>
        </a:p>
      </dgm:t>
    </dgm:pt>
    <dgm:pt modelId="{B88E9402-7FC4-4B12-B616-584BBA96B863}" type="parTrans" cxnId="{47017BC0-53B5-4AF2-96FD-9CDA43F3BD13}">
      <dgm:prSet/>
      <dgm:spPr/>
      <dgm:t>
        <a:bodyPr/>
        <a:lstStyle/>
        <a:p>
          <a:endParaRPr lang="en-US"/>
        </a:p>
      </dgm:t>
    </dgm:pt>
    <dgm:pt modelId="{7B269915-024B-4622-BDF5-F65E41C95AFD}" type="sibTrans" cxnId="{47017BC0-53B5-4AF2-96FD-9CDA43F3BD13}">
      <dgm:prSet/>
      <dgm:spPr/>
      <dgm:t>
        <a:bodyPr/>
        <a:lstStyle/>
        <a:p>
          <a:endParaRPr lang="en-US"/>
        </a:p>
      </dgm:t>
    </dgm:pt>
    <dgm:pt modelId="{67C3DB17-0CA5-45FB-876F-DC6F197FB06F}">
      <dgm:prSet custT="1"/>
      <dgm:spPr/>
      <dgm:t>
        <a:bodyPr/>
        <a:lstStyle/>
        <a:p>
          <a:pPr algn="l"/>
          <a:r>
            <a:rPr lang="en-US" sz="1600" b="0" i="0"/>
            <a:t>Through good design practice, our design incorporates numerous detailed RTL assertions – Enable them</a:t>
          </a:r>
          <a:endParaRPr lang="en-US" sz="1600" dirty="0"/>
        </a:p>
      </dgm:t>
    </dgm:pt>
    <dgm:pt modelId="{4C254D5C-2A80-4F08-A2BD-92F4A0A0E77A}" type="parTrans" cxnId="{2342662D-AA4A-471E-8517-F0CFE5082FFC}">
      <dgm:prSet/>
      <dgm:spPr/>
      <dgm:t>
        <a:bodyPr/>
        <a:lstStyle/>
        <a:p>
          <a:endParaRPr lang="en-US"/>
        </a:p>
      </dgm:t>
    </dgm:pt>
    <dgm:pt modelId="{4AB819EB-498C-40D5-9B6B-5CE219E56C32}" type="sibTrans" cxnId="{2342662D-AA4A-471E-8517-F0CFE5082FFC}">
      <dgm:prSet/>
      <dgm:spPr/>
      <dgm:t>
        <a:bodyPr/>
        <a:lstStyle/>
        <a:p>
          <a:endParaRPr lang="en-US"/>
        </a:p>
      </dgm:t>
    </dgm:pt>
    <dgm:pt modelId="{A11AB6EC-BDC2-4CCA-9C56-62B71677D28E}">
      <dgm:prSet phldrT="[Text]"/>
      <dgm:spPr/>
      <dgm:t>
        <a:bodyPr/>
        <a:lstStyle/>
        <a:p>
          <a:r>
            <a:rPr lang="en-US"/>
            <a:t>Run</a:t>
          </a:r>
          <a:endParaRPr lang="en-US" dirty="0"/>
        </a:p>
      </dgm:t>
    </dgm:pt>
    <dgm:pt modelId="{C742E9FA-9764-4EA9-938F-0721470AFA25}" type="parTrans" cxnId="{D7B62410-6456-483E-9711-CE7978D76A0E}">
      <dgm:prSet/>
      <dgm:spPr/>
      <dgm:t>
        <a:bodyPr/>
        <a:lstStyle/>
        <a:p>
          <a:endParaRPr lang="en-US"/>
        </a:p>
      </dgm:t>
    </dgm:pt>
    <dgm:pt modelId="{4B47DE2A-AAA4-4BA8-AEC2-62C3FDF5FFC0}" type="sibTrans" cxnId="{D7B62410-6456-483E-9711-CE7978D76A0E}">
      <dgm:prSet/>
      <dgm:spPr/>
      <dgm:t>
        <a:bodyPr/>
        <a:lstStyle/>
        <a:p>
          <a:endParaRPr lang="en-US"/>
        </a:p>
      </dgm:t>
    </dgm:pt>
    <dgm:pt modelId="{1559A9D5-A537-4A0E-AAA4-1B439847A828}">
      <dgm:prSet custT="1"/>
      <dgm:spPr/>
      <dgm:t>
        <a:bodyPr/>
        <a:lstStyle/>
        <a:p>
          <a:r>
            <a:rPr lang="en-US" sz="1600" b="0" i="0" u="none"/>
            <a:t>RTL assertions to explore exhaustive input space through FV, contrasted with DV where it limited by test vectors</a:t>
          </a:r>
          <a:endParaRPr lang="en-US" sz="1600" dirty="0"/>
        </a:p>
      </dgm:t>
    </dgm:pt>
    <dgm:pt modelId="{C8B9BEA9-C79A-4599-8E92-A36590F4B733}" type="parTrans" cxnId="{98D06559-4576-4106-B317-B0011DCD8CA1}">
      <dgm:prSet/>
      <dgm:spPr/>
      <dgm:t>
        <a:bodyPr/>
        <a:lstStyle/>
        <a:p>
          <a:endParaRPr lang="en-US"/>
        </a:p>
      </dgm:t>
    </dgm:pt>
    <dgm:pt modelId="{F0B4092A-3800-4ECB-B1DF-F75F082A828D}" type="sibTrans" cxnId="{98D06559-4576-4106-B317-B0011DCD8CA1}">
      <dgm:prSet/>
      <dgm:spPr/>
      <dgm:t>
        <a:bodyPr/>
        <a:lstStyle/>
        <a:p>
          <a:endParaRPr lang="en-US"/>
        </a:p>
      </dgm:t>
    </dgm:pt>
    <dgm:pt modelId="{138A63CA-5C6D-4D88-AC47-1D9EF9D02500}">
      <dgm:prSet phldrT="[Text]"/>
      <dgm:spPr/>
      <dgm:t>
        <a:bodyPr/>
        <a:lstStyle/>
        <a:p>
          <a:r>
            <a:rPr lang="en-US" dirty="0"/>
            <a:t>Measure</a:t>
          </a:r>
        </a:p>
      </dgm:t>
    </dgm:pt>
    <dgm:pt modelId="{3E2B2FFE-7A52-484B-B86D-96148AC7CACB}" type="parTrans" cxnId="{FCFA0434-9D21-4459-B705-DF3A76F57104}">
      <dgm:prSet/>
      <dgm:spPr/>
      <dgm:t>
        <a:bodyPr/>
        <a:lstStyle/>
        <a:p>
          <a:endParaRPr lang="en-US"/>
        </a:p>
      </dgm:t>
    </dgm:pt>
    <dgm:pt modelId="{09AE0544-F7E4-4031-B3BF-D438E7EFCEBF}" type="sibTrans" cxnId="{FCFA0434-9D21-4459-B705-DF3A76F57104}">
      <dgm:prSet/>
      <dgm:spPr/>
      <dgm:t>
        <a:bodyPr/>
        <a:lstStyle/>
        <a:p>
          <a:endParaRPr lang="en-US"/>
        </a:p>
      </dgm:t>
    </dgm:pt>
    <dgm:pt modelId="{A2CA92CC-1623-4AC9-A432-98702F1E8154}">
      <dgm:prSet phldrT="[Text]" custT="1"/>
      <dgm:spPr/>
      <dgm:t>
        <a:bodyPr/>
        <a:lstStyle/>
        <a:p>
          <a:r>
            <a:rPr lang="en-US" sz="1600" b="0" i="0"/>
            <a:t>The impact of these RTL assertions through formal coverage metrics, guiding/suggesting further improvements</a:t>
          </a:r>
          <a:endParaRPr lang="en-US" sz="1600" dirty="0"/>
        </a:p>
      </dgm:t>
    </dgm:pt>
    <dgm:pt modelId="{C94F391B-6E1B-43C4-A0FE-02234660E47A}" type="parTrans" cxnId="{7EE3DD67-4B0B-4933-AF49-9E097C80AE9D}">
      <dgm:prSet/>
      <dgm:spPr/>
      <dgm:t>
        <a:bodyPr/>
        <a:lstStyle/>
        <a:p>
          <a:endParaRPr lang="en-US"/>
        </a:p>
      </dgm:t>
    </dgm:pt>
    <dgm:pt modelId="{FEFE3451-6D35-4C0A-9F26-4E4C1FEBF8D7}" type="sibTrans" cxnId="{7EE3DD67-4B0B-4933-AF49-9E097C80AE9D}">
      <dgm:prSet/>
      <dgm:spPr/>
      <dgm:t>
        <a:bodyPr/>
        <a:lstStyle/>
        <a:p>
          <a:endParaRPr lang="en-US"/>
        </a:p>
      </dgm:t>
    </dgm:pt>
    <dgm:pt modelId="{905D6D5B-A295-4A5E-A605-4658636D45B9}">
      <dgm:prSet phldrT="[Text]"/>
      <dgm:spPr/>
      <dgm:t>
        <a:bodyPr/>
        <a:lstStyle/>
        <a:p>
          <a:r>
            <a:rPr lang="en-US"/>
            <a:t>Leverage</a:t>
          </a:r>
          <a:endParaRPr lang="en-US" dirty="0"/>
        </a:p>
      </dgm:t>
    </dgm:pt>
    <dgm:pt modelId="{65C4EB90-87F3-4BB0-96BD-171393D9AF50}" type="parTrans" cxnId="{28092838-4229-4E87-961B-CD42E85C1765}">
      <dgm:prSet/>
      <dgm:spPr/>
      <dgm:t>
        <a:bodyPr/>
        <a:lstStyle/>
        <a:p>
          <a:endParaRPr lang="en-US"/>
        </a:p>
      </dgm:t>
    </dgm:pt>
    <dgm:pt modelId="{DD085578-A589-4D28-9325-29AEB6C11007}" type="sibTrans" cxnId="{28092838-4229-4E87-961B-CD42E85C1765}">
      <dgm:prSet/>
      <dgm:spPr/>
      <dgm:t>
        <a:bodyPr/>
        <a:lstStyle/>
        <a:p>
          <a:endParaRPr lang="en-US"/>
        </a:p>
      </dgm:t>
    </dgm:pt>
    <dgm:pt modelId="{EC1F36DB-6E2A-422D-80C3-CAC05EEB8F0F}">
      <dgm:prSet phldrT="[Text]" custT="1"/>
      <dgm:spPr/>
      <dgm:t>
        <a:bodyPr/>
        <a:lstStyle/>
        <a:p>
          <a:r>
            <a:rPr lang="en-US" sz="1600" b="0" i="0" u="none"/>
            <a:t>RTL assertions debugs to understand design better, identify constraints and tackle proof complexity (assume-guarantee)</a:t>
          </a:r>
          <a:endParaRPr lang="en-US" sz="1600" dirty="0"/>
        </a:p>
      </dgm:t>
    </dgm:pt>
    <dgm:pt modelId="{5E266CFD-8261-4367-A3CD-4D4CB1FE0B02}" type="parTrans" cxnId="{DB77C5D7-AF1F-4959-836B-D2AF8E01ED80}">
      <dgm:prSet/>
      <dgm:spPr/>
      <dgm:t>
        <a:bodyPr/>
        <a:lstStyle/>
        <a:p>
          <a:endParaRPr lang="en-US"/>
        </a:p>
      </dgm:t>
    </dgm:pt>
    <dgm:pt modelId="{3CC93746-86DF-48D8-91BC-42739CAA4C93}" type="sibTrans" cxnId="{DB77C5D7-AF1F-4959-836B-D2AF8E01ED80}">
      <dgm:prSet/>
      <dgm:spPr/>
      <dgm:t>
        <a:bodyPr/>
        <a:lstStyle/>
        <a:p>
          <a:endParaRPr lang="en-US"/>
        </a:p>
      </dgm:t>
    </dgm:pt>
    <dgm:pt modelId="{FCC3A767-77CB-428F-9DB0-9C377B24C053}" type="pres">
      <dgm:prSet presAssocID="{B567F341-941D-4855-B82B-DD2D1B7E02AC}" presName="rootnode" presStyleCnt="0">
        <dgm:presLayoutVars>
          <dgm:chMax/>
          <dgm:chPref/>
          <dgm:dir/>
          <dgm:animLvl val="lvl"/>
        </dgm:presLayoutVars>
      </dgm:prSet>
      <dgm:spPr/>
    </dgm:pt>
    <dgm:pt modelId="{7B566EF5-F39D-4C95-8600-26343F935E68}" type="pres">
      <dgm:prSet presAssocID="{CFAD696B-AE52-4566-B4F3-E9CB37B81929}" presName="composite" presStyleCnt="0"/>
      <dgm:spPr/>
    </dgm:pt>
    <dgm:pt modelId="{DDD8BAA8-6026-4846-9BE3-02F3FA5A167A}" type="pres">
      <dgm:prSet presAssocID="{CFAD696B-AE52-4566-B4F3-E9CB37B81929}" presName="bentUpArrow1" presStyleLbl="alignImgPlace1" presStyleIdx="0" presStyleCnt="3"/>
      <dgm:spPr/>
    </dgm:pt>
    <dgm:pt modelId="{D0AFCAF4-9645-45E2-B0F2-F30EAE62A24D}" type="pres">
      <dgm:prSet presAssocID="{CFAD696B-AE52-4566-B4F3-E9CB37B81929}" presName="ParentText" presStyleLbl="node1" presStyleIdx="0" presStyleCnt="4" custLinFactNeighborX="-26678" custLinFactNeighborY="3665">
        <dgm:presLayoutVars>
          <dgm:chMax val="1"/>
          <dgm:chPref val="1"/>
          <dgm:bulletEnabled val="1"/>
        </dgm:presLayoutVars>
      </dgm:prSet>
      <dgm:spPr/>
    </dgm:pt>
    <dgm:pt modelId="{4A087FBA-6570-46F5-BC47-6ADEC85BC5A2}" type="pres">
      <dgm:prSet presAssocID="{CFAD696B-AE52-4566-B4F3-E9CB37B81929}" presName="ChildText" presStyleLbl="revTx" presStyleIdx="0" presStyleCnt="4" custScaleX="248377" custLinFactNeighborX="37962" custLinFactNeighborY="1602">
        <dgm:presLayoutVars>
          <dgm:chMax val="0"/>
          <dgm:chPref val="0"/>
          <dgm:bulletEnabled val="1"/>
        </dgm:presLayoutVars>
      </dgm:prSet>
      <dgm:spPr/>
    </dgm:pt>
    <dgm:pt modelId="{8A8FC9D4-A5ED-4CA1-8C57-D361397F7B17}" type="pres">
      <dgm:prSet presAssocID="{7B269915-024B-4622-BDF5-F65E41C95AFD}" presName="sibTrans" presStyleCnt="0"/>
      <dgm:spPr/>
    </dgm:pt>
    <dgm:pt modelId="{E310B8F6-936C-4EFD-98A1-9C0651D1A577}" type="pres">
      <dgm:prSet presAssocID="{A11AB6EC-BDC2-4CCA-9C56-62B71677D28E}" presName="composite" presStyleCnt="0"/>
      <dgm:spPr/>
    </dgm:pt>
    <dgm:pt modelId="{0D834CFC-E986-44C2-88F4-361478F1EA05}" type="pres">
      <dgm:prSet presAssocID="{A11AB6EC-BDC2-4CCA-9C56-62B71677D28E}" presName="bentUpArrow1" presStyleLbl="alignImgPlace1" presStyleIdx="1" presStyleCnt="3"/>
      <dgm:spPr/>
    </dgm:pt>
    <dgm:pt modelId="{06689000-6C2D-4EEF-B99C-AFD30D460C2B}" type="pres">
      <dgm:prSet presAssocID="{A11AB6EC-BDC2-4CCA-9C56-62B71677D28E}" presName="ParentText" presStyleLbl="node1" presStyleIdx="1" presStyleCnt="4" custLinFactNeighborX="-29343" custLinFactNeighborY="-1913">
        <dgm:presLayoutVars>
          <dgm:chMax val="1"/>
          <dgm:chPref val="1"/>
          <dgm:bulletEnabled val="1"/>
        </dgm:presLayoutVars>
      </dgm:prSet>
      <dgm:spPr/>
    </dgm:pt>
    <dgm:pt modelId="{99375E85-0E64-4346-97C7-30EDCA4E4265}" type="pres">
      <dgm:prSet presAssocID="{A11AB6EC-BDC2-4CCA-9C56-62B71677D28E}" presName="ChildText" presStyleLbl="revTx" presStyleIdx="1" presStyleCnt="4" custScaleX="303947" custLinFactNeighborX="59322" custLinFactNeighborY="-6179">
        <dgm:presLayoutVars>
          <dgm:chMax val="0"/>
          <dgm:chPref val="0"/>
          <dgm:bulletEnabled val="1"/>
        </dgm:presLayoutVars>
      </dgm:prSet>
      <dgm:spPr/>
    </dgm:pt>
    <dgm:pt modelId="{31C9E068-2390-45AD-8143-097F5E0767F7}" type="pres">
      <dgm:prSet presAssocID="{4B47DE2A-AAA4-4BA8-AEC2-62C3FDF5FFC0}" presName="sibTrans" presStyleCnt="0"/>
      <dgm:spPr/>
    </dgm:pt>
    <dgm:pt modelId="{0986AED6-1A36-411C-833F-98B986CB0414}" type="pres">
      <dgm:prSet presAssocID="{138A63CA-5C6D-4D88-AC47-1D9EF9D02500}" presName="composite" presStyleCnt="0"/>
      <dgm:spPr/>
    </dgm:pt>
    <dgm:pt modelId="{008220F1-AEEE-4550-979C-6C0BD0CD1891}" type="pres">
      <dgm:prSet presAssocID="{138A63CA-5C6D-4D88-AC47-1D9EF9D02500}" presName="bentUpArrow1" presStyleLbl="alignImgPlace1" presStyleIdx="2" presStyleCnt="3"/>
      <dgm:spPr/>
    </dgm:pt>
    <dgm:pt modelId="{317783AC-7694-4C56-AF49-761849A4D4E7}" type="pres">
      <dgm:prSet presAssocID="{138A63CA-5C6D-4D88-AC47-1D9EF9D02500}" presName="ParentText" presStyleLbl="node1" presStyleIdx="2" presStyleCnt="4" custLinFactNeighborX="-29926" custLinFactNeighborY="-2244">
        <dgm:presLayoutVars>
          <dgm:chMax val="1"/>
          <dgm:chPref val="1"/>
          <dgm:bulletEnabled val="1"/>
        </dgm:presLayoutVars>
      </dgm:prSet>
      <dgm:spPr/>
    </dgm:pt>
    <dgm:pt modelId="{AF11063B-E625-499D-B747-E124BF4EF4DA}" type="pres">
      <dgm:prSet presAssocID="{138A63CA-5C6D-4D88-AC47-1D9EF9D02500}" presName="ChildText" presStyleLbl="revTx" presStyleIdx="2" presStyleCnt="4" custScaleX="293193" custLinFactNeighborX="54920" custLinFactNeighborY="2313">
        <dgm:presLayoutVars>
          <dgm:chMax val="0"/>
          <dgm:chPref val="0"/>
          <dgm:bulletEnabled val="1"/>
        </dgm:presLayoutVars>
      </dgm:prSet>
      <dgm:spPr/>
    </dgm:pt>
    <dgm:pt modelId="{8B76F2E4-18A9-4A05-98BA-8BAAB61B85EC}" type="pres">
      <dgm:prSet presAssocID="{09AE0544-F7E4-4031-B3BF-D438E7EFCEBF}" presName="sibTrans" presStyleCnt="0"/>
      <dgm:spPr/>
    </dgm:pt>
    <dgm:pt modelId="{B22C7AC3-4883-4487-BA3C-8A2924F6E851}" type="pres">
      <dgm:prSet presAssocID="{905D6D5B-A295-4A5E-A605-4658636D45B9}" presName="composite" presStyleCnt="0"/>
      <dgm:spPr/>
    </dgm:pt>
    <dgm:pt modelId="{962D82D1-5009-4B8C-80D4-2A8AB628360E}" type="pres">
      <dgm:prSet presAssocID="{905D6D5B-A295-4A5E-A605-4658636D45B9}" presName="ParentText" presStyleLbl="node1" presStyleIdx="3" presStyleCnt="4" custLinFactNeighborX="-28624" custLinFactNeighborY="234">
        <dgm:presLayoutVars>
          <dgm:chMax val="1"/>
          <dgm:chPref val="1"/>
          <dgm:bulletEnabled val="1"/>
        </dgm:presLayoutVars>
      </dgm:prSet>
      <dgm:spPr/>
    </dgm:pt>
    <dgm:pt modelId="{B91E822C-0BF6-4E87-97A6-3474B57E44F9}" type="pres">
      <dgm:prSet presAssocID="{905D6D5B-A295-4A5E-A605-4658636D45B9}" presName="FinalChildText" presStyleLbl="revTx" presStyleIdx="3" presStyleCnt="4" custScaleX="279568" custLinFactNeighborX="51422" custLinFactNeighborY="-1452">
        <dgm:presLayoutVars>
          <dgm:chMax val="0"/>
          <dgm:chPref val="0"/>
          <dgm:bulletEnabled val="1"/>
        </dgm:presLayoutVars>
      </dgm:prSet>
      <dgm:spPr/>
    </dgm:pt>
  </dgm:ptLst>
  <dgm:cxnLst>
    <dgm:cxn modelId="{D7B62410-6456-483E-9711-CE7978D76A0E}" srcId="{B567F341-941D-4855-B82B-DD2D1B7E02AC}" destId="{A11AB6EC-BDC2-4CCA-9C56-62B71677D28E}" srcOrd="1" destOrd="0" parTransId="{C742E9FA-9764-4EA9-938F-0721470AFA25}" sibTransId="{4B47DE2A-AAA4-4BA8-AEC2-62C3FDF5FFC0}"/>
    <dgm:cxn modelId="{142D0029-BFF8-4F07-8B30-1E349FC119B6}" type="presOf" srcId="{EC1F36DB-6E2A-422D-80C3-CAC05EEB8F0F}" destId="{B91E822C-0BF6-4E87-97A6-3474B57E44F9}" srcOrd="0" destOrd="0" presId="urn:microsoft.com/office/officeart/2005/8/layout/StepDownProcess"/>
    <dgm:cxn modelId="{2342662D-AA4A-471E-8517-F0CFE5082FFC}" srcId="{CFAD696B-AE52-4566-B4F3-E9CB37B81929}" destId="{67C3DB17-0CA5-45FB-876F-DC6F197FB06F}" srcOrd="0" destOrd="0" parTransId="{4C254D5C-2A80-4F08-A2BD-92F4A0A0E77A}" sibTransId="{4AB819EB-498C-40D5-9B6B-5CE219E56C32}"/>
    <dgm:cxn modelId="{B7DDD72D-1273-4B62-8C51-5C6C5EF301D5}" type="presOf" srcId="{905D6D5B-A295-4A5E-A605-4658636D45B9}" destId="{962D82D1-5009-4B8C-80D4-2A8AB628360E}" srcOrd="0" destOrd="0" presId="urn:microsoft.com/office/officeart/2005/8/layout/StepDownProcess"/>
    <dgm:cxn modelId="{DB506631-C783-4A5F-886F-EB18836D34AE}" type="presOf" srcId="{67C3DB17-0CA5-45FB-876F-DC6F197FB06F}" destId="{4A087FBA-6570-46F5-BC47-6ADEC85BC5A2}" srcOrd="0" destOrd="0" presId="urn:microsoft.com/office/officeart/2005/8/layout/StepDownProcess"/>
    <dgm:cxn modelId="{FCFA0434-9D21-4459-B705-DF3A76F57104}" srcId="{B567F341-941D-4855-B82B-DD2D1B7E02AC}" destId="{138A63CA-5C6D-4D88-AC47-1D9EF9D02500}" srcOrd="2" destOrd="0" parTransId="{3E2B2FFE-7A52-484B-B86D-96148AC7CACB}" sibTransId="{09AE0544-F7E4-4031-B3BF-D438E7EFCEBF}"/>
    <dgm:cxn modelId="{28092838-4229-4E87-961B-CD42E85C1765}" srcId="{B567F341-941D-4855-B82B-DD2D1B7E02AC}" destId="{905D6D5B-A295-4A5E-A605-4658636D45B9}" srcOrd="3" destOrd="0" parTransId="{65C4EB90-87F3-4BB0-96BD-171393D9AF50}" sibTransId="{DD085578-A589-4D28-9325-29AEB6C11007}"/>
    <dgm:cxn modelId="{F6052B60-511E-4E21-B554-196F659ADD1E}" type="presOf" srcId="{CFAD696B-AE52-4566-B4F3-E9CB37B81929}" destId="{D0AFCAF4-9645-45E2-B0F2-F30EAE62A24D}" srcOrd="0" destOrd="0" presId="urn:microsoft.com/office/officeart/2005/8/layout/StepDownProcess"/>
    <dgm:cxn modelId="{7EE3DD67-4B0B-4933-AF49-9E097C80AE9D}" srcId="{138A63CA-5C6D-4D88-AC47-1D9EF9D02500}" destId="{A2CA92CC-1623-4AC9-A432-98702F1E8154}" srcOrd="0" destOrd="0" parTransId="{C94F391B-6E1B-43C4-A0FE-02234660E47A}" sibTransId="{FEFE3451-6D35-4C0A-9F26-4E4C1FEBF8D7}"/>
    <dgm:cxn modelId="{98D06559-4576-4106-B317-B0011DCD8CA1}" srcId="{A11AB6EC-BDC2-4CCA-9C56-62B71677D28E}" destId="{1559A9D5-A537-4A0E-AAA4-1B439847A828}" srcOrd="0" destOrd="0" parTransId="{C8B9BEA9-C79A-4599-8E92-A36590F4B733}" sibTransId="{F0B4092A-3800-4ECB-B1DF-F75F082A828D}"/>
    <dgm:cxn modelId="{F2B5CE7E-4FD7-4F92-8615-6FCA0B5168EB}" type="presOf" srcId="{138A63CA-5C6D-4D88-AC47-1D9EF9D02500}" destId="{317783AC-7694-4C56-AF49-761849A4D4E7}" srcOrd="0" destOrd="0" presId="urn:microsoft.com/office/officeart/2005/8/layout/StepDownProcess"/>
    <dgm:cxn modelId="{A9BD6395-6A75-4139-9231-37C5B8BE445F}" type="presOf" srcId="{B567F341-941D-4855-B82B-DD2D1B7E02AC}" destId="{FCC3A767-77CB-428F-9DB0-9C377B24C053}" srcOrd="0" destOrd="0" presId="urn:microsoft.com/office/officeart/2005/8/layout/StepDownProcess"/>
    <dgm:cxn modelId="{540075B5-763B-40D2-AF79-537D7F693FE7}" type="presOf" srcId="{A11AB6EC-BDC2-4CCA-9C56-62B71677D28E}" destId="{06689000-6C2D-4EEF-B99C-AFD30D460C2B}" srcOrd="0" destOrd="0" presId="urn:microsoft.com/office/officeart/2005/8/layout/StepDownProcess"/>
    <dgm:cxn modelId="{47017BC0-53B5-4AF2-96FD-9CDA43F3BD13}" srcId="{B567F341-941D-4855-B82B-DD2D1B7E02AC}" destId="{CFAD696B-AE52-4566-B4F3-E9CB37B81929}" srcOrd="0" destOrd="0" parTransId="{B88E9402-7FC4-4B12-B616-584BBA96B863}" sibTransId="{7B269915-024B-4622-BDF5-F65E41C95AFD}"/>
    <dgm:cxn modelId="{91B3CBC4-46B7-4BD9-B741-804721E036F5}" type="presOf" srcId="{A2CA92CC-1623-4AC9-A432-98702F1E8154}" destId="{AF11063B-E625-499D-B747-E124BF4EF4DA}" srcOrd="0" destOrd="0" presId="urn:microsoft.com/office/officeart/2005/8/layout/StepDownProcess"/>
    <dgm:cxn modelId="{DB77C5D7-AF1F-4959-836B-D2AF8E01ED80}" srcId="{905D6D5B-A295-4A5E-A605-4658636D45B9}" destId="{EC1F36DB-6E2A-422D-80C3-CAC05EEB8F0F}" srcOrd="0" destOrd="0" parTransId="{5E266CFD-8261-4367-A3CD-4D4CB1FE0B02}" sibTransId="{3CC93746-86DF-48D8-91BC-42739CAA4C93}"/>
    <dgm:cxn modelId="{FA891EF8-A567-4886-A03A-2A5498A0957D}" type="presOf" srcId="{1559A9D5-A537-4A0E-AAA4-1B439847A828}" destId="{99375E85-0E64-4346-97C7-30EDCA4E4265}" srcOrd="0" destOrd="0" presId="urn:microsoft.com/office/officeart/2005/8/layout/StepDownProcess"/>
    <dgm:cxn modelId="{D050BCD1-72E2-4007-99E0-898A7920055F}" type="presParOf" srcId="{FCC3A767-77CB-428F-9DB0-9C377B24C053}" destId="{7B566EF5-F39D-4C95-8600-26343F935E68}" srcOrd="0" destOrd="0" presId="urn:microsoft.com/office/officeart/2005/8/layout/StepDownProcess"/>
    <dgm:cxn modelId="{83FF1A3A-921F-43ED-9816-AF54FED378D4}" type="presParOf" srcId="{7B566EF5-F39D-4C95-8600-26343F935E68}" destId="{DDD8BAA8-6026-4846-9BE3-02F3FA5A167A}" srcOrd="0" destOrd="0" presId="urn:microsoft.com/office/officeart/2005/8/layout/StepDownProcess"/>
    <dgm:cxn modelId="{B7F4C7FF-1CBE-4464-815B-82C85C259C52}" type="presParOf" srcId="{7B566EF5-F39D-4C95-8600-26343F935E68}" destId="{D0AFCAF4-9645-45E2-B0F2-F30EAE62A24D}" srcOrd="1" destOrd="0" presId="urn:microsoft.com/office/officeart/2005/8/layout/StepDownProcess"/>
    <dgm:cxn modelId="{9D04E0C4-0A9C-4DF2-AC70-CA3F044B75BB}" type="presParOf" srcId="{7B566EF5-F39D-4C95-8600-26343F935E68}" destId="{4A087FBA-6570-46F5-BC47-6ADEC85BC5A2}" srcOrd="2" destOrd="0" presId="urn:microsoft.com/office/officeart/2005/8/layout/StepDownProcess"/>
    <dgm:cxn modelId="{AC7E4D2B-F5B3-40F0-91E5-C88CFE754C87}" type="presParOf" srcId="{FCC3A767-77CB-428F-9DB0-9C377B24C053}" destId="{8A8FC9D4-A5ED-4CA1-8C57-D361397F7B17}" srcOrd="1" destOrd="0" presId="urn:microsoft.com/office/officeart/2005/8/layout/StepDownProcess"/>
    <dgm:cxn modelId="{19F81F84-6B5D-46D7-B789-A1ECE92399F1}" type="presParOf" srcId="{FCC3A767-77CB-428F-9DB0-9C377B24C053}" destId="{E310B8F6-936C-4EFD-98A1-9C0651D1A577}" srcOrd="2" destOrd="0" presId="urn:microsoft.com/office/officeart/2005/8/layout/StepDownProcess"/>
    <dgm:cxn modelId="{A0A63AFA-E100-4F23-A3BF-45C64AA2C594}" type="presParOf" srcId="{E310B8F6-936C-4EFD-98A1-9C0651D1A577}" destId="{0D834CFC-E986-44C2-88F4-361478F1EA05}" srcOrd="0" destOrd="0" presId="urn:microsoft.com/office/officeart/2005/8/layout/StepDownProcess"/>
    <dgm:cxn modelId="{45259510-1539-4624-A23C-ED83B16394BC}" type="presParOf" srcId="{E310B8F6-936C-4EFD-98A1-9C0651D1A577}" destId="{06689000-6C2D-4EEF-B99C-AFD30D460C2B}" srcOrd="1" destOrd="0" presId="urn:microsoft.com/office/officeart/2005/8/layout/StepDownProcess"/>
    <dgm:cxn modelId="{4BD1E608-4730-4D37-AA4D-DA7284A89FE5}" type="presParOf" srcId="{E310B8F6-936C-4EFD-98A1-9C0651D1A577}" destId="{99375E85-0E64-4346-97C7-30EDCA4E4265}" srcOrd="2" destOrd="0" presId="urn:microsoft.com/office/officeart/2005/8/layout/StepDownProcess"/>
    <dgm:cxn modelId="{F152B036-9151-4662-865C-80AF221388CC}" type="presParOf" srcId="{FCC3A767-77CB-428F-9DB0-9C377B24C053}" destId="{31C9E068-2390-45AD-8143-097F5E0767F7}" srcOrd="3" destOrd="0" presId="urn:microsoft.com/office/officeart/2005/8/layout/StepDownProcess"/>
    <dgm:cxn modelId="{E0184990-9891-497C-A814-D36C1E5B9A09}" type="presParOf" srcId="{FCC3A767-77CB-428F-9DB0-9C377B24C053}" destId="{0986AED6-1A36-411C-833F-98B986CB0414}" srcOrd="4" destOrd="0" presId="urn:microsoft.com/office/officeart/2005/8/layout/StepDownProcess"/>
    <dgm:cxn modelId="{5CAA0402-09D8-4E0B-912B-1013C79DBAA7}" type="presParOf" srcId="{0986AED6-1A36-411C-833F-98B986CB0414}" destId="{008220F1-AEEE-4550-979C-6C0BD0CD1891}" srcOrd="0" destOrd="0" presId="urn:microsoft.com/office/officeart/2005/8/layout/StepDownProcess"/>
    <dgm:cxn modelId="{E9D2BFA5-6F23-434F-85E6-51A6940A272C}" type="presParOf" srcId="{0986AED6-1A36-411C-833F-98B986CB0414}" destId="{317783AC-7694-4C56-AF49-761849A4D4E7}" srcOrd="1" destOrd="0" presId="urn:microsoft.com/office/officeart/2005/8/layout/StepDownProcess"/>
    <dgm:cxn modelId="{082A29D1-CCFD-4920-8921-C9AFA88E54E1}" type="presParOf" srcId="{0986AED6-1A36-411C-833F-98B986CB0414}" destId="{AF11063B-E625-499D-B747-E124BF4EF4DA}" srcOrd="2" destOrd="0" presId="urn:microsoft.com/office/officeart/2005/8/layout/StepDownProcess"/>
    <dgm:cxn modelId="{3B514CE8-B75E-497A-9DC7-10338AFE1769}" type="presParOf" srcId="{FCC3A767-77CB-428F-9DB0-9C377B24C053}" destId="{8B76F2E4-18A9-4A05-98BA-8BAAB61B85EC}" srcOrd="5" destOrd="0" presId="urn:microsoft.com/office/officeart/2005/8/layout/StepDownProcess"/>
    <dgm:cxn modelId="{FA4C1851-CC37-4AAC-B45C-4BF9EB3F0CB3}" type="presParOf" srcId="{FCC3A767-77CB-428F-9DB0-9C377B24C053}" destId="{B22C7AC3-4883-4487-BA3C-8A2924F6E851}" srcOrd="6" destOrd="0" presId="urn:microsoft.com/office/officeart/2005/8/layout/StepDownProcess"/>
    <dgm:cxn modelId="{9E68C4F7-2E56-4480-A495-325CC369EFBB}" type="presParOf" srcId="{B22C7AC3-4883-4487-BA3C-8A2924F6E851}" destId="{962D82D1-5009-4B8C-80D4-2A8AB628360E}" srcOrd="0" destOrd="0" presId="urn:microsoft.com/office/officeart/2005/8/layout/StepDownProcess"/>
    <dgm:cxn modelId="{9E368CE3-DE46-4DAB-952C-879C470ABD4F}" type="presParOf" srcId="{B22C7AC3-4883-4487-BA3C-8A2924F6E851}" destId="{B91E822C-0BF6-4E87-97A6-3474B57E44F9}"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C5F650-5BBD-4024-8141-1A88648CBE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14D879D-49A9-4317-8693-194B2233B99F}">
      <dgm:prSet custT="1"/>
      <dgm:spPr/>
      <dgm:t>
        <a:bodyPr/>
        <a:lstStyle/>
        <a:p>
          <a:r>
            <a:rPr lang="en-US" sz="1800" dirty="0"/>
            <a:t>Forward progress checkers are crucial for verifying a design, especially when addressing deadlock and starvation issues</a:t>
          </a:r>
        </a:p>
      </dgm:t>
    </dgm:pt>
    <dgm:pt modelId="{ED9FE4F8-E840-467A-A562-3659C0C420CA}" type="parTrans" cxnId="{72E2482E-2DB8-4CD6-81DE-01F7D9D1D232}">
      <dgm:prSet/>
      <dgm:spPr/>
      <dgm:t>
        <a:bodyPr/>
        <a:lstStyle/>
        <a:p>
          <a:endParaRPr lang="en-US"/>
        </a:p>
      </dgm:t>
    </dgm:pt>
    <dgm:pt modelId="{A4ADE2D2-DDD1-4512-9993-1504B25B5275}" type="sibTrans" cxnId="{72E2482E-2DB8-4CD6-81DE-01F7D9D1D232}">
      <dgm:prSet/>
      <dgm:spPr/>
      <dgm:t>
        <a:bodyPr/>
        <a:lstStyle/>
        <a:p>
          <a:endParaRPr lang="en-US"/>
        </a:p>
      </dgm:t>
    </dgm:pt>
    <dgm:pt modelId="{E54E6EE2-80FF-4542-9AC8-BD1263377F3F}">
      <dgm:prSet custT="1"/>
      <dgm:spPr/>
      <dgm:t>
        <a:bodyPr/>
        <a:lstStyle/>
        <a:p>
          <a:r>
            <a:rPr lang="en-US" sz="1800" b="0" i="0" dirty="0"/>
            <a:t>Our DUT utilizes multiple parallel FSMs, increasing the likelihood of deadlock and starvation issues due to complex interactions and dependencies</a:t>
          </a:r>
          <a:endParaRPr lang="en-US" sz="1800" dirty="0"/>
        </a:p>
      </dgm:t>
    </dgm:pt>
    <dgm:pt modelId="{E87B10F1-89D1-4BCB-969E-7CA73F09FA3E}" type="parTrans" cxnId="{2521DF05-62CB-44AB-B901-1EC99E8B1775}">
      <dgm:prSet/>
      <dgm:spPr/>
      <dgm:t>
        <a:bodyPr/>
        <a:lstStyle/>
        <a:p>
          <a:endParaRPr lang="en-US"/>
        </a:p>
      </dgm:t>
    </dgm:pt>
    <dgm:pt modelId="{D38E1463-70FA-4B31-8669-0D2E6621CC15}" type="sibTrans" cxnId="{2521DF05-62CB-44AB-B901-1EC99E8B1775}">
      <dgm:prSet/>
      <dgm:spPr/>
      <dgm:t>
        <a:bodyPr/>
        <a:lstStyle/>
        <a:p>
          <a:endParaRPr lang="en-US"/>
        </a:p>
      </dgm:t>
    </dgm:pt>
    <dgm:pt modelId="{DAC89344-AB75-456D-AFAC-7079E302A147}">
      <dgm:prSet custT="1"/>
      <dgm:spPr/>
      <dgm:t>
        <a:bodyPr/>
        <a:lstStyle/>
        <a:p>
          <a:r>
            <a:rPr lang="en-US" sz="1800" dirty="0"/>
            <a:t>High level forward progress checkers can be implemented without an in-depth understanding of the design</a:t>
          </a:r>
        </a:p>
      </dgm:t>
    </dgm:pt>
    <dgm:pt modelId="{FDA10950-8AD5-4FB1-8667-DBBFC6175103}" type="parTrans" cxnId="{7E2EE49A-CFAF-44BF-8BDD-03EBF2A0A3F0}">
      <dgm:prSet/>
      <dgm:spPr/>
      <dgm:t>
        <a:bodyPr/>
        <a:lstStyle/>
        <a:p>
          <a:endParaRPr lang="en-US"/>
        </a:p>
      </dgm:t>
    </dgm:pt>
    <dgm:pt modelId="{CCF81A55-2328-487D-9D81-942BC879B122}" type="sibTrans" cxnId="{7E2EE49A-CFAF-44BF-8BDD-03EBF2A0A3F0}">
      <dgm:prSet/>
      <dgm:spPr/>
      <dgm:t>
        <a:bodyPr/>
        <a:lstStyle/>
        <a:p>
          <a:endParaRPr lang="en-US"/>
        </a:p>
      </dgm:t>
    </dgm:pt>
    <dgm:pt modelId="{3A5E4AF4-1AD3-490A-9D55-980ADB610EF6}" type="pres">
      <dgm:prSet presAssocID="{6EC5F650-5BBD-4024-8141-1A88648CBEEF}" presName="linear" presStyleCnt="0">
        <dgm:presLayoutVars>
          <dgm:animLvl val="lvl"/>
          <dgm:resizeHandles val="exact"/>
        </dgm:presLayoutVars>
      </dgm:prSet>
      <dgm:spPr/>
    </dgm:pt>
    <dgm:pt modelId="{6B96D09D-A9EE-4856-8090-2D2DAA772B00}" type="pres">
      <dgm:prSet presAssocID="{B14D879D-49A9-4317-8693-194B2233B99F}" presName="parentText" presStyleLbl="node1" presStyleIdx="0" presStyleCnt="3">
        <dgm:presLayoutVars>
          <dgm:chMax val="0"/>
          <dgm:bulletEnabled val="1"/>
        </dgm:presLayoutVars>
      </dgm:prSet>
      <dgm:spPr/>
    </dgm:pt>
    <dgm:pt modelId="{78499E9A-C426-400A-B16B-C5A71CCEE449}" type="pres">
      <dgm:prSet presAssocID="{A4ADE2D2-DDD1-4512-9993-1504B25B5275}" presName="spacer" presStyleCnt="0"/>
      <dgm:spPr/>
    </dgm:pt>
    <dgm:pt modelId="{7EADCCA7-2A74-40C3-A2FA-D12A43499320}" type="pres">
      <dgm:prSet presAssocID="{DAC89344-AB75-456D-AFAC-7079E302A147}" presName="parentText" presStyleLbl="node1" presStyleIdx="1" presStyleCnt="3">
        <dgm:presLayoutVars>
          <dgm:chMax val="0"/>
          <dgm:bulletEnabled val="1"/>
        </dgm:presLayoutVars>
      </dgm:prSet>
      <dgm:spPr/>
    </dgm:pt>
    <dgm:pt modelId="{3D6CA3E3-FDF1-450F-81FD-C23D8C5A5009}" type="pres">
      <dgm:prSet presAssocID="{CCF81A55-2328-487D-9D81-942BC879B122}" presName="spacer" presStyleCnt="0"/>
      <dgm:spPr/>
    </dgm:pt>
    <dgm:pt modelId="{46DE6E65-9A48-43E4-A4E7-11E448D20C3A}" type="pres">
      <dgm:prSet presAssocID="{E54E6EE2-80FF-4542-9AC8-BD1263377F3F}" presName="parentText" presStyleLbl="node1" presStyleIdx="2" presStyleCnt="3">
        <dgm:presLayoutVars>
          <dgm:chMax val="0"/>
          <dgm:bulletEnabled val="1"/>
        </dgm:presLayoutVars>
      </dgm:prSet>
      <dgm:spPr/>
    </dgm:pt>
  </dgm:ptLst>
  <dgm:cxnLst>
    <dgm:cxn modelId="{2521DF05-62CB-44AB-B901-1EC99E8B1775}" srcId="{6EC5F650-5BBD-4024-8141-1A88648CBEEF}" destId="{E54E6EE2-80FF-4542-9AC8-BD1263377F3F}" srcOrd="2" destOrd="0" parTransId="{E87B10F1-89D1-4BCB-969E-7CA73F09FA3E}" sibTransId="{D38E1463-70FA-4B31-8669-0D2E6621CC15}"/>
    <dgm:cxn modelId="{CFA17B23-5BB7-46A2-97D1-25B61081DF4A}" type="presOf" srcId="{6EC5F650-5BBD-4024-8141-1A88648CBEEF}" destId="{3A5E4AF4-1AD3-490A-9D55-980ADB610EF6}" srcOrd="0" destOrd="0" presId="urn:microsoft.com/office/officeart/2005/8/layout/vList2"/>
    <dgm:cxn modelId="{72E2482E-2DB8-4CD6-81DE-01F7D9D1D232}" srcId="{6EC5F650-5BBD-4024-8141-1A88648CBEEF}" destId="{B14D879D-49A9-4317-8693-194B2233B99F}" srcOrd="0" destOrd="0" parTransId="{ED9FE4F8-E840-467A-A562-3659C0C420CA}" sibTransId="{A4ADE2D2-DDD1-4512-9993-1504B25B5275}"/>
    <dgm:cxn modelId="{352F355F-9267-448F-97B8-28769D2561C7}" type="presOf" srcId="{B14D879D-49A9-4317-8693-194B2233B99F}" destId="{6B96D09D-A9EE-4856-8090-2D2DAA772B00}" srcOrd="0" destOrd="0" presId="urn:microsoft.com/office/officeart/2005/8/layout/vList2"/>
    <dgm:cxn modelId="{7E2EE49A-CFAF-44BF-8BDD-03EBF2A0A3F0}" srcId="{6EC5F650-5BBD-4024-8141-1A88648CBEEF}" destId="{DAC89344-AB75-456D-AFAC-7079E302A147}" srcOrd="1" destOrd="0" parTransId="{FDA10950-8AD5-4FB1-8667-DBBFC6175103}" sibTransId="{CCF81A55-2328-487D-9D81-942BC879B122}"/>
    <dgm:cxn modelId="{FEC8EDD9-92C7-430B-8AD1-A41D76F9D451}" type="presOf" srcId="{E54E6EE2-80FF-4542-9AC8-BD1263377F3F}" destId="{46DE6E65-9A48-43E4-A4E7-11E448D20C3A}" srcOrd="0" destOrd="0" presId="urn:microsoft.com/office/officeart/2005/8/layout/vList2"/>
    <dgm:cxn modelId="{E31DD3EC-9ADF-41B0-8C2E-77D1381F66C6}" type="presOf" srcId="{DAC89344-AB75-456D-AFAC-7079E302A147}" destId="{7EADCCA7-2A74-40C3-A2FA-D12A43499320}" srcOrd="0" destOrd="0" presId="urn:microsoft.com/office/officeart/2005/8/layout/vList2"/>
    <dgm:cxn modelId="{54474050-3057-4025-86AA-00C94279C128}" type="presParOf" srcId="{3A5E4AF4-1AD3-490A-9D55-980ADB610EF6}" destId="{6B96D09D-A9EE-4856-8090-2D2DAA772B00}" srcOrd="0" destOrd="0" presId="urn:microsoft.com/office/officeart/2005/8/layout/vList2"/>
    <dgm:cxn modelId="{8053D0CE-A350-41FF-B113-CBF9F5E42CDF}" type="presParOf" srcId="{3A5E4AF4-1AD3-490A-9D55-980ADB610EF6}" destId="{78499E9A-C426-400A-B16B-C5A71CCEE449}" srcOrd="1" destOrd="0" presId="urn:microsoft.com/office/officeart/2005/8/layout/vList2"/>
    <dgm:cxn modelId="{829089DC-0C14-469A-B765-B514C34B0A01}" type="presParOf" srcId="{3A5E4AF4-1AD3-490A-9D55-980ADB610EF6}" destId="{7EADCCA7-2A74-40C3-A2FA-D12A43499320}" srcOrd="2" destOrd="0" presId="urn:microsoft.com/office/officeart/2005/8/layout/vList2"/>
    <dgm:cxn modelId="{891688C7-D043-401B-9701-275BD49C5188}" type="presParOf" srcId="{3A5E4AF4-1AD3-490A-9D55-980ADB610EF6}" destId="{3D6CA3E3-FDF1-450F-81FD-C23D8C5A5009}" srcOrd="3" destOrd="0" presId="urn:microsoft.com/office/officeart/2005/8/layout/vList2"/>
    <dgm:cxn modelId="{65766086-2437-4A8A-9A1C-9B76BDE59756}" type="presParOf" srcId="{3A5E4AF4-1AD3-490A-9D55-980ADB610EF6}" destId="{46DE6E65-9A48-43E4-A4E7-11E448D20C3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C5F650-5BBD-4024-8141-1A88648CBE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901CCB-74DD-414B-A314-38E777A4DA6B}">
      <dgm:prSet custT="1"/>
      <dgm:spPr/>
      <dgm:t>
        <a:bodyPr/>
        <a:lstStyle/>
        <a:p>
          <a:r>
            <a:rPr lang="en-US" sz="1800"/>
            <a:t>FV supports a wide variety of bug-hunting techniques to explore design state space beyond what is normally reached by BMC engines</a:t>
          </a:r>
          <a:endParaRPr lang="en-US" sz="1800" dirty="0"/>
        </a:p>
      </dgm:t>
    </dgm:pt>
    <dgm:pt modelId="{021CBD7E-D121-4977-B256-5FAF1469AD42}" type="parTrans" cxnId="{A216C17A-A7DE-4B2D-8AA8-F5ABA8250D7A}">
      <dgm:prSet/>
      <dgm:spPr/>
      <dgm:t>
        <a:bodyPr/>
        <a:lstStyle/>
        <a:p>
          <a:endParaRPr lang="en-US"/>
        </a:p>
      </dgm:t>
    </dgm:pt>
    <dgm:pt modelId="{889DA6F5-C687-4764-BAD1-E40F1F576A05}" type="sibTrans" cxnId="{A216C17A-A7DE-4B2D-8AA8-F5ABA8250D7A}">
      <dgm:prSet/>
      <dgm:spPr/>
      <dgm:t>
        <a:bodyPr/>
        <a:lstStyle/>
        <a:p>
          <a:endParaRPr lang="en-US"/>
        </a:p>
      </dgm:t>
    </dgm:pt>
    <dgm:pt modelId="{D8842FEF-C4DE-489B-98FD-475A62C3A3B5}">
      <dgm:prSet custT="1"/>
      <dgm:spPr/>
      <dgm:t>
        <a:bodyPr/>
        <a:lstStyle/>
        <a:p>
          <a:r>
            <a:rPr lang="en-US" sz="1800" dirty="0"/>
            <a:t>Due to substantial size of our design, approximately 40% of our RTL assertions faced convergence issues</a:t>
          </a:r>
          <a:endParaRPr lang="en-US" sz="1800" dirty="0">
            <a:cs typeface="Calibri"/>
          </a:endParaRPr>
        </a:p>
      </dgm:t>
    </dgm:pt>
    <dgm:pt modelId="{2EACD374-3A76-4397-9CA0-3AB31A348541}" type="parTrans" cxnId="{CB78A257-60D4-42DE-AD68-4212E309D6A2}">
      <dgm:prSet/>
      <dgm:spPr/>
      <dgm:t>
        <a:bodyPr/>
        <a:lstStyle/>
        <a:p>
          <a:endParaRPr lang="en-US"/>
        </a:p>
      </dgm:t>
    </dgm:pt>
    <dgm:pt modelId="{FE75E0BC-96B2-4268-BA30-516A85D6FD9C}" type="sibTrans" cxnId="{CB78A257-60D4-42DE-AD68-4212E309D6A2}">
      <dgm:prSet/>
      <dgm:spPr/>
      <dgm:t>
        <a:bodyPr/>
        <a:lstStyle/>
        <a:p>
          <a:endParaRPr lang="en-US"/>
        </a:p>
      </dgm:t>
    </dgm:pt>
    <dgm:pt modelId="{590B45E6-6AE3-4EF9-907A-5F1B27ADC443}">
      <dgm:prSet custT="1"/>
      <dgm:spPr/>
      <dgm:t>
        <a:bodyPr/>
        <a:lstStyle/>
        <a:p>
          <a:r>
            <a:rPr lang="en-US" sz="1800"/>
            <a:t>To uncover deep issues, deployed multiple bug-hunting techniques on RTL assertions to uncover deep scenarios</a:t>
          </a:r>
          <a:br>
            <a:rPr lang="en-US" sz="1800"/>
          </a:br>
          <a:endParaRPr lang="en-US" sz="1800" dirty="0">
            <a:cs typeface="Calibri"/>
          </a:endParaRPr>
        </a:p>
      </dgm:t>
    </dgm:pt>
    <dgm:pt modelId="{338495D0-D3FE-4ECB-AAB6-0CDAD8AECA66}" type="parTrans" cxnId="{4D3EA28C-C5EF-453C-8528-EF9B2517A2FC}">
      <dgm:prSet/>
      <dgm:spPr/>
      <dgm:t>
        <a:bodyPr/>
        <a:lstStyle/>
        <a:p>
          <a:endParaRPr lang="en-US"/>
        </a:p>
      </dgm:t>
    </dgm:pt>
    <dgm:pt modelId="{CD2AA578-9EE6-49C6-8AE6-2D583D04CFA0}" type="sibTrans" cxnId="{4D3EA28C-C5EF-453C-8528-EF9B2517A2FC}">
      <dgm:prSet/>
      <dgm:spPr/>
      <dgm:t>
        <a:bodyPr/>
        <a:lstStyle/>
        <a:p>
          <a:endParaRPr lang="en-US"/>
        </a:p>
      </dgm:t>
    </dgm:pt>
    <dgm:pt modelId="{3A5E4AF4-1AD3-490A-9D55-980ADB610EF6}" type="pres">
      <dgm:prSet presAssocID="{6EC5F650-5BBD-4024-8141-1A88648CBEEF}" presName="linear" presStyleCnt="0">
        <dgm:presLayoutVars>
          <dgm:animLvl val="lvl"/>
          <dgm:resizeHandles val="exact"/>
        </dgm:presLayoutVars>
      </dgm:prSet>
      <dgm:spPr/>
    </dgm:pt>
    <dgm:pt modelId="{FAD3EF9D-C27A-4EF7-B5A2-CD72E0750626}" type="pres">
      <dgm:prSet presAssocID="{BC901CCB-74DD-414B-A314-38E777A4DA6B}" presName="parentText" presStyleLbl="node1" presStyleIdx="0" presStyleCnt="3">
        <dgm:presLayoutVars>
          <dgm:chMax val="0"/>
          <dgm:bulletEnabled val="1"/>
        </dgm:presLayoutVars>
      </dgm:prSet>
      <dgm:spPr/>
    </dgm:pt>
    <dgm:pt modelId="{3B80695A-61FD-4A11-89D5-1DE576F1E2F0}" type="pres">
      <dgm:prSet presAssocID="{889DA6F5-C687-4764-BAD1-E40F1F576A05}" presName="spacer" presStyleCnt="0"/>
      <dgm:spPr/>
    </dgm:pt>
    <dgm:pt modelId="{B16DA37C-52F4-4527-B908-743DEAD36E8C}" type="pres">
      <dgm:prSet presAssocID="{D8842FEF-C4DE-489B-98FD-475A62C3A3B5}" presName="parentText" presStyleLbl="node1" presStyleIdx="1" presStyleCnt="3">
        <dgm:presLayoutVars>
          <dgm:chMax val="0"/>
          <dgm:bulletEnabled val="1"/>
        </dgm:presLayoutVars>
      </dgm:prSet>
      <dgm:spPr/>
    </dgm:pt>
    <dgm:pt modelId="{318DC3D4-067E-45A0-A0F4-890319DC28D8}" type="pres">
      <dgm:prSet presAssocID="{FE75E0BC-96B2-4268-BA30-516A85D6FD9C}" presName="spacer" presStyleCnt="0"/>
      <dgm:spPr/>
    </dgm:pt>
    <dgm:pt modelId="{E210F868-AA15-4805-97B2-9EA9258ADCA5}" type="pres">
      <dgm:prSet presAssocID="{590B45E6-6AE3-4EF9-907A-5F1B27ADC443}" presName="parentText" presStyleLbl="node1" presStyleIdx="2" presStyleCnt="3">
        <dgm:presLayoutVars>
          <dgm:chMax val="0"/>
          <dgm:bulletEnabled val="1"/>
        </dgm:presLayoutVars>
      </dgm:prSet>
      <dgm:spPr/>
    </dgm:pt>
  </dgm:ptLst>
  <dgm:cxnLst>
    <dgm:cxn modelId="{3C87A103-8DD2-44CC-9FBE-FCCF051B1A1B}" type="presOf" srcId="{D8842FEF-C4DE-489B-98FD-475A62C3A3B5}" destId="{B16DA37C-52F4-4527-B908-743DEAD36E8C}" srcOrd="0" destOrd="0" presId="urn:microsoft.com/office/officeart/2005/8/layout/vList2"/>
    <dgm:cxn modelId="{CFA17B23-5BB7-46A2-97D1-25B61081DF4A}" type="presOf" srcId="{6EC5F650-5BBD-4024-8141-1A88648CBEEF}" destId="{3A5E4AF4-1AD3-490A-9D55-980ADB610EF6}" srcOrd="0" destOrd="0" presId="urn:microsoft.com/office/officeart/2005/8/layout/vList2"/>
    <dgm:cxn modelId="{CB78A257-60D4-42DE-AD68-4212E309D6A2}" srcId="{6EC5F650-5BBD-4024-8141-1A88648CBEEF}" destId="{D8842FEF-C4DE-489B-98FD-475A62C3A3B5}" srcOrd="1" destOrd="0" parTransId="{2EACD374-3A76-4397-9CA0-3AB31A348541}" sibTransId="{FE75E0BC-96B2-4268-BA30-516A85D6FD9C}"/>
    <dgm:cxn modelId="{A216C17A-A7DE-4B2D-8AA8-F5ABA8250D7A}" srcId="{6EC5F650-5BBD-4024-8141-1A88648CBEEF}" destId="{BC901CCB-74DD-414B-A314-38E777A4DA6B}" srcOrd="0" destOrd="0" parTransId="{021CBD7E-D121-4977-B256-5FAF1469AD42}" sibTransId="{889DA6F5-C687-4764-BAD1-E40F1F576A05}"/>
    <dgm:cxn modelId="{4D3EA28C-C5EF-453C-8528-EF9B2517A2FC}" srcId="{6EC5F650-5BBD-4024-8141-1A88648CBEEF}" destId="{590B45E6-6AE3-4EF9-907A-5F1B27ADC443}" srcOrd="2" destOrd="0" parTransId="{338495D0-D3FE-4ECB-AAB6-0CDAD8AECA66}" sibTransId="{CD2AA578-9EE6-49C6-8AE6-2D583D04CFA0}"/>
    <dgm:cxn modelId="{F09DED91-5DCC-47EE-A709-A741D22A2488}" type="presOf" srcId="{590B45E6-6AE3-4EF9-907A-5F1B27ADC443}" destId="{E210F868-AA15-4805-97B2-9EA9258ADCA5}" srcOrd="0" destOrd="0" presId="urn:microsoft.com/office/officeart/2005/8/layout/vList2"/>
    <dgm:cxn modelId="{C219C293-C26B-4F46-9754-3310DA41ED12}" type="presOf" srcId="{BC901CCB-74DD-414B-A314-38E777A4DA6B}" destId="{FAD3EF9D-C27A-4EF7-B5A2-CD72E0750626}" srcOrd="0" destOrd="0" presId="urn:microsoft.com/office/officeart/2005/8/layout/vList2"/>
    <dgm:cxn modelId="{CF1835D3-8D0F-4FE5-BA39-A8D4DF7B0843}" type="presParOf" srcId="{3A5E4AF4-1AD3-490A-9D55-980ADB610EF6}" destId="{FAD3EF9D-C27A-4EF7-B5A2-CD72E0750626}" srcOrd="0" destOrd="0" presId="urn:microsoft.com/office/officeart/2005/8/layout/vList2"/>
    <dgm:cxn modelId="{C595AA7F-ACA3-4F1E-90C3-7A2416A90D11}" type="presParOf" srcId="{3A5E4AF4-1AD3-490A-9D55-980ADB610EF6}" destId="{3B80695A-61FD-4A11-89D5-1DE576F1E2F0}" srcOrd="1" destOrd="0" presId="urn:microsoft.com/office/officeart/2005/8/layout/vList2"/>
    <dgm:cxn modelId="{DEE569F4-E583-43E9-9AC5-8C534E5A2E41}" type="presParOf" srcId="{3A5E4AF4-1AD3-490A-9D55-980ADB610EF6}" destId="{B16DA37C-52F4-4527-B908-743DEAD36E8C}" srcOrd="2" destOrd="0" presId="urn:microsoft.com/office/officeart/2005/8/layout/vList2"/>
    <dgm:cxn modelId="{43EBDF1A-EECF-4BA6-9A17-FEB8E37CCED7}" type="presParOf" srcId="{3A5E4AF4-1AD3-490A-9D55-980ADB610EF6}" destId="{318DC3D4-067E-45A0-A0F4-890319DC28D8}" srcOrd="3" destOrd="0" presId="urn:microsoft.com/office/officeart/2005/8/layout/vList2"/>
    <dgm:cxn modelId="{5163B09F-87D9-4A53-B02B-72082E2F270A}" type="presParOf" srcId="{3A5E4AF4-1AD3-490A-9D55-980ADB610EF6}" destId="{E210F868-AA15-4805-97B2-9EA9258ADCA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8BAA8-6026-4846-9BE3-02F3FA5A167A}">
      <dsp:nvSpPr>
        <dsp:cNvPr id="0" name=""/>
        <dsp:cNvSpPr/>
      </dsp:nvSpPr>
      <dsp:spPr>
        <a:xfrm rot="5400000">
          <a:off x="1045509" y="1078826"/>
          <a:ext cx="947443" cy="107863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AFCAF4-9645-45E2-B0F2-F30EAE62A24D}">
      <dsp:nvSpPr>
        <dsp:cNvPr id="0" name=""/>
        <dsp:cNvSpPr/>
      </dsp:nvSpPr>
      <dsp:spPr>
        <a:xfrm>
          <a:off x="368996" y="69481"/>
          <a:ext cx="1594937" cy="1116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Enable</a:t>
          </a:r>
          <a:endParaRPr lang="en-US" sz="2700" kern="1200" dirty="0"/>
        </a:p>
      </dsp:txBody>
      <dsp:txXfrm>
        <a:off x="423504" y="123989"/>
        <a:ext cx="1485921" cy="1007388"/>
      </dsp:txXfrm>
    </dsp:sp>
    <dsp:sp modelId="{4A087FBA-6570-46F5-BC47-6ADEC85BC5A2}">
      <dsp:nvSpPr>
        <dsp:cNvPr id="0" name=""/>
        <dsp:cNvSpPr/>
      </dsp:nvSpPr>
      <dsp:spPr>
        <a:xfrm>
          <a:off x="1969202" y="149495"/>
          <a:ext cx="2881187" cy="902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i="0" kern="1200"/>
            <a:t>Through good design practice, our design incorporates numerous detailed RTL assertions – Enable them</a:t>
          </a:r>
          <a:endParaRPr lang="en-US" sz="1600" kern="1200" dirty="0"/>
        </a:p>
      </dsp:txBody>
      <dsp:txXfrm>
        <a:off x="1969202" y="149495"/>
        <a:ext cx="2881187" cy="902327"/>
      </dsp:txXfrm>
    </dsp:sp>
    <dsp:sp modelId="{0D834CFC-E986-44C2-88F4-361478F1EA05}">
      <dsp:nvSpPr>
        <dsp:cNvPr id="0" name=""/>
        <dsp:cNvSpPr/>
      </dsp:nvSpPr>
      <dsp:spPr>
        <a:xfrm rot="5400000">
          <a:off x="2780965" y="2332916"/>
          <a:ext cx="947443" cy="107863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689000-6C2D-4EEF-B99C-AFD30D460C2B}">
      <dsp:nvSpPr>
        <dsp:cNvPr id="0" name=""/>
        <dsp:cNvSpPr/>
      </dsp:nvSpPr>
      <dsp:spPr>
        <a:xfrm>
          <a:off x="2061947" y="1261299"/>
          <a:ext cx="1594937" cy="1116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Run</a:t>
          </a:r>
          <a:endParaRPr lang="en-US" sz="2700" kern="1200" dirty="0"/>
        </a:p>
      </dsp:txBody>
      <dsp:txXfrm>
        <a:off x="2116455" y="1315807"/>
        <a:ext cx="1485921" cy="1007388"/>
      </dsp:txXfrm>
    </dsp:sp>
    <dsp:sp modelId="{99375E85-0E64-4346-97C7-30EDCA4E4265}">
      <dsp:nvSpPr>
        <dsp:cNvPr id="0" name=""/>
        <dsp:cNvSpPr/>
      </dsp:nvSpPr>
      <dsp:spPr>
        <a:xfrm>
          <a:off x="3630128" y="1333376"/>
          <a:ext cx="3525802" cy="902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i="0" u="none" kern="1200"/>
            <a:t>RTL assertions to explore exhaustive input space through FV, contrasted with DV where it limited by test vectors</a:t>
          </a:r>
          <a:endParaRPr lang="en-US" sz="1600" kern="1200" dirty="0"/>
        </a:p>
      </dsp:txBody>
      <dsp:txXfrm>
        <a:off x="3630128" y="1333376"/>
        <a:ext cx="3525802" cy="902327"/>
      </dsp:txXfrm>
    </dsp:sp>
    <dsp:sp modelId="{008220F1-AEEE-4550-979C-6C0BD0CD1891}">
      <dsp:nvSpPr>
        <dsp:cNvPr id="0" name=""/>
        <dsp:cNvSpPr/>
      </dsp:nvSpPr>
      <dsp:spPr>
        <a:xfrm rot="5400000">
          <a:off x="4516421" y="3587007"/>
          <a:ext cx="947443" cy="107863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7783AC-7694-4C56-AF49-761849A4D4E7}">
      <dsp:nvSpPr>
        <dsp:cNvPr id="0" name=""/>
        <dsp:cNvSpPr/>
      </dsp:nvSpPr>
      <dsp:spPr>
        <a:xfrm>
          <a:off x="3788105" y="2511694"/>
          <a:ext cx="1594937" cy="1116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Measure</a:t>
          </a:r>
        </a:p>
      </dsp:txBody>
      <dsp:txXfrm>
        <a:off x="3842613" y="2566202"/>
        <a:ext cx="1485921" cy="1007388"/>
      </dsp:txXfrm>
    </dsp:sp>
    <dsp:sp modelId="{AF11063B-E625-499D-B747-E124BF4EF4DA}">
      <dsp:nvSpPr>
        <dsp:cNvPr id="0" name=""/>
        <dsp:cNvSpPr/>
      </dsp:nvSpPr>
      <dsp:spPr>
        <a:xfrm>
          <a:off x="5376894" y="2664092"/>
          <a:ext cx="3401055" cy="902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i="0" kern="1200"/>
            <a:t>The impact of these RTL assertions through formal coverage metrics, guiding/suggesting further improvements</a:t>
          </a:r>
          <a:endParaRPr lang="en-US" sz="1600" kern="1200" dirty="0"/>
        </a:p>
      </dsp:txBody>
      <dsp:txXfrm>
        <a:off x="5376894" y="2664092"/>
        <a:ext cx="3401055" cy="902327"/>
      </dsp:txXfrm>
    </dsp:sp>
    <dsp:sp modelId="{962D82D1-5009-4B8C-80D4-2A8AB628360E}">
      <dsp:nvSpPr>
        <dsp:cNvPr id="0" name=""/>
        <dsp:cNvSpPr/>
      </dsp:nvSpPr>
      <dsp:spPr>
        <a:xfrm>
          <a:off x="5544328" y="3793450"/>
          <a:ext cx="1594937" cy="1116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Leverage</a:t>
          </a:r>
          <a:endParaRPr lang="en-US" sz="2700" kern="1200" dirty="0"/>
        </a:p>
      </dsp:txBody>
      <dsp:txXfrm>
        <a:off x="5598836" y="3847958"/>
        <a:ext cx="1485921" cy="1007388"/>
      </dsp:txXfrm>
    </dsp:sp>
    <dsp:sp modelId="{B91E822C-0BF6-4E87-97A6-3474B57E44F9}">
      <dsp:nvSpPr>
        <dsp:cNvPr id="0" name=""/>
        <dsp:cNvSpPr/>
      </dsp:nvSpPr>
      <dsp:spPr>
        <a:xfrm>
          <a:off x="7150799" y="3884210"/>
          <a:ext cx="3243004" cy="902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i="0" u="none" kern="1200"/>
            <a:t>RTL assertions debugs to understand design better, identify constraints and tackle proof complexity (assume-guarantee)</a:t>
          </a:r>
          <a:endParaRPr lang="en-US" sz="1600" kern="1200" dirty="0"/>
        </a:p>
      </dsp:txBody>
      <dsp:txXfrm>
        <a:off x="7150799" y="3884210"/>
        <a:ext cx="3243004" cy="902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6D09D-A9EE-4856-8090-2D2DAA772B00}">
      <dsp:nvSpPr>
        <dsp:cNvPr id="0" name=""/>
        <dsp:cNvSpPr/>
      </dsp:nvSpPr>
      <dsp:spPr>
        <a:xfrm>
          <a:off x="0" y="250582"/>
          <a:ext cx="5384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Forward progress checkers are crucial for verifying a design, especially when addressing deadlock and starvation issues</a:t>
          </a:r>
        </a:p>
      </dsp:txBody>
      <dsp:txXfrm>
        <a:off x="59399" y="309981"/>
        <a:ext cx="5266002" cy="1098002"/>
      </dsp:txXfrm>
    </dsp:sp>
    <dsp:sp modelId="{7EADCCA7-2A74-40C3-A2FA-D12A43499320}">
      <dsp:nvSpPr>
        <dsp:cNvPr id="0" name=""/>
        <dsp:cNvSpPr/>
      </dsp:nvSpPr>
      <dsp:spPr>
        <a:xfrm>
          <a:off x="0" y="1654582"/>
          <a:ext cx="5384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High level forward progress checkers can be implemented without an in-depth understanding of the design</a:t>
          </a:r>
        </a:p>
      </dsp:txBody>
      <dsp:txXfrm>
        <a:off x="59399" y="1713981"/>
        <a:ext cx="5266002" cy="1098002"/>
      </dsp:txXfrm>
    </dsp:sp>
    <dsp:sp modelId="{46DE6E65-9A48-43E4-A4E7-11E448D20C3A}">
      <dsp:nvSpPr>
        <dsp:cNvPr id="0" name=""/>
        <dsp:cNvSpPr/>
      </dsp:nvSpPr>
      <dsp:spPr>
        <a:xfrm>
          <a:off x="0" y="3058582"/>
          <a:ext cx="5384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Our DUT utilizes multiple parallel FSMs, increasing the likelihood of deadlock and starvation issues due to complex interactions and dependencies</a:t>
          </a:r>
          <a:endParaRPr lang="en-US" sz="1800" kern="1200" dirty="0"/>
        </a:p>
      </dsp:txBody>
      <dsp:txXfrm>
        <a:off x="59399" y="3117981"/>
        <a:ext cx="5266002"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3EF9D-C27A-4EF7-B5A2-CD72E0750626}">
      <dsp:nvSpPr>
        <dsp:cNvPr id="0" name=""/>
        <dsp:cNvSpPr/>
      </dsp:nvSpPr>
      <dsp:spPr>
        <a:xfrm>
          <a:off x="0" y="136506"/>
          <a:ext cx="53848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FV supports a wide variety of bug-hunting techniques to explore design state space beyond what is normally reached by BMC engines</a:t>
          </a:r>
          <a:endParaRPr lang="en-US" sz="1800" kern="1200" dirty="0"/>
        </a:p>
      </dsp:txBody>
      <dsp:txXfrm>
        <a:off x="63112" y="199618"/>
        <a:ext cx="5258576" cy="1166626"/>
      </dsp:txXfrm>
    </dsp:sp>
    <dsp:sp modelId="{B16DA37C-52F4-4527-B908-743DEAD36E8C}">
      <dsp:nvSpPr>
        <dsp:cNvPr id="0" name=""/>
        <dsp:cNvSpPr/>
      </dsp:nvSpPr>
      <dsp:spPr>
        <a:xfrm>
          <a:off x="0" y="1616556"/>
          <a:ext cx="53848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Due to substantial size of our design, approximately 40% of our RTL assertions faced convergence issues</a:t>
          </a:r>
          <a:endParaRPr lang="en-US" sz="1800" kern="1200" dirty="0">
            <a:cs typeface="Calibri"/>
          </a:endParaRPr>
        </a:p>
      </dsp:txBody>
      <dsp:txXfrm>
        <a:off x="63112" y="1679668"/>
        <a:ext cx="5258576" cy="1166626"/>
      </dsp:txXfrm>
    </dsp:sp>
    <dsp:sp modelId="{E210F868-AA15-4805-97B2-9EA9258ADCA5}">
      <dsp:nvSpPr>
        <dsp:cNvPr id="0" name=""/>
        <dsp:cNvSpPr/>
      </dsp:nvSpPr>
      <dsp:spPr>
        <a:xfrm>
          <a:off x="0" y="3096606"/>
          <a:ext cx="53848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To uncover deep issues, deployed multiple bug-hunting techniques on RTL assertions to uncover deep scenarios</a:t>
          </a:r>
          <a:br>
            <a:rPr lang="en-US" sz="1800" kern="1200"/>
          </a:br>
          <a:endParaRPr lang="en-US" sz="1800" kern="1200" dirty="0">
            <a:cs typeface="Calibri"/>
          </a:endParaRPr>
        </a:p>
      </dsp:txBody>
      <dsp:txXfrm>
        <a:off x="63112" y="3159718"/>
        <a:ext cx="5258576" cy="116662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11.09.2023</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9/11/2023</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2</a:t>
            </a:fld>
            <a:endParaRPr lang="en-US"/>
          </a:p>
        </p:txBody>
      </p:sp>
    </p:spTree>
    <p:extLst>
      <p:ext uri="{BB962C8B-B14F-4D97-AF65-F5344CB8AC3E}">
        <p14:creationId xmlns:p14="http://schemas.microsoft.com/office/powerpoint/2010/main" val="2362010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15</a:t>
            </a:fld>
            <a:endParaRPr lang="en-US"/>
          </a:p>
        </p:txBody>
      </p:sp>
    </p:spTree>
    <p:extLst>
      <p:ext uri="{BB962C8B-B14F-4D97-AF65-F5344CB8AC3E}">
        <p14:creationId xmlns:p14="http://schemas.microsoft.com/office/powerpoint/2010/main" val="178352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cs typeface="Calibri"/>
              </a:rPr>
              <a:t>We presented a comprehensive guide for improving design quality through formal verification, even when starting near the tape-in date with impactful results highlighted in the case study</a:t>
            </a:r>
          </a:p>
          <a:p>
            <a:r>
              <a:rPr lang="en-US" sz="1200" dirty="0">
                <a:cs typeface="Calibri"/>
              </a:rPr>
              <a:t>Here we show-cased how bug hunting techniques using existing RTL assertions and end-to-end checkers can be done without much design ramp-up time.</a:t>
            </a:r>
          </a:p>
          <a:p>
            <a:r>
              <a:rPr lang="en-US" sz="1200" dirty="0">
                <a:cs typeface="Calibri"/>
              </a:rPr>
              <a:t>In this case study, showstopper issues were discovered just in time that saved substantial time and money by preventing re-spins.</a:t>
            </a:r>
          </a:p>
          <a:p>
            <a:r>
              <a:rPr lang="en-US" sz="1200" dirty="0">
                <a:cs typeface="Calibri"/>
              </a:rPr>
              <a:t>This case study emphasizes the importance of formal verification and the benefits of formal bug-hunting techniques in the late stages of a project for engineers and managers involved in critical projects. </a:t>
            </a:r>
          </a:p>
          <a:p>
            <a:r>
              <a:rPr lang="en-US" sz="1200" dirty="0">
                <a:cs typeface="Calibri"/>
              </a:rPr>
              <a:t>This last minute FV approach helped us in getting a good head start in the next generation of design</a:t>
            </a:r>
            <a:endParaRPr lang="en-US" dirty="0">
              <a:cs typeface="Calibri"/>
            </a:endParaRPr>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16</a:t>
            </a:fld>
            <a:endParaRPr lang="en-US"/>
          </a:p>
        </p:txBody>
      </p:sp>
    </p:spTree>
    <p:extLst>
      <p:ext uri="{BB962C8B-B14F-4D97-AF65-F5344CB8AC3E}">
        <p14:creationId xmlns:p14="http://schemas.microsoft.com/office/powerpoint/2010/main" val="2567627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19</a:t>
            </a:fld>
            <a:endParaRPr lang="en-US"/>
          </a:p>
        </p:txBody>
      </p:sp>
    </p:spTree>
    <p:extLst>
      <p:ext uri="{BB962C8B-B14F-4D97-AF65-F5344CB8AC3E}">
        <p14:creationId xmlns:p14="http://schemas.microsoft.com/office/powerpoint/2010/main" val="182342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US" sz="1200" dirty="0">
                <a:latin typeface="+mn-lt"/>
                <a:cs typeface="+mn-cs"/>
              </a:rPr>
              <a:t>Challenges in applying traditional FV at late-stage in a DUT verification</a:t>
            </a:r>
            <a:r>
              <a:rPr lang="en-US" sz="1200">
                <a:latin typeface="+mn-lt"/>
                <a:cs typeface="+mn-cs"/>
              </a:rPr>
              <a:t>: </a:t>
            </a:r>
            <a:endParaRPr lang="en-US" sz="1200" dirty="0"/>
          </a:p>
          <a:p>
            <a:pPr marL="457200" indent="-457200">
              <a:spcBef>
                <a:spcPct val="20000"/>
              </a:spcBef>
              <a:buFont typeface="Arial" pitchFamily="34" charset="0"/>
              <a:buChar char="•"/>
            </a:pPr>
            <a:r>
              <a:rPr lang="en-US" sz="1200" dirty="0">
                <a:latin typeface="+mn-lt"/>
                <a:cs typeface="+mn-cs"/>
              </a:rPr>
              <a:t>Time-consuming</a:t>
            </a:r>
          </a:p>
          <a:p>
            <a:pPr marL="457200" indent="-457200">
              <a:spcBef>
                <a:spcPct val="20000"/>
              </a:spcBef>
              <a:buFont typeface="Arial" pitchFamily="34" charset="0"/>
              <a:buChar char="•"/>
            </a:pPr>
            <a:r>
              <a:rPr lang="en-US" sz="1200" dirty="0"/>
              <a:t>E</a:t>
            </a:r>
            <a:r>
              <a:rPr lang="en-US" sz="1200" dirty="0">
                <a:latin typeface="+mn-lt"/>
                <a:cs typeface="+mn-cs"/>
              </a:rPr>
              <a:t>ffort-intensive</a:t>
            </a:r>
          </a:p>
          <a:p>
            <a:pPr marL="457200" indent="-457200">
              <a:spcBef>
                <a:spcPct val="20000"/>
              </a:spcBef>
              <a:buFont typeface="Arial" pitchFamily="34" charset="0"/>
              <a:buChar char="•"/>
            </a:pPr>
            <a:r>
              <a:rPr lang="en-US" sz="1200" dirty="0"/>
              <a:t>E</a:t>
            </a:r>
            <a:r>
              <a:rPr lang="en-US" sz="1200" dirty="0">
                <a:latin typeface="+mn-lt"/>
                <a:cs typeface="+mn-cs"/>
              </a:rPr>
              <a:t>xpertise dependent</a:t>
            </a:r>
          </a:p>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6</a:t>
            </a:fld>
            <a:endParaRPr lang="en-US"/>
          </a:p>
        </p:txBody>
      </p:sp>
    </p:spTree>
    <p:extLst>
      <p:ext uri="{BB962C8B-B14F-4D97-AF65-F5344CB8AC3E}">
        <p14:creationId xmlns:p14="http://schemas.microsoft.com/office/powerpoint/2010/main" val="82480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t>In this case study, we will present the successful utilization of last-minute formal verification techniques near tape-in date. Through clever bug hunting strategies involving existing RTL assertions and high-level end-to-end </a:t>
            </a:r>
            <a:r>
              <a:rPr lang="en-US" sz="1200" dirty="0" err="1"/>
              <a:t>checkers,we</a:t>
            </a:r>
            <a:r>
              <a:rPr lang="en-US" sz="1200" dirty="0"/>
              <a:t> identified and resolved showstopper starvation and hang issues that could have caused significant delays if undetected</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7</a:t>
            </a:fld>
            <a:endParaRPr lang="en-US"/>
          </a:p>
        </p:txBody>
      </p:sp>
    </p:spTree>
    <p:extLst>
      <p:ext uri="{BB962C8B-B14F-4D97-AF65-F5344CB8AC3E}">
        <p14:creationId xmlns:p14="http://schemas.microsoft.com/office/powerpoint/2010/main" val="340159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Amplify : RTL assertion, Which can be measured by coverage. </a:t>
            </a:r>
            <a:r>
              <a:rPr lang="en-US" sz="1200" b="0" i="0" u="none" dirty="0"/>
              <a:t>Triaging evaluation of RTL asserts revealed that out of. To avoid any unintentional over-constraints source code of assumptions was integrated in dynamic simulation environment and validated in simulation regression runs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dirty="0"/>
              <a:t> approximately 300 assertions failures, around 40 distinct failures were present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dirty="0"/>
              <a:t>In dynamic simulation alone, RTL assertion's ability of finding bugs was limited by the test vectors run in dynamic simulations. To amplify their impact in bug finding bugs, we setup the DUT in FV and ran the same RTL embedded assertion with exhaustive input state space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8</a:t>
            </a:fld>
            <a:endParaRPr lang="en-US"/>
          </a:p>
        </p:txBody>
      </p:sp>
    </p:spTree>
    <p:extLst>
      <p:ext uri="{BB962C8B-B14F-4D97-AF65-F5344CB8AC3E}">
        <p14:creationId xmlns:p14="http://schemas.microsoft.com/office/powerpoint/2010/main" val="3759220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Our DUT involved multiple Finite State Machines (FSMs) interacting with each other in parallel. In such complex systems, the potential for deadlocks and starvation issues increases due to the numerous interactions and dependencies between the FSMs</a:t>
            </a:r>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9</a:t>
            </a:fld>
            <a:endParaRPr lang="en-US"/>
          </a:p>
        </p:txBody>
      </p:sp>
    </p:spTree>
    <p:extLst>
      <p:ext uri="{BB962C8B-B14F-4D97-AF65-F5344CB8AC3E}">
        <p14:creationId xmlns:p14="http://schemas.microsoft.com/office/powerpoint/2010/main" val="326680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Specify which type of bug hunting we are using or describe a generic but-hunting technique.</a:t>
            </a:r>
          </a:p>
          <a:p>
            <a:endParaRPr lang="en-US" dirty="0"/>
          </a:p>
          <a:p>
            <a:r>
              <a:rPr lang="en-US"/>
              <a:t>Concentrate – </a:t>
            </a:r>
            <a:r>
              <a:rPr lang="en-US" dirty="0"/>
              <a:t>previously known </a:t>
            </a:r>
            <a:r>
              <a:rPr lang="en-US"/>
              <a:t>buggy areas, complexity hotspots, </a:t>
            </a:r>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10</a:t>
            </a:fld>
            <a:endParaRPr lang="en-US"/>
          </a:p>
        </p:txBody>
      </p:sp>
    </p:spTree>
    <p:extLst>
      <p:ext uri="{BB962C8B-B14F-4D97-AF65-F5344CB8AC3E}">
        <p14:creationId xmlns:p14="http://schemas.microsoft.com/office/powerpoint/2010/main" val="132822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above Coverage results are achieved through just using RTL assertions </a:t>
            </a:r>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11</a:t>
            </a:fld>
            <a:endParaRPr lang="en-US"/>
          </a:p>
        </p:txBody>
      </p:sp>
    </p:spTree>
    <p:extLst>
      <p:ext uri="{BB962C8B-B14F-4D97-AF65-F5344CB8AC3E}">
        <p14:creationId xmlns:p14="http://schemas.microsoft.com/office/powerpoint/2010/main" val="119859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12</a:t>
            </a:fld>
            <a:endParaRPr lang="en-US"/>
          </a:p>
        </p:txBody>
      </p:sp>
    </p:spTree>
    <p:extLst>
      <p:ext uri="{BB962C8B-B14F-4D97-AF65-F5344CB8AC3E}">
        <p14:creationId xmlns:p14="http://schemas.microsoft.com/office/powerpoint/2010/main" val="90745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enhancements were also suggested </a:t>
            </a:r>
            <a:r>
              <a:rPr lang="en-US"/>
              <a:t>for future </a:t>
            </a:r>
            <a:r>
              <a:rPr lang="en-US" dirty="0"/>
              <a:t>generations</a:t>
            </a:r>
            <a:endParaRPr lang="en-US"/>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14</a:t>
            </a:fld>
            <a:endParaRPr lang="en-US"/>
          </a:p>
        </p:txBody>
      </p:sp>
    </p:spTree>
    <p:extLst>
      <p:ext uri="{BB962C8B-B14F-4D97-AF65-F5344CB8AC3E}">
        <p14:creationId xmlns:p14="http://schemas.microsoft.com/office/powerpoint/2010/main" val="3292892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9/11/2023</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9/11/2023</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9/11/2023</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9/11/2023</a:t>
            </a:fld>
            <a:endParaRPr lang="en-US"/>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9/11/2023</a:t>
            </a:fld>
            <a:endParaRPr lang="en-US"/>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9/11/2023</a:t>
            </a:fld>
            <a:endParaRPr lang="en-US"/>
          </a:p>
        </p:txBody>
      </p:sp>
      <p:sp>
        <p:nvSpPr>
          <p:cNvPr id="8" name="Footer Placeholder 7"/>
          <p:cNvSpPr>
            <a:spLocks noGrp="1"/>
          </p:cNvSpPr>
          <p:nvPr>
            <p:ph type="ftr" sz="quarter" idx="11"/>
          </p:nvPr>
        </p:nvSpPr>
        <p:spPr/>
        <p:txBody>
          <a:bodyPr/>
          <a:lstStyle/>
          <a:p>
            <a:pPr>
              <a:defRPr/>
            </a:pPr>
            <a:r>
              <a:rPr lang="en-US" dirty="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9/11/2023</a:t>
            </a:fld>
            <a:endParaRPr lang="en-US"/>
          </a:p>
        </p:txBody>
      </p:sp>
      <p:sp>
        <p:nvSpPr>
          <p:cNvPr id="4" name="Footer Placeholder 3"/>
          <p:cNvSpPr>
            <a:spLocks noGrp="1"/>
          </p:cNvSpPr>
          <p:nvPr>
            <p:ph type="ftr" sz="quarter" idx="11"/>
          </p:nvPr>
        </p:nvSpPr>
        <p:spPr/>
        <p:txBody>
          <a:bodyPr/>
          <a:lstStyle/>
          <a:p>
            <a:pPr>
              <a:defRPr/>
            </a:pPr>
            <a:r>
              <a:rPr lang="en-US" dirty="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9/11/2023</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a:extLst>
              <a:ext uri="{FF2B5EF4-FFF2-40B4-BE49-F238E27FC236}">
                <a16:creationId xmlns:a16="http://schemas.microsoft.com/office/drawing/2014/main" id="{8D1F96AF-911C-4C94-9AB3-40AB3DC17C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69114" y="6073503"/>
            <a:ext cx="1175435" cy="704086"/>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b="0" i="0" dirty="0">
                <a:solidFill>
                  <a:srgbClr val="000000"/>
                </a:solidFill>
                <a:effectLst/>
              </a:rPr>
              <a:t>When Last Minute FV Strikes Gold: A Case Study on Finding Starvations &amp; Deadlocks in a Project Nearing Tape-in</a:t>
            </a:r>
            <a:r>
              <a:rPr lang="en-US" dirty="0"/>
              <a:t> </a:t>
            </a:r>
          </a:p>
        </p:txBody>
      </p:sp>
      <p:sp>
        <p:nvSpPr>
          <p:cNvPr id="7" name="Subtitle 6"/>
          <p:cNvSpPr>
            <a:spLocks noGrp="1"/>
          </p:cNvSpPr>
          <p:nvPr>
            <p:ph type="subTitle" idx="1"/>
          </p:nvPr>
        </p:nvSpPr>
        <p:spPr>
          <a:xfrm>
            <a:off x="1828800" y="4026430"/>
            <a:ext cx="8534400" cy="1752600"/>
          </a:xfrm>
        </p:spPr>
        <p:txBody>
          <a:bodyPr vert="horz" lIns="91440" tIns="45720" rIns="91440" bIns="45720" rtlCol="0" anchor="t">
            <a:normAutofit/>
          </a:bodyPr>
          <a:lstStyle/>
          <a:p>
            <a:r>
              <a:rPr lang="en-US" dirty="0"/>
              <a:t>Abhishek Potdar, Sachin Kumawat, </a:t>
            </a:r>
          </a:p>
          <a:p>
            <a:r>
              <a:rPr lang="en-US" dirty="0"/>
              <a:t>Sudhanshu Srivastava, Anshul Jain </a:t>
            </a:r>
            <a:endParaRPr lang="en-US" dirty="0">
              <a:cs typeface="Calibri"/>
            </a:endParaRPr>
          </a:p>
          <a:p>
            <a:r>
              <a:rPr lang="en-US" dirty="0"/>
              <a:t>Intel Corporation </a:t>
            </a:r>
          </a:p>
        </p:txBody>
      </p:sp>
      <p:sp>
        <p:nvSpPr>
          <p:cNvPr id="4" name="Footer Placeholder 3"/>
          <p:cNvSpPr>
            <a:spLocks noGrp="1"/>
          </p:cNvSpPr>
          <p:nvPr>
            <p:ph type="ftr" sz="quarter" idx="11"/>
          </p:nvPr>
        </p:nvSpPr>
        <p:spPr/>
        <p:txBody>
          <a:bodyPr/>
          <a:lstStyle/>
          <a:p>
            <a:r>
              <a:rPr lang="en-US" dirty="0">
                <a:solidFill>
                  <a:schemeClr val="tx1">
                    <a:tint val="75000"/>
                  </a:schemeClr>
                </a:solidFill>
                <a:latin typeface="Arial"/>
                <a:cs typeface="Arial"/>
              </a:rPr>
              <a:t>© </a:t>
            </a:r>
            <a:r>
              <a:rPr lang="en-US" dirty="0" err="1">
                <a:solidFill>
                  <a:schemeClr val="tx1">
                    <a:tint val="75000"/>
                  </a:schemeClr>
                </a:solidFill>
                <a:latin typeface="Arial"/>
                <a:cs typeface="Arial"/>
              </a:rPr>
              <a:t>Accellera</a:t>
            </a:r>
            <a:r>
              <a:rPr lang="en-US" dirty="0">
                <a:solidFill>
                  <a:schemeClr val="tx1">
                    <a:tint val="75000"/>
                  </a:schemeClr>
                </a:solidFill>
                <a:latin typeface="Arial"/>
                <a:cs typeface="Arial"/>
              </a:rPr>
              <a:t> Systems Initiative</a:t>
            </a:r>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pic>
        <p:nvPicPr>
          <p:cNvPr id="2" name="Picture 2" descr="A black background with a black square&#10;&#10;Description automatically generated">
            <a:extLst>
              <a:ext uri="{FF2B5EF4-FFF2-40B4-BE49-F238E27FC236}">
                <a16:creationId xmlns:a16="http://schemas.microsoft.com/office/drawing/2014/main" id="{EEF9B5DC-9ED1-2CA3-1280-ECB66F844664}"/>
              </a:ext>
            </a:extLst>
          </p:cNvPr>
          <p:cNvPicPr>
            <a:picLocks noChangeAspect="1"/>
          </p:cNvPicPr>
          <p:nvPr/>
        </p:nvPicPr>
        <p:blipFill>
          <a:blip r:embed="rId2"/>
          <a:stretch>
            <a:fillRect/>
          </a:stretch>
        </p:blipFill>
        <p:spPr>
          <a:xfrm>
            <a:off x="5138737" y="5823090"/>
            <a:ext cx="1914525" cy="10763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E7A7-C267-4939-DFE2-040AE503123F}"/>
              </a:ext>
            </a:extLst>
          </p:cNvPr>
          <p:cNvSpPr>
            <a:spLocks noGrp="1"/>
          </p:cNvSpPr>
          <p:nvPr>
            <p:ph type="title"/>
          </p:nvPr>
        </p:nvSpPr>
        <p:spPr>
          <a:xfrm>
            <a:off x="609600" y="274638"/>
            <a:ext cx="10972800" cy="1143000"/>
          </a:xfrm>
        </p:spPr>
        <p:txBody>
          <a:bodyPr anchor="ctr">
            <a:normAutofit/>
          </a:bodyPr>
          <a:lstStyle/>
          <a:p>
            <a:r>
              <a:rPr lang="en-US"/>
              <a:t>Concentrate </a:t>
            </a:r>
            <a:endParaRPr lang="en-US" dirty="0"/>
          </a:p>
        </p:txBody>
      </p:sp>
      <p:sp>
        <p:nvSpPr>
          <p:cNvPr id="4" name="Footer Placeholder 3">
            <a:extLst>
              <a:ext uri="{FF2B5EF4-FFF2-40B4-BE49-F238E27FC236}">
                <a16:creationId xmlns:a16="http://schemas.microsoft.com/office/drawing/2014/main" id="{DC2A9A6D-46E2-82D0-E747-CB70869B3E30}"/>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6069D72B-F53E-4478-8863-E0B9C212B746}"/>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10</a:t>
            </a:fld>
            <a:endParaRPr lang="en-US"/>
          </a:p>
        </p:txBody>
      </p:sp>
      <p:grpSp>
        <p:nvGrpSpPr>
          <p:cNvPr id="49" name="Group 48">
            <a:extLst>
              <a:ext uri="{FF2B5EF4-FFF2-40B4-BE49-F238E27FC236}">
                <a16:creationId xmlns:a16="http://schemas.microsoft.com/office/drawing/2014/main" id="{C4455B76-21F9-F7EC-3E71-7C90C56A73F3}"/>
              </a:ext>
            </a:extLst>
          </p:cNvPr>
          <p:cNvGrpSpPr/>
          <p:nvPr/>
        </p:nvGrpSpPr>
        <p:grpSpPr>
          <a:xfrm>
            <a:off x="6133016" y="2298644"/>
            <a:ext cx="5305142" cy="3017749"/>
            <a:chOff x="382552" y="-2807"/>
            <a:chExt cx="11210639" cy="6379109"/>
          </a:xfrm>
        </p:grpSpPr>
        <p:grpSp>
          <p:nvGrpSpPr>
            <p:cNvPr id="18" name="Group 17">
              <a:extLst>
                <a:ext uri="{FF2B5EF4-FFF2-40B4-BE49-F238E27FC236}">
                  <a16:creationId xmlns:a16="http://schemas.microsoft.com/office/drawing/2014/main" id="{43BDA145-B18C-D653-0DC2-4BBABBB572F1}"/>
                </a:ext>
              </a:extLst>
            </p:cNvPr>
            <p:cNvGrpSpPr/>
            <p:nvPr/>
          </p:nvGrpSpPr>
          <p:grpSpPr>
            <a:xfrm>
              <a:off x="382552" y="87391"/>
              <a:ext cx="5458180" cy="5927203"/>
              <a:chOff x="382552" y="40738"/>
              <a:chExt cx="5635690" cy="6119966"/>
            </a:xfrm>
          </p:grpSpPr>
          <p:sp>
            <p:nvSpPr>
              <p:cNvPr id="36" name="Oval 35">
                <a:extLst>
                  <a:ext uri="{FF2B5EF4-FFF2-40B4-BE49-F238E27FC236}">
                    <a16:creationId xmlns:a16="http://schemas.microsoft.com/office/drawing/2014/main" id="{B5B9F755-7CA7-0B1E-4F71-9428C35214D9}"/>
                  </a:ext>
                </a:extLst>
              </p:cNvPr>
              <p:cNvSpPr/>
              <p:nvPr/>
            </p:nvSpPr>
            <p:spPr>
              <a:xfrm>
                <a:off x="382552" y="447869"/>
                <a:ext cx="5159828" cy="5292834"/>
              </a:xfrm>
              <a:prstGeom prst="ellipse">
                <a:avLst/>
              </a:prstGeom>
              <a:pattFill prst="horzBrick">
                <a:fgClr>
                  <a:srgbClr val="8BAE4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Oval 36">
                <a:extLst>
                  <a:ext uri="{FF2B5EF4-FFF2-40B4-BE49-F238E27FC236}">
                    <a16:creationId xmlns:a16="http://schemas.microsoft.com/office/drawing/2014/main" id="{56CF552B-7A47-4816-25AB-F6B5792F9697}"/>
                  </a:ext>
                </a:extLst>
              </p:cNvPr>
              <p:cNvSpPr/>
              <p:nvPr/>
            </p:nvSpPr>
            <p:spPr>
              <a:xfrm>
                <a:off x="1014909" y="1117297"/>
                <a:ext cx="3890356" cy="3890356"/>
              </a:xfrm>
              <a:prstGeom prst="ellipse">
                <a:avLst/>
              </a:prstGeom>
              <a:pattFill prst="dkVert">
                <a:fgClr>
                  <a:schemeClr val="accent4">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Oval 37">
                <a:extLst>
                  <a:ext uri="{FF2B5EF4-FFF2-40B4-BE49-F238E27FC236}">
                    <a16:creationId xmlns:a16="http://schemas.microsoft.com/office/drawing/2014/main" id="{48A37B63-36A9-CF53-B8F1-0CBC3A282977}"/>
                  </a:ext>
                </a:extLst>
              </p:cNvPr>
              <p:cNvSpPr/>
              <p:nvPr/>
            </p:nvSpPr>
            <p:spPr>
              <a:xfrm>
                <a:off x="1682899" y="1790626"/>
                <a:ext cx="2593572" cy="2593572"/>
              </a:xfrm>
              <a:prstGeom prst="ellipse">
                <a:avLst/>
              </a:prstGeom>
              <a:pattFill prst="shingle">
                <a:fgClr>
                  <a:srgbClr val="00C7FD"/>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Oval 38">
                <a:extLst>
                  <a:ext uri="{FF2B5EF4-FFF2-40B4-BE49-F238E27FC236}">
                    <a16:creationId xmlns:a16="http://schemas.microsoft.com/office/drawing/2014/main" id="{AC2FAD85-31E1-3169-C312-BF34FA47923C}"/>
                  </a:ext>
                </a:extLst>
              </p:cNvPr>
              <p:cNvSpPr/>
              <p:nvPr/>
            </p:nvSpPr>
            <p:spPr>
              <a:xfrm>
                <a:off x="2644405" y="2752132"/>
                <a:ext cx="670560" cy="67056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0" name="Straight Arrow Connector 39">
                <a:extLst>
                  <a:ext uri="{FF2B5EF4-FFF2-40B4-BE49-F238E27FC236}">
                    <a16:creationId xmlns:a16="http://schemas.microsoft.com/office/drawing/2014/main" id="{4EB77D68-F22E-69E9-6F60-7D8CD772F158}"/>
                  </a:ext>
                </a:extLst>
              </p:cNvPr>
              <p:cNvCxnSpPr>
                <a:cxnSpLocks/>
                <a:stCxn id="5" idx="7"/>
              </p:cNvCxnSpPr>
              <p:nvPr/>
            </p:nvCxnSpPr>
            <p:spPr>
              <a:xfrm flipV="1">
                <a:off x="3216764" y="2170446"/>
                <a:ext cx="679887" cy="6798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6FBC93A-00DC-A74D-7453-BC86B7458A67}"/>
                  </a:ext>
                </a:extLst>
              </p:cNvPr>
              <p:cNvCxnSpPr>
                <a:cxnSpLocks/>
              </p:cNvCxnSpPr>
              <p:nvPr/>
            </p:nvCxnSpPr>
            <p:spPr>
              <a:xfrm flipH="1" flipV="1">
                <a:off x="2960087" y="1117297"/>
                <a:ext cx="19598" cy="673329"/>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17C808B-CE2C-0DF6-CFB8-20728FE9E855}"/>
                  </a:ext>
                </a:extLst>
              </p:cNvPr>
              <p:cNvCxnSpPr>
                <a:cxnSpLocks/>
              </p:cNvCxnSpPr>
              <p:nvPr/>
            </p:nvCxnSpPr>
            <p:spPr>
              <a:xfrm>
                <a:off x="4905265" y="3062475"/>
                <a:ext cx="637115" cy="31811"/>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22607F9D-9D7B-239E-6F3A-37574C13CF93}"/>
                  </a:ext>
                </a:extLst>
              </p:cNvPr>
              <p:cNvSpPr txBox="1"/>
              <p:nvPr/>
            </p:nvSpPr>
            <p:spPr>
              <a:xfrm flipH="1">
                <a:off x="2504718" y="3415574"/>
                <a:ext cx="1077685" cy="403054"/>
              </a:xfrm>
              <a:prstGeom prst="rect">
                <a:avLst/>
              </a:prstGeom>
              <a:noFill/>
            </p:spPr>
            <p:txBody>
              <a:bodyPr wrap="square" lIns="91440" tIns="45720" rIns="91440" bIns="45720" rtlCol="0" anchor="t">
                <a:spAutoFit/>
              </a:bodyPr>
              <a:lstStyle/>
              <a:p>
                <a:r>
                  <a:rPr lang="en-US" sz="600" b="1" dirty="0">
                    <a:latin typeface="Amasis MT Pro Black"/>
                    <a:cs typeface="Arial"/>
                  </a:rPr>
                  <a:t>Cycle 0</a:t>
                </a:r>
              </a:p>
            </p:txBody>
          </p:sp>
          <p:sp>
            <p:nvSpPr>
              <p:cNvPr id="44" name="TextBox 43">
                <a:extLst>
                  <a:ext uri="{FF2B5EF4-FFF2-40B4-BE49-F238E27FC236}">
                    <a16:creationId xmlns:a16="http://schemas.microsoft.com/office/drawing/2014/main" id="{3AAF24FB-75F5-F6B0-1817-BD3E499FB33D}"/>
                  </a:ext>
                </a:extLst>
              </p:cNvPr>
              <p:cNvSpPr txBox="1"/>
              <p:nvPr/>
            </p:nvSpPr>
            <p:spPr>
              <a:xfrm flipH="1">
                <a:off x="2506466" y="4384965"/>
                <a:ext cx="1077685" cy="403054"/>
              </a:xfrm>
              <a:prstGeom prst="rect">
                <a:avLst/>
              </a:prstGeom>
              <a:noFill/>
            </p:spPr>
            <p:txBody>
              <a:bodyPr wrap="square" lIns="91440" tIns="45720" rIns="91440" bIns="45720" rtlCol="0" anchor="t">
                <a:spAutoFit/>
              </a:bodyPr>
              <a:lstStyle/>
              <a:p>
                <a:r>
                  <a:rPr lang="en-US" sz="600" b="1" dirty="0">
                    <a:latin typeface="Amasis MT Pro Black"/>
                    <a:cs typeface="Arial"/>
                  </a:rPr>
                  <a:t>Cycle 1</a:t>
                </a:r>
              </a:p>
            </p:txBody>
          </p:sp>
          <p:sp>
            <p:nvSpPr>
              <p:cNvPr id="45" name="TextBox 44">
                <a:extLst>
                  <a:ext uri="{FF2B5EF4-FFF2-40B4-BE49-F238E27FC236}">
                    <a16:creationId xmlns:a16="http://schemas.microsoft.com/office/drawing/2014/main" id="{2C8B877E-76C5-AA50-9595-B7AA78E66B32}"/>
                  </a:ext>
                </a:extLst>
              </p:cNvPr>
              <p:cNvSpPr txBox="1"/>
              <p:nvPr/>
            </p:nvSpPr>
            <p:spPr>
              <a:xfrm flipH="1">
                <a:off x="2504718" y="5040523"/>
                <a:ext cx="1077685" cy="403054"/>
              </a:xfrm>
              <a:prstGeom prst="rect">
                <a:avLst/>
              </a:prstGeom>
              <a:noFill/>
            </p:spPr>
            <p:txBody>
              <a:bodyPr wrap="square" lIns="91440" tIns="45720" rIns="91440" bIns="45720" rtlCol="0" anchor="t">
                <a:spAutoFit/>
              </a:bodyPr>
              <a:lstStyle/>
              <a:p>
                <a:r>
                  <a:rPr lang="en-US" sz="600" b="1" dirty="0">
                    <a:latin typeface="Amasis MT Pro Black"/>
                    <a:cs typeface="Arial"/>
                  </a:rPr>
                  <a:t>Cycle 2</a:t>
                </a:r>
              </a:p>
            </p:txBody>
          </p:sp>
          <p:sp>
            <p:nvSpPr>
              <p:cNvPr id="46" name="TextBox 45">
                <a:extLst>
                  <a:ext uri="{FF2B5EF4-FFF2-40B4-BE49-F238E27FC236}">
                    <a16:creationId xmlns:a16="http://schemas.microsoft.com/office/drawing/2014/main" id="{E46F7B4B-6314-0399-11EE-E29C1826343B}"/>
                  </a:ext>
                </a:extLst>
              </p:cNvPr>
              <p:cNvSpPr txBox="1"/>
              <p:nvPr/>
            </p:nvSpPr>
            <p:spPr>
              <a:xfrm flipH="1">
                <a:off x="2504718" y="5757650"/>
                <a:ext cx="1077685" cy="403054"/>
              </a:xfrm>
              <a:prstGeom prst="rect">
                <a:avLst/>
              </a:prstGeom>
              <a:noFill/>
            </p:spPr>
            <p:txBody>
              <a:bodyPr wrap="square" lIns="91440" tIns="45720" rIns="91440" bIns="45720" rtlCol="0" anchor="t">
                <a:spAutoFit/>
              </a:bodyPr>
              <a:lstStyle/>
              <a:p>
                <a:r>
                  <a:rPr lang="en-US" sz="600" b="1" dirty="0">
                    <a:latin typeface="Amasis MT Pro Black"/>
                    <a:cs typeface="Arial"/>
                  </a:rPr>
                  <a:t>Cycle 3</a:t>
                </a:r>
              </a:p>
            </p:txBody>
          </p:sp>
          <p:cxnSp>
            <p:nvCxnSpPr>
              <p:cNvPr id="47" name="Straight Arrow Connector 46">
                <a:extLst>
                  <a:ext uri="{FF2B5EF4-FFF2-40B4-BE49-F238E27FC236}">
                    <a16:creationId xmlns:a16="http://schemas.microsoft.com/office/drawing/2014/main" id="{8608BC6A-023B-997C-A9FF-CCA7945D5AA1}"/>
                  </a:ext>
                </a:extLst>
              </p:cNvPr>
              <p:cNvCxnSpPr>
                <a:cxnSpLocks/>
              </p:cNvCxnSpPr>
              <p:nvPr/>
            </p:nvCxnSpPr>
            <p:spPr>
              <a:xfrm flipV="1">
                <a:off x="4786741" y="111967"/>
                <a:ext cx="1231501" cy="1111020"/>
              </a:xfrm>
              <a:prstGeom prst="straightConnector1">
                <a:avLst/>
              </a:prstGeom>
              <a:ln w="63500">
                <a:solidFill>
                  <a:srgbClr val="4472C4"/>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832039D-B2C7-C200-91C0-4E3E5A8988AC}"/>
                  </a:ext>
                </a:extLst>
              </p:cNvPr>
              <p:cNvSpPr txBox="1"/>
              <p:nvPr/>
            </p:nvSpPr>
            <p:spPr>
              <a:xfrm flipH="1">
                <a:off x="4482037" y="40738"/>
                <a:ext cx="1077685" cy="604581"/>
              </a:xfrm>
              <a:prstGeom prst="rect">
                <a:avLst/>
              </a:prstGeom>
              <a:noFill/>
            </p:spPr>
            <p:txBody>
              <a:bodyPr wrap="square" lIns="91440" tIns="45720" rIns="91440" bIns="45720" rtlCol="0" anchor="t">
                <a:spAutoFit/>
              </a:bodyPr>
              <a:lstStyle/>
              <a:p>
                <a:r>
                  <a:rPr lang="en-US" sz="600" b="1" dirty="0">
                    <a:latin typeface="Amasis MT Pro Black"/>
                    <a:cs typeface="Arial"/>
                  </a:rPr>
                  <a:t>Till Cycle n</a:t>
                </a:r>
              </a:p>
            </p:txBody>
          </p:sp>
        </p:grpSp>
        <p:grpSp>
          <p:nvGrpSpPr>
            <p:cNvPr id="19" name="Group 18">
              <a:extLst>
                <a:ext uri="{FF2B5EF4-FFF2-40B4-BE49-F238E27FC236}">
                  <a16:creationId xmlns:a16="http://schemas.microsoft.com/office/drawing/2014/main" id="{DD7E3EBD-AFF4-E3AC-C89B-43084457B192}"/>
                </a:ext>
              </a:extLst>
            </p:cNvPr>
            <p:cNvGrpSpPr/>
            <p:nvPr/>
          </p:nvGrpSpPr>
          <p:grpSpPr>
            <a:xfrm>
              <a:off x="6291936" y="-2807"/>
              <a:ext cx="5301255" cy="5968106"/>
              <a:chOff x="6291937" y="-2807"/>
              <a:chExt cx="5433523" cy="6117011"/>
            </a:xfrm>
          </p:grpSpPr>
          <p:sp>
            <p:nvSpPr>
              <p:cNvPr id="23" name="Oval 22">
                <a:extLst>
                  <a:ext uri="{FF2B5EF4-FFF2-40B4-BE49-F238E27FC236}">
                    <a16:creationId xmlns:a16="http://schemas.microsoft.com/office/drawing/2014/main" id="{AC9EA8F9-D2EB-D1EF-EB88-A50F5EE09E89}"/>
                  </a:ext>
                </a:extLst>
              </p:cNvPr>
              <p:cNvSpPr/>
              <p:nvPr/>
            </p:nvSpPr>
            <p:spPr>
              <a:xfrm>
                <a:off x="6291937" y="404324"/>
                <a:ext cx="5159828" cy="52928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 name="Oval 23">
                <a:extLst>
                  <a:ext uri="{FF2B5EF4-FFF2-40B4-BE49-F238E27FC236}">
                    <a16:creationId xmlns:a16="http://schemas.microsoft.com/office/drawing/2014/main" id="{EA46431B-830D-3F8A-9358-51DDA18A3F81}"/>
                  </a:ext>
                </a:extLst>
              </p:cNvPr>
              <p:cNvSpPr/>
              <p:nvPr/>
            </p:nvSpPr>
            <p:spPr>
              <a:xfrm>
                <a:off x="6924294" y="1073752"/>
                <a:ext cx="3890356" cy="38903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Oval 24">
                <a:extLst>
                  <a:ext uri="{FF2B5EF4-FFF2-40B4-BE49-F238E27FC236}">
                    <a16:creationId xmlns:a16="http://schemas.microsoft.com/office/drawing/2014/main" id="{EDCD723E-1FA4-4604-84D9-B800661B6494}"/>
                  </a:ext>
                </a:extLst>
              </p:cNvPr>
              <p:cNvSpPr/>
              <p:nvPr/>
            </p:nvSpPr>
            <p:spPr>
              <a:xfrm>
                <a:off x="7592284" y="1747081"/>
                <a:ext cx="2593572" cy="25935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Oval 25">
                <a:extLst>
                  <a:ext uri="{FF2B5EF4-FFF2-40B4-BE49-F238E27FC236}">
                    <a16:creationId xmlns:a16="http://schemas.microsoft.com/office/drawing/2014/main" id="{47458042-F804-D0A7-2E20-9A4F97A6B46A}"/>
                  </a:ext>
                </a:extLst>
              </p:cNvPr>
              <p:cNvSpPr/>
              <p:nvPr/>
            </p:nvSpPr>
            <p:spPr>
              <a:xfrm>
                <a:off x="8553790" y="2708587"/>
                <a:ext cx="670560" cy="67056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7" name="Straight Arrow Connector 26">
                <a:extLst>
                  <a:ext uri="{FF2B5EF4-FFF2-40B4-BE49-F238E27FC236}">
                    <a16:creationId xmlns:a16="http://schemas.microsoft.com/office/drawing/2014/main" id="{5D998A4D-DD6A-76D5-FCA9-D2FE3C3BBBC0}"/>
                  </a:ext>
                </a:extLst>
              </p:cNvPr>
              <p:cNvCxnSpPr>
                <a:stCxn id="66" idx="7"/>
                <a:endCxn id="65" idx="7"/>
              </p:cNvCxnSpPr>
              <p:nvPr/>
            </p:nvCxnSpPr>
            <p:spPr>
              <a:xfrm flipV="1">
                <a:off x="9126149" y="2126901"/>
                <a:ext cx="679887" cy="6798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42454E3-69CC-E258-F260-8D11ABF74CDE}"/>
                  </a:ext>
                </a:extLst>
              </p:cNvPr>
              <p:cNvSpPr txBox="1"/>
              <p:nvPr/>
            </p:nvSpPr>
            <p:spPr>
              <a:xfrm flipH="1">
                <a:off x="8414103" y="3372028"/>
                <a:ext cx="1077686" cy="400098"/>
              </a:xfrm>
              <a:prstGeom prst="rect">
                <a:avLst/>
              </a:prstGeom>
              <a:noFill/>
            </p:spPr>
            <p:txBody>
              <a:bodyPr wrap="square" lIns="91440" tIns="45720" rIns="91440" bIns="45720" rtlCol="0" anchor="t">
                <a:spAutoFit/>
              </a:bodyPr>
              <a:lstStyle/>
              <a:p>
                <a:r>
                  <a:rPr lang="en-US" sz="600" b="1" dirty="0">
                    <a:latin typeface="Amasis MT Pro Black"/>
                    <a:cs typeface="Arial"/>
                  </a:rPr>
                  <a:t>Cycle 0</a:t>
                </a:r>
              </a:p>
            </p:txBody>
          </p:sp>
          <p:sp>
            <p:nvSpPr>
              <p:cNvPr id="29" name="TextBox 28">
                <a:extLst>
                  <a:ext uri="{FF2B5EF4-FFF2-40B4-BE49-F238E27FC236}">
                    <a16:creationId xmlns:a16="http://schemas.microsoft.com/office/drawing/2014/main" id="{D33CD8F9-22E2-E622-2CAC-738383ADA694}"/>
                  </a:ext>
                </a:extLst>
              </p:cNvPr>
              <p:cNvSpPr txBox="1"/>
              <p:nvPr/>
            </p:nvSpPr>
            <p:spPr>
              <a:xfrm flipH="1">
                <a:off x="8415851" y="4341421"/>
                <a:ext cx="1077686" cy="400098"/>
              </a:xfrm>
              <a:prstGeom prst="rect">
                <a:avLst/>
              </a:prstGeom>
              <a:noFill/>
            </p:spPr>
            <p:txBody>
              <a:bodyPr wrap="square" lIns="91440" tIns="45720" rIns="91440" bIns="45720" rtlCol="0" anchor="t">
                <a:spAutoFit/>
              </a:bodyPr>
              <a:lstStyle/>
              <a:p>
                <a:r>
                  <a:rPr lang="en-US" sz="600" b="1" dirty="0">
                    <a:latin typeface="Amasis MT Pro Black"/>
                    <a:cs typeface="Arial"/>
                  </a:rPr>
                  <a:t>Cycle 1</a:t>
                </a:r>
              </a:p>
            </p:txBody>
          </p:sp>
          <p:sp>
            <p:nvSpPr>
              <p:cNvPr id="30" name="TextBox 29">
                <a:extLst>
                  <a:ext uri="{FF2B5EF4-FFF2-40B4-BE49-F238E27FC236}">
                    <a16:creationId xmlns:a16="http://schemas.microsoft.com/office/drawing/2014/main" id="{C2D3AD75-5F90-8BA7-B78F-97B8F4D71E4E}"/>
                  </a:ext>
                </a:extLst>
              </p:cNvPr>
              <p:cNvSpPr txBox="1"/>
              <p:nvPr/>
            </p:nvSpPr>
            <p:spPr>
              <a:xfrm flipH="1">
                <a:off x="8414103" y="4996975"/>
                <a:ext cx="1077686" cy="400098"/>
              </a:xfrm>
              <a:prstGeom prst="rect">
                <a:avLst/>
              </a:prstGeom>
              <a:noFill/>
            </p:spPr>
            <p:txBody>
              <a:bodyPr wrap="square" lIns="91440" tIns="45720" rIns="91440" bIns="45720" rtlCol="0" anchor="t">
                <a:spAutoFit/>
              </a:bodyPr>
              <a:lstStyle/>
              <a:p>
                <a:r>
                  <a:rPr lang="en-US" sz="600" b="1" dirty="0">
                    <a:latin typeface="Amasis MT Pro Black"/>
                    <a:cs typeface="Arial"/>
                  </a:rPr>
                  <a:t>Cycle 2</a:t>
                </a:r>
              </a:p>
            </p:txBody>
          </p:sp>
          <p:sp>
            <p:nvSpPr>
              <p:cNvPr id="31" name="TextBox 30">
                <a:extLst>
                  <a:ext uri="{FF2B5EF4-FFF2-40B4-BE49-F238E27FC236}">
                    <a16:creationId xmlns:a16="http://schemas.microsoft.com/office/drawing/2014/main" id="{4542C07C-6099-1737-9F47-A347784900F0}"/>
                  </a:ext>
                </a:extLst>
              </p:cNvPr>
              <p:cNvSpPr txBox="1"/>
              <p:nvPr/>
            </p:nvSpPr>
            <p:spPr>
              <a:xfrm flipH="1">
                <a:off x="8414103" y="5714106"/>
                <a:ext cx="1077686" cy="400098"/>
              </a:xfrm>
              <a:prstGeom prst="rect">
                <a:avLst/>
              </a:prstGeom>
              <a:noFill/>
            </p:spPr>
            <p:txBody>
              <a:bodyPr wrap="square" lIns="91440" tIns="45720" rIns="91440" bIns="45720" rtlCol="0" anchor="t">
                <a:spAutoFit/>
              </a:bodyPr>
              <a:lstStyle/>
              <a:p>
                <a:r>
                  <a:rPr lang="en-US" sz="600" b="1" dirty="0">
                    <a:latin typeface="Amasis MT Pro Black"/>
                    <a:cs typeface="Arial"/>
                  </a:rPr>
                  <a:t>Cycle 3</a:t>
                </a:r>
              </a:p>
            </p:txBody>
          </p:sp>
          <p:cxnSp>
            <p:nvCxnSpPr>
              <p:cNvPr id="32" name="Straight Arrow Connector 31">
                <a:extLst>
                  <a:ext uri="{FF2B5EF4-FFF2-40B4-BE49-F238E27FC236}">
                    <a16:creationId xmlns:a16="http://schemas.microsoft.com/office/drawing/2014/main" id="{D474C1F8-4F56-F22E-68D8-485DEBCA2029}"/>
                  </a:ext>
                </a:extLst>
              </p:cNvPr>
              <p:cNvCxnSpPr>
                <a:cxnSpLocks/>
                <a:stCxn id="63" idx="7"/>
              </p:cNvCxnSpPr>
              <p:nvPr/>
            </p:nvCxnSpPr>
            <p:spPr>
              <a:xfrm flipV="1">
                <a:off x="10696126" y="96489"/>
                <a:ext cx="1029334" cy="1082953"/>
              </a:xfrm>
              <a:prstGeom prst="straightConnector1">
                <a:avLst/>
              </a:prstGeom>
              <a:ln w="63500">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6B536A3-7F8C-43F4-8F6D-33069D4A2878}"/>
                  </a:ext>
                </a:extLst>
              </p:cNvPr>
              <p:cNvSpPr txBox="1"/>
              <p:nvPr/>
            </p:nvSpPr>
            <p:spPr>
              <a:xfrm flipH="1">
                <a:off x="10316774" y="-2807"/>
                <a:ext cx="1077686" cy="600148"/>
              </a:xfrm>
              <a:prstGeom prst="rect">
                <a:avLst/>
              </a:prstGeom>
              <a:noFill/>
            </p:spPr>
            <p:txBody>
              <a:bodyPr wrap="square" lIns="91440" tIns="45720" rIns="91440" bIns="45720" rtlCol="0" anchor="t">
                <a:spAutoFit/>
              </a:bodyPr>
              <a:lstStyle/>
              <a:p>
                <a:r>
                  <a:rPr lang="en-US" sz="600" b="1" dirty="0">
                    <a:latin typeface="Amasis MT Pro Black"/>
                    <a:cs typeface="Arial"/>
                  </a:rPr>
                  <a:t>Till Cycle n</a:t>
                </a:r>
              </a:p>
            </p:txBody>
          </p:sp>
          <p:cxnSp>
            <p:nvCxnSpPr>
              <p:cNvPr id="34" name="Straight Arrow Connector 33">
                <a:extLst>
                  <a:ext uri="{FF2B5EF4-FFF2-40B4-BE49-F238E27FC236}">
                    <a16:creationId xmlns:a16="http://schemas.microsoft.com/office/drawing/2014/main" id="{51AA9F24-5EA1-E2A5-AA92-B6B3035FDBDF}"/>
                  </a:ext>
                </a:extLst>
              </p:cNvPr>
              <p:cNvCxnSpPr>
                <a:stCxn id="65" idx="7"/>
                <a:endCxn id="64" idx="7"/>
              </p:cNvCxnSpPr>
              <p:nvPr/>
            </p:nvCxnSpPr>
            <p:spPr>
              <a:xfrm flipV="1">
                <a:off x="9806036" y="1643481"/>
                <a:ext cx="438885" cy="48342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2F20F0B-C1DE-A93C-F45E-B12F565CE32A}"/>
                  </a:ext>
                </a:extLst>
              </p:cNvPr>
              <p:cNvCxnSpPr>
                <a:stCxn id="64" idx="7"/>
                <a:endCxn id="63" idx="7"/>
              </p:cNvCxnSpPr>
              <p:nvPr/>
            </p:nvCxnSpPr>
            <p:spPr>
              <a:xfrm flipV="1">
                <a:off x="10244921" y="1179442"/>
                <a:ext cx="451205" cy="464039"/>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39771AEC-6E06-6260-FF5D-C6640966C5EF}"/>
                </a:ext>
              </a:extLst>
            </p:cNvPr>
            <p:cNvCxnSpPr/>
            <p:nvPr/>
          </p:nvCxnSpPr>
          <p:spPr>
            <a:xfrm>
              <a:off x="6096000" y="0"/>
              <a:ext cx="0" cy="6279502"/>
            </a:xfrm>
            <a:prstGeom prst="line">
              <a:avLst/>
            </a:prstGeom>
            <a:ln w="38100">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0A4966A0-3F62-6364-B97D-5AB4BC47D8AA}"/>
                </a:ext>
              </a:extLst>
            </p:cNvPr>
            <p:cNvSpPr/>
            <p:nvPr/>
          </p:nvSpPr>
          <p:spPr>
            <a:xfrm>
              <a:off x="1418253" y="5981936"/>
              <a:ext cx="2934660" cy="3943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b="1" dirty="0"/>
                <a:t>Formal Proof Checking</a:t>
              </a:r>
            </a:p>
          </p:txBody>
        </p:sp>
        <p:sp>
          <p:nvSpPr>
            <p:cNvPr id="22" name="Rectangle: Rounded Corners 21">
              <a:extLst>
                <a:ext uri="{FF2B5EF4-FFF2-40B4-BE49-F238E27FC236}">
                  <a16:creationId xmlns:a16="http://schemas.microsoft.com/office/drawing/2014/main" id="{DBC53723-B163-1DF3-5B74-002CB5D8D6D3}"/>
                </a:ext>
              </a:extLst>
            </p:cNvPr>
            <p:cNvSpPr/>
            <p:nvPr/>
          </p:nvSpPr>
          <p:spPr>
            <a:xfrm>
              <a:off x="7560631" y="5976338"/>
              <a:ext cx="2934660" cy="3943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b="1" dirty="0"/>
                <a:t>Formal Bug Hunting</a:t>
              </a:r>
            </a:p>
          </p:txBody>
        </p:sp>
      </p:grpSp>
      <p:graphicFrame>
        <p:nvGraphicFramePr>
          <p:cNvPr id="8" name="Content Placeholder 2">
            <a:extLst>
              <a:ext uri="{FF2B5EF4-FFF2-40B4-BE49-F238E27FC236}">
                <a16:creationId xmlns:a16="http://schemas.microsoft.com/office/drawing/2014/main" id="{BC96374A-0CED-D0ED-18F5-DB2544DF5C80}"/>
              </a:ext>
            </a:extLst>
          </p:cNvPr>
          <p:cNvGraphicFramePr>
            <a:graphicFrameLocks noGrp="1"/>
          </p:cNvGraphicFramePr>
          <p:nvPr>
            <p:ph sz="half" idx="2"/>
            <p:extLst>
              <p:ext uri="{D42A27DB-BD31-4B8C-83A1-F6EECF244321}">
                <p14:modId xmlns:p14="http://schemas.microsoft.com/office/powerpoint/2010/main" val="2924384105"/>
              </p:ext>
            </p:extLst>
          </p:nvPr>
        </p:nvGraphicFramePr>
        <p:xfrm>
          <a:off x="607753" y="1417638"/>
          <a:ext cx="538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4152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7F76D-E7CD-DF07-F94A-75CBA58B3D4C}"/>
              </a:ext>
            </a:extLst>
          </p:cNvPr>
          <p:cNvSpPr>
            <a:spLocks noGrp="1"/>
          </p:cNvSpPr>
          <p:nvPr>
            <p:ph type="title"/>
          </p:nvPr>
        </p:nvSpPr>
        <p:spPr/>
        <p:txBody>
          <a:bodyPr>
            <a:normAutofit/>
          </a:bodyPr>
          <a:lstStyle/>
          <a:p>
            <a:r>
              <a:rPr lang="en-US" dirty="0">
                <a:cs typeface="Calibri"/>
              </a:rPr>
              <a:t>Results – Statistics</a:t>
            </a:r>
          </a:p>
        </p:txBody>
      </p:sp>
      <p:sp>
        <p:nvSpPr>
          <p:cNvPr id="3" name="Content Placeholder 2">
            <a:extLst>
              <a:ext uri="{FF2B5EF4-FFF2-40B4-BE49-F238E27FC236}">
                <a16:creationId xmlns:a16="http://schemas.microsoft.com/office/drawing/2014/main" id="{BD4D97F0-BB63-DBED-92DE-1D3D71AA1020}"/>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lvl="1"/>
            <a:endParaRPr lang="en-US" dirty="0">
              <a:cs typeface="Calibri"/>
            </a:endParaRPr>
          </a:p>
        </p:txBody>
      </p:sp>
      <p:sp>
        <p:nvSpPr>
          <p:cNvPr id="4" name="Footer Placeholder 3">
            <a:extLst>
              <a:ext uri="{FF2B5EF4-FFF2-40B4-BE49-F238E27FC236}">
                <a16:creationId xmlns:a16="http://schemas.microsoft.com/office/drawing/2014/main" id="{AC695E27-71E2-D319-D850-2C04A2D4D962}"/>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39E33D71-730D-DDE8-6017-C2DDFE4E3891}"/>
              </a:ext>
            </a:extLst>
          </p:cNvPr>
          <p:cNvSpPr>
            <a:spLocks noGrp="1"/>
          </p:cNvSpPr>
          <p:nvPr>
            <p:ph type="sldNum" sz="quarter" idx="12"/>
          </p:nvPr>
        </p:nvSpPr>
        <p:spPr/>
        <p:txBody>
          <a:bodyPr/>
          <a:lstStyle/>
          <a:p>
            <a:fld id="{8B820FFD-5868-4678-ACC2-C353669912D5}" type="slidenum">
              <a:rPr lang="en-US" smtClean="0"/>
              <a:pPr/>
              <a:t>11</a:t>
            </a:fld>
            <a:endParaRPr lang="en-US"/>
          </a:p>
        </p:txBody>
      </p:sp>
      <p:graphicFrame>
        <p:nvGraphicFramePr>
          <p:cNvPr id="6" name="Table 6">
            <a:extLst>
              <a:ext uri="{FF2B5EF4-FFF2-40B4-BE49-F238E27FC236}">
                <a16:creationId xmlns:a16="http://schemas.microsoft.com/office/drawing/2014/main" id="{9B67282A-2B60-D5AC-445B-B302665D7C79}"/>
              </a:ext>
            </a:extLst>
          </p:cNvPr>
          <p:cNvGraphicFramePr>
            <a:graphicFrameLocks noGrp="1"/>
          </p:cNvGraphicFramePr>
          <p:nvPr>
            <p:extLst>
              <p:ext uri="{D42A27DB-BD31-4B8C-83A1-F6EECF244321}">
                <p14:modId xmlns:p14="http://schemas.microsoft.com/office/powerpoint/2010/main" val="2955458865"/>
              </p:ext>
            </p:extLst>
          </p:nvPr>
        </p:nvGraphicFramePr>
        <p:xfrm>
          <a:off x="686720" y="1600200"/>
          <a:ext cx="10818559" cy="4267198"/>
        </p:xfrm>
        <a:graphic>
          <a:graphicData uri="http://schemas.openxmlformats.org/drawingml/2006/table">
            <a:tbl>
              <a:tblPr firstRow="1">
                <a:tableStyleId>{5C22544A-7EE6-4342-B048-85BDC9FD1C3A}</a:tableStyleId>
              </a:tblPr>
              <a:tblGrid>
                <a:gridCol w="3015107">
                  <a:extLst>
                    <a:ext uri="{9D8B030D-6E8A-4147-A177-3AD203B41FA5}">
                      <a16:colId xmlns:a16="http://schemas.microsoft.com/office/drawing/2014/main" val="3327290717"/>
                    </a:ext>
                  </a:extLst>
                </a:gridCol>
                <a:gridCol w="1376934">
                  <a:extLst>
                    <a:ext uri="{9D8B030D-6E8A-4147-A177-3AD203B41FA5}">
                      <a16:colId xmlns:a16="http://schemas.microsoft.com/office/drawing/2014/main" val="1525208013"/>
                    </a:ext>
                  </a:extLst>
                </a:gridCol>
                <a:gridCol w="6426518">
                  <a:extLst>
                    <a:ext uri="{9D8B030D-6E8A-4147-A177-3AD203B41FA5}">
                      <a16:colId xmlns:a16="http://schemas.microsoft.com/office/drawing/2014/main" val="1397052242"/>
                    </a:ext>
                  </a:extLst>
                </a:gridCol>
              </a:tblGrid>
              <a:tr h="688258">
                <a:tc>
                  <a:txBody>
                    <a:bodyPr/>
                    <a:lstStyle/>
                    <a:p>
                      <a:r>
                        <a:rPr lang="en-US" sz="2400"/>
                        <a:t>Type</a:t>
                      </a:r>
                      <a:endParaRPr lang="en-US" sz="2400" dirty="0"/>
                    </a:p>
                  </a:txBody>
                  <a:tcPr anchor="ctr"/>
                </a:tc>
                <a:tc>
                  <a:txBody>
                    <a:bodyPr/>
                    <a:lstStyle/>
                    <a:p>
                      <a:pPr algn="r"/>
                      <a:r>
                        <a:rPr lang="en-US" sz="2400"/>
                        <a:t>Statistics</a:t>
                      </a:r>
                      <a:endParaRPr lang="en-US" sz="2400" dirty="0"/>
                    </a:p>
                  </a:txBody>
                  <a:tcPr anchor="ctr"/>
                </a:tc>
                <a:tc>
                  <a:txBody>
                    <a:bodyPr/>
                    <a:lstStyle/>
                    <a:p>
                      <a:r>
                        <a:rPr lang="en-US" sz="2400"/>
                        <a:t>Status</a:t>
                      </a:r>
                      <a:endParaRPr lang="en-US" sz="2400" dirty="0"/>
                    </a:p>
                  </a:txBody>
                  <a:tcPr anchor="ctr"/>
                </a:tc>
                <a:extLst>
                  <a:ext uri="{0D108BD9-81ED-4DB2-BD59-A6C34878D82A}">
                    <a16:rowId xmlns:a16="http://schemas.microsoft.com/office/drawing/2014/main" val="3921714248"/>
                  </a:ext>
                </a:extLst>
              </a:tr>
              <a:tr h="596490">
                <a:tc>
                  <a:txBody>
                    <a:bodyPr/>
                    <a:lstStyle/>
                    <a:p>
                      <a:r>
                        <a:rPr lang="en-US" sz="2000"/>
                        <a:t>RTL Embedded Assertions</a:t>
                      </a:r>
                      <a:endParaRPr lang="en-US" sz="2000" dirty="0"/>
                    </a:p>
                  </a:txBody>
                  <a:tcPr anchor="ctr"/>
                </a:tc>
                <a:tc>
                  <a:txBody>
                    <a:bodyPr/>
                    <a:lstStyle/>
                    <a:p>
                      <a:pPr algn="r"/>
                      <a:r>
                        <a:rPr lang="en-US" sz="2000"/>
                        <a:t>6,019</a:t>
                      </a:r>
                      <a:endParaRPr lang="en-US" sz="2000" dirty="0"/>
                    </a:p>
                  </a:txBody>
                  <a:tcPr anchor="ctr"/>
                </a:tc>
                <a:tc>
                  <a:txBody>
                    <a:bodyPr/>
                    <a:lstStyle/>
                    <a:p>
                      <a:r>
                        <a:rPr lang="en-US" sz="2000"/>
                        <a:t>60% Proven; 40% Bounded</a:t>
                      </a:r>
                      <a:endParaRPr lang="en-US" sz="2000" dirty="0"/>
                    </a:p>
                  </a:txBody>
                  <a:tcPr anchor="ctr"/>
                </a:tc>
                <a:extLst>
                  <a:ext uri="{0D108BD9-81ED-4DB2-BD59-A6C34878D82A}">
                    <a16:rowId xmlns:a16="http://schemas.microsoft.com/office/drawing/2014/main" val="1696009506"/>
                  </a:ext>
                </a:extLst>
              </a:tr>
              <a:tr h="596490">
                <a:tc>
                  <a:txBody>
                    <a:bodyPr/>
                    <a:lstStyle/>
                    <a:p>
                      <a:r>
                        <a:rPr lang="en-US" sz="2000"/>
                        <a:t>RTL Embedded Covers</a:t>
                      </a:r>
                      <a:endParaRPr lang="en-US" sz="2000" dirty="0"/>
                    </a:p>
                  </a:txBody>
                  <a:tcPr anchor="ctr"/>
                </a:tc>
                <a:tc>
                  <a:txBody>
                    <a:bodyPr/>
                    <a:lstStyle/>
                    <a:p>
                      <a:pPr algn="r"/>
                      <a:r>
                        <a:rPr lang="en-US" sz="2000"/>
                        <a:t>7,892</a:t>
                      </a:r>
                      <a:endParaRPr lang="en-US" sz="2000" dirty="0"/>
                    </a:p>
                  </a:txBody>
                  <a:tcPr anchor="ctr"/>
                </a:tc>
                <a:tc>
                  <a:txBody>
                    <a:bodyPr/>
                    <a:lstStyle/>
                    <a:p>
                      <a:r>
                        <a:rPr lang="en-US" sz="2000"/>
                        <a:t>100% Covered</a:t>
                      </a:r>
                      <a:endParaRPr lang="en-US" sz="2000" dirty="0"/>
                    </a:p>
                  </a:txBody>
                  <a:tcPr anchor="ctr"/>
                </a:tc>
                <a:extLst>
                  <a:ext uri="{0D108BD9-81ED-4DB2-BD59-A6C34878D82A}">
                    <a16:rowId xmlns:a16="http://schemas.microsoft.com/office/drawing/2014/main" val="3621162308"/>
                  </a:ext>
                </a:extLst>
              </a:tr>
              <a:tr h="596490">
                <a:tc>
                  <a:txBody>
                    <a:bodyPr/>
                    <a:lstStyle/>
                    <a:p>
                      <a:r>
                        <a:rPr lang="en-US" sz="2000" dirty="0"/>
                        <a:t>Forward Progress Checkers</a:t>
                      </a:r>
                    </a:p>
                  </a:txBody>
                  <a:tcPr anchor="ctr"/>
                </a:tc>
                <a:tc>
                  <a:txBody>
                    <a:bodyPr/>
                    <a:lstStyle/>
                    <a:p>
                      <a:pPr algn="r"/>
                      <a:r>
                        <a:rPr lang="en-US" sz="2000"/>
                        <a:t>9</a:t>
                      </a:r>
                      <a:endParaRPr lang="en-US" sz="2000" dirty="0"/>
                    </a:p>
                  </a:txBody>
                  <a:tcPr anchor="ctr"/>
                </a:tc>
                <a:tc>
                  <a:txBody>
                    <a:bodyPr/>
                    <a:lstStyle/>
                    <a:p>
                      <a:r>
                        <a:rPr lang="en-US" sz="2000"/>
                        <a:t>100% Bounded</a:t>
                      </a:r>
                      <a:endParaRPr lang="en-US" sz="2000" dirty="0"/>
                    </a:p>
                  </a:txBody>
                  <a:tcPr anchor="ctr"/>
                </a:tc>
                <a:extLst>
                  <a:ext uri="{0D108BD9-81ED-4DB2-BD59-A6C34878D82A}">
                    <a16:rowId xmlns:a16="http://schemas.microsoft.com/office/drawing/2014/main" val="290925825"/>
                  </a:ext>
                </a:extLst>
              </a:tr>
              <a:tr h="596490">
                <a:tc>
                  <a:txBody>
                    <a:bodyPr/>
                    <a:lstStyle/>
                    <a:p>
                      <a:r>
                        <a:rPr lang="en-US" sz="2000"/>
                        <a:t>FV Assumptions</a:t>
                      </a:r>
                      <a:endParaRPr lang="en-US" sz="2000" dirty="0"/>
                    </a:p>
                  </a:txBody>
                  <a:tcPr anchor="ctr"/>
                </a:tc>
                <a:tc>
                  <a:txBody>
                    <a:bodyPr/>
                    <a:lstStyle/>
                    <a:p>
                      <a:pPr algn="r"/>
                      <a:r>
                        <a:rPr lang="en-US" sz="2000"/>
                        <a:t>791</a:t>
                      </a:r>
                      <a:endParaRPr lang="en-US" sz="2000" dirty="0"/>
                    </a:p>
                  </a:txBody>
                  <a:tcPr anchor="ctr"/>
                </a:tc>
                <a:tc>
                  <a:txBody>
                    <a:bodyPr/>
                    <a:lstStyle/>
                    <a:p>
                      <a:r>
                        <a:rPr lang="en-US" sz="2000" dirty="0"/>
                        <a:t>100% Validated in Dynamic Simulation</a:t>
                      </a:r>
                    </a:p>
                  </a:txBody>
                  <a:tcPr anchor="ctr"/>
                </a:tc>
                <a:extLst>
                  <a:ext uri="{0D108BD9-81ED-4DB2-BD59-A6C34878D82A}">
                    <a16:rowId xmlns:a16="http://schemas.microsoft.com/office/drawing/2014/main" val="3649879613"/>
                  </a:ext>
                </a:extLst>
              </a:tr>
              <a:tr h="596490">
                <a:tc>
                  <a:txBody>
                    <a:bodyPr/>
                    <a:lstStyle/>
                    <a:p>
                      <a:r>
                        <a:rPr lang="en-US" sz="2000"/>
                        <a:t>Stimuli Coverage</a:t>
                      </a:r>
                      <a:endParaRPr lang="en-US" sz="2000" dirty="0"/>
                    </a:p>
                  </a:txBody>
                  <a:tcPr anchor="ctr"/>
                </a:tc>
                <a:tc>
                  <a:txBody>
                    <a:bodyPr/>
                    <a:lstStyle/>
                    <a:p>
                      <a:pPr algn="r"/>
                      <a:r>
                        <a:rPr lang="en-US" sz="2000" b="0" kern="1200">
                          <a:solidFill>
                            <a:schemeClr val="dk1"/>
                          </a:solidFill>
                          <a:effectLst/>
                        </a:rPr>
                        <a:t>55.62%</a:t>
                      </a:r>
                      <a:r>
                        <a:rPr lang="en-US" sz="2000" b="1" kern="1200">
                          <a:solidFill>
                            <a:schemeClr val="dk1"/>
                          </a:solidFill>
                          <a:effectLst/>
                        </a:rPr>
                        <a:t> </a:t>
                      </a:r>
                      <a:endParaRPr lang="en-US" sz="2000" dirty="0"/>
                    </a:p>
                  </a:txBody>
                  <a:tcPr anchor="ctr"/>
                </a:tc>
                <a:tc>
                  <a:txBody>
                    <a:bodyPr/>
                    <a:lstStyle/>
                    <a:p>
                      <a:r>
                        <a:rPr lang="en-US" sz="2000"/>
                        <a:t>Only critical modes were prioritized</a:t>
                      </a:r>
                      <a:endParaRPr lang="en-US" sz="2000" dirty="0"/>
                    </a:p>
                  </a:txBody>
                  <a:tcPr anchor="ctr"/>
                </a:tc>
                <a:extLst>
                  <a:ext uri="{0D108BD9-81ED-4DB2-BD59-A6C34878D82A}">
                    <a16:rowId xmlns:a16="http://schemas.microsoft.com/office/drawing/2014/main" val="723125939"/>
                  </a:ext>
                </a:extLst>
              </a:tr>
              <a:tr h="596490">
                <a:tc>
                  <a:txBody>
                    <a:bodyPr/>
                    <a:lstStyle/>
                    <a:p>
                      <a:r>
                        <a:rPr lang="en-US" sz="2000"/>
                        <a:t>Checker Coverage</a:t>
                      </a:r>
                      <a:endParaRPr lang="en-US" sz="2000" dirty="0"/>
                    </a:p>
                  </a:txBody>
                  <a:tcPr anchor="ctr"/>
                </a:tc>
                <a:tc>
                  <a:txBody>
                    <a:bodyPr/>
                    <a:lstStyle/>
                    <a:p>
                      <a:pPr algn="r"/>
                      <a:r>
                        <a:rPr lang="en-US" sz="2000"/>
                        <a:t>40.34%</a:t>
                      </a:r>
                      <a:endParaRPr lang="en-US" sz="2000" dirty="0"/>
                    </a:p>
                  </a:txBody>
                  <a:tcPr anchor="ctr"/>
                </a:tc>
                <a:tc>
                  <a:txBody>
                    <a:bodyPr/>
                    <a:lstStyle/>
                    <a:p>
                      <a:r>
                        <a:rPr lang="en-US" sz="2000" dirty="0"/>
                        <a:t>70% of total checker coverage is due to RTL assertions alone</a:t>
                      </a:r>
                    </a:p>
                  </a:txBody>
                  <a:tcPr anchor="ctr"/>
                </a:tc>
                <a:extLst>
                  <a:ext uri="{0D108BD9-81ED-4DB2-BD59-A6C34878D82A}">
                    <a16:rowId xmlns:a16="http://schemas.microsoft.com/office/drawing/2014/main" val="3466016254"/>
                  </a:ext>
                </a:extLst>
              </a:tr>
            </a:tbl>
          </a:graphicData>
        </a:graphic>
      </p:graphicFrame>
    </p:spTree>
    <p:extLst>
      <p:ext uri="{BB962C8B-B14F-4D97-AF65-F5344CB8AC3E}">
        <p14:creationId xmlns:p14="http://schemas.microsoft.com/office/powerpoint/2010/main" val="92616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7F76D-E7CD-DF07-F94A-75CBA58B3D4C}"/>
              </a:ext>
            </a:extLst>
          </p:cNvPr>
          <p:cNvSpPr>
            <a:spLocks noGrp="1"/>
          </p:cNvSpPr>
          <p:nvPr>
            <p:ph type="title"/>
          </p:nvPr>
        </p:nvSpPr>
        <p:spPr/>
        <p:txBody>
          <a:bodyPr>
            <a:normAutofit/>
          </a:bodyPr>
          <a:lstStyle/>
          <a:p>
            <a:r>
              <a:rPr lang="en-US" dirty="0">
                <a:cs typeface="Calibri"/>
              </a:rPr>
              <a:t>Results – Starvation Bug (Scenario)</a:t>
            </a:r>
          </a:p>
        </p:txBody>
      </p:sp>
      <p:sp>
        <p:nvSpPr>
          <p:cNvPr id="3" name="Content Placeholder 2">
            <a:extLst>
              <a:ext uri="{FF2B5EF4-FFF2-40B4-BE49-F238E27FC236}">
                <a16:creationId xmlns:a16="http://schemas.microsoft.com/office/drawing/2014/main" id="{BD4D97F0-BB63-DBED-92DE-1D3D71AA1020}"/>
              </a:ext>
            </a:extLst>
          </p:cNvPr>
          <p:cNvSpPr>
            <a:spLocks noGrp="1"/>
          </p:cNvSpPr>
          <p:nvPr>
            <p:ph idx="1"/>
          </p:nvPr>
        </p:nvSpPr>
        <p:spPr>
          <a:xfrm>
            <a:off x="558800" y="1417638"/>
            <a:ext cx="10972800" cy="4495800"/>
          </a:xfrm>
        </p:spPr>
        <p:txBody>
          <a:bodyPr vert="horz" lIns="91440" tIns="45720" rIns="91440" bIns="45720" rtlCol="0" anchor="t">
            <a:normAutofit/>
          </a:bodyPr>
          <a:lstStyle/>
          <a:p>
            <a:pPr lvl="1">
              <a:buFont typeface="Arial" panose="020B0604020202020204" pitchFamily="34" charset="0"/>
              <a:buChar char="•"/>
            </a:pPr>
            <a:r>
              <a:rPr lang="en-US" dirty="0">
                <a:ea typeface="+mn-lt"/>
                <a:cs typeface="+mn-lt"/>
              </a:rPr>
              <a:t>A corner case starvation scenario was caught by an RTL assertion</a:t>
            </a:r>
          </a:p>
          <a:p>
            <a:pPr lvl="2"/>
            <a:r>
              <a:rPr lang="en-US" dirty="0">
                <a:ea typeface="+mn-lt"/>
                <a:cs typeface="+mn-lt"/>
              </a:rPr>
              <a:t>Due to an RTL bug, the anti-starvation timer for entry 0 in the 'transaction tracker' never times out </a:t>
            </a:r>
          </a:p>
          <a:p>
            <a:pPr lvl="2"/>
            <a:r>
              <a:rPr lang="en-US" dirty="0">
                <a:ea typeface="+mn-lt"/>
                <a:cs typeface="+mn-lt"/>
              </a:rPr>
              <a:t>This starvation issue could trigger a system-wide reset, resulting in significant losses in performance and power efficiency</a:t>
            </a:r>
            <a:endParaRPr lang="en-US" dirty="0">
              <a:cs typeface="Calibri"/>
            </a:endParaRPr>
          </a:p>
        </p:txBody>
      </p:sp>
      <p:sp>
        <p:nvSpPr>
          <p:cNvPr id="4" name="Footer Placeholder 3">
            <a:extLst>
              <a:ext uri="{FF2B5EF4-FFF2-40B4-BE49-F238E27FC236}">
                <a16:creationId xmlns:a16="http://schemas.microsoft.com/office/drawing/2014/main" id="{AC695E27-71E2-D319-D850-2C04A2D4D962}"/>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39E33D71-730D-DDE8-6017-C2DDFE4E3891}"/>
              </a:ext>
            </a:extLst>
          </p:cNvPr>
          <p:cNvSpPr>
            <a:spLocks noGrp="1"/>
          </p:cNvSpPr>
          <p:nvPr>
            <p:ph type="sldNum" sz="quarter" idx="12"/>
          </p:nvPr>
        </p:nvSpPr>
        <p:spPr/>
        <p:txBody>
          <a:bodyPr/>
          <a:lstStyle/>
          <a:p>
            <a:fld id="{8B820FFD-5868-4678-ACC2-C353669912D5}" type="slidenum">
              <a:rPr lang="en-US" smtClean="0"/>
              <a:pPr/>
              <a:t>12</a:t>
            </a:fld>
            <a:endParaRPr lang="en-US"/>
          </a:p>
        </p:txBody>
      </p:sp>
      <p:pic>
        <p:nvPicPr>
          <p:cNvPr id="7" name="Picture 8" descr="A diagram of a number&#10;&#10;Description automatically generated">
            <a:extLst>
              <a:ext uri="{FF2B5EF4-FFF2-40B4-BE49-F238E27FC236}">
                <a16:creationId xmlns:a16="http://schemas.microsoft.com/office/drawing/2014/main" id="{65BD4B48-EC53-8375-BCD3-D01043E41B0E}"/>
              </a:ext>
            </a:extLst>
          </p:cNvPr>
          <p:cNvPicPr>
            <a:picLocks noChangeAspect="1"/>
          </p:cNvPicPr>
          <p:nvPr/>
        </p:nvPicPr>
        <p:blipFill>
          <a:blip r:embed="rId3"/>
          <a:stretch>
            <a:fillRect/>
          </a:stretch>
        </p:blipFill>
        <p:spPr>
          <a:xfrm>
            <a:off x="1047750" y="3429000"/>
            <a:ext cx="10096500" cy="2571750"/>
          </a:xfrm>
          <a:prstGeom prst="rect">
            <a:avLst/>
          </a:prstGeom>
        </p:spPr>
      </p:pic>
      <p:sp>
        <p:nvSpPr>
          <p:cNvPr id="8" name="Rectangle 7">
            <a:extLst>
              <a:ext uri="{FF2B5EF4-FFF2-40B4-BE49-F238E27FC236}">
                <a16:creationId xmlns:a16="http://schemas.microsoft.com/office/drawing/2014/main" id="{4ECC5473-ABC0-4CD6-141B-F9C353A78267}"/>
              </a:ext>
            </a:extLst>
          </p:cNvPr>
          <p:cNvSpPr/>
          <p:nvPr/>
        </p:nvSpPr>
        <p:spPr>
          <a:xfrm>
            <a:off x="6108970" y="5101515"/>
            <a:ext cx="762000" cy="304800"/>
          </a:xfrm>
          <a:prstGeom prst="rect">
            <a:avLst/>
          </a:prstGeom>
          <a:solidFill>
            <a:srgbClr val="FF0000">
              <a:alpha val="20000"/>
            </a:srgbClr>
          </a:solid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00ABEA4-C7ED-E79F-2244-153DA23EA261}"/>
              </a:ext>
            </a:extLst>
          </p:cNvPr>
          <p:cNvSpPr/>
          <p:nvPr/>
        </p:nvSpPr>
        <p:spPr>
          <a:xfrm>
            <a:off x="7162800" y="5101176"/>
            <a:ext cx="1219200" cy="304800"/>
          </a:xfrm>
          <a:prstGeom prst="rect">
            <a:avLst/>
          </a:prstGeom>
          <a:solidFill>
            <a:srgbClr val="FF0000">
              <a:alpha val="20000"/>
            </a:srgbClr>
          </a:solid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3806B35-39DF-5F34-D32F-6F671363E820}"/>
              </a:ext>
            </a:extLst>
          </p:cNvPr>
          <p:cNvSpPr/>
          <p:nvPr/>
        </p:nvSpPr>
        <p:spPr>
          <a:xfrm>
            <a:off x="9067800" y="5105400"/>
            <a:ext cx="457200" cy="304800"/>
          </a:xfrm>
          <a:prstGeom prst="rect">
            <a:avLst/>
          </a:prstGeom>
          <a:solidFill>
            <a:srgbClr val="FF0000">
              <a:alpha val="20000"/>
            </a:srgbClr>
          </a:solid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AF5B69-3266-9ED4-8DFD-911F4C301469}"/>
              </a:ext>
            </a:extLst>
          </p:cNvPr>
          <p:cNvSpPr/>
          <p:nvPr/>
        </p:nvSpPr>
        <p:spPr>
          <a:xfrm>
            <a:off x="10610850" y="5105400"/>
            <a:ext cx="361950" cy="304800"/>
          </a:xfrm>
          <a:prstGeom prst="rect">
            <a:avLst/>
          </a:prstGeom>
          <a:solidFill>
            <a:srgbClr val="FF0000">
              <a:alpha val="20000"/>
            </a:srgbClr>
          </a:solid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5BF823-074D-FB8F-3AC1-0CCAD9F91462}"/>
              </a:ext>
            </a:extLst>
          </p:cNvPr>
          <p:cNvSpPr/>
          <p:nvPr/>
        </p:nvSpPr>
        <p:spPr>
          <a:xfrm>
            <a:off x="6096000" y="4259262"/>
            <a:ext cx="762000" cy="304800"/>
          </a:xfrm>
          <a:prstGeom prst="rect">
            <a:avLst/>
          </a:prstGeom>
          <a:solidFill>
            <a:srgbClr val="92D050">
              <a:alpha val="20000"/>
            </a:srgbClr>
          </a:solidFill>
          <a:ln w="317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2460DD9-8A7D-1CDE-6BA5-A95BB332C37E}"/>
              </a:ext>
            </a:extLst>
          </p:cNvPr>
          <p:cNvSpPr/>
          <p:nvPr/>
        </p:nvSpPr>
        <p:spPr>
          <a:xfrm>
            <a:off x="7162800" y="4259262"/>
            <a:ext cx="1219200" cy="304800"/>
          </a:xfrm>
          <a:prstGeom prst="rect">
            <a:avLst/>
          </a:prstGeom>
          <a:solidFill>
            <a:srgbClr val="92D050">
              <a:alpha val="20000"/>
            </a:srgbClr>
          </a:solidFill>
          <a:ln w="317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C138CBE-1BB1-5DDD-51E8-B7A9F8394FC4}"/>
              </a:ext>
            </a:extLst>
          </p:cNvPr>
          <p:cNvSpPr/>
          <p:nvPr/>
        </p:nvSpPr>
        <p:spPr>
          <a:xfrm>
            <a:off x="9067800" y="4259262"/>
            <a:ext cx="457200" cy="304800"/>
          </a:xfrm>
          <a:prstGeom prst="rect">
            <a:avLst/>
          </a:prstGeom>
          <a:solidFill>
            <a:srgbClr val="92D050">
              <a:alpha val="20000"/>
            </a:srgbClr>
          </a:solidFill>
          <a:ln w="317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7270A7-1C10-1F88-CFA2-D9C1DD017B07}"/>
              </a:ext>
            </a:extLst>
          </p:cNvPr>
          <p:cNvSpPr/>
          <p:nvPr/>
        </p:nvSpPr>
        <p:spPr>
          <a:xfrm>
            <a:off x="10610851" y="4259262"/>
            <a:ext cx="361950" cy="304800"/>
          </a:xfrm>
          <a:prstGeom prst="rect">
            <a:avLst/>
          </a:prstGeom>
          <a:solidFill>
            <a:srgbClr val="92D050">
              <a:alpha val="20000"/>
            </a:srgbClr>
          </a:solidFill>
          <a:ln w="317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E1568E8A-DB9C-C3FE-A7CB-EF3326822338}"/>
              </a:ext>
            </a:extLst>
          </p:cNvPr>
          <p:cNvCxnSpPr>
            <a:cxnSpLocks/>
            <a:stCxn id="12" idx="2"/>
            <a:endCxn id="8" idx="0"/>
          </p:cNvCxnSpPr>
          <p:nvPr/>
        </p:nvCxnSpPr>
        <p:spPr>
          <a:xfrm>
            <a:off x="6477000" y="4564062"/>
            <a:ext cx="12970" cy="537453"/>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0E334D5-6864-AE9A-4154-71FBD52174F9}"/>
              </a:ext>
            </a:extLst>
          </p:cNvPr>
          <p:cNvCxnSpPr>
            <a:cxnSpLocks/>
            <a:stCxn id="13" idx="2"/>
          </p:cNvCxnSpPr>
          <p:nvPr/>
        </p:nvCxnSpPr>
        <p:spPr>
          <a:xfrm>
            <a:off x="7772400" y="4564062"/>
            <a:ext cx="0" cy="57150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C26FC4F-7D15-6948-ED88-7CC855A13F31}"/>
              </a:ext>
            </a:extLst>
          </p:cNvPr>
          <p:cNvCxnSpPr>
            <a:cxnSpLocks/>
          </p:cNvCxnSpPr>
          <p:nvPr/>
        </p:nvCxnSpPr>
        <p:spPr>
          <a:xfrm>
            <a:off x="9296400" y="4564062"/>
            <a:ext cx="0" cy="54133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76A34FD-D22F-D2DF-8DDE-94138223574F}"/>
              </a:ext>
            </a:extLst>
          </p:cNvPr>
          <p:cNvCxnSpPr>
            <a:cxnSpLocks/>
          </p:cNvCxnSpPr>
          <p:nvPr/>
        </p:nvCxnSpPr>
        <p:spPr>
          <a:xfrm>
            <a:off x="10791825" y="4564062"/>
            <a:ext cx="0" cy="54133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649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7F76D-E7CD-DF07-F94A-75CBA58B3D4C}"/>
              </a:ext>
            </a:extLst>
          </p:cNvPr>
          <p:cNvSpPr>
            <a:spLocks noGrp="1"/>
          </p:cNvSpPr>
          <p:nvPr>
            <p:ph type="title"/>
          </p:nvPr>
        </p:nvSpPr>
        <p:spPr/>
        <p:txBody>
          <a:bodyPr>
            <a:normAutofit/>
          </a:bodyPr>
          <a:lstStyle/>
          <a:p>
            <a:r>
              <a:rPr lang="en-US" dirty="0">
                <a:cs typeface="Calibri"/>
              </a:rPr>
              <a:t>Results </a:t>
            </a:r>
            <a:r>
              <a:rPr lang="en-US">
                <a:cs typeface="Calibri"/>
              </a:rPr>
              <a:t>– </a:t>
            </a:r>
            <a:r>
              <a:rPr lang="en-US" dirty="0">
                <a:cs typeface="Calibri"/>
              </a:rPr>
              <a:t>Starvation Bug</a:t>
            </a:r>
            <a:r>
              <a:rPr lang="en-US">
                <a:cs typeface="Calibri"/>
              </a:rPr>
              <a:t> (</a:t>
            </a:r>
            <a:r>
              <a:rPr lang="en-US" dirty="0">
                <a:cs typeface="Calibri"/>
              </a:rPr>
              <a:t>Localization)</a:t>
            </a:r>
          </a:p>
        </p:txBody>
      </p:sp>
      <p:sp>
        <p:nvSpPr>
          <p:cNvPr id="4" name="Footer Placeholder 3">
            <a:extLst>
              <a:ext uri="{FF2B5EF4-FFF2-40B4-BE49-F238E27FC236}">
                <a16:creationId xmlns:a16="http://schemas.microsoft.com/office/drawing/2014/main" id="{AC695E27-71E2-D319-D850-2C04A2D4D962}"/>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39E33D71-730D-DDE8-6017-C2DDFE4E3891}"/>
              </a:ext>
            </a:extLst>
          </p:cNvPr>
          <p:cNvSpPr>
            <a:spLocks noGrp="1"/>
          </p:cNvSpPr>
          <p:nvPr>
            <p:ph type="sldNum" sz="quarter" idx="12"/>
          </p:nvPr>
        </p:nvSpPr>
        <p:spPr/>
        <p:txBody>
          <a:bodyPr/>
          <a:lstStyle/>
          <a:p>
            <a:fld id="{8B820FFD-5868-4678-ACC2-C353669912D5}" type="slidenum">
              <a:rPr lang="en-US" smtClean="0"/>
              <a:pPr/>
              <a:t>13</a:t>
            </a:fld>
            <a:endParaRPr lang="en-US"/>
          </a:p>
        </p:txBody>
      </p:sp>
      <p:sp>
        <p:nvSpPr>
          <p:cNvPr id="10" name="Content Placeholder 9">
            <a:extLst>
              <a:ext uri="{FF2B5EF4-FFF2-40B4-BE49-F238E27FC236}">
                <a16:creationId xmlns:a16="http://schemas.microsoft.com/office/drawing/2014/main" id="{9D11DBFB-0140-6706-FB41-7BDC29BB0A37}"/>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Following code snippet contains the buggy logic</a:t>
            </a:r>
          </a:p>
        </p:txBody>
      </p:sp>
      <p:pic>
        <p:nvPicPr>
          <p:cNvPr id="12" name="Picture 12" descr="A computer code with text&#10;&#10;Description automatically generated">
            <a:extLst>
              <a:ext uri="{FF2B5EF4-FFF2-40B4-BE49-F238E27FC236}">
                <a16:creationId xmlns:a16="http://schemas.microsoft.com/office/drawing/2014/main" id="{F42DFCBC-2362-F75B-DB11-4C8A5ABFACE2}"/>
              </a:ext>
            </a:extLst>
          </p:cNvPr>
          <p:cNvPicPr>
            <a:picLocks noChangeAspect="1"/>
          </p:cNvPicPr>
          <p:nvPr/>
        </p:nvPicPr>
        <p:blipFill>
          <a:blip r:embed="rId2"/>
          <a:stretch>
            <a:fillRect/>
          </a:stretch>
        </p:blipFill>
        <p:spPr>
          <a:xfrm>
            <a:off x="691513" y="2133600"/>
            <a:ext cx="10707373" cy="3763132"/>
          </a:xfrm>
          <a:prstGeom prst="rect">
            <a:avLst/>
          </a:prstGeom>
        </p:spPr>
      </p:pic>
    </p:spTree>
    <p:extLst>
      <p:ext uri="{BB962C8B-B14F-4D97-AF65-F5344CB8AC3E}">
        <p14:creationId xmlns:p14="http://schemas.microsoft.com/office/powerpoint/2010/main" val="384742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7216-7906-4751-ACD9-FB774B2F6367}"/>
              </a:ext>
            </a:extLst>
          </p:cNvPr>
          <p:cNvSpPr>
            <a:spLocks noGrp="1"/>
          </p:cNvSpPr>
          <p:nvPr>
            <p:ph type="title"/>
          </p:nvPr>
        </p:nvSpPr>
        <p:spPr/>
        <p:txBody>
          <a:bodyPr/>
          <a:lstStyle/>
          <a:p>
            <a:r>
              <a:rPr lang="en-US" dirty="0"/>
              <a:t>Results – Deadlock Bug</a:t>
            </a:r>
          </a:p>
        </p:txBody>
      </p:sp>
      <p:sp>
        <p:nvSpPr>
          <p:cNvPr id="3" name="Content Placeholder 2">
            <a:extLst>
              <a:ext uri="{FF2B5EF4-FFF2-40B4-BE49-F238E27FC236}">
                <a16:creationId xmlns:a16="http://schemas.microsoft.com/office/drawing/2014/main" id="{F4147B7A-2593-2A47-46EF-B95C378149EE}"/>
              </a:ext>
            </a:extLst>
          </p:cNvPr>
          <p:cNvSpPr>
            <a:spLocks noGrp="1"/>
          </p:cNvSpPr>
          <p:nvPr>
            <p:ph idx="1"/>
          </p:nvPr>
        </p:nvSpPr>
        <p:spPr>
          <a:xfrm>
            <a:off x="6871572" y="1447800"/>
            <a:ext cx="4710828" cy="5105400"/>
          </a:xfrm>
        </p:spPr>
        <p:txBody>
          <a:bodyPr>
            <a:normAutofit fontScale="62500" lnSpcReduction="20000"/>
          </a:bodyPr>
          <a:lstStyle/>
          <a:p>
            <a:r>
              <a:rPr lang="en-US" dirty="0"/>
              <a:t>Corner-case deadlock scenario </a:t>
            </a:r>
          </a:p>
          <a:p>
            <a:endParaRPr lang="en-US" dirty="0"/>
          </a:p>
          <a:p>
            <a:r>
              <a:rPr lang="en-US" dirty="0"/>
              <a:t>Found by forward progress checker </a:t>
            </a:r>
          </a:p>
          <a:p>
            <a:endParaRPr lang="en-US" dirty="0"/>
          </a:p>
          <a:p>
            <a:r>
              <a:rPr lang="en-US" dirty="0"/>
              <a:t>‘</a:t>
            </a:r>
            <a:r>
              <a:rPr lang="en-US" dirty="0" err="1"/>
              <a:t>block_ingress_req</a:t>
            </a:r>
            <a:r>
              <a:rPr lang="en-US" dirty="0"/>
              <a:t>’ expects ‘</a:t>
            </a:r>
            <a:r>
              <a:rPr lang="en-US" dirty="0" err="1"/>
              <a:t>block_ingress_ack</a:t>
            </a:r>
            <a:r>
              <a:rPr lang="en-US" dirty="0"/>
              <a:t>’ from bridge</a:t>
            </a:r>
          </a:p>
          <a:p>
            <a:endParaRPr lang="en-US" dirty="0"/>
          </a:p>
          <a:p>
            <a:r>
              <a:rPr lang="en-US" dirty="0"/>
              <a:t>‘</a:t>
            </a:r>
            <a:r>
              <a:rPr lang="en-US" dirty="0" err="1"/>
              <a:t>force_bridge_to_idle</a:t>
            </a:r>
            <a:r>
              <a:rPr lang="en-US" dirty="0"/>
              <a:t>’ expects ‘</a:t>
            </a:r>
            <a:r>
              <a:rPr lang="en-US" dirty="0" err="1"/>
              <a:t>bridge_is_idle</a:t>
            </a:r>
            <a:r>
              <a:rPr lang="en-US" dirty="0"/>
              <a:t>’ from bridge</a:t>
            </a:r>
          </a:p>
          <a:p>
            <a:endParaRPr lang="en-US" dirty="0"/>
          </a:p>
          <a:p>
            <a:r>
              <a:rPr lang="en-US" dirty="0"/>
              <a:t>Two requests conflict with each other (if received in proximity) leading to deadlock</a:t>
            </a:r>
          </a:p>
          <a:p>
            <a:endParaRPr lang="en-US" dirty="0"/>
          </a:p>
          <a:p>
            <a:r>
              <a:rPr lang="en-US" dirty="0"/>
              <a:t>This deadlock can only be resolved by a system-wide reset</a:t>
            </a:r>
          </a:p>
          <a:p>
            <a:endParaRPr lang="en-US" dirty="0"/>
          </a:p>
          <a:p>
            <a:r>
              <a:rPr lang="en-US" dirty="0"/>
              <a:t>Impact – hamper performance and power efficiency significantly</a:t>
            </a:r>
          </a:p>
          <a:p>
            <a:pPr marL="0" indent="0">
              <a:buNone/>
            </a:pPr>
            <a:endParaRPr lang="en-US" dirty="0"/>
          </a:p>
        </p:txBody>
      </p:sp>
      <p:sp>
        <p:nvSpPr>
          <p:cNvPr id="4" name="Footer Placeholder 3">
            <a:extLst>
              <a:ext uri="{FF2B5EF4-FFF2-40B4-BE49-F238E27FC236}">
                <a16:creationId xmlns:a16="http://schemas.microsoft.com/office/drawing/2014/main" id="{88BAB690-A221-9EE1-0BA7-493504A3A967}"/>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513B11FF-88CE-356D-3274-3EFD70D18D65}"/>
              </a:ext>
            </a:extLst>
          </p:cNvPr>
          <p:cNvSpPr>
            <a:spLocks noGrp="1"/>
          </p:cNvSpPr>
          <p:nvPr>
            <p:ph type="sldNum" sz="quarter" idx="12"/>
          </p:nvPr>
        </p:nvSpPr>
        <p:spPr/>
        <p:txBody>
          <a:bodyPr/>
          <a:lstStyle/>
          <a:p>
            <a:fld id="{8B820FFD-5868-4678-ACC2-C353669912D5}" type="slidenum">
              <a:rPr lang="en-US" smtClean="0"/>
              <a:pPr/>
              <a:t>14</a:t>
            </a:fld>
            <a:endParaRPr lang="en-US"/>
          </a:p>
        </p:txBody>
      </p:sp>
      <p:sp>
        <p:nvSpPr>
          <p:cNvPr id="6" name="Rectangle 5">
            <a:extLst>
              <a:ext uri="{FF2B5EF4-FFF2-40B4-BE49-F238E27FC236}">
                <a16:creationId xmlns:a16="http://schemas.microsoft.com/office/drawing/2014/main" id="{2AC44860-D8C4-3C0F-10EE-38A2094E39FB}"/>
              </a:ext>
            </a:extLst>
          </p:cNvPr>
          <p:cNvSpPr/>
          <p:nvPr/>
        </p:nvSpPr>
        <p:spPr>
          <a:xfrm>
            <a:off x="1219200" y="1641009"/>
            <a:ext cx="4394200" cy="609600"/>
          </a:xfrm>
          <a:prstGeom prst="rect">
            <a:avLst/>
          </a:prstGeom>
          <a:solidFill>
            <a:schemeClr val="accent6">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Fabric</a:t>
            </a:r>
          </a:p>
        </p:txBody>
      </p:sp>
      <p:sp>
        <p:nvSpPr>
          <p:cNvPr id="7" name="Rectangle 6">
            <a:extLst>
              <a:ext uri="{FF2B5EF4-FFF2-40B4-BE49-F238E27FC236}">
                <a16:creationId xmlns:a16="http://schemas.microsoft.com/office/drawing/2014/main" id="{BDD5C9C7-2881-6602-4920-8D9ACF19FC4B}"/>
              </a:ext>
            </a:extLst>
          </p:cNvPr>
          <p:cNvSpPr/>
          <p:nvPr/>
        </p:nvSpPr>
        <p:spPr>
          <a:xfrm>
            <a:off x="1235946" y="2989163"/>
            <a:ext cx="4377453" cy="1334618"/>
          </a:xfrm>
          <a:prstGeom prst="rect">
            <a:avLst/>
          </a:prstGeom>
          <a:solidFill>
            <a:schemeClr val="accent3">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Bridge</a:t>
            </a:r>
          </a:p>
        </p:txBody>
      </p:sp>
      <p:sp>
        <p:nvSpPr>
          <p:cNvPr id="8" name="Rectangle 7">
            <a:extLst>
              <a:ext uri="{FF2B5EF4-FFF2-40B4-BE49-F238E27FC236}">
                <a16:creationId xmlns:a16="http://schemas.microsoft.com/office/drawing/2014/main" id="{8D38D588-EC05-24C6-A1DB-42D16BA0DD6E}"/>
              </a:ext>
            </a:extLst>
          </p:cNvPr>
          <p:cNvSpPr/>
          <p:nvPr/>
        </p:nvSpPr>
        <p:spPr>
          <a:xfrm>
            <a:off x="1219200" y="5029200"/>
            <a:ext cx="4394200" cy="609600"/>
          </a:xfrm>
          <a:prstGeom prst="rect">
            <a:avLst/>
          </a:prstGeom>
          <a:solidFill>
            <a:schemeClr val="accent6">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Memory Interface</a:t>
            </a:r>
          </a:p>
        </p:txBody>
      </p:sp>
      <p:sp>
        <p:nvSpPr>
          <p:cNvPr id="9" name="Arrow: Down 8">
            <a:extLst>
              <a:ext uri="{FF2B5EF4-FFF2-40B4-BE49-F238E27FC236}">
                <a16:creationId xmlns:a16="http://schemas.microsoft.com/office/drawing/2014/main" id="{47005177-481A-137E-142F-C4E91EF62513}"/>
              </a:ext>
            </a:extLst>
          </p:cNvPr>
          <p:cNvSpPr/>
          <p:nvPr/>
        </p:nvSpPr>
        <p:spPr>
          <a:xfrm>
            <a:off x="2127249" y="2258892"/>
            <a:ext cx="228600" cy="730270"/>
          </a:xfrm>
          <a:prstGeom prst="downArrow">
            <a:avLst/>
          </a:prstGeom>
          <a:solidFill>
            <a:schemeClr val="accent1">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A0FBB66E-5C8F-EE35-79DF-39E276E3F47A}"/>
              </a:ext>
            </a:extLst>
          </p:cNvPr>
          <p:cNvSpPr/>
          <p:nvPr/>
        </p:nvSpPr>
        <p:spPr>
          <a:xfrm rot="10800000">
            <a:off x="4470400" y="2250609"/>
            <a:ext cx="228600" cy="738554"/>
          </a:xfrm>
          <a:prstGeom prst="downArrow">
            <a:avLst/>
          </a:prstGeom>
          <a:solidFill>
            <a:schemeClr val="accent1">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3FE283A3-D0E4-0AA1-37A2-D3E9C5C8147A}"/>
              </a:ext>
            </a:extLst>
          </p:cNvPr>
          <p:cNvSpPr/>
          <p:nvPr/>
        </p:nvSpPr>
        <p:spPr>
          <a:xfrm>
            <a:off x="2116311" y="4323781"/>
            <a:ext cx="228601" cy="705419"/>
          </a:xfrm>
          <a:prstGeom prst="downArrow">
            <a:avLst/>
          </a:prstGeom>
          <a:solidFill>
            <a:schemeClr val="accent1">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C962EECF-78D7-EA08-C2CB-C6870145467D}"/>
              </a:ext>
            </a:extLst>
          </p:cNvPr>
          <p:cNvSpPr/>
          <p:nvPr/>
        </p:nvSpPr>
        <p:spPr>
          <a:xfrm rot="10800000">
            <a:off x="4470400" y="4323781"/>
            <a:ext cx="228600" cy="705418"/>
          </a:xfrm>
          <a:prstGeom prst="downArrow">
            <a:avLst/>
          </a:prstGeom>
          <a:solidFill>
            <a:schemeClr val="accent1">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0ABCB23-916F-168F-05D2-E2504B85D300}"/>
              </a:ext>
            </a:extLst>
          </p:cNvPr>
          <p:cNvSpPr txBox="1"/>
          <p:nvPr/>
        </p:nvSpPr>
        <p:spPr>
          <a:xfrm>
            <a:off x="257780" y="2443599"/>
            <a:ext cx="1956332" cy="338554"/>
          </a:xfrm>
          <a:prstGeom prst="rect">
            <a:avLst/>
          </a:prstGeom>
          <a:noFill/>
        </p:spPr>
        <p:txBody>
          <a:bodyPr wrap="square" rtlCol="0">
            <a:spAutoFit/>
          </a:bodyPr>
          <a:lstStyle/>
          <a:p>
            <a:r>
              <a:rPr lang="en-US" sz="1600" dirty="0">
                <a:solidFill>
                  <a:schemeClr val="tx1">
                    <a:lumMod val="65000"/>
                    <a:lumOff val="35000"/>
                  </a:schemeClr>
                </a:solidFill>
              </a:rPr>
              <a:t> </a:t>
            </a:r>
            <a:r>
              <a:rPr lang="en-US" sz="1600" dirty="0" err="1">
                <a:solidFill>
                  <a:schemeClr val="tx1">
                    <a:lumMod val="65000"/>
                    <a:lumOff val="35000"/>
                  </a:schemeClr>
                </a:solidFill>
              </a:rPr>
              <a:t>block_ingress_req</a:t>
            </a:r>
            <a:endParaRPr lang="en-US" sz="1600" dirty="0">
              <a:solidFill>
                <a:schemeClr val="tx1">
                  <a:lumMod val="65000"/>
                  <a:lumOff val="35000"/>
                </a:schemeClr>
              </a:solidFill>
            </a:endParaRPr>
          </a:p>
        </p:txBody>
      </p:sp>
      <p:sp>
        <p:nvSpPr>
          <p:cNvPr id="14" name="TextBox 13">
            <a:extLst>
              <a:ext uri="{FF2B5EF4-FFF2-40B4-BE49-F238E27FC236}">
                <a16:creationId xmlns:a16="http://schemas.microsoft.com/office/drawing/2014/main" id="{DB2DF970-3AC7-CF24-59A5-D50653C2008A}"/>
              </a:ext>
            </a:extLst>
          </p:cNvPr>
          <p:cNvSpPr txBox="1"/>
          <p:nvPr/>
        </p:nvSpPr>
        <p:spPr>
          <a:xfrm>
            <a:off x="253468" y="4507213"/>
            <a:ext cx="1600200" cy="338554"/>
          </a:xfrm>
          <a:prstGeom prst="rect">
            <a:avLst/>
          </a:prstGeom>
          <a:noFill/>
        </p:spPr>
        <p:txBody>
          <a:bodyPr wrap="square" rtlCol="0">
            <a:spAutoFit/>
          </a:bodyPr>
          <a:lstStyle/>
          <a:p>
            <a:r>
              <a:rPr lang="en-US" sz="1600" dirty="0" err="1">
                <a:solidFill>
                  <a:schemeClr val="tx1">
                    <a:lumMod val="65000"/>
                    <a:lumOff val="35000"/>
                  </a:schemeClr>
                </a:solidFill>
              </a:rPr>
              <a:t>bridge_is_idle</a:t>
            </a:r>
            <a:endParaRPr lang="en-US" sz="1600" dirty="0">
              <a:solidFill>
                <a:schemeClr val="tx1">
                  <a:lumMod val="65000"/>
                  <a:lumOff val="35000"/>
                </a:schemeClr>
              </a:solidFill>
            </a:endParaRPr>
          </a:p>
        </p:txBody>
      </p:sp>
      <p:sp>
        <p:nvSpPr>
          <p:cNvPr id="15" name="TextBox 14">
            <a:extLst>
              <a:ext uri="{FF2B5EF4-FFF2-40B4-BE49-F238E27FC236}">
                <a16:creationId xmlns:a16="http://schemas.microsoft.com/office/drawing/2014/main" id="{049FDC76-CA05-ABAA-6EC7-383F1561F439}"/>
              </a:ext>
            </a:extLst>
          </p:cNvPr>
          <p:cNvSpPr txBox="1"/>
          <p:nvPr/>
        </p:nvSpPr>
        <p:spPr>
          <a:xfrm>
            <a:off x="4605259" y="2446271"/>
            <a:ext cx="1941199" cy="338554"/>
          </a:xfrm>
          <a:prstGeom prst="rect">
            <a:avLst/>
          </a:prstGeom>
          <a:noFill/>
        </p:spPr>
        <p:txBody>
          <a:bodyPr wrap="square" rtlCol="0">
            <a:spAutoFit/>
          </a:bodyPr>
          <a:lstStyle/>
          <a:p>
            <a:r>
              <a:rPr lang="en-US" sz="1600" dirty="0">
                <a:solidFill>
                  <a:schemeClr val="tx1">
                    <a:lumMod val="65000"/>
                    <a:lumOff val="35000"/>
                  </a:schemeClr>
                </a:solidFill>
              </a:rPr>
              <a:t> </a:t>
            </a:r>
            <a:r>
              <a:rPr lang="en-US" sz="1600" dirty="0" err="1">
                <a:solidFill>
                  <a:schemeClr val="tx1">
                    <a:lumMod val="65000"/>
                    <a:lumOff val="35000"/>
                  </a:schemeClr>
                </a:solidFill>
              </a:rPr>
              <a:t>block_ingress_ack</a:t>
            </a:r>
            <a:endParaRPr lang="en-US" sz="1600" dirty="0">
              <a:solidFill>
                <a:schemeClr val="tx1">
                  <a:lumMod val="65000"/>
                  <a:lumOff val="35000"/>
                </a:schemeClr>
              </a:solidFill>
            </a:endParaRPr>
          </a:p>
        </p:txBody>
      </p:sp>
      <p:sp>
        <p:nvSpPr>
          <p:cNvPr id="16" name="TextBox 15">
            <a:extLst>
              <a:ext uri="{FF2B5EF4-FFF2-40B4-BE49-F238E27FC236}">
                <a16:creationId xmlns:a16="http://schemas.microsoft.com/office/drawing/2014/main" id="{167D19D3-8022-D560-F028-7D12D87F8A07}"/>
              </a:ext>
            </a:extLst>
          </p:cNvPr>
          <p:cNvSpPr txBox="1"/>
          <p:nvPr/>
        </p:nvSpPr>
        <p:spPr>
          <a:xfrm>
            <a:off x="4604186" y="4550565"/>
            <a:ext cx="2362200" cy="338554"/>
          </a:xfrm>
          <a:prstGeom prst="rect">
            <a:avLst/>
          </a:prstGeom>
          <a:noFill/>
        </p:spPr>
        <p:txBody>
          <a:bodyPr wrap="square" rtlCol="0">
            <a:spAutoFit/>
          </a:bodyPr>
          <a:lstStyle/>
          <a:p>
            <a:r>
              <a:rPr lang="en-US" sz="1600" dirty="0">
                <a:solidFill>
                  <a:schemeClr val="tx1">
                    <a:lumMod val="65000"/>
                    <a:lumOff val="35000"/>
                  </a:schemeClr>
                </a:solidFill>
              </a:rPr>
              <a:t> </a:t>
            </a:r>
            <a:r>
              <a:rPr lang="en-US" sz="1600" dirty="0" err="1">
                <a:solidFill>
                  <a:schemeClr val="tx1">
                    <a:lumMod val="65000"/>
                    <a:lumOff val="35000"/>
                  </a:schemeClr>
                </a:solidFill>
              </a:rPr>
              <a:t>force_bridge_to_idle</a:t>
            </a:r>
            <a:endParaRPr lang="en-US" sz="1600" dirty="0">
              <a:solidFill>
                <a:schemeClr val="tx1">
                  <a:lumMod val="65000"/>
                  <a:lumOff val="35000"/>
                </a:schemeClr>
              </a:solidFill>
            </a:endParaRPr>
          </a:p>
        </p:txBody>
      </p:sp>
      <p:cxnSp>
        <p:nvCxnSpPr>
          <p:cNvPr id="17" name="Connector: Elbow 16">
            <a:extLst>
              <a:ext uri="{FF2B5EF4-FFF2-40B4-BE49-F238E27FC236}">
                <a16:creationId xmlns:a16="http://schemas.microsoft.com/office/drawing/2014/main" id="{AA65E499-5759-312A-CE3F-244FF100EAEA}"/>
              </a:ext>
            </a:extLst>
          </p:cNvPr>
          <p:cNvCxnSpPr>
            <a:cxnSpLocks/>
          </p:cNvCxnSpPr>
          <p:nvPr/>
        </p:nvCxnSpPr>
        <p:spPr>
          <a:xfrm>
            <a:off x="2297827" y="2662442"/>
            <a:ext cx="2216151" cy="2057400"/>
          </a:xfrm>
          <a:prstGeom prst="bentConnector3">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DECA4EA-8CE8-A4F3-A794-8F9E55AA467B}"/>
              </a:ext>
            </a:extLst>
          </p:cNvPr>
          <p:cNvSpPr txBox="1"/>
          <p:nvPr/>
        </p:nvSpPr>
        <p:spPr>
          <a:xfrm>
            <a:off x="2297827" y="3483029"/>
            <a:ext cx="2531888" cy="369332"/>
          </a:xfrm>
          <a:prstGeom prst="rect">
            <a:avLst/>
          </a:prstGeom>
          <a:noFill/>
        </p:spPr>
        <p:txBody>
          <a:bodyPr wrap="square" rtlCol="0">
            <a:spAutoFit/>
          </a:bodyPr>
          <a:lstStyle/>
          <a:p>
            <a:r>
              <a:rPr lang="en-US" b="1" dirty="0">
                <a:solidFill>
                  <a:srgbClr val="FF0000"/>
                </a:solidFill>
                <a:latin typeface="+mn-lt"/>
              </a:rPr>
              <a:t>Conflicting Requests</a:t>
            </a:r>
          </a:p>
        </p:txBody>
      </p:sp>
    </p:spTree>
    <p:extLst>
      <p:ext uri="{BB962C8B-B14F-4D97-AF65-F5344CB8AC3E}">
        <p14:creationId xmlns:p14="http://schemas.microsoft.com/office/powerpoint/2010/main" val="375390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nodeType="clickEffect">
                                  <p:stCondLst>
                                    <p:cond delay="0"/>
                                  </p:stCondLst>
                                  <p:childTnLst>
                                    <p:animMotion origin="layout" path="M -3.95833E-6 -0.00486 L -0.13932 0.00023 " pathEditMode="relative" rAng="0" ptsTypes="AA">
                                      <p:cBhvr>
                                        <p:cTn id="54" dur="2000" fill="hold"/>
                                        <p:tgtEl>
                                          <p:spTgt spid="7">
                                            <p:txEl>
                                              <p:pRg st="0" end="0"/>
                                            </p:txEl>
                                          </p:spTgt>
                                        </p:tgtEl>
                                        <p:attrNameLst>
                                          <p:attrName>ppt_x</p:attrName>
                                          <p:attrName>ppt_y</p:attrName>
                                        </p:attrNameLst>
                                      </p:cBhvr>
                                      <p:rCtr x="-6966" y="255"/>
                                    </p:animMotion>
                                  </p:childTnLst>
                                </p:cTn>
                              </p:par>
                              <p:par>
                                <p:cTn id="55" presetID="6" presetClass="entr" presetSubtype="16"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ircle(in)">
                                      <p:cBhvr>
                                        <p:cTn id="57" dur="2000"/>
                                        <p:tgtEl>
                                          <p:spTgt spid="17"/>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circle(in)">
                                      <p:cBhvr>
                                        <p:cTn id="60"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D15D-9FB6-D51A-685E-FE9BD97C5A2D}"/>
              </a:ext>
            </a:extLst>
          </p:cNvPr>
          <p:cNvSpPr>
            <a:spLocks noGrp="1"/>
          </p:cNvSpPr>
          <p:nvPr>
            <p:ph type="title"/>
          </p:nvPr>
        </p:nvSpPr>
        <p:spPr/>
        <p:txBody>
          <a:bodyPr/>
          <a:lstStyle/>
          <a:p>
            <a:pPr algn="l"/>
            <a:r>
              <a:rPr lang="en-US" dirty="0"/>
              <a:t>Future Scope</a:t>
            </a:r>
          </a:p>
        </p:txBody>
      </p:sp>
      <p:sp>
        <p:nvSpPr>
          <p:cNvPr id="3" name="Footer Placeholder 2">
            <a:extLst>
              <a:ext uri="{FF2B5EF4-FFF2-40B4-BE49-F238E27FC236}">
                <a16:creationId xmlns:a16="http://schemas.microsoft.com/office/drawing/2014/main" id="{8D62DA33-8E23-DF81-A54B-AAD62FA009D7}"/>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1AAA5E39-6BAC-0B61-EE89-59EA0996F953}"/>
              </a:ext>
            </a:extLst>
          </p:cNvPr>
          <p:cNvSpPr>
            <a:spLocks noGrp="1"/>
          </p:cNvSpPr>
          <p:nvPr>
            <p:ph type="sldNum" sz="quarter" idx="12"/>
          </p:nvPr>
        </p:nvSpPr>
        <p:spPr/>
        <p:txBody>
          <a:bodyPr/>
          <a:lstStyle/>
          <a:p>
            <a:pPr>
              <a:defRPr/>
            </a:pPr>
            <a:fld id="{2911CC12-8E9A-49BF-AC1E-0475F8BB5EF0}" type="slidenum">
              <a:rPr lang="en-US" smtClean="0"/>
              <a:pPr>
                <a:defRPr/>
              </a:pPr>
              <a:t>15</a:t>
            </a:fld>
            <a:endParaRPr lang="en-US"/>
          </a:p>
        </p:txBody>
      </p:sp>
      <p:sp>
        <p:nvSpPr>
          <p:cNvPr id="7" name="Freeform: Shape 6">
            <a:extLst>
              <a:ext uri="{FF2B5EF4-FFF2-40B4-BE49-F238E27FC236}">
                <a16:creationId xmlns:a16="http://schemas.microsoft.com/office/drawing/2014/main" id="{1AA107FE-158D-DDBF-9D64-DFF745999C4A}"/>
              </a:ext>
            </a:extLst>
          </p:cNvPr>
          <p:cNvSpPr/>
          <p:nvPr/>
        </p:nvSpPr>
        <p:spPr>
          <a:xfrm rot="16200000">
            <a:off x="782491" y="2680784"/>
            <a:ext cx="1734420" cy="865171"/>
          </a:xfrm>
          <a:custGeom>
            <a:avLst/>
            <a:gdLst>
              <a:gd name="connsiteX0" fmla="*/ 1249130 w 1249134"/>
              <a:gd name="connsiteY0" fmla="*/ 603961 h 1205567"/>
              <a:gd name="connsiteX1" fmla="*/ 1201781 w 1249134"/>
              <a:gd name="connsiteY1" fmla="*/ 772629 h 1205567"/>
              <a:gd name="connsiteX2" fmla="*/ 884482 w 1249134"/>
              <a:gd name="connsiteY2" fmla="*/ 1132304 h 1205567"/>
              <a:gd name="connsiteX3" fmla="*/ 829602 w 1249134"/>
              <a:gd name="connsiteY3" fmla="*/ 1182090 h 1205567"/>
              <a:gd name="connsiteX4" fmla="*/ 755555 w 1249134"/>
              <a:gd name="connsiteY4" fmla="*/ 1204935 h 1205567"/>
              <a:gd name="connsiteX5" fmla="*/ 0 w 1249134"/>
              <a:gd name="connsiteY5" fmla="*/ 1205567 h 1205567"/>
              <a:gd name="connsiteX6" fmla="*/ 0 w 1249134"/>
              <a:gd name="connsiteY6" fmla="*/ 0 h 1205567"/>
              <a:gd name="connsiteX7" fmla="*/ 770616 w 1249134"/>
              <a:gd name="connsiteY7" fmla="*/ 966 h 1205567"/>
              <a:gd name="connsiteX8" fmla="*/ 814542 w 1249134"/>
              <a:gd name="connsiteY8" fmla="*/ 14269 h 1205567"/>
              <a:gd name="connsiteX9" fmla="*/ 862804 w 1249134"/>
              <a:gd name="connsiteY9" fmla="*/ 52324 h 1205567"/>
              <a:gd name="connsiteX10" fmla="*/ 1203264 w 1249134"/>
              <a:gd name="connsiteY10" fmla="*/ 432823 h 1205567"/>
              <a:gd name="connsiteX11" fmla="*/ 1249130 w 1249134"/>
              <a:gd name="connsiteY11" fmla="*/ 603961 h 120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49134" h="1205567">
                <a:moveTo>
                  <a:pt x="1249130" y="603961"/>
                </a:moveTo>
                <a:cubicBezTo>
                  <a:pt x="1248788" y="675750"/>
                  <a:pt x="1230419" y="741028"/>
                  <a:pt x="1201781" y="772629"/>
                </a:cubicBezTo>
                <a:lnTo>
                  <a:pt x="884482" y="1132304"/>
                </a:lnTo>
                <a:cubicBezTo>
                  <a:pt x="867026" y="1153352"/>
                  <a:pt x="848656" y="1170023"/>
                  <a:pt x="829602" y="1182090"/>
                </a:cubicBezTo>
                <a:cubicBezTo>
                  <a:pt x="805528" y="1197358"/>
                  <a:pt x="780542" y="1205047"/>
                  <a:pt x="755555" y="1204935"/>
                </a:cubicBezTo>
                <a:lnTo>
                  <a:pt x="0" y="1205567"/>
                </a:lnTo>
                <a:lnTo>
                  <a:pt x="0" y="0"/>
                </a:lnTo>
                <a:lnTo>
                  <a:pt x="770616" y="966"/>
                </a:lnTo>
                <a:cubicBezTo>
                  <a:pt x="785448" y="2257"/>
                  <a:pt x="800166" y="6691"/>
                  <a:pt x="814542" y="14269"/>
                </a:cubicBezTo>
                <a:cubicBezTo>
                  <a:pt x="831200" y="22969"/>
                  <a:pt x="847402" y="35710"/>
                  <a:pt x="862804" y="52324"/>
                </a:cubicBezTo>
                <a:lnTo>
                  <a:pt x="1203264" y="432823"/>
                </a:lnTo>
                <a:cubicBezTo>
                  <a:pt x="1231674" y="465771"/>
                  <a:pt x="1249472" y="532003"/>
                  <a:pt x="1249130" y="603961"/>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sp>
        <p:nvSpPr>
          <p:cNvPr id="8" name="Freeform: Shape 7">
            <a:extLst>
              <a:ext uri="{FF2B5EF4-FFF2-40B4-BE49-F238E27FC236}">
                <a16:creationId xmlns:a16="http://schemas.microsoft.com/office/drawing/2014/main" id="{AA26B348-1835-904A-1080-94D426F096C6}"/>
              </a:ext>
            </a:extLst>
          </p:cNvPr>
          <p:cNvSpPr/>
          <p:nvPr/>
        </p:nvSpPr>
        <p:spPr>
          <a:xfrm rot="16200000">
            <a:off x="782488" y="4567604"/>
            <a:ext cx="1734420" cy="865171"/>
          </a:xfrm>
          <a:custGeom>
            <a:avLst/>
            <a:gdLst>
              <a:gd name="connsiteX0" fmla="*/ 1249130 w 1249134"/>
              <a:gd name="connsiteY0" fmla="*/ 603961 h 1205567"/>
              <a:gd name="connsiteX1" fmla="*/ 1201781 w 1249134"/>
              <a:gd name="connsiteY1" fmla="*/ 772629 h 1205567"/>
              <a:gd name="connsiteX2" fmla="*/ 884482 w 1249134"/>
              <a:gd name="connsiteY2" fmla="*/ 1132304 h 1205567"/>
              <a:gd name="connsiteX3" fmla="*/ 829602 w 1249134"/>
              <a:gd name="connsiteY3" fmla="*/ 1182090 h 1205567"/>
              <a:gd name="connsiteX4" fmla="*/ 755555 w 1249134"/>
              <a:gd name="connsiteY4" fmla="*/ 1204935 h 1205567"/>
              <a:gd name="connsiteX5" fmla="*/ 0 w 1249134"/>
              <a:gd name="connsiteY5" fmla="*/ 1205567 h 1205567"/>
              <a:gd name="connsiteX6" fmla="*/ 0 w 1249134"/>
              <a:gd name="connsiteY6" fmla="*/ 0 h 1205567"/>
              <a:gd name="connsiteX7" fmla="*/ 770616 w 1249134"/>
              <a:gd name="connsiteY7" fmla="*/ 966 h 1205567"/>
              <a:gd name="connsiteX8" fmla="*/ 814542 w 1249134"/>
              <a:gd name="connsiteY8" fmla="*/ 14269 h 1205567"/>
              <a:gd name="connsiteX9" fmla="*/ 862804 w 1249134"/>
              <a:gd name="connsiteY9" fmla="*/ 52324 h 1205567"/>
              <a:gd name="connsiteX10" fmla="*/ 1203264 w 1249134"/>
              <a:gd name="connsiteY10" fmla="*/ 432823 h 1205567"/>
              <a:gd name="connsiteX11" fmla="*/ 1249130 w 1249134"/>
              <a:gd name="connsiteY11" fmla="*/ 603961 h 120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49134" h="1205567">
                <a:moveTo>
                  <a:pt x="1249130" y="603961"/>
                </a:moveTo>
                <a:cubicBezTo>
                  <a:pt x="1248788" y="675750"/>
                  <a:pt x="1230419" y="741028"/>
                  <a:pt x="1201781" y="772629"/>
                </a:cubicBezTo>
                <a:lnTo>
                  <a:pt x="884482" y="1132304"/>
                </a:lnTo>
                <a:cubicBezTo>
                  <a:pt x="867026" y="1153352"/>
                  <a:pt x="848656" y="1170023"/>
                  <a:pt x="829602" y="1182090"/>
                </a:cubicBezTo>
                <a:cubicBezTo>
                  <a:pt x="805528" y="1197358"/>
                  <a:pt x="780542" y="1205047"/>
                  <a:pt x="755555" y="1204935"/>
                </a:cubicBezTo>
                <a:lnTo>
                  <a:pt x="0" y="1205567"/>
                </a:lnTo>
                <a:lnTo>
                  <a:pt x="0" y="0"/>
                </a:lnTo>
                <a:lnTo>
                  <a:pt x="770616" y="966"/>
                </a:lnTo>
                <a:cubicBezTo>
                  <a:pt x="785448" y="2257"/>
                  <a:pt x="800166" y="6691"/>
                  <a:pt x="814542" y="14269"/>
                </a:cubicBezTo>
                <a:cubicBezTo>
                  <a:pt x="831200" y="22969"/>
                  <a:pt x="847402" y="35710"/>
                  <a:pt x="862804" y="52324"/>
                </a:cubicBezTo>
                <a:lnTo>
                  <a:pt x="1203264" y="432823"/>
                </a:lnTo>
                <a:cubicBezTo>
                  <a:pt x="1231674" y="465771"/>
                  <a:pt x="1249472" y="532003"/>
                  <a:pt x="1249130" y="603961"/>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sp>
        <p:nvSpPr>
          <p:cNvPr id="9" name="Shape">
            <a:extLst>
              <a:ext uri="{FF2B5EF4-FFF2-40B4-BE49-F238E27FC236}">
                <a16:creationId xmlns:a16="http://schemas.microsoft.com/office/drawing/2014/main" id="{0DD628D3-A263-C983-0238-DE3F344DF74E}"/>
              </a:ext>
            </a:extLst>
          </p:cNvPr>
          <p:cNvSpPr/>
          <p:nvPr/>
        </p:nvSpPr>
        <p:spPr>
          <a:xfrm>
            <a:off x="8234906" y="5748700"/>
            <a:ext cx="2768153" cy="540756"/>
          </a:xfrm>
          <a:custGeom>
            <a:avLst/>
            <a:gdLst/>
            <a:ahLst/>
            <a:cxnLst>
              <a:cxn ang="0">
                <a:pos x="wd2" y="hd2"/>
              </a:cxn>
              <a:cxn ang="5400000">
                <a:pos x="wd2" y="hd2"/>
              </a:cxn>
              <a:cxn ang="10800000">
                <a:pos x="wd2" y="hd2"/>
              </a:cxn>
              <a:cxn ang="16200000">
                <a:pos x="wd2" y="hd2"/>
              </a:cxn>
            </a:cxnLst>
            <a:rect l="0" t="0" r="r" b="b"/>
            <a:pathLst>
              <a:path w="21573" h="21524" extrusionOk="0">
                <a:moveTo>
                  <a:pt x="21171" y="7735"/>
                </a:moveTo>
                <a:lnTo>
                  <a:pt x="18187" y="956"/>
                </a:lnTo>
                <a:cubicBezTo>
                  <a:pt x="18052" y="660"/>
                  <a:pt x="17910" y="433"/>
                  <a:pt x="17764" y="278"/>
                </a:cubicBezTo>
                <a:cubicBezTo>
                  <a:pt x="17638" y="143"/>
                  <a:pt x="17509" y="64"/>
                  <a:pt x="17379" y="41"/>
                </a:cubicBezTo>
                <a:lnTo>
                  <a:pt x="1289" y="0"/>
                </a:lnTo>
                <a:cubicBezTo>
                  <a:pt x="946" y="10"/>
                  <a:pt x="618" y="640"/>
                  <a:pt x="377" y="1753"/>
                </a:cubicBezTo>
                <a:cubicBezTo>
                  <a:pt x="112" y="2975"/>
                  <a:pt x="-24" y="4661"/>
                  <a:pt x="4" y="6376"/>
                </a:cubicBezTo>
                <a:lnTo>
                  <a:pt x="29" y="15561"/>
                </a:lnTo>
                <a:cubicBezTo>
                  <a:pt x="23" y="17003"/>
                  <a:pt x="134" y="18404"/>
                  <a:pt x="341" y="19493"/>
                </a:cubicBezTo>
                <a:cubicBezTo>
                  <a:pt x="599" y="20854"/>
                  <a:pt x="980" y="21600"/>
                  <a:pt x="1374" y="21518"/>
                </a:cubicBezTo>
                <a:lnTo>
                  <a:pt x="17247" y="21491"/>
                </a:lnTo>
                <a:cubicBezTo>
                  <a:pt x="17466" y="21493"/>
                  <a:pt x="17685" y="21356"/>
                  <a:pt x="17896" y="21084"/>
                </a:cubicBezTo>
                <a:cubicBezTo>
                  <a:pt x="18063" y="20869"/>
                  <a:pt x="18224" y="20572"/>
                  <a:pt x="18377" y="20197"/>
                </a:cubicBezTo>
                <a:lnTo>
                  <a:pt x="21158" y="13789"/>
                </a:lnTo>
                <a:cubicBezTo>
                  <a:pt x="21409" y="13226"/>
                  <a:pt x="21570" y="12063"/>
                  <a:pt x="21573" y="10784"/>
                </a:cubicBezTo>
                <a:cubicBezTo>
                  <a:pt x="21576" y="9502"/>
                  <a:pt x="21420" y="8322"/>
                  <a:pt x="21171" y="7735"/>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sp>
        <p:nvSpPr>
          <p:cNvPr id="10" name="Shape">
            <a:extLst>
              <a:ext uri="{FF2B5EF4-FFF2-40B4-BE49-F238E27FC236}">
                <a16:creationId xmlns:a16="http://schemas.microsoft.com/office/drawing/2014/main" id="{8B169CCD-0015-F9A8-02B9-9A87953C5338}"/>
              </a:ext>
            </a:extLst>
          </p:cNvPr>
          <p:cNvSpPr/>
          <p:nvPr/>
        </p:nvSpPr>
        <p:spPr>
          <a:xfrm>
            <a:off x="6083818" y="5748700"/>
            <a:ext cx="2768153" cy="540756"/>
          </a:xfrm>
          <a:custGeom>
            <a:avLst/>
            <a:gdLst/>
            <a:ahLst/>
            <a:cxnLst>
              <a:cxn ang="0">
                <a:pos x="wd2" y="hd2"/>
              </a:cxn>
              <a:cxn ang="5400000">
                <a:pos x="wd2" y="hd2"/>
              </a:cxn>
              <a:cxn ang="10800000">
                <a:pos x="wd2" y="hd2"/>
              </a:cxn>
              <a:cxn ang="16200000">
                <a:pos x="wd2" y="hd2"/>
              </a:cxn>
            </a:cxnLst>
            <a:rect l="0" t="0" r="r" b="b"/>
            <a:pathLst>
              <a:path w="21573" h="21524" extrusionOk="0">
                <a:moveTo>
                  <a:pt x="21171" y="7735"/>
                </a:moveTo>
                <a:lnTo>
                  <a:pt x="18187" y="956"/>
                </a:lnTo>
                <a:cubicBezTo>
                  <a:pt x="18052" y="660"/>
                  <a:pt x="17910" y="433"/>
                  <a:pt x="17764" y="278"/>
                </a:cubicBezTo>
                <a:cubicBezTo>
                  <a:pt x="17638" y="143"/>
                  <a:pt x="17509" y="64"/>
                  <a:pt x="17379" y="41"/>
                </a:cubicBezTo>
                <a:lnTo>
                  <a:pt x="1289" y="0"/>
                </a:lnTo>
                <a:cubicBezTo>
                  <a:pt x="946" y="10"/>
                  <a:pt x="618" y="640"/>
                  <a:pt x="377" y="1753"/>
                </a:cubicBezTo>
                <a:cubicBezTo>
                  <a:pt x="112" y="2975"/>
                  <a:pt x="-24" y="4661"/>
                  <a:pt x="4" y="6376"/>
                </a:cubicBezTo>
                <a:lnTo>
                  <a:pt x="29" y="15561"/>
                </a:lnTo>
                <a:cubicBezTo>
                  <a:pt x="23" y="17003"/>
                  <a:pt x="134" y="18404"/>
                  <a:pt x="341" y="19493"/>
                </a:cubicBezTo>
                <a:cubicBezTo>
                  <a:pt x="599" y="20854"/>
                  <a:pt x="980" y="21600"/>
                  <a:pt x="1374" y="21518"/>
                </a:cubicBezTo>
                <a:lnTo>
                  <a:pt x="17247" y="21491"/>
                </a:lnTo>
                <a:cubicBezTo>
                  <a:pt x="17466" y="21493"/>
                  <a:pt x="17685" y="21356"/>
                  <a:pt x="17896" y="21084"/>
                </a:cubicBezTo>
                <a:cubicBezTo>
                  <a:pt x="18063" y="20869"/>
                  <a:pt x="18224" y="20572"/>
                  <a:pt x="18377" y="20197"/>
                </a:cubicBezTo>
                <a:lnTo>
                  <a:pt x="21158" y="13789"/>
                </a:lnTo>
                <a:cubicBezTo>
                  <a:pt x="21409" y="13226"/>
                  <a:pt x="21570" y="12063"/>
                  <a:pt x="21573" y="10784"/>
                </a:cubicBezTo>
                <a:cubicBezTo>
                  <a:pt x="21576" y="9502"/>
                  <a:pt x="21420" y="8322"/>
                  <a:pt x="21171" y="7735"/>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sp>
        <p:nvSpPr>
          <p:cNvPr id="11" name="Shape">
            <a:extLst>
              <a:ext uri="{FF2B5EF4-FFF2-40B4-BE49-F238E27FC236}">
                <a16:creationId xmlns:a16="http://schemas.microsoft.com/office/drawing/2014/main" id="{D9CFCCEF-AB55-EBB2-931D-F2B332D2E2B1}"/>
              </a:ext>
            </a:extLst>
          </p:cNvPr>
          <p:cNvSpPr/>
          <p:nvPr/>
        </p:nvSpPr>
        <p:spPr>
          <a:xfrm>
            <a:off x="3932728" y="5748700"/>
            <a:ext cx="2768153" cy="540756"/>
          </a:xfrm>
          <a:custGeom>
            <a:avLst/>
            <a:gdLst/>
            <a:ahLst/>
            <a:cxnLst>
              <a:cxn ang="0">
                <a:pos x="wd2" y="hd2"/>
              </a:cxn>
              <a:cxn ang="5400000">
                <a:pos x="wd2" y="hd2"/>
              </a:cxn>
              <a:cxn ang="10800000">
                <a:pos x="wd2" y="hd2"/>
              </a:cxn>
              <a:cxn ang="16200000">
                <a:pos x="wd2" y="hd2"/>
              </a:cxn>
            </a:cxnLst>
            <a:rect l="0" t="0" r="r" b="b"/>
            <a:pathLst>
              <a:path w="21573" h="21524" extrusionOk="0">
                <a:moveTo>
                  <a:pt x="21171" y="7735"/>
                </a:moveTo>
                <a:lnTo>
                  <a:pt x="18187" y="956"/>
                </a:lnTo>
                <a:cubicBezTo>
                  <a:pt x="18052" y="660"/>
                  <a:pt x="17910" y="433"/>
                  <a:pt x="17764" y="278"/>
                </a:cubicBezTo>
                <a:cubicBezTo>
                  <a:pt x="17638" y="143"/>
                  <a:pt x="17509" y="64"/>
                  <a:pt x="17379" y="41"/>
                </a:cubicBezTo>
                <a:lnTo>
                  <a:pt x="1289" y="0"/>
                </a:lnTo>
                <a:cubicBezTo>
                  <a:pt x="946" y="10"/>
                  <a:pt x="618" y="640"/>
                  <a:pt x="377" y="1753"/>
                </a:cubicBezTo>
                <a:cubicBezTo>
                  <a:pt x="112" y="2975"/>
                  <a:pt x="-24" y="4661"/>
                  <a:pt x="4" y="6376"/>
                </a:cubicBezTo>
                <a:lnTo>
                  <a:pt x="29" y="15561"/>
                </a:lnTo>
                <a:cubicBezTo>
                  <a:pt x="23" y="17003"/>
                  <a:pt x="134" y="18404"/>
                  <a:pt x="341" y="19493"/>
                </a:cubicBezTo>
                <a:cubicBezTo>
                  <a:pt x="599" y="20854"/>
                  <a:pt x="980" y="21600"/>
                  <a:pt x="1374" y="21518"/>
                </a:cubicBezTo>
                <a:lnTo>
                  <a:pt x="17247" y="21491"/>
                </a:lnTo>
                <a:cubicBezTo>
                  <a:pt x="17466" y="21493"/>
                  <a:pt x="17685" y="21356"/>
                  <a:pt x="17896" y="21084"/>
                </a:cubicBezTo>
                <a:cubicBezTo>
                  <a:pt x="18063" y="20869"/>
                  <a:pt x="18224" y="20572"/>
                  <a:pt x="18377" y="20197"/>
                </a:cubicBezTo>
                <a:lnTo>
                  <a:pt x="21158" y="13789"/>
                </a:lnTo>
                <a:cubicBezTo>
                  <a:pt x="21409" y="13226"/>
                  <a:pt x="21570" y="12063"/>
                  <a:pt x="21573" y="10784"/>
                </a:cubicBezTo>
                <a:cubicBezTo>
                  <a:pt x="21576" y="9502"/>
                  <a:pt x="21420" y="8322"/>
                  <a:pt x="21171" y="7735"/>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sp>
        <p:nvSpPr>
          <p:cNvPr id="12" name="Shape">
            <a:extLst>
              <a:ext uri="{FF2B5EF4-FFF2-40B4-BE49-F238E27FC236}">
                <a16:creationId xmlns:a16="http://schemas.microsoft.com/office/drawing/2014/main" id="{0F187C27-4E58-2342-ABA2-A73969D2784A}"/>
              </a:ext>
            </a:extLst>
          </p:cNvPr>
          <p:cNvSpPr/>
          <p:nvPr/>
        </p:nvSpPr>
        <p:spPr>
          <a:xfrm>
            <a:off x="1781639" y="5748700"/>
            <a:ext cx="2768153" cy="540756"/>
          </a:xfrm>
          <a:custGeom>
            <a:avLst/>
            <a:gdLst/>
            <a:ahLst/>
            <a:cxnLst>
              <a:cxn ang="0">
                <a:pos x="wd2" y="hd2"/>
              </a:cxn>
              <a:cxn ang="5400000">
                <a:pos x="wd2" y="hd2"/>
              </a:cxn>
              <a:cxn ang="10800000">
                <a:pos x="wd2" y="hd2"/>
              </a:cxn>
              <a:cxn ang="16200000">
                <a:pos x="wd2" y="hd2"/>
              </a:cxn>
            </a:cxnLst>
            <a:rect l="0" t="0" r="r" b="b"/>
            <a:pathLst>
              <a:path w="21573" h="21524" extrusionOk="0">
                <a:moveTo>
                  <a:pt x="21171" y="7735"/>
                </a:moveTo>
                <a:lnTo>
                  <a:pt x="18187" y="956"/>
                </a:lnTo>
                <a:cubicBezTo>
                  <a:pt x="18052" y="660"/>
                  <a:pt x="17910" y="433"/>
                  <a:pt x="17764" y="278"/>
                </a:cubicBezTo>
                <a:cubicBezTo>
                  <a:pt x="17638" y="143"/>
                  <a:pt x="17509" y="64"/>
                  <a:pt x="17379" y="41"/>
                </a:cubicBezTo>
                <a:lnTo>
                  <a:pt x="1289" y="0"/>
                </a:lnTo>
                <a:cubicBezTo>
                  <a:pt x="946" y="10"/>
                  <a:pt x="618" y="640"/>
                  <a:pt x="377" y="1753"/>
                </a:cubicBezTo>
                <a:cubicBezTo>
                  <a:pt x="112" y="2975"/>
                  <a:pt x="-24" y="4661"/>
                  <a:pt x="4" y="6376"/>
                </a:cubicBezTo>
                <a:lnTo>
                  <a:pt x="29" y="15561"/>
                </a:lnTo>
                <a:cubicBezTo>
                  <a:pt x="23" y="17003"/>
                  <a:pt x="134" y="18404"/>
                  <a:pt x="341" y="19493"/>
                </a:cubicBezTo>
                <a:cubicBezTo>
                  <a:pt x="599" y="20854"/>
                  <a:pt x="980" y="21600"/>
                  <a:pt x="1374" y="21518"/>
                </a:cubicBezTo>
                <a:lnTo>
                  <a:pt x="17247" y="21491"/>
                </a:lnTo>
                <a:cubicBezTo>
                  <a:pt x="17466" y="21493"/>
                  <a:pt x="17685" y="21356"/>
                  <a:pt x="17896" y="21084"/>
                </a:cubicBezTo>
                <a:cubicBezTo>
                  <a:pt x="18063" y="20869"/>
                  <a:pt x="18224" y="20572"/>
                  <a:pt x="18377" y="20197"/>
                </a:cubicBezTo>
                <a:lnTo>
                  <a:pt x="21158" y="13789"/>
                </a:lnTo>
                <a:cubicBezTo>
                  <a:pt x="21409" y="13226"/>
                  <a:pt x="21570" y="12063"/>
                  <a:pt x="21573" y="10784"/>
                </a:cubicBezTo>
                <a:cubicBezTo>
                  <a:pt x="21576" y="9502"/>
                  <a:pt x="21420" y="8322"/>
                  <a:pt x="21171" y="7735"/>
                </a:cubicBezTo>
                <a:close/>
              </a:path>
            </a:pathLst>
          </a:custGeom>
          <a:gradFill>
            <a:gsLst>
              <a:gs pos="0">
                <a:srgbClr val="E0E4EB">
                  <a:alpha val="0"/>
                </a:srgbClr>
              </a:gs>
              <a:gs pos="100000">
                <a:srgbClr val="E0E4EB"/>
              </a:gs>
            </a:gsLst>
            <a:lin ang="0" scaled="0"/>
          </a:gradFill>
          <a:ln w="12700">
            <a:miter lim="400000"/>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rgbClr val="FFFFFF"/>
              </a:solidFill>
              <a:effectLst/>
              <a:uLnTx/>
              <a:uFillTx/>
              <a:latin typeface="+mj-lt"/>
              <a:cs typeface="+mn-cs"/>
            </a:endParaRPr>
          </a:p>
        </p:txBody>
      </p:sp>
      <p:cxnSp>
        <p:nvCxnSpPr>
          <p:cNvPr id="13" name="Straight Connector 12">
            <a:extLst>
              <a:ext uri="{FF2B5EF4-FFF2-40B4-BE49-F238E27FC236}">
                <a16:creationId xmlns:a16="http://schemas.microsoft.com/office/drawing/2014/main" id="{9475CF3C-AD7A-D795-F7FE-4A94A928DC02}"/>
              </a:ext>
            </a:extLst>
          </p:cNvPr>
          <p:cNvCxnSpPr>
            <a:cxnSpLocks/>
          </p:cNvCxnSpPr>
          <p:nvPr/>
        </p:nvCxnSpPr>
        <p:spPr>
          <a:xfrm flipH="1">
            <a:off x="2105796" y="5742517"/>
            <a:ext cx="8897263" cy="0"/>
          </a:xfrm>
          <a:prstGeom prst="line">
            <a:avLst/>
          </a:prstGeom>
          <a:noFill/>
          <a:ln w="12700" cap="rnd" cmpd="sng" algn="ctr">
            <a:solidFill>
              <a:srgbClr val="E0E4EB">
                <a:lumMod val="90000"/>
              </a:srgbClr>
            </a:solidFill>
            <a:prstDash val="sysDash"/>
            <a:miter lim="800000"/>
            <a:headEnd type="arrow"/>
          </a:ln>
          <a:effectLst/>
        </p:spPr>
      </p:cxnSp>
      <p:sp>
        <p:nvSpPr>
          <p:cNvPr id="14" name="TextBox 13">
            <a:extLst>
              <a:ext uri="{FF2B5EF4-FFF2-40B4-BE49-F238E27FC236}">
                <a16:creationId xmlns:a16="http://schemas.microsoft.com/office/drawing/2014/main" id="{B340C158-E270-5C21-D1C1-7E2FDAEAB39D}"/>
              </a:ext>
            </a:extLst>
          </p:cNvPr>
          <p:cNvSpPr txBox="1"/>
          <p:nvPr/>
        </p:nvSpPr>
        <p:spPr>
          <a:xfrm>
            <a:off x="2040153" y="5867400"/>
            <a:ext cx="2338883" cy="338554"/>
          </a:xfrm>
          <a:prstGeom prst="rect">
            <a:avLst/>
          </a:prstGeom>
          <a:noFill/>
        </p:spPr>
        <p:txBody>
          <a:bodyPr wrap="square" rtlCol="0">
            <a:spAutoFit/>
          </a:bodyPr>
          <a:lstStyle/>
          <a:p>
            <a:pPr algn="ctr" fontAlgn="auto">
              <a:spcBef>
                <a:spcPts val="0"/>
              </a:spcBef>
              <a:spcAft>
                <a:spcPts val="0"/>
              </a:spcAft>
            </a:pPr>
            <a:r>
              <a:rPr lang="en-US" sz="1600" dirty="0">
                <a:solidFill>
                  <a:srgbClr val="000000"/>
                </a:solidFill>
                <a:latin typeface="+mj-lt"/>
                <a:cs typeface="+mn-cs"/>
              </a:rPr>
              <a:t>Specific Functions</a:t>
            </a:r>
          </a:p>
        </p:txBody>
      </p:sp>
      <p:sp>
        <p:nvSpPr>
          <p:cNvPr id="15" name="TextBox 14">
            <a:extLst>
              <a:ext uri="{FF2B5EF4-FFF2-40B4-BE49-F238E27FC236}">
                <a16:creationId xmlns:a16="http://schemas.microsoft.com/office/drawing/2014/main" id="{AA57EB2A-8E3E-1EAE-C3E5-E0F1C9DEDDA8}"/>
              </a:ext>
            </a:extLst>
          </p:cNvPr>
          <p:cNvSpPr txBox="1"/>
          <p:nvPr/>
        </p:nvSpPr>
        <p:spPr>
          <a:xfrm>
            <a:off x="4887083" y="5867400"/>
            <a:ext cx="1404872" cy="338554"/>
          </a:xfrm>
          <a:prstGeom prst="rect">
            <a:avLst/>
          </a:prstGeom>
          <a:noFill/>
        </p:spPr>
        <p:txBody>
          <a:bodyPr wrap="none" rtlCol="0">
            <a:spAutoFit/>
          </a:bodyPr>
          <a:lstStyle/>
          <a:p>
            <a:pPr algn="ctr" fontAlgn="auto">
              <a:spcBef>
                <a:spcPts val="0"/>
              </a:spcBef>
              <a:spcAft>
                <a:spcPts val="0"/>
              </a:spcAft>
            </a:pPr>
            <a:r>
              <a:rPr lang="en-US" sz="1600" dirty="0">
                <a:solidFill>
                  <a:srgbClr val="000000"/>
                </a:solidFill>
                <a:latin typeface="+mj-lt"/>
                <a:cs typeface="+mn-cs"/>
              </a:rPr>
              <a:t>Core Behavior</a:t>
            </a:r>
          </a:p>
        </p:txBody>
      </p:sp>
      <p:sp>
        <p:nvSpPr>
          <p:cNvPr id="16" name="TextBox 15">
            <a:extLst>
              <a:ext uri="{FF2B5EF4-FFF2-40B4-BE49-F238E27FC236}">
                <a16:creationId xmlns:a16="http://schemas.microsoft.com/office/drawing/2014/main" id="{67755306-16D7-8F50-38C8-C654755EF5A1}"/>
              </a:ext>
            </a:extLst>
          </p:cNvPr>
          <p:cNvSpPr txBox="1"/>
          <p:nvPr/>
        </p:nvSpPr>
        <p:spPr>
          <a:xfrm>
            <a:off x="6923664" y="5867400"/>
            <a:ext cx="1705532" cy="338554"/>
          </a:xfrm>
          <a:prstGeom prst="rect">
            <a:avLst/>
          </a:prstGeom>
          <a:noFill/>
        </p:spPr>
        <p:txBody>
          <a:bodyPr wrap="none" rtlCol="0">
            <a:spAutoFit/>
          </a:bodyPr>
          <a:lstStyle/>
          <a:p>
            <a:pPr algn="ctr" fontAlgn="auto">
              <a:spcBef>
                <a:spcPts val="0"/>
              </a:spcBef>
              <a:spcAft>
                <a:spcPts val="0"/>
              </a:spcAft>
            </a:pPr>
            <a:r>
              <a:rPr lang="en-US" sz="1600" dirty="0">
                <a:solidFill>
                  <a:srgbClr val="000000"/>
                </a:solidFill>
                <a:latin typeface="+mj-lt"/>
                <a:cs typeface="+mn-cs"/>
              </a:rPr>
              <a:t>Complete Analysis</a:t>
            </a:r>
          </a:p>
        </p:txBody>
      </p:sp>
      <p:sp>
        <p:nvSpPr>
          <p:cNvPr id="17" name="TextBox 16">
            <a:extLst>
              <a:ext uri="{FF2B5EF4-FFF2-40B4-BE49-F238E27FC236}">
                <a16:creationId xmlns:a16="http://schemas.microsoft.com/office/drawing/2014/main" id="{7AC28896-94BA-0351-FE93-E441DB5B7DCF}"/>
              </a:ext>
            </a:extLst>
          </p:cNvPr>
          <p:cNvSpPr txBox="1"/>
          <p:nvPr/>
        </p:nvSpPr>
        <p:spPr>
          <a:xfrm>
            <a:off x="9074230" y="5867400"/>
            <a:ext cx="1606530" cy="338554"/>
          </a:xfrm>
          <a:prstGeom prst="rect">
            <a:avLst/>
          </a:prstGeom>
          <a:noFill/>
        </p:spPr>
        <p:txBody>
          <a:bodyPr wrap="none" rtlCol="0">
            <a:spAutoFit/>
          </a:bodyPr>
          <a:lstStyle/>
          <a:p>
            <a:pPr algn="ctr" fontAlgn="auto">
              <a:spcBef>
                <a:spcPts val="0"/>
              </a:spcBef>
              <a:spcAft>
                <a:spcPts val="0"/>
              </a:spcAft>
            </a:pPr>
            <a:r>
              <a:rPr lang="en-US" sz="1600" dirty="0">
                <a:solidFill>
                  <a:srgbClr val="000000"/>
                </a:solidFill>
                <a:latin typeface="+mj-lt"/>
                <a:cs typeface="+mn-cs"/>
              </a:rPr>
              <a:t>Achieve Shift-left</a:t>
            </a:r>
          </a:p>
        </p:txBody>
      </p:sp>
      <p:sp>
        <p:nvSpPr>
          <p:cNvPr id="18" name="TextBox 17">
            <a:extLst>
              <a:ext uri="{FF2B5EF4-FFF2-40B4-BE49-F238E27FC236}">
                <a16:creationId xmlns:a16="http://schemas.microsoft.com/office/drawing/2014/main" id="{F2F89D43-92BC-0C43-101C-F7C4AF9C5008}"/>
              </a:ext>
            </a:extLst>
          </p:cNvPr>
          <p:cNvSpPr txBox="1"/>
          <p:nvPr/>
        </p:nvSpPr>
        <p:spPr>
          <a:xfrm>
            <a:off x="1121656" y="4917493"/>
            <a:ext cx="1055281" cy="830997"/>
          </a:xfrm>
          <a:prstGeom prst="rect">
            <a:avLst/>
          </a:prstGeom>
          <a:noFill/>
        </p:spPr>
        <p:txBody>
          <a:bodyPr wrap="square" rtlCol="0">
            <a:spAutoFit/>
          </a:bodyPr>
          <a:lstStyle/>
          <a:p>
            <a:pPr algn="ctr" fontAlgn="auto">
              <a:spcBef>
                <a:spcPts val="0"/>
              </a:spcBef>
              <a:spcAft>
                <a:spcPts val="0"/>
              </a:spcAft>
            </a:pPr>
            <a:r>
              <a:rPr lang="en-US" sz="1600" dirty="0">
                <a:solidFill>
                  <a:srgbClr val="000000"/>
                </a:solidFill>
                <a:latin typeface="+mj-lt"/>
                <a:cs typeface="+mn-cs"/>
              </a:rPr>
              <a:t>Improve process efficiency</a:t>
            </a:r>
          </a:p>
        </p:txBody>
      </p:sp>
      <p:sp>
        <p:nvSpPr>
          <p:cNvPr id="19" name="TextBox 18">
            <a:extLst>
              <a:ext uri="{FF2B5EF4-FFF2-40B4-BE49-F238E27FC236}">
                <a16:creationId xmlns:a16="http://schemas.microsoft.com/office/drawing/2014/main" id="{65232AD4-347D-43EE-003E-F43797A962D9}"/>
              </a:ext>
            </a:extLst>
          </p:cNvPr>
          <p:cNvSpPr txBox="1"/>
          <p:nvPr/>
        </p:nvSpPr>
        <p:spPr>
          <a:xfrm>
            <a:off x="1066800" y="3056180"/>
            <a:ext cx="1164994" cy="830997"/>
          </a:xfrm>
          <a:prstGeom prst="rect">
            <a:avLst/>
          </a:prstGeom>
          <a:noFill/>
        </p:spPr>
        <p:txBody>
          <a:bodyPr wrap="square" rtlCol="0">
            <a:spAutoFit/>
          </a:bodyPr>
          <a:lstStyle/>
          <a:p>
            <a:pPr algn="ctr" fontAlgn="auto">
              <a:spcBef>
                <a:spcPts val="0"/>
              </a:spcBef>
              <a:spcAft>
                <a:spcPts val="0"/>
              </a:spcAft>
            </a:pPr>
            <a:r>
              <a:rPr lang="en-US" sz="1600" dirty="0">
                <a:solidFill>
                  <a:srgbClr val="000000"/>
                </a:solidFill>
                <a:latin typeface="+mj-lt"/>
                <a:cs typeface="+mn-cs"/>
              </a:rPr>
              <a:t>Leverage </a:t>
            </a:r>
          </a:p>
          <a:p>
            <a:pPr algn="ctr" fontAlgn="auto">
              <a:spcBef>
                <a:spcPts val="0"/>
              </a:spcBef>
              <a:spcAft>
                <a:spcPts val="0"/>
              </a:spcAft>
            </a:pPr>
            <a:r>
              <a:rPr lang="en-US" sz="1600" dirty="0">
                <a:solidFill>
                  <a:srgbClr val="000000"/>
                </a:solidFill>
                <a:latin typeface="+mj-lt"/>
                <a:cs typeface="+mn-cs"/>
              </a:rPr>
              <a:t>best practices</a:t>
            </a:r>
          </a:p>
        </p:txBody>
      </p:sp>
      <p:cxnSp>
        <p:nvCxnSpPr>
          <p:cNvPr id="22" name="Straight Connector 21">
            <a:extLst>
              <a:ext uri="{FF2B5EF4-FFF2-40B4-BE49-F238E27FC236}">
                <a16:creationId xmlns:a16="http://schemas.microsoft.com/office/drawing/2014/main" id="{B00AD852-1F04-D2FD-7FF0-CBAFB87A46C2}"/>
              </a:ext>
            </a:extLst>
          </p:cNvPr>
          <p:cNvCxnSpPr>
            <a:cxnSpLocks/>
            <a:stCxn id="37" idx="0"/>
          </p:cNvCxnSpPr>
          <p:nvPr/>
        </p:nvCxnSpPr>
        <p:spPr>
          <a:xfrm>
            <a:off x="4549792" y="1366203"/>
            <a:ext cx="0" cy="4382496"/>
          </a:xfrm>
          <a:prstGeom prst="line">
            <a:avLst/>
          </a:prstGeom>
          <a:noFill/>
          <a:ln w="12700" cap="rnd" cmpd="sng" algn="ctr">
            <a:solidFill>
              <a:srgbClr val="E0E4EB">
                <a:lumMod val="90000"/>
              </a:srgbClr>
            </a:solidFill>
            <a:prstDash val="sysDash"/>
            <a:miter lim="800000"/>
            <a:headEnd type="none"/>
          </a:ln>
          <a:effectLst/>
        </p:spPr>
      </p:cxnSp>
      <p:cxnSp>
        <p:nvCxnSpPr>
          <p:cNvPr id="23" name="Straight Connector 22">
            <a:extLst>
              <a:ext uri="{FF2B5EF4-FFF2-40B4-BE49-F238E27FC236}">
                <a16:creationId xmlns:a16="http://schemas.microsoft.com/office/drawing/2014/main" id="{D2F5F4EC-113A-3AA2-1229-634784FBF71B}"/>
              </a:ext>
            </a:extLst>
          </p:cNvPr>
          <p:cNvCxnSpPr>
            <a:cxnSpLocks/>
            <a:stCxn id="38" idx="0"/>
          </p:cNvCxnSpPr>
          <p:nvPr/>
        </p:nvCxnSpPr>
        <p:spPr>
          <a:xfrm flipH="1">
            <a:off x="8851972" y="1366202"/>
            <a:ext cx="2" cy="4376316"/>
          </a:xfrm>
          <a:prstGeom prst="line">
            <a:avLst/>
          </a:prstGeom>
          <a:noFill/>
          <a:ln w="12700" cap="rnd" cmpd="sng" algn="ctr">
            <a:solidFill>
              <a:srgbClr val="E0E4EB">
                <a:lumMod val="90000"/>
              </a:srgbClr>
            </a:solidFill>
            <a:prstDash val="sysDash"/>
            <a:miter lim="800000"/>
            <a:headEnd type="none"/>
          </a:ln>
          <a:effectLst/>
        </p:spPr>
      </p:cxnSp>
      <p:cxnSp>
        <p:nvCxnSpPr>
          <p:cNvPr id="24" name="Straight Connector 23">
            <a:extLst>
              <a:ext uri="{FF2B5EF4-FFF2-40B4-BE49-F238E27FC236}">
                <a16:creationId xmlns:a16="http://schemas.microsoft.com/office/drawing/2014/main" id="{5176FA6A-9764-B14B-9D31-C78A58E047B1}"/>
              </a:ext>
            </a:extLst>
          </p:cNvPr>
          <p:cNvCxnSpPr>
            <a:cxnSpLocks/>
            <a:stCxn id="39" idx="0"/>
          </p:cNvCxnSpPr>
          <p:nvPr/>
        </p:nvCxnSpPr>
        <p:spPr>
          <a:xfrm>
            <a:off x="11003059" y="1366203"/>
            <a:ext cx="0" cy="4376314"/>
          </a:xfrm>
          <a:prstGeom prst="line">
            <a:avLst/>
          </a:prstGeom>
          <a:noFill/>
          <a:ln w="12700" cap="rnd" cmpd="sng" algn="ctr">
            <a:solidFill>
              <a:srgbClr val="E0E4EB">
                <a:lumMod val="90000"/>
              </a:srgbClr>
            </a:solidFill>
            <a:prstDash val="sysDash"/>
            <a:miter lim="800000"/>
            <a:headEnd type="none"/>
          </a:ln>
          <a:effectLst/>
        </p:spPr>
      </p:cxnSp>
      <p:sp>
        <p:nvSpPr>
          <p:cNvPr id="25" name="Oval 24">
            <a:extLst>
              <a:ext uri="{FF2B5EF4-FFF2-40B4-BE49-F238E27FC236}">
                <a16:creationId xmlns:a16="http://schemas.microsoft.com/office/drawing/2014/main" id="{98B52232-8EBC-36A3-D145-211123BBE6B3}"/>
              </a:ext>
            </a:extLst>
          </p:cNvPr>
          <p:cNvSpPr/>
          <p:nvPr/>
        </p:nvSpPr>
        <p:spPr>
          <a:xfrm rot="20377474">
            <a:off x="2204228" y="2491162"/>
            <a:ext cx="7622478" cy="2562320"/>
          </a:xfrm>
          <a:prstGeom prst="ellipse">
            <a:avLst/>
          </a:prstGeom>
          <a:gradFill>
            <a:gsLst>
              <a:gs pos="0">
                <a:srgbClr val="17A4BE">
                  <a:alpha val="35000"/>
                </a:srgbClr>
              </a:gs>
              <a:gs pos="100000">
                <a:srgbClr val="05B8D9">
                  <a:lumMod val="60000"/>
                  <a:lumOff val="40000"/>
                  <a:alpha val="35000"/>
                </a:srgbClr>
              </a:gs>
            </a:gsLst>
            <a:lin ang="0" scaled="0"/>
          </a:gradFill>
          <a:ln w="12700">
            <a:miter lim="400000"/>
          </a:ln>
        </p:spPr>
        <p:txBody>
          <a:bodyPr rot="0" spcFirstLastPara="0" vertOverflow="overflow" horzOverflow="overflow" vert="horz" wrap="square" lIns="0" tIns="0" rIns="91440" bIns="2743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400" b="1" i="0" u="none" strike="noStrike" kern="0" cap="none" spc="0" normalizeH="0" baseline="0" noProof="0">
              <a:ln>
                <a:noFill/>
              </a:ln>
              <a:solidFill>
                <a:srgbClr val="FFFFFF"/>
              </a:solidFill>
              <a:effectLst/>
              <a:uLnTx/>
              <a:uFillTx/>
              <a:latin typeface="+mj-lt"/>
              <a:cs typeface="+mn-cs"/>
            </a:endParaRPr>
          </a:p>
        </p:txBody>
      </p:sp>
      <p:sp>
        <p:nvSpPr>
          <p:cNvPr id="26" name="Oval 25">
            <a:extLst>
              <a:ext uri="{FF2B5EF4-FFF2-40B4-BE49-F238E27FC236}">
                <a16:creationId xmlns:a16="http://schemas.microsoft.com/office/drawing/2014/main" id="{0B766819-4CA9-B770-4E58-15060D506434}"/>
              </a:ext>
            </a:extLst>
          </p:cNvPr>
          <p:cNvSpPr/>
          <p:nvPr/>
        </p:nvSpPr>
        <p:spPr>
          <a:xfrm rot="20377474">
            <a:off x="2258096" y="2929648"/>
            <a:ext cx="5929536" cy="2263965"/>
          </a:xfrm>
          <a:prstGeom prst="ellipse">
            <a:avLst/>
          </a:prstGeom>
          <a:gradFill>
            <a:gsLst>
              <a:gs pos="0">
                <a:srgbClr val="17A4BE">
                  <a:alpha val="35000"/>
                </a:srgbClr>
              </a:gs>
              <a:gs pos="100000">
                <a:srgbClr val="05B8D9">
                  <a:lumMod val="60000"/>
                  <a:lumOff val="40000"/>
                  <a:alpha val="35000"/>
                </a:srgbClr>
              </a:gs>
            </a:gsLst>
            <a:lin ang="0" scaled="0"/>
          </a:gradFill>
          <a:ln w="12700">
            <a:miter lim="400000"/>
          </a:ln>
        </p:spPr>
        <p:txBody>
          <a:bodyPr rot="0" spcFirstLastPara="0" vertOverflow="overflow" horzOverflow="overflow" vert="horz" wrap="square" lIns="0" tIns="0" rIns="91440" bIns="2743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400" b="1" i="0" u="none" strike="noStrike" kern="0" cap="none" spc="0" normalizeH="0" baseline="0" noProof="0">
              <a:ln>
                <a:noFill/>
              </a:ln>
              <a:solidFill>
                <a:srgbClr val="FFFFFF"/>
              </a:solidFill>
              <a:effectLst/>
              <a:uLnTx/>
              <a:uFillTx/>
              <a:latin typeface="+mj-lt"/>
              <a:cs typeface="+mn-cs"/>
            </a:endParaRPr>
          </a:p>
        </p:txBody>
      </p:sp>
      <p:sp>
        <p:nvSpPr>
          <p:cNvPr id="27" name="Oval 26">
            <a:extLst>
              <a:ext uri="{FF2B5EF4-FFF2-40B4-BE49-F238E27FC236}">
                <a16:creationId xmlns:a16="http://schemas.microsoft.com/office/drawing/2014/main" id="{8CA103D5-53A5-0386-B112-6605373A29DD}"/>
              </a:ext>
            </a:extLst>
          </p:cNvPr>
          <p:cNvSpPr/>
          <p:nvPr/>
        </p:nvSpPr>
        <p:spPr>
          <a:xfrm rot="20377474">
            <a:off x="2337269" y="3681166"/>
            <a:ext cx="3398752" cy="1608214"/>
          </a:xfrm>
          <a:prstGeom prst="ellipse">
            <a:avLst/>
          </a:prstGeom>
          <a:gradFill>
            <a:gsLst>
              <a:gs pos="0">
                <a:srgbClr val="16648F">
                  <a:alpha val="40000"/>
                </a:srgbClr>
              </a:gs>
              <a:gs pos="100000">
                <a:srgbClr val="0481BE">
                  <a:lumMod val="60000"/>
                  <a:lumOff val="40000"/>
                  <a:alpha val="40000"/>
                </a:srgbClr>
              </a:gs>
            </a:gsLst>
            <a:lin ang="2009288"/>
          </a:gradFill>
          <a:ln w="12700">
            <a:miter lim="400000"/>
          </a:ln>
        </p:spPr>
        <p:txBody>
          <a:bodyPr rot="0" spcFirstLastPara="0" vertOverflow="overflow" horzOverflow="overflow" vert="horz" wrap="square" lIns="0" tIns="0" rIns="0" bIns="2743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400" b="1" i="0" u="none" strike="noStrike" kern="0" cap="none" spc="0" normalizeH="0" baseline="0" noProof="0">
              <a:ln>
                <a:noFill/>
              </a:ln>
              <a:solidFill>
                <a:srgbClr val="FFFFFF"/>
              </a:solidFill>
              <a:effectLst/>
              <a:uLnTx/>
              <a:uFillTx/>
              <a:latin typeface="+mj-lt"/>
              <a:cs typeface="+mn-cs"/>
            </a:endParaRPr>
          </a:p>
        </p:txBody>
      </p:sp>
      <p:sp>
        <p:nvSpPr>
          <p:cNvPr id="28" name="Oval 27">
            <a:extLst>
              <a:ext uri="{FF2B5EF4-FFF2-40B4-BE49-F238E27FC236}">
                <a16:creationId xmlns:a16="http://schemas.microsoft.com/office/drawing/2014/main" id="{B976B59A-F795-36A1-86FF-2CA88E98A16F}"/>
              </a:ext>
            </a:extLst>
          </p:cNvPr>
          <p:cNvSpPr/>
          <p:nvPr/>
        </p:nvSpPr>
        <p:spPr>
          <a:xfrm rot="20377474">
            <a:off x="2383623" y="4272093"/>
            <a:ext cx="1916985" cy="922444"/>
          </a:xfrm>
          <a:prstGeom prst="ellipse">
            <a:avLst/>
          </a:prstGeom>
          <a:gradFill>
            <a:gsLst>
              <a:gs pos="0">
                <a:srgbClr val="16648F">
                  <a:alpha val="40000"/>
                </a:srgbClr>
              </a:gs>
              <a:gs pos="100000">
                <a:srgbClr val="0481BE">
                  <a:lumMod val="100000"/>
                  <a:alpha val="40000"/>
                </a:srgbClr>
              </a:gs>
            </a:gsLst>
            <a:lin ang="2009288"/>
          </a:gradFill>
          <a:ln w="12700">
            <a:miter lim="400000"/>
          </a:ln>
        </p:spPr>
        <p:txBody>
          <a:bodyPr rot="0" spcFirstLastPara="0" vertOverflow="overflow" horzOverflow="overflow" vert="horz" wrap="square" lIns="0" tIns="0" rIns="0" bIns="2743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400" b="1" i="0" u="none" strike="noStrike" kern="0" cap="none" spc="0" normalizeH="0" baseline="0" noProof="0">
              <a:ln>
                <a:noFill/>
              </a:ln>
              <a:solidFill>
                <a:srgbClr val="FFFFFF"/>
              </a:solidFill>
              <a:effectLst/>
              <a:uLnTx/>
              <a:uFillTx/>
              <a:latin typeface="+mj-lt"/>
              <a:cs typeface="+mn-cs"/>
            </a:endParaRPr>
          </a:p>
        </p:txBody>
      </p:sp>
      <p:sp>
        <p:nvSpPr>
          <p:cNvPr id="29" name="TextBox 28">
            <a:extLst>
              <a:ext uri="{FF2B5EF4-FFF2-40B4-BE49-F238E27FC236}">
                <a16:creationId xmlns:a16="http://schemas.microsoft.com/office/drawing/2014/main" id="{0BA5334B-E145-9417-9518-6C8D22204050}"/>
              </a:ext>
            </a:extLst>
          </p:cNvPr>
          <p:cNvSpPr txBox="1"/>
          <p:nvPr/>
        </p:nvSpPr>
        <p:spPr>
          <a:xfrm>
            <a:off x="2514600" y="4599293"/>
            <a:ext cx="1419157" cy="646331"/>
          </a:xfrm>
          <a:prstGeom prst="rect">
            <a:avLst/>
          </a:prstGeom>
          <a:noFill/>
        </p:spPr>
        <p:txBody>
          <a:bodyPr wrap="square" rtlCol="0">
            <a:spAutoFit/>
          </a:bodyPr>
          <a:lstStyle/>
          <a:p>
            <a:pPr algn="ctr" fontAlgn="auto">
              <a:spcBef>
                <a:spcPts val="0"/>
              </a:spcBef>
              <a:spcAft>
                <a:spcPts val="0"/>
              </a:spcAft>
            </a:pPr>
            <a:r>
              <a:rPr lang="en-US" b="1" dirty="0">
                <a:solidFill>
                  <a:srgbClr val="FEFFFE"/>
                </a:solidFill>
                <a:latin typeface="+mj-lt"/>
                <a:cs typeface="+mn-cs"/>
              </a:rPr>
              <a:t>Bug-hunting FV </a:t>
            </a:r>
          </a:p>
        </p:txBody>
      </p:sp>
      <p:sp>
        <p:nvSpPr>
          <p:cNvPr id="30" name="TextBox 29">
            <a:extLst>
              <a:ext uri="{FF2B5EF4-FFF2-40B4-BE49-F238E27FC236}">
                <a16:creationId xmlns:a16="http://schemas.microsoft.com/office/drawing/2014/main" id="{80860386-DC83-D35B-6573-3ABFC07AB060}"/>
              </a:ext>
            </a:extLst>
          </p:cNvPr>
          <p:cNvSpPr txBox="1"/>
          <p:nvPr/>
        </p:nvSpPr>
        <p:spPr>
          <a:xfrm>
            <a:off x="4357605" y="3876299"/>
            <a:ext cx="1240604" cy="646331"/>
          </a:xfrm>
          <a:prstGeom prst="rect">
            <a:avLst/>
          </a:prstGeom>
          <a:noFill/>
        </p:spPr>
        <p:txBody>
          <a:bodyPr wrap="square" rtlCol="0">
            <a:spAutoFit/>
          </a:bodyPr>
          <a:lstStyle/>
          <a:p>
            <a:pPr algn="ctr" fontAlgn="auto">
              <a:spcBef>
                <a:spcPts val="0"/>
              </a:spcBef>
              <a:spcAft>
                <a:spcPts val="0"/>
              </a:spcAft>
            </a:pPr>
            <a:r>
              <a:rPr lang="en-US" b="1" dirty="0">
                <a:solidFill>
                  <a:srgbClr val="FEFFFE"/>
                </a:solidFill>
                <a:latin typeface="+mj-lt"/>
                <a:cs typeface="+mn-cs"/>
              </a:rPr>
              <a:t>End-to-end FV</a:t>
            </a:r>
          </a:p>
        </p:txBody>
      </p:sp>
      <p:sp>
        <p:nvSpPr>
          <p:cNvPr id="31" name="TextBox 30">
            <a:extLst>
              <a:ext uri="{FF2B5EF4-FFF2-40B4-BE49-F238E27FC236}">
                <a16:creationId xmlns:a16="http://schemas.microsoft.com/office/drawing/2014/main" id="{33D53D1B-A191-8418-4FA5-E418675C70FF}"/>
              </a:ext>
            </a:extLst>
          </p:cNvPr>
          <p:cNvSpPr txBox="1"/>
          <p:nvPr/>
        </p:nvSpPr>
        <p:spPr>
          <a:xfrm>
            <a:off x="5995655" y="3210916"/>
            <a:ext cx="1572600" cy="646331"/>
          </a:xfrm>
          <a:prstGeom prst="rect">
            <a:avLst/>
          </a:prstGeom>
          <a:noFill/>
        </p:spPr>
        <p:txBody>
          <a:bodyPr wrap="square" rtlCol="0">
            <a:spAutoFit/>
          </a:bodyPr>
          <a:lstStyle/>
          <a:p>
            <a:pPr algn="ctr" fontAlgn="auto">
              <a:spcBef>
                <a:spcPts val="0"/>
              </a:spcBef>
              <a:spcAft>
                <a:spcPts val="0"/>
              </a:spcAft>
            </a:pPr>
            <a:r>
              <a:rPr lang="en-US" b="1" dirty="0">
                <a:solidFill>
                  <a:srgbClr val="16648F"/>
                </a:solidFill>
                <a:latin typeface="+mj-lt"/>
                <a:cs typeface="+mn-cs"/>
              </a:rPr>
              <a:t>Exhaustive / Sign-off FV</a:t>
            </a:r>
          </a:p>
        </p:txBody>
      </p:sp>
      <p:sp>
        <p:nvSpPr>
          <p:cNvPr id="32" name="TextBox 31">
            <a:extLst>
              <a:ext uri="{FF2B5EF4-FFF2-40B4-BE49-F238E27FC236}">
                <a16:creationId xmlns:a16="http://schemas.microsoft.com/office/drawing/2014/main" id="{8295C8AD-8A49-2966-8CBF-EFF5922CFC5E}"/>
              </a:ext>
            </a:extLst>
          </p:cNvPr>
          <p:cNvSpPr txBox="1"/>
          <p:nvPr/>
        </p:nvSpPr>
        <p:spPr>
          <a:xfrm>
            <a:off x="7993547" y="2454874"/>
            <a:ext cx="1417985" cy="646331"/>
          </a:xfrm>
          <a:prstGeom prst="rect">
            <a:avLst/>
          </a:prstGeom>
          <a:noFill/>
        </p:spPr>
        <p:txBody>
          <a:bodyPr wrap="square" rtlCol="0">
            <a:spAutoFit/>
          </a:bodyPr>
          <a:lstStyle/>
          <a:p>
            <a:pPr algn="ctr" fontAlgn="auto">
              <a:spcBef>
                <a:spcPts val="0"/>
              </a:spcBef>
              <a:spcAft>
                <a:spcPts val="0"/>
              </a:spcAft>
            </a:pPr>
            <a:r>
              <a:rPr lang="en-US" b="1" dirty="0">
                <a:solidFill>
                  <a:srgbClr val="16648F"/>
                </a:solidFill>
                <a:latin typeface="+mj-lt"/>
                <a:cs typeface="+mn-cs"/>
              </a:rPr>
              <a:t>Architectural FV</a:t>
            </a:r>
          </a:p>
        </p:txBody>
      </p:sp>
      <p:sp>
        <p:nvSpPr>
          <p:cNvPr id="33" name="TextBox 32">
            <a:extLst>
              <a:ext uri="{FF2B5EF4-FFF2-40B4-BE49-F238E27FC236}">
                <a16:creationId xmlns:a16="http://schemas.microsoft.com/office/drawing/2014/main" id="{2220468F-66CB-F573-7D84-45CB9F343AE4}"/>
              </a:ext>
            </a:extLst>
          </p:cNvPr>
          <p:cNvSpPr txBox="1"/>
          <p:nvPr/>
        </p:nvSpPr>
        <p:spPr>
          <a:xfrm>
            <a:off x="8599567" y="5384297"/>
            <a:ext cx="2678033" cy="338554"/>
          </a:xfrm>
          <a:prstGeom prst="rect">
            <a:avLst/>
          </a:prstGeom>
          <a:noFill/>
        </p:spPr>
        <p:txBody>
          <a:bodyPr wrap="square" rtlCol="0">
            <a:spAutoFit/>
          </a:bodyPr>
          <a:lstStyle/>
          <a:p>
            <a:pPr algn="ctr" fontAlgn="auto">
              <a:spcBef>
                <a:spcPts val="0"/>
              </a:spcBef>
              <a:spcAft>
                <a:spcPts val="0"/>
              </a:spcAft>
            </a:pPr>
            <a:r>
              <a:rPr lang="en-US" sz="1600" b="1" dirty="0">
                <a:solidFill>
                  <a:srgbClr val="576899"/>
                </a:solidFill>
                <a:latin typeface="+mj-lt"/>
                <a:cs typeface="+mn-cs"/>
              </a:rPr>
              <a:t>Full-potential of FV</a:t>
            </a:r>
          </a:p>
        </p:txBody>
      </p:sp>
      <p:sp>
        <p:nvSpPr>
          <p:cNvPr id="34" name="TextBox 33">
            <a:extLst>
              <a:ext uri="{FF2B5EF4-FFF2-40B4-BE49-F238E27FC236}">
                <a16:creationId xmlns:a16="http://schemas.microsoft.com/office/drawing/2014/main" id="{EFD0D1CA-FDBF-41EA-ABA0-383EBB66C0EF}"/>
              </a:ext>
            </a:extLst>
          </p:cNvPr>
          <p:cNvSpPr txBox="1"/>
          <p:nvPr/>
        </p:nvSpPr>
        <p:spPr>
          <a:xfrm>
            <a:off x="495547" y="1313529"/>
            <a:ext cx="1683705" cy="400110"/>
          </a:xfrm>
          <a:prstGeom prst="rect">
            <a:avLst/>
          </a:prstGeom>
          <a:noFill/>
        </p:spPr>
        <p:txBody>
          <a:bodyPr wrap="square" rtlCol="0">
            <a:spAutoFit/>
          </a:bodyPr>
          <a:lstStyle/>
          <a:p>
            <a:pPr algn="ctr" fontAlgn="auto">
              <a:spcBef>
                <a:spcPts val="0"/>
              </a:spcBef>
              <a:spcAft>
                <a:spcPts val="0"/>
              </a:spcAft>
            </a:pPr>
            <a:r>
              <a:rPr lang="en-US" sz="2000" b="1" dirty="0">
                <a:solidFill>
                  <a:srgbClr val="576899"/>
                </a:solidFill>
                <a:latin typeface="+mj-lt"/>
                <a:cs typeface="+mn-cs"/>
              </a:rPr>
              <a:t>OBJECTIVES</a:t>
            </a:r>
          </a:p>
        </p:txBody>
      </p:sp>
      <p:sp>
        <p:nvSpPr>
          <p:cNvPr id="35" name="TextBox 34">
            <a:extLst>
              <a:ext uri="{FF2B5EF4-FFF2-40B4-BE49-F238E27FC236}">
                <a16:creationId xmlns:a16="http://schemas.microsoft.com/office/drawing/2014/main" id="{6BD625AA-25EF-B9DD-0BBE-999DC241BA78}"/>
              </a:ext>
            </a:extLst>
          </p:cNvPr>
          <p:cNvSpPr txBox="1"/>
          <p:nvPr/>
        </p:nvSpPr>
        <p:spPr>
          <a:xfrm>
            <a:off x="2166456" y="1421293"/>
            <a:ext cx="2329344" cy="1175258"/>
          </a:xfrm>
          <a:prstGeom prst="rect">
            <a:avLst/>
          </a:prstGeom>
          <a:noFill/>
        </p:spPr>
        <p:txBody>
          <a:bodyPr wrap="square" rtlCol="0">
            <a:spAutoFit/>
          </a:bodyPr>
          <a:lstStyle/>
          <a:p>
            <a:pPr fontAlgn="auto">
              <a:lnSpc>
                <a:spcPts val="1300"/>
              </a:lnSpc>
              <a:spcBef>
                <a:spcPts val="0"/>
              </a:spcBef>
              <a:spcAft>
                <a:spcPts val="600"/>
              </a:spcAft>
            </a:pPr>
            <a:r>
              <a:rPr lang="en-US" sz="1600" b="1" dirty="0">
                <a:solidFill>
                  <a:srgbClr val="576899"/>
                </a:solidFill>
                <a:latin typeface="+mj-lt"/>
                <a:cs typeface="+mn-cs"/>
              </a:rPr>
              <a:t>TACTICAL (Current Work)</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Known opportunities</a:t>
            </a:r>
          </a:p>
          <a:p>
            <a:pPr marL="628650" lvl="1"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RTL Assertions</a:t>
            </a:r>
          </a:p>
          <a:p>
            <a:pPr marL="628650" lvl="1"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High-level Checks</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Proof of concept</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ROI justification</a:t>
            </a:r>
          </a:p>
        </p:txBody>
      </p:sp>
      <p:grpSp>
        <p:nvGrpSpPr>
          <p:cNvPr id="36" name="Group 35">
            <a:extLst>
              <a:ext uri="{FF2B5EF4-FFF2-40B4-BE49-F238E27FC236}">
                <a16:creationId xmlns:a16="http://schemas.microsoft.com/office/drawing/2014/main" id="{29EE2803-C96A-A0EC-A357-0128229EBBAC}"/>
              </a:ext>
            </a:extLst>
          </p:cNvPr>
          <p:cNvGrpSpPr/>
          <p:nvPr/>
        </p:nvGrpSpPr>
        <p:grpSpPr>
          <a:xfrm>
            <a:off x="2105794" y="1251679"/>
            <a:ext cx="8897264" cy="114524"/>
            <a:chOff x="2161742" y="1294607"/>
            <a:chExt cx="8897264" cy="114524"/>
          </a:xfrm>
        </p:grpSpPr>
        <p:sp>
          <p:nvSpPr>
            <p:cNvPr id="37" name="Left Bracket 36">
              <a:extLst>
                <a:ext uri="{FF2B5EF4-FFF2-40B4-BE49-F238E27FC236}">
                  <a16:creationId xmlns:a16="http://schemas.microsoft.com/office/drawing/2014/main" id="{351D6B75-AECB-ED81-2A8B-A37794B26B4B}"/>
                </a:ext>
              </a:extLst>
            </p:cNvPr>
            <p:cNvSpPr/>
            <p:nvPr/>
          </p:nvSpPr>
          <p:spPr>
            <a:xfrm rot="5400000">
              <a:off x="3326479" y="129870"/>
              <a:ext cx="114524" cy="2443998"/>
            </a:xfrm>
            <a:prstGeom prst="leftBracket">
              <a:avLst>
                <a:gd name="adj" fmla="val 116454"/>
              </a:avLst>
            </a:prstGeom>
            <a:noFill/>
            <a:ln w="12700" cap="rnd" cmpd="sng" algn="ctr">
              <a:solidFill>
                <a:srgbClr val="E0E4EB">
                  <a:lumMod val="90000"/>
                </a:srgbClr>
              </a:solidFill>
              <a:prstDash val="sysDash"/>
              <a:miter lim="800000"/>
              <a:headEnd type="non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latin typeface="+mj-lt"/>
                <a:ea typeface="+mn-ea"/>
                <a:cs typeface="+mn-cs"/>
              </a:endParaRPr>
            </a:p>
          </p:txBody>
        </p:sp>
        <p:sp>
          <p:nvSpPr>
            <p:cNvPr id="38" name="Left Bracket 37">
              <a:extLst>
                <a:ext uri="{FF2B5EF4-FFF2-40B4-BE49-F238E27FC236}">
                  <a16:creationId xmlns:a16="http://schemas.microsoft.com/office/drawing/2014/main" id="{EA8EA44C-5E76-527D-AC2E-6D80A2E1C062}"/>
                </a:ext>
              </a:extLst>
            </p:cNvPr>
            <p:cNvSpPr/>
            <p:nvPr/>
          </p:nvSpPr>
          <p:spPr>
            <a:xfrm rot="5400000">
              <a:off x="6699568" y="-799223"/>
              <a:ext cx="114524" cy="4302183"/>
            </a:xfrm>
            <a:prstGeom prst="leftBracket">
              <a:avLst>
                <a:gd name="adj" fmla="val 116454"/>
              </a:avLst>
            </a:prstGeom>
            <a:noFill/>
            <a:ln w="12700" cap="rnd" cmpd="sng" algn="ctr">
              <a:solidFill>
                <a:srgbClr val="E0E4EB">
                  <a:lumMod val="90000"/>
                </a:srgbClr>
              </a:solidFill>
              <a:prstDash val="sysDash"/>
              <a:miter lim="800000"/>
              <a:headEnd type="non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000000"/>
                </a:solidFill>
                <a:effectLst/>
                <a:uLnTx/>
                <a:uFillTx/>
                <a:latin typeface="+mj-lt"/>
                <a:ea typeface="+mn-ea"/>
                <a:cs typeface="+mn-cs"/>
              </a:endParaRPr>
            </a:p>
          </p:txBody>
        </p:sp>
        <p:sp>
          <p:nvSpPr>
            <p:cNvPr id="39" name="Left Bracket 38">
              <a:extLst>
                <a:ext uri="{FF2B5EF4-FFF2-40B4-BE49-F238E27FC236}">
                  <a16:creationId xmlns:a16="http://schemas.microsoft.com/office/drawing/2014/main" id="{1A4DE01B-57E5-D7DD-CD84-E2F280558F8C}"/>
                </a:ext>
              </a:extLst>
            </p:cNvPr>
            <p:cNvSpPr/>
            <p:nvPr/>
          </p:nvSpPr>
          <p:spPr>
            <a:xfrm rot="5400000">
              <a:off x="9926203" y="276327"/>
              <a:ext cx="114524" cy="2151083"/>
            </a:xfrm>
            <a:prstGeom prst="leftBracket">
              <a:avLst>
                <a:gd name="adj" fmla="val 116454"/>
              </a:avLst>
            </a:prstGeom>
            <a:noFill/>
            <a:ln w="12700" cap="rnd" cmpd="sng" algn="ctr">
              <a:solidFill>
                <a:srgbClr val="E0E4EB">
                  <a:lumMod val="90000"/>
                </a:srgbClr>
              </a:solidFill>
              <a:prstDash val="sysDash"/>
              <a:miter lim="800000"/>
              <a:headEnd type="non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000000"/>
                </a:solidFill>
                <a:effectLst/>
                <a:uLnTx/>
                <a:uFillTx/>
                <a:latin typeface="+mj-lt"/>
                <a:ea typeface="+mn-ea"/>
                <a:cs typeface="+mn-cs"/>
              </a:endParaRPr>
            </a:p>
          </p:txBody>
        </p:sp>
      </p:grpSp>
      <p:sp>
        <p:nvSpPr>
          <p:cNvPr id="40" name="TextBox 39">
            <a:extLst>
              <a:ext uri="{FF2B5EF4-FFF2-40B4-BE49-F238E27FC236}">
                <a16:creationId xmlns:a16="http://schemas.microsoft.com/office/drawing/2014/main" id="{B134DE44-FD1B-14F4-74E0-FF05278C2366}"/>
              </a:ext>
            </a:extLst>
          </p:cNvPr>
          <p:cNvSpPr txBox="1"/>
          <p:nvPr/>
        </p:nvSpPr>
        <p:spPr>
          <a:xfrm>
            <a:off x="4726914" y="1421293"/>
            <a:ext cx="3448132" cy="836126"/>
          </a:xfrm>
          <a:prstGeom prst="rect">
            <a:avLst/>
          </a:prstGeom>
          <a:noFill/>
        </p:spPr>
        <p:txBody>
          <a:bodyPr wrap="square" rtlCol="0">
            <a:spAutoFit/>
          </a:bodyPr>
          <a:lstStyle/>
          <a:p>
            <a:pPr fontAlgn="auto">
              <a:lnSpc>
                <a:spcPts val="1300"/>
              </a:lnSpc>
              <a:spcBef>
                <a:spcPts val="0"/>
              </a:spcBef>
              <a:spcAft>
                <a:spcPts val="600"/>
              </a:spcAft>
            </a:pPr>
            <a:r>
              <a:rPr lang="en-US" sz="1600" b="1" dirty="0">
                <a:solidFill>
                  <a:srgbClr val="576899"/>
                </a:solidFill>
                <a:latin typeface="+mj-lt"/>
                <a:cs typeface="+mn-cs"/>
              </a:rPr>
              <a:t>VALUE OPTIMIZATION (</a:t>
            </a:r>
            <a:r>
              <a:rPr lang="en-US" sz="1600" b="1" dirty="0">
                <a:solidFill>
                  <a:srgbClr val="576899"/>
                </a:solidFill>
                <a:highlight>
                  <a:srgbClr val="FFFF00"/>
                </a:highlight>
                <a:latin typeface="+mj-lt"/>
                <a:cs typeface="+mn-cs"/>
              </a:rPr>
              <a:t>Future Work</a:t>
            </a:r>
            <a:r>
              <a:rPr lang="en-US" sz="1600" b="1" dirty="0">
                <a:solidFill>
                  <a:srgbClr val="576899"/>
                </a:solidFill>
                <a:latin typeface="+mj-lt"/>
                <a:cs typeface="+mn-cs"/>
              </a:rPr>
              <a:t>)</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Expand footprint (features, area)</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Invest in design ramp</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Invest in Sign-off </a:t>
            </a:r>
          </a:p>
        </p:txBody>
      </p:sp>
      <p:sp>
        <p:nvSpPr>
          <p:cNvPr id="41" name="TextBox 40">
            <a:extLst>
              <a:ext uri="{FF2B5EF4-FFF2-40B4-BE49-F238E27FC236}">
                <a16:creationId xmlns:a16="http://schemas.microsoft.com/office/drawing/2014/main" id="{7F901EAD-7557-6637-4322-8C984445C7FA}"/>
              </a:ext>
            </a:extLst>
          </p:cNvPr>
          <p:cNvSpPr txBox="1"/>
          <p:nvPr/>
        </p:nvSpPr>
        <p:spPr>
          <a:xfrm>
            <a:off x="8993917" y="1421293"/>
            <a:ext cx="2009140" cy="669414"/>
          </a:xfrm>
          <a:prstGeom prst="rect">
            <a:avLst/>
          </a:prstGeom>
          <a:noFill/>
        </p:spPr>
        <p:txBody>
          <a:bodyPr wrap="square" rtlCol="0">
            <a:spAutoFit/>
          </a:bodyPr>
          <a:lstStyle/>
          <a:p>
            <a:pPr fontAlgn="auto">
              <a:lnSpc>
                <a:spcPts val="1300"/>
              </a:lnSpc>
              <a:spcBef>
                <a:spcPts val="0"/>
              </a:spcBef>
              <a:spcAft>
                <a:spcPts val="600"/>
              </a:spcAft>
            </a:pPr>
            <a:r>
              <a:rPr lang="en-US" sz="1600" b="1" dirty="0">
                <a:solidFill>
                  <a:srgbClr val="576899"/>
                </a:solidFill>
                <a:latin typeface="+mj-lt"/>
                <a:cs typeface="+mn-cs"/>
              </a:rPr>
              <a:t>STRATEGIC (Beyond)</a:t>
            </a:r>
          </a:p>
          <a:p>
            <a:pPr marL="171450" indent="-171450" fontAlgn="auto">
              <a:lnSpc>
                <a:spcPts val="1300"/>
              </a:lnSpc>
              <a:spcBef>
                <a:spcPts val="0"/>
              </a:spcBef>
              <a:spcAft>
                <a:spcPts val="0"/>
              </a:spcAft>
              <a:buFont typeface="Arial" panose="020B0604020202020204" pitchFamily="34" charset="0"/>
              <a:buChar char="•"/>
            </a:pPr>
            <a:r>
              <a:rPr lang="en-US" sz="1400" dirty="0">
                <a:solidFill>
                  <a:srgbClr val="000000"/>
                </a:solidFill>
                <a:latin typeface="+mj-lt"/>
                <a:cs typeface="+mn-cs"/>
              </a:rPr>
              <a:t>Establish Architectural proofs</a:t>
            </a:r>
          </a:p>
        </p:txBody>
      </p:sp>
    </p:spTree>
    <p:extLst>
      <p:ext uri="{BB962C8B-B14F-4D97-AF65-F5344CB8AC3E}">
        <p14:creationId xmlns:p14="http://schemas.microsoft.com/office/powerpoint/2010/main" val="2672804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3C3E-0D1D-80A0-FB8E-5AA9EB24519E}"/>
              </a:ext>
            </a:extLst>
          </p:cNvPr>
          <p:cNvSpPr>
            <a:spLocks noGrp="1"/>
          </p:cNvSpPr>
          <p:nvPr>
            <p:ph type="title"/>
          </p:nvPr>
        </p:nvSpPr>
        <p:spPr/>
        <p:txBody>
          <a:bodyPr/>
          <a:lstStyle/>
          <a:p>
            <a:pPr algn="l"/>
            <a:r>
              <a:rPr lang="en-US" dirty="0"/>
              <a:t>Conclusions</a:t>
            </a:r>
          </a:p>
        </p:txBody>
      </p:sp>
      <p:sp>
        <p:nvSpPr>
          <p:cNvPr id="3" name="Footer Placeholder 2">
            <a:extLst>
              <a:ext uri="{FF2B5EF4-FFF2-40B4-BE49-F238E27FC236}">
                <a16:creationId xmlns:a16="http://schemas.microsoft.com/office/drawing/2014/main" id="{5FF78D67-5DDE-ADEC-44BF-0C219CADDE1F}"/>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C48169AB-2A1C-37E4-CFED-9BEDA7C87275}"/>
              </a:ext>
            </a:extLst>
          </p:cNvPr>
          <p:cNvSpPr>
            <a:spLocks noGrp="1"/>
          </p:cNvSpPr>
          <p:nvPr>
            <p:ph type="sldNum" sz="quarter" idx="12"/>
          </p:nvPr>
        </p:nvSpPr>
        <p:spPr/>
        <p:txBody>
          <a:bodyPr/>
          <a:lstStyle/>
          <a:p>
            <a:pPr>
              <a:defRPr/>
            </a:pPr>
            <a:fld id="{2911CC12-8E9A-49BF-AC1E-0475F8BB5EF0}" type="slidenum">
              <a:rPr lang="en-US" smtClean="0"/>
              <a:pPr>
                <a:defRPr/>
              </a:pPr>
              <a:t>16</a:t>
            </a:fld>
            <a:endParaRPr lang="en-US"/>
          </a:p>
        </p:txBody>
      </p:sp>
      <p:grpSp>
        <p:nvGrpSpPr>
          <p:cNvPr id="5" name="Group 4">
            <a:extLst>
              <a:ext uri="{FF2B5EF4-FFF2-40B4-BE49-F238E27FC236}">
                <a16:creationId xmlns:a16="http://schemas.microsoft.com/office/drawing/2014/main" id="{9A4A0459-5AAF-146C-FC3A-E7162080BDD7}"/>
              </a:ext>
            </a:extLst>
          </p:cNvPr>
          <p:cNvGrpSpPr/>
          <p:nvPr/>
        </p:nvGrpSpPr>
        <p:grpSpPr>
          <a:xfrm>
            <a:off x="5397252" y="4210798"/>
            <a:ext cx="1655177" cy="1685389"/>
            <a:chOff x="5143252" y="1291039"/>
            <a:chExt cx="1655177" cy="1685389"/>
          </a:xfrm>
        </p:grpSpPr>
        <p:sp>
          <p:nvSpPr>
            <p:cNvPr id="6" name="Freeform 377">
              <a:extLst>
                <a:ext uri="{FF2B5EF4-FFF2-40B4-BE49-F238E27FC236}">
                  <a16:creationId xmlns:a16="http://schemas.microsoft.com/office/drawing/2014/main" id="{24BFC728-54C6-45CB-BB2A-F1C4853176B0}"/>
                </a:ext>
              </a:extLst>
            </p:cNvPr>
            <p:cNvSpPr>
              <a:spLocks/>
            </p:cNvSpPr>
            <p:nvPr/>
          </p:nvSpPr>
          <p:spPr bwMode="auto">
            <a:xfrm>
              <a:off x="5144955" y="1762608"/>
              <a:ext cx="827589" cy="1213820"/>
            </a:xfrm>
            <a:custGeom>
              <a:avLst/>
              <a:gdLst>
                <a:gd name="T0" fmla="*/ 0 w 972"/>
                <a:gd name="T1" fmla="*/ 0 h 1424"/>
                <a:gd name="T2" fmla="*/ 970 w 972"/>
                <a:gd name="T3" fmla="*/ 562 h 1424"/>
                <a:gd name="T4" fmla="*/ 970 w 972"/>
                <a:gd name="T5" fmla="*/ 1422 h 1424"/>
                <a:gd name="T6" fmla="*/ 972 w 972"/>
                <a:gd name="T7" fmla="*/ 1424 h 1424"/>
                <a:gd name="T8" fmla="*/ 2 w 972"/>
                <a:gd name="T9" fmla="*/ 862 h 1424"/>
                <a:gd name="T10" fmla="*/ 2 w 972"/>
                <a:gd name="T11" fmla="*/ 1 h 1424"/>
                <a:gd name="T12" fmla="*/ 0 w 972"/>
                <a:gd name="T13" fmla="*/ 0 h 1424"/>
              </a:gdLst>
              <a:ahLst/>
              <a:cxnLst>
                <a:cxn ang="0">
                  <a:pos x="T0" y="T1"/>
                </a:cxn>
                <a:cxn ang="0">
                  <a:pos x="T2" y="T3"/>
                </a:cxn>
                <a:cxn ang="0">
                  <a:pos x="T4" y="T5"/>
                </a:cxn>
                <a:cxn ang="0">
                  <a:pos x="T6" y="T7"/>
                </a:cxn>
                <a:cxn ang="0">
                  <a:pos x="T8" y="T9"/>
                </a:cxn>
                <a:cxn ang="0">
                  <a:pos x="T10" y="T11"/>
                </a:cxn>
                <a:cxn ang="0">
                  <a:pos x="T12" y="T13"/>
                </a:cxn>
              </a:cxnLst>
              <a:rect l="0" t="0" r="r" b="b"/>
              <a:pathLst>
                <a:path w="972" h="1424">
                  <a:moveTo>
                    <a:pt x="0" y="0"/>
                  </a:moveTo>
                  <a:lnTo>
                    <a:pt x="970" y="562"/>
                  </a:lnTo>
                  <a:lnTo>
                    <a:pt x="970" y="1422"/>
                  </a:lnTo>
                  <a:lnTo>
                    <a:pt x="972" y="1424"/>
                  </a:lnTo>
                  <a:lnTo>
                    <a:pt x="2" y="862"/>
                  </a:lnTo>
                  <a:lnTo>
                    <a:pt x="2" y="1"/>
                  </a:lnTo>
                  <a:lnTo>
                    <a:pt x="0" y="0"/>
                  </a:lnTo>
                  <a:close/>
                </a:path>
              </a:pathLst>
            </a:custGeom>
            <a:solidFill>
              <a:srgbClr val="1F497D">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 name="Freeform 378">
              <a:extLst>
                <a:ext uri="{FF2B5EF4-FFF2-40B4-BE49-F238E27FC236}">
                  <a16:creationId xmlns:a16="http://schemas.microsoft.com/office/drawing/2014/main" id="{AEC907A6-FA04-D106-BC5D-C85AB474B1F4}"/>
                </a:ext>
              </a:extLst>
            </p:cNvPr>
            <p:cNvSpPr>
              <a:spLocks/>
            </p:cNvSpPr>
            <p:nvPr/>
          </p:nvSpPr>
          <p:spPr bwMode="auto">
            <a:xfrm>
              <a:off x="5143252" y="1291039"/>
              <a:ext cx="1655177" cy="949947"/>
            </a:xfrm>
            <a:custGeom>
              <a:avLst/>
              <a:gdLst>
                <a:gd name="T0" fmla="*/ 974 w 1944"/>
                <a:gd name="T1" fmla="*/ 0 h 1117"/>
                <a:gd name="T2" fmla="*/ 1944 w 1944"/>
                <a:gd name="T3" fmla="*/ 562 h 1117"/>
                <a:gd name="T4" fmla="*/ 970 w 1944"/>
                <a:gd name="T5" fmla="*/ 1117 h 1117"/>
                <a:gd name="T6" fmla="*/ 0 w 1944"/>
                <a:gd name="T7" fmla="*/ 555 h 1117"/>
                <a:gd name="T8" fmla="*/ 8 w 1944"/>
                <a:gd name="T9" fmla="*/ 555 h 1117"/>
                <a:gd name="T10" fmla="*/ 974 w 1944"/>
                <a:gd name="T11" fmla="*/ 0 h 1117"/>
              </a:gdLst>
              <a:ahLst/>
              <a:cxnLst>
                <a:cxn ang="0">
                  <a:pos x="T0" y="T1"/>
                </a:cxn>
                <a:cxn ang="0">
                  <a:pos x="T2" y="T3"/>
                </a:cxn>
                <a:cxn ang="0">
                  <a:pos x="T4" y="T5"/>
                </a:cxn>
                <a:cxn ang="0">
                  <a:pos x="T6" y="T7"/>
                </a:cxn>
                <a:cxn ang="0">
                  <a:pos x="T8" y="T9"/>
                </a:cxn>
                <a:cxn ang="0">
                  <a:pos x="T10" y="T11"/>
                </a:cxn>
              </a:cxnLst>
              <a:rect l="0" t="0" r="r" b="b"/>
              <a:pathLst>
                <a:path w="1944" h="1117">
                  <a:moveTo>
                    <a:pt x="974" y="0"/>
                  </a:moveTo>
                  <a:lnTo>
                    <a:pt x="1944" y="562"/>
                  </a:lnTo>
                  <a:lnTo>
                    <a:pt x="970" y="1117"/>
                  </a:lnTo>
                  <a:lnTo>
                    <a:pt x="0" y="555"/>
                  </a:lnTo>
                  <a:lnTo>
                    <a:pt x="8" y="555"/>
                  </a:lnTo>
                  <a:lnTo>
                    <a:pt x="974" y="0"/>
                  </a:lnTo>
                  <a:close/>
                </a:path>
              </a:pathLst>
            </a:custGeom>
            <a:solidFill>
              <a:srgbClr val="1F497D">
                <a:lumMod val="40000"/>
                <a:lumOff val="6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 name="Freeform 379">
              <a:extLst>
                <a:ext uri="{FF2B5EF4-FFF2-40B4-BE49-F238E27FC236}">
                  <a16:creationId xmlns:a16="http://schemas.microsoft.com/office/drawing/2014/main" id="{D881A814-6A61-38C3-8A76-39B37881652C}"/>
                </a:ext>
              </a:extLst>
            </p:cNvPr>
            <p:cNvSpPr>
              <a:spLocks/>
            </p:cNvSpPr>
            <p:nvPr/>
          </p:nvSpPr>
          <p:spPr bwMode="auto">
            <a:xfrm>
              <a:off x="5970839" y="1762607"/>
              <a:ext cx="827588" cy="1213820"/>
            </a:xfrm>
            <a:custGeom>
              <a:avLst/>
              <a:gdLst>
                <a:gd name="T0" fmla="*/ 972 w 972"/>
                <a:gd name="T1" fmla="*/ 0 h 1424"/>
                <a:gd name="T2" fmla="*/ 970 w 972"/>
                <a:gd name="T3" fmla="*/ 1 h 1424"/>
                <a:gd name="T4" fmla="*/ 970 w 972"/>
                <a:gd name="T5" fmla="*/ 862 h 1424"/>
                <a:gd name="T6" fmla="*/ 0 w 972"/>
                <a:gd name="T7" fmla="*/ 1424 h 1424"/>
                <a:gd name="T8" fmla="*/ 2 w 972"/>
                <a:gd name="T9" fmla="*/ 1422 h 1424"/>
                <a:gd name="T10" fmla="*/ 2 w 972"/>
                <a:gd name="T11" fmla="*/ 562 h 1424"/>
                <a:gd name="T12" fmla="*/ 972 w 972"/>
                <a:gd name="T13" fmla="*/ 0 h 1424"/>
              </a:gdLst>
              <a:ahLst/>
              <a:cxnLst>
                <a:cxn ang="0">
                  <a:pos x="T0" y="T1"/>
                </a:cxn>
                <a:cxn ang="0">
                  <a:pos x="T2" y="T3"/>
                </a:cxn>
                <a:cxn ang="0">
                  <a:pos x="T4" y="T5"/>
                </a:cxn>
                <a:cxn ang="0">
                  <a:pos x="T6" y="T7"/>
                </a:cxn>
                <a:cxn ang="0">
                  <a:pos x="T8" y="T9"/>
                </a:cxn>
                <a:cxn ang="0">
                  <a:pos x="T10" y="T11"/>
                </a:cxn>
                <a:cxn ang="0">
                  <a:pos x="T12" y="T13"/>
                </a:cxn>
              </a:cxnLst>
              <a:rect l="0" t="0" r="r" b="b"/>
              <a:pathLst>
                <a:path w="972" h="1424">
                  <a:moveTo>
                    <a:pt x="972" y="0"/>
                  </a:moveTo>
                  <a:lnTo>
                    <a:pt x="970" y="1"/>
                  </a:lnTo>
                  <a:lnTo>
                    <a:pt x="970" y="862"/>
                  </a:lnTo>
                  <a:lnTo>
                    <a:pt x="0" y="1424"/>
                  </a:lnTo>
                  <a:lnTo>
                    <a:pt x="2" y="1422"/>
                  </a:lnTo>
                  <a:lnTo>
                    <a:pt x="2" y="562"/>
                  </a:lnTo>
                  <a:lnTo>
                    <a:pt x="972" y="0"/>
                  </a:lnTo>
                  <a:close/>
                </a:path>
              </a:pathLst>
            </a:custGeom>
            <a:solidFill>
              <a:srgbClr val="1F497D">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9" name="Group 8">
            <a:extLst>
              <a:ext uri="{FF2B5EF4-FFF2-40B4-BE49-F238E27FC236}">
                <a16:creationId xmlns:a16="http://schemas.microsoft.com/office/drawing/2014/main" id="{2F3A3FC1-A541-2FB8-BF49-07C77D788B83}"/>
              </a:ext>
            </a:extLst>
          </p:cNvPr>
          <p:cNvGrpSpPr/>
          <p:nvPr/>
        </p:nvGrpSpPr>
        <p:grpSpPr>
          <a:xfrm>
            <a:off x="5143251" y="3108552"/>
            <a:ext cx="1655177" cy="1683689"/>
            <a:chOff x="5143251" y="3608024"/>
            <a:chExt cx="1655177" cy="1683689"/>
          </a:xfrm>
        </p:grpSpPr>
        <p:sp>
          <p:nvSpPr>
            <p:cNvPr id="10" name="Freeform 305">
              <a:extLst>
                <a:ext uri="{FF2B5EF4-FFF2-40B4-BE49-F238E27FC236}">
                  <a16:creationId xmlns:a16="http://schemas.microsoft.com/office/drawing/2014/main" id="{84DBC390-A308-2021-366B-C6A783343F6C}"/>
                </a:ext>
              </a:extLst>
            </p:cNvPr>
            <p:cNvSpPr>
              <a:spLocks/>
            </p:cNvSpPr>
            <p:nvPr/>
          </p:nvSpPr>
          <p:spPr bwMode="auto">
            <a:xfrm>
              <a:off x="5144953" y="4079594"/>
              <a:ext cx="827588" cy="1212119"/>
            </a:xfrm>
            <a:custGeom>
              <a:avLst/>
              <a:gdLst>
                <a:gd name="T0" fmla="*/ 0 w 972"/>
                <a:gd name="T1" fmla="*/ 0 h 1423"/>
                <a:gd name="T2" fmla="*/ 970 w 972"/>
                <a:gd name="T3" fmla="*/ 563 h 1423"/>
                <a:gd name="T4" fmla="*/ 970 w 972"/>
                <a:gd name="T5" fmla="*/ 1421 h 1423"/>
                <a:gd name="T6" fmla="*/ 972 w 972"/>
                <a:gd name="T7" fmla="*/ 1423 h 1423"/>
                <a:gd name="T8" fmla="*/ 2 w 972"/>
                <a:gd name="T9" fmla="*/ 861 h 1423"/>
                <a:gd name="T10" fmla="*/ 2 w 972"/>
                <a:gd name="T11" fmla="*/ 2 h 1423"/>
                <a:gd name="T12" fmla="*/ 0 w 972"/>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2" h="1423">
                  <a:moveTo>
                    <a:pt x="0" y="0"/>
                  </a:moveTo>
                  <a:lnTo>
                    <a:pt x="970" y="563"/>
                  </a:lnTo>
                  <a:lnTo>
                    <a:pt x="970" y="1421"/>
                  </a:lnTo>
                  <a:lnTo>
                    <a:pt x="972" y="1423"/>
                  </a:lnTo>
                  <a:lnTo>
                    <a:pt x="2" y="861"/>
                  </a:lnTo>
                  <a:lnTo>
                    <a:pt x="2" y="2"/>
                  </a:lnTo>
                  <a:lnTo>
                    <a:pt x="0" y="0"/>
                  </a:lnTo>
                  <a:close/>
                </a:path>
              </a:pathLst>
            </a:custGeom>
            <a:solidFill>
              <a:srgbClr val="23AC3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 name="Freeform 306">
              <a:extLst>
                <a:ext uri="{FF2B5EF4-FFF2-40B4-BE49-F238E27FC236}">
                  <a16:creationId xmlns:a16="http://schemas.microsoft.com/office/drawing/2014/main" id="{4F29F888-4E6F-4ED9-82DD-8D50443046D8}"/>
                </a:ext>
              </a:extLst>
            </p:cNvPr>
            <p:cNvSpPr>
              <a:spLocks/>
            </p:cNvSpPr>
            <p:nvPr/>
          </p:nvSpPr>
          <p:spPr bwMode="auto">
            <a:xfrm>
              <a:off x="5143251" y="3608024"/>
              <a:ext cx="1655177" cy="949947"/>
            </a:xfrm>
            <a:custGeom>
              <a:avLst/>
              <a:gdLst>
                <a:gd name="T0" fmla="*/ 974 w 1944"/>
                <a:gd name="T1" fmla="*/ 0 h 1117"/>
                <a:gd name="T2" fmla="*/ 1944 w 1944"/>
                <a:gd name="T3" fmla="*/ 562 h 1117"/>
                <a:gd name="T4" fmla="*/ 970 w 1944"/>
                <a:gd name="T5" fmla="*/ 1117 h 1117"/>
                <a:gd name="T6" fmla="*/ 0 w 1944"/>
                <a:gd name="T7" fmla="*/ 554 h 1117"/>
                <a:gd name="T8" fmla="*/ 8 w 1944"/>
                <a:gd name="T9" fmla="*/ 554 h 1117"/>
                <a:gd name="T10" fmla="*/ 974 w 1944"/>
                <a:gd name="T11" fmla="*/ 0 h 1117"/>
              </a:gdLst>
              <a:ahLst/>
              <a:cxnLst>
                <a:cxn ang="0">
                  <a:pos x="T0" y="T1"/>
                </a:cxn>
                <a:cxn ang="0">
                  <a:pos x="T2" y="T3"/>
                </a:cxn>
                <a:cxn ang="0">
                  <a:pos x="T4" y="T5"/>
                </a:cxn>
                <a:cxn ang="0">
                  <a:pos x="T6" y="T7"/>
                </a:cxn>
                <a:cxn ang="0">
                  <a:pos x="T8" y="T9"/>
                </a:cxn>
                <a:cxn ang="0">
                  <a:pos x="T10" y="T11"/>
                </a:cxn>
              </a:cxnLst>
              <a:rect l="0" t="0" r="r" b="b"/>
              <a:pathLst>
                <a:path w="1944" h="1117">
                  <a:moveTo>
                    <a:pt x="974" y="0"/>
                  </a:moveTo>
                  <a:lnTo>
                    <a:pt x="1944" y="562"/>
                  </a:lnTo>
                  <a:lnTo>
                    <a:pt x="970" y="1117"/>
                  </a:lnTo>
                  <a:lnTo>
                    <a:pt x="0" y="554"/>
                  </a:lnTo>
                  <a:lnTo>
                    <a:pt x="8" y="554"/>
                  </a:lnTo>
                  <a:lnTo>
                    <a:pt x="974" y="0"/>
                  </a:lnTo>
                  <a:close/>
                </a:path>
              </a:pathLst>
            </a:custGeom>
            <a:solidFill>
              <a:srgbClr val="23AC38">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 name="Freeform 307">
              <a:extLst>
                <a:ext uri="{FF2B5EF4-FFF2-40B4-BE49-F238E27FC236}">
                  <a16:creationId xmlns:a16="http://schemas.microsoft.com/office/drawing/2014/main" id="{2B84B427-2372-6DE1-7928-E63207E607B4}"/>
                </a:ext>
              </a:extLst>
            </p:cNvPr>
            <p:cNvSpPr>
              <a:spLocks/>
            </p:cNvSpPr>
            <p:nvPr/>
          </p:nvSpPr>
          <p:spPr bwMode="auto">
            <a:xfrm>
              <a:off x="5970838" y="4079594"/>
              <a:ext cx="827588" cy="1212119"/>
            </a:xfrm>
            <a:custGeom>
              <a:avLst/>
              <a:gdLst>
                <a:gd name="T0" fmla="*/ 972 w 972"/>
                <a:gd name="T1" fmla="*/ 0 h 1423"/>
                <a:gd name="T2" fmla="*/ 970 w 972"/>
                <a:gd name="T3" fmla="*/ 2 h 1423"/>
                <a:gd name="T4" fmla="*/ 970 w 972"/>
                <a:gd name="T5" fmla="*/ 861 h 1423"/>
                <a:gd name="T6" fmla="*/ 0 w 972"/>
                <a:gd name="T7" fmla="*/ 1423 h 1423"/>
                <a:gd name="T8" fmla="*/ 2 w 972"/>
                <a:gd name="T9" fmla="*/ 1421 h 1423"/>
                <a:gd name="T10" fmla="*/ 2 w 972"/>
                <a:gd name="T11" fmla="*/ 563 h 1423"/>
                <a:gd name="T12" fmla="*/ 972 w 972"/>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2" h="1423">
                  <a:moveTo>
                    <a:pt x="972" y="0"/>
                  </a:moveTo>
                  <a:lnTo>
                    <a:pt x="970" y="2"/>
                  </a:lnTo>
                  <a:lnTo>
                    <a:pt x="970" y="861"/>
                  </a:lnTo>
                  <a:lnTo>
                    <a:pt x="0" y="1423"/>
                  </a:lnTo>
                  <a:lnTo>
                    <a:pt x="2" y="1421"/>
                  </a:lnTo>
                  <a:lnTo>
                    <a:pt x="2" y="563"/>
                  </a:lnTo>
                  <a:lnTo>
                    <a:pt x="972" y="0"/>
                  </a:lnTo>
                  <a:close/>
                </a:path>
              </a:pathLst>
            </a:custGeom>
            <a:solidFill>
              <a:srgbClr val="23AC38">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13" name="Group 12">
            <a:extLst>
              <a:ext uri="{FF2B5EF4-FFF2-40B4-BE49-F238E27FC236}">
                <a16:creationId xmlns:a16="http://schemas.microsoft.com/office/drawing/2014/main" id="{B5DC31EE-3F8A-7E2E-84F2-1F79F6389A07}"/>
              </a:ext>
            </a:extLst>
          </p:cNvPr>
          <p:cNvGrpSpPr/>
          <p:nvPr/>
        </p:nvGrpSpPr>
        <p:grpSpPr>
          <a:xfrm>
            <a:off x="5395273" y="1942400"/>
            <a:ext cx="1653477" cy="1681983"/>
            <a:chOff x="5395273" y="2441872"/>
            <a:chExt cx="1653477" cy="1681983"/>
          </a:xfrm>
        </p:grpSpPr>
        <p:sp>
          <p:nvSpPr>
            <p:cNvPr id="14" name="Freeform 308">
              <a:extLst>
                <a:ext uri="{FF2B5EF4-FFF2-40B4-BE49-F238E27FC236}">
                  <a16:creationId xmlns:a16="http://schemas.microsoft.com/office/drawing/2014/main" id="{0452C568-4162-F853-33D0-7E81B9787A7C}"/>
                </a:ext>
              </a:extLst>
            </p:cNvPr>
            <p:cNvSpPr>
              <a:spLocks/>
            </p:cNvSpPr>
            <p:nvPr/>
          </p:nvSpPr>
          <p:spPr bwMode="auto">
            <a:xfrm>
              <a:off x="5396976" y="2913440"/>
              <a:ext cx="825885" cy="1210415"/>
            </a:xfrm>
            <a:custGeom>
              <a:avLst/>
              <a:gdLst>
                <a:gd name="T0" fmla="*/ 0 w 970"/>
                <a:gd name="T1" fmla="*/ 0 h 1423"/>
                <a:gd name="T2" fmla="*/ 970 w 970"/>
                <a:gd name="T3" fmla="*/ 563 h 1423"/>
                <a:gd name="T4" fmla="*/ 970 w 970"/>
                <a:gd name="T5" fmla="*/ 1421 h 1423"/>
                <a:gd name="T6" fmla="*/ 970 w 970"/>
                <a:gd name="T7" fmla="*/ 1423 h 1423"/>
                <a:gd name="T8" fmla="*/ 0 w 970"/>
                <a:gd name="T9" fmla="*/ 862 h 1423"/>
                <a:gd name="T10" fmla="*/ 0 w 970"/>
                <a:gd name="T11" fmla="*/ 2 h 1423"/>
                <a:gd name="T12" fmla="*/ 0 w 970"/>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0" h="1423">
                  <a:moveTo>
                    <a:pt x="0" y="0"/>
                  </a:moveTo>
                  <a:lnTo>
                    <a:pt x="970" y="563"/>
                  </a:lnTo>
                  <a:lnTo>
                    <a:pt x="970" y="1421"/>
                  </a:lnTo>
                  <a:lnTo>
                    <a:pt x="970" y="1423"/>
                  </a:lnTo>
                  <a:lnTo>
                    <a:pt x="0" y="862"/>
                  </a:lnTo>
                  <a:lnTo>
                    <a:pt x="0" y="2"/>
                  </a:lnTo>
                  <a:lnTo>
                    <a:pt x="0" y="0"/>
                  </a:lnTo>
                  <a:close/>
                </a:path>
              </a:pathLst>
            </a:custGeom>
            <a:solidFill>
              <a:srgbClr val="00A5D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5" name="Freeform 309">
              <a:extLst>
                <a:ext uri="{FF2B5EF4-FFF2-40B4-BE49-F238E27FC236}">
                  <a16:creationId xmlns:a16="http://schemas.microsoft.com/office/drawing/2014/main" id="{E95E2881-8C2A-EE40-61B3-92499710D66B}"/>
                </a:ext>
              </a:extLst>
            </p:cNvPr>
            <p:cNvSpPr>
              <a:spLocks/>
            </p:cNvSpPr>
            <p:nvPr/>
          </p:nvSpPr>
          <p:spPr bwMode="auto">
            <a:xfrm>
              <a:off x="5395273" y="2441872"/>
              <a:ext cx="1653473" cy="949947"/>
            </a:xfrm>
            <a:custGeom>
              <a:avLst/>
              <a:gdLst>
                <a:gd name="T0" fmla="*/ 972 w 1942"/>
                <a:gd name="T1" fmla="*/ 0 h 1118"/>
                <a:gd name="T2" fmla="*/ 1942 w 1942"/>
                <a:gd name="T3" fmla="*/ 563 h 1118"/>
                <a:gd name="T4" fmla="*/ 970 w 1942"/>
                <a:gd name="T5" fmla="*/ 1118 h 1118"/>
                <a:gd name="T6" fmla="*/ 0 w 1942"/>
                <a:gd name="T7" fmla="*/ 555 h 1118"/>
                <a:gd name="T8" fmla="*/ 6 w 1942"/>
                <a:gd name="T9" fmla="*/ 555 h 1118"/>
                <a:gd name="T10" fmla="*/ 972 w 1942"/>
                <a:gd name="T11" fmla="*/ 0 h 1118"/>
              </a:gdLst>
              <a:ahLst/>
              <a:cxnLst>
                <a:cxn ang="0">
                  <a:pos x="T0" y="T1"/>
                </a:cxn>
                <a:cxn ang="0">
                  <a:pos x="T2" y="T3"/>
                </a:cxn>
                <a:cxn ang="0">
                  <a:pos x="T4" y="T5"/>
                </a:cxn>
                <a:cxn ang="0">
                  <a:pos x="T6" y="T7"/>
                </a:cxn>
                <a:cxn ang="0">
                  <a:pos x="T8" y="T9"/>
                </a:cxn>
                <a:cxn ang="0">
                  <a:pos x="T10" y="T11"/>
                </a:cxn>
              </a:cxnLst>
              <a:rect l="0" t="0" r="r" b="b"/>
              <a:pathLst>
                <a:path w="1942" h="1118">
                  <a:moveTo>
                    <a:pt x="972" y="0"/>
                  </a:moveTo>
                  <a:lnTo>
                    <a:pt x="1942" y="563"/>
                  </a:lnTo>
                  <a:lnTo>
                    <a:pt x="970" y="1118"/>
                  </a:lnTo>
                  <a:lnTo>
                    <a:pt x="0" y="555"/>
                  </a:lnTo>
                  <a:lnTo>
                    <a:pt x="6" y="555"/>
                  </a:lnTo>
                  <a:lnTo>
                    <a:pt x="972" y="0"/>
                  </a:lnTo>
                  <a:close/>
                </a:path>
              </a:pathLst>
            </a:custGeom>
            <a:solidFill>
              <a:srgbClr val="00A5D3">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6" name="Freeform 310">
              <a:extLst>
                <a:ext uri="{FF2B5EF4-FFF2-40B4-BE49-F238E27FC236}">
                  <a16:creationId xmlns:a16="http://schemas.microsoft.com/office/drawing/2014/main" id="{C22641C8-E33E-A262-28AD-40BE1145D394}"/>
                </a:ext>
              </a:extLst>
            </p:cNvPr>
            <p:cNvSpPr>
              <a:spLocks/>
            </p:cNvSpPr>
            <p:nvPr/>
          </p:nvSpPr>
          <p:spPr bwMode="auto">
            <a:xfrm>
              <a:off x="6221161" y="2913440"/>
              <a:ext cx="827589" cy="1210415"/>
            </a:xfrm>
            <a:custGeom>
              <a:avLst/>
              <a:gdLst>
                <a:gd name="T0" fmla="*/ 972 w 972"/>
                <a:gd name="T1" fmla="*/ 0 h 1423"/>
                <a:gd name="T2" fmla="*/ 970 w 972"/>
                <a:gd name="T3" fmla="*/ 2 h 1423"/>
                <a:gd name="T4" fmla="*/ 970 w 972"/>
                <a:gd name="T5" fmla="*/ 862 h 1423"/>
                <a:gd name="T6" fmla="*/ 0 w 972"/>
                <a:gd name="T7" fmla="*/ 1423 h 1423"/>
                <a:gd name="T8" fmla="*/ 2 w 972"/>
                <a:gd name="T9" fmla="*/ 1421 h 1423"/>
                <a:gd name="T10" fmla="*/ 2 w 972"/>
                <a:gd name="T11" fmla="*/ 563 h 1423"/>
                <a:gd name="T12" fmla="*/ 972 w 972"/>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2" h="1423">
                  <a:moveTo>
                    <a:pt x="972" y="0"/>
                  </a:moveTo>
                  <a:lnTo>
                    <a:pt x="970" y="2"/>
                  </a:lnTo>
                  <a:lnTo>
                    <a:pt x="970" y="862"/>
                  </a:lnTo>
                  <a:lnTo>
                    <a:pt x="0" y="1423"/>
                  </a:lnTo>
                  <a:lnTo>
                    <a:pt x="2" y="1421"/>
                  </a:lnTo>
                  <a:lnTo>
                    <a:pt x="2" y="563"/>
                  </a:lnTo>
                  <a:lnTo>
                    <a:pt x="972" y="0"/>
                  </a:lnTo>
                  <a:close/>
                </a:path>
              </a:pathLst>
            </a:custGeom>
            <a:solidFill>
              <a:srgbClr val="00A5D3">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sp>
        <p:nvSpPr>
          <p:cNvPr id="17" name="Rectangle 315">
            <a:extLst>
              <a:ext uri="{FF2B5EF4-FFF2-40B4-BE49-F238E27FC236}">
                <a16:creationId xmlns:a16="http://schemas.microsoft.com/office/drawing/2014/main" id="{7E6AF03E-13A0-E9D9-6EB6-53598EFA1713}"/>
              </a:ext>
            </a:extLst>
          </p:cNvPr>
          <p:cNvSpPr>
            <a:spLocks noChangeArrowheads="1"/>
          </p:cNvSpPr>
          <p:nvPr/>
        </p:nvSpPr>
        <p:spPr bwMode="auto">
          <a:xfrm>
            <a:off x="5838017" y="5939667"/>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18" name="Rectangle 318">
            <a:extLst>
              <a:ext uri="{FF2B5EF4-FFF2-40B4-BE49-F238E27FC236}">
                <a16:creationId xmlns:a16="http://schemas.microsoft.com/office/drawing/2014/main" id="{D3F013BD-1B64-5AB8-9E29-9AB7026290DB}"/>
              </a:ext>
            </a:extLst>
          </p:cNvPr>
          <p:cNvSpPr>
            <a:spLocks noChangeArrowheads="1"/>
          </p:cNvSpPr>
          <p:nvPr/>
        </p:nvSpPr>
        <p:spPr bwMode="auto">
          <a:xfrm>
            <a:off x="5592806" y="5789854"/>
            <a:ext cx="1702" cy="1702"/>
          </a:xfrm>
          <a:prstGeom prst="rect">
            <a:avLst/>
          </a:prstGeom>
          <a:solidFill>
            <a:srgbClr val="C4D1DA"/>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19" name="Rectangle 323">
            <a:extLst>
              <a:ext uri="{FF2B5EF4-FFF2-40B4-BE49-F238E27FC236}">
                <a16:creationId xmlns:a16="http://schemas.microsoft.com/office/drawing/2014/main" id="{C41D6334-755F-BAFD-5B9F-F2B0539EA98B}"/>
              </a:ext>
            </a:extLst>
          </p:cNvPr>
          <p:cNvSpPr>
            <a:spLocks noChangeArrowheads="1"/>
          </p:cNvSpPr>
          <p:nvPr/>
        </p:nvSpPr>
        <p:spPr bwMode="auto">
          <a:xfrm>
            <a:off x="5885697" y="5856248"/>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0" name="Freeform 326">
            <a:extLst>
              <a:ext uri="{FF2B5EF4-FFF2-40B4-BE49-F238E27FC236}">
                <a16:creationId xmlns:a16="http://schemas.microsoft.com/office/drawing/2014/main" id="{C3999155-DF5B-7009-0167-A24F5F545062}"/>
              </a:ext>
            </a:extLst>
          </p:cNvPr>
          <p:cNvSpPr>
            <a:spLocks/>
          </p:cNvSpPr>
          <p:nvPr/>
        </p:nvSpPr>
        <p:spPr bwMode="auto">
          <a:xfrm>
            <a:off x="5638784" y="5708139"/>
            <a:ext cx="1702"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lnTo>
                  <a:pt x="1" y="0"/>
                </a:lnTo>
                <a:lnTo>
                  <a:pt x="0" y="0"/>
                </a:lnTo>
                <a:lnTo>
                  <a:pt x="0" y="0"/>
                </a:lnTo>
                <a:close/>
              </a:path>
            </a:pathLst>
          </a:custGeom>
          <a:solidFill>
            <a:srgbClr val="C4D1DA"/>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1" name="Rectangle 331">
            <a:extLst>
              <a:ext uri="{FF2B5EF4-FFF2-40B4-BE49-F238E27FC236}">
                <a16:creationId xmlns:a16="http://schemas.microsoft.com/office/drawing/2014/main" id="{7743639B-C95B-9991-8AEB-9D46D7BF756D}"/>
              </a:ext>
            </a:extLst>
          </p:cNvPr>
          <p:cNvSpPr>
            <a:spLocks noChangeArrowheads="1"/>
          </p:cNvSpPr>
          <p:nvPr/>
        </p:nvSpPr>
        <p:spPr bwMode="auto">
          <a:xfrm>
            <a:off x="5935081" y="5774532"/>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2" name="Freeform 338">
            <a:extLst>
              <a:ext uri="{FF2B5EF4-FFF2-40B4-BE49-F238E27FC236}">
                <a16:creationId xmlns:a16="http://schemas.microsoft.com/office/drawing/2014/main" id="{EFD01EA6-72E5-D697-589C-EC3844DE54EA}"/>
              </a:ext>
            </a:extLst>
          </p:cNvPr>
          <p:cNvSpPr>
            <a:spLocks/>
          </p:cNvSpPr>
          <p:nvPr/>
        </p:nvSpPr>
        <p:spPr bwMode="auto">
          <a:xfrm>
            <a:off x="5981057" y="5689411"/>
            <a:ext cx="1702" cy="1702"/>
          </a:xfrm>
          <a:custGeom>
            <a:avLst/>
            <a:gdLst>
              <a:gd name="T0" fmla="*/ 0 w 2"/>
              <a:gd name="T1" fmla="*/ 0 h 1"/>
              <a:gd name="T2" fmla="*/ 2 w 2"/>
              <a:gd name="T3" fmla="*/ 1 h 1"/>
              <a:gd name="T4" fmla="*/ 2 w 2"/>
              <a:gd name="T5" fmla="*/ 1 h 1"/>
              <a:gd name="T6" fmla="*/ 0 w 2"/>
              <a:gd name="T7" fmla="*/ 0 h 1"/>
            </a:gdLst>
            <a:ahLst/>
            <a:cxnLst>
              <a:cxn ang="0">
                <a:pos x="T0" y="T1"/>
              </a:cxn>
              <a:cxn ang="0">
                <a:pos x="T2" y="T3"/>
              </a:cxn>
              <a:cxn ang="0">
                <a:pos x="T4" y="T5"/>
              </a:cxn>
              <a:cxn ang="0">
                <a:pos x="T6" y="T7"/>
              </a:cxn>
            </a:cxnLst>
            <a:rect l="0" t="0" r="r" b="b"/>
            <a:pathLst>
              <a:path w="2" h="1">
                <a:moveTo>
                  <a:pt x="0" y="0"/>
                </a:moveTo>
                <a:lnTo>
                  <a:pt x="2" y="1"/>
                </a:lnTo>
                <a:lnTo>
                  <a:pt x="2" y="1"/>
                </a:lnTo>
                <a:lnTo>
                  <a:pt x="0" y="0"/>
                </a:lnTo>
                <a:close/>
              </a:path>
            </a:pathLst>
          </a:custGeom>
          <a:solidFill>
            <a:srgbClr val="E7EEF1"/>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3" name="Rectangle 345">
            <a:extLst>
              <a:ext uri="{FF2B5EF4-FFF2-40B4-BE49-F238E27FC236}">
                <a16:creationId xmlns:a16="http://schemas.microsoft.com/office/drawing/2014/main" id="{9C672F86-5D0F-9F11-5E53-80AC90BA5ABD}"/>
              </a:ext>
            </a:extLst>
          </p:cNvPr>
          <p:cNvSpPr>
            <a:spLocks noChangeArrowheads="1"/>
          </p:cNvSpPr>
          <p:nvPr/>
        </p:nvSpPr>
        <p:spPr bwMode="auto">
          <a:xfrm>
            <a:off x="6030441" y="5609399"/>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4" name="Rectangle 352">
            <a:extLst>
              <a:ext uri="{FF2B5EF4-FFF2-40B4-BE49-F238E27FC236}">
                <a16:creationId xmlns:a16="http://schemas.microsoft.com/office/drawing/2014/main" id="{C45FAF0C-B4C7-C4E4-CB43-524709524387}"/>
              </a:ext>
            </a:extLst>
          </p:cNvPr>
          <p:cNvSpPr>
            <a:spLocks noChangeArrowheads="1"/>
          </p:cNvSpPr>
          <p:nvPr/>
        </p:nvSpPr>
        <p:spPr bwMode="auto">
          <a:xfrm>
            <a:off x="6078121" y="5525980"/>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5" name="Freeform 355">
            <a:extLst>
              <a:ext uri="{FF2B5EF4-FFF2-40B4-BE49-F238E27FC236}">
                <a16:creationId xmlns:a16="http://schemas.microsoft.com/office/drawing/2014/main" id="{4EAF11AA-D51B-9B31-483A-6575E305DE89}"/>
              </a:ext>
            </a:extLst>
          </p:cNvPr>
          <p:cNvSpPr>
            <a:spLocks/>
          </p:cNvSpPr>
          <p:nvPr/>
        </p:nvSpPr>
        <p:spPr bwMode="auto">
          <a:xfrm>
            <a:off x="5831206" y="5374465"/>
            <a:ext cx="0" cy="1702"/>
          </a:xfrm>
          <a:custGeom>
            <a:avLst/>
            <a:gdLst>
              <a:gd name="T0" fmla="*/ 0 h 2"/>
              <a:gd name="T1" fmla="*/ 2 h 2"/>
              <a:gd name="T2" fmla="*/ 0 h 2"/>
              <a:gd name="T3" fmla="*/ 0 h 2"/>
            </a:gdLst>
            <a:ahLst/>
            <a:cxnLst>
              <a:cxn ang="0">
                <a:pos x="0" y="T0"/>
              </a:cxn>
              <a:cxn ang="0">
                <a:pos x="0" y="T1"/>
              </a:cxn>
              <a:cxn ang="0">
                <a:pos x="0" y="T2"/>
              </a:cxn>
              <a:cxn ang="0">
                <a:pos x="0" y="T3"/>
              </a:cxn>
            </a:cxnLst>
            <a:rect l="0" t="0" r="r" b="b"/>
            <a:pathLst>
              <a:path h="2">
                <a:moveTo>
                  <a:pt x="0" y="0"/>
                </a:moveTo>
                <a:lnTo>
                  <a:pt x="0" y="2"/>
                </a:lnTo>
                <a:lnTo>
                  <a:pt x="0" y="0"/>
                </a:lnTo>
                <a:lnTo>
                  <a:pt x="0" y="0"/>
                </a:lnTo>
                <a:close/>
              </a:path>
            </a:pathLst>
          </a:custGeom>
          <a:solidFill>
            <a:srgbClr val="C4D1DA"/>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6" name="Rectangle 360">
            <a:extLst>
              <a:ext uri="{FF2B5EF4-FFF2-40B4-BE49-F238E27FC236}">
                <a16:creationId xmlns:a16="http://schemas.microsoft.com/office/drawing/2014/main" id="{752377DC-9C03-2616-A863-DD816D41E831}"/>
              </a:ext>
            </a:extLst>
          </p:cNvPr>
          <p:cNvSpPr>
            <a:spLocks noChangeArrowheads="1"/>
          </p:cNvSpPr>
          <p:nvPr/>
        </p:nvSpPr>
        <p:spPr bwMode="auto">
          <a:xfrm>
            <a:off x="6124097" y="5440859"/>
            <a:ext cx="1702" cy="1702"/>
          </a:xfrm>
          <a:prstGeom prst="rect">
            <a:avLst/>
          </a:prstGeom>
          <a:solidFill>
            <a:srgbClr val="E7EEF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7" name="Freeform 367">
            <a:extLst>
              <a:ext uri="{FF2B5EF4-FFF2-40B4-BE49-F238E27FC236}">
                <a16:creationId xmlns:a16="http://schemas.microsoft.com/office/drawing/2014/main" id="{749D89C0-F7DE-E138-7E3C-49043E9C0D30}"/>
              </a:ext>
            </a:extLst>
          </p:cNvPr>
          <p:cNvSpPr>
            <a:spLocks/>
          </p:cNvSpPr>
          <p:nvPr/>
        </p:nvSpPr>
        <p:spPr bwMode="auto">
          <a:xfrm>
            <a:off x="6170076" y="5357441"/>
            <a:ext cx="1702" cy="1702"/>
          </a:xfrm>
          <a:custGeom>
            <a:avLst/>
            <a:gdLst>
              <a:gd name="T0" fmla="*/ 0 w 2"/>
              <a:gd name="T1" fmla="*/ 0 h 2"/>
              <a:gd name="T2" fmla="*/ 2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2" y="2"/>
                </a:lnTo>
                <a:lnTo>
                  <a:pt x="2" y="2"/>
                </a:lnTo>
                <a:lnTo>
                  <a:pt x="0" y="0"/>
                </a:lnTo>
                <a:close/>
              </a:path>
            </a:pathLst>
          </a:custGeom>
          <a:solidFill>
            <a:srgbClr val="E7EEF1"/>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sp>
        <p:nvSpPr>
          <p:cNvPr id="28" name="Freeform 374">
            <a:extLst>
              <a:ext uri="{FF2B5EF4-FFF2-40B4-BE49-F238E27FC236}">
                <a16:creationId xmlns:a16="http://schemas.microsoft.com/office/drawing/2014/main" id="{ECC84710-7CB2-1E85-998A-F0B52E88472F}"/>
              </a:ext>
            </a:extLst>
          </p:cNvPr>
          <p:cNvSpPr>
            <a:spLocks/>
          </p:cNvSpPr>
          <p:nvPr/>
        </p:nvSpPr>
        <p:spPr bwMode="auto">
          <a:xfrm>
            <a:off x="6217756" y="5275726"/>
            <a:ext cx="1702" cy="1702"/>
          </a:xfrm>
          <a:custGeom>
            <a:avLst/>
            <a:gdLst>
              <a:gd name="T0" fmla="*/ 0 w 2"/>
              <a:gd name="T1" fmla="*/ 0 h 2"/>
              <a:gd name="T2" fmla="*/ 2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2" y="2"/>
                </a:lnTo>
                <a:lnTo>
                  <a:pt x="2" y="2"/>
                </a:lnTo>
                <a:lnTo>
                  <a:pt x="0" y="0"/>
                </a:lnTo>
                <a:close/>
              </a:path>
            </a:pathLst>
          </a:custGeom>
          <a:solidFill>
            <a:srgbClr val="E7EEF1"/>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2400">
              <a:solidFill>
                <a:prstClr val="black"/>
              </a:solidFill>
              <a:latin typeface="+mj-lt"/>
              <a:cs typeface="+mn-cs"/>
            </a:endParaRPr>
          </a:p>
        </p:txBody>
      </p:sp>
      <p:grpSp>
        <p:nvGrpSpPr>
          <p:cNvPr id="29" name="Group 28">
            <a:extLst>
              <a:ext uri="{FF2B5EF4-FFF2-40B4-BE49-F238E27FC236}">
                <a16:creationId xmlns:a16="http://schemas.microsoft.com/office/drawing/2014/main" id="{465EE6C8-0B18-3EFE-6F23-47E9F2091EDE}"/>
              </a:ext>
            </a:extLst>
          </p:cNvPr>
          <p:cNvGrpSpPr/>
          <p:nvPr/>
        </p:nvGrpSpPr>
        <p:grpSpPr>
          <a:xfrm flipH="1">
            <a:off x="5511923" y="2853191"/>
            <a:ext cx="676034" cy="892065"/>
            <a:chOff x="7780338" y="2120900"/>
            <a:chExt cx="630237" cy="831850"/>
          </a:xfrm>
        </p:grpSpPr>
        <p:sp>
          <p:nvSpPr>
            <p:cNvPr id="30" name="Freeform 384">
              <a:extLst>
                <a:ext uri="{FF2B5EF4-FFF2-40B4-BE49-F238E27FC236}">
                  <a16:creationId xmlns:a16="http://schemas.microsoft.com/office/drawing/2014/main" id="{DA8776E4-BCFC-BC6B-5EE7-16FDB6DC66A5}"/>
                </a:ext>
              </a:extLst>
            </p:cNvPr>
            <p:cNvSpPr>
              <a:spLocks/>
            </p:cNvSpPr>
            <p:nvPr/>
          </p:nvSpPr>
          <p:spPr bwMode="auto">
            <a:xfrm>
              <a:off x="8134350" y="2740025"/>
              <a:ext cx="274637"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1" name="Freeform 385">
              <a:extLst>
                <a:ext uri="{FF2B5EF4-FFF2-40B4-BE49-F238E27FC236}">
                  <a16:creationId xmlns:a16="http://schemas.microsoft.com/office/drawing/2014/main" id="{84B25763-5770-0A41-9194-97C5D84F9278}"/>
                </a:ext>
              </a:extLst>
            </p:cNvPr>
            <p:cNvSpPr>
              <a:spLocks/>
            </p:cNvSpPr>
            <p:nvPr/>
          </p:nvSpPr>
          <p:spPr bwMode="auto">
            <a:xfrm>
              <a:off x="8134350" y="2849563"/>
              <a:ext cx="84137" cy="100012"/>
            </a:xfrm>
            <a:custGeom>
              <a:avLst/>
              <a:gdLst>
                <a:gd name="T0" fmla="*/ 0 w 106"/>
                <a:gd name="T1" fmla="*/ 0 h 125"/>
                <a:gd name="T2" fmla="*/ 106 w 106"/>
                <a:gd name="T3" fmla="*/ 58 h 125"/>
                <a:gd name="T4" fmla="*/ 106 w 106"/>
                <a:gd name="T5" fmla="*/ 125 h 125"/>
                <a:gd name="T6" fmla="*/ 0 w 106"/>
                <a:gd name="T7" fmla="*/ 69 h 125"/>
                <a:gd name="T8" fmla="*/ 0 w 106"/>
                <a:gd name="T9" fmla="*/ 0 h 125"/>
              </a:gdLst>
              <a:ahLst/>
              <a:cxnLst>
                <a:cxn ang="0">
                  <a:pos x="T0" y="T1"/>
                </a:cxn>
                <a:cxn ang="0">
                  <a:pos x="T2" y="T3"/>
                </a:cxn>
                <a:cxn ang="0">
                  <a:pos x="T4" y="T5"/>
                </a:cxn>
                <a:cxn ang="0">
                  <a:pos x="T6" y="T7"/>
                </a:cxn>
                <a:cxn ang="0">
                  <a:pos x="T8" y="T9"/>
                </a:cxn>
              </a:cxnLst>
              <a:rect l="0" t="0" r="r" b="b"/>
              <a:pathLst>
                <a:path w="106" h="125">
                  <a:moveTo>
                    <a:pt x="0" y="0"/>
                  </a:moveTo>
                  <a:lnTo>
                    <a:pt x="106" y="58"/>
                  </a:lnTo>
                  <a:lnTo>
                    <a:pt x="106" y="125"/>
                  </a:lnTo>
                  <a:lnTo>
                    <a:pt x="0" y="69"/>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2" name="Freeform 386">
              <a:extLst>
                <a:ext uri="{FF2B5EF4-FFF2-40B4-BE49-F238E27FC236}">
                  <a16:creationId xmlns:a16="http://schemas.microsoft.com/office/drawing/2014/main" id="{F6C4157C-4B81-4DA3-02A9-FEB9BADD94DF}"/>
                </a:ext>
              </a:extLst>
            </p:cNvPr>
            <p:cNvSpPr>
              <a:spLocks/>
            </p:cNvSpPr>
            <p:nvPr/>
          </p:nvSpPr>
          <p:spPr bwMode="auto">
            <a:xfrm>
              <a:off x="8218488" y="2787650"/>
              <a:ext cx="192087" cy="165100"/>
            </a:xfrm>
            <a:custGeom>
              <a:avLst/>
              <a:gdLst>
                <a:gd name="T0" fmla="*/ 240 w 242"/>
                <a:gd name="T1" fmla="*/ 0 h 208"/>
                <a:gd name="T2" fmla="*/ 242 w 242"/>
                <a:gd name="T3" fmla="*/ 68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8"/>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3" name="Freeform 387">
              <a:extLst>
                <a:ext uri="{FF2B5EF4-FFF2-40B4-BE49-F238E27FC236}">
                  <a16:creationId xmlns:a16="http://schemas.microsoft.com/office/drawing/2014/main" id="{74E38885-3FF0-88F0-CB1D-6780AA2B5FF5}"/>
                </a:ext>
              </a:extLst>
            </p:cNvPr>
            <p:cNvSpPr>
              <a:spLocks/>
            </p:cNvSpPr>
            <p:nvPr/>
          </p:nvSpPr>
          <p:spPr bwMode="auto">
            <a:xfrm>
              <a:off x="8091488" y="2662238"/>
              <a:ext cx="273050" cy="155575"/>
            </a:xfrm>
            <a:custGeom>
              <a:avLst/>
              <a:gdLst>
                <a:gd name="T0" fmla="*/ 242 w 345"/>
                <a:gd name="T1" fmla="*/ 0 h 196"/>
                <a:gd name="T2" fmla="*/ 345 w 345"/>
                <a:gd name="T3" fmla="*/ 60 h 196"/>
                <a:gd name="T4" fmla="*/ 103 w 345"/>
                <a:gd name="T5" fmla="*/ 196 h 196"/>
                <a:gd name="T6" fmla="*/ 0 w 345"/>
                <a:gd name="T7" fmla="*/ 138 h 196"/>
                <a:gd name="T8" fmla="*/ 242 w 345"/>
                <a:gd name="T9" fmla="*/ 0 h 196"/>
              </a:gdLst>
              <a:ahLst/>
              <a:cxnLst>
                <a:cxn ang="0">
                  <a:pos x="T0" y="T1"/>
                </a:cxn>
                <a:cxn ang="0">
                  <a:pos x="T2" y="T3"/>
                </a:cxn>
                <a:cxn ang="0">
                  <a:pos x="T4" y="T5"/>
                </a:cxn>
                <a:cxn ang="0">
                  <a:pos x="T6" y="T7"/>
                </a:cxn>
                <a:cxn ang="0">
                  <a:pos x="T8" y="T9"/>
                </a:cxn>
              </a:cxnLst>
              <a:rect l="0" t="0" r="r" b="b"/>
              <a:pathLst>
                <a:path w="345" h="196">
                  <a:moveTo>
                    <a:pt x="242" y="0"/>
                  </a:moveTo>
                  <a:lnTo>
                    <a:pt x="345" y="60"/>
                  </a:lnTo>
                  <a:lnTo>
                    <a:pt x="103"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4" name="Freeform 388">
              <a:extLst>
                <a:ext uri="{FF2B5EF4-FFF2-40B4-BE49-F238E27FC236}">
                  <a16:creationId xmlns:a16="http://schemas.microsoft.com/office/drawing/2014/main" id="{6DCCBC3F-7185-6868-8A72-433EDCD1EF50}"/>
                </a:ext>
              </a:extLst>
            </p:cNvPr>
            <p:cNvSpPr>
              <a:spLocks/>
            </p:cNvSpPr>
            <p:nvPr/>
          </p:nvSpPr>
          <p:spPr bwMode="auto">
            <a:xfrm>
              <a:off x="8091488" y="2771775"/>
              <a:ext cx="82550" cy="100012"/>
            </a:xfrm>
            <a:custGeom>
              <a:avLst/>
              <a:gdLst>
                <a:gd name="T0" fmla="*/ 0 w 105"/>
                <a:gd name="T1" fmla="*/ 0 h 126"/>
                <a:gd name="T2" fmla="*/ 105 w 105"/>
                <a:gd name="T3" fmla="*/ 58 h 126"/>
                <a:gd name="T4" fmla="*/ 105 w 105"/>
                <a:gd name="T5" fmla="*/ 126 h 126"/>
                <a:gd name="T6" fmla="*/ 0 w 105"/>
                <a:gd name="T7" fmla="*/ 70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70"/>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5" name="Freeform 389">
              <a:extLst>
                <a:ext uri="{FF2B5EF4-FFF2-40B4-BE49-F238E27FC236}">
                  <a16:creationId xmlns:a16="http://schemas.microsoft.com/office/drawing/2014/main" id="{0DCCD26C-43EC-8B86-1ED0-4055D52E38DD}"/>
                </a:ext>
              </a:extLst>
            </p:cNvPr>
            <p:cNvSpPr>
              <a:spLocks/>
            </p:cNvSpPr>
            <p:nvPr/>
          </p:nvSpPr>
          <p:spPr bwMode="auto">
            <a:xfrm>
              <a:off x="8174038" y="2709863"/>
              <a:ext cx="192087" cy="165100"/>
            </a:xfrm>
            <a:custGeom>
              <a:avLst/>
              <a:gdLst>
                <a:gd name="T0" fmla="*/ 240 w 242"/>
                <a:gd name="T1" fmla="*/ 0 h 208"/>
                <a:gd name="T2" fmla="*/ 242 w 242"/>
                <a:gd name="T3" fmla="*/ 67 h 208"/>
                <a:gd name="T4" fmla="*/ 0 w 242"/>
                <a:gd name="T5" fmla="*/ 208 h 208"/>
                <a:gd name="T6" fmla="*/ 0 w 242"/>
                <a:gd name="T7" fmla="*/ 136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6"/>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6" name="Freeform 390">
              <a:extLst>
                <a:ext uri="{FF2B5EF4-FFF2-40B4-BE49-F238E27FC236}">
                  <a16:creationId xmlns:a16="http://schemas.microsoft.com/office/drawing/2014/main" id="{754CE3C1-8954-EF33-10EE-61483CB16926}"/>
                </a:ext>
              </a:extLst>
            </p:cNvPr>
            <p:cNvSpPr>
              <a:spLocks/>
            </p:cNvSpPr>
            <p:nvPr/>
          </p:nvSpPr>
          <p:spPr bwMode="auto">
            <a:xfrm>
              <a:off x="8047038" y="2584450"/>
              <a:ext cx="274637" cy="155575"/>
            </a:xfrm>
            <a:custGeom>
              <a:avLst/>
              <a:gdLst>
                <a:gd name="T0" fmla="*/ 242 w 347"/>
                <a:gd name="T1" fmla="*/ 0 h 197"/>
                <a:gd name="T2" fmla="*/ 347 w 347"/>
                <a:gd name="T3" fmla="*/ 60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60"/>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7" name="Freeform 391">
              <a:extLst>
                <a:ext uri="{FF2B5EF4-FFF2-40B4-BE49-F238E27FC236}">
                  <a16:creationId xmlns:a16="http://schemas.microsoft.com/office/drawing/2014/main" id="{119704EA-A1FB-CE95-8C77-4032503CD6DC}"/>
                </a:ext>
              </a:extLst>
            </p:cNvPr>
            <p:cNvSpPr>
              <a:spLocks/>
            </p:cNvSpPr>
            <p:nvPr/>
          </p:nvSpPr>
          <p:spPr bwMode="auto">
            <a:xfrm>
              <a:off x="8047038" y="2693988"/>
              <a:ext cx="82550" cy="100012"/>
            </a:xfrm>
            <a:custGeom>
              <a:avLst/>
              <a:gdLst>
                <a:gd name="T0" fmla="*/ 0 w 105"/>
                <a:gd name="T1" fmla="*/ 0 h 125"/>
                <a:gd name="T2" fmla="*/ 105 w 105"/>
                <a:gd name="T3" fmla="*/ 58 h 125"/>
                <a:gd name="T4" fmla="*/ 105 w 105"/>
                <a:gd name="T5" fmla="*/ 125 h 125"/>
                <a:gd name="T6" fmla="*/ 0 w 105"/>
                <a:gd name="T7" fmla="*/ 67 h 125"/>
                <a:gd name="T8" fmla="*/ 0 w 105"/>
                <a:gd name="T9" fmla="*/ 0 h 125"/>
              </a:gdLst>
              <a:ahLst/>
              <a:cxnLst>
                <a:cxn ang="0">
                  <a:pos x="T0" y="T1"/>
                </a:cxn>
                <a:cxn ang="0">
                  <a:pos x="T2" y="T3"/>
                </a:cxn>
                <a:cxn ang="0">
                  <a:pos x="T4" y="T5"/>
                </a:cxn>
                <a:cxn ang="0">
                  <a:pos x="T6" y="T7"/>
                </a:cxn>
                <a:cxn ang="0">
                  <a:pos x="T8" y="T9"/>
                </a:cxn>
              </a:cxnLst>
              <a:rect l="0" t="0" r="r" b="b"/>
              <a:pathLst>
                <a:path w="105" h="125">
                  <a:moveTo>
                    <a:pt x="0" y="0"/>
                  </a:moveTo>
                  <a:lnTo>
                    <a:pt x="105" y="58"/>
                  </a:lnTo>
                  <a:lnTo>
                    <a:pt x="105"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8" name="Freeform 392">
              <a:extLst>
                <a:ext uri="{FF2B5EF4-FFF2-40B4-BE49-F238E27FC236}">
                  <a16:creationId xmlns:a16="http://schemas.microsoft.com/office/drawing/2014/main" id="{FA1D3F40-72A9-0DDE-8942-8BC0022BA41A}"/>
                </a:ext>
              </a:extLst>
            </p:cNvPr>
            <p:cNvSpPr>
              <a:spLocks/>
            </p:cNvSpPr>
            <p:nvPr/>
          </p:nvSpPr>
          <p:spPr bwMode="auto">
            <a:xfrm>
              <a:off x="8129588" y="2632075"/>
              <a:ext cx="192087" cy="165100"/>
            </a:xfrm>
            <a:custGeom>
              <a:avLst/>
              <a:gdLst>
                <a:gd name="T0" fmla="*/ 242 w 242"/>
                <a:gd name="T1" fmla="*/ 0 h 208"/>
                <a:gd name="T2" fmla="*/ 242 w 242"/>
                <a:gd name="T3" fmla="*/ 68 h 208"/>
                <a:gd name="T4" fmla="*/ 0 w 242"/>
                <a:gd name="T5" fmla="*/ 208 h 208"/>
                <a:gd name="T6" fmla="*/ 0 w 242"/>
                <a:gd name="T7" fmla="*/ 137 h 208"/>
                <a:gd name="T8" fmla="*/ 242 w 242"/>
                <a:gd name="T9" fmla="*/ 0 h 208"/>
              </a:gdLst>
              <a:ahLst/>
              <a:cxnLst>
                <a:cxn ang="0">
                  <a:pos x="T0" y="T1"/>
                </a:cxn>
                <a:cxn ang="0">
                  <a:pos x="T2" y="T3"/>
                </a:cxn>
                <a:cxn ang="0">
                  <a:pos x="T4" y="T5"/>
                </a:cxn>
                <a:cxn ang="0">
                  <a:pos x="T6" y="T7"/>
                </a:cxn>
                <a:cxn ang="0">
                  <a:pos x="T8" y="T9"/>
                </a:cxn>
              </a:cxnLst>
              <a:rect l="0" t="0" r="r" b="b"/>
              <a:pathLst>
                <a:path w="242" h="208">
                  <a:moveTo>
                    <a:pt x="242" y="0"/>
                  </a:moveTo>
                  <a:lnTo>
                    <a:pt x="242" y="68"/>
                  </a:lnTo>
                  <a:lnTo>
                    <a:pt x="0" y="208"/>
                  </a:lnTo>
                  <a:lnTo>
                    <a:pt x="0" y="137"/>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39" name="Freeform 393">
              <a:extLst>
                <a:ext uri="{FF2B5EF4-FFF2-40B4-BE49-F238E27FC236}">
                  <a16:creationId xmlns:a16="http://schemas.microsoft.com/office/drawing/2014/main" id="{D3C87F4E-2F24-BAF6-3769-DD7458C062B0}"/>
                </a:ext>
              </a:extLst>
            </p:cNvPr>
            <p:cNvSpPr>
              <a:spLocks/>
            </p:cNvSpPr>
            <p:nvPr/>
          </p:nvSpPr>
          <p:spPr bwMode="auto">
            <a:xfrm>
              <a:off x="8002588" y="2506663"/>
              <a:ext cx="274637" cy="157162"/>
            </a:xfrm>
            <a:custGeom>
              <a:avLst/>
              <a:gdLst>
                <a:gd name="T0" fmla="*/ 242 w 347"/>
                <a:gd name="T1" fmla="*/ 0 h 196"/>
                <a:gd name="T2" fmla="*/ 347 w 347"/>
                <a:gd name="T3" fmla="*/ 60 h 196"/>
                <a:gd name="T4" fmla="*/ 105 w 347"/>
                <a:gd name="T5" fmla="*/ 196 h 196"/>
                <a:gd name="T6" fmla="*/ 0 w 347"/>
                <a:gd name="T7" fmla="*/ 138 h 196"/>
                <a:gd name="T8" fmla="*/ 242 w 347"/>
                <a:gd name="T9" fmla="*/ 0 h 196"/>
              </a:gdLst>
              <a:ahLst/>
              <a:cxnLst>
                <a:cxn ang="0">
                  <a:pos x="T0" y="T1"/>
                </a:cxn>
                <a:cxn ang="0">
                  <a:pos x="T2" y="T3"/>
                </a:cxn>
                <a:cxn ang="0">
                  <a:pos x="T4" y="T5"/>
                </a:cxn>
                <a:cxn ang="0">
                  <a:pos x="T6" y="T7"/>
                </a:cxn>
                <a:cxn ang="0">
                  <a:pos x="T8" y="T9"/>
                </a:cxn>
              </a:cxnLst>
              <a:rect l="0" t="0" r="r" b="b"/>
              <a:pathLst>
                <a:path w="347" h="196">
                  <a:moveTo>
                    <a:pt x="242" y="0"/>
                  </a:moveTo>
                  <a:lnTo>
                    <a:pt x="347" y="60"/>
                  </a:lnTo>
                  <a:lnTo>
                    <a:pt x="105"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0" name="Freeform 394">
              <a:extLst>
                <a:ext uri="{FF2B5EF4-FFF2-40B4-BE49-F238E27FC236}">
                  <a16:creationId xmlns:a16="http://schemas.microsoft.com/office/drawing/2014/main" id="{155567B6-4B05-AE4C-475C-679270A24713}"/>
                </a:ext>
              </a:extLst>
            </p:cNvPr>
            <p:cNvSpPr>
              <a:spLocks/>
            </p:cNvSpPr>
            <p:nvPr/>
          </p:nvSpPr>
          <p:spPr bwMode="auto">
            <a:xfrm>
              <a:off x="8002588" y="2617788"/>
              <a:ext cx="82550" cy="98425"/>
            </a:xfrm>
            <a:custGeom>
              <a:avLst/>
              <a:gdLst>
                <a:gd name="T0" fmla="*/ 0 w 105"/>
                <a:gd name="T1" fmla="*/ 0 h 126"/>
                <a:gd name="T2" fmla="*/ 105 w 105"/>
                <a:gd name="T3" fmla="*/ 58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1" name="Freeform 395">
              <a:extLst>
                <a:ext uri="{FF2B5EF4-FFF2-40B4-BE49-F238E27FC236}">
                  <a16:creationId xmlns:a16="http://schemas.microsoft.com/office/drawing/2014/main" id="{E7CC574D-CDD9-F068-4293-6F56545EE465}"/>
                </a:ext>
              </a:extLst>
            </p:cNvPr>
            <p:cNvSpPr>
              <a:spLocks/>
            </p:cNvSpPr>
            <p:nvPr/>
          </p:nvSpPr>
          <p:spPr bwMode="auto">
            <a:xfrm>
              <a:off x="8085138" y="2554288"/>
              <a:ext cx="193675" cy="165100"/>
            </a:xfrm>
            <a:custGeom>
              <a:avLst/>
              <a:gdLst>
                <a:gd name="T0" fmla="*/ 242 w 243"/>
                <a:gd name="T1" fmla="*/ 0 h 208"/>
                <a:gd name="T2" fmla="*/ 243 w 243"/>
                <a:gd name="T3" fmla="*/ 67 h 208"/>
                <a:gd name="T4" fmla="*/ 0 w 243"/>
                <a:gd name="T5" fmla="*/ 208 h 208"/>
                <a:gd name="T6" fmla="*/ 0 w 243"/>
                <a:gd name="T7" fmla="*/ 136 h 208"/>
                <a:gd name="T8" fmla="*/ 242 w 243"/>
                <a:gd name="T9" fmla="*/ 0 h 208"/>
              </a:gdLst>
              <a:ahLst/>
              <a:cxnLst>
                <a:cxn ang="0">
                  <a:pos x="T0" y="T1"/>
                </a:cxn>
                <a:cxn ang="0">
                  <a:pos x="T2" y="T3"/>
                </a:cxn>
                <a:cxn ang="0">
                  <a:pos x="T4" y="T5"/>
                </a:cxn>
                <a:cxn ang="0">
                  <a:pos x="T6" y="T7"/>
                </a:cxn>
                <a:cxn ang="0">
                  <a:pos x="T8" y="T9"/>
                </a:cxn>
              </a:cxnLst>
              <a:rect l="0" t="0" r="r" b="b"/>
              <a:pathLst>
                <a:path w="243" h="208">
                  <a:moveTo>
                    <a:pt x="242" y="0"/>
                  </a:moveTo>
                  <a:lnTo>
                    <a:pt x="243" y="67"/>
                  </a:lnTo>
                  <a:lnTo>
                    <a:pt x="0" y="208"/>
                  </a:lnTo>
                  <a:lnTo>
                    <a:pt x="0" y="136"/>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2" name="Freeform 396">
              <a:extLst>
                <a:ext uri="{FF2B5EF4-FFF2-40B4-BE49-F238E27FC236}">
                  <a16:creationId xmlns:a16="http://schemas.microsoft.com/office/drawing/2014/main" id="{BFDB5278-605B-164A-5DD1-7C885DCF79EC}"/>
                </a:ext>
              </a:extLst>
            </p:cNvPr>
            <p:cNvSpPr>
              <a:spLocks/>
            </p:cNvSpPr>
            <p:nvPr/>
          </p:nvSpPr>
          <p:spPr bwMode="auto">
            <a:xfrm>
              <a:off x="7956550" y="2430463"/>
              <a:ext cx="276225"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3" name="Freeform 397">
              <a:extLst>
                <a:ext uri="{FF2B5EF4-FFF2-40B4-BE49-F238E27FC236}">
                  <a16:creationId xmlns:a16="http://schemas.microsoft.com/office/drawing/2014/main" id="{2D99D54D-B457-CBAB-A286-89930A60494B}"/>
                </a:ext>
              </a:extLst>
            </p:cNvPr>
            <p:cNvSpPr>
              <a:spLocks/>
            </p:cNvSpPr>
            <p:nvPr/>
          </p:nvSpPr>
          <p:spPr bwMode="auto">
            <a:xfrm>
              <a:off x="7956550" y="2540000"/>
              <a:ext cx="85725" cy="100012"/>
            </a:xfrm>
            <a:custGeom>
              <a:avLst/>
              <a:gdLst>
                <a:gd name="T0" fmla="*/ 0 w 107"/>
                <a:gd name="T1" fmla="*/ 0 h 125"/>
                <a:gd name="T2" fmla="*/ 107 w 107"/>
                <a:gd name="T3" fmla="*/ 58 h 125"/>
                <a:gd name="T4" fmla="*/ 107 w 107"/>
                <a:gd name="T5" fmla="*/ 125 h 125"/>
                <a:gd name="T6" fmla="*/ 0 w 107"/>
                <a:gd name="T7" fmla="*/ 67 h 125"/>
                <a:gd name="T8" fmla="*/ 0 w 107"/>
                <a:gd name="T9" fmla="*/ 0 h 125"/>
              </a:gdLst>
              <a:ahLst/>
              <a:cxnLst>
                <a:cxn ang="0">
                  <a:pos x="T0" y="T1"/>
                </a:cxn>
                <a:cxn ang="0">
                  <a:pos x="T2" y="T3"/>
                </a:cxn>
                <a:cxn ang="0">
                  <a:pos x="T4" y="T5"/>
                </a:cxn>
                <a:cxn ang="0">
                  <a:pos x="T6" y="T7"/>
                </a:cxn>
                <a:cxn ang="0">
                  <a:pos x="T8" y="T9"/>
                </a:cxn>
              </a:cxnLst>
              <a:rect l="0" t="0" r="r" b="b"/>
              <a:pathLst>
                <a:path w="107" h="125">
                  <a:moveTo>
                    <a:pt x="0" y="0"/>
                  </a:moveTo>
                  <a:lnTo>
                    <a:pt x="107" y="58"/>
                  </a:lnTo>
                  <a:lnTo>
                    <a:pt x="107"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4" name="Freeform 398">
              <a:extLst>
                <a:ext uri="{FF2B5EF4-FFF2-40B4-BE49-F238E27FC236}">
                  <a16:creationId xmlns:a16="http://schemas.microsoft.com/office/drawing/2014/main" id="{04D92930-2FB8-028A-24F8-D3A84A12F216}"/>
                </a:ext>
              </a:extLst>
            </p:cNvPr>
            <p:cNvSpPr>
              <a:spLocks/>
            </p:cNvSpPr>
            <p:nvPr/>
          </p:nvSpPr>
          <p:spPr bwMode="auto">
            <a:xfrm>
              <a:off x="8042275" y="2478088"/>
              <a:ext cx="192087" cy="165100"/>
            </a:xfrm>
            <a:custGeom>
              <a:avLst/>
              <a:gdLst>
                <a:gd name="T0" fmla="*/ 239 w 241"/>
                <a:gd name="T1" fmla="*/ 0 h 208"/>
                <a:gd name="T2" fmla="*/ 241 w 241"/>
                <a:gd name="T3" fmla="*/ 68 h 208"/>
                <a:gd name="T4" fmla="*/ 0 w 241"/>
                <a:gd name="T5" fmla="*/ 208 h 208"/>
                <a:gd name="T6" fmla="*/ 0 w 241"/>
                <a:gd name="T7" fmla="*/ 137 h 208"/>
                <a:gd name="T8" fmla="*/ 239 w 241"/>
                <a:gd name="T9" fmla="*/ 0 h 208"/>
              </a:gdLst>
              <a:ahLst/>
              <a:cxnLst>
                <a:cxn ang="0">
                  <a:pos x="T0" y="T1"/>
                </a:cxn>
                <a:cxn ang="0">
                  <a:pos x="T2" y="T3"/>
                </a:cxn>
                <a:cxn ang="0">
                  <a:pos x="T4" y="T5"/>
                </a:cxn>
                <a:cxn ang="0">
                  <a:pos x="T6" y="T7"/>
                </a:cxn>
                <a:cxn ang="0">
                  <a:pos x="T8" y="T9"/>
                </a:cxn>
              </a:cxnLst>
              <a:rect l="0" t="0" r="r" b="b"/>
              <a:pathLst>
                <a:path w="241" h="208">
                  <a:moveTo>
                    <a:pt x="239" y="0"/>
                  </a:moveTo>
                  <a:lnTo>
                    <a:pt x="241" y="68"/>
                  </a:lnTo>
                  <a:lnTo>
                    <a:pt x="0" y="208"/>
                  </a:lnTo>
                  <a:lnTo>
                    <a:pt x="0" y="137"/>
                  </a:lnTo>
                  <a:lnTo>
                    <a:pt x="239"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5" name="Freeform 399">
              <a:extLst>
                <a:ext uri="{FF2B5EF4-FFF2-40B4-BE49-F238E27FC236}">
                  <a16:creationId xmlns:a16="http://schemas.microsoft.com/office/drawing/2014/main" id="{D07F4206-5C9D-2E36-BF64-0A0565DB0FD3}"/>
                </a:ext>
              </a:extLst>
            </p:cNvPr>
            <p:cNvSpPr>
              <a:spLocks/>
            </p:cNvSpPr>
            <p:nvPr/>
          </p:nvSpPr>
          <p:spPr bwMode="auto">
            <a:xfrm>
              <a:off x="7912100" y="2352675"/>
              <a:ext cx="276225" cy="155575"/>
            </a:xfrm>
            <a:custGeom>
              <a:avLst/>
              <a:gdLst>
                <a:gd name="T0" fmla="*/ 241 w 346"/>
                <a:gd name="T1" fmla="*/ 0 h 197"/>
                <a:gd name="T2" fmla="*/ 346 w 346"/>
                <a:gd name="T3" fmla="*/ 60 h 197"/>
                <a:gd name="T4" fmla="*/ 105 w 346"/>
                <a:gd name="T5" fmla="*/ 197 h 197"/>
                <a:gd name="T6" fmla="*/ 0 w 346"/>
                <a:gd name="T7" fmla="*/ 138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8"/>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6" name="Freeform 400">
              <a:extLst>
                <a:ext uri="{FF2B5EF4-FFF2-40B4-BE49-F238E27FC236}">
                  <a16:creationId xmlns:a16="http://schemas.microsoft.com/office/drawing/2014/main" id="{D2E08339-2DF0-DA2F-81C7-B538C1D5086F}"/>
                </a:ext>
              </a:extLst>
            </p:cNvPr>
            <p:cNvSpPr>
              <a:spLocks/>
            </p:cNvSpPr>
            <p:nvPr/>
          </p:nvSpPr>
          <p:spPr bwMode="auto">
            <a:xfrm>
              <a:off x="7912100" y="2462213"/>
              <a:ext cx="85725" cy="100012"/>
            </a:xfrm>
            <a:custGeom>
              <a:avLst/>
              <a:gdLst>
                <a:gd name="T0" fmla="*/ 0 w 106"/>
                <a:gd name="T1" fmla="*/ 0 h 126"/>
                <a:gd name="T2" fmla="*/ 106 w 106"/>
                <a:gd name="T3" fmla="*/ 59 h 126"/>
                <a:gd name="T4" fmla="*/ 106 w 106"/>
                <a:gd name="T5" fmla="*/ 126 h 126"/>
                <a:gd name="T6" fmla="*/ 0 w 106"/>
                <a:gd name="T7" fmla="*/ 68 h 126"/>
                <a:gd name="T8" fmla="*/ 0 w 106"/>
                <a:gd name="T9" fmla="*/ 0 h 126"/>
              </a:gdLst>
              <a:ahLst/>
              <a:cxnLst>
                <a:cxn ang="0">
                  <a:pos x="T0" y="T1"/>
                </a:cxn>
                <a:cxn ang="0">
                  <a:pos x="T2" y="T3"/>
                </a:cxn>
                <a:cxn ang="0">
                  <a:pos x="T4" y="T5"/>
                </a:cxn>
                <a:cxn ang="0">
                  <a:pos x="T6" y="T7"/>
                </a:cxn>
                <a:cxn ang="0">
                  <a:pos x="T8" y="T9"/>
                </a:cxn>
              </a:cxnLst>
              <a:rect l="0" t="0" r="r" b="b"/>
              <a:pathLst>
                <a:path w="106" h="126">
                  <a:moveTo>
                    <a:pt x="0" y="0"/>
                  </a:moveTo>
                  <a:lnTo>
                    <a:pt x="106" y="59"/>
                  </a:lnTo>
                  <a:lnTo>
                    <a:pt x="106"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7" name="Freeform 401">
              <a:extLst>
                <a:ext uri="{FF2B5EF4-FFF2-40B4-BE49-F238E27FC236}">
                  <a16:creationId xmlns:a16="http://schemas.microsoft.com/office/drawing/2014/main" id="{DE4D694F-68BB-822A-4F79-6CD12DED73F7}"/>
                </a:ext>
              </a:extLst>
            </p:cNvPr>
            <p:cNvSpPr>
              <a:spLocks/>
            </p:cNvSpPr>
            <p:nvPr/>
          </p:nvSpPr>
          <p:spPr bwMode="auto">
            <a:xfrm>
              <a:off x="7997825" y="2400300"/>
              <a:ext cx="192087" cy="165100"/>
            </a:xfrm>
            <a:custGeom>
              <a:avLst/>
              <a:gdLst>
                <a:gd name="T0" fmla="*/ 240 w 242"/>
                <a:gd name="T1" fmla="*/ 0 h 208"/>
                <a:gd name="T2" fmla="*/ 242 w 242"/>
                <a:gd name="T3" fmla="*/ 67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8" name="Freeform 402">
              <a:extLst>
                <a:ext uri="{FF2B5EF4-FFF2-40B4-BE49-F238E27FC236}">
                  <a16:creationId xmlns:a16="http://schemas.microsoft.com/office/drawing/2014/main" id="{A65A57DE-37E6-AF09-F605-32D3C871A5F1}"/>
                </a:ext>
              </a:extLst>
            </p:cNvPr>
            <p:cNvSpPr>
              <a:spLocks/>
            </p:cNvSpPr>
            <p:nvPr/>
          </p:nvSpPr>
          <p:spPr bwMode="auto">
            <a:xfrm>
              <a:off x="7867650" y="2274888"/>
              <a:ext cx="274637" cy="157162"/>
            </a:xfrm>
            <a:custGeom>
              <a:avLst/>
              <a:gdLst>
                <a:gd name="T0" fmla="*/ 242 w 347"/>
                <a:gd name="T1" fmla="*/ 0 h 197"/>
                <a:gd name="T2" fmla="*/ 347 w 347"/>
                <a:gd name="T3" fmla="*/ 58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49" name="Freeform 403">
              <a:extLst>
                <a:ext uri="{FF2B5EF4-FFF2-40B4-BE49-F238E27FC236}">
                  <a16:creationId xmlns:a16="http://schemas.microsoft.com/office/drawing/2014/main" id="{61E62665-AA52-9516-E594-4549C9272198}"/>
                </a:ext>
              </a:extLst>
            </p:cNvPr>
            <p:cNvSpPr>
              <a:spLocks/>
            </p:cNvSpPr>
            <p:nvPr/>
          </p:nvSpPr>
          <p:spPr bwMode="auto">
            <a:xfrm>
              <a:off x="7867650" y="2384425"/>
              <a:ext cx="85725" cy="100012"/>
            </a:xfrm>
            <a:custGeom>
              <a:avLst/>
              <a:gdLst>
                <a:gd name="T0" fmla="*/ 0 w 107"/>
                <a:gd name="T1" fmla="*/ 0 h 126"/>
                <a:gd name="T2" fmla="*/ 107 w 107"/>
                <a:gd name="T3" fmla="*/ 58 h 126"/>
                <a:gd name="T4" fmla="*/ 107 w 107"/>
                <a:gd name="T5" fmla="*/ 126 h 126"/>
                <a:gd name="T6" fmla="*/ 0 w 107"/>
                <a:gd name="T7" fmla="*/ 67 h 126"/>
                <a:gd name="T8" fmla="*/ 0 w 107"/>
                <a:gd name="T9" fmla="*/ 0 h 126"/>
              </a:gdLst>
              <a:ahLst/>
              <a:cxnLst>
                <a:cxn ang="0">
                  <a:pos x="T0" y="T1"/>
                </a:cxn>
                <a:cxn ang="0">
                  <a:pos x="T2" y="T3"/>
                </a:cxn>
                <a:cxn ang="0">
                  <a:pos x="T4" y="T5"/>
                </a:cxn>
                <a:cxn ang="0">
                  <a:pos x="T6" y="T7"/>
                </a:cxn>
                <a:cxn ang="0">
                  <a:pos x="T8" y="T9"/>
                </a:cxn>
              </a:cxnLst>
              <a:rect l="0" t="0" r="r" b="b"/>
              <a:pathLst>
                <a:path w="107" h="126">
                  <a:moveTo>
                    <a:pt x="0" y="0"/>
                  </a:moveTo>
                  <a:lnTo>
                    <a:pt x="107" y="58"/>
                  </a:lnTo>
                  <a:lnTo>
                    <a:pt x="107"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0" name="Freeform 404">
              <a:extLst>
                <a:ext uri="{FF2B5EF4-FFF2-40B4-BE49-F238E27FC236}">
                  <a16:creationId xmlns:a16="http://schemas.microsoft.com/office/drawing/2014/main" id="{7DDACFCA-222C-08DC-8BFF-16904F8B2025}"/>
                </a:ext>
              </a:extLst>
            </p:cNvPr>
            <p:cNvSpPr>
              <a:spLocks/>
            </p:cNvSpPr>
            <p:nvPr/>
          </p:nvSpPr>
          <p:spPr bwMode="auto">
            <a:xfrm>
              <a:off x="7953375" y="2320925"/>
              <a:ext cx="190500" cy="166687"/>
            </a:xfrm>
            <a:custGeom>
              <a:avLst/>
              <a:gdLst>
                <a:gd name="T0" fmla="*/ 240 w 242"/>
                <a:gd name="T1" fmla="*/ 0 h 210"/>
                <a:gd name="T2" fmla="*/ 242 w 242"/>
                <a:gd name="T3" fmla="*/ 70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70"/>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1" name="Freeform 405">
              <a:extLst>
                <a:ext uri="{FF2B5EF4-FFF2-40B4-BE49-F238E27FC236}">
                  <a16:creationId xmlns:a16="http://schemas.microsoft.com/office/drawing/2014/main" id="{9935B03F-9B2D-7D99-16C9-4D15122618D0}"/>
                </a:ext>
              </a:extLst>
            </p:cNvPr>
            <p:cNvSpPr>
              <a:spLocks/>
            </p:cNvSpPr>
            <p:nvPr/>
          </p:nvSpPr>
          <p:spPr bwMode="auto">
            <a:xfrm>
              <a:off x="7824788" y="2197100"/>
              <a:ext cx="273050" cy="157162"/>
            </a:xfrm>
            <a:custGeom>
              <a:avLst/>
              <a:gdLst>
                <a:gd name="T0" fmla="*/ 242 w 345"/>
                <a:gd name="T1" fmla="*/ 0 h 197"/>
                <a:gd name="T2" fmla="*/ 345 w 345"/>
                <a:gd name="T3" fmla="*/ 58 h 197"/>
                <a:gd name="T4" fmla="*/ 103 w 345"/>
                <a:gd name="T5" fmla="*/ 197 h 197"/>
                <a:gd name="T6" fmla="*/ 0 w 345"/>
                <a:gd name="T7" fmla="*/ 138 h 197"/>
                <a:gd name="T8" fmla="*/ 242 w 345"/>
                <a:gd name="T9" fmla="*/ 0 h 197"/>
              </a:gdLst>
              <a:ahLst/>
              <a:cxnLst>
                <a:cxn ang="0">
                  <a:pos x="T0" y="T1"/>
                </a:cxn>
                <a:cxn ang="0">
                  <a:pos x="T2" y="T3"/>
                </a:cxn>
                <a:cxn ang="0">
                  <a:pos x="T4" y="T5"/>
                </a:cxn>
                <a:cxn ang="0">
                  <a:pos x="T6" y="T7"/>
                </a:cxn>
                <a:cxn ang="0">
                  <a:pos x="T8" y="T9"/>
                </a:cxn>
              </a:cxnLst>
              <a:rect l="0" t="0" r="r" b="b"/>
              <a:pathLst>
                <a:path w="345" h="197">
                  <a:moveTo>
                    <a:pt x="242" y="0"/>
                  </a:moveTo>
                  <a:lnTo>
                    <a:pt x="345" y="58"/>
                  </a:lnTo>
                  <a:lnTo>
                    <a:pt x="103" y="197"/>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2" name="Freeform 406">
              <a:extLst>
                <a:ext uri="{FF2B5EF4-FFF2-40B4-BE49-F238E27FC236}">
                  <a16:creationId xmlns:a16="http://schemas.microsoft.com/office/drawing/2014/main" id="{B6BA27FB-97E4-E29B-893B-B6623130DB51}"/>
                </a:ext>
              </a:extLst>
            </p:cNvPr>
            <p:cNvSpPr>
              <a:spLocks/>
            </p:cNvSpPr>
            <p:nvPr/>
          </p:nvSpPr>
          <p:spPr bwMode="auto">
            <a:xfrm>
              <a:off x="7824788" y="2308225"/>
              <a:ext cx="84137" cy="100012"/>
            </a:xfrm>
            <a:custGeom>
              <a:avLst/>
              <a:gdLst>
                <a:gd name="T0" fmla="*/ 0 w 105"/>
                <a:gd name="T1" fmla="*/ 0 h 126"/>
                <a:gd name="T2" fmla="*/ 105 w 105"/>
                <a:gd name="T3" fmla="*/ 59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9"/>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3" name="Freeform 407">
              <a:extLst>
                <a:ext uri="{FF2B5EF4-FFF2-40B4-BE49-F238E27FC236}">
                  <a16:creationId xmlns:a16="http://schemas.microsoft.com/office/drawing/2014/main" id="{931DF3C7-A38A-722A-6412-FE50F3A03A11}"/>
                </a:ext>
              </a:extLst>
            </p:cNvPr>
            <p:cNvSpPr>
              <a:spLocks/>
            </p:cNvSpPr>
            <p:nvPr/>
          </p:nvSpPr>
          <p:spPr bwMode="auto">
            <a:xfrm>
              <a:off x="7908925" y="2243138"/>
              <a:ext cx="190500" cy="166687"/>
            </a:xfrm>
            <a:custGeom>
              <a:avLst/>
              <a:gdLst>
                <a:gd name="T0" fmla="*/ 240 w 242"/>
                <a:gd name="T1" fmla="*/ 0 h 210"/>
                <a:gd name="T2" fmla="*/ 242 w 242"/>
                <a:gd name="T3" fmla="*/ 69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69"/>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4" name="Freeform 408">
              <a:extLst>
                <a:ext uri="{FF2B5EF4-FFF2-40B4-BE49-F238E27FC236}">
                  <a16:creationId xmlns:a16="http://schemas.microsoft.com/office/drawing/2014/main" id="{7B1DA034-E520-33B0-F0E5-1853F2DA4CD0}"/>
                </a:ext>
              </a:extLst>
            </p:cNvPr>
            <p:cNvSpPr>
              <a:spLocks/>
            </p:cNvSpPr>
            <p:nvPr/>
          </p:nvSpPr>
          <p:spPr bwMode="auto">
            <a:xfrm>
              <a:off x="7780338" y="2120900"/>
              <a:ext cx="274637" cy="155575"/>
            </a:xfrm>
            <a:custGeom>
              <a:avLst/>
              <a:gdLst>
                <a:gd name="T0" fmla="*/ 242 w 346"/>
                <a:gd name="T1" fmla="*/ 0 h 197"/>
                <a:gd name="T2" fmla="*/ 346 w 346"/>
                <a:gd name="T3" fmla="*/ 58 h 197"/>
                <a:gd name="T4" fmla="*/ 105 w 346"/>
                <a:gd name="T5" fmla="*/ 197 h 197"/>
                <a:gd name="T6" fmla="*/ 0 w 346"/>
                <a:gd name="T7" fmla="*/ 139 h 197"/>
                <a:gd name="T8" fmla="*/ 242 w 346"/>
                <a:gd name="T9" fmla="*/ 0 h 197"/>
              </a:gdLst>
              <a:ahLst/>
              <a:cxnLst>
                <a:cxn ang="0">
                  <a:pos x="T0" y="T1"/>
                </a:cxn>
                <a:cxn ang="0">
                  <a:pos x="T2" y="T3"/>
                </a:cxn>
                <a:cxn ang="0">
                  <a:pos x="T4" y="T5"/>
                </a:cxn>
                <a:cxn ang="0">
                  <a:pos x="T6" y="T7"/>
                </a:cxn>
                <a:cxn ang="0">
                  <a:pos x="T8" y="T9"/>
                </a:cxn>
              </a:cxnLst>
              <a:rect l="0" t="0" r="r" b="b"/>
              <a:pathLst>
                <a:path w="346" h="197">
                  <a:moveTo>
                    <a:pt x="242" y="0"/>
                  </a:moveTo>
                  <a:lnTo>
                    <a:pt x="346"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5" name="Freeform 409">
              <a:extLst>
                <a:ext uri="{FF2B5EF4-FFF2-40B4-BE49-F238E27FC236}">
                  <a16:creationId xmlns:a16="http://schemas.microsoft.com/office/drawing/2014/main" id="{F8BB34F9-7C15-C4CC-D2CA-0FE2489CA3FD}"/>
                </a:ext>
              </a:extLst>
            </p:cNvPr>
            <p:cNvSpPr>
              <a:spLocks/>
            </p:cNvSpPr>
            <p:nvPr/>
          </p:nvSpPr>
          <p:spPr bwMode="auto">
            <a:xfrm>
              <a:off x="7780338" y="2230438"/>
              <a:ext cx="82550" cy="100012"/>
            </a:xfrm>
            <a:custGeom>
              <a:avLst/>
              <a:gdLst>
                <a:gd name="T0" fmla="*/ 0 w 105"/>
                <a:gd name="T1" fmla="*/ 0 h 126"/>
                <a:gd name="T2" fmla="*/ 105 w 105"/>
                <a:gd name="T3" fmla="*/ 58 h 126"/>
                <a:gd name="T4" fmla="*/ 105 w 105"/>
                <a:gd name="T5" fmla="*/ 126 h 126"/>
                <a:gd name="T6" fmla="*/ 0 w 105"/>
                <a:gd name="T7" fmla="*/ 67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56" name="Freeform 410">
              <a:extLst>
                <a:ext uri="{FF2B5EF4-FFF2-40B4-BE49-F238E27FC236}">
                  <a16:creationId xmlns:a16="http://schemas.microsoft.com/office/drawing/2014/main" id="{BA2F45B3-359F-F2CB-1FEC-74C90EB1D455}"/>
                </a:ext>
              </a:extLst>
            </p:cNvPr>
            <p:cNvSpPr>
              <a:spLocks/>
            </p:cNvSpPr>
            <p:nvPr/>
          </p:nvSpPr>
          <p:spPr bwMode="auto">
            <a:xfrm>
              <a:off x="7862888" y="2166938"/>
              <a:ext cx="193675" cy="166687"/>
            </a:xfrm>
            <a:custGeom>
              <a:avLst/>
              <a:gdLst>
                <a:gd name="T0" fmla="*/ 241 w 243"/>
                <a:gd name="T1" fmla="*/ 0 h 210"/>
                <a:gd name="T2" fmla="*/ 243 w 243"/>
                <a:gd name="T3" fmla="*/ 70 h 210"/>
                <a:gd name="T4" fmla="*/ 0 w 243"/>
                <a:gd name="T5" fmla="*/ 210 h 210"/>
                <a:gd name="T6" fmla="*/ 0 w 243"/>
                <a:gd name="T7" fmla="*/ 139 h 210"/>
                <a:gd name="T8" fmla="*/ 241 w 243"/>
                <a:gd name="T9" fmla="*/ 0 h 210"/>
              </a:gdLst>
              <a:ahLst/>
              <a:cxnLst>
                <a:cxn ang="0">
                  <a:pos x="T0" y="T1"/>
                </a:cxn>
                <a:cxn ang="0">
                  <a:pos x="T2" y="T3"/>
                </a:cxn>
                <a:cxn ang="0">
                  <a:pos x="T4" y="T5"/>
                </a:cxn>
                <a:cxn ang="0">
                  <a:pos x="T6" y="T7"/>
                </a:cxn>
                <a:cxn ang="0">
                  <a:pos x="T8" y="T9"/>
                </a:cxn>
              </a:cxnLst>
              <a:rect l="0" t="0" r="r" b="b"/>
              <a:pathLst>
                <a:path w="243" h="210">
                  <a:moveTo>
                    <a:pt x="241" y="0"/>
                  </a:moveTo>
                  <a:lnTo>
                    <a:pt x="243" y="70"/>
                  </a:lnTo>
                  <a:lnTo>
                    <a:pt x="0" y="210"/>
                  </a:lnTo>
                  <a:lnTo>
                    <a:pt x="0" y="139"/>
                  </a:lnTo>
                  <a:lnTo>
                    <a:pt x="241"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57" name="Group 56">
            <a:extLst>
              <a:ext uri="{FF2B5EF4-FFF2-40B4-BE49-F238E27FC236}">
                <a16:creationId xmlns:a16="http://schemas.microsoft.com/office/drawing/2014/main" id="{B46C7E77-F613-1458-2377-335186D287A2}"/>
              </a:ext>
            </a:extLst>
          </p:cNvPr>
          <p:cNvGrpSpPr/>
          <p:nvPr/>
        </p:nvGrpSpPr>
        <p:grpSpPr>
          <a:xfrm>
            <a:off x="707351" y="2144952"/>
            <a:ext cx="4026158" cy="1594380"/>
            <a:chOff x="846030" y="5372585"/>
            <a:chExt cx="3191589" cy="1594380"/>
          </a:xfrm>
        </p:grpSpPr>
        <p:sp>
          <p:nvSpPr>
            <p:cNvPr id="58" name="TextBox 57">
              <a:extLst>
                <a:ext uri="{FF2B5EF4-FFF2-40B4-BE49-F238E27FC236}">
                  <a16:creationId xmlns:a16="http://schemas.microsoft.com/office/drawing/2014/main" id="{ACB6AAEE-EF98-4B03-707C-4431FFD4108F}"/>
                </a:ext>
              </a:extLst>
            </p:cNvPr>
            <p:cNvSpPr txBox="1"/>
            <p:nvPr/>
          </p:nvSpPr>
          <p:spPr>
            <a:xfrm>
              <a:off x="949756" y="5766636"/>
              <a:ext cx="3087863" cy="1200329"/>
            </a:xfrm>
            <a:prstGeom prst="rect">
              <a:avLst/>
            </a:prstGeom>
            <a:noFill/>
          </p:spPr>
          <p:txBody>
            <a:bodyPr wrap="square" rtlCol="0">
              <a:spAutoFit/>
            </a:bodyPr>
            <a:lstStyle/>
            <a:p>
              <a:pPr algn="r"/>
              <a:r>
                <a:rPr lang="en-US" dirty="0">
                  <a:latin typeface="+mj-lt"/>
                  <a:cs typeface="Calibri"/>
                </a:rPr>
                <a:t>Highlight the importance of FV and the benefits of formal bug-hunting to engineers and managers involved in critical projects </a:t>
              </a:r>
            </a:p>
          </p:txBody>
        </p:sp>
        <p:sp>
          <p:nvSpPr>
            <p:cNvPr id="59" name="TextBox 58">
              <a:extLst>
                <a:ext uri="{FF2B5EF4-FFF2-40B4-BE49-F238E27FC236}">
                  <a16:creationId xmlns:a16="http://schemas.microsoft.com/office/drawing/2014/main" id="{6FE759B3-285C-3F59-45E7-7143310E0A93}"/>
                </a:ext>
              </a:extLst>
            </p:cNvPr>
            <p:cNvSpPr txBox="1"/>
            <p:nvPr/>
          </p:nvSpPr>
          <p:spPr>
            <a:xfrm>
              <a:off x="846030" y="5372585"/>
              <a:ext cx="3185487" cy="461665"/>
            </a:xfrm>
            <a:prstGeom prst="rect">
              <a:avLst/>
            </a:prstGeom>
            <a:noFill/>
          </p:spPr>
          <p:txBody>
            <a:bodyPr wrap="square" rtlCol="0">
              <a:spAutoFit/>
            </a:bodyPr>
            <a:lstStyle/>
            <a:p>
              <a:pPr algn="r" fontAlgn="auto">
                <a:spcBef>
                  <a:spcPts val="0"/>
                </a:spcBef>
                <a:spcAft>
                  <a:spcPts val="0"/>
                </a:spcAft>
              </a:pPr>
              <a:r>
                <a:rPr lang="en-US" sz="2400" b="1" kern="0" dirty="0">
                  <a:solidFill>
                    <a:srgbClr val="00A5D3"/>
                  </a:solidFill>
                  <a:latin typeface="+mj-lt"/>
                  <a:cs typeface="Century Gothic"/>
                </a:rPr>
                <a:t>Inspiring Results</a:t>
              </a:r>
              <a:endParaRPr lang="en-US" sz="2400" b="1" dirty="0">
                <a:solidFill>
                  <a:srgbClr val="00A5D3"/>
                </a:solidFill>
                <a:latin typeface="+mj-lt"/>
                <a:cs typeface="Century Gothic"/>
              </a:endParaRPr>
            </a:p>
          </p:txBody>
        </p:sp>
      </p:grpSp>
      <p:grpSp>
        <p:nvGrpSpPr>
          <p:cNvPr id="60" name="Group 59">
            <a:extLst>
              <a:ext uri="{FF2B5EF4-FFF2-40B4-BE49-F238E27FC236}">
                <a16:creationId xmlns:a16="http://schemas.microsoft.com/office/drawing/2014/main" id="{E1BC103A-0DB5-743C-3F87-27CD147F9837}"/>
              </a:ext>
            </a:extLst>
          </p:cNvPr>
          <p:cNvGrpSpPr/>
          <p:nvPr/>
        </p:nvGrpSpPr>
        <p:grpSpPr>
          <a:xfrm flipH="1">
            <a:off x="7438736" y="901124"/>
            <a:ext cx="4045912" cy="1387111"/>
            <a:chOff x="590182" y="5353046"/>
            <a:chExt cx="3304604" cy="1281441"/>
          </a:xfrm>
        </p:grpSpPr>
        <p:sp>
          <p:nvSpPr>
            <p:cNvPr id="61" name="TextBox 60">
              <a:extLst>
                <a:ext uri="{FF2B5EF4-FFF2-40B4-BE49-F238E27FC236}">
                  <a16:creationId xmlns:a16="http://schemas.microsoft.com/office/drawing/2014/main" id="{AD847BD0-FCA5-8B40-DFBA-CD94F3B5BAF7}"/>
                </a:ext>
              </a:extLst>
            </p:cNvPr>
            <p:cNvSpPr txBox="1"/>
            <p:nvPr/>
          </p:nvSpPr>
          <p:spPr>
            <a:xfrm>
              <a:off x="590182" y="5781496"/>
              <a:ext cx="3304604" cy="852991"/>
            </a:xfrm>
            <a:prstGeom prst="rect">
              <a:avLst/>
            </a:prstGeom>
            <a:noFill/>
          </p:spPr>
          <p:txBody>
            <a:bodyPr wrap="square" rtlCol="0">
              <a:spAutoFit/>
            </a:bodyPr>
            <a:lstStyle/>
            <a:p>
              <a:r>
                <a:rPr lang="en-US" dirty="0">
                  <a:latin typeface="+mj-lt"/>
                  <a:cs typeface="Calibri"/>
                </a:rPr>
                <a:t>Gave a good head start for exploring more design features/areas in the next generation of IP</a:t>
              </a:r>
            </a:p>
          </p:txBody>
        </p:sp>
        <p:sp>
          <p:nvSpPr>
            <p:cNvPr id="62" name="TextBox 61">
              <a:extLst>
                <a:ext uri="{FF2B5EF4-FFF2-40B4-BE49-F238E27FC236}">
                  <a16:creationId xmlns:a16="http://schemas.microsoft.com/office/drawing/2014/main" id="{91901C63-0096-7FFD-5F8C-1C3040E7C236}"/>
                </a:ext>
              </a:extLst>
            </p:cNvPr>
            <p:cNvSpPr txBox="1"/>
            <p:nvPr/>
          </p:nvSpPr>
          <p:spPr>
            <a:xfrm>
              <a:off x="590182" y="5353046"/>
              <a:ext cx="3304602" cy="240948"/>
            </a:xfrm>
            <a:prstGeom prst="rect">
              <a:avLst/>
            </a:prstGeom>
            <a:noFill/>
          </p:spPr>
          <p:txBody>
            <a:bodyPr wrap="square" rtlCol="0">
              <a:spAutoFit/>
            </a:bodyPr>
            <a:lstStyle/>
            <a:p>
              <a:pPr fontAlgn="auto">
                <a:spcBef>
                  <a:spcPts val="0"/>
                </a:spcBef>
                <a:spcAft>
                  <a:spcPts val="0"/>
                </a:spcAft>
              </a:pPr>
              <a:r>
                <a:rPr lang="en-US" sz="2400" b="1" kern="0" dirty="0">
                  <a:solidFill>
                    <a:srgbClr val="00A39A"/>
                  </a:solidFill>
                  <a:latin typeface="+mj-lt"/>
                  <a:cs typeface="Century Gothic"/>
                </a:rPr>
                <a:t>Snowball into Next Gen</a:t>
              </a:r>
              <a:endParaRPr lang="en-US" sz="2400" b="1" dirty="0">
                <a:solidFill>
                  <a:srgbClr val="00A39A"/>
                </a:solidFill>
                <a:latin typeface="+mj-lt"/>
                <a:cs typeface="Century Gothic"/>
              </a:endParaRPr>
            </a:p>
          </p:txBody>
        </p:sp>
      </p:grpSp>
      <p:grpSp>
        <p:nvGrpSpPr>
          <p:cNvPr id="63" name="Group 62">
            <a:extLst>
              <a:ext uri="{FF2B5EF4-FFF2-40B4-BE49-F238E27FC236}">
                <a16:creationId xmlns:a16="http://schemas.microsoft.com/office/drawing/2014/main" id="{645602D9-020A-8F32-CD17-B53092719BF0}"/>
              </a:ext>
            </a:extLst>
          </p:cNvPr>
          <p:cNvGrpSpPr/>
          <p:nvPr/>
        </p:nvGrpSpPr>
        <p:grpSpPr>
          <a:xfrm flipH="1">
            <a:off x="5480291" y="5148716"/>
            <a:ext cx="676034" cy="892065"/>
            <a:chOff x="7780338" y="2120900"/>
            <a:chExt cx="630237" cy="831850"/>
          </a:xfrm>
        </p:grpSpPr>
        <p:sp>
          <p:nvSpPr>
            <p:cNvPr id="64" name="Freeform 384">
              <a:extLst>
                <a:ext uri="{FF2B5EF4-FFF2-40B4-BE49-F238E27FC236}">
                  <a16:creationId xmlns:a16="http://schemas.microsoft.com/office/drawing/2014/main" id="{C1985E66-3C4D-E724-D0ED-39645A0EFCA6}"/>
                </a:ext>
              </a:extLst>
            </p:cNvPr>
            <p:cNvSpPr>
              <a:spLocks/>
            </p:cNvSpPr>
            <p:nvPr/>
          </p:nvSpPr>
          <p:spPr bwMode="auto">
            <a:xfrm>
              <a:off x="8134350" y="2740025"/>
              <a:ext cx="274637"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65" name="Freeform 385">
              <a:extLst>
                <a:ext uri="{FF2B5EF4-FFF2-40B4-BE49-F238E27FC236}">
                  <a16:creationId xmlns:a16="http://schemas.microsoft.com/office/drawing/2014/main" id="{C0733CF2-D851-1EB3-C2B8-90EC964DCCFF}"/>
                </a:ext>
              </a:extLst>
            </p:cNvPr>
            <p:cNvSpPr>
              <a:spLocks/>
            </p:cNvSpPr>
            <p:nvPr/>
          </p:nvSpPr>
          <p:spPr bwMode="auto">
            <a:xfrm>
              <a:off x="8134350" y="2849563"/>
              <a:ext cx="84137" cy="100012"/>
            </a:xfrm>
            <a:custGeom>
              <a:avLst/>
              <a:gdLst>
                <a:gd name="T0" fmla="*/ 0 w 106"/>
                <a:gd name="T1" fmla="*/ 0 h 125"/>
                <a:gd name="T2" fmla="*/ 106 w 106"/>
                <a:gd name="T3" fmla="*/ 58 h 125"/>
                <a:gd name="T4" fmla="*/ 106 w 106"/>
                <a:gd name="T5" fmla="*/ 125 h 125"/>
                <a:gd name="T6" fmla="*/ 0 w 106"/>
                <a:gd name="T7" fmla="*/ 69 h 125"/>
                <a:gd name="T8" fmla="*/ 0 w 106"/>
                <a:gd name="T9" fmla="*/ 0 h 125"/>
              </a:gdLst>
              <a:ahLst/>
              <a:cxnLst>
                <a:cxn ang="0">
                  <a:pos x="T0" y="T1"/>
                </a:cxn>
                <a:cxn ang="0">
                  <a:pos x="T2" y="T3"/>
                </a:cxn>
                <a:cxn ang="0">
                  <a:pos x="T4" y="T5"/>
                </a:cxn>
                <a:cxn ang="0">
                  <a:pos x="T6" y="T7"/>
                </a:cxn>
                <a:cxn ang="0">
                  <a:pos x="T8" y="T9"/>
                </a:cxn>
              </a:cxnLst>
              <a:rect l="0" t="0" r="r" b="b"/>
              <a:pathLst>
                <a:path w="106" h="125">
                  <a:moveTo>
                    <a:pt x="0" y="0"/>
                  </a:moveTo>
                  <a:lnTo>
                    <a:pt x="106" y="58"/>
                  </a:lnTo>
                  <a:lnTo>
                    <a:pt x="106" y="125"/>
                  </a:lnTo>
                  <a:lnTo>
                    <a:pt x="0" y="69"/>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66" name="Freeform 386">
              <a:extLst>
                <a:ext uri="{FF2B5EF4-FFF2-40B4-BE49-F238E27FC236}">
                  <a16:creationId xmlns:a16="http://schemas.microsoft.com/office/drawing/2014/main" id="{C28613A6-FA7F-4E4D-016F-F0B62A7F40EC}"/>
                </a:ext>
              </a:extLst>
            </p:cNvPr>
            <p:cNvSpPr>
              <a:spLocks/>
            </p:cNvSpPr>
            <p:nvPr/>
          </p:nvSpPr>
          <p:spPr bwMode="auto">
            <a:xfrm>
              <a:off x="8218488" y="2787650"/>
              <a:ext cx="192087" cy="165100"/>
            </a:xfrm>
            <a:custGeom>
              <a:avLst/>
              <a:gdLst>
                <a:gd name="T0" fmla="*/ 240 w 242"/>
                <a:gd name="T1" fmla="*/ 0 h 208"/>
                <a:gd name="T2" fmla="*/ 242 w 242"/>
                <a:gd name="T3" fmla="*/ 68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8"/>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67" name="Freeform 387">
              <a:extLst>
                <a:ext uri="{FF2B5EF4-FFF2-40B4-BE49-F238E27FC236}">
                  <a16:creationId xmlns:a16="http://schemas.microsoft.com/office/drawing/2014/main" id="{59524CA2-1661-6301-B4C4-606394B0C200}"/>
                </a:ext>
              </a:extLst>
            </p:cNvPr>
            <p:cNvSpPr>
              <a:spLocks/>
            </p:cNvSpPr>
            <p:nvPr/>
          </p:nvSpPr>
          <p:spPr bwMode="auto">
            <a:xfrm>
              <a:off x="8091488" y="2662238"/>
              <a:ext cx="273050" cy="155575"/>
            </a:xfrm>
            <a:custGeom>
              <a:avLst/>
              <a:gdLst>
                <a:gd name="T0" fmla="*/ 242 w 345"/>
                <a:gd name="T1" fmla="*/ 0 h 196"/>
                <a:gd name="T2" fmla="*/ 345 w 345"/>
                <a:gd name="T3" fmla="*/ 60 h 196"/>
                <a:gd name="T4" fmla="*/ 103 w 345"/>
                <a:gd name="T5" fmla="*/ 196 h 196"/>
                <a:gd name="T6" fmla="*/ 0 w 345"/>
                <a:gd name="T7" fmla="*/ 138 h 196"/>
                <a:gd name="T8" fmla="*/ 242 w 345"/>
                <a:gd name="T9" fmla="*/ 0 h 196"/>
              </a:gdLst>
              <a:ahLst/>
              <a:cxnLst>
                <a:cxn ang="0">
                  <a:pos x="T0" y="T1"/>
                </a:cxn>
                <a:cxn ang="0">
                  <a:pos x="T2" y="T3"/>
                </a:cxn>
                <a:cxn ang="0">
                  <a:pos x="T4" y="T5"/>
                </a:cxn>
                <a:cxn ang="0">
                  <a:pos x="T6" y="T7"/>
                </a:cxn>
                <a:cxn ang="0">
                  <a:pos x="T8" y="T9"/>
                </a:cxn>
              </a:cxnLst>
              <a:rect l="0" t="0" r="r" b="b"/>
              <a:pathLst>
                <a:path w="345" h="196">
                  <a:moveTo>
                    <a:pt x="242" y="0"/>
                  </a:moveTo>
                  <a:lnTo>
                    <a:pt x="345" y="60"/>
                  </a:lnTo>
                  <a:lnTo>
                    <a:pt x="103"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68" name="Freeform 388">
              <a:extLst>
                <a:ext uri="{FF2B5EF4-FFF2-40B4-BE49-F238E27FC236}">
                  <a16:creationId xmlns:a16="http://schemas.microsoft.com/office/drawing/2014/main" id="{CA26D3D8-30A2-2A87-BB45-C7CD543C3178}"/>
                </a:ext>
              </a:extLst>
            </p:cNvPr>
            <p:cNvSpPr>
              <a:spLocks/>
            </p:cNvSpPr>
            <p:nvPr/>
          </p:nvSpPr>
          <p:spPr bwMode="auto">
            <a:xfrm>
              <a:off x="8091488" y="2771775"/>
              <a:ext cx="82550" cy="100012"/>
            </a:xfrm>
            <a:custGeom>
              <a:avLst/>
              <a:gdLst>
                <a:gd name="T0" fmla="*/ 0 w 105"/>
                <a:gd name="T1" fmla="*/ 0 h 126"/>
                <a:gd name="T2" fmla="*/ 105 w 105"/>
                <a:gd name="T3" fmla="*/ 58 h 126"/>
                <a:gd name="T4" fmla="*/ 105 w 105"/>
                <a:gd name="T5" fmla="*/ 126 h 126"/>
                <a:gd name="T6" fmla="*/ 0 w 105"/>
                <a:gd name="T7" fmla="*/ 70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70"/>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69" name="Freeform 389">
              <a:extLst>
                <a:ext uri="{FF2B5EF4-FFF2-40B4-BE49-F238E27FC236}">
                  <a16:creationId xmlns:a16="http://schemas.microsoft.com/office/drawing/2014/main" id="{D53C535D-FB52-61EE-8D28-E953AA69C45A}"/>
                </a:ext>
              </a:extLst>
            </p:cNvPr>
            <p:cNvSpPr>
              <a:spLocks/>
            </p:cNvSpPr>
            <p:nvPr/>
          </p:nvSpPr>
          <p:spPr bwMode="auto">
            <a:xfrm>
              <a:off x="8174038" y="2709863"/>
              <a:ext cx="192087" cy="165100"/>
            </a:xfrm>
            <a:custGeom>
              <a:avLst/>
              <a:gdLst>
                <a:gd name="T0" fmla="*/ 240 w 242"/>
                <a:gd name="T1" fmla="*/ 0 h 208"/>
                <a:gd name="T2" fmla="*/ 242 w 242"/>
                <a:gd name="T3" fmla="*/ 67 h 208"/>
                <a:gd name="T4" fmla="*/ 0 w 242"/>
                <a:gd name="T5" fmla="*/ 208 h 208"/>
                <a:gd name="T6" fmla="*/ 0 w 242"/>
                <a:gd name="T7" fmla="*/ 136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6"/>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0" name="Freeform 390">
              <a:extLst>
                <a:ext uri="{FF2B5EF4-FFF2-40B4-BE49-F238E27FC236}">
                  <a16:creationId xmlns:a16="http://schemas.microsoft.com/office/drawing/2014/main" id="{7E28949B-EE93-3AC1-5929-43EF669EFD6E}"/>
                </a:ext>
              </a:extLst>
            </p:cNvPr>
            <p:cNvSpPr>
              <a:spLocks/>
            </p:cNvSpPr>
            <p:nvPr/>
          </p:nvSpPr>
          <p:spPr bwMode="auto">
            <a:xfrm>
              <a:off x="8047038" y="2584450"/>
              <a:ext cx="274637" cy="155575"/>
            </a:xfrm>
            <a:custGeom>
              <a:avLst/>
              <a:gdLst>
                <a:gd name="T0" fmla="*/ 242 w 347"/>
                <a:gd name="T1" fmla="*/ 0 h 197"/>
                <a:gd name="T2" fmla="*/ 347 w 347"/>
                <a:gd name="T3" fmla="*/ 60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60"/>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1" name="Freeform 391">
              <a:extLst>
                <a:ext uri="{FF2B5EF4-FFF2-40B4-BE49-F238E27FC236}">
                  <a16:creationId xmlns:a16="http://schemas.microsoft.com/office/drawing/2014/main" id="{541F55CF-3F0F-0A6C-3B97-899CB02CD667}"/>
                </a:ext>
              </a:extLst>
            </p:cNvPr>
            <p:cNvSpPr>
              <a:spLocks/>
            </p:cNvSpPr>
            <p:nvPr/>
          </p:nvSpPr>
          <p:spPr bwMode="auto">
            <a:xfrm>
              <a:off x="8047038" y="2693988"/>
              <a:ext cx="82550" cy="100012"/>
            </a:xfrm>
            <a:custGeom>
              <a:avLst/>
              <a:gdLst>
                <a:gd name="T0" fmla="*/ 0 w 105"/>
                <a:gd name="T1" fmla="*/ 0 h 125"/>
                <a:gd name="T2" fmla="*/ 105 w 105"/>
                <a:gd name="T3" fmla="*/ 58 h 125"/>
                <a:gd name="T4" fmla="*/ 105 w 105"/>
                <a:gd name="T5" fmla="*/ 125 h 125"/>
                <a:gd name="T6" fmla="*/ 0 w 105"/>
                <a:gd name="T7" fmla="*/ 67 h 125"/>
                <a:gd name="T8" fmla="*/ 0 w 105"/>
                <a:gd name="T9" fmla="*/ 0 h 125"/>
              </a:gdLst>
              <a:ahLst/>
              <a:cxnLst>
                <a:cxn ang="0">
                  <a:pos x="T0" y="T1"/>
                </a:cxn>
                <a:cxn ang="0">
                  <a:pos x="T2" y="T3"/>
                </a:cxn>
                <a:cxn ang="0">
                  <a:pos x="T4" y="T5"/>
                </a:cxn>
                <a:cxn ang="0">
                  <a:pos x="T6" y="T7"/>
                </a:cxn>
                <a:cxn ang="0">
                  <a:pos x="T8" y="T9"/>
                </a:cxn>
              </a:cxnLst>
              <a:rect l="0" t="0" r="r" b="b"/>
              <a:pathLst>
                <a:path w="105" h="125">
                  <a:moveTo>
                    <a:pt x="0" y="0"/>
                  </a:moveTo>
                  <a:lnTo>
                    <a:pt x="105" y="58"/>
                  </a:lnTo>
                  <a:lnTo>
                    <a:pt x="105"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2" name="Freeform 392">
              <a:extLst>
                <a:ext uri="{FF2B5EF4-FFF2-40B4-BE49-F238E27FC236}">
                  <a16:creationId xmlns:a16="http://schemas.microsoft.com/office/drawing/2014/main" id="{E2655593-AF9F-76FA-AC53-AD5765A0EF4A}"/>
                </a:ext>
              </a:extLst>
            </p:cNvPr>
            <p:cNvSpPr>
              <a:spLocks/>
            </p:cNvSpPr>
            <p:nvPr/>
          </p:nvSpPr>
          <p:spPr bwMode="auto">
            <a:xfrm>
              <a:off x="8129588" y="2632075"/>
              <a:ext cx="192087" cy="165100"/>
            </a:xfrm>
            <a:custGeom>
              <a:avLst/>
              <a:gdLst>
                <a:gd name="T0" fmla="*/ 242 w 242"/>
                <a:gd name="T1" fmla="*/ 0 h 208"/>
                <a:gd name="T2" fmla="*/ 242 w 242"/>
                <a:gd name="T3" fmla="*/ 68 h 208"/>
                <a:gd name="T4" fmla="*/ 0 w 242"/>
                <a:gd name="T5" fmla="*/ 208 h 208"/>
                <a:gd name="T6" fmla="*/ 0 w 242"/>
                <a:gd name="T7" fmla="*/ 137 h 208"/>
                <a:gd name="T8" fmla="*/ 242 w 242"/>
                <a:gd name="T9" fmla="*/ 0 h 208"/>
              </a:gdLst>
              <a:ahLst/>
              <a:cxnLst>
                <a:cxn ang="0">
                  <a:pos x="T0" y="T1"/>
                </a:cxn>
                <a:cxn ang="0">
                  <a:pos x="T2" y="T3"/>
                </a:cxn>
                <a:cxn ang="0">
                  <a:pos x="T4" y="T5"/>
                </a:cxn>
                <a:cxn ang="0">
                  <a:pos x="T6" y="T7"/>
                </a:cxn>
                <a:cxn ang="0">
                  <a:pos x="T8" y="T9"/>
                </a:cxn>
              </a:cxnLst>
              <a:rect l="0" t="0" r="r" b="b"/>
              <a:pathLst>
                <a:path w="242" h="208">
                  <a:moveTo>
                    <a:pt x="242" y="0"/>
                  </a:moveTo>
                  <a:lnTo>
                    <a:pt x="242" y="68"/>
                  </a:lnTo>
                  <a:lnTo>
                    <a:pt x="0" y="208"/>
                  </a:lnTo>
                  <a:lnTo>
                    <a:pt x="0" y="137"/>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3" name="Freeform 393">
              <a:extLst>
                <a:ext uri="{FF2B5EF4-FFF2-40B4-BE49-F238E27FC236}">
                  <a16:creationId xmlns:a16="http://schemas.microsoft.com/office/drawing/2014/main" id="{6F453406-F591-14EA-ACC3-4D59E1582ACB}"/>
                </a:ext>
              </a:extLst>
            </p:cNvPr>
            <p:cNvSpPr>
              <a:spLocks/>
            </p:cNvSpPr>
            <p:nvPr/>
          </p:nvSpPr>
          <p:spPr bwMode="auto">
            <a:xfrm>
              <a:off x="8002588" y="2506663"/>
              <a:ext cx="274637" cy="157162"/>
            </a:xfrm>
            <a:custGeom>
              <a:avLst/>
              <a:gdLst>
                <a:gd name="T0" fmla="*/ 242 w 347"/>
                <a:gd name="T1" fmla="*/ 0 h 196"/>
                <a:gd name="T2" fmla="*/ 347 w 347"/>
                <a:gd name="T3" fmla="*/ 60 h 196"/>
                <a:gd name="T4" fmla="*/ 105 w 347"/>
                <a:gd name="T5" fmla="*/ 196 h 196"/>
                <a:gd name="T6" fmla="*/ 0 w 347"/>
                <a:gd name="T7" fmla="*/ 138 h 196"/>
                <a:gd name="T8" fmla="*/ 242 w 347"/>
                <a:gd name="T9" fmla="*/ 0 h 196"/>
              </a:gdLst>
              <a:ahLst/>
              <a:cxnLst>
                <a:cxn ang="0">
                  <a:pos x="T0" y="T1"/>
                </a:cxn>
                <a:cxn ang="0">
                  <a:pos x="T2" y="T3"/>
                </a:cxn>
                <a:cxn ang="0">
                  <a:pos x="T4" y="T5"/>
                </a:cxn>
                <a:cxn ang="0">
                  <a:pos x="T6" y="T7"/>
                </a:cxn>
                <a:cxn ang="0">
                  <a:pos x="T8" y="T9"/>
                </a:cxn>
              </a:cxnLst>
              <a:rect l="0" t="0" r="r" b="b"/>
              <a:pathLst>
                <a:path w="347" h="196">
                  <a:moveTo>
                    <a:pt x="242" y="0"/>
                  </a:moveTo>
                  <a:lnTo>
                    <a:pt x="347" y="60"/>
                  </a:lnTo>
                  <a:lnTo>
                    <a:pt x="105"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4" name="Freeform 394">
              <a:extLst>
                <a:ext uri="{FF2B5EF4-FFF2-40B4-BE49-F238E27FC236}">
                  <a16:creationId xmlns:a16="http://schemas.microsoft.com/office/drawing/2014/main" id="{6595E6E4-7C89-018D-F026-69FCCAC07B3F}"/>
                </a:ext>
              </a:extLst>
            </p:cNvPr>
            <p:cNvSpPr>
              <a:spLocks/>
            </p:cNvSpPr>
            <p:nvPr/>
          </p:nvSpPr>
          <p:spPr bwMode="auto">
            <a:xfrm>
              <a:off x="8002588" y="2617788"/>
              <a:ext cx="82550" cy="98425"/>
            </a:xfrm>
            <a:custGeom>
              <a:avLst/>
              <a:gdLst>
                <a:gd name="T0" fmla="*/ 0 w 105"/>
                <a:gd name="T1" fmla="*/ 0 h 126"/>
                <a:gd name="T2" fmla="*/ 105 w 105"/>
                <a:gd name="T3" fmla="*/ 58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5" name="Freeform 395">
              <a:extLst>
                <a:ext uri="{FF2B5EF4-FFF2-40B4-BE49-F238E27FC236}">
                  <a16:creationId xmlns:a16="http://schemas.microsoft.com/office/drawing/2014/main" id="{838F6963-BC13-E309-62D2-12189F8AD3F9}"/>
                </a:ext>
              </a:extLst>
            </p:cNvPr>
            <p:cNvSpPr>
              <a:spLocks/>
            </p:cNvSpPr>
            <p:nvPr/>
          </p:nvSpPr>
          <p:spPr bwMode="auto">
            <a:xfrm>
              <a:off x="8085138" y="2554288"/>
              <a:ext cx="193675" cy="165100"/>
            </a:xfrm>
            <a:custGeom>
              <a:avLst/>
              <a:gdLst>
                <a:gd name="T0" fmla="*/ 242 w 243"/>
                <a:gd name="T1" fmla="*/ 0 h 208"/>
                <a:gd name="T2" fmla="*/ 243 w 243"/>
                <a:gd name="T3" fmla="*/ 67 h 208"/>
                <a:gd name="T4" fmla="*/ 0 w 243"/>
                <a:gd name="T5" fmla="*/ 208 h 208"/>
                <a:gd name="T6" fmla="*/ 0 w 243"/>
                <a:gd name="T7" fmla="*/ 136 h 208"/>
                <a:gd name="T8" fmla="*/ 242 w 243"/>
                <a:gd name="T9" fmla="*/ 0 h 208"/>
              </a:gdLst>
              <a:ahLst/>
              <a:cxnLst>
                <a:cxn ang="0">
                  <a:pos x="T0" y="T1"/>
                </a:cxn>
                <a:cxn ang="0">
                  <a:pos x="T2" y="T3"/>
                </a:cxn>
                <a:cxn ang="0">
                  <a:pos x="T4" y="T5"/>
                </a:cxn>
                <a:cxn ang="0">
                  <a:pos x="T6" y="T7"/>
                </a:cxn>
                <a:cxn ang="0">
                  <a:pos x="T8" y="T9"/>
                </a:cxn>
              </a:cxnLst>
              <a:rect l="0" t="0" r="r" b="b"/>
              <a:pathLst>
                <a:path w="243" h="208">
                  <a:moveTo>
                    <a:pt x="242" y="0"/>
                  </a:moveTo>
                  <a:lnTo>
                    <a:pt x="243" y="67"/>
                  </a:lnTo>
                  <a:lnTo>
                    <a:pt x="0" y="208"/>
                  </a:lnTo>
                  <a:lnTo>
                    <a:pt x="0" y="136"/>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6" name="Freeform 396">
              <a:extLst>
                <a:ext uri="{FF2B5EF4-FFF2-40B4-BE49-F238E27FC236}">
                  <a16:creationId xmlns:a16="http://schemas.microsoft.com/office/drawing/2014/main" id="{EE1FDBC1-F420-828B-CD26-54E7158327E4}"/>
                </a:ext>
              </a:extLst>
            </p:cNvPr>
            <p:cNvSpPr>
              <a:spLocks/>
            </p:cNvSpPr>
            <p:nvPr/>
          </p:nvSpPr>
          <p:spPr bwMode="auto">
            <a:xfrm>
              <a:off x="7956550" y="2430463"/>
              <a:ext cx="276225"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7" name="Freeform 397">
              <a:extLst>
                <a:ext uri="{FF2B5EF4-FFF2-40B4-BE49-F238E27FC236}">
                  <a16:creationId xmlns:a16="http://schemas.microsoft.com/office/drawing/2014/main" id="{50BED6E0-88F1-A56B-6817-5A16EE1F1D28}"/>
                </a:ext>
              </a:extLst>
            </p:cNvPr>
            <p:cNvSpPr>
              <a:spLocks/>
            </p:cNvSpPr>
            <p:nvPr/>
          </p:nvSpPr>
          <p:spPr bwMode="auto">
            <a:xfrm>
              <a:off x="7956550" y="2540000"/>
              <a:ext cx="85725" cy="100012"/>
            </a:xfrm>
            <a:custGeom>
              <a:avLst/>
              <a:gdLst>
                <a:gd name="T0" fmla="*/ 0 w 107"/>
                <a:gd name="T1" fmla="*/ 0 h 125"/>
                <a:gd name="T2" fmla="*/ 107 w 107"/>
                <a:gd name="T3" fmla="*/ 58 h 125"/>
                <a:gd name="T4" fmla="*/ 107 w 107"/>
                <a:gd name="T5" fmla="*/ 125 h 125"/>
                <a:gd name="T6" fmla="*/ 0 w 107"/>
                <a:gd name="T7" fmla="*/ 67 h 125"/>
                <a:gd name="T8" fmla="*/ 0 w 107"/>
                <a:gd name="T9" fmla="*/ 0 h 125"/>
              </a:gdLst>
              <a:ahLst/>
              <a:cxnLst>
                <a:cxn ang="0">
                  <a:pos x="T0" y="T1"/>
                </a:cxn>
                <a:cxn ang="0">
                  <a:pos x="T2" y="T3"/>
                </a:cxn>
                <a:cxn ang="0">
                  <a:pos x="T4" y="T5"/>
                </a:cxn>
                <a:cxn ang="0">
                  <a:pos x="T6" y="T7"/>
                </a:cxn>
                <a:cxn ang="0">
                  <a:pos x="T8" y="T9"/>
                </a:cxn>
              </a:cxnLst>
              <a:rect l="0" t="0" r="r" b="b"/>
              <a:pathLst>
                <a:path w="107" h="125">
                  <a:moveTo>
                    <a:pt x="0" y="0"/>
                  </a:moveTo>
                  <a:lnTo>
                    <a:pt x="107" y="58"/>
                  </a:lnTo>
                  <a:lnTo>
                    <a:pt x="107"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8" name="Freeform 398">
              <a:extLst>
                <a:ext uri="{FF2B5EF4-FFF2-40B4-BE49-F238E27FC236}">
                  <a16:creationId xmlns:a16="http://schemas.microsoft.com/office/drawing/2014/main" id="{693E3A22-E25A-AAC7-68AC-F540DEA58556}"/>
                </a:ext>
              </a:extLst>
            </p:cNvPr>
            <p:cNvSpPr>
              <a:spLocks/>
            </p:cNvSpPr>
            <p:nvPr/>
          </p:nvSpPr>
          <p:spPr bwMode="auto">
            <a:xfrm>
              <a:off x="8042275" y="2478088"/>
              <a:ext cx="192087" cy="165100"/>
            </a:xfrm>
            <a:custGeom>
              <a:avLst/>
              <a:gdLst>
                <a:gd name="T0" fmla="*/ 239 w 241"/>
                <a:gd name="T1" fmla="*/ 0 h 208"/>
                <a:gd name="T2" fmla="*/ 241 w 241"/>
                <a:gd name="T3" fmla="*/ 68 h 208"/>
                <a:gd name="T4" fmla="*/ 0 w 241"/>
                <a:gd name="T5" fmla="*/ 208 h 208"/>
                <a:gd name="T6" fmla="*/ 0 w 241"/>
                <a:gd name="T7" fmla="*/ 137 h 208"/>
                <a:gd name="T8" fmla="*/ 239 w 241"/>
                <a:gd name="T9" fmla="*/ 0 h 208"/>
              </a:gdLst>
              <a:ahLst/>
              <a:cxnLst>
                <a:cxn ang="0">
                  <a:pos x="T0" y="T1"/>
                </a:cxn>
                <a:cxn ang="0">
                  <a:pos x="T2" y="T3"/>
                </a:cxn>
                <a:cxn ang="0">
                  <a:pos x="T4" y="T5"/>
                </a:cxn>
                <a:cxn ang="0">
                  <a:pos x="T6" y="T7"/>
                </a:cxn>
                <a:cxn ang="0">
                  <a:pos x="T8" y="T9"/>
                </a:cxn>
              </a:cxnLst>
              <a:rect l="0" t="0" r="r" b="b"/>
              <a:pathLst>
                <a:path w="241" h="208">
                  <a:moveTo>
                    <a:pt x="239" y="0"/>
                  </a:moveTo>
                  <a:lnTo>
                    <a:pt x="241" y="68"/>
                  </a:lnTo>
                  <a:lnTo>
                    <a:pt x="0" y="208"/>
                  </a:lnTo>
                  <a:lnTo>
                    <a:pt x="0" y="137"/>
                  </a:lnTo>
                  <a:lnTo>
                    <a:pt x="239"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79" name="Freeform 399">
              <a:extLst>
                <a:ext uri="{FF2B5EF4-FFF2-40B4-BE49-F238E27FC236}">
                  <a16:creationId xmlns:a16="http://schemas.microsoft.com/office/drawing/2014/main" id="{BD10D55F-AC96-1C48-B7AD-AD9D263E031C}"/>
                </a:ext>
              </a:extLst>
            </p:cNvPr>
            <p:cNvSpPr>
              <a:spLocks/>
            </p:cNvSpPr>
            <p:nvPr/>
          </p:nvSpPr>
          <p:spPr bwMode="auto">
            <a:xfrm>
              <a:off x="7912100" y="2352675"/>
              <a:ext cx="276225" cy="155575"/>
            </a:xfrm>
            <a:custGeom>
              <a:avLst/>
              <a:gdLst>
                <a:gd name="T0" fmla="*/ 241 w 346"/>
                <a:gd name="T1" fmla="*/ 0 h 197"/>
                <a:gd name="T2" fmla="*/ 346 w 346"/>
                <a:gd name="T3" fmla="*/ 60 h 197"/>
                <a:gd name="T4" fmla="*/ 105 w 346"/>
                <a:gd name="T5" fmla="*/ 197 h 197"/>
                <a:gd name="T6" fmla="*/ 0 w 346"/>
                <a:gd name="T7" fmla="*/ 138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8"/>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0" name="Freeform 400">
              <a:extLst>
                <a:ext uri="{FF2B5EF4-FFF2-40B4-BE49-F238E27FC236}">
                  <a16:creationId xmlns:a16="http://schemas.microsoft.com/office/drawing/2014/main" id="{7820E9F8-3692-B1C5-16BC-796AE8202CF2}"/>
                </a:ext>
              </a:extLst>
            </p:cNvPr>
            <p:cNvSpPr>
              <a:spLocks/>
            </p:cNvSpPr>
            <p:nvPr/>
          </p:nvSpPr>
          <p:spPr bwMode="auto">
            <a:xfrm>
              <a:off x="7912100" y="2462213"/>
              <a:ext cx="85725" cy="100012"/>
            </a:xfrm>
            <a:custGeom>
              <a:avLst/>
              <a:gdLst>
                <a:gd name="T0" fmla="*/ 0 w 106"/>
                <a:gd name="T1" fmla="*/ 0 h 126"/>
                <a:gd name="T2" fmla="*/ 106 w 106"/>
                <a:gd name="T3" fmla="*/ 59 h 126"/>
                <a:gd name="T4" fmla="*/ 106 w 106"/>
                <a:gd name="T5" fmla="*/ 126 h 126"/>
                <a:gd name="T6" fmla="*/ 0 w 106"/>
                <a:gd name="T7" fmla="*/ 68 h 126"/>
                <a:gd name="T8" fmla="*/ 0 w 106"/>
                <a:gd name="T9" fmla="*/ 0 h 126"/>
              </a:gdLst>
              <a:ahLst/>
              <a:cxnLst>
                <a:cxn ang="0">
                  <a:pos x="T0" y="T1"/>
                </a:cxn>
                <a:cxn ang="0">
                  <a:pos x="T2" y="T3"/>
                </a:cxn>
                <a:cxn ang="0">
                  <a:pos x="T4" y="T5"/>
                </a:cxn>
                <a:cxn ang="0">
                  <a:pos x="T6" y="T7"/>
                </a:cxn>
                <a:cxn ang="0">
                  <a:pos x="T8" y="T9"/>
                </a:cxn>
              </a:cxnLst>
              <a:rect l="0" t="0" r="r" b="b"/>
              <a:pathLst>
                <a:path w="106" h="126">
                  <a:moveTo>
                    <a:pt x="0" y="0"/>
                  </a:moveTo>
                  <a:lnTo>
                    <a:pt x="106" y="59"/>
                  </a:lnTo>
                  <a:lnTo>
                    <a:pt x="106"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1" name="Freeform 401">
              <a:extLst>
                <a:ext uri="{FF2B5EF4-FFF2-40B4-BE49-F238E27FC236}">
                  <a16:creationId xmlns:a16="http://schemas.microsoft.com/office/drawing/2014/main" id="{18CA174D-CFF0-A7A5-9C9F-BF2D7E00C830}"/>
                </a:ext>
              </a:extLst>
            </p:cNvPr>
            <p:cNvSpPr>
              <a:spLocks/>
            </p:cNvSpPr>
            <p:nvPr/>
          </p:nvSpPr>
          <p:spPr bwMode="auto">
            <a:xfrm>
              <a:off x="7997825" y="2400300"/>
              <a:ext cx="192087" cy="165100"/>
            </a:xfrm>
            <a:custGeom>
              <a:avLst/>
              <a:gdLst>
                <a:gd name="T0" fmla="*/ 240 w 242"/>
                <a:gd name="T1" fmla="*/ 0 h 208"/>
                <a:gd name="T2" fmla="*/ 242 w 242"/>
                <a:gd name="T3" fmla="*/ 67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2" name="Freeform 402">
              <a:extLst>
                <a:ext uri="{FF2B5EF4-FFF2-40B4-BE49-F238E27FC236}">
                  <a16:creationId xmlns:a16="http://schemas.microsoft.com/office/drawing/2014/main" id="{A372137A-1727-8F5B-D8A3-5FD138F47443}"/>
                </a:ext>
              </a:extLst>
            </p:cNvPr>
            <p:cNvSpPr>
              <a:spLocks/>
            </p:cNvSpPr>
            <p:nvPr/>
          </p:nvSpPr>
          <p:spPr bwMode="auto">
            <a:xfrm>
              <a:off x="7867650" y="2274888"/>
              <a:ext cx="274637" cy="157162"/>
            </a:xfrm>
            <a:custGeom>
              <a:avLst/>
              <a:gdLst>
                <a:gd name="T0" fmla="*/ 242 w 347"/>
                <a:gd name="T1" fmla="*/ 0 h 197"/>
                <a:gd name="T2" fmla="*/ 347 w 347"/>
                <a:gd name="T3" fmla="*/ 58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3" name="Freeform 403">
              <a:extLst>
                <a:ext uri="{FF2B5EF4-FFF2-40B4-BE49-F238E27FC236}">
                  <a16:creationId xmlns:a16="http://schemas.microsoft.com/office/drawing/2014/main" id="{5B7D0DF2-1336-9AE0-8CE3-5053FF339C6B}"/>
                </a:ext>
              </a:extLst>
            </p:cNvPr>
            <p:cNvSpPr>
              <a:spLocks/>
            </p:cNvSpPr>
            <p:nvPr/>
          </p:nvSpPr>
          <p:spPr bwMode="auto">
            <a:xfrm>
              <a:off x="7867650" y="2384425"/>
              <a:ext cx="85725" cy="100012"/>
            </a:xfrm>
            <a:custGeom>
              <a:avLst/>
              <a:gdLst>
                <a:gd name="T0" fmla="*/ 0 w 107"/>
                <a:gd name="T1" fmla="*/ 0 h 126"/>
                <a:gd name="T2" fmla="*/ 107 w 107"/>
                <a:gd name="T3" fmla="*/ 58 h 126"/>
                <a:gd name="T4" fmla="*/ 107 w 107"/>
                <a:gd name="T5" fmla="*/ 126 h 126"/>
                <a:gd name="T6" fmla="*/ 0 w 107"/>
                <a:gd name="T7" fmla="*/ 67 h 126"/>
                <a:gd name="T8" fmla="*/ 0 w 107"/>
                <a:gd name="T9" fmla="*/ 0 h 126"/>
              </a:gdLst>
              <a:ahLst/>
              <a:cxnLst>
                <a:cxn ang="0">
                  <a:pos x="T0" y="T1"/>
                </a:cxn>
                <a:cxn ang="0">
                  <a:pos x="T2" y="T3"/>
                </a:cxn>
                <a:cxn ang="0">
                  <a:pos x="T4" y="T5"/>
                </a:cxn>
                <a:cxn ang="0">
                  <a:pos x="T6" y="T7"/>
                </a:cxn>
                <a:cxn ang="0">
                  <a:pos x="T8" y="T9"/>
                </a:cxn>
              </a:cxnLst>
              <a:rect l="0" t="0" r="r" b="b"/>
              <a:pathLst>
                <a:path w="107" h="126">
                  <a:moveTo>
                    <a:pt x="0" y="0"/>
                  </a:moveTo>
                  <a:lnTo>
                    <a:pt x="107" y="58"/>
                  </a:lnTo>
                  <a:lnTo>
                    <a:pt x="107"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4" name="Freeform 404">
              <a:extLst>
                <a:ext uri="{FF2B5EF4-FFF2-40B4-BE49-F238E27FC236}">
                  <a16:creationId xmlns:a16="http://schemas.microsoft.com/office/drawing/2014/main" id="{E1CB95EE-D2A8-054A-5F56-CC5D2080A4A6}"/>
                </a:ext>
              </a:extLst>
            </p:cNvPr>
            <p:cNvSpPr>
              <a:spLocks/>
            </p:cNvSpPr>
            <p:nvPr/>
          </p:nvSpPr>
          <p:spPr bwMode="auto">
            <a:xfrm>
              <a:off x="7953375" y="2320925"/>
              <a:ext cx="190500" cy="166687"/>
            </a:xfrm>
            <a:custGeom>
              <a:avLst/>
              <a:gdLst>
                <a:gd name="T0" fmla="*/ 240 w 242"/>
                <a:gd name="T1" fmla="*/ 0 h 210"/>
                <a:gd name="T2" fmla="*/ 242 w 242"/>
                <a:gd name="T3" fmla="*/ 70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70"/>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5" name="Freeform 405">
              <a:extLst>
                <a:ext uri="{FF2B5EF4-FFF2-40B4-BE49-F238E27FC236}">
                  <a16:creationId xmlns:a16="http://schemas.microsoft.com/office/drawing/2014/main" id="{6A54791D-2FC8-DC64-842D-EEAC6A46C3A8}"/>
                </a:ext>
              </a:extLst>
            </p:cNvPr>
            <p:cNvSpPr>
              <a:spLocks/>
            </p:cNvSpPr>
            <p:nvPr/>
          </p:nvSpPr>
          <p:spPr bwMode="auto">
            <a:xfrm>
              <a:off x="7824788" y="2197100"/>
              <a:ext cx="273050" cy="157162"/>
            </a:xfrm>
            <a:custGeom>
              <a:avLst/>
              <a:gdLst>
                <a:gd name="T0" fmla="*/ 242 w 345"/>
                <a:gd name="T1" fmla="*/ 0 h 197"/>
                <a:gd name="T2" fmla="*/ 345 w 345"/>
                <a:gd name="T3" fmla="*/ 58 h 197"/>
                <a:gd name="T4" fmla="*/ 103 w 345"/>
                <a:gd name="T5" fmla="*/ 197 h 197"/>
                <a:gd name="T6" fmla="*/ 0 w 345"/>
                <a:gd name="T7" fmla="*/ 138 h 197"/>
                <a:gd name="T8" fmla="*/ 242 w 345"/>
                <a:gd name="T9" fmla="*/ 0 h 197"/>
              </a:gdLst>
              <a:ahLst/>
              <a:cxnLst>
                <a:cxn ang="0">
                  <a:pos x="T0" y="T1"/>
                </a:cxn>
                <a:cxn ang="0">
                  <a:pos x="T2" y="T3"/>
                </a:cxn>
                <a:cxn ang="0">
                  <a:pos x="T4" y="T5"/>
                </a:cxn>
                <a:cxn ang="0">
                  <a:pos x="T6" y="T7"/>
                </a:cxn>
                <a:cxn ang="0">
                  <a:pos x="T8" y="T9"/>
                </a:cxn>
              </a:cxnLst>
              <a:rect l="0" t="0" r="r" b="b"/>
              <a:pathLst>
                <a:path w="345" h="197">
                  <a:moveTo>
                    <a:pt x="242" y="0"/>
                  </a:moveTo>
                  <a:lnTo>
                    <a:pt x="345" y="58"/>
                  </a:lnTo>
                  <a:lnTo>
                    <a:pt x="103" y="197"/>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6" name="Freeform 406">
              <a:extLst>
                <a:ext uri="{FF2B5EF4-FFF2-40B4-BE49-F238E27FC236}">
                  <a16:creationId xmlns:a16="http://schemas.microsoft.com/office/drawing/2014/main" id="{B14C4C09-78E3-AAAA-3883-C57FDBBE4ED5}"/>
                </a:ext>
              </a:extLst>
            </p:cNvPr>
            <p:cNvSpPr>
              <a:spLocks/>
            </p:cNvSpPr>
            <p:nvPr/>
          </p:nvSpPr>
          <p:spPr bwMode="auto">
            <a:xfrm>
              <a:off x="7824788" y="2308225"/>
              <a:ext cx="84137" cy="100012"/>
            </a:xfrm>
            <a:custGeom>
              <a:avLst/>
              <a:gdLst>
                <a:gd name="T0" fmla="*/ 0 w 105"/>
                <a:gd name="T1" fmla="*/ 0 h 126"/>
                <a:gd name="T2" fmla="*/ 105 w 105"/>
                <a:gd name="T3" fmla="*/ 59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9"/>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7" name="Freeform 407">
              <a:extLst>
                <a:ext uri="{FF2B5EF4-FFF2-40B4-BE49-F238E27FC236}">
                  <a16:creationId xmlns:a16="http://schemas.microsoft.com/office/drawing/2014/main" id="{FDA29233-E849-D6E4-8300-3528493379BF}"/>
                </a:ext>
              </a:extLst>
            </p:cNvPr>
            <p:cNvSpPr>
              <a:spLocks/>
            </p:cNvSpPr>
            <p:nvPr/>
          </p:nvSpPr>
          <p:spPr bwMode="auto">
            <a:xfrm>
              <a:off x="7908925" y="2243138"/>
              <a:ext cx="190500" cy="166687"/>
            </a:xfrm>
            <a:custGeom>
              <a:avLst/>
              <a:gdLst>
                <a:gd name="T0" fmla="*/ 240 w 242"/>
                <a:gd name="T1" fmla="*/ 0 h 210"/>
                <a:gd name="T2" fmla="*/ 242 w 242"/>
                <a:gd name="T3" fmla="*/ 69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69"/>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8" name="Freeform 408">
              <a:extLst>
                <a:ext uri="{FF2B5EF4-FFF2-40B4-BE49-F238E27FC236}">
                  <a16:creationId xmlns:a16="http://schemas.microsoft.com/office/drawing/2014/main" id="{CCD3EB3D-1E6E-A13A-B46E-3ADDB99E4549}"/>
                </a:ext>
              </a:extLst>
            </p:cNvPr>
            <p:cNvSpPr>
              <a:spLocks/>
            </p:cNvSpPr>
            <p:nvPr/>
          </p:nvSpPr>
          <p:spPr bwMode="auto">
            <a:xfrm>
              <a:off x="7780338" y="2120900"/>
              <a:ext cx="274637" cy="155575"/>
            </a:xfrm>
            <a:custGeom>
              <a:avLst/>
              <a:gdLst>
                <a:gd name="T0" fmla="*/ 242 w 346"/>
                <a:gd name="T1" fmla="*/ 0 h 197"/>
                <a:gd name="T2" fmla="*/ 346 w 346"/>
                <a:gd name="T3" fmla="*/ 58 h 197"/>
                <a:gd name="T4" fmla="*/ 105 w 346"/>
                <a:gd name="T5" fmla="*/ 197 h 197"/>
                <a:gd name="T6" fmla="*/ 0 w 346"/>
                <a:gd name="T7" fmla="*/ 139 h 197"/>
                <a:gd name="T8" fmla="*/ 242 w 346"/>
                <a:gd name="T9" fmla="*/ 0 h 197"/>
              </a:gdLst>
              <a:ahLst/>
              <a:cxnLst>
                <a:cxn ang="0">
                  <a:pos x="T0" y="T1"/>
                </a:cxn>
                <a:cxn ang="0">
                  <a:pos x="T2" y="T3"/>
                </a:cxn>
                <a:cxn ang="0">
                  <a:pos x="T4" y="T5"/>
                </a:cxn>
                <a:cxn ang="0">
                  <a:pos x="T6" y="T7"/>
                </a:cxn>
                <a:cxn ang="0">
                  <a:pos x="T8" y="T9"/>
                </a:cxn>
              </a:cxnLst>
              <a:rect l="0" t="0" r="r" b="b"/>
              <a:pathLst>
                <a:path w="346" h="197">
                  <a:moveTo>
                    <a:pt x="242" y="0"/>
                  </a:moveTo>
                  <a:lnTo>
                    <a:pt x="346"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89" name="Freeform 409">
              <a:extLst>
                <a:ext uri="{FF2B5EF4-FFF2-40B4-BE49-F238E27FC236}">
                  <a16:creationId xmlns:a16="http://schemas.microsoft.com/office/drawing/2014/main" id="{12173152-39F4-0F7A-05DE-1AFCFD5E3C5E}"/>
                </a:ext>
              </a:extLst>
            </p:cNvPr>
            <p:cNvSpPr>
              <a:spLocks/>
            </p:cNvSpPr>
            <p:nvPr/>
          </p:nvSpPr>
          <p:spPr bwMode="auto">
            <a:xfrm>
              <a:off x="7780338" y="2230438"/>
              <a:ext cx="82550" cy="100012"/>
            </a:xfrm>
            <a:custGeom>
              <a:avLst/>
              <a:gdLst>
                <a:gd name="T0" fmla="*/ 0 w 105"/>
                <a:gd name="T1" fmla="*/ 0 h 126"/>
                <a:gd name="T2" fmla="*/ 105 w 105"/>
                <a:gd name="T3" fmla="*/ 58 h 126"/>
                <a:gd name="T4" fmla="*/ 105 w 105"/>
                <a:gd name="T5" fmla="*/ 126 h 126"/>
                <a:gd name="T6" fmla="*/ 0 w 105"/>
                <a:gd name="T7" fmla="*/ 67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0" name="Freeform 410">
              <a:extLst>
                <a:ext uri="{FF2B5EF4-FFF2-40B4-BE49-F238E27FC236}">
                  <a16:creationId xmlns:a16="http://schemas.microsoft.com/office/drawing/2014/main" id="{E0105BC4-D507-647E-4806-4B55DE9FA4B1}"/>
                </a:ext>
              </a:extLst>
            </p:cNvPr>
            <p:cNvSpPr>
              <a:spLocks/>
            </p:cNvSpPr>
            <p:nvPr/>
          </p:nvSpPr>
          <p:spPr bwMode="auto">
            <a:xfrm>
              <a:off x="7862888" y="2166938"/>
              <a:ext cx="193675" cy="166687"/>
            </a:xfrm>
            <a:custGeom>
              <a:avLst/>
              <a:gdLst>
                <a:gd name="T0" fmla="*/ 241 w 243"/>
                <a:gd name="T1" fmla="*/ 0 h 210"/>
                <a:gd name="T2" fmla="*/ 243 w 243"/>
                <a:gd name="T3" fmla="*/ 70 h 210"/>
                <a:gd name="T4" fmla="*/ 0 w 243"/>
                <a:gd name="T5" fmla="*/ 210 h 210"/>
                <a:gd name="T6" fmla="*/ 0 w 243"/>
                <a:gd name="T7" fmla="*/ 139 h 210"/>
                <a:gd name="T8" fmla="*/ 241 w 243"/>
                <a:gd name="T9" fmla="*/ 0 h 210"/>
              </a:gdLst>
              <a:ahLst/>
              <a:cxnLst>
                <a:cxn ang="0">
                  <a:pos x="T0" y="T1"/>
                </a:cxn>
                <a:cxn ang="0">
                  <a:pos x="T2" y="T3"/>
                </a:cxn>
                <a:cxn ang="0">
                  <a:pos x="T4" y="T5"/>
                </a:cxn>
                <a:cxn ang="0">
                  <a:pos x="T6" y="T7"/>
                </a:cxn>
                <a:cxn ang="0">
                  <a:pos x="T8" y="T9"/>
                </a:cxn>
              </a:cxnLst>
              <a:rect l="0" t="0" r="r" b="b"/>
              <a:pathLst>
                <a:path w="243" h="210">
                  <a:moveTo>
                    <a:pt x="241" y="0"/>
                  </a:moveTo>
                  <a:lnTo>
                    <a:pt x="243" y="70"/>
                  </a:lnTo>
                  <a:lnTo>
                    <a:pt x="0" y="210"/>
                  </a:lnTo>
                  <a:lnTo>
                    <a:pt x="0" y="139"/>
                  </a:lnTo>
                  <a:lnTo>
                    <a:pt x="241"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91" name="Group 90">
            <a:extLst>
              <a:ext uri="{FF2B5EF4-FFF2-40B4-BE49-F238E27FC236}">
                <a16:creationId xmlns:a16="http://schemas.microsoft.com/office/drawing/2014/main" id="{5F486D34-CA75-25ED-D8E0-4F4490186415}"/>
              </a:ext>
            </a:extLst>
          </p:cNvPr>
          <p:cNvGrpSpPr/>
          <p:nvPr/>
        </p:nvGrpSpPr>
        <p:grpSpPr>
          <a:xfrm>
            <a:off x="6061075" y="3995032"/>
            <a:ext cx="676034" cy="892065"/>
            <a:chOff x="7780338" y="2120900"/>
            <a:chExt cx="630237" cy="831850"/>
          </a:xfrm>
        </p:grpSpPr>
        <p:sp>
          <p:nvSpPr>
            <p:cNvPr id="92" name="Freeform 384">
              <a:extLst>
                <a:ext uri="{FF2B5EF4-FFF2-40B4-BE49-F238E27FC236}">
                  <a16:creationId xmlns:a16="http://schemas.microsoft.com/office/drawing/2014/main" id="{BFDAD043-5495-240B-E6A0-1F761A0DBEF4}"/>
                </a:ext>
              </a:extLst>
            </p:cNvPr>
            <p:cNvSpPr>
              <a:spLocks/>
            </p:cNvSpPr>
            <p:nvPr/>
          </p:nvSpPr>
          <p:spPr bwMode="auto">
            <a:xfrm>
              <a:off x="8134350" y="2740025"/>
              <a:ext cx="274637"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3" name="Freeform 385">
              <a:extLst>
                <a:ext uri="{FF2B5EF4-FFF2-40B4-BE49-F238E27FC236}">
                  <a16:creationId xmlns:a16="http://schemas.microsoft.com/office/drawing/2014/main" id="{D6593B5D-CD89-575D-F9CE-E3CC94FA7611}"/>
                </a:ext>
              </a:extLst>
            </p:cNvPr>
            <p:cNvSpPr>
              <a:spLocks/>
            </p:cNvSpPr>
            <p:nvPr/>
          </p:nvSpPr>
          <p:spPr bwMode="auto">
            <a:xfrm>
              <a:off x="8134350" y="2849563"/>
              <a:ext cx="84137" cy="100012"/>
            </a:xfrm>
            <a:custGeom>
              <a:avLst/>
              <a:gdLst>
                <a:gd name="T0" fmla="*/ 0 w 106"/>
                <a:gd name="T1" fmla="*/ 0 h 125"/>
                <a:gd name="T2" fmla="*/ 106 w 106"/>
                <a:gd name="T3" fmla="*/ 58 h 125"/>
                <a:gd name="T4" fmla="*/ 106 w 106"/>
                <a:gd name="T5" fmla="*/ 125 h 125"/>
                <a:gd name="T6" fmla="*/ 0 w 106"/>
                <a:gd name="T7" fmla="*/ 69 h 125"/>
                <a:gd name="T8" fmla="*/ 0 w 106"/>
                <a:gd name="T9" fmla="*/ 0 h 125"/>
              </a:gdLst>
              <a:ahLst/>
              <a:cxnLst>
                <a:cxn ang="0">
                  <a:pos x="T0" y="T1"/>
                </a:cxn>
                <a:cxn ang="0">
                  <a:pos x="T2" y="T3"/>
                </a:cxn>
                <a:cxn ang="0">
                  <a:pos x="T4" y="T5"/>
                </a:cxn>
                <a:cxn ang="0">
                  <a:pos x="T6" y="T7"/>
                </a:cxn>
                <a:cxn ang="0">
                  <a:pos x="T8" y="T9"/>
                </a:cxn>
              </a:cxnLst>
              <a:rect l="0" t="0" r="r" b="b"/>
              <a:pathLst>
                <a:path w="106" h="125">
                  <a:moveTo>
                    <a:pt x="0" y="0"/>
                  </a:moveTo>
                  <a:lnTo>
                    <a:pt x="106" y="58"/>
                  </a:lnTo>
                  <a:lnTo>
                    <a:pt x="106" y="125"/>
                  </a:lnTo>
                  <a:lnTo>
                    <a:pt x="0" y="69"/>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4" name="Freeform 386">
              <a:extLst>
                <a:ext uri="{FF2B5EF4-FFF2-40B4-BE49-F238E27FC236}">
                  <a16:creationId xmlns:a16="http://schemas.microsoft.com/office/drawing/2014/main" id="{62C13A0B-2C07-2BA9-DC7C-4826BA8A78B8}"/>
                </a:ext>
              </a:extLst>
            </p:cNvPr>
            <p:cNvSpPr>
              <a:spLocks/>
            </p:cNvSpPr>
            <p:nvPr/>
          </p:nvSpPr>
          <p:spPr bwMode="auto">
            <a:xfrm>
              <a:off x="8218488" y="2787650"/>
              <a:ext cx="192087" cy="165100"/>
            </a:xfrm>
            <a:custGeom>
              <a:avLst/>
              <a:gdLst>
                <a:gd name="T0" fmla="*/ 240 w 242"/>
                <a:gd name="T1" fmla="*/ 0 h 208"/>
                <a:gd name="T2" fmla="*/ 242 w 242"/>
                <a:gd name="T3" fmla="*/ 68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8"/>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5" name="Freeform 387">
              <a:extLst>
                <a:ext uri="{FF2B5EF4-FFF2-40B4-BE49-F238E27FC236}">
                  <a16:creationId xmlns:a16="http://schemas.microsoft.com/office/drawing/2014/main" id="{4877E414-0625-CBD8-8EA1-61DDA66EE8D0}"/>
                </a:ext>
              </a:extLst>
            </p:cNvPr>
            <p:cNvSpPr>
              <a:spLocks/>
            </p:cNvSpPr>
            <p:nvPr/>
          </p:nvSpPr>
          <p:spPr bwMode="auto">
            <a:xfrm>
              <a:off x="8091488" y="2662238"/>
              <a:ext cx="273050" cy="155575"/>
            </a:xfrm>
            <a:custGeom>
              <a:avLst/>
              <a:gdLst>
                <a:gd name="T0" fmla="*/ 242 w 345"/>
                <a:gd name="T1" fmla="*/ 0 h 196"/>
                <a:gd name="T2" fmla="*/ 345 w 345"/>
                <a:gd name="T3" fmla="*/ 60 h 196"/>
                <a:gd name="T4" fmla="*/ 103 w 345"/>
                <a:gd name="T5" fmla="*/ 196 h 196"/>
                <a:gd name="T6" fmla="*/ 0 w 345"/>
                <a:gd name="T7" fmla="*/ 138 h 196"/>
                <a:gd name="T8" fmla="*/ 242 w 345"/>
                <a:gd name="T9" fmla="*/ 0 h 196"/>
              </a:gdLst>
              <a:ahLst/>
              <a:cxnLst>
                <a:cxn ang="0">
                  <a:pos x="T0" y="T1"/>
                </a:cxn>
                <a:cxn ang="0">
                  <a:pos x="T2" y="T3"/>
                </a:cxn>
                <a:cxn ang="0">
                  <a:pos x="T4" y="T5"/>
                </a:cxn>
                <a:cxn ang="0">
                  <a:pos x="T6" y="T7"/>
                </a:cxn>
                <a:cxn ang="0">
                  <a:pos x="T8" y="T9"/>
                </a:cxn>
              </a:cxnLst>
              <a:rect l="0" t="0" r="r" b="b"/>
              <a:pathLst>
                <a:path w="345" h="196">
                  <a:moveTo>
                    <a:pt x="242" y="0"/>
                  </a:moveTo>
                  <a:lnTo>
                    <a:pt x="345" y="60"/>
                  </a:lnTo>
                  <a:lnTo>
                    <a:pt x="103"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6" name="Freeform 388">
              <a:extLst>
                <a:ext uri="{FF2B5EF4-FFF2-40B4-BE49-F238E27FC236}">
                  <a16:creationId xmlns:a16="http://schemas.microsoft.com/office/drawing/2014/main" id="{9D948D80-6286-2B09-E98C-1632F18C66D6}"/>
                </a:ext>
              </a:extLst>
            </p:cNvPr>
            <p:cNvSpPr>
              <a:spLocks/>
            </p:cNvSpPr>
            <p:nvPr/>
          </p:nvSpPr>
          <p:spPr bwMode="auto">
            <a:xfrm>
              <a:off x="8091488" y="2771775"/>
              <a:ext cx="82550" cy="100012"/>
            </a:xfrm>
            <a:custGeom>
              <a:avLst/>
              <a:gdLst>
                <a:gd name="T0" fmla="*/ 0 w 105"/>
                <a:gd name="T1" fmla="*/ 0 h 126"/>
                <a:gd name="T2" fmla="*/ 105 w 105"/>
                <a:gd name="T3" fmla="*/ 58 h 126"/>
                <a:gd name="T4" fmla="*/ 105 w 105"/>
                <a:gd name="T5" fmla="*/ 126 h 126"/>
                <a:gd name="T6" fmla="*/ 0 w 105"/>
                <a:gd name="T7" fmla="*/ 70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70"/>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7" name="Freeform 389">
              <a:extLst>
                <a:ext uri="{FF2B5EF4-FFF2-40B4-BE49-F238E27FC236}">
                  <a16:creationId xmlns:a16="http://schemas.microsoft.com/office/drawing/2014/main" id="{009A8A7B-F549-B248-6306-7561C0FDB89C}"/>
                </a:ext>
              </a:extLst>
            </p:cNvPr>
            <p:cNvSpPr>
              <a:spLocks/>
            </p:cNvSpPr>
            <p:nvPr/>
          </p:nvSpPr>
          <p:spPr bwMode="auto">
            <a:xfrm>
              <a:off x="8174038" y="2709863"/>
              <a:ext cx="192087" cy="165100"/>
            </a:xfrm>
            <a:custGeom>
              <a:avLst/>
              <a:gdLst>
                <a:gd name="T0" fmla="*/ 240 w 242"/>
                <a:gd name="T1" fmla="*/ 0 h 208"/>
                <a:gd name="T2" fmla="*/ 242 w 242"/>
                <a:gd name="T3" fmla="*/ 67 h 208"/>
                <a:gd name="T4" fmla="*/ 0 w 242"/>
                <a:gd name="T5" fmla="*/ 208 h 208"/>
                <a:gd name="T6" fmla="*/ 0 w 242"/>
                <a:gd name="T7" fmla="*/ 136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6"/>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8" name="Freeform 390">
              <a:extLst>
                <a:ext uri="{FF2B5EF4-FFF2-40B4-BE49-F238E27FC236}">
                  <a16:creationId xmlns:a16="http://schemas.microsoft.com/office/drawing/2014/main" id="{270CD5CC-BF40-590F-A5D2-98FCB7CEC99D}"/>
                </a:ext>
              </a:extLst>
            </p:cNvPr>
            <p:cNvSpPr>
              <a:spLocks/>
            </p:cNvSpPr>
            <p:nvPr/>
          </p:nvSpPr>
          <p:spPr bwMode="auto">
            <a:xfrm>
              <a:off x="8047038" y="2584450"/>
              <a:ext cx="274637" cy="155575"/>
            </a:xfrm>
            <a:custGeom>
              <a:avLst/>
              <a:gdLst>
                <a:gd name="T0" fmla="*/ 242 w 347"/>
                <a:gd name="T1" fmla="*/ 0 h 197"/>
                <a:gd name="T2" fmla="*/ 347 w 347"/>
                <a:gd name="T3" fmla="*/ 60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60"/>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99" name="Freeform 391">
              <a:extLst>
                <a:ext uri="{FF2B5EF4-FFF2-40B4-BE49-F238E27FC236}">
                  <a16:creationId xmlns:a16="http://schemas.microsoft.com/office/drawing/2014/main" id="{26C0CF2E-2BCD-4475-2DBF-03DE024D8248}"/>
                </a:ext>
              </a:extLst>
            </p:cNvPr>
            <p:cNvSpPr>
              <a:spLocks/>
            </p:cNvSpPr>
            <p:nvPr/>
          </p:nvSpPr>
          <p:spPr bwMode="auto">
            <a:xfrm>
              <a:off x="8047038" y="2693988"/>
              <a:ext cx="82550" cy="100012"/>
            </a:xfrm>
            <a:custGeom>
              <a:avLst/>
              <a:gdLst>
                <a:gd name="T0" fmla="*/ 0 w 105"/>
                <a:gd name="T1" fmla="*/ 0 h 125"/>
                <a:gd name="T2" fmla="*/ 105 w 105"/>
                <a:gd name="T3" fmla="*/ 58 h 125"/>
                <a:gd name="T4" fmla="*/ 105 w 105"/>
                <a:gd name="T5" fmla="*/ 125 h 125"/>
                <a:gd name="T6" fmla="*/ 0 w 105"/>
                <a:gd name="T7" fmla="*/ 67 h 125"/>
                <a:gd name="T8" fmla="*/ 0 w 105"/>
                <a:gd name="T9" fmla="*/ 0 h 125"/>
              </a:gdLst>
              <a:ahLst/>
              <a:cxnLst>
                <a:cxn ang="0">
                  <a:pos x="T0" y="T1"/>
                </a:cxn>
                <a:cxn ang="0">
                  <a:pos x="T2" y="T3"/>
                </a:cxn>
                <a:cxn ang="0">
                  <a:pos x="T4" y="T5"/>
                </a:cxn>
                <a:cxn ang="0">
                  <a:pos x="T6" y="T7"/>
                </a:cxn>
                <a:cxn ang="0">
                  <a:pos x="T8" y="T9"/>
                </a:cxn>
              </a:cxnLst>
              <a:rect l="0" t="0" r="r" b="b"/>
              <a:pathLst>
                <a:path w="105" h="125">
                  <a:moveTo>
                    <a:pt x="0" y="0"/>
                  </a:moveTo>
                  <a:lnTo>
                    <a:pt x="105" y="58"/>
                  </a:lnTo>
                  <a:lnTo>
                    <a:pt x="105"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0" name="Freeform 392">
              <a:extLst>
                <a:ext uri="{FF2B5EF4-FFF2-40B4-BE49-F238E27FC236}">
                  <a16:creationId xmlns:a16="http://schemas.microsoft.com/office/drawing/2014/main" id="{152C42D6-5D73-2B5F-9F61-E374ADB943B7}"/>
                </a:ext>
              </a:extLst>
            </p:cNvPr>
            <p:cNvSpPr>
              <a:spLocks/>
            </p:cNvSpPr>
            <p:nvPr/>
          </p:nvSpPr>
          <p:spPr bwMode="auto">
            <a:xfrm>
              <a:off x="8129588" y="2632075"/>
              <a:ext cx="192087" cy="165100"/>
            </a:xfrm>
            <a:custGeom>
              <a:avLst/>
              <a:gdLst>
                <a:gd name="T0" fmla="*/ 242 w 242"/>
                <a:gd name="T1" fmla="*/ 0 h 208"/>
                <a:gd name="T2" fmla="*/ 242 w 242"/>
                <a:gd name="T3" fmla="*/ 68 h 208"/>
                <a:gd name="T4" fmla="*/ 0 w 242"/>
                <a:gd name="T5" fmla="*/ 208 h 208"/>
                <a:gd name="T6" fmla="*/ 0 w 242"/>
                <a:gd name="T7" fmla="*/ 137 h 208"/>
                <a:gd name="T8" fmla="*/ 242 w 242"/>
                <a:gd name="T9" fmla="*/ 0 h 208"/>
              </a:gdLst>
              <a:ahLst/>
              <a:cxnLst>
                <a:cxn ang="0">
                  <a:pos x="T0" y="T1"/>
                </a:cxn>
                <a:cxn ang="0">
                  <a:pos x="T2" y="T3"/>
                </a:cxn>
                <a:cxn ang="0">
                  <a:pos x="T4" y="T5"/>
                </a:cxn>
                <a:cxn ang="0">
                  <a:pos x="T6" y="T7"/>
                </a:cxn>
                <a:cxn ang="0">
                  <a:pos x="T8" y="T9"/>
                </a:cxn>
              </a:cxnLst>
              <a:rect l="0" t="0" r="r" b="b"/>
              <a:pathLst>
                <a:path w="242" h="208">
                  <a:moveTo>
                    <a:pt x="242" y="0"/>
                  </a:moveTo>
                  <a:lnTo>
                    <a:pt x="242" y="68"/>
                  </a:lnTo>
                  <a:lnTo>
                    <a:pt x="0" y="208"/>
                  </a:lnTo>
                  <a:lnTo>
                    <a:pt x="0" y="137"/>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1" name="Freeform 393">
              <a:extLst>
                <a:ext uri="{FF2B5EF4-FFF2-40B4-BE49-F238E27FC236}">
                  <a16:creationId xmlns:a16="http://schemas.microsoft.com/office/drawing/2014/main" id="{128C881C-32F0-A245-5783-291019031184}"/>
                </a:ext>
              </a:extLst>
            </p:cNvPr>
            <p:cNvSpPr>
              <a:spLocks/>
            </p:cNvSpPr>
            <p:nvPr/>
          </p:nvSpPr>
          <p:spPr bwMode="auto">
            <a:xfrm>
              <a:off x="8002588" y="2506663"/>
              <a:ext cx="274637" cy="157162"/>
            </a:xfrm>
            <a:custGeom>
              <a:avLst/>
              <a:gdLst>
                <a:gd name="T0" fmla="*/ 242 w 347"/>
                <a:gd name="T1" fmla="*/ 0 h 196"/>
                <a:gd name="T2" fmla="*/ 347 w 347"/>
                <a:gd name="T3" fmla="*/ 60 h 196"/>
                <a:gd name="T4" fmla="*/ 105 w 347"/>
                <a:gd name="T5" fmla="*/ 196 h 196"/>
                <a:gd name="T6" fmla="*/ 0 w 347"/>
                <a:gd name="T7" fmla="*/ 138 h 196"/>
                <a:gd name="T8" fmla="*/ 242 w 347"/>
                <a:gd name="T9" fmla="*/ 0 h 196"/>
              </a:gdLst>
              <a:ahLst/>
              <a:cxnLst>
                <a:cxn ang="0">
                  <a:pos x="T0" y="T1"/>
                </a:cxn>
                <a:cxn ang="0">
                  <a:pos x="T2" y="T3"/>
                </a:cxn>
                <a:cxn ang="0">
                  <a:pos x="T4" y="T5"/>
                </a:cxn>
                <a:cxn ang="0">
                  <a:pos x="T6" y="T7"/>
                </a:cxn>
                <a:cxn ang="0">
                  <a:pos x="T8" y="T9"/>
                </a:cxn>
              </a:cxnLst>
              <a:rect l="0" t="0" r="r" b="b"/>
              <a:pathLst>
                <a:path w="347" h="196">
                  <a:moveTo>
                    <a:pt x="242" y="0"/>
                  </a:moveTo>
                  <a:lnTo>
                    <a:pt x="347" y="60"/>
                  </a:lnTo>
                  <a:lnTo>
                    <a:pt x="105"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2" name="Freeform 394">
              <a:extLst>
                <a:ext uri="{FF2B5EF4-FFF2-40B4-BE49-F238E27FC236}">
                  <a16:creationId xmlns:a16="http://schemas.microsoft.com/office/drawing/2014/main" id="{0F753DC3-5DFC-35F4-54A9-F14FA3FD909F}"/>
                </a:ext>
              </a:extLst>
            </p:cNvPr>
            <p:cNvSpPr>
              <a:spLocks/>
            </p:cNvSpPr>
            <p:nvPr/>
          </p:nvSpPr>
          <p:spPr bwMode="auto">
            <a:xfrm>
              <a:off x="8002588" y="2617788"/>
              <a:ext cx="82550" cy="98425"/>
            </a:xfrm>
            <a:custGeom>
              <a:avLst/>
              <a:gdLst>
                <a:gd name="T0" fmla="*/ 0 w 105"/>
                <a:gd name="T1" fmla="*/ 0 h 126"/>
                <a:gd name="T2" fmla="*/ 105 w 105"/>
                <a:gd name="T3" fmla="*/ 58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3" name="Freeform 395">
              <a:extLst>
                <a:ext uri="{FF2B5EF4-FFF2-40B4-BE49-F238E27FC236}">
                  <a16:creationId xmlns:a16="http://schemas.microsoft.com/office/drawing/2014/main" id="{6C9C3515-974C-20A3-940A-54AEE84DD520}"/>
                </a:ext>
              </a:extLst>
            </p:cNvPr>
            <p:cNvSpPr>
              <a:spLocks/>
            </p:cNvSpPr>
            <p:nvPr/>
          </p:nvSpPr>
          <p:spPr bwMode="auto">
            <a:xfrm>
              <a:off x="8085138" y="2554288"/>
              <a:ext cx="193675" cy="165100"/>
            </a:xfrm>
            <a:custGeom>
              <a:avLst/>
              <a:gdLst>
                <a:gd name="T0" fmla="*/ 242 w 243"/>
                <a:gd name="T1" fmla="*/ 0 h 208"/>
                <a:gd name="T2" fmla="*/ 243 w 243"/>
                <a:gd name="T3" fmla="*/ 67 h 208"/>
                <a:gd name="T4" fmla="*/ 0 w 243"/>
                <a:gd name="T5" fmla="*/ 208 h 208"/>
                <a:gd name="T6" fmla="*/ 0 w 243"/>
                <a:gd name="T7" fmla="*/ 136 h 208"/>
                <a:gd name="T8" fmla="*/ 242 w 243"/>
                <a:gd name="T9" fmla="*/ 0 h 208"/>
              </a:gdLst>
              <a:ahLst/>
              <a:cxnLst>
                <a:cxn ang="0">
                  <a:pos x="T0" y="T1"/>
                </a:cxn>
                <a:cxn ang="0">
                  <a:pos x="T2" y="T3"/>
                </a:cxn>
                <a:cxn ang="0">
                  <a:pos x="T4" y="T5"/>
                </a:cxn>
                <a:cxn ang="0">
                  <a:pos x="T6" y="T7"/>
                </a:cxn>
                <a:cxn ang="0">
                  <a:pos x="T8" y="T9"/>
                </a:cxn>
              </a:cxnLst>
              <a:rect l="0" t="0" r="r" b="b"/>
              <a:pathLst>
                <a:path w="243" h="208">
                  <a:moveTo>
                    <a:pt x="242" y="0"/>
                  </a:moveTo>
                  <a:lnTo>
                    <a:pt x="243" y="67"/>
                  </a:lnTo>
                  <a:lnTo>
                    <a:pt x="0" y="208"/>
                  </a:lnTo>
                  <a:lnTo>
                    <a:pt x="0" y="136"/>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4" name="Freeform 396">
              <a:extLst>
                <a:ext uri="{FF2B5EF4-FFF2-40B4-BE49-F238E27FC236}">
                  <a16:creationId xmlns:a16="http://schemas.microsoft.com/office/drawing/2014/main" id="{CC1FA8FC-4F0A-F766-37BE-476CA479BFD3}"/>
                </a:ext>
              </a:extLst>
            </p:cNvPr>
            <p:cNvSpPr>
              <a:spLocks/>
            </p:cNvSpPr>
            <p:nvPr/>
          </p:nvSpPr>
          <p:spPr bwMode="auto">
            <a:xfrm>
              <a:off x="7956550" y="2430463"/>
              <a:ext cx="276225"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5" name="Freeform 397">
              <a:extLst>
                <a:ext uri="{FF2B5EF4-FFF2-40B4-BE49-F238E27FC236}">
                  <a16:creationId xmlns:a16="http://schemas.microsoft.com/office/drawing/2014/main" id="{CA697178-DFF4-3928-C75B-FA34F8FAF84D}"/>
                </a:ext>
              </a:extLst>
            </p:cNvPr>
            <p:cNvSpPr>
              <a:spLocks/>
            </p:cNvSpPr>
            <p:nvPr/>
          </p:nvSpPr>
          <p:spPr bwMode="auto">
            <a:xfrm>
              <a:off x="7956550" y="2540000"/>
              <a:ext cx="85725" cy="100012"/>
            </a:xfrm>
            <a:custGeom>
              <a:avLst/>
              <a:gdLst>
                <a:gd name="T0" fmla="*/ 0 w 107"/>
                <a:gd name="T1" fmla="*/ 0 h 125"/>
                <a:gd name="T2" fmla="*/ 107 w 107"/>
                <a:gd name="T3" fmla="*/ 58 h 125"/>
                <a:gd name="T4" fmla="*/ 107 w 107"/>
                <a:gd name="T5" fmla="*/ 125 h 125"/>
                <a:gd name="T6" fmla="*/ 0 w 107"/>
                <a:gd name="T7" fmla="*/ 67 h 125"/>
                <a:gd name="T8" fmla="*/ 0 w 107"/>
                <a:gd name="T9" fmla="*/ 0 h 125"/>
              </a:gdLst>
              <a:ahLst/>
              <a:cxnLst>
                <a:cxn ang="0">
                  <a:pos x="T0" y="T1"/>
                </a:cxn>
                <a:cxn ang="0">
                  <a:pos x="T2" y="T3"/>
                </a:cxn>
                <a:cxn ang="0">
                  <a:pos x="T4" y="T5"/>
                </a:cxn>
                <a:cxn ang="0">
                  <a:pos x="T6" y="T7"/>
                </a:cxn>
                <a:cxn ang="0">
                  <a:pos x="T8" y="T9"/>
                </a:cxn>
              </a:cxnLst>
              <a:rect l="0" t="0" r="r" b="b"/>
              <a:pathLst>
                <a:path w="107" h="125">
                  <a:moveTo>
                    <a:pt x="0" y="0"/>
                  </a:moveTo>
                  <a:lnTo>
                    <a:pt x="107" y="58"/>
                  </a:lnTo>
                  <a:lnTo>
                    <a:pt x="107"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6" name="Freeform 398">
              <a:extLst>
                <a:ext uri="{FF2B5EF4-FFF2-40B4-BE49-F238E27FC236}">
                  <a16:creationId xmlns:a16="http://schemas.microsoft.com/office/drawing/2014/main" id="{763C043C-A678-6BEE-C0BC-420F535393AB}"/>
                </a:ext>
              </a:extLst>
            </p:cNvPr>
            <p:cNvSpPr>
              <a:spLocks/>
            </p:cNvSpPr>
            <p:nvPr/>
          </p:nvSpPr>
          <p:spPr bwMode="auto">
            <a:xfrm>
              <a:off x="8042275" y="2478088"/>
              <a:ext cx="192087" cy="165100"/>
            </a:xfrm>
            <a:custGeom>
              <a:avLst/>
              <a:gdLst>
                <a:gd name="T0" fmla="*/ 239 w 241"/>
                <a:gd name="T1" fmla="*/ 0 h 208"/>
                <a:gd name="T2" fmla="*/ 241 w 241"/>
                <a:gd name="T3" fmla="*/ 68 h 208"/>
                <a:gd name="T4" fmla="*/ 0 w 241"/>
                <a:gd name="T5" fmla="*/ 208 h 208"/>
                <a:gd name="T6" fmla="*/ 0 w 241"/>
                <a:gd name="T7" fmla="*/ 137 h 208"/>
                <a:gd name="T8" fmla="*/ 239 w 241"/>
                <a:gd name="T9" fmla="*/ 0 h 208"/>
              </a:gdLst>
              <a:ahLst/>
              <a:cxnLst>
                <a:cxn ang="0">
                  <a:pos x="T0" y="T1"/>
                </a:cxn>
                <a:cxn ang="0">
                  <a:pos x="T2" y="T3"/>
                </a:cxn>
                <a:cxn ang="0">
                  <a:pos x="T4" y="T5"/>
                </a:cxn>
                <a:cxn ang="0">
                  <a:pos x="T6" y="T7"/>
                </a:cxn>
                <a:cxn ang="0">
                  <a:pos x="T8" y="T9"/>
                </a:cxn>
              </a:cxnLst>
              <a:rect l="0" t="0" r="r" b="b"/>
              <a:pathLst>
                <a:path w="241" h="208">
                  <a:moveTo>
                    <a:pt x="239" y="0"/>
                  </a:moveTo>
                  <a:lnTo>
                    <a:pt x="241" y="68"/>
                  </a:lnTo>
                  <a:lnTo>
                    <a:pt x="0" y="208"/>
                  </a:lnTo>
                  <a:lnTo>
                    <a:pt x="0" y="137"/>
                  </a:lnTo>
                  <a:lnTo>
                    <a:pt x="239"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7" name="Freeform 399">
              <a:extLst>
                <a:ext uri="{FF2B5EF4-FFF2-40B4-BE49-F238E27FC236}">
                  <a16:creationId xmlns:a16="http://schemas.microsoft.com/office/drawing/2014/main" id="{1963F34F-34C9-D5F3-4467-33AF1AC41B75}"/>
                </a:ext>
              </a:extLst>
            </p:cNvPr>
            <p:cNvSpPr>
              <a:spLocks/>
            </p:cNvSpPr>
            <p:nvPr/>
          </p:nvSpPr>
          <p:spPr bwMode="auto">
            <a:xfrm>
              <a:off x="7912100" y="2352675"/>
              <a:ext cx="276225" cy="155575"/>
            </a:xfrm>
            <a:custGeom>
              <a:avLst/>
              <a:gdLst>
                <a:gd name="T0" fmla="*/ 241 w 346"/>
                <a:gd name="T1" fmla="*/ 0 h 197"/>
                <a:gd name="T2" fmla="*/ 346 w 346"/>
                <a:gd name="T3" fmla="*/ 60 h 197"/>
                <a:gd name="T4" fmla="*/ 105 w 346"/>
                <a:gd name="T5" fmla="*/ 197 h 197"/>
                <a:gd name="T6" fmla="*/ 0 w 346"/>
                <a:gd name="T7" fmla="*/ 138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8"/>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8" name="Freeform 400">
              <a:extLst>
                <a:ext uri="{FF2B5EF4-FFF2-40B4-BE49-F238E27FC236}">
                  <a16:creationId xmlns:a16="http://schemas.microsoft.com/office/drawing/2014/main" id="{651D0DB4-FDC9-609B-1624-F6A999671400}"/>
                </a:ext>
              </a:extLst>
            </p:cNvPr>
            <p:cNvSpPr>
              <a:spLocks/>
            </p:cNvSpPr>
            <p:nvPr/>
          </p:nvSpPr>
          <p:spPr bwMode="auto">
            <a:xfrm>
              <a:off x="7912100" y="2462213"/>
              <a:ext cx="85725" cy="100012"/>
            </a:xfrm>
            <a:custGeom>
              <a:avLst/>
              <a:gdLst>
                <a:gd name="T0" fmla="*/ 0 w 106"/>
                <a:gd name="T1" fmla="*/ 0 h 126"/>
                <a:gd name="T2" fmla="*/ 106 w 106"/>
                <a:gd name="T3" fmla="*/ 59 h 126"/>
                <a:gd name="T4" fmla="*/ 106 w 106"/>
                <a:gd name="T5" fmla="*/ 126 h 126"/>
                <a:gd name="T6" fmla="*/ 0 w 106"/>
                <a:gd name="T7" fmla="*/ 68 h 126"/>
                <a:gd name="T8" fmla="*/ 0 w 106"/>
                <a:gd name="T9" fmla="*/ 0 h 126"/>
              </a:gdLst>
              <a:ahLst/>
              <a:cxnLst>
                <a:cxn ang="0">
                  <a:pos x="T0" y="T1"/>
                </a:cxn>
                <a:cxn ang="0">
                  <a:pos x="T2" y="T3"/>
                </a:cxn>
                <a:cxn ang="0">
                  <a:pos x="T4" y="T5"/>
                </a:cxn>
                <a:cxn ang="0">
                  <a:pos x="T6" y="T7"/>
                </a:cxn>
                <a:cxn ang="0">
                  <a:pos x="T8" y="T9"/>
                </a:cxn>
              </a:cxnLst>
              <a:rect l="0" t="0" r="r" b="b"/>
              <a:pathLst>
                <a:path w="106" h="126">
                  <a:moveTo>
                    <a:pt x="0" y="0"/>
                  </a:moveTo>
                  <a:lnTo>
                    <a:pt x="106" y="59"/>
                  </a:lnTo>
                  <a:lnTo>
                    <a:pt x="106"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09" name="Freeform 401">
              <a:extLst>
                <a:ext uri="{FF2B5EF4-FFF2-40B4-BE49-F238E27FC236}">
                  <a16:creationId xmlns:a16="http://schemas.microsoft.com/office/drawing/2014/main" id="{7B1BB1B7-CF99-B82A-37BB-C00B2DF2F224}"/>
                </a:ext>
              </a:extLst>
            </p:cNvPr>
            <p:cNvSpPr>
              <a:spLocks/>
            </p:cNvSpPr>
            <p:nvPr/>
          </p:nvSpPr>
          <p:spPr bwMode="auto">
            <a:xfrm>
              <a:off x="7997825" y="2400300"/>
              <a:ext cx="192087" cy="165100"/>
            </a:xfrm>
            <a:custGeom>
              <a:avLst/>
              <a:gdLst>
                <a:gd name="T0" fmla="*/ 240 w 242"/>
                <a:gd name="T1" fmla="*/ 0 h 208"/>
                <a:gd name="T2" fmla="*/ 242 w 242"/>
                <a:gd name="T3" fmla="*/ 67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0" name="Freeform 402">
              <a:extLst>
                <a:ext uri="{FF2B5EF4-FFF2-40B4-BE49-F238E27FC236}">
                  <a16:creationId xmlns:a16="http://schemas.microsoft.com/office/drawing/2014/main" id="{BE12FE6F-0D37-937B-BFBF-F239217494B3}"/>
                </a:ext>
              </a:extLst>
            </p:cNvPr>
            <p:cNvSpPr>
              <a:spLocks/>
            </p:cNvSpPr>
            <p:nvPr/>
          </p:nvSpPr>
          <p:spPr bwMode="auto">
            <a:xfrm>
              <a:off x="7867650" y="2274888"/>
              <a:ext cx="274637" cy="157162"/>
            </a:xfrm>
            <a:custGeom>
              <a:avLst/>
              <a:gdLst>
                <a:gd name="T0" fmla="*/ 242 w 347"/>
                <a:gd name="T1" fmla="*/ 0 h 197"/>
                <a:gd name="T2" fmla="*/ 347 w 347"/>
                <a:gd name="T3" fmla="*/ 58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1" name="Freeform 403">
              <a:extLst>
                <a:ext uri="{FF2B5EF4-FFF2-40B4-BE49-F238E27FC236}">
                  <a16:creationId xmlns:a16="http://schemas.microsoft.com/office/drawing/2014/main" id="{1C257E2E-5EEC-EA9D-362D-285163FFF036}"/>
                </a:ext>
              </a:extLst>
            </p:cNvPr>
            <p:cNvSpPr>
              <a:spLocks/>
            </p:cNvSpPr>
            <p:nvPr/>
          </p:nvSpPr>
          <p:spPr bwMode="auto">
            <a:xfrm>
              <a:off x="7867650" y="2384425"/>
              <a:ext cx="85725" cy="100012"/>
            </a:xfrm>
            <a:custGeom>
              <a:avLst/>
              <a:gdLst>
                <a:gd name="T0" fmla="*/ 0 w 107"/>
                <a:gd name="T1" fmla="*/ 0 h 126"/>
                <a:gd name="T2" fmla="*/ 107 w 107"/>
                <a:gd name="T3" fmla="*/ 58 h 126"/>
                <a:gd name="T4" fmla="*/ 107 w 107"/>
                <a:gd name="T5" fmla="*/ 126 h 126"/>
                <a:gd name="T6" fmla="*/ 0 w 107"/>
                <a:gd name="T7" fmla="*/ 67 h 126"/>
                <a:gd name="T8" fmla="*/ 0 w 107"/>
                <a:gd name="T9" fmla="*/ 0 h 126"/>
              </a:gdLst>
              <a:ahLst/>
              <a:cxnLst>
                <a:cxn ang="0">
                  <a:pos x="T0" y="T1"/>
                </a:cxn>
                <a:cxn ang="0">
                  <a:pos x="T2" y="T3"/>
                </a:cxn>
                <a:cxn ang="0">
                  <a:pos x="T4" y="T5"/>
                </a:cxn>
                <a:cxn ang="0">
                  <a:pos x="T6" y="T7"/>
                </a:cxn>
                <a:cxn ang="0">
                  <a:pos x="T8" y="T9"/>
                </a:cxn>
              </a:cxnLst>
              <a:rect l="0" t="0" r="r" b="b"/>
              <a:pathLst>
                <a:path w="107" h="126">
                  <a:moveTo>
                    <a:pt x="0" y="0"/>
                  </a:moveTo>
                  <a:lnTo>
                    <a:pt x="107" y="58"/>
                  </a:lnTo>
                  <a:lnTo>
                    <a:pt x="107"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2" name="Freeform 404">
              <a:extLst>
                <a:ext uri="{FF2B5EF4-FFF2-40B4-BE49-F238E27FC236}">
                  <a16:creationId xmlns:a16="http://schemas.microsoft.com/office/drawing/2014/main" id="{72D3FD99-A50C-96B3-9DDA-49CDB829C598}"/>
                </a:ext>
              </a:extLst>
            </p:cNvPr>
            <p:cNvSpPr>
              <a:spLocks/>
            </p:cNvSpPr>
            <p:nvPr/>
          </p:nvSpPr>
          <p:spPr bwMode="auto">
            <a:xfrm>
              <a:off x="7953375" y="2320925"/>
              <a:ext cx="190500" cy="166687"/>
            </a:xfrm>
            <a:custGeom>
              <a:avLst/>
              <a:gdLst>
                <a:gd name="T0" fmla="*/ 240 w 242"/>
                <a:gd name="T1" fmla="*/ 0 h 210"/>
                <a:gd name="T2" fmla="*/ 242 w 242"/>
                <a:gd name="T3" fmla="*/ 70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70"/>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3" name="Freeform 405">
              <a:extLst>
                <a:ext uri="{FF2B5EF4-FFF2-40B4-BE49-F238E27FC236}">
                  <a16:creationId xmlns:a16="http://schemas.microsoft.com/office/drawing/2014/main" id="{3A92409E-CB16-286F-B770-41873160791C}"/>
                </a:ext>
              </a:extLst>
            </p:cNvPr>
            <p:cNvSpPr>
              <a:spLocks/>
            </p:cNvSpPr>
            <p:nvPr/>
          </p:nvSpPr>
          <p:spPr bwMode="auto">
            <a:xfrm>
              <a:off x="7824788" y="2197100"/>
              <a:ext cx="273050" cy="157162"/>
            </a:xfrm>
            <a:custGeom>
              <a:avLst/>
              <a:gdLst>
                <a:gd name="T0" fmla="*/ 242 w 345"/>
                <a:gd name="T1" fmla="*/ 0 h 197"/>
                <a:gd name="T2" fmla="*/ 345 w 345"/>
                <a:gd name="T3" fmla="*/ 58 h 197"/>
                <a:gd name="T4" fmla="*/ 103 w 345"/>
                <a:gd name="T5" fmla="*/ 197 h 197"/>
                <a:gd name="T6" fmla="*/ 0 w 345"/>
                <a:gd name="T7" fmla="*/ 138 h 197"/>
                <a:gd name="T8" fmla="*/ 242 w 345"/>
                <a:gd name="T9" fmla="*/ 0 h 197"/>
              </a:gdLst>
              <a:ahLst/>
              <a:cxnLst>
                <a:cxn ang="0">
                  <a:pos x="T0" y="T1"/>
                </a:cxn>
                <a:cxn ang="0">
                  <a:pos x="T2" y="T3"/>
                </a:cxn>
                <a:cxn ang="0">
                  <a:pos x="T4" y="T5"/>
                </a:cxn>
                <a:cxn ang="0">
                  <a:pos x="T6" y="T7"/>
                </a:cxn>
                <a:cxn ang="0">
                  <a:pos x="T8" y="T9"/>
                </a:cxn>
              </a:cxnLst>
              <a:rect l="0" t="0" r="r" b="b"/>
              <a:pathLst>
                <a:path w="345" h="197">
                  <a:moveTo>
                    <a:pt x="242" y="0"/>
                  </a:moveTo>
                  <a:lnTo>
                    <a:pt x="345" y="58"/>
                  </a:lnTo>
                  <a:lnTo>
                    <a:pt x="103" y="197"/>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4" name="Freeform 406">
              <a:extLst>
                <a:ext uri="{FF2B5EF4-FFF2-40B4-BE49-F238E27FC236}">
                  <a16:creationId xmlns:a16="http://schemas.microsoft.com/office/drawing/2014/main" id="{BF4838EA-19D7-584B-1111-1224ABED6F54}"/>
                </a:ext>
              </a:extLst>
            </p:cNvPr>
            <p:cNvSpPr>
              <a:spLocks/>
            </p:cNvSpPr>
            <p:nvPr/>
          </p:nvSpPr>
          <p:spPr bwMode="auto">
            <a:xfrm>
              <a:off x="7824788" y="2308225"/>
              <a:ext cx="84137" cy="100012"/>
            </a:xfrm>
            <a:custGeom>
              <a:avLst/>
              <a:gdLst>
                <a:gd name="T0" fmla="*/ 0 w 105"/>
                <a:gd name="T1" fmla="*/ 0 h 126"/>
                <a:gd name="T2" fmla="*/ 105 w 105"/>
                <a:gd name="T3" fmla="*/ 59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9"/>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5" name="Freeform 407">
              <a:extLst>
                <a:ext uri="{FF2B5EF4-FFF2-40B4-BE49-F238E27FC236}">
                  <a16:creationId xmlns:a16="http://schemas.microsoft.com/office/drawing/2014/main" id="{AAB935F4-218D-E5BE-E513-7AF52B960270}"/>
                </a:ext>
              </a:extLst>
            </p:cNvPr>
            <p:cNvSpPr>
              <a:spLocks/>
            </p:cNvSpPr>
            <p:nvPr/>
          </p:nvSpPr>
          <p:spPr bwMode="auto">
            <a:xfrm>
              <a:off x="7908925" y="2243138"/>
              <a:ext cx="190500" cy="166687"/>
            </a:xfrm>
            <a:custGeom>
              <a:avLst/>
              <a:gdLst>
                <a:gd name="T0" fmla="*/ 240 w 242"/>
                <a:gd name="T1" fmla="*/ 0 h 210"/>
                <a:gd name="T2" fmla="*/ 242 w 242"/>
                <a:gd name="T3" fmla="*/ 69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69"/>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6" name="Freeform 408">
              <a:extLst>
                <a:ext uri="{FF2B5EF4-FFF2-40B4-BE49-F238E27FC236}">
                  <a16:creationId xmlns:a16="http://schemas.microsoft.com/office/drawing/2014/main" id="{CD06B391-058B-717D-D765-3E809C1D69CB}"/>
                </a:ext>
              </a:extLst>
            </p:cNvPr>
            <p:cNvSpPr>
              <a:spLocks/>
            </p:cNvSpPr>
            <p:nvPr/>
          </p:nvSpPr>
          <p:spPr bwMode="auto">
            <a:xfrm>
              <a:off x="7780338" y="2120900"/>
              <a:ext cx="274637" cy="155575"/>
            </a:xfrm>
            <a:custGeom>
              <a:avLst/>
              <a:gdLst>
                <a:gd name="T0" fmla="*/ 242 w 346"/>
                <a:gd name="T1" fmla="*/ 0 h 197"/>
                <a:gd name="T2" fmla="*/ 346 w 346"/>
                <a:gd name="T3" fmla="*/ 58 h 197"/>
                <a:gd name="T4" fmla="*/ 105 w 346"/>
                <a:gd name="T5" fmla="*/ 197 h 197"/>
                <a:gd name="T6" fmla="*/ 0 w 346"/>
                <a:gd name="T7" fmla="*/ 139 h 197"/>
                <a:gd name="T8" fmla="*/ 242 w 346"/>
                <a:gd name="T9" fmla="*/ 0 h 197"/>
              </a:gdLst>
              <a:ahLst/>
              <a:cxnLst>
                <a:cxn ang="0">
                  <a:pos x="T0" y="T1"/>
                </a:cxn>
                <a:cxn ang="0">
                  <a:pos x="T2" y="T3"/>
                </a:cxn>
                <a:cxn ang="0">
                  <a:pos x="T4" y="T5"/>
                </a:cxn>
                <a:cxn ang="0">
                  <a:pos x="T6" y="T7"/>
                </a:cxn>
                <a:cxn ang="0">
                  <a:pos x="T8" y="T9"/>
                </a:cxn>
              </a:cxnLst>
              <a:rect l="0" t="0" r="r" b="b"/>
              <a:pathLst>
                <a:path w="346" h="197">
                  <a:moveTo>
                    <a:pt x="242" y="0"/>
                  </a:moveTo>
                  <a:lnTo>
                    <a:pt x="346"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7" name="Freeform 409">
              <a:extLst>
                <a:ext uri="{FF2B5EF4-FFF2-40B4-BE49-F238E27FC236}">
                  <a16:creationId xmlns:a16="http://schemas.microsoft.com/office/drawing/2014/main" id="{CD068397-5CBB-63D5-91F6-DFFB3822B0BA}"/>
                </a:ext>
              </a:extLst>
            </p:cNvPr>
            <p:cNvSpPr>
              <a:spLocks/>
            </p:cNvSpPr>
            <p:nvPr/>
          </p:nvSpPr>
          <p:spPr bwMode="auto">
            <a:xfrm>
              <a:off x="7780338" y="2230438"/>
              <a:ext cx="82550" cy="100012"/>
            </a:xfrm>
            <a:custGeom>
              <a:avLst/>
              <a:gdLst>
                <a:gd name="T0" fmla="*/ 0 w 105"/>
                <a:gd name="T1" fmla="*/ 0 h 126"/>
                <a:gd name="T2" fmla="*/ 105 w 105"/>
                <a:gd name="T3" fmla="*/ 58 h 126"/>
                <a:gd name="T4" fmla="*/ 105 w 105"/>
                <a:gd name="T5" fmla="*/ 126 h 126"/>
                <a:gd name="T6" fmla="*/ 0 w 105"/>
                <a:gd name="T7" fmla="*/ 67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18" name="Freeform 410">
              <a:extLst>
                <a:ext uri="{FF2B5EF4-FFF2-40B4-BE49-F238E27FC236}">
                  <a16:creationId xmlns:a16="http://schemas.microsoft.com/office/drawing/2014/main" id="{A9105AC3-DB24-2195-4592-0F51A6DBF208}"/>
                </a:ext>
              </a:extLst>
            </p:cNvPr>
            <p:cNvSpPr>
              <a:spLocks/>
            </p:cNvSpPr>
            <p:nvPr/>
          </p:nvSpPr>
          <p:spPr bwMode="auto">
            <a:xfrm>
              <a:off x="7862888" y="2166938"/>
              <a:ext cx="193675" cy="166687"/>
            </a:xfrm>
            <a:custGeom>
              <a:avLst/>
              <a:gdLst>
                <a:gd name="T0" fmla="*/ 241 w 243"/>
                <a:gd name="T1" fmla="*/ 0 h 210"/>
                <a:gd name="T2" fmla="*/ 243 w 243"/>
                <a:gd name="T3" fmla="*/ 70 h 210"/>
                <a:gd name="T4" fmla="*/ 0 w 243"/>
                <a:gd name="T5" fmla="*/ 210 h 210"/>
                <a:gd name="T6" fmla="*/ 0 w 243"/>
                <a:gd name="T7" fmla="*/ 139 h 210"/>
                <a:gd name="T8" fmla="*/ 241 w 243"/>
                <a:gd name="T9" fmla="*/ 0 h 210"/>
              </a:gdLst>
              <a:ahLst/>
              <a:cxnLst>
                <a:cxn ang="0">
                  <a:pos x="T0" y="T1"/>
                </a:cxn>
                <a:cxn ang="0">
                  <a:pos x="T2" y="T3"/>
                </a:cxn>
                <a:cxn ang="0">
                  <a:pos x="T4" y="T5"/>
                </a:cxn>
                <a:cxn ang="0">
                  <a:pos x="T6" y="T7"/>
                </a:cxn>
                <a:cxn ang="0">
                  <a:pos x="T8" y="T9"/>
                </a:cxn>
              </a:cxnLst>
              <a:rect l="0" t="0" r="r" b="b"/>
              <a:pathLst>
                <a:path w="243" h="210">
                  <a:moveTo>
                    <a:pt x="241" y="0"/>
                  </a:moveTo>
                  <a:lnTo>
                    <a:pt x="243" y="70"/>
                  </a:lnTo>
                  <a:lnTo>
                    <a:pt x="0" y="210"/>
                  </a:lnTo>
                  <a:lnTo>
                    <a:pt x="0" y="139"/>
                  </a:lnTo>
                  <a:lnTo>
                    <a:pt x="241"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119" name="Group 118">
            <a:extLst>
              <a:ext uri="{FF2B5EF4-FFF2-40B4-BE49-F238E27FC236}">
                <a16:creationId xmlns:a16="http://schemas.microsoft.com/office/drawing/2014/main" id="{6B5488C9-5584-9D75-A3A2-E80D953E7248}"/>
              </a:ext>
            </a:extLst>
          </p:cNvPr>
          <p:cNvGrpSpPr/>
          <p:nvPr/>
        </p:nvGrpSpPr>
        <p:grpSpPr>
          <a:xfrm>
            <a:off x="5180349" y="762000"/>
            <a:ext cx="1653474" cy="1681984"/>
            <a:chOff x="5395273" y="4758856"/>
            <a:chExt cx="1653474" cy="1681984"/>
          </a:xfrm>
        </p:grpSpPr>
        <p:sp>
          <p:nvSpPr>
            <p:cNvPr id="120" name="Freeform 302">
              <a:extLst>
                <a:ext uri="{FF2B5EF4-FFF2-40B4-BE49-F238E27FC236}">
                  <a16:creationId xmlns:a16="http://schemas.microsoft.com/office/drawing/2014/main" id="{2D22EDAD-1952-D2BF-3F63-3C3CD40BE028}"/>
                </a:ext>
              </a:extLst>
            </p:cNvPr>
            <p:cNvSpPr>
              <a:spLocks/>
            </p:cNvSpPr>
            <p:nvPr/>
          </p:nvSpPr>
          <p:spPr bwMode="auto">
            <a:xfrm>
              <a:off x="5396976" y="5230425"/>
              <a:ext cx="825885" cy="1210415"/>
            </a:xfrm>
            <a:custGeom>
              <a:avLst/>
              <a:gdLst>
                <a:gd name="T0" fmla="*/ 0 w 970"/>
                <a:gd name="T1" fmla="*/ 0 h 1423"/>
                <a:gd name="T2" fmla="*/ 970 w 970"/>
                <a:gd name="T3" fmla="*/ 560 h 1423"/>
                <a:gd name="T4" fmla="*/ 970 w 970"/>
                <a:gd name="T5" fmla="*/ 1421 h 1423"/>
                <a:gd name="T6" fmla="*/ 970 w 970"/>
                <a:gd name="T7" fmla="*/ 1423 h 1423"/>
                <a:gd name="T8" fmla="*/ 0 w 970"/>
                <a:gd name="T9" fmla="*/ 860 h 1423"/>
                <a:gd name="T10" fmla="*/ 0 w 970"/>
                <a:gd name="T11" fmla="*/ 2 h 1423"/>
                <a:gd name="T12" fmla="*/ 0 w 970"/>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0" h="1423">
                  <a:moveTo>
                    <a:pt x="0" y="0"/>
                  </a:moveTo>
                  <a:lnTo>
                    <a:pt x="970" y="560"/>
                  </a:lnTo>
                  <a:lnTo>
                    <a:pt x="970" y="1421"/>
                  </a:lnTo>
                  <a:lnTo>
                    <a:pt x="970" y="1423"/>
                  </a:lnTo>
                  <a:lnTo>
                    <a:pt x="0" y="860"/>
                  </a:lnTo>
                  <a:lnTo>
                    <a:pt x="0" y="2"/>
                  </a:lnTo>
                  <a:lnTo>
                    <a:pt x="0" y="0"/>
                  </a:lnTo>
                  <a:close/>
                </a:path>
              </a:pathLst>
            </a:custGeom>
            <a:solidFill>
              <a:srgbClr val="00A39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1" name="Freeform 303">
              <a:extLst>
                <a:ext uri="{FF2B5EF4-FFF2-40B4-BE49-F238E27FC236}">
                  <a16:creationId xmlns:a16="http://schemas.microsoft.com/office/drawing/2014/main" id="{7B9D96FD-F764-E9A6-ABD1-E4E3E557581A}"/>
                </a:ext>
              </a:extLst>
            </p:cNvPr>
            <p:cNvSpPr>
              <a:spLocks/>
            </p:cNvSpPr>
            <p:nvPr/>
          </p:nvSpPr>
          <p:spPr bwMode="auto">
            <a:xfrm>
              <a:off x="5395273" y="4758856"/>
              <a:ext cx="1653473" cy="948244"/>
            </a:xfrm>
            <a:custGeom>
              <a:avLst/>
              <a:gdLst>
                <a:gd name="T0" fmla="*/ 972 w 1942"/>
                <a:gd name="T1" fmla="*/ 0 h 1115"/>
                <a:gd name="T2" fmla="*/ 1942 w 1942"/>
                <a:gd name="T3" fmla="*/ 561 h 1115"/>
                <a:gd name="T4" fmla="*/ 970 w 1942"/>
                <a:gd name="T5" fmla="*/ 1115 h 1115"/>
                <a:gd name="T6" fmla="*/ 0 w 1942"/>
                <a:gd name="T7" fmla="*/ 555 h 1115"/>
                <a:gd name="T8" fmla="*/ 6 w 1942"/>
                <a:gd name="T9" fmla="*/ 555 h 1115"/>
                <a:gd name="T10" fmla="*/ 972 w 1942"/>
                <a:gd name="T11" fmla="*/ 0 h 1115"/>
              </a:gdLst>
              <a:ahLst/>
              <a:cxnLst>
                <a:cxn ang="0">
                  <a:pos x="T0" y="T1"/>
                </a:cxn>
                <a:cxn ang="0">
                  <a:pos x="T2" y="T3"/>
                </a:cxn>
                <a:cxn ang="0">
                  <a:pos x="T4" y="T5"/>
                </a:cxn>
                <a:cxn ang="0">
                  <a:pos x="T6" y="T7"/>
                </a:cxn>
                <a:cxn ang="0">
                  <a:pos x="T8" y="T9"/>
                </a:cxn>
                <a:cxn ang="0">
                  <a:pos x="T10" y="T11"/>
                </a:cxn>
              </a:cxnLst>
              <a:rect l="0" t="0" r="r" b="b"/>
              <a:pathLst>
                <a:path w="1942" h="1115">
                  <a:moveTo>
                    <a:pt x="972" y="0"/>
                  </a:moveTo>
                  <a:lnTo>
                    <a:pt x="1942" y="561"/>
                  </a:lnTo>
                  <a:lnTo>
                    <a:pt x="970" y="1115"/>
                  </a:lnTo>
                  <a:lnTo>
                    <a:pt x="0" y="555"/>
                  </a:lnTo>
                  <a:lnTo>
                    <a:pt x="6" y="555"/>
                  </a:lnTo>
                  <a:lnTo>
                    <a:pt x="972" y="0"/>
                  </a:lnTo>
                  <a:close/>
                </a:path>
              </a:pathLst>
            </a:custGeom>
            <a:solidFill>
              <a:srgbClr val="00C7B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2" name="Freeform 304">
              <a:extLst>
                <a:ext uri="{FF2B5EF4-FFF2-40B4-BE49-F238E27FC236}">
                  <a16:creationId xmlns:a16="http://schemas.microsoft.com/office/drawing/2014/main" id="{61950F33-8D4F-C583-ED2C-09C0E4189D18}"/>
                </a:ext>
              </a:extLst>
            </p:cNvPr>
            <p:cNvSpPr>
              <a:spLocks/>
            </p:cNvSpPr>
            <p:nvPr/>
          </p:nvSpPr>
          <p:spPr bwMode="auto">
            <a:xfrm>
              <a:off x="6221159" y="5230425"/>
              <a:ext cx="827588" cy="1210415"/>
            </a:xfrm>
            <a:custGeom>
              <a:avLst/>
              <a:gdLst>
                <a:gd name="T0" fmla="*/ 972 w 972"/>
                <a:gd name="T1" fmla="*/ 0 h 1423"/>
                <a:gd name="T2" fmla="*/ 970 w 972"/>
                <a:gd name="T3" fmla="*/ 2 h 1423"/>
                <a:gd name="T4" fmla="*/ 970 w 972"/>
                <a:gd name="T5" fmla="*/ 860 h 1423"/>
                <a:gd name="T6" fmla="*/ 0 w 972"/>
                <a:gd name="T7" fmla="*/ 1423 h 1423"/>
                <a:gd name="T8" fmla="*/ 2 w 972"/>
                <a:gd name="T9" fmla="*/ 1421 h 1423"/>
                <a:gd name="T10" fmla="*/ 2 w 972"/>
                <a:gd name="T11" fmla="*/ 560 h 1423"/>
                <a:gd name="T12" fmla="*/ 972 w 972"/>
                <a:gd name="T13" fmla="*/ 0 h 1423"/>
              </a:gdLst>
              <a:ahLst/>
              <a:cxnLst>
                <a:cxn ang="0">
                  <a:pos x="T0" y="T1"/>
                </a:cxn>
                <a:cxn ang="0">
                  <a:pos x="T2" y="T3"/>
                </a:cxn>
                <a:cxn ang="0">
                  <a:pos x="T4" y="T5"/>
                </a:cxn>
                <a:cxn ang="0">
                  <a:pos x="T6" y="T7"/>
                </a:cxn>
                <a:cxn ang="0">
                  <a:pos x="T8" y="T9"/>
                </a:cxn>
                <a:cxn ang="0">
                  <a:pos x="T10" y="T11"/>
                </a:cxn>
                <a:cxn ang="0">
                  <a:pos x="T12" y="T13"/>
                </a:cxn>
              </a:cxnLst>
              <a:rect l="0" t="0" r="r" b="b"/>
              <a:pathLst>
                <a:path w="972" h="1423">
                  <a:moveTo>
                    <a:pt x="972" y="0"/>
                  </a:moveTo>
                  <a:lnTo>
                    <a:pt x="970" y="2"/>
                  </a:lnTo>
                  <a:lnTo>
                    <a:pt x="970" y="860"/>
                  </a:lnTo>
                  <a:lnTo>
                    <a:pt x="0" y="1423"/>
                  </a:lnTo>
                  <a:lnTo>
                    <a:pt x="2" y="1421"/>
                  </a:lnTo>
                  <a:lnTo>
                    <a:pt x="2" y="560"/>
                  </a:lnTo>
                  <a:lnTo>
                    <a:pt x="972" y="0"/>
                  </a:lnTo>
                  <a:close/>
                </a:path>
              </a:pathLst>
            </a:custGeom>
            <a:solidFill>
              <a:srgbClr val="00A39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123" name="Group 122">
            <a:extLst>
              <a:ext uri="{FF2B5EF4-FFF2-40B4-BE49-F238E27FC236}">
                <a16:creationId xmlns:a16="http://schemas.microsoft.com/office/drawing/2014/main" id="{D2A0BD7E-F676-A730-5F0C-8AC68294C521}"/>
              </a:ext>
            </a:extLst>
          </p:cNvPr>
          <p:cNvGrpSpPr/>
          <p:nvPr/>
        </p:nvGrpSpPr>
        <p:grpSpPr>
          <a:xfrm>
            <a:off x="6061280" y="1699507"/>
            <a:ext cx="676034" cy="892065"/>
            <a:chOff x="7780338" y="2120900"/>
            <a:chExt cx="630237" cy="831850"/>
          </a:xfrm>
        </p:grpSpPr>
        <p:sp>
          <p:nvSpPr>
            <p:cNvPr id="124" name="Freeform 384">
              <a:extLst>
                <a:ext uri="{FF2B5EF4-FFF2-40B4-BE49-F238E27FC236}">
                  <a16:creationId xmlns:a16="http://schemas.microsoft.com/office/drawing/2014/main" id="{6F0AE0EB-C791-747F-5090-E4CB908FAB93}"/>
                </a:ext>
              </a:extLst>
            </p:cNvPr>
            <p:cNvSpPr>
              <a:spLocks/>
            </p:cNvSpPr>
            <p:nvPr/>
          </p:nvSpPr>
          <p:spPr bwMode="auto">
            <a:xfrm>
              <a:off x="8134350" y="2740025"/>
              <a:ext cx="274637"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5" name="Freeform 385">
              <a:extLst>
                <a:ext uri="{FF2B5EF4-FFF2-40B4-BE49-F238E27FC236}">
                  <a16:creationId xmlns:a16="http://schemas.microsoft.com/office/drawing/2014/main" id="{930063D6-FFC1-9306-B94E-85BF92C6A663}"/>
                </a:ext>
              </a:extLst>
            </p:cNvPr>
            <p:cNvSpPr>
              <a:spLocks/>
            </p:cNvSpPr>
            <p:nvPr/>
          </p:nvSpPr>
          <p:spPr bwMode="auto">
            <a:xfrm>
              <a:off x="8134350" y="2849563"/>
              <a:ext cx="84137" cy="100012"/>
            </a:xfrm>
            <a:custGeom>
              <a:avLst/>
              <a:gdLst>
                <a:gd name="T0" fmla="*/ 0 w 106"/>
                <a:gd name="T1" fmla="*/ 0 h 125"/>
                <a:gd name="T2" fmla="*/ 106 w 106"/>
                <a:gd name="T3" fmla="*/ 58 h 125"/>
                <a:gd name="T4" fmla="*/ 106 w 106"/>
                <a:gd name="T5" fmla="*/ 125 h 125"/>
                <a:gd name="T6" fmla="*/ 0 w 106"/>
                <a:gd name="T7" fmla="*/ 69 h 125"/>
                <a:gd name="T8" fmla="*/ 0 w 106"/>
                <a:gd name="T9" fmla="*/ 0 h 125"/>
              </a:gdLst>
              <a:ahLst/>
              <a:cxnLst>
                <a:cxn ang="0">
                  <a:pos x="T0" y="T1"/>
                </a:cxn>
                <a:cxn ang="0">
                  <a:pos x="T2" y="T3"/>
                </a:cxn>
                <a:cxn ang="0">
                  <a:pos x="T4" y="T5"/>
                </a:cxn>
                <a:cxn ang="0">
                  <a:pos x="T6" y="T7"/>
                </a:cxn>
                <a:cxn ang="0">
                  <a:pos x="T8" y="T9"/>
                </a:cxn>
              </a:cxnLst>
              <a:rect l="0" t="0" r="r" b="b"/>
              <a:pathLst>
                <a:path w="106" h="125">
                  <a:moveTo>
                    <a:pt x="0" y="0"/>
                  </a:moveTo>
                  <a:lnTo>
                    <a:pt x="106" y="58"/>
                  </a:lnTo>
                  <a:lnTo>
                    <a:pt x="106" y="125"/>
                  </a:lnTo>
                  <a:lnTo>
                    <a:pt x="0" y="69"/>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6" name="Freeform 386">
              <a:extLst>
                <a:ext uri="{FF2B5EF4-FFF2-40B4-BE49-F238E27FC236}">
                  <a16:creationId xmlns:a16="http://schemas.microsoft.com/office/drawing/2014/main" id="{D1319427-8E31-18E7-3579-51193F26C39C}"/>
                </a:ext>
              </a:extLst>
            </p:cNvPr>
            <p:cNvSpPr>
              <a:spLocks/>
            </p:cNvSpPr>
            <p:nvPr/>
          </p:nvSpPr>
          <p:spPr bwMode="auto">
            <a:xfrm>
              <a:off x="8218488" y="2787650"/>
              <a:ext cx="192087" cy="165100"/>
            </a:xfrm>
            <a:custGeom>
              <a:avLst/>
              <a:gdLst>
                <a:gd name="T0" fmla="*/ 240 w 242"/>
                <a:gd name="T1" fmla="*/ 0 h 208"/>
                <a:gd name="T2" fmla="*/ 242 w 242"/>
                <a:gd name="T3" fmla="*/ 68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8"/>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7" name="Freeform 387">
              <a:extLst>
                <a:ext uri="{FF2B5EF4-FFF2-40B4-BE49-F238E27FC236}">
                  <a16:creationId xmlns:a16="http://schemas.microsoft.com/office/drawing/2014/main" id="{856C1351-0D00-A9D7-2054-4C21F96A3DFA}"/>
                </a:ext>
              </a:extLst>
            </p:cNvPr>
            <p:cNvSpPr>
              <a:spLocks/>
            </p:cNvSpPr>
            <p:nvPr/>
          </p:nvSpPr>
          <p:spPr bwMode="auto">
            <a:xfrm>
              <a:off x="8091488" y="2662238"/>
              <a:ext cx="273050" cy="155575"/>
            </a:xfrm>
            <a:custGeom>
              <a:avLst/>
              <a:gdLst>
                <a:gd name="T0" fmla="*/ 242 w 345"/>
                <a:gd name="T1" fmla="*/ 0 h 196"/>
                <a:gd name="T2" fmla="*/ 345 w 345"/>
                <a:gd name="T3" fmla="*/ 60 h 196"/>
                <a:gd name="T4" fmla="*/ 103 w 345"/>
                <a:gd name="T5" fmla="*/ 196 h 196"/>
                <a:gd name="T6" fmla="*/ 0 w 345"/>
                <a:gd name="T7" fmla="*/ 138 h 196"/>
                <a:gd name="T8" fmla="*/ 242 w 345"/>
                <a:gd name="T9" fmla="*/ 0 h 196"/>
              </a:gdLst>
              <a:ahLst/>
              <a:cxnLst>
                <a:cxn ang="0">
                  <a:pos x="T0" y="T1"/>
                </a:cxn>
                <a:cxn ang="0">
                  <a:pos x="T2" y="T3"/>
                </a:cxn>
                <a:cxn ang="0">
                  <a:pos x="T4" y="T5"/>
                </a:cxn>
                <a:cxn ang="0">
                  <a:pos x="T6" y="T7"/>
                </a:cxn>
                <a:cxn ang="0">
                  <a:pos x="T8" y="T9"/>
                </a:cxn>
              </a:cxnLst>
              <a:rect l="0" t="0" r="r" b="b"/>
              <a:pathLst>
                <a:path w="345" h="196">
                  <a:moveTo>
                    <a:pt x="242" y="0"/>
                  </a:moveTo>
                  <a:lnTo>
                    <a:pt x="345" y="60"/>
                  </a:lnTo>
                  <a:lnTo>
                    <a:pt x="103"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8" name="Freeform 388">
              <a:extLst>
                <a:ext uri="{FF2B5EF4-FFF2-40B4-BE49-F238E27FC236}">
                  <a16:creationId xmlns:a16="http://schemas.microsoft.com/office/drawing/2014/main" id="{DF4887EB-0390-05B8-D9E4-8212E1569939}"/>
                </a:ext>
              </a:extLst>
            </p:cNvPr>
            <p:cNvSpPr>
              <a:spLocks/>
            </p:cNvSpPr>
            <p:nvPr/>
          </p:nvSpPr>
          <p:spPr bwMode="auto">
            <a:xfrm>
              <a:off x="8091488" y="2771775"/>
              <a:ext cx="82550" cy="100012"/>
            </a:xfrm>
            <a:custGeom>
              <a:avLst/>
              <a:gdLst>
                <a:gd name="T0" fmla="*/ 0 w 105"/>
                <a:gd name="T1" fmla="*/ 0 h 126"/>
                <a:gd name="T2" fmla="*/ 105 w 105"/>
                <a:gd name="T3" fmla="*/ 58 h 126"/>
                <a:gd name="T4" fmla="*/ 105 w 105"/>
                <a:gd name="T5" fmla="*/ 126 h 126"/>
                <a:gd name="T6" fmla="*/ 0 w 105"/>
                <a:gd name="T7" fmla="*/ 70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70"/>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29" name="Freeform 389">
              <a:extLst>
                <a:ext uri="{FF2B5EF4-FFF2-40B4-BE49-F238E27FC236}">
                  <a16:creationId xmlns:a16="http://schemas.microsoft.com/office/drawing/2014/main" id="{676A1673-54C0-A61F-0120-AEA01F5D47F7}"/>
                </a:ext>
              </a:extLst>
            </p:cNvPr>
            <p:cNvSpPr>
              <a:spLocks/>
            </p:cNvSpPr>
            <p:nvPr/>
          </p:nvSpPr>
          <p:spPr bwMode="auto">
            <a:xfrm>
              <a:off x="8174038" y="2709863"/>
              <a:ext cx="192087" cy="165100"/>
            </a:xfrm>
            <a:custGeom>
              <a:avLst/>
              <a:gdLst>
                <a:gd name="T0" fmla="*/ 240 w 242"/>
                <a:gd name="T1" fmla="*/ 0 h 208"/>
                <a:gd name="T2" fmla="*/ 242 w 242"/>
                <a:gd name="T3" fmla="*/ 67 h 208"/>
                <a:gd name="T4" fmla="*/ 0 w 242"/>
                <a:gd name="T5" fmla="*/ 208 h 208"/>
                <a:gd name="T6" fmla="*/ 0 w 242"/>
                <a:gd name="T7" fmla="*/ 136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6"/>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0" name="Freeform 390">
              <a:extLst>
                <a:ext uri="{FF2B5EF4-FFF2-40B4-BE49-F238E27FC236}">
                  <a16:creationId xmlns:a16="http://schemas.microsoft.com/office/drawing/2014/main" id="{0023FA0D-005D-341D-2DBD-F9DF0069D2CE}"/>
                </a:ext>
              </a:extLst>
            </p:cNvPr>
            <p:cNvSpPr>
              <a:spLocks/>
            </p:cNvSpPr>
            <p:nvPr/>
          </p:nvSpPr>
          <p:spPr bwMode="auto">
            <a:xfrm>
              <a:off x="8047038" y="2584450"/>
              <a:ext cx="274637" cy="155575"/>
            </a:xfrm>
            <a:custGeom>
              <a:avLst/>
              <a:gdLst>
                <a:gd name="T0" fmla="*/ 242 w 347"/>
                <a:gd name="T1" fmla="*/ 0 h 197"/>
                <a:gd name="T2" fmla="*/ 347 w 347"/>
                <a:gd name="T3" fmla="*/ 60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60"/>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1" name="Freeform 391">
              <a:extLst>
                <a:ext uri="{FF2B5EF4-FFF2-40B4-BE49-F238E27FC236}">
                  <a16:creationId xmlns:a16="http://schemas.microsoft.com/office/drawing/2014/main" id="{A1FAF7A7-2DAB-8D22-D4EF-CB607EF9D6C7}"/>
                </a:ext>
              </a:extLst>
            </p:cNvPr>
            <p:cNvSpPr>
              <a:spLocks/>
            </p:cNvSpPr>
            <p:nvPr/>
          </p:nvSpPr>
          <p:spPr bwMode="auto">
            <a:xfrm>
              <a:off x="8047038" y="2693988"/>
              <a:ext cx="82550" cy="100012"/>
            </a:xfrm>
            <a:custGeom>
              <a:avLst/>
              <a:gdLst>
                <a:gd name="T0" fmla="*/ 0 w 105"/>
                <a:gd name="T1" fmla="*/ 0 h 125"/>
                <a:gd name="T2" fmla="*/ 105 w 105"/>
                <a:gd name="T3" fmla="*/ 58 h 125"/>
                <a:gd name="T4" fmla="*/ 105 w 105"/>
                <a:gd name="T5" fmla="*/ 125 h 125"/>
                <a:gd name="T6" fmla="*/ 0 w 105"/>
                <a:gd name="T7" fmla="*/ 67 h 125"/>
                <a:gd name="T8" fmla="*/ 0 w 105"/>
                <a:gd name="T9" fmla="*/ 0 h 125"/>
              </a:gdLst>
              <a:ahLst/>
              <a:cxnLst>
                <a:cxn ang="0">
                  <a:pos x="T0" y="T1"/>
                </a:cxn>
                <a:cxn ang="0">
                  <a:pos x="T2" y="T3"/>
                </a:cxn>
                <a:cxn ang="0">
                  <a:pos x="T4" y="T5"/>
                </a:cxn>
                <a:cxn ang="0">
                  <a:pos x="T6" y="T7"/>
                </a:cxn>
                <a:cxn ang="0">
                  <a:pos x="T8" y="T9"/>
                </a:cxn>
              </a:cxnLst>
              <a:rect l="0" t="0" r="r" b="b"/>
              <a:pathLst>
                <a:path w="105" h="125">
                  <a:moveTo>
                    <a:pt x="0" y="0"/>
                  </a:moveTo>
                  <a:lnTo>
                    <a:pt x="105" y="58"/>
                  </a:lnTo>
                  <a:lnTo>
                    <a:pt x="105"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2" name="Freeform 392">
              <a:extLst>
                <a:ext uri="{FF2B5EF4-FFF2-40B4-BE49-F238E27FC236}">
                  <a16:creationId xmlns:a16="http://schemas.microsoft.com/office/drawing/2014/main" id="{36BF575B-7CE2-0415-4602-94F1CE467AC9}"/>
                </a:ext>
              </a:extLst>
            </p:cNvPr>
            <p:cNvSpPr>
              <a:spLocks/>
            </p:cNvSpPr>
            <p:nvPr/>
          </p:nvSpPr>
          <p:spPr bwMode="auto">
            <a:xfrm>
              <a:off x="8129588" y="2632075"/>
              <a:ext cx="192087" cy="165100"/>
            </a:xfrm>
            <a:custGeom>
              <a:avLst/>
              <a:gdLst>
                <a:gd name="T0" fmla="*/ 242 w 242"/>
                <a:gd name="T1" fmla="*/ 0 h 208"/>
                <a:gd name="T2" fmla="*/ 242 w 242"/>
                <a:gd name="T3" fmla="*/ 68 h 208"/>
                <a:gd name="T4" fmla="*/ 0 w 242"/>
                <a:gd name="T5" fmla="*/ 208 h 208"/>
                <a:gd name="T6" fmla="*/ 0 w 242"/>
                <a:gd name="T7" fmla="*/ 137 h 208"/>
                <a:gd name="T8" fmla="*/ 242 w 242"/>
                <a:gd name="T9" fmla="*/ 0 h 208"/>
              </a:gdLst>
              <a:ahLst/>
              <a:cxnLst>
                <a:cxn ang="0">
                  <a:pos x="T0" y="T1"/>
                </a:cxn>
                <a:cxn ang="0">
                  <a:pos x="T2" y="T3"/>
                </a:cxn>
                <a:cxn ang="0">
                  <a:pos x="T4" y="T5"/>
                </a:cxn>
                <a:cxn ang="0">
                  <a:pos x="T6" y="T7"/>
                </a:cxn>
                <a:cxn ang="0">
                  <a:pos x="T8" y="T9"/>
                </a:cxn>
              </a:cxnLst>
              <a:rect l="0" t="0" r="r" b="b"/>
              <a:pathLst>
                <a:path w="242" h="208">
                  <a:moveTo>
                    <a:pt x="242" y="0"/>
                  </a:moveTo>
                  <a:lnTo>
                    <a:pt x="242" y="68"/>
                  </a:lnTo>
                  <a:lnTo>
                    <a:pt x="0" y="208"/>
                  </a:lnTo>
                  <a:lnTo>
                    <a:pt x="0" y="137"/>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3" name="Freeform 393">
              <a:extLst>
                <a:ext uri="{FF2B5EF4-FFF2-40B4-BE49-F238E27FC236}">
                  <a16:creationId xmlns:a16="http://schemas.microsoft.com/office/drawing/2014/main" id="{E6A5227F-EAB8-5386-C40F-976A9DF0C90E}"/>
                </a:ext>
              </a:extLst>
            </p:cNvPr>
            <p:cNvSpPr>
              <a:spLocks/>
            </p:cNvSpPr>
            <p:nvPr/>
          </p:nvSpPr>
          <p:spPr bwMode="auto">
            <a:xfrm>
              <a:off x="8002588" y="2506663"/>
              <a:ext cx="274637" cy="157162"/>
            </a:xfrm>
            <a:custGeom>
              <a:avLst/>
              <a:gdLst>
                <a:gd name="T0" fmla="*/ 242 w 347"/>
                <a:gd name="T1" fmla="*/ 0 h 196"/>
                <a:gd name="T2" fmla="*/ 347 w 347"/>
                <a:gd name="T3" fmla="*/ 60 h 196"/>
                <a:gd name="T4" fmla="*/ 105 w 347"/>
                <a:gd name="T5" fmla="*/ 196 h 196"/>
                <a:gd name="T6" fmla="*/ 0 w 347"/>
                <a:gd name="T7" fmla="*/ 138 h 196"/>
                <a:gd name="T8" fmla="*/ 242 w 347"/>
                <a:gd name="T9" fmla="*/ 0 h 196"/>
              </a:gdLst>
              <a:ahLst/>
              <a:cxnLst>
                <a:cxn ang="0">
                  <a:pos x="T0" y="T1"/>
                </a:cxn>
                <a:cxn ang="0">
                  <a:pos x="T2" y="T3"/>
                </a:cxn>
                <a:cxn ang="0">
                  <a:pos x="T4" y="T5"/>
                </a:cxn>
                <a:cxn ang="0">
                  <a:pos x="T6" y="T7"/>
                </a:cxn>
                <a:cxn ang="0">
                  <a:pos x="T8" y="T9"/>
                </a:cxn>
              </a:cxnLst>
              <a:rect l="0" t="0" r="r" b="b"/>
              <a:pathLst>
                <a:path w="347" h="196">
                  <a:moveTo>
                    <a:pt x="242" y="0"/>
                  </a:moveTo>
                  <a:lnTo>
                    <a:pt x="347" y="60"/>
                  </a:lnTo>
                  <a:lnTo>
                    <a:pt x="105" y="196"/>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4" name="Freeform 394">
              <a:extLst>
                <a:ext uri="{FF2B5EF4-FFF2-40B4-BE49-F238E27FC236}">
                  <a16:creationId xmlns:a16="http://schemas.microsoft.com/office/drawing/2014/main" id="{8678F4D2-265D-DA3B-8DFB-FA31042A8242}"/>
                </a:ext>
              </a:extLst>
            </p:cNvPr>
            <p:cNvSpPr>
              <a:spLocks/>
            </p:cNvSpPr>
            <p:nvPr/>
          </p:nvSpPr>
          <p:spPr bwMode="auto">
            <a:xfrm>
              <a:off x="8002588" y="2617788"/>
              <a:ext cx="82550" cy="98425"/>
            </a:xfrm>
            <a:custGeom>
              <a:avLst/>
              <a:gdLst>
                <a:gd name="T0" fmla="*/ 0 w 105"/>
                <a:gd name="T1" fmla="*/ 0 h 126"/>
                <a:gd name="T2" fmla="*/ 105 w 105"/>
                <a:gd name="T3" fmla="*/ 58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5" name="Freeform 395">
              <a:extLst>
                <a:ext uri="{FF2B5EF4-FFF2-40B4-BE49-F238E27FC236}">
                  <a16:creationId xmlns:a16="http://schemas.microsoft.com/office/drawing/2014/main" id="{244003D4-152F-8563-91A7-A3D9CF571677}"/>
                </a:ext>
              </a:extLst>
            </p:cNvPr>
            <p:cNvSpPr>
              <a:spLocks/>
            </p:cNvSpPr>
            <p:nvPr/>
          </p:nvSpPr>
          <p:spPr bwMode="auto">
            <a:xfrm>
              <a:off x="8085138" y="2554288"/>
              <a:ext cx="193675" cy="165100"/>
            </a:xfrm>
            <a:custGeom>
              <a:avLst/>
              <a:gdLst>
                <a:gd name="T0" fmla="*/ 242 w 243"/>
                <a:gd name="T1" fmla="*/ 0 h 208"/>
                <a:gd name="T2" fmla="*/ 243 w 243"/>
                <a:gd name="T3" fmla="*/ 67 h 208"/>
                <a:gd name="T4" fmla="*/ 0 w 243"/>
                <a:gd name="T5" fmla="*/ 208 h 208"/>
                <a:gd name="T6" fmla="*/ 0 w 243"/>
                <a:gd name="T7" fmla="*/ 136 h 208"/>
                <a:gd name="T8" fmla="*/ 242 w 243"/>
                <a:gd name="T9" fmla="*/ 0 h 208"/>
              </a:gdLst>
              <a:ahLst/>
              <a:cxnLst>
                <a:cxn ang="0">
                  <a:pos x="T0" y="T1"/>
                </a:cxn>
                <a:cxn ang="0">
                  <a:pos x="T2" y="T3"/>
                </a:cxn>
                <a:cxn ang="0">
                  <a:pos x="T4" y="T5"/>
                </a:cxn>
                <a:cxn ang="0">
                  <a:pos x="T6" y="T7"/>
                </a:cxn>
                <a:cxn ang="0">
                  <a:pos x="T8" y="T9"/>
                </a:cxn>
              </a:cxnLst>
              <a:rect l="0" t="0" r="r" b="b"/>
              <a:pathLst>
                <a:path w="243" h="208">
                  <a:moveTo>
                    <a:pt x="242" y="0"/>
                  </a:moveTo>
                  <a:lnTo>
                    <a:pt x="243" y="67"/>
                  </a:lnTo>
                  <a:lnTo>
                    <a:pt x="0" y="208"/>
                  </a:lnTo>
                  <a:lnTo>
                    <a:pt x="0" y="136"/>
                  </a:lnTo>
                  <a:lnTo>
                    <a:pt x="242"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6" name="Freeform 396">
              <a:extLst>
                <a:ext uri="{FF2B5EF4-FFF2-40B4-BE49-F238E27FC236}">
                  <a16:creationId xmlns:a16="http://schemas.microsoft.com/office/drawing/2014/main" id="{5BD46172-E749-C245-9C4D-A039A36EB19C}"/>
                </a:ext>
              </a:extLst>
            </p:cNvPr>
            <p:cNvSpPr>
              <a:spLocks/>
            </p:cNvSpPr>
            <p:nvPr/>
          </p:nvSpPr>
          <p:spPr bwMode="auto">
            <a:xfrm>
              <a:off x="7956550" y="2430463"/>
              <a:ext cx="276225" cy="155575"/>
            </a:xfrm>
            <a:custGeom>
              <a:avLst/>
              <a:gdLst>
                <a:gd name="T0" fmla="*/ 241 w 346"/>
                <a:gd name="T1" fmla="*/ 0 h 197"/>
                <a:gd name="T2" fmla="*/ 346 w 346"/>
                <a:gd name="T3" fmla="*/ 60 h 197"/>
                <a:gd name="T4" fmla="*/ 105 w 346"/>
                <a:gd name="T5" fmla="*/ 197 h 197"/>
                <a:gd name="T6" fmla="*/ 0 w 346"/>
                <a:gd name="T7" fmla="*/ 139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9"/>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7" name="Freeform 397">
              <a:extLst>
                <a:ext uri="{FF2B5EF4-FFF2-40B4-BE49-F238E27FC236}">
                  <a16:creationId xmlns:a16="http://schemas.microsoft.com/office/drawing/2014/main" id="{C0D3364D-AD0C-7935-A23E-458DF8CCC833}"/>
                </a:ext>
              </a:extLst>
            </p:cNvPr>
            <p:cNvSpPr>
              <a:spLocks/>
            </p:cNvSpPr>
            <p:nvPr/>
          </p:nvSpPr>
          <p:spPr bwMode="auto">
            <a:xfrm>
              <a:off x="7956550" y="2540000"/>
              <a:ext cx="85725" cy="100012"/>
            </a:xfrm>
            <a:custGeom>
              <a:avLst/>
              <a:gdLst>
                <a:gd name="T0" fmla="*/ 0 w 107"/>
                <a:gd name="T1" fmla="*/ 0 h 125"/>
                <a:gd name="T2" fmla="*/ 107 w 107"/>
                <a:gd name="T3" fmla="*/ 58 h 125"/>
                <a:gd name="T4" fmla="*/ 107 w 107"/>
                <a:gd name="T5" fmla="*/ 125 h 125"/>
                <a:gd name="T6" fmla="*/ 0 w 107"/>
                <a:gd name="T7" fmla="*/ 67 h 125"/>
                <a:gd name="T8" fmla="*/ 0 w 107"/>
                <a:gd name="T9" fmla="*/ 0 h 125"/>
              </a:gdLst>
              <a:ahLst/>
              <a:cxnLst>
                <a:cxn ang="0">
                  <a:pos x="T0" y="T1"/>
                </a:cxn>
                <a:cxn ang="0">
                  <a:pos x="T2" y="T3"/>
                </a:cxn>
                <a:cxn ang="0">
                  <a:pos x="T4" y="T5"/>
                </a:cxn>
                <a:cxn ang="0">
                  <a:pos x="T6" y="T7"/>
                </a:cxn>
                <a:cxn ang="0">
                  <a:pos x="T8" y="T9"/>
                </a:cxn>
              </a:cxnLst>
              <a:rect l="0" t="0" r="r" b="b"/>
              <a:pathLst>
                <a:path w="107" h="125">
                  <a:moveTo>
                    <a:pt x="0" y="0"/>
                  </a:moveTo>
                  <a:lnTo>
                    <a:pt x="107" y="58"/>
                  </a:lnTo>
                  <a:lnTo>
                    <a:pt x="107" y="125"/>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8" name="Freeform 398">
              <a:extLst>
                <a:ext uri="{FF2B5EF4-FFF2-40B4-BE49-F238E27FC236}">
                  <a16:creationId xmlns:a16="http://schemas.microsoft.com/office/drawing/2014/main" id="{E3AB114D-D00B-16EA-1227-260ABE96F50A}"/>
                </a:ext>
              </a:extLst>
            </p:cNvPr>
            <p:cNvSpPr>
              <a:spLocks/>
            </p:cNvSpPr>
            <p:nvPr/>
          </p:nvSpPr>
          <p:spPr bwMode="auto">
            <a:xfrm>
              <a:off x="8042275" y="2478088"/>
              <a:ext cx="192087" cy="165100"/>
            </a:xfrm>
            <a:custGeom>
              <a:avLst/>
              <a:gdLst>
                <a:gd name="T0" fmla="*/ 239 w 241"/>
                <a:gd name="T1" fmla="*/ 0 h 208"/>
                <a:gd name="T2" fmla="*/ 241 w 241"/>
                <a:gd name="T3" fmla="*/ 68 h 208"/>
                <a:gd name="T4" fmla="*/ 0 w 241"/>
                <a:gd name="T5" fmla="*/ 208 h 208"/>
                <a:gd name="T6" fmla="*/ 0 w 241"/>
                <a:gd name="T7" fmla="*/ 137 h 208"/>
                <a:gd name="T8" fmla="*/ 239 w 241"/>
                <a:gd name="T9" fmla="*/ 0 h 208"/>
              </a:gdLst>
              <a:ahLst/>
              <a:cxnLst>
                <a:cxn ang="0">
                  <a:pos x="T0" y="T1"/>
                </a:cxn>
                <a:cxn ang="0">
                  <a:pos x="T2" y="T3"/>
                </a:cxn>
                <a:cxn ang="0">
                  <a:pos x="T4" y="T5"/>
                </a:cxn>
                <a:cxn ang="0">
                  <a:pos x="T6" y="T7"/>
                </a:cxn>
                <a:cxn ang="0">
                  <a:pos x="T8" y="T9"/>
                </a:cxn>
              </a:cxnLst>
              <a:rect l="0" t="0" r="r" b="b"/>
              <a:pathLst>
                <a:path w="241" h="208">
                  <a:moveTo>
                    <a:pt x="239" y="0"/>
                  </a:moveTo>
                  <a:lnTo>
                    <a:pt x="241" y="68"/>
                  </a:lnTo>
                  <a:lnTo>
                    <a:pt x="0" y="208"/>
                  </a:lnTo>
                  <a:lnTo>
                    <a:pt x="0" y="137"/>
                  </a:lnTo>
                  <a:lnTo>
                    <a:pt x="239"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39" name="Freeform 399">
              <a:extLst>
                <a:ext uri="{FF2B5EF4-FFF2-40B4-BE49-F238E27FC236}">
                  <a16:creationId xmlns:a16="http://schemas.microsoft.com/office/drawing/2014/main" id="{4A77B1C1-4E11-51CA-B98D-913A317BE502}"/>
                </a:ext>
              </a:extLst>
            </p:cNvPr>
            <p:cNvSpPr>
              <a:spLocks/>
            </p:cNvSpPr>
            <p:nvPr/>
          </p:nvSpPr>
          <p:spPr bwMode="auto">
            <a:xfrm>
              <a:off x="7912100" y="2352675"/>
              <a:ext cx="276225" cy="155575"/>
            </a:xfrm>
            <a:custGeom>
              <a:avLst/>
              <a:gdLst>
                <a:gd name="T0" fmla="*/ 241 w 346"/>
                <a:gd name="T1" fmla="*/ 0 h 197"/>
                <a:gd name="T2" fmla="*/ 346 w 346"/>
                <a:gd name="T3" fmla="*/ 60 h 197"/>
                <a:gd name="T4" fmla="*/ 105 w 346"/>
                <a:gd name="T5" fmla="*/ 197 h 197"/>
                <a:gd name="T6" fmla="*/ 0 w 346"/>
                <a:gd name="T7" fmla="*/ 138 h 197"/>
                <a:gd name="T8" fmla="*/ 241 w 346"/>
                <a:gd name="T9" fmla="*/ 0 h 197"/>
              </a:gdLst>
              <a:ahLst/>
              <a:cxnLst>
                <a:cxn ang="0">
                  <a:pos x="T0" y="T1"/>
                </a:cxn>
                <a:cxn ang="0">
                  <a:pos x="T2" y="T3"/>
                </a:cxn>
                <a:cxn ang="0">
                  <a:pos x="T4" y="T5"/>
                </a:cxn>
                <a:cxn ang="0">
                  <a:pos x="T6" y="T7"/>
                </a:cxn>
                <a:cxn ang="0">
                  <a:pos x="T8" y="T9"/>
                </a:cxn>
              </a:cxnLst>
              <a:rect l="0" t="0" r="r" b="b"/>
              <a:pathLst>
                <a:path w="346" h="197">
                  <a:moveTo>
                    <a:pt x="241" y="0"/>
                  </a:moveTo>
                  <a:lnTo>
                    <a:pt x="346" y="60"/>
                  </a:lnTo>
                  <a:lnTo>
                    <a:pt x="105" y="197"/>
                  </a:lnTo>
                  <a:lnTo>
                    <a:pt x="0" y="138"/>
                  </a:lnTo>
                  <a:lnTo>
                    <a:pt x="241"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0" name="Freeform 400">
              <a:extLst>
                <a:ext uri="{FF2B5EF4-FFF2-40B4-BE49-F238E27FC236}">
                  <a16:creationId xmlns:a16="http://schemas.microsoft.com/office/drawing/2014/main" id="{A57600C1-2B4E-E533-2299-A72ECF567EBB}"/>
                </a:ext>
              </a:extLst>
            </p:cNvPr>
            <p:cNvSpPr>
              <a:spLocks/>
            </p:cNvSpPr>
            <p:nvPr/>
          </p:nvSpPr>
          <p:spPr bwMode="auto">
            <a:xfrm>
              <a:off x="7912100" y="2462213"/>
              <a:ext cx="85725" cy="100012"/>
            </a:xfrm>
            <a:custGeom>
              <a:avLst/>
              <a:gdLst>
                <a:gd name="T0" fmla="*/ 0 w 106"/>
                <a:gd name="T1" fmla="*/ 0 h 126"/>
                <a:gd name="T2" fmla="*/ 106 w 106"/>
                <a:gd name="T3" fmla="*/ 59 h 126"/>
                <a:gd name="T4" fmla="*/ 106 w 106"/>
                <a:gd name="T5" fmla="*/ 126 h 126"/>
                <a:gd name="T6" fmla="*/ 0 w 106"/>
                <a:gd name="T7" fmla="*/ 68 h 126"/>
                <a:gd name="T8" fmla="*/ 0 w 106"/>
                <a:gd name="T9" fmla="*/ 0 h 126"/>
              </a:gdLst>
              <a:ahLst/>
              <a:cxnLst>
                <a:cxn ang="0">
                  <a:pos x="T0" y="T1"/>
                </a:cxn>
                <a:cxn ang="0">
                  <a:pos x="T2" y="T3"/>
                </a:cxn>
                <a:cxn ang="0">
                  <a:pos x="T4" y="T5"/>
                </a:cxn>
                <a:cxn ang="0">
                  <a:pos x="T6" y="T7"/>
                </a:cxn>
                <a:cxn ang="0">
                  <a:pos x="T8" y="T9"/>
                </a:cxn>
              </a:cxnLst>
              <a:rect l="0" t="0" r="r" b="b"/>
              <a:pathLst>
                <a:path w="106" h="126">
                  <a:moveTo>
                    <a:pt x="0" y="0"/>
                  </a:moveTo>
                  <a:lnTo>
                    <a:pt x="106" y="59"/>
                  </a:lnTo>
                  <a:lnTo>
                    <a:pt x="106"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1" name="Freeform 401">
              <a:extLst>
                <a:ext uri="{FF2B5EF4-FFF2-40B4-BE49-F238E27FC236}">
                  <a16:creationId xmlns:a16="http://schemas.microsoft.com/office/drawing/2014/main" id="{EE460028-B487-C4FD-1EB4-466C70E53816}"/>
                </a:ext>
              </a:extLst>
            </p:cNvPr>
            <p:cNvSpPr>
              <a:spLocks/>
            </p:cNvSpPr>
            <p:nvPr/>
          </p:nvSpPr>
          <p:spPr bwMode="auto">
            <a:xfrm>
              <a:off x="7997825" y="2400300"/>
              <a:ext cx="192087" cy="165100"/>
            </a:xfrm>
            <a:custGeom>
              <a:avLst/>
              <a:gdLst>
                <a:gd name="T0" fmla="*/ 240 w 242"/>
                <a:gd name="T1" fmla="*/ 0 h 208"/>
                <a:gd name="T2" fmla="*/ 242 w 242"/>
                <a:gd name="T3" fmla="*/ 67 h 208"/>
                <a:gd name="T4" fmla="*/ 0 w 242"/>
                <a:gd name="T5" fmla="*/ 208 h 208"/>
                <a:gd name="T6" fmla="*/ 0 w 242"/>
                <a:gd name="T7" fmla="*/ 137 h 208"/>
                <a:gd name="T8" fmla="*/ 240 w 242"/>
                <a:gd name="T9" fmla="*/ 0 h 208"/>
              </a:gdLst>
              <a:ahLst/>
              <a:cxnLst>
                <a:cxn ang="0">
                  <a:pos x="T0" y="T1"/>
                </a:cxn>
                <a:cxn ang="0">
                  <a:pos x="T2" y="T3"/>
                </a:cxn>
                <a:cxn ang="0">
                  <a:pos x="T4" y="T5"/>
                </a:cxn>
                <a:cxn ang="0">
                  <a:pos x="T6" y="T7"/>
                </a:cxn>
                <a:cxn ang="0">
                  <a:pos x="T8" y="T9"/>
                </a:cxn>
              </a:cxnLst>
              <a:rect l="0" t="0" r="r" b="b"/>
              <a:pathLst>
                <a:path w="242" h="208">
                  <a:moveTo>
                    <a:pt x="240" y="0"/>
                  </a:moveTo>
                  <a:lnTo>
                    <a:pt x="242" y="67"/>
                  </a:lnTo>
                  <a:lnTo>
                    <a:pt x="0" y="208"/>
                  </a:lnTo>
                  <a:lnTo>
                    <a:pt x="0" y="137"/>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2" name="Freeform 402">
              <a:extLst>
                <a:ext uri="{FF2B5EF4-FFF2-40B4-BE49-F238E27FC236}">
                  <a16:creationId xmlns:a16="http://schemas.microsoft.com/office/drawing/2014/main" id="{8B942A98-F83F-3DDF-2416-BA42EACB175E}"/>
                </a:ext>
              </a:extLst>
            </p:cNvPr>
            <p:cNvSpPr>
              <a:spLocks/>
            </p:cNvSpPr>
            <p:nvPr/>
          </p:nvSpPr>
          <p:spPr bwMode="auto">
            <a:xfrm>
              <a:off x="7867650" y="2274888"/>
              <a:ext cx="274637" cy="157162"/>
            </a:xfrm>
            <a:custGeom>
              <a:avLst/>
              <a:gdLst>
                <a:gd name="T0" fmla="*/ 242 w 347"/>
                <a:gd name="T1" fmla="*/ 0 h 197"/>
                <a:gd name="T2" fmla="*/ 347 w 347"/>
                <a:gd name="T3" fmla="*/ 58 h 197"/>
                <a:gd name="T4" fmla="*/ 105 w 347"/>
                <a:gd name="T5" fmla="*/ 197 h 197"/>
                <a:gd name="T6" fmla="*/ 0 w 347"/>
                <a:gd name="T7" fmla="*/ 139 h 197"/>
                <a:gd name="T8" fmla="*/ 242 w 347"/>
                <a:gd name="T9" fmla="*/ 0 h 197"/>
              </a:gdLst>
              <a:ahLst/>
              <a:cxnLst>
                <a:cxn ang="0">
                  <a:pos x="T0" y="T1"/>
                </a:cxn>
                <a:cxn ang="0">
                  <a:pos x="T2" y="T3"/>
                </a:cxn>
                <a:cxn ang="0">
                  <a:pos x="T4" y="T5"/>
                </a:cxn>
                <a:cxn ang="0">
                  <a:pos x="T6" y="T7"/>
                </a:cxn>
                <a:cxn ang="0">
                  <a:pos x="T8" y="T9"/>
                </a:cxn>
              </a:cxnLst>
              <a:rect l="0" t="0" r="r" b="b"/>
              <a:pathLst>
                <a:path w="347" h="197">
                  <a:moveTo>
                    <a:pt x="242" y="0"/>
                  </a:moveTo>
                  <a:lnTo>
                    <a:pt x="347"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3" name="Freeform 403">
              <a:extLst>
                <a:ext uri="{FF2B5EF4-FFF2-40B4-BE49-F238E27FC236}">
                  <a16:creationId xmlns:a16="http://schemas.microsoft.com/office/drawing/2014/main" id="{D3F44B9A-181F-1D66-65A5-4BABEF8C912D}"/>
                </a:ext>
              </a:extLst>
            </p:cNvPr>
            <p:cNvSpPr>
              <a:spLocks/>
            </p:cNvSpPr>
            <p:nvPr/>
          </p:nvSpPr>
          <p:spPr bwMode="auto">
            <a:xfrm>
              <a:off x="7867650" y="2384425"/>
              <a:ext cx="85725" cy="100012"/>
            </a:xfrm>
            <a:custGeom>
              <a:avLst/>
              <a:gdLst>
                <a:gd name="T0" fmla="*/ 0 w 107"/>
                <a:gd name="T1" fmla="*/ 0 h 126"/>
                <a:gd name="T2" fmla="*/ 107 w 107"/>
                <a:gd name="T3" fmla="*/ 58 h 126"/>
                <a:gd name="T4" fmla="*/ 107 w 107"/>
                <a:gd name="T5" fmla="*/ 126 h 126"/>
                <a:gd name="T6" fmla="*/ 0 w 107"/>
                <a:gd name="T7" fmla="*/ 67 h 126"/>
                <a:gd name="T8" fmla="*/ 0 w 107"/>
                <a:gd name="T9" fmla="*/ 0 h 126"/>
              </a:gdLst>
              <a:ahLst/>
              <a:cxnLst>
                <a:cxn ang="0">
                  <a:pos x="T0" y="T1"/>
                </a:cxn>
                <a:cxn ang="0">
                  <a:pos x="T2" y="T3"/>
                </a:cxn>
                <a:cxn ang="0">
                  <a:pos x="T4" y="T5"/>
                </a:cxn>
                <a:cxn ang="0">
                  <a:pos x="T6" y="T7"/>
                </a:cxn>
                <a:cxn ang="0">
                  <a:pos x="T8" y="T9"/>
                </a:cxn>
              </a:cxnLst>
              <a:rect l="0" t="0" r="r" b="b"/>
              <a:pathLst>
                <a:path w="107" h="126">
                  <a:moveTo>
                    <a:pt x="0" y="0"/>
                  </a:moveTo>
                  <a:lnTo>
                    <a:pt x="107" y="58"/>
                  </a:lnTo>
                  <a:lnTo>
                    <a:pt x="107"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4" name="Freeform 404">
              <a:extLst>
                <a:ext uri="{FF2B5EF4-FFF2-40B4-BE49-F238E27FC236}">
                  <a16:creationId xmlns:a16="http://schemas.microsoft.com/office/drawing/2014/main" id="{BCAD8BD3-B737-A241-0337-C535FFE7F901}"/>
                </a:ext>
              </a:extLst>
            </p:cNvPr>
            <p:cNvSpPr>
              <a:spLocks/>
            </p:cNvSpPr>
            <p:nvPr/>
          </p:nvSpPr>
          <p:spPr bwMode="auto">
            <a:xfrm>
              <a:off x="7953375" y="2320925"/>
              <a:ext cx="190500" cy="166687"/>
            </a:xfrm>
            <a:custGeom>
              <a:avLst/>
              <a:gdLst>
                <a:gd name="T0" fmla="*/ 240 w 242"/>
                <a:gd name="T1" fmla="*/ 0 h 210"/>
                <a:gd name="T2" fmla="*/ 242 w 242"/>
                <a:gd name="T3" fmla="*/ 70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70"/>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5" name="Freeform 405">
              <a:extLst>
                <a:ext uri="{FF2B5EF4-FFF2-40B4-BE49-F238E27FC236}">
                  <a16:creationId xmlns:a16="http://schemas.microsoft.com/office/drawing/2014/main" id="{AA317952-F3E6-B0B3-5E1F-AC77B8025272}"/>
                </a:ext>
              </a:extLst>
            </p:cNvPr>
            <p:cNvSpPr>
              <a:spLocks/>
            </p:cNvSpPr>
            <p:nvPr/>
          </p:nvSpPr>
          <p:spPr bwMode="auto">
            <a:xfrm>
              <a:off x="7824788" y="2197100"/>
              <a:ext cx="273050" cy="157162"/>
            </a:xfrm>
            <a:custGeom>
              <a:avLst/>
              <a:gdLst>
                <a:gd name="T0" fmla="*/ 242 w 345"/>
                <a:gd name="T1" fmla="*/ 0 h 197"/>
                <a:gd name="T2" fmla="*/ 345 w 345"/>
                <a:gd name="T3" fmla="*/ 58 h 197"/>
                <a:gd name="T4" fmla="*/ 103 w 345"/>
                <a:gd name="T5" fmla="*/ 197 h 197"/>
                <a:gd name="T6" fmla="*/ 0 w 345"/>
                <a:gd name="T7" fmla="*/ 138 h 197"/>
                <a:gd name="T8" fmla="*/ 242 w 345"/>
                <a:gd name="T9" fmla="*/ 0 h 197"/>
              </a:gdLst>
              <a:ahLst/>
              <a:cxnLst>
                <a:cxn ang="0">
                  <a:pos x="T0" y="T1"/>
                </a:cxn>
                <a:cxn ang="0">
                  <a:pos x="T2" y="T3"/>
                </a:cxn>
                <a:cxn ang="0">
                  <a:pos x="T4" y="T5"/>
                </a:cxn>
                <a:cxn ang="0">
                  <a:pos x="T6" y="T7"/>
                </a:cxn>
                <a:cxn ang="0">
                  <a:pos x="T8" y="T9"/>
                </a:cxn>
              </a:cxnLst>
              <a:rect l="0" t="0" r="r" b="b"/>
              <a:pathLst>
                <a:path w="345" h="197">
                  <a:moveTo>
                    <a:pt x="242" y="0"/>
                  </a:moveTo>
                  <a:lnTo>
                    <a:pt x="345" y="58"/>
                  </a:lnTo>
                  <a:lnTo>
                    <a:pt x="103" y="197"/>
                  </a:lnTo>
                  <a:lnTo>
                    <a:pt x="0" y="138"/>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6" name="Freeform 406">
              <a:extLst>
                <a:ext uri="{FF2B5EF4-FFF2-40B4-BE49-F238E27FC236}">
                  <a16:creationId xmlns:a16="http://schemas.microsoft.com/office/drawing/2014/main" id="{A8A272B5-E510-53AC-CEE9-FCAAF47451C8}"/>
                </a:ext>
              </a:extLst>
            </p:cNvPr>
            <p:cNvSpPr>
              <a:spLocks/>
            </p:cNvSpPr>
            <p:nvPr/>
          </p:nvSpPr>
          <p:spPr bwMode="auto">
            <a:xfrm>
              <a:off x="7824788" y="2308225"/>
              <a:ext cx="84137" cy="100012"/>
            </a:xfrm>
            <a:custGeom>
              <a:avLst/>
              <a:gdLst>
                <a:gd name="T0" fmla="*/ 0 w 105"/>
                <a:gd name="T1" fmla="*/ 0 h 126"/>
                <a:gd name="T2" fmla="*/ 105 w 105"/>
                <a:gd name="T3" fmla="*/ 59 h 126"/>
                <a:gd name="T4" fmla="*/ 105 w 105"/>
                <a:gd name="T5" fmla="*/ 126 h 126"/>
                <a:gd name="T6" fmla="*/ 0 w 105"/>
                <a:gd name="T7" fmla="*/ 68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9"/>
                  </a:lnTo>
                  <a:lnTo>
                    <a:pt x="105" y="126"/>
                  </a:lnTo>
                  <a:lnTo>
                    <a:pt x="0" y="68"/>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7" name="Freeform 407">
              <a:extLst>
                <a:ext uri="{FF2B5EF4-FFF2-40B4-BE49-F238E27FC236}">
                  <a16:creationId xmlns:a16="http://schemas.microsoft.com/office/drawing/2014/main" id="{F1E59C2D-2DF2-8426-2B36-F71FDBF96A07}"/>
                </a:ext>
              </a:extLst>
            </p:cNvPr>
            <p:cNvSpPr>
              <a:spLocks/>
            </p:cNvSpPr>
            <p:nvPr/>
          </p:nvSpPr>
          <p:spPr bwMode="auto">
            <a:xfrm>
              <a:off x="7908925" y="2243138"/>
              <a:ext cx="190500" cy="166687"/>
            </a:xfrm>
            <a:custGeom>
              <a:avLst/>
              <a:gdLst>
                <a:gd name="T0" fmla="*/ 240 w 242"/>
                <a:gd name="T1" fmla="*/ 0 h 210"/>
                <a:gd name="T2" fmla="*/ 242 w 242"/>
                <a:gd name="T3" fmla="*/ 69 h 210"/>
                <a:gd name="T4" fmla="*/ 0 w 242"/>
                <a:gd name="T5" fmla="*/ 210 h 210"/>
                <a:gd name="T6" fmla="*/ 0 w 242"/>
                <a:gd name="T7" fmla="*/ 139 h 210"/>
                <a:gd name="T8" fmla="*/ 240 w 242"/>
                <a:gd name="T9" fmla="*/ 0 h 210"/>
              </a:gdLst>
              <a:ahLst/>
              <a:cxnLst>
                <a:cxn ang="0">
                  <a:pos x="T0" y="T1"/>
                </a:cxn>
                <a:cxn ang="0">
                  <a:pos x="T2" y="T3"/>
                </a:cxn>
                <a:cxn ang="0">
                  <a:pos x="T4" y="T5"/>
                </a:cxn>
                <a:cxn ang="0">
                  <a:pos x="T6" y="T7"/>
                </a:cxn>
                <a:cxn ang="0">
                  <a:pos x="T8" y="T9"/>
                </a:cxn>
              </a:cxnLst>
              <a:rect l="0" t="0" r="r" b="b"/>
              <a:pathLst>
                <a:path w="242" h="210">
                  <a:moveTo>
                    <a:pt x="240" y="0"/>
                  </a:moveTo>
                  <a:lnTo>
                    <a:pt x="242" y="69"/>
                  </a:lnTo>
                  <a:lnTo>
                    <a:pt x="0" y="210"/>
                  </a:lnTo>
                  <a:lnTo>
                    <a:pt x="0" y="139"/>
                  </a:lnTo>
                  <a:lnTo>
                    <a:pt x="240"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8" name="Freeform 408">
              <a:extLst>
                <a:ext uri="{FF2B5EF4-FFF2-40B4-BE49-F238E27FC236}">
                  <a16:creationId xmlns:a16="http://schemas.microsoft.com/office/drawing/2014/main" id="{DE4B4EFD-24DC-E22C-30DB-74AF4EC9B1E4}"/>
                </a:ext>
              </a:extLst>
            </p:cNvPr>
            <p:cNvSpPr>
              <a:spLocks/>
            </p:cNvSpPr>
            <p:nvPr/>
          </p:nvSpPr>
          <p:spPr bwMode="auto">
            <a:xfrm>
              <a:off x="7780338" y="2120900"/>
              <a:ext cx="274637" cy="155575"/>
            </a:xfrm>
            <a:custGeom>
              <a:avLst/>
              <a:gdLst>
                <a:gd name="T0" fmla="*/ 242 w 346"/>
                <a:gd name="T1" fmla="*/ 0 h 197"/>
                <a:gd name="T2" fmla="*/ 346 w 346"/>
                <a:gd name="T3" fmla="*/ 58 h 197"/>
                <a:gd name="T4" fmla="*/ 105 w 346"/>
                <a:gd name="T5" fmla="*/ 197 h 197"/>
                <a:gd name="T6" fmla="*/ 0 w 346"/>
                <a:gd name="T7" fmla="*/ 139 h 197"/>
                <a:gd name="T8" fmla="*/ 242 w 346"/>
                <a:gd name="T9" fmla="*/ 0 h 197"/>
              </a:gdLst>
              <a:ahLst/>
              <a:cxnLst>
                <a:cxn ang="0">
                  <a:pos x="T0" y="T1"/>
                </a:cxn>
                <a:cxn ang="0">
                  <a:pos x="T2" y="T3"/>
                </a:cxn>
                <a:cxn ang="0">
                  <a:pos x="T4" y="T5"/>
                </a:cxn>
                <a:cxn ang="0">
                  <a:pos x="T6" y="T7"/>
                </a:cxn>
                <a:cxn ang="0">
                  <a:pos x="T8" y="T9"/>
                </a:cxn>
              </a:cxnLst>
              <a:rect l="0" t="0" r="r" b="b"/>
              <a:pathLst>
                <a:path w="346" h="197">
                  <a:moveTo>
                    <a:pt x="242" y="0"/>
                  </a:moveTo>
                  <a:lnTo>
                    <a:pt x="346" y="58"/>
                  </a:lnTo>
                  <a:lnTo>
                    <a:pt x="105" y="197"/>
                  </a:lnTo>
                  <a:lnTo>
                    <a:pt x="0" y="139"/>
                  </a:lnTo>
                  <a:lnTo>
                    <a:pt x="242"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49" name="Freeform 409">
              <a:extLst>
                <a:ext uri="{FF2B5EF4-FFF2-40B4-BE49-F238E27FC236}">
                  <a16:creationId xmlns:a16="http://schemas.microsoft.com/office/drawing/2014/main" id="{D6AD5D42-15CF-73EC-4B6C-0D870B22E086}"/>
                </a:ext>
              </a:extLst>
            </p:cNvPr>
            <p:cNvSpPr>
              <a:spLocks/>
            </p:cNvSpPr>
            <p:nvPr/>
          </p:nvSpPr>
          <p:spPr bwMode="auto">
            <a:xfrm>
              <a:off x="7780338" y="2230438"/>
              <a:ext cx="82550" cy="100012"/>
            </a:xfrm>
            <a:custGeom>
              <a:avLst/>
              <a:gdLst>
                <a:gd name="T0" fmla="*/ 0 w 105"/>
                <a:gd name="T1" fmla="*/ 0 h 126"/>
                <a:gd name="T2" fmla="*/ 105 w 105"/>
                <a:gd name="T3" fmla="*/ 58 h 126"/>
                <a:gd name="T4" fmla="*/ 105 w 105"/>
                <a:gd name="T5" fmla="*/ 126 h 126"/>
                <a:gd name="T6" fmla="*/ 0 w 105"/>
                <a:gd name="T7" fmla="*/ 67 h 126"/>
                <a:gd name="T8" fmla="*/ 0 w 105"/>
                <a:gd name="T9" fmla="*/ 0 h 126"/>
              </a:gdLst>
              <a:ahLst/>
              <a:cxnLst>
                <a:cxn ang="0">
                  <a:pos x="T0" y="T1"/>
                </a:cxn>
                <a:cxn ang="0">
                  <a:pos x="T2" y="T3"/>
                </a:cxn>
                <a:cxn ang="0">
                  <a:pos x="T4" y="T5"/>
                </a:cxn>
                <a:cxn ang="0">
                  <a:pos x="T6" y="T7"/>
                </a:cxn>
                <a:cxn ang="0">
                  <a:pos x="T8" y="T9"/>
                </a:cxn>
              </a:cxnLst>
              <a:rect l="0" t="0" r="r" b="b"/>
              <a:pathLst>
                <a:path w="105" h="126">
                  <a:moveTo>
                    <a:pt x="0" y="0"/>
                  </a:moveTo>
                  <a:lnTo>
                    <a:pt x="105" y="58"/>
                  </a:lnTo>
                  <a:lnTo>
                    <a:pt x="105" y="126"/>
                  </a:lnTo>
                  <a:lnTo>
                    <a:pt x="0" y="67"/>
                  </a:lnTo>
                  <a:lnTo>
                    <a:pt x="0"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sp>
          <p:nvSpPr>
            <p:cNvPr id="150" name="Freeform 410">
              <a:extLst>
                <a:ext uri="{FF2B5EF4-FFF2-40B4-BE49-F238E27FC236}">
                  <a16:creationId xmlns:a16="http://schemas.microsoft.com/office/drawing/2014/main" id="{02B468A6-7302-B9CA-46A2-A33D6239585C}"/>
                </a:ext>
              </a:extLst>
            </p:cNvPr>
            <p:cNvSpPr>
              <a:spLocks/>
            </p:cNvSpPr>
            <p:nvPr/>
          </p:nvSpPr>
          <p:spPr bwMode="auto">
            <a:xfrm>
              <a:off x="7862888" y="2166938"/>
              <a:ext cx="193675" cy="166687"/>
            </a:xfrm>
            <a:custGeom>
              <a:avLst/>
              <a:gdLst>
                <a:gd name="T0" fmla="*/ 241 w 243"/>
                <a:gd name="T1" fmla="*/ 0 h 210"/>
                <a:gd name="T2" fmla="*/ 243 w 243"/>
                <a:gd name="T3" fmla="*/ 70 h 210"/>
                <a:gd name="T4" fmla="*/ 0 w 243"/>
                <a:gd name="T5" fmla="*/ 210 h 210"/>
                <a:gd name="T6" fmla="*/ 0 w 243"/>
                <a:gd name="T7" fmla="*/ 139 h 210"/>
                <a:gd name="T8" fmla="*/ 241 w 243"/>
                <a:gd name="T9" fmla="*/ 0 h 210"/>
              </a:gdLst>
              <a:ahLst/>
              <a:cxnLst>
                <a:cxn ang="0">
                  <a:pos x="T0" y="T1"/>
                </a:cxn>
                <a:cxn ang="0">
                  <a:pos x="T2" y="T3"/>
                </a:cxn>
                <a:cxn ang="0">
                  <a:pos x="T4" y="T5"/>
                </a:cxn>
                <a:cxn ang="0">
                  <a:pos x="T6" y="T7"/>
                </a:cxn>
                <a:cxn ang="0">
                  <a:pos x="T8" y="T9"/>
                </a:cxn>
              </a:cxnLst>
              <a:rect l="0" t="0" r="r" b="b"/>
              <a:pathLst>
                <a:path w="243" h="210">
                  <a:moveTo>
                    <a:pt x="241" y="0"/>
                  </a:moveTo>
                  <a:lnTo>
                    <a:pt x="243" y="70"/>
                  </a:lnTo>
                  <a:lnTo>
                    <a:pt x="0" y="210"/>
                  </a:lnTo>
                  <a:lnTo>
                    <a:pt x="0" y="139"/>
                  </a:lnTo>
                  <a:lnTo>
                    <a:pt x="241" y="0"/>
                  </a:lnTo>
                  <a:close/>
                </a:path>
              </a:pathLst>
            </a:custGeom>
            <a:solidFill>
              <a:sysClr val="window" lastClr="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mj-lt"/>
                <a:cs typeface="+mn-cs"/>
              </a:endParaRPr>
            </a:p>
          </p:txBody>
        </p:sp>
      </p:grpSp>
      <p:grpSp>
        <p:nvGrpSpPr>
          <p:cNvPr id="151" name="Group 150">
            <a:extLst>
              <a:ext uri="{FF2B5EF4-FFF2-40B4-BE49-F238E27FC236}">
                <a16:creationId xmlns:a16="http://schemas.microsoft.com/office/drawing/2014/main" id="{BCFA3D4D-2BA0-6551-ACE9-4E50B057A815}"/>
              </a:ext>
            </a:extLst>
          </p:cNvPr>
          <p:cNvGrpSpPr/>
          <p:nvPr/>
        </p:nvGrpSpPr>
        <p:grpSpPr>
          <a:xfrm flipH="1">
            <a:off x="7438734" y="3263326"/>
            <a:ext cx="4045914" cy="1905778"/>
            <a:chOff x="709297" y="5353046"/>
            <a:chExt cx="3185490" cy="1905778"/>
          </a:xfrm>
        </p:grpSpPr>
        <p:sp>
          <p:nvSpPr>
            <p:cNvPr id="152" name="TextBox 151">
              <a:extLst>
                <a:ext uri="{FF2B5EF4-FFF2-40B4-BE49-F238E27FC236}">
                  <a16:creationId xmlns:a16="http://schemas.microsoft.com/office/drawing/2014/main" id="{33B5671D-D92E-736E-8533-B00FB67BD62D}"/>
                </a:ext>
              </a:extLst>
            </p:cNvPr>
            <p:cNvSpPr txBox="1"/>
            <p:nvPr/>
          </p:nvSpPr>
          <p:spPr>
            <a:xfrm>
              <a:off x="932260" y="5781496"/>
              <a:ext cx="2962527" cy="1477328"/>
            </a:xfrm>
            <a:prstGeom prst="rect">
              <a:avLst/>
            </a:prstGeom>
            <a:noFill/>
          </p:spPr>
          <p:txBody>
            <a:bodyPr wrap="square" rtlCol="0">
              <a:spAutoFit/>
            </a:bodyPr>
            <a:lstStyle/>
            <a:p>
              <a:r>
                <a:rPr lang="en-US" dirty="0">
                  <a:latin typeface="+mj-lt"/>
                  <a:cs typeface="Calibri"/>
                </a:rPr>
                <a:t>S</a:t>
              </a:r>
              <a:r>
                <a:rPr lang="en-US" sz="1800" dirty="0">
                  <a:latin typeface="+mj-lt"/>
                  <a:cs typeface="Calibri"/>
                </a:rPr>
                <a:t>how-cased how bug hunting using RTL assertions and E2E checkers helped find showstopper bugs with limited design ramp-up and verification effort</a:t>
              </a:r>
            </a:p>
          </p:txBody>
        </p:sp>
        <p:sp>
          <p:nvSpPr>
            <p:cNvPr id="153" name="TextBox 152">
              <a:extLst>
                <a:ext uri="{FF2B5EF4-FFF2-40B4-BE49-F238E27FC236}">
                  <a16:creationId xmlns:a16="http://schemas.microsoft.com/office/drawing/2014/main" id="{88F61F84-CA50-A678-22B3-C71B311F0C23}"/>
                </a:ext>
              </a:extLst>
            </p:cNvPr>
            <p:cNvSpPr txBox="1"/>
            <p:nvPr/>
          </p:nvSpPr>
          <p:spPr>
            <a:xfrm>
              <a:off x="709297" y="5353046"/>
              <a:ext cx="3185487" cy="461665"/>
            </a:xfrm>
            <a:prstGeom prst="rect">
              <a:avLst/>
            </a:prstGeom>
            <a:noFill/>
          </p:spPr>
          <p:txBody>
            <a:bodyPr wrap="square" rtlCol="0">
              <a:spAutoFit/>
            </a:bodyPr>
            <a:lstStyle/>
            <a:p>
              <a:pPr fontAlgn="auto">
                <a:spcBef>
                  <a:spcPts val="0"/>
                </a:spcBef>
                <a:spcAft>
                  <a:spcPts val="0"/>
                </a:spcAft>
              </a:pPr>
              <a:r>
                <a:rPr lang="en-US" sz="2400" b="1" kern="0" dirty="0">
                  <a:solidFill>
                    <a:srgbClr val="23AC38"/>
                  </a:solidFill>
                  <a:latin typeface="+mj-lt"/>
                  <a:cs typeface="Century Gothic"/>
                </a:rPr>
                <a:t>Right Strategy – ABC Formal</a:t>
              </a:r>
              <a:endParaRPr lang="en-US" sz="2400" b="1" dirty="0">
                <a:solidFill>
                  <a:srgbClr val="23AC38"/>
                </a:solidFill>
                <a:latin typeface="+mj-lt"/>
                <a:cs typeface="Century Gothic"/>
              </a:endParaRPr>
            </a:p>
          </p:txBody>
        </p:sp>
      </p:grpSp>
      <p:grpSp>
        <p:nvGrpSpPr>
          <p:cNvPr id="154" name="Group 153">
            <a:extLst>
              <a:ext uri="{FF2B5EF4-FFF2-40B4-BE49-F238E27FC236}">
                <a16:creationId xmlns:a16="http://schemas.microsoft.com/office/drawing/2014/main" id="{332A1A2F-0A15-ADB4-031F-65376FC89526}"/>
              </a:ext>
            </a:extLst>
          </p:cNvPr>
          <p:cNvGrpSpPr/>
          <p:nvPr/>
        </p:nvGrpSpPr>
        <p:grpSpPr>
          <a:xfrm>
            <a:off x="707351" y="4648200"/>
            <a:ext cx="4018460" cy="1040382"/>
            <a:chOff x="846030" y="5372585"/>
            <a:chExt cx="3185487" cy="1040382"/>
          </a:xfrm>
        </p:grpSpPr>
        <p:sp>
          <p:nvSpPr>
            <p:cNvPr id="155" name="TextBox 154">
              <a:extLst>
                <a:ext uri="{FF2B5EF4-FFF2-40B4-BE49-F238E27FC236}">
                  <a16:creationId xmlns:a16="http://schemas.microsoft.com/office/drawing/2014/main" id="{B15F17A8-6E3E-AE80-23A6-1AC67981AAB8}"/>
                </a:ext>
              </a:extLst>
            </p:cNvPr>
            <p:cNvSpPr txBox="1"/>
            <p:nvPr/>
          </p:nvSpPr>
          <p:spPr>
            <a:xfrm>
              <a:off x="882439" y="5766636"/>
              <a:ext cx="3148699" cy="646331"/>
            </a:xfrm>
            <a:prstGeom prst="rect">
              <a:avLst/>
            </a:prstGeom>
            <a:noFill/>
          </p:spPr>
          <p:txBody>
            <a:bodyPr wrap="square" rtlCol="0">
              <a:spAutoFit/>
            </a:bodyPr>
            <a:lstStyle/>
            <a:p>
              <a:pPr algn="r"/>
              <a:r>
                <a:rPr lang="en-US" dirty="0">
                  <a:latin typeface="+mj-lt"/>
                  <a:cs typeface="Calibri"/>
                </a:rPr>
                <a:t>Presented comprehensive guide to apply FV in projects nearing tape-in date</a:t>
              </a:r>
              <a:endParaRPr lang="en-US" sz="1200" kern="0" dirty="0">
                <a:solidFill>
                  <a:prstClr val="black">
                    <a:lumMod val="75000"/>
                    <a:lumOff val="25000"/>
                  </a:prstClr>
                </a:solidFill>
                <a:latin typeface="+mj-lt"/>
                <a:cs typeface="Century Gothic"/>
              </a:endParaRPr>
            </a:p>
          </p:txBody>
        </p:sp>
        <p:sp>
          <p:nvSpPr>
            <p:cNvPr id="156" name="TextBox 155">
              <a:extLst>
                <a:ext uri="{FF2B5EF4-FFF2-40B4-BE49-F238E27FC236}">
                  <a16:creationId xmlns:a16="http://schemas.microsoft.com/office/drawing/2014/main" id="{20613CC1-B201-F9BD-35C2-92D2BD4D95F5}"/>
                </a:ext>
              </a:extLst>
            </p:cNvPr>
            <p:cNvSpPr txBox="1"/>
            <p:nvPr/>
          </p:nvSpPr>
          <p:spPr>
            <a:xfrm>
              <a:off x="846030" y="5372585"/>
              <a:ext cx="3185487" cy="461665"/>
            </a:xfrm>
            <a:prstGeom prst="rect">
              <a:avLst/>
            </a:prstGeom>
            <a:noFill/>
          </p:spPr>
          <p:txBody>
            <a:bodyPr wrap="square" rtlCol="0">
              <a:spAutoFit/>
            </a:bodyPr>
            <a:lstStyle/>
            <a:p>
              <a:pPr algn="r" fontAlgn="auto">
                <a:spcBef>
                  <a:spcPts val="0"/>
                </a:spcBef>
                <a:spcAft>
                  <a:spcPts val="0"/>
                </a:spcAft>
              </a:pPr>
              <a:r>
                <a:rPr lang="en-US" sz="2400" b="1" kern="0" dirty="0">
                  <a:solidFill>
                    <a:srgbClr val="182D8A"/>
                  </a:solidFill>
                  <a:latin typeface="+mj-lt"/>
                  <a:cs typeface="Century Gothic"/>
                </a:rPr>
                <a:t>Never too late to apply formal </a:t>
              </a:r>
              <a:endParaRPr lang="en-US" sz="2400" b="1" dirty="0">
                <a:solidFill>
                  <a:srgbClr val="182D8A"/>
                </a:solidFill>
                <a:latin typeface="+mj-lt"/>
                <a:cs typeface="Century Gothic"/>
              </a:endParaRPr>
            </a:p>
          </p:txBody>
        </p:sp>
      </p:grpSp>
    </p:spTree>
    <p:extLst>
      <p:ext uri="{BB962C8B-B14F-4D97-AF65-F5344CB8AC3E}">
        <p14:creationId xmlns:p14="http://schemas.microsoft.com/office/powerpoint/2010/main" val="2569261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 Slides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Tree>
    <p:extLst>
      <p:ext uri="{BB962C8B-B14F-4D97-AF65-F5344CB8AC3E}">
        <p14:creationId xmlns:p14="http://schemas.microsoft.com/office/powerpoint/2010/main" val="301774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1BE6-6877-449B-647C-AAD6229536C2}"/>
              </a:ext>
            </a:extLst>
          </p:cNvPr>
          <p:cNvSpPr>
            <a:spLocks noGrp="1"/>
          </p:cNvSpPr>
          <p:nvPr>
            <p:ph type="title"/>
          </p:nvPr>
        </p:nvSpPr>
        <p:spPr/>
        <p:txBody>
          <a:bodyPr/>
          <a:lstStyle/>
          <a:p>
            <a:r>
              <a:rPr lang="en-US" dirty="0">
                <a:cs typeface="Calibri"/>
              </a:rPr>
              <a:t>Traditional Formal Verification Flow</a:t>
            </a:r>
            <a:endParaRPr lang="en-US" dirty="0"/>
          </a:p>
        </p:txBody>
      </p:sp>
      <p:sp>
        <p:nvSpPr>
          <p:cNvPr id="3" name="Footer Placeholder 2">
            <a:extLst>
              <a:ext uri="{FF2B5EF4-FFF2-40B4-BE49-F238E27FC236}">
                <a16:creationId xmlns:a16="http://schemas.microsoft.com/office/drawing/2014/main" id="{DDB84E84-45B9-C9D2-490E-5058C901C7DD}"/>
              </a:ext>
            </a:extLst>
          </p:cNvPr>
          <p:cNvSpPr>
            <a:spLocks noGrp="1"/>
          </p:cNvSpPr>
          <p:nvPr>
            <p:ph type="ftr" sz="quarter" idx="11"/>
          </p:nvPr>
        </p:nvSpPr>
        <p:spPr/>
        <p:txBody>
          <a:bodyPr/>
          <a:lstStyle/>
          <a:p>
            <a:pPr>
              <a:defRPr/>
            </a:pPr>
            <a:r>
              <a:rPr lang="en-US" dirty="0"/>
              <a:t>© Accellera Systems Initiative</a:t>
            </a:r>
          </a:p>
        </p:txBody>
      </p:sp>
      <p:sp>
        <p:nvSpPr>
          <p:cNvPr id="4" name="Slide Number Placeholder 3">
            <a:extLst>
              <a:ext uri="{FF2B5EF4-FFF2-40B4-BE49-F238E27FC236}">
                <a16:creationId xmlns:a16="http://schemas.microsoft.com/office/drawing/2014/main" id="{2107BAE0-64F6-92D2-C41B-25B08036997A}"/>
              </a:ext>
            </a:extLst>
          </p:cNvPr>
          <p:cNvSpPr>
            <a:spLocks noGrp="1"/>
          </p:cNvSpPr>
          <p:nvPr>
            <p:ph type="sldNum" sz="quarter" idx="12"/>
          </p:nvPr>
        </p:nvSpPr>
        <p:spPr/>
        <p:txBody>
          <a:bodyPr/>
          <a:lstStyle/>
          <a:p>
            <a:pPr>
              <a:defRPr/>
            </a:pPr>
            <a:fld id="{2911CC12-8E9A-49BF-AC1E-0475F8BB5EF0}" type="slidenum">
              <a:rPr lang="en-US" smtClean="0"/>
              <a:pPr>
                <a:defRPr/>
              </a:pPr>
              <a:t>19</a:t>
            </a:fld>
            <a:endParaRPr lang="en-US"/>
          </a:p>
        </p:txBody>
      </p:sp>
      <p:sp>
        <p:nvSpPr>
          <p:cNvPr id="6" name="Freeform: Shape 5">
            <a:extLst>
              <a:ext uri="{FF2B5EF4-FFF2-40B4-BE49-F238E27FC236}">
                <a16:creationId xmlns:a16="http://schemas.microsoft.com/office/drawing/2014/main" id="{E76C251C-20FE-BD46-0390-A47E26C66A1C}"/>
              </a:ext>
            </a:extLst>
          </p:cNvPr>
          <p:cNvSpPr/>
          <p:nvPr/>
        </p:nvSpPr>
        <p:spPr>
          <a:xfrm rot="10800000">
            <a:off x="687976" y="3427702"/>
            <a:ext cx="3824400" cy="1601618"/>
          </a:xfrm>
          <a:custGeom>
            <a:avLst/>
            <a:gdLst>
              <a:gd name="connsiteX0" fmla="*/ 3077777 w 3824400"/>
              <a:gd name="connsiteY0" fmla="*/ 1601022 h 1601618"/>
              <a:gd name="connsiteX1" fmla="*/ 3007227 w 3824400"/>
              <a:gd name="connsiteY1" fmla="*/ 1537150 h 1601618"/>
              <a:gd name="connsiteX2" fmla="*/ 3073510 w 3824400"/>
              <a:gd name="connsiteY2" fmla="*/ 1478786 h 1601618"/>
              <a:gd name="connsiteX3" fmla="*/ 3705565 w 3824400"/>
              <a:gd name="connsiteY3" fmla="*/ 750433 h 1601618"/>
              <a:gd name="connsiteX4" fmla="*/ 3477314 w 3824400"/>
              <a:gd name="connsiteY4" fmla="*/ 296776 h 1601618"/>
              <a:gd name="connsiteX5" fmla="*/ 3058006 w 3824400"/>
              <a:gd name="connsiteY5" fmla="*/ 118261 h 1601618"/>
              <a:gd name="connsiteX6" fmla="*/ 3055951 w 3824400"/>
              <a:gd name="connsiteY6" fmla="*/ 117770 h 1601618"/>
              <a:gd name="connsiteX7" fmla="*/ 3053321 w 3824400"/>
              <a:gd name="connsiteY7" fmla="*/ 118301 h 1601618"/>
              <a:gd name="connsiteX8" fmla="*/ 2812055 w 3824400"/>
              <a:gd name="connsiteY8" fmla="*/ 118301 h 1601618"/>
              <a:gd name="connsiteX9" fmla="*/ 2810364 w 3824400"/>
              <a:gd name="connsiteY9" fmla="*/ 118642 h 1601618"/>
              <a:gd name="connsiteX10" fmla="*/ 1090067 w 3824400"/>
              <a:gd name="connsiteY10" fmla="*/ 118642 h 1601618"/>
              <a:gd name="connsiteX11" fmla="*/ 1088373 w 3824400"/>
              <a:gd name="connsiteY11" fmla="*/ 118300 h 1601618"/>
              <a:gd name="connsiteX12" fmla="*/ 59150 w 3824400"/>
              <a:gd name="connsiteY12" fmla="*/ 118300 h 1601618"/>
              <a:gd name="connsiteX13" fmla="*/ 0 w 3824400"/>
              <a:gd name="connsiteY13" fmla="*/ 59150 h 1601618"/>
              <a:gd name="connsiteX14" fmla="*/ 59150 w 3824400"/>
              <a:gd name="connsiteY14" fmla="*/ 0 h 1601618"/>
              <a:gd name="connsiteX15" fmla="*/ 2154527 w 3824400"/>
              <a:gd name="connsiteY15" fmla="*/ 0 h 1601618"/>
              <a:gd name="connsiteX16" fmla="*/ 2154532 w 3824400"/>
              <a:gd name="connsiteY16" fmla="*/ 1 h 1601618"/>
              <a:gd name="connsiteX17" fmla="*/ 3053321 w 3824400"/>
              <a:gd name="connsiteY17" fmla="*/ 1 h 1601618"/>
              <a:gd name="connsiteX18" fmla="*/ 3058934 w 3824400"/>
              <a:gd name="connsiteY18" fmla="*/ 1134 h 1601618"/>
              <a:gd name="connsiteX19" fmla="*/ 3064035 w 3824400"/>
              <a:gd name="connsiteY19" fmla="*/ 417 h 1601618"/>
              <a:gd name="connsiteX20" fmla="*/ 3823332 w 3824400"/>
              <a:gd name="connsiteY20" fmla="*/ 756463 h 1601618"/>
              <a:gd name="connsiteX21" fmla="*/ 3077777 w 3824400"/>
              <a:gd name="connsiteY21" fmla="*/ 1601022 h 160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24400" h="1601618">
                <a:moveTo>
                  <a:pt x="3077777" y="1601022"/>
                </a:moveTo>
                <a:cubicBezTo>
                  <a:pt x="3039527" y="1606307"/>
                  <a:pt x="3005778" y="1575786"/>
                  <a:pt x="3007227" y="1537150"/>
                </a:cubicBezTo>
                <a:cubicBezTo>
                  <a:pt x="3008558" y="1502310"/>
                  <a:pt x="3038783" y="1475734"/>
                  <a:pt x="3073510" y="1478786"/>
                </a:cubicBezTo>
                <a:cubicBezTo>
                  <a:pt x="3451553" y="1456825"/>
                  <a:pt x="3737199" y="1127786"/>
                  <a:pt x="3705565" y="750433"/>
                </a:cubicBezTo>
                <a:cubicBezTo>
                  <a:pt x="3690336" y="568717"/>
                  <a:pt x="3603615" y="409929"/>
                  <a:pt x="3477314" y="296776"/>
                </a:cubicBezTo>
                <a:cubicBezTo>
                  <a:pt x="3364676" y="195831"/>
                  <a:pt x="3219348" y="130246"/>
                  <a:pt x="3058006" y="118261"/>
                </a:cubicBezTo>
                <a:lnTo>
                  <a:pt x="3055951" y="117770"/>
                </a:lnTo>
                <a:lnTo>
                  <a:pt x="3053321" y="118301"/>
                </a:lnTo>
                <a:lnTo>
                  <a:pt x="2812055" y="118301"/>
                </a:lnTo>
                <a:lnTo>
                  <a:pt x="2810364" y="118642"/>
                </a:lnTo>
                <a:lnTo>
                  <a:pt x="1090067" y="118642"/>
                </a:lnTo>
                <a:lnTo>
                  <a:pt x="1088373" y="118300"/>
                </a:lnTo>
                <a:lnTo>
                  <a:pt x="59150" y="118300"/>
                </a:lnTo>
                <a:cubicBezTo>
                  <a:pt x="26482" y="118300"/>
                  <a:pt x="0" y="91818"/>
                  <a:pt x="0" y="59150"/>
                </a:cubicBezTo>
                <a:cubicBezTo>
                  <a:pt x="0" y="26482"/>
                  <a:pt x="26482" y="0"/>
                  <a:pt x="59150" y="0"/>
                </a:cubicBezTo>
                <a:lnTo>
                  <a:pt x="2154527" y="0"/>
                </a:lnTo>
                <a:lnTo>
                  <a:pt x="2154532" y="1"/>
                </a:lnTo>
                <a:lnTo>
                  <a:pt x="3053321" y="1"/>
                </a:lnTo>
                <a:lnTo>
                  <a:pt x="3058934" y="1134"/>
                </a:lnTo>
                <a:lnTo>
                  <a:pt x="3064035" y="417"/>
                </a:lnTo>
                <a:cubicBezTo>
                  <a:pt x="3473907" y="19624"/>
                  <a:pt x="3802425" y="346653"/>
                  <a:pt x="3823332" y="756463"/>
                </a:cubicBezTo>
                <a:cubicBezTo>
                  <a:pt x="3845687" y="1193891"/>
                  <a:pt x="3514547" y="1568937"/>
                  <a:pt x="3077777" y="1601022"/>
                </a:cubicBezTo>
                <a:close/>
              </a:path>
            </a:pathLst>
          </a:custGeom>
          <a:gradFill>
            <a:gsLst>
              <a:gs pos="0">
                <a:schemeClr val="accent1"/>
              </a:gs>
              <a:gs pos="100000">
                <a:schemeClr val="accent2"/>
              </a:gs>
            </a:gsLst>
            <a:lin ang="14400000" scaled="0"/>
          </a:gradFill>
          <a:ln w="12700">
            <a:miter lim="400000"/>
          </a:ln>
        </p:spPr>
        <p:txBody>
          <a:bodyPr wrap="square" lIns="0" tIns="0" rIns="0" bIns="0" anchor="ctr">
            <a:noAutofit/>
          </a:bodyPr>
          <a:lstStyle/>
          <a:p>
            <a:endParaRPr sz="1600">
              <a:solidFill>
                <a:srgbClr val="FFFFFF"/>
              </a:solidFill>
              <a:latin typeface="+mj-lt"/>
            </a:endParaRPr>
          </a:p>
        </p:txBody>
      </p:sp>
      <p:sp>
        <p:nvSpPr>
          <p:cNvPr id="7" name="Freeform: Shape 6">
            <a:extLst>
              <a:ext uri="{FF2B5EF4-FFF2-40B4-BE49-F238E27FC236}">
                <a16:creationId xmlns:a16="http://schemas.microsoft.com/office/drawing/2014/main" id="{E6CF4810-9936-9CC8-C6E4-33CE4780434D}"/>
              </a:ext>
            </a:extLst>
          </p:cNvPr>
          <p:cNvSpPr/>
          <p:nvPr/>
        </p:nvSpPr>
        <p:spPr>
          <a:xfrm>
            <a:off x="7547355" y="1950279"/>
            <a:ext cx="2793483" cy="1601617"/>
          </a:xfrm>
          <a:custGeom>
            <a:avLst/>
            <a:gdLst>
              <a:gd name="connsiteX0" fmla="*/ 600095 w 5548862"/>
              <a:gd name="connsiteY0" fmla="*/ 0 h 3181388"/>
              <a:gd name="connsiteX1" fmla="*/ 4017222 w 5548862"/>
              <a:gd name="connsiteY1" fmla="*/ 0 h 3181388"/>
              <a:gd name="connsiteX2" fmla="*/ 4028372 w 5548862"/>
              <a:gd name="connsiteY2" fmla="*/ 2251 h 3181388"/>
              <a:gd name="connsiteX3" fmla="*/ 4038504 w 5548862"/>
              <a:gd name="connsiteY3" fmla="*/ 826 h 3181388"/>
              <a:gd name="connsiteX4" fmla="*/ 5546740 w 5548862"/>
              <a:gd name="connsiteY4" fmla="*/ 1502605 h 3181388"/>
              <a:gd name="connsiteX5" fmla="*/ 4065800 w 5548862"/>
              <a:gd name="connsiteY5" fmla="*/ 3180203 h 3181388"/>
              <a:gd name="connsiteX6" fmla="*/ 3925662 w 5548862"/>
              <a:gd name="connsiteY6" fmla="*/ 3053330 h 3181388"/>
              <a:gd name="connsiteX7" fmla="*/ 4057324 w 5548862"/>
              <a:gd name="connsiteY7" fmla="*/ 2937399 h 3181388"/>
              <a:gd name="connsiteX8" fmla="*/ 5312812 w 5548862"/>
              <a:gd name="connsiteY8" fmla="*/ 1490628 h 3181388"/>
              <a:gd name="connsiteX9" fmla="*/ 4859424 w 5548862"/>
              <a:gd name="connsiteY9" fmla="*/ 589501 h 3181388"/>
              <a:gd name="connsiteX10" fmla="*/ 4026528 w 5548862"/>
              <a:gd name="connsiteY10" fmla="*/ 234906 h 3181388"/>
              <a:gd name="connsiteX11" fmla="*/ 4022446 w 5548862"/>
              <a:gd name="connsiteY11" fmla="*/ 233932 h 3181388"/>
              <a:gd name="connsiteX12" fmla="*/ 4017222 w 5548862"/>
              <a:gd name="connsiteY12" fmla="*/ 234986 h 3181388"/>
              <a:gd name="connsiteX13" fmla="*/ 3537980 w 5548862"/>
              <a:gd name="connsiteY13" fmla="*/ 234986 h 3181388"/>
              <a:gd name="connsiteX14" fmla="*/ 3534622 w 5548862"/>
              <a:gd name="connsiteY14" fmla="*/ 235664 h 3181388"/>
              <a:gd name="connsiteX15" fmla="*/ 117493 w 5548862"/>
              <a:gd name="connsiteY15" fmla="*/ 235664 h 3181388"/>
              <a:gd name="connsiteX16" fmla="*/ 0 w 5548862"/>
              <a:gd name="connsiteY16" fmla="*/ 118171 h 3181388"/>
              <a:gd name="connsiteX17" fmla="*/ 117493 w 5548862"/>
              <a:gd name="connsiteY17" fmla="*/ 678 h 3181388"/>
              <a:gd name="connsiteX18" fmla="*/ 596737 w 5548862"/>
              <a:gd name="connsiteY18" fmla="*/ 678 h 318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48862" h="3181388">
                <a:moveTo>
                  <a:pt x="600095" y="0"/>
                </a:moveTo>
                <a:lnTo>
                  <a:pt x="4017222" y="0"/>
                </a:lnTo>
                <a:lnTo>
                  <a:pt x="4028372" y="2251"/>
                </a:lnTo>
                <a:lnTo>
                  <a:pt x="4038504" y="826"/>
                </a:lnTo>
                <a:cubicBezTo>
                  <a:pt x="4852658" y="38977"/>
                  <a:pt x="5505212" y="688575"/>
                  <a:pt x="5546740" y="1502605"/>
                </a:cubicBezTo>
                <a:cubicBezTo>
                  <a:pt x="5591146" y="2371496"/>
                  <a:pt x="4933382" y="3116471"/>
                  <a:pt x="4065800" y="3180203"/>
                </a:cubicBezTo>
                <a:cubicBezTo>
                  <a:pt x="3989822" y="3190702"/>
                  <a:pt x="3922784" y="3130075"/>
                  <a:pt x="3925662" y="3053330"/>
                </a:cubicBezTo>
                <a:cubicBezTo>
                  <a:pt x="3928306" y="2984126"/>
                  <a:pt x="3988344" y="2931336"/>
                  <a:pt x="4057324" y="2937399"/>
                </a:cubicBezTo>
                <a:cubicBezTo>
                  <a:pt x="4808254" y="2893777"/>
                  <a:pt x="5375650" y="2240186"/>
                  <a:pt x="5312812" y="1490628"/>
                </a:cubicBezTo>
                <a:cubicBezTo>
                  <a:pt x="5282562" y="1129674"/>
                  <a:pt x="5110304" y="814265"/>
                  <a:pt x="4859424" y="589501"/>
                </a:cubicBezTo>
                <a:cubicBezTo>
                  <a:pt x="4635686" y="388988"/>
                  <a:pt x="4347010" y="258713"/>
                  <a:pt x="4026528" y="234906"/>
                </a:cubicBezTo>
                <a:lnTo>
                  <a:pt x="4022446" y="233932"/>
                </a:lnTo>
                <a:lnTo>
                  <a:pt x="4017222" y="234986"/>
                </a:lnTo>
                <a:lnTo>
                  <a:pt x="3537980" y="234986"/>
                </a:lnTo>
                <a:lnTo>
                  <a:pt x="3534622" y="235664"/>
                </a:lnTo>
                <a:lnTo>
                  <a:pt x="117493" y="235664"/>
                </a:lnTo>
                <a:cubicBezTo>
                  <a:pt x="52603" y="235664"/>
                  <a:pt x="0" y="183061"/>
                  <a:pt x="0" y="118171"/>
                </a:cubicBezTo>
                <a:cubicBezTo>
                  <a:pt x="0" y="53281"/>
                  <a:pt x="52603" y="678"/>
                  <a:pt x="117493" y="678"/>
                </a:cubicBezTo>
                <a:lnTo>
                  <a:pt x="596737" y="678"/>
                </a:lnTo>
                <a:close/>
              </a:path>
            </a:pathLst>
          </a:custGeom>
          <a:gradFill>
            <a:gsLst>
              <a:gs pos="0">
                <a:schemeClr val="accent3"/>
              </a:gs>
              <a:gs pos="100000">
                <a:schemeClr val="accent4"/>
              </a:gs>
            </a:gsLst>
            <a:lin ang="2009288"/>
          </a:gradFill>
          <a:ln w="12700">
            <a:miter lim="400000"/>
          </a:ln>
        </p:spPr>
        <p:txBody>
          <a:bodyPr wrap="square" lIns="0" tIns="0" rIns="0" bIns="0" anchor="ctr">
            <a:noAutofit/>
          </a:bodyPr>
          <a:lstStyle/>
          <a:p>
            <a:endParaRPr sz="1600">
              <a:solidFill>
                <a:srgbClr val="FFFFFF"/>
              </a:solidFill>
              <a:latin typeface="+mj-lt"/>
            </a:endParaRPr>
          </a:p>
        </p:txBody>
      </p:sp>
      <p:sp>
        <p:nvSpPr>
          <p:cNvPr id="8" name="2021">
            <a:extLst>
              <a:ext uri="{FF2B5EF4-FFF2-40B4-BE49-F238E27FC236}">
                <a16:creationId xmlns:a16="http://schemas.microsoft.com/office/drawing/2014/main" id="{1E162A25-AB79-5E46-35C7-A548893F2FBD}"/>
              </a:ext>
            </a:extLst>
          </p:cNvPr>
          <p:cNvSpPr txBox="1"/>
          <p:nvPr/>
        </p:nvSpPr>
        <p:spPr>
          <a:xfrm>
            <a:off x="3588410" y="2151756"/>
            <a:ext cx="2457859"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1"/>
                </a:solidFill>
                <a:latin typeface="+mj-lt"/>
              </a:rPr>
              <a:t>DESIGN RAMP-UP </a:t>
            </a:r>
            <a:endParaRPr b="1" dirty="0">
              <a:solidFill>
                <a:schemeClr val="accent1"/>
              </a:solidFill>
              <a:latin typeface="+mj-lt"/>
            </a:endParaRPr>
          </a:p>
        </p:txBody>
      </p:sp>
      <p:sp>
        <p:nvSpPr>
          <p:cNvPr id="9" name="Lorem ipsum dolor sit amet…">
            <a:extLst>
              <a:ext uri="{FF2B5EF4-FFF2-40B4-BE49-F238E27FC236}">
                <a16:creationId xmlns:a16="http://schemas.microsoft.com/office/drawing/2014/main" id="{EE8D9ACA-D381-C56F-D9F2-29E8EA5F5C56}"/>
              </a:ext>
            </a:extLst>
          </p:cNvPr>
          <p:cNvSpPr txBox="1"/>
          <p:nvPr/>
        </p:nvSpPr>
        <p:spPr>
          <a:xfrm>
            <a:off x="3610176" y="2440081"/>
            <a:ext cx="1800024" cy="74892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900" b="0">
                <a:solidFill>
                  <a:schemeClr val="tx2"/>
                </a:solidFill>
                <a:latin typeface="Century Gothic" panose="020B0502020202020204" pitchFamily="34" charset="0"/>
                <a:ea typeface="DM Sans Regular"/>
                <a:cs typeface="DM Sans Regular"/>
              </a:defRPr>
            </a:lvl1pPr>
          </a:lstStyle>
          <a:p>
            <a:pPr>
              <a:lnSpc>
                <a:spcPct val="100000"/>
              </a:lnSpc>
            </a:pPr>
            <a:r>
              <a:rPr lang="en-US" sz="1400" dirty="0">
                <a:latin typeface="+mj-lt"/>
              </a:rPr>
              <a:t>Ramp on design spec and understand design behavior </a:t>
            </a:r>
            <a:endParaRPr sz="1400" dirty="0">
              <a:latin typeface="+mj-lt"/>
            </a:endParaRPr>
          </a:p>
        </p:txBody>
      </p:sp>
      <p:sp>
        <p:nvSpPr>
          <p:cNvPr id="10" name="Freeform: Shape 9">
            <a:extLst>
              <a:ext uri="{FF2B5EF4-FFF2-40B4-BE49-F238E27FC236}">
                <a16:creationId xmlns:a16="http://schemas.microsoft.com/office/drawing/2014/main" id="{2406C1C6-3D18-68E8-635D-0FD8E653B061}"/>
              </a:ext>
            </a:extLst>
          </p:cNvPr>
          <p:cNvSpPr/>
          <p:nvPr/>
        </p:nvSpPr>
        <p:spPr>
          <a:xfrm>
            <a:off x="3608896" y="1950620"/>
            <a:ext cx="3807826" cy="118300"/>
          </a:xfrm>
          <a:custGeom>
            <a:avLst/>
            <a:gdLst>
              <a:gd name="connsiteX0" fmla="*/ 117493 w 7563714"/>
              <a:gd name="connsiteY0" fmla="*/ 0 h 234986"/>
              <a:gd name="connsiteX1" fmla="*/ 1186783 w 7563714"/>
              <a:gd name="connsiteY1" fmla="*/ 0 h 234986"/>
              <a:gd name="connsiteX2" fmla="*/ 3534621 w 7563714"/>
              <a:gd name="connsiteY2" fmla="*/ 0 h 234986"/>
              <a:gd name="connsiteX3" fmla="*/ 4029093 w 7563714"/>
              <a:gd name="connsiteY3" fmla="*/ 0 h 234986"/>
              <a:gd name="connsiteX4" fmla="*/ 4603911 w 7563714"/>
              <a:gd name="connsiteY4" fmla="*/ 0 h 234986"/>
              <a:gd name="connsiteX5" fmla="*/ 7446221 w 7563714"/>
              <a:gd name="connsiteY5" fmla="*/ 0 h 234986"/>
              <a:gd name="connsiteX6" fmla="*/ 7563714 w 7563714"/>
              <a:gd name="connsiteY6" fmla="*/ 117493 h 234986"/>
              <a:gd name="connsiteX7" fmla="*/ 7446221 w 7563714"/>
              <a:gd name="connsiteY7" fmla="*/ 234986 h 234986"/>
              <a:gd name="connsiteX8" fmla="*/ 4603911 w 7563714"/>
              <a:gd name="connsiteY8" fmla="*/ 234986 h 234986"/>
              <a:gd name="connsiteX9" fmla="*/ 4029093 w 7563714"/>
              <a:gd name="connsiteY9" fmla="*/ 234986 h 234986"/>
              <a:gd name="connsiteX10" fmla="*/ 3534621 w 7563714"/>
              <a:gd name="connsiteY10" fmla="*/ 234986 h 234986"/>
              <a:gd name="connsiteX11" fmla="*/ 1186783 w 7563714"/>
              <a:gd name="connsiteY11" fmla="*/ 234986 h 234986"/>
              <a:gd name="connsiteX12" fmla="*/ 117493 w 7563714"/>
              <a:gd name="connsiteY12" fmla="*/ 234986 h 234986"/>
              <a:gd name="connsiteX13" fmla="*/ 0 w 7563714"/>
              <a:gd name="connsiteY13" fmla="*/ 117493 h 234986"/>
              <a:gd name="connsiteX14" fmla="*/ 117493 w 7563714"/>
              <a:gd name="connsiteY14" fmla="*/ 0 h 23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563714" h="234986">
                <a:moveTo>
                  <a:pt x="117493" y="0"/>
                </a:moveTo>
                <a:lnTo>
                  <a:pt x="1186783" y="0"/>
                </a:lnTo>
                <a:lnTo>
                  <a:pt x="3534621" y="0"/>
                </a:lnTo>
                <a:lnTo>
                  <a:pt x="4029093" y="0"/>
                </a:lnTo>
                <a:lnTo>
                  <a:pt x="4603911" y="0"/>
                </a:lnTo>
                <a:lnTo>
                  <a:pt x="7446221" y="0"/>
                </a:lnTo>
                <a:cubicBezTo>
                  <a:pt x="7511111" y="0"/>
                  <a:pt x="7563714" y="52603"/>
                  <a:pt x="7563714" y="117493"/>
                </a:cubicBezTo>
                <a:cubicBezTo>
                  <a:pt x="7563714" y="182383"/>
                  <a:pt x="7511111" y="234986"/>
                  <a:pt x="7446221" y="234986"/>
                </a:cubicBezTo>
                <a:lnTo>
                  <a:pt x="4603911" y="234986"/>
                </a:lnTo>
                <a:lnTo>
                  <a:pt x="4029093" y="234986"/>
                </a:lnTo>
                <a:lnTo>
                  <a:pt x="3534621" y="234986"/>
                </a:lnTo>
                <a:lnTo>
                  <a:pt x="1186783" y="234986"/>
                </a:lnTo>
                <a:lnTo>
                  <a:pt x="117493" y="234986"/>
                </a:lnTo>
                <a:cubicBezTo>
                  <a:pt x="52603" y="234986"/>
                  <a:pt x="0" y="182383"/>
                  <a:pt x="0" y="117493"/>
                </a:cubicBezTo>
                <a:cubicBezTo>
                  <a:pt x="0" y="52603"/>
                  <a:pt x="52603" y="0"/>
                  <a:pt x="117493" y="0"/>
                </a:cubicBezTo>
                <a:close/>
              </a:path>
            </a:pathLst>
          </a:custGeom>
          <a:gradFill>
            <a:gsLst>
              <a:gs pos="0">
                <a:schemeClr val="accent1"/>
              </a:gs>
              <a:gs pos="100000">
                <a:schemeClr val="accent2"/>
              </a:gs>
            </a:gsLst>
            <a:lin ang="2009288"/>
          </a:gradFill>
          <a:ln w="12700">
            <a:miter lim="400000"/>
          </a:ln>
        </p:spPr>
        <p:txBody>
          <a:bodyPr lIns="0" tIns="0" rIns="0" bIns="0" anchor="ctr"/>
          <a:lstStyle/>
          <a:p>
            <a:endParaRPr sz="1600">
              <a:solidFill>
                <a:srgbClr val="FFFFFF"/>
              </a:solidFill>
              <a:latin typeface="+mj-lt"/>
            </a:endParaRPr>
          </a:p>
        </p:txBody>
      </p:sp>
      <p:sp>
        <p:nvSpPr>
          <p:cNvPr id="11" name="Freeform: Shape 10">
            <a:extLst>
              <a:ext uri="{FF2B5EF4-FFF2-40B4-BE49-F238E27FC236}">
                <a16:creationId xmlns:a16="http://schemas.microsoft.com/office/drawing/2014/main" id="{1490BA7B-AFD9-1352-045F-79CE3234EEDA}"/>
              </a:ext>
            </a:extLst>
          </p:cNvPr>
          <p:cNvSpPr/>
          <p:nvPr/>
        </p:nvSpPr>
        <p:spPr>
          <a:xfrm>
            <a:off x="5578126" y="3433936"/>
            <a:ext cx="3807826" cy="118300"/>
          </a:xfrm>
          <a:custGeom>
            <a:avLst/>
            <a:gdLst>
              <a:gd name="connsiteX0" fmla="*/ 117493 w 7563714"/>
              <a:gd name="connsiteY0" fmla="*/ 0 h 234986"/>
              <a:gd name="connsiteX1" fmla="*/ 2638443 w 7563714"/>
              <a:gd name="connsiteY1" fmla="*/ 0 h 234986"/>
              <a:gd name="connsiteX2" fmla="*/ 3534621 w 7563714"/>
              <a:gd name="connsiteY2" fmla="*/ 0 h 234986"/>
              <a:gd name="connsiteX3" fmla="*/ 4029093 w 7563714"/>
              <a:gd name="connsiteY3" fmla="*/ 0 h 234986"/>
              <a:gd name="connsiteX4" fmla="*/ 6055570 w 7563714"/>
              <a:gd name="connsiteY4" fmla="*/ 0 h 234986"/>
              <a:gd name="connsiteX5" fmla="*/ 7446222 w 7563714"/>
              <a:gd name="connsiteY5" fmla="*/ 0 h 234986"/>
              <a:gd name="connsiteX6" fmla="*/ 7563714 w 7563714"/>
              <a:gd name="connsiteY6" fmla="*/ 117493 h 234986"/>
              <a:gd name="connsiteX7" fmla="*/ 7446222 w 7563714"/>
              <a:gd name="connsiteY7" fmla="*/ 234986 h 234986"/>
              <a:gd name="connsiteX8" fmla="*/ 6055570 w 7563714"/>
              <a:gd name="connsiteY8" fmla="*/ 234986 h 234986"/>
              <a:gd name="connsiteX9" fmla="*/ 4029093 w 7563714"/>
              <a:gd name="connsiteY9" fmla="*/ 234986 h 234986"/>
              <a:gd name="connsiteX10" fmla="*/ 3534621 w 7563714"/>
              <a:gd name="connsiteY10" fmla="*/ 234986 h 234986"/>
              <a:gd name="connsiteX11" fmla="*/ 2638443 w 7563714"/>
              <a:gd name="connsiteY11" fmla="*/ 234986 h 234986"/>
              <a:gd name="connsiteX12" fmla="*/ 117493 w 7563714"/>
              <a:gd name="connsiteY12" fmla="*/ 234986 h 234986"/>
              <a:gd name="connsiteX13" fmla="*/ 0 w 7563714"/>
              <a:gd name="connsiteY13" fmla="*/ 117493 h 234986"/>
              <a:gd name="connsiteX14" fmla="*/ 117493 w 7563714"/>
              <a:gd name="connsiteY14" fmla="*/ 0 h 23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563714" h="234986">
                <a:moveTo>
                  <a:pt x="117493" y="0"/>
                </a:moveTo>
                <a:lnTo>
                  <a:pt x="2638443" y="0"/>
                </a:lnTo>
                <a:lnTo>
                  <a:pt x="3534621" y="0"/>
                </a:lnTo>
                <a:lnTo>
                  <a:pt x="4029093" y="0"/>
                </a:lnTo>
                <a:lnTo>
                  <a:pt x="6055570" y="0"/>
                </a:lnTo>
                <a:lnTo>
                  <a:pt x="7446222" y="0"/>
                </a:lnTo>
                <a:cubicBezTo>
                  <a:pt x="7511110" y="0"/>
                  <a:pt x="7563714" y="52603"/>
                  <a:pt x="7563714" y="117493"/>
                </a:cubicBezTo>
                <a:cubicBezTo>
                  <a:pt x="7563714" y="182383"/>
                  <a:pt x="7511110" y="234986"/>
                  <a:pt x="7446222" y="234986"/>
                </a:cubicBezTo>
                <a:lnTo>
                  <a:pt x="6055570" y="234986"/>
                </a:lnTo>
                <a:lnTo>
                  <a:pt x="4029093" y="234986"/>
                </a:lnTo>
                <a:lnTo>
                  <a:pt x="3534621" y="234986"/>
                </a:lnTo>
                <a:lnTo>
                  <a:pt x="2638443" y="234986"/>
                </a:lnTo>
                <a:lnTo>
                  <a:pt x="117493" y="234986"/>
                </a:lnTo>
                <a:cubicBezTo>
                  <a:pt x="52603" y="234986"/>
                  <a:pt x="0" y="182383"/>
                  <a:pt x="0" y="117493"/>
                </a:cubicBezTo>
                <a:cubicBezTo>
                  <a:pt x="0" y="52603"/>
                  <a:pt x="52603" y="0"/>
                  <a:pt x="117493" y="0"/>
                </a:cubicBezTo>
                <a:close/>
              </a:path>
            </a:pathLst>
          </a:custGeom>
          <a:gradFill>
            <a:gsLst>
              <a:gs pos="0">
                <a:schemeClr val="accent1"/>
              </a:gs>
              <a:gs pos="100000">
                <a:schemeClr val="accent2"/>
              </a:gs>
            </a:gsLst>
            <a:lin ang="2009288"/>
          </a:gradFill>
          <a:ln w="12700">
            <a:miter lim="400000"/>
          </a:ln>
        </p:spPr>
        <p:txBody>
          <a:bodyPr lIns="0" tIns="0" rIns="0" bIns="0" anchor="ctr"/>
          <a:lstStyle/>
          <a:p>
            <a:endParaRPr sz="1600">
              <a:solidFill>
                <a:srgbClr val="FFFFFF"/>
              </a:solidFill>
              <a:latin typeface="+mj-lt"/>
            </a:endParaRPr>
          </a:p>
        </p:txBody>
      </p:sp>
      <p:sp>
        <p:nvSpPr>
          <p:cNvPr id="12" name="Freeform: Shape 11">
            <a:extLst>
              <a:ext uri="{FF2B5EF4-FFF2-40B4-BE49-F238E27FC236}">
                <a16:creationId xmlns:a16="http://schemas.microsoft.com/office/drawing/2014/main" id="{552CB704-59DB-AF2B-353F-37FAFA954794}"/>
              </a:ext>
            </a:extLst>
          </p:cNvPr>
          <p:cNvSpPr/>
          <p:nvPr/>
        </p:nvSpPr>
        <p:spPr>
          <a:xfrm>
            <a:off x="1639665" y="3433936"/>
            <a:ext cx="3807826" cy="118300"/>
          </a:xfrm>
          <a:custGeom>
            <a:avLst/>
            <a:gdLst>
              <a:gd name="connsiteX0" fmla="*/ 117493 w 7563714"/>
              <a:gd name="connsiteY0" fmla="*/ 0 h 234986"/>
              <a:gd name="connsiteX1" fmla="*/ 3105871 w 7563714"/>
              <a:gd name="connsiteY1" fmla="*/ 0 h 234986"/>
              <a:gd name="connsiteX2" fmla="*/ 3534621 w 7563714"/>
              <a:gd name="connsiteY2" fmla="*/ 0 h 234986"/>
              <a:gd name="connsiteX3" fmla="*/ 4029093 w 7563714"/>
              <a:gd name="connsiteY3" fmla="*/ 0 h 234986"/>
              <a:gd name="connsiteX4" fmla="*/ 6522999 w 7563714"/>
              <a:gd name="connsiteY4" fmla="*/ 0 h 234986"/>
              <a:gd name="connsiteX5" fmla="*/ 7446221 w 7563714"/>
              <a:gd name="connsiteY5" fmla="*/ 0 h 234986"/>
              <a:gd name="connsiteX6" fmla="*/ 7563714 w 7563714"/>
              <a:gd name="connsiteY6" fmla="*/ 117493 h 234986"/>
              <a:gd name="connsiteX7" fmla="*/ 7446221 w 7563714"/>
              <a:gd name="connsiteY7" fmla="*/ 234986 h 234986"/>
              <a:gd name="connsiteX8" fmla="*/ 6522999 w 7563714"/>
              <a:gd name="connsiteY8" fmla="*/ 234986 h 234986"/>
              <a:gd name="connsiteX9" fmla="*/ 4029093 w 7563714"/>
              <a:gd name="connsiteY9" fmla="*/ 234986 h 234986"/>
              <a:gd name="connsiteX10" fmla="*/ 3534621 w 7563714"/>
              <a:gd name="connsiteY10" fmla="*/ 234986 h 234986"/>
              <a:gd name="connsiteX11" fmla="*/ 3105871 w 7563714"/>
              <a:gd name="connsiteY11" fmla="*/ 234986 h 234986"/>
              <a:gd name="connsiteX12" fmla="*/ 117493 w 7563714"/>
              <a:gd name="connsiteY12" fmla="*/ 234986 h 234986"/>
              <a:gd name="connsiteX13" fmla="*/ 0 w 7563714"/>
              <a:gd name="connsiteY13" fmla="*/ 117493 h 234986"/>
              <a:gd name="connsiteX14" fmla="*/ 117493 w 7563714"/>
              <a:gd name="connsiteY14" fmla="*/ 0 h 23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563714" h="234986">
                <a:moveTo>
                  <a:pt x="117493" y="0"/>
                </a:moveTo>
                <a:lnTo>
                  <a:pt x="3105871" y="0"/>
                </a:lnTo>
                <a:lnTo>
                  <a:pt x="3534621" y="0"/>
                </a:lnTo>
                <a:lnTo>
                  <a:pt x="4029093" y="0"/>
                </a:lnTo>
                <a:lnTo>
                  <a:pt x="6522999" y="0"/>
                </a:lnTo>
                <a:lnTo>
                  <a:pt x="7446221" y="0"/>
                </a:lnTo>
                <a:cubicBezTo>
                  <a:pt x="7511111" y="0"/>
                  <a:pt x="7563714" y="52603"/>
                  <a:pt x="7563714" y="117493"/>
                </a:cubicBezTo>
                <a:cubicBezTo>
                  <a:pt x="7563714" y="182383"/>
                  <a:pt x="7511111" y="234986"/>
                  <a:pt x="7446221" y="234986"/>
                </a:cubicBezTo>
                <a:lnTo>
                  <a:pt x="6522999" y="234986"/>
                </a:lnTo>
                <a:lnTo>
                  <a:pt x="4029093" y="234986"/>
                </a:lnTo>
                <a:lnTo>
                  <a:pt x="3534621" y="234986"/>
                </a:lnTo>
                <a:lnTo>
                  <a:pt x="3105871" y="234986"/>
                </a:lnTo>
                <a:lnTo>
                  <a:pt x="117493" y="234986"/>
                </a:lnTo>
                <a:cubicBezTo>
                  <a:pt x="52603" y="234986"/>
                  <a:pt x="0" y="182383"/>
                  <a:pt x="0" y="117493"/>
                </a:cubicBezTo>
                <a:cubicBezTo>
                  <a:pt x="0" y="52603"/>
                  <a:pt x="52603" y="0"/>
                  <a:pt x="117493" y="0"/>
                </a:cubicBezTo>
                <a:close/>
              </a:path>
            </a:pathLst>
          </a:custGeom>
          <a:gradFill>
            <a:gsLst>
              <a:gs pos="0">
                <a:schemeClr val="accent3"/>
              </a:gs>
              <a:gs pos="100000">
                <a:schemeClr val="accent4"/>
              </a:gs>
            </a:gsLst>
            <a:lin ang="2009288"/>
          </a:gradFill>
          <a:ln w="12700">
            <a:miter lim="400000"/>
          </a:ln>
        </p:spPr>
        <p:txBody>
          <a:bodyPr wrap="square" lIns="0" tIns="0" rIns="0" bIns="0" anchor="ctr">
            <a:noAutofit/>
          </a:bodyPr>
          <a:lstStyle/>
          <a:p>
            <a:endParaRPr sz="1600">
              <a:solidFill>
                <a:srgbClr val="FFFFFF"/>
              </a:solidFill>
              <a:latin typeface="+mj-lt"/>
            </a:endParaRPr>
          </a:p>
        </p:txBody>
      </p:sp>
      <p:sp>
        <p:nvSpPr>
          <p:cNvPr id="13" name="2021">
            <a:extLst>
              <a:ext uri="{FF2B5EF4-FFF2-40B4-BE49-F238E27FC236}">
                <a16:creationId xmlns:a16="http://schemas.microsoft.com/office/drawing/2014/main" id="{32C3864F-3FE2-7376-6FD9-366333ED2D3E}"/>
              </a:ext>
            </a:extLst>
          </p:cNvPr>
          <p:cNvSpPr txBox="1"/>
          <p:nvPr/>
        </p:nvSpPr>
        <p:spPr>
          <a:xfrm>
            <a:off x="7540495" y="2151756"/>
            <a:ext cx="2468698"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3"/>
                </a:solidFill>
                <a:latin typeface="+mj-lt"/>
              </a:rPr>
              <a:t>IDENTIFICATION</a:t>
            </a:r>
            <a:endParaRPr b="1" dirty="0">
              <a:solidFill>
                <a:schemeClr val="accent3"/>
              </a:solidFill>
              <a:latin typeface="+mj-lt"/>
            </a:endParaRPr>
          </a:p>
        </p:txBody>
      </p:sp>
      <p:sp>
        <p:nvSpPr>
          <p:cNvPr id="14" name="Lorem ipsum dolor sit amet…">
            <a:extLst>
              <a:ext uri="{FF2B5EF4-FFF2-40B4-BE49-F238E27FC236}">
                <a16:creationId xmlns:a16="http://schemas.microsoft.com/office/drawing/2014/main" id="{CEF33382-0C6E-EA96-1474-5671C409EBA1}"/>
              </a:ext>
            </a:extLst>
          </p:cNvPr>
          <p:cNvSpPr txBox="1"/>
          <p:nvPr/>
        </p:nvSpPr>
        <p:spPr>
          <a:xfrm>
            <a:off x="7562262" y="2440081"/>
            <a:ext cx="1657938" cy="74892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900" b="0">
                <a:solidFill>
                  <a:schemeClr val="tx2"/>
                </a:solidFill>
                <a:latin typeface="Century Gothic" panose="020B0502020202020204" pitchFamily="34" charset="0"/>
                <a:ea typeface="DM Sans Regular"/>
                <a:cs typeface="DM Sans Regular"/>
              </a:defRPr>
            </a:lvl1pPr>
          </a:lstStyle>
          <a:p>
            <a:pPr>
              <a:lnSpc>
                <a:spcPct val="100000"/>
              </a:lnSpc>
            </a:pPr>
            <a:r>
              <a:rPr lang="en-US" sz="1400" dirty="0">
                <a:solidFill>
                  <a:schemeClr val="accent4">
                    <a:lumMod val="50000"/>
                  </a:schemeClr>
                </a:solidFill>
                <a:latin typeface="+mj-lt"/>
              </a:rPr>
              <a:t>Identify blocks or sub-block suitable for Formal Verification</a:t>
            </a:r>
            <a:endParaRPr sz="1400" dirty="0">
              <a:solidFill>
                <a:schemeClr val="accent4">
                  <a:lumMod val="50000"/>
                </a:schemeClr>
              </a:solidFill>
              <a:latin typeface="+mj-lt"/>
            </a:endParaRPr>
          </a:p>
        </p:txBody>
      </p:sp>
      <p:sp>
        <p:nvSpPr>
          <p:cNvPr id="15" name="2021">
            <a:extLst>
              <a:ext uri="{FF2B5EF4-FFF2-40B4-BE49-F238E27FC236}">
                <a16:creationId xmlns:a16="http://schemas.microsoft.com/office/drawing/2014/main" id="{3140FB2B-CF93-5E8F-1316-30BB81820F4A}"/>
              </a:ext>
            </a:extLst>
          </p:cNvPr>
          <p:cNvSpPr txBox="1"/>
          <p:nvPr/>
        </p:nvSpPr>
        <p:spPr>
          <a:xfrm>
            <a:off x="5578126" y="3640699"/>
            <a:ext cx="2457859"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1"/>
                </a:solidFill>
                <a:latin typeface="+mj-lt"/>
              </a:rPr>
              <a:t>EXECUTION</a:t>
            </a:r>
            <a:endParaRPr b="1" dirty="0">
              <a:solidFill>
                <a:schemeClr val="accent1"/>
              </a:solidFill>
              <a:latin typeface="+mj-lt"/>
            </a:endParaRPr>
          </a:p>
        </p:txBody>
      </p:sp>
      <p:sp>
        <p:nvSpPr>
          <p:cNvPr id="16" name="Lorem ipsum dolor sit amet…">
            <a:extLst>
              <a:ext uri="{FF2B5EF4-FFF2-40B4-BE49-F238E27FC236}">
                <a16:creationId xmlns:a16="http://schemas.microsoft.com/office/drawing/2014/main" id="{D5FDA2BD-88D4-91FE-0C54-26ACC8FDAEE6}"/>
              </a:ext>
            </a:extLst>
          </p:cNvPr>
          <p:cNvSpPr txBox="1"/>
          <p:nvPr/>
        </p:nvSpPr>
        <p:spPr>
          <a:xfrm>
            <a:off x="5578127" y="3929024"/>
            <a:ext cx="2030993" cy="74892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900" b="0">
                <a:solidFill>
                  <a:schemeClr val="tx2"/>
                </a:solidFill>
                <a:latin typeface="Century Gothic" panose="020B0502020202020204" pitchFamily="34" charset="0"/>
                <a:ea typeface="DM Sans Regular"/>
                <a:cs typeface="DM Sans Regular"/>
              </a:defRPr>
            </a:lvl1pPr>
          </a:lstStyle>
          <a:p>
            <a:pPr>
              <a:lnSpc>
                <a:spcPct val="100000"/>
              </a:lnSpc>
            </a:pPr>
            <a:r>
              <a:rPr lang="en-US" sz="1400" dirty="0">
                <a:latin typeface="+mj-lt"/>
              </a:rPr>
              <a:t>Implement checkers as per testplan and clean-up of failing checkers </a:t>
            </a:r>
            <a:endParaRPr sz="1400" dirty="0">
              <a:latin typeface="+mj-lt"/>
            </a:endParaRPr>
          </a:p>
        </p:txBody>
      </p:sp>
      <p:sp>
        <p:nvSpPr>
          <p:cNvPr id="17" name="2021">
            <a:extLst>
              <a:ext uri="{FF2B5EF4-FFF2-40B4-BE49-F238E27FC236}">
                <a16:creationId xmlns:a16="http://schemas.microsoft.com/office/drawing/2014/main" id="{05A34B5F-8CF4-99EE-7233-0DAC17136B8F}"/>
              </a:ext>
            </a:extLst>
          </p:cNvPr>
          <p:cNvSpPr txBox="1"/>
          <p:nvPr/>
        </p:nvSpPr>
        <p:spPr>
          <a:xfrm>
            <a:off x="1639665" y="3640699"/>
            <a:ext cx="2457859"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3"/>
                </a:solidFill>
                <a:latin typeface="+mj-lt"/>
              </a:rPr>
              <a:t>TESTPLANNING</a:t>
            </a:r>
            <a:endParaRPr b="1" dirty="0">
              <a:solidFill>
                <a:schemeClr val="accent3"/>
              </a:solidFill>
              <a:latin typeface="+mj-lt"/>
            </a:endParaRPr>
          </a:p>
        </p:txBody>
      </p:sp>
      <p:sp>
        <p:nvSpPr>
          <p:cNvPr id="18" name="Lorem ipsum dolor sit amet…">
            <a:extLst>
              <a:ext uri="{FF2B5EF4-FFF2-40B4-BE49-F238E27FC236}">
                <a16:creationId xmlns:a16="http://schemas.microsoft.com/office/drawing/2014/main" id="{9FBE4C58-E1DB-2BE8-EAB6-272ECE7C928A}"/>
              </a:ext>
            </a:extLst>
          </p:cNvPr>
          <p:cNvSpPr txBox="1"/>
          <p:nvPr/>
        </p:nvSpPr>
        <p:spPr>
          <a:xfrm>
            <a:off x="1661431" y="3929024"/>
            <a:ext cx="1996169" cy="5334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1100" b="0">
                <a:solidFill>
                  <a:schemeClr val="accent4">
                    <a:lumMod val="50000"/>
                  </a:schemeClr>
                </a:solidFill>
                <a:latin typeface="Century Gothic" panose="020B0502020202020204" pitchFamily="34" charset="0"/>
                <a:ea typeface="DM Sans Regular"/>
                <a:cs typeface="DM Sans Regular"/>
              </a:defRPr>
            </a:lvl1pPr>
          </a:lstStyle>
          <a:p>
            <a:pPr>
              <a:lnSpc>
                <a:spcPct val="100000"/>
              </a:lnSpc>
            </a:pPr>
            <a:r>
              <a:rPr lang="en-US" sz="1400" dirty="0">
                <a:latin typeface="+mj-lt"/>
              </a:rPr>
              <a:t>Prepare exhaustive testplan to verify DUT </a:t>
            </a:r>
            <a:endParaRPr sz="1400" dirty="0">
              <a:latin typeface="+mj-lt"/>
            </a:endParaRPr>
          </a:p>
        </p:txBody>
      </p:sp>
      <p:sp>
        <p:nvSpPr>
          <p:cNvPr id="19" name="2021">
            <a:extLst>
              <a:ext uri="{FF2B5EF4-FFF2-40B4-BE49-F238E27FC236}">
                <a16:creationId xmlns:a16="http://schemas.microsoft.com/office/drawing/2014/main" id="{7E1BAD3E-B2AC-C2C6-297E-E077D019EBED}"/>
              </a:ext>
            </a:extLst>
          </p:cNvPr>
          <p:cNvSpPr txBox="1"/>
          <p:nvPr/>
        </p:nvSpPr>
        <p:spPr>
          <a:xfrm>
            <a:off x="1639665" y="5116608"/>
            <a:ext cx="1762891"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1"/>
                </a:solidFill>
                <a:latin typeface="+mj-lt"/>
              </a:rPr>
              <a:t>ANALYZE</a:t>
            </a:r>
            <a:endParaRPr b="1" dirty="0">
              <a:solidFill>
                <a:schemeClr val="accent1"/>
              </a:solidFill>
              <a:latin typeface="+mj-lt"/>
            </a:endParaRPr>
          </a:p>
        </p:txBody>
      </p:sp>
      <p:sp>
        <p:nvSpPr>
          <p:cNvPr id="20" name="Lorem ipsum dolor sit amet…">
            <a:extLst>
              <a:ext uri="{FF2B5EF4-FFF2-40B4-BE49-F238E27FC236}">
                <a16:creationId xmlns:a16="http://schemas.microsoft.com/office/drawing/2014/main" id="{E72C6CFD-DE38-D05B-5B3C-CBBDE41280FD}"/>
              </a:ext>
            </a:extLst>
          </p:cNvPr>
          <p:cNvSpPr txBox="1"/>
          <p:nvPr/>
        </p:nvSpPr>
        <p:spPr>
          <a:xfrm>
            <a:off x="1661432" y="5404933"/>
            <a:ext cx="2585408" cy="9643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900" b="0">
                <a:solidFill>
                  <a:schemeClr val="tx2"/>
                </a:solidFill>
                <a:latin typeface="Century Gothic" panose="020B0502020202020204" pitchFamily="34" charset="0"/>
                <a:ea typeface="DM Sans Regular"/>
                <a:cs typeface="DM Sans Regular"/>
              </a:defRPr>
            </a:lvl1pPr>
          </a:lstStyle>
          <a:p>
            <a:pPr>
              <a:lnSpc>
                <a:spcPct val="100000"/>
              </a:lnSpc>
            </a:pPr>
            <a:r>
              <a:rPr lang="en-US" sz="1400" dirty="0">
                <a:latin typeface="+mj-lt"/>
              </a:rPr>
              <a:t>Analyze achieved bounds for critical checkers and apply abstraction as required</a:t>
            </a:r>
          </a:p>
          <a:p>
            <a:pPr>
              <a:lnSpc>
                <a:spcPct val="100000"/>
              </a:lnSpc>
            </a:pPr>
            <a:endParaRPr sz="1400" dirty="0">
              <a:latin typeface="+mj-lt"/>
            </a:endParaRPr>
          </a:p>
        </p:txBody>
      </p:sp>
      <p:sp>
        <p:nvSpPr>
          <p:cNvPr id="21" name="2021">
            <a:extLst>
              <a:ext uri="{FF2B5EF4-FFF2-40B4-BE49-F238E27FC236}">
                <a16:creationId xmlns:a16="http://schemas.microsoft.com/office/drawing/2014/main" id="{4CE4B164-0FFB-00AF-338F-A522A152EBEC}"/>
              </a:ext>
            </a:extLst>
          </p:cNvPr>
          <p:cNvSpPr txBox="1"/>
          <p:nvPr/>
        </p:nvSpPr>
        <p:spPr>
          <a:xfrm>
            <a:off x="4631363" y="5116608"/>
            <a:ext cx="1762891"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3"/>
                </a:solidFill>
                <a:latin typeface="+mj-lt"/>
              </a:rPr>
              <a:t>EVALUATE</a:t>
            </a:r>
            <a:endParaRPr b="1" dirty="0">
              <a:solidFill>
                <a:schemeClr val="accent3"/>
              </a:solidFill>
              <a:latin typeface="+mj-lt"/>
            </a:endParaRPr>
          </a:p>
        </p:txBody>
      </p:sp>
      <p:sp>
        <p:nvSpPr>
          <p:cNvPr id="22" name="Lorem ipsum dolor sit amet…">
            <a:extLst>
              <a:ext uri="{FF2B5EF4-FFF2-40B4-BE49-F238E27FC236}">
                <a16:creationId xmlns:a16="http://schemas.microsoft.com/office/drawing/2014/main" id="{BF903C12-CC63-B235-D405-57F0C28C1074}"/>
              </a:ext>
            </a:extLst>
          </p:cNvPr>
          <p:cNvSpPr txBox="1"/>
          <p:nvPr/>
        </p:nvSpPr>
        <p:spPr>
          <a:xfrm>
            <a:off x="4653129" y="5404933"/>
            <a:ext cx="2433471" cy="9643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1100" b="0">
                <a:solidFill>
                  <a:schemeClr val="accent4">
                    <a:lumMod val="50000"/>
                  </a:schemeClr>
                </a:solidFill>
                <a:latin typeface="Century Gothic" panose="020B0502020202020204" pitchFamily="34" charset="0"/>
                <a:ea typeface="DM Sans Regular"/>
                <a:cs typeface="DM Sans Regular"/>
              </a:defRPr>
            </a:lvl1pPr>
          </a:lstStyle>
          <a:p>
            <a:pPr>
              <a:lnSpc>
                <a:spcPct val="100000"/>
              </a:lnSpc>
            </a:pPr>
            <a:r>
              <a:rPr lang="en-US" sz="1400" dirty="0">
                <a:solidFill>
                  <a:schemeClr val="tx1">
                    <a:lumMod val="65000"/>
                    <a:lumOff val="35000"/>
                  </a:schemeClr>
                </a:solidFill>
                <a:latin typeface="+mj-lt"/>
              </a:rPr>
              <a:t>Use coverage results to evaluate completeness of Formal Verification</a:t>
            </a:r>
          </a:p>
          <a:p>
            <a:pPr>
              <a:lnSpc>
                <a:spcPct val="100000"/>
              </a:lnSpc>
            </a:pPr>
            <a:r>
              <a:rPr lang="en-US" sz="1400" dirty="0">
                <a:latin typeface="+mj-lt"/>
              </a:rPr>
              <a:t> </a:t>
            </a:r>
            <a:endParaRPr sz="1400" dirty="0">
              <a:latin typeface="+mj-lt"/>
            </a:endParaRPr>
          </a:p>
        </p:txBody>
      </p:sp>
      <p:sp>
        <p:nvSpPr>
          <p:cNvPr id="23" name="2021">
            <a:extLst>
              <a:ext uri="{FF2B5EF4-FFF2-40B4-BE49-F238E27FC236}">
                <a16:creationId xmlns:a16="http://schemas.microsoft.com/office/drawing/2014/main" id="{32C908CB-D605-B4B6-4861-CFA367B57B3C}"/>
              </a:ext>
            </a:extLst>
          </p:cNvPr>
          <p:cNvSpPr txBox="1"/>
          <p:nvPr/>
        </p:nvSpPr>
        <p:spPr>
          <a:xfrm>
            <a:off x="8036118" y="5116608"/>
            <a:ext cx="1762891" cy="412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a:lnSpc>
                <a:spcPct val="120000"/>
              </a:lnSpc>
              <a:defRPr b="0">
                <a:solidFill>
                  <a:srgbClr val="231A69"/>
                </a:solidFill>
                <a:latin typeface="DM Sans Medium"/>
                <a:ea typeface="DM Sans Medium"/>
                <a:cs typeface="DM Sans Medium"/>
                <a:sym typeface="DM Sans Medium"/>
              </a:defRPr>
            </a:lvl1pPr>
          </a:lstStyle>
          <a:p>
            <a:r>
              <a:rPr lang="en-US" b="1" dirty="0">
                <a:solidFill>
                  <a:schemeClr val="accent1"/>
                </a:solidFill>
                <a:latin typeface="+mj-lt"/>
              </a:rPr>
              <a:t>SIGN-OFF</a:t>
            </a:r>
            <a:endParaRPr b="1" dirty="0">
              <a:solidFill>
                <a:schemeClr val="accent1"/>
              </a:solidFill>
              <a:latin typeface="+mj-lt"/>
            </a:endParaRPr>
          </a:p>
        </p:txBody>
      </p:sp>
      <p:sp>
        <p:nvSpPr>
          <p:cNvPr id="24" name="Lorem ipsum dolor sit amet…">
            <a:extLst>
              <a:ext uri="{FF2B5EF4-FFF2-40B4-BE49-F238E27FC236}">
                <a16:creationId xmlns:a16="http://schemas.microsoft.com/office/drawing/2014/main" id="{105CD40C-5E9F-2F2D-1632-C3E76AC62FED}"/>
              </a:ext>
            </a:extLst>
          </p:cNvPr>
          <p:cNvSpPr txBox="1"/>
          <p:nvPr/>
        </p:nvSpPr>
        <p:spPr>
          <a:xfrm>
            <a:off x="8057885" y="5404933"/>
            <a:ext cx="2282954" cy="74892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defPPr>
              <a:defRPr lang="en-US"/>
            </a:defPPr>
            <a:lvl1pPr defTabSz="457200">
              <a:lnSpc>
                <a:spcPct val="120000"/>
              </a:lnSpc>
              <a:defRPr sz="900" b="0">
                <a:solidFill>
                  <a:schemeClr val="tx2"/>
                </a:solidFill>
                <a:latin typeface="Century Gothic" panose="020B0502020202020204" pitchFamily="34" charset="0"/>
                <a:ea typeface="DM Sans Regular"/>
                <a:cs typeface="DM Sans Regular"/>
              </a:defRPr>
            </a:lvl1pPr>
          </a:lstStyle>
          <a:p>
            <a:pPr>
              <a:lnSpc>
                <a:spcPct val="100000"/>
              </a:lnSpc>
            </a:pPr>
            <a:r>
              <a:rPr lang="en-US" sz="1400" dirty="0">
                <a:latin typeface="+mj-lt"/>
              </a:rPr>
              <a:t>Sign-off on design when bound and coverage criteria are met</a:t>
            </a:r>
            <a:endParaRPr sz="1400" dirty="0">
              <a:latin typeface="+mj-lt"/>
            </a:endParaRPr>
          </a:p>
        </p:txBody>
      </p:sp>
      <p:sp>
        <p:nvSpPr>
          <p:cNvPr id="25" name="Rectangle: Rounded Corners 24">
            <a:extLst>
              <a:ext uri="{FF2B5EF4-FFF2-40B4-BE49-F238E27FC236}">
                <a16:creationId xmlns:a16="http://schemas.microsoft.com/office/drawing/2014/main" id="{57CC70D1-5B26-38F2-1AA1-D9527A19889D}"/>
              </a:ext>
            </a:extLst>
          </p:cNvPr>
          <p:cNvSpPr/>
          <p:nvPr/>
        </p:nvSpPr>
        <p:spPr>
          <a:xfrm>
            <a:off x="4653130" y="4911020"/>
            <a:ext cx="3262145" cy="118300"/>
          </a:xfrm>
          <a:prstGeom prst="roundRect">
            <a:avLst>
              <a:gd name="adj" fmla="val 50000"/>
            </a:avLst>
          </a:prstGeom>
          <a:gradFill>
            <a:gsLst>
              <a:gs pos="0">
                <a:schemeClr val="accent3"/>
              </a:gs>
              <a:gs pos="100000">
                <a:schemeClr val="accent4"/>
              </a:gs>
            </a:gsLst>
            <a:lin ang="2009288"/>
          </a:gradFill>
          <a:ln w="12700">
            <a:miter lim="400000"/>
          </a:ln>
        </p:spPr>
        <p:txBody>
          <a:bodyPr lIns="0" tIns="0" rIns="0" bIns="0" anchor="ctr"/>
          <a:lstStyle/>
          <a:p>
            <a:endParaRPr sz="1600">
              <a:solidFill>
                <a:srgbClr val="FFFFFF"/>
              </a:solidFill>
              <a:latin typeface="+mj-lt"/>
            </a:endParaRPr>
          </a:p>
        </p:txBody>
      </p:sp>
      <p:sp>
        <p:nvSpPr>
          <p:cNvPr id="26" name="Freeform: Shape 25">
            <a:extLst>
              <a:ext uri="{FF2B5EF4-FFF2-40B4-BE49-F238E27FC236}">
                <a16:creationId xmlns:a16="http://schemas.microsoft.com/office/drawing/2014/main" id="{9ACD66CA-B8CA-DF13-7274-F026BF0553CB}"/>
              </a:ext>
            </a:extLst>
          </p:cNvPr>
          <p:cNvSpPr/>
          <p:nvPr/>
        </p:nvSpPr>
        <p:spPr>
          <a:xfrm>
            <a:off x="8057885" y="4476837"/>
            <a:ext cx="331064" cy="321408"/>
          </a:xfrm>
          <a:custGeom>
            <a:avLst/>
            <a:gdLst>
              <a:gd name="connsiteX0" fmla="*/ 197781 w 1533988"/>
              <a:gd name="connsiteY0" fmla="*/ 1141662 h 1489247"/>
              <a:gd name="connsiteX1" fmla="*/ 458479 w 1533988"/>
              <a:gd name="connsiteY1" fmla="*/ 1141662 h 1489247"/>
              <a:gd name="connsiteX2" fmla="*/ 458479 w 1533988"/>
              <a:gd name="connsiteY2" fmla="*/ 1231545 h 1489247"/>
              <a:gd name="connsiteX3" fmla="*/ 197781 w 1533988"/>
              <a:gd name="connsiteY3" fmla="*/ 1231545 h 1489247"/>
              <a:gd name="connsiteX4" fmla="*/ 1174500 w 1533988"/>
              <a:gd name="connsiteY4" fmla="*/ 1005881 h 1489247"/>
              <a:gd name="connsiteX5" fmla="*/ 874973 w 1533988"/>
              <a:gd name="connsiteY5" fmla="*/ 1307046 h 1489247"/>
              <a:gd name="connsiteX6" fmla="*/ 874973 w 1533988"/>
              <a:gd name="connsiteY6" fmla="*/ 1399365 h 1489247"/>
              <a:gd name="connsiteX7" fmla="*/ 967132 w 1533988"/>
              <a:gd name="connsiteY7" fmla="*/ 1399365 h 1489247"/>
              <a:gd name="connsiteX8" fmla="*/ 1266579 w 1533988"/>
              <a:gd name="connsiteY8" fmla="*/ 1097920 h 1489247"/>
              <a:gd name="connsiteX9" fmla="*/ 1318031 w 1533988"/>
              <a:gd name="connsiteY9" fmla="*/ 861511 h 1489247"/>
              <a:gd name="connsiteX10" fmla="*/ 1237857 w 1533988"/>
              <a:gd name="connsiteY10" fmla="*/ 942125 h 1489247"/>
              <a:gd name="connsiteX11" fmla="*/ 1329896 w 1533988"/>
              <a:gd name="connsiteY11" fmla="*/ 1034164 h 1489247"/>
              <a:gd name="connsiteX12" fmla="*/ 1408273 w 1533988"/>
              <a:gd name="connsiteY12" fmla="*/ 955267 h 1489247"/>
              <a:gd name="connsiteX13" fmla="*/ 572329 w 1533988"/>
              <a:gd name="connsiteY13" fmla="*/ 803066 h 1489247"/>
              <a:gd name="connsiteX14" fmla="*/ 940886 w 1533988"/>
              <a:gd name="connsiteY14" fmla="*/ 803066 h 1489247"/>
              <a:gd name="connsiteX15" fmla="*/ 940886 w 1533988"/>
              <a:gd name="connsiteY15" fmla="*/ 892949 h 1489247"/>
              <a:gd name="connsiteX16" fmla="*/ 572329 w 1533988"/>
              <a:gd name="connsiteY16" fmla="*/ 892949 h 1489247"/>
              <a:gd name="connsiteX17" fmla="*/ 411700 w 1533988"/>
              <a:gd name="connsiteY17" fmla="*/ 750336 h 1489247"/>
              <a:gd name="connsiteX18" fmla="*/ 475256 w 1533988"/>
              <a:gd name="connsiteY18" fmla="*/ 813894 h 1489247"/>
              <a:gd name="connsiteX19" fmla="*/ 290659 w 1533988"/>
              <a:gd name="connsiteY19" fmla="*/ 998491 h 1489247"/>
              <a:gd name="connsiteX20" fmla="*/ 180963 w 1533988"/>
              <a:gd name="connsiteY20" fmla="*/ 888795 h 1489247"/>
              <a:gd name="connsiteX21" fmla="*/ 244519 w 1533988"/>
              <a:gd name="connsiteY21" fmla="*/ 825239 h 1489247"/>
              <a:gd name="connsiteX22" fmla="*/ 290659 w 1533988"/>
              <a:gd name="connsiteY22" fmla="*/ 871338 h 1489247"/>
              <a:gd name="connsiteX23" fmla="*/ 572329 w 1533988"/>
              <a:gd name="connsiteY23" fmla="*/ 503420 h 1489247"/>
              <a:gd name="connsiteX24" fmla="*/ 940886 w 1533988"/>
              <a:gd name="connsiteY24" fmla="*/ 503420 h 1489247"/>
              <a:gd name="connsiteX25" fmla="*/ 940886 w 1533988"/>
              <a:gd name="connsiteY25" fmla="*/ 593303 h 1489247"/>
              <a:gd name="connsiteX26" fmla="*/ 572329 w 1533988"/>
              <a:gd name="connsiteY26" fmla="*/ 593303 h 1489247"/>
              <a:gd name="connsiteX27" fmla="*/ 411700 w 1533988"/>
              <a:gd name="connsiteY27" fmla="*/ 438665 h 1489247"/>
              <a:gd name="connsiteX28" fmla="*/ 475256 w 1533988"/>
              <a:gd name="connsiteY28" fmla="*/ 502223 h 1489247"/>
              <a:gd name="connsiteX29" fmla="*/ 290659 w 1533988"/>
              <a:gd name="connsiteY29" fmla="*/ 686860 h 1489247"/>
              <a:gd name="connsiteX30" fmla="*/ 180963 w 1533988"/>
              <a:gd name="connsiteY30" fmla="*/ 577164 h 1489247"/>
              <a:gd name="connsiteX31" fmla="*/ 244519 w 1533988"/>
              <a:gd name="connsiteY31" fmla="*/ 513608 h 1489247"/>
              <a:gd name="connsiteX32" fmla="*/ 290659 w 1533988"/>
              <a:gd name="connsiteY32" fmla="*/ 559707 h 1489247"/>
              <a:gd name="connsiteX33" fmla="*/ 874973 w 1533988"/>
              <a:gd name="connsiteY33" fmla="*/ 156834 h 1489247"/>
              <a:gd name="connsiteX34" fmla="*/ 874973 w 1533988"/>
              <a:gd name="connsiteY34" fmla="*/ 314627 h 1489247"/>
              <a:gd name="connsiteX35" fmla="*/ 1026134 w 1533988"/>
              <a:gd name="connsiteY35" fmla="*/ 314627 h 1489247"/>
              <a:gd name="connsiteX36" fmla="*/ 89882 w 1533988"/>
              <a:gd name="connsiteY36" fmla="*/ 89922 h 1489247"/>
              <a:gd name="connsiteX37" fmla="*/ 89882 w 1533988"/>
              <a:gd name="connsiteY37" fmla="*/ 1399365 h 1489247"/>
              <a:gd name="connsiteX38" fmla="*/ 785051 w 1533988"/>
              <a:gd name="connsiteY38" fmla="*/ 1399365 h 1489247"/>
              <a:gd name="connsiteX39" fmla="*/ 785051 w 1533988"/>
              <a:gd name="connsiteY39" fmla="*/ 1269975 h 1489247"/>
              <a:gd name="connsiteX40" fmla="*/ 1099678 w 1533988"/>
              <a:gd name="connsiteY40" fmla="*/ 953590 h 1489247"/>
              <a:gd name="connsiteX41" fmla="*/ 1099678 w 1533988"/>
              <a:gd name="connsiteY41" fmla="*/ 404550 h 1489247"/>
              <a:gd name="connsiteX42" fmla="*/ 785051 w 1533988"/>
              <a:gd name="connsiteY42" fmla="*/ 404550 h 1489247"/>
              <a:gd name="connsiteX43" fmla="*/ 785051 w 1533988"/>
              <a:gd name="connsiteY43" fmla="*/ 89922 h 1489247"/>
              <a:gd name="connsiteX44" fmla="*/ 0 w 1533988"/>
              <a:gd name="connsiteY44" fmla="*/ 0 h 1489247"/>
              <a:gd name="connsiteX45" fmla="*/ 849206 w 1533988"/>
              <a:gd name="connsiteY45" fmla="*/ 0 h 1489247"/>
              <a:gd name="connsiteX46" fmla="*/ 1189600 w 1533988"/>
              <a:gd name="connsiteY46" fmla="*/ 355334 h 1489247"/>
              <a:gd name="connsiteX47" fmla="*/ 1189600 w 1533988"/>
              <a:gd name="connsiteY47" fmla="*/ 863148 h 1489247"/>
              <a:gd name="connsiteX48" fmla="*/ 1319110 w 1533988"/>
              <a:gd name="connsiteY48" fmla="*/ 732919 h 1489247"/>
              <a:gd name="connsiteX49" fmla="*/ 1533988 w 1533988"/>
              <a:gd name="connsiteY49" fmla="*/ 956266 h 1489247"/>
              <a:gd name="connsiteX50" fmla="*/ 1004523 w 1533988"/>
              <a:gd name="connsiteY50" fmla="*/ 1489247 h 1489247"/>
              <a:gd name="connsiteX51" fmla="*/ 0 w 1533988"/>
              <a:gd name="connsiteY51" fmla="*/ 1489247 h 148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533988" h="1489247">
                <a:moveTo>
                  <a:pt x="197781" y="1141662"/>
                </a:moveTo>
                <a:lnTo>
                  <a:pt x="458479" y="1141662"/>
                </a:lnTo>
                <a:lnTo>
                  <a:pt x="458479" y="1231545"/>
                </a:lnTo>
                <a:lnTo>
                  <a:pt x="197781" y="1231545"/>
                </a:lnTo>
                <a:close/>
                <a:moveTo>
                  <a:pt x="1174500" y="1005881"/>
                </a:moveTo>
                <a:lnTo>
                  <a:pt x="874973" y="1307046"/>
                </a:lnTo>
                <a:lnTo>
                  <a:pt x="874973" y="1399365"/>
                </a:lnTo>
                <a:lnTo>
                  <a:pt x="967132" y="1399365"/>
                </a:lnTo>
                <a:lnTo>
                  <a:pt x="1266579" y="1097920"/>
                </a:lnTo>
                <a:close/>
                <a:moveTo>
                  <a:pt x="1318031" y="861511"/>
                </a:moveTo>
                <a:lnTo>
                  <a:pt x="1237857" y="942125"/>
                </a:lnTo>
                <a:lnTo>
                  <a:pt x="1329896" y="1034164"/>
                </a:lnTo>
                <a:lnTo>
                  <a:pt x="1408273" y="955267"/>
                </a:lnTo>
                <a:close/>
                <a:moveTo>
                  <a:pt x="572329" y="803066"/>
                </a:moveTo>
                <a:lnTo>
                  <a:pt x="940886" y="803066"/>
                </a:lnTo>
                <a:lnTo>
                  <a:pt x="940886" y="892949"/>
                </a:lnTo>
                <a:lnTo>
                  <a:pt x="572329" y="892949"/>
                </a:lnTo>
                <a:close/>
                <a:moveTo>
                  <a:pt x="411700" y="750336"/>
                </a:moveTo>
                <a:lnTo>
                  <a:pt x="475256" y="813894"/>
                </a:lnTo>
                <a:lnTo>
                  <a:pt x="290659" y="998491"/>
                </a:lnTo>
                <a:lnTo>
                  <a:pt x="180963" y="888795"/>
                </a:lnTo>
                <a:lnTo>
                  <a:pt x="244519" y="825239"/>
                </a:lnTo>
                <a:lnTo>
                  <a:pt x="290659" y="871338"/>
                </a:lnTo>
                <a:close/>
                <a:moveTo>
                  <a:pt x="572329" y="503420"/>
                </a:moveTo>
                <a:lnTo>
                  <a:pt x="940886" y="503420"/>
                </a:lnTo>
                <a:lnTo>
                  <a:pt x="940886" y="593303"/>
                </a:lnTo>
                <a:lnTo>
                  <a:pt x="572329" y="593303"/>
                </a:lnTo>
                <a:close/>
                <a:moveTo>
                  <a:pt x="411700" y="438665"/>
                </a:moveTo>
                <a:lnTo>
                  <a:pt x="475256" y="502223"/>
                </a:lnTo>
                <a:lnTo>
                  <a:pt x="290659" y="686860"/>
                </a:lnTo>
                <a:lnTo>
                  <a:pt x="180963" y="577164"/>
                </a:lnTo>
                <a:lnTo>
                  <a:pt x="244519" y="513608"/>
                </a:lnTo>
                <a:lnTo>
                  <a:pt x="290659" y="559707"/>
                </a:lnTo>
                <a:close/>
                <a:moveTo>
                  <a:pt x="874973" y="156834"/>
                </a:moveTo>
                <a:lnTo>
                  <a:pt x="874973" y="314627"/>
                </a:lnTo>
                <a:lnTo>
                  <a:pt x="1026134" y="314627"/>
                </a:lnTo>
                <a:close/>
                <a:moveTo>
                  <a:pt x="89882" y="89922"/>
                </a:moveTo>
                <a:lnTo>
                  <a:pt x="89882" y="1399365"/>
                </a:lnTo>
                <a:lnTo>
                  <a:pt x="785051" y="1399365"/>
                </a:lnTo>
                <a:lnTo>
                  <a:pt x="785051" y="1269975"/>
                </a:lnTo>
                <a:lnTo>
                  <a:pt x="1099678" y="953590"/>
                </a:lnTo>
                <a:lnTo>
                  <a:pt x="1099678" y="404550"/>
                </a:lnTo>
                <a:lnTo>
                  <a:pt x="785051" y="404550"/>
                </a:lnTo>
                <a:lnTo>
                  <a:pt x="785051" y="89922"/>
                </a:lnTo>
                <a:close/>
                <a:moveTo>
                  <a:pt x="0" y="0"/>
                </a:moveTo>
                <a:lnTo>
                  <a:pt x="849206" y="0"/>
                </a:lnTo>
                <a:lnTo>
                  <a:pt x="1189600" y="355334"/>
                </a:lnTo>
                <a:lnTo>
                  <a:pt x="1189600" y="863148"/>
                </a:lnTo>
                <a:lnTo>
                  <a:pt x="1319110" y="732919"/>
                </a:lnTo>
                <a:lnTo>
                  <a:pt x="1533988" y="956266"/>
                </a:lnTo>
                <a:lnTo>
                  <a:pt x="1004523" y="1489247"/>
                </a:lnTo>
                <a:lnTo>
                  <a:pt x="0" y="1489247"/>
                </a:lnTo>
                <a:close/>
              </a:path>
            </a:pathLst>
          </a:custGeom>
          <a:gradFill>
            <a:gsLst>
              <a:gs pos="0">
                <a:schemeClr val="accent1"/>
              </a:gs>
              <a:gs pos="100000">
                <a:schemeClr val="accent2"/>
              </a:gs>
            </a:gsLst>
            <a:lin ang="2009288"/>
          </a:gradFill>
          <a:ln w="12700">
            <a:miter lim="400000"/>
          </a:ln>
        </p:spPr>
        <p:txBody>
          <a:bodyPr wrap="square" lIns="0" tIns="0" rIns="0" bIns="0" anchor="ctr">
            <a:noAutofit/>
          </a:bodyPr>
          <a:lstStyle/>
          <a:p>
            <a:endParaRPr lang="en-US" sz="1600">
              <a:solidFill>
                <a:srgbClr val="FFFFFF"/>
              </a:solidFill>
              <a:latin typeface="+mj-lt"/>
            </a:endParaRPr>
          </a:p>
        </p:txBody>
      </p:sp>
      <p:sp>
        <p:nvSpPr>
          <p:cNvPr id="27" name="Freeform: Shape 26">
            <a:extLst>
              <a:ext uri="{FF2B5EF4-FFF2-40B4-BE49-F238E27FC236}">
                <a16:creationId xmlns:a16="http://schemas.microsoft.com/office/drawing/2014/main" id="{26ABAF05-FD2B-4101-171E-36B605A90DDC}"/>
              </a:ext>
            </a:extLst>
          </p:cNvPr>
          <p:cNvSpPr/>
          <p:nvPr/>
        </p:nvSpPr>
        <p:spPr>
          <a:xfrm>
            <a:off x="4626629" y="4463733"/>
            <a:ext cx="334512" cy="334512"/>
          </a:xfrm>
          <a:custGeom>
            <a:avLst/>
            <a:gdLst>
              <a:gd name="connsiteX0" fmla="*/ 136302 w 1549965"/>
              <a:gd name="connsiteY0" fmla="*/ 581597 h 1549966"/>
              <a:gd name="connsiteX1" fmla="*/ 0 w 1549965"/>
              <a:gd name="connsiteY1" fmla="*/ 581597 h 1549966"/>
              <a:gd name="connsiteX2" fmla="*/ 0 w 1549965"/>
              <a:gd name="connsiteY2" fmla="*/ 460436 h 1549966"/>
              <a:gd name="connsiteX3" fmla="*/ 136302 w 1549965"/>
              <a:gd name="connsiteY3" fmla="*/ 460436 h 1549966"/>
              <a:gd name="connsiteX4" fmla="*/ 136302 w 1549965"/>
              <a:gd name="connsiteY4" fmla="*/ 581597 h 1549966"/>
              <a:gd name="connsiteX5" fmla="*/ 55807 w 1549965"/>
              <a:gd name="connsiteY5" fmla="*/ 820923 h 1549966"/>
              <a:gd name="connsiteX6" fmla="*/ 110336 w 1549965"/>
              <a:gd name="connsiteY6" fmla="*/ 929141 h 1549966"/>
              <a:gd name="connsiteX7" fmla="*/ 238887 w 1549965"/>
              <a:gd name="connsiteY7" fmla="*/ 864386 h 1549966"/>
              <a:gd name="connsiteX8" fmla="*/ 184398 w 1549965"/>
              <a:gd name="connsiteY8" fmla="*/ 756168 h 1549966"/>
              <a:gd name="connsiteX9" fmla="*/ 55807 w 1549965"/>
              <a:gd name="connsiteY9" fmla="*/ 820923 h 1549966"/>
              <a:gd name="connsiteX10" fmla="*/ 235851 w 1549965"/>
              <a:gd name="connsiteY10" fmla="*/ 168379 h 1549966"/>
              <a:gd name="connsiteX11" fmla="*/ 110296 w 1549965"/>
              <a:gd name="connsiteY11" fmla="*/ 105142 h 1549966"/>
              <a:gd name="connsiteX12" fmla="*/ 55807 w 1549965"/>
              <a:gd name="connsiteY12" fmla="*/ 213360 h 1549966"/>
              <a:gd name="connsiteX13" fmla="*/ 181362 w 1549965"/>
              <a:gd name="connsiteY13" fmla="*/ 276557 h 1549966"/>
              <a:gd name="connsiteX14" fmla="*/ 235851 w 1549965"/>
              <a:gd name="connsiteY14" fmla="*/ 168379 h 1549966"/>
              <a:gd name="connsiteX15" fmla="*/ 1443386 w 1549965"/>
              <a:gd name="connsiteY15" fmla="*/ 581597 h 1549966"/>
              <a:gd name="connsiteX16" fmla="*/ 1417420 w 1549965"/>
              <a:gd name="connsiteY16" fmla="*/ 644035 h 1549966"/>
              <a:gd name="connsiteX17" fmla="*/ 1494359 w 1549965"/>
              <a:gd name="connsiteY17" fmla="*/ 720974 h 1549966"/>
              <a:gd name="connsiteX18" fmla="*/ 1408671 w 1549965"/>
              <a:gd name="connsiteY18" fmla="*/ 806662 h 1549966"/>
              <a:gd name="connsiteX19" fmla="*/ 1331733 w 1549965"/>
              <a:gd name="connsiteY19" fmla="*/ 729722 h 1549966"/>
              <a:gd name="connsiteX20" fmla="*/ 1269294 w 1549965"/>
              <a:gd name="connsiteY20" fmla="*/ 755688 h 1549966"/>
              <a:gd name="connsiteX21" fmla="*/ 1269294 w 1549965"/>
              <a:gd name="connsiteY21" fmla="*/ 863307 h 1549966"/>
              <a:gd name="connsiteX22" fmla="*/ 1148133 w 1549965"/>
              <a:gd name="connsiteY22" fmla="*/ 863307 h 1549966"/>
              <a:gd name="connsiteX23" fmla="*/ 1148133 w 1549965"/>
              <a:gd name="connsiteY23" fmla="*/ 755688 h 1549966"/>
              <a:gd name="connsiteX24" fmla="*/ 1085695 w 1549965"/>
              <a:gd name="connsiteY24" fmla="*/ 729722 h 1549966"/>
              <a:gd name="connsiteX25" fmla="*/ 1008756 w 1549965"/>
              <a:gd name="connsiteY25" fmla="*/ 806662 h 1549966"/>
              <a:gd name="connsiteX26" fmla="*/ 923069 w 1549965"/>
              <a:gd name="connsiteY26" fmla="*/ 720974 h 1549966"/>
              <a:gd name="connsiteX27" fmla="*/ 1000008 w 1549965"/>
              <a:gd name="connsiteY27" fmla="*/ 644035 h 1549966"/>
              <a:gd name="connsiteX28" fmla="*/ 974042 w 1549965"/>
              <a:gd name="connsiteY28" fmla="*/ 581597 h 1549966"/>
              <a:gd name="connsiteX29" fmla="*/ 863387 w 1549965"/>
              <a:gd name="connsiteY29" fmla="*/ 581597 h 1549966"/>
              <a:gd name="connsiteX30" fmla="*/ 863387 w 1549965"/>
              <a:gd name="connsiteY30" fmla="*/ 460436 h 1549966"/>
              <a:gd name="connsiteX31" fmla="*/ 974042 w 1549965"/>
              <a:gd name="connsiteY31" fmla="*/ 460436 h 1549966"/>
              <a:gd name="connsiteX32" fmla="*/ 1000008 w 1549965"/>
              <a:gd name="connsiteY32" fmla="*/ 397998 h 1549966"/>
              <a:gd name="connsiteX33" fmla="*/ 923069 w 1549965"/>
              <a:gd name="connsiteY33" fmla="*/ 321059 h 1549966"/>
              <a:gd name="connsiteX34" fmla="*/ 1008756 w 1549965"/>
              <a:gd name="connsiteY34" fmla="*/ 235371 h 1549966"/>
              <a:gd name="connsiteX35" fmla="*/ 1085695 w 1549965"/>
              <a:gd name="connsiteY35" fmla="*/ 312310 h 1549966"/>
              <a:gd name="connsiteX36" fmla="*/ 1148133 w 1549965"/>
              <a:gd name="connsiteY36" fmla="*/ 286344 h 1549966"/>
              <a:gd name="connsiteX37" fmla="*/ 1148133 w 1549965"/>
              <a:gd name="connsiteY37" fmla="*/ 178725 h 1549966"/>
              <a:gd name="connsiteX38" fmla="*/ 1269294 w 1549965"/>
              <a:gd name="connsiteY38" fmla="*/ 178725 h 1549966"/>
              <a:gd name="connsiteX39" fmla="*/ 1269294 w 1549965"/>
              <a:gd name="connsiteY39" fmla="*/ 286344 h 1549966"/>
              <a:gd name="connsiteX40" fmla="*/ 1331733 w 1549965"/>
              <a:gd name="connsiteY40" fmla="*/ 312310 h 1549966"/>
              <a:gd name="connsiteX41" fmla="*/ 1408671 w 1549965"/>
              <a:gd name="connsiteY41" fmla="*/ 235371 h 1549966"/>
              <a:gd name="connsiteX42" fmla="*/ 1494359 w 1549965"/>
              <a:gd name="connsiteY42" fmla="*/ 321059 h 1549966"/>
              <a:gd name="connsiteX43" fmla="*/ 1417420 w 1549965"/>
              <a:gd name="connsiteY43" fmla="*/ 397998 h 1549966"/>
              <a:gd name="connsiteX44" fmla="*/ 1443386 w 1549965"/>
              <a:gd name="connsiteY44" fmla="*/ 460436 h 1549966"/>
              <a:gd name="connsiteX45" fmla="*/ 1551005 w 1549965"/>
              <a:gd name="connsiteY45" fmla="*/ 460436 h 1549966"/>
              <a:gd name="connsiteX46" fmla="*/ 1551005 w 1549965"/>
              <a:gd name="connsiteY46" fmla="*/ 581597 h 1549966"/>
              <a:gd name="connsiteX47" fmla="*/ 1443386 w 1549965"/>
              <a:gd name="connsiteY47" fmla="*/ 581597 h 1549966"/>
              <a:gd name="connsiteX48" fmla="*/ 1087533 w 1549965"/>
              <a:gd name="connsiteY48" fmla="*/ 518759 h 1549966"/>
              <a:gd name="connsiteX49" fmla="*/ 1205778 w 1549965"/>
              <a:gd name="connsiteY49" fmla="*/ 642157 h 1549966"/>
              <a:gd name="connsiteX50" fmla="*/ 1329854 w 1549965"/>
              <a:gd name="connsiteY50" fmla="*/ 521036 h 1549966"/>
              <a:gd name="connsiteX51" fmla="*/ 1208694 w 1549965"/>
              <a:gd name="connsiteY51" fmla="*/ 399875 h 1549966"/>
              <a:gd name="connsiteX52" fmla="*/ 1206497 w 1549965"/>
              <a:gd name="connsiteY52" fmla="*/ 399875 h 1549966"/>
              <a:gd name="connsiteX53" fmla="*/ 1087533 w 1549965"/>
              <a:gd name="connsiteY53" fmla="*/ 518759 h 1549966"/>
              <a:gd name="connsiteX54" fmla="*/ 1087533 w 1549965"/>
              <a:gd name="connsiteY54" fmla="*/ 518759 h 1549966"/>
              <a:gd name="connsiteX55" fmla="*/ 991499 w 1549965"/>
              <a:gd name="connsiteY55" fmla="*/ 930379 h 1549966"/>
              <a:gd name="connsiteX56" fmla="*/ 1109704 w 1549965"/>
              <a:gd name="connsiteY56" fmla="*/ 973842 h 1549966"/>
              <a:gd name="connsiteX57" fmla="*/ 1015148 w 1549965"/>
              <a:gd name="connsiteY57" fmla="*/ 1209932 h 1549966"/>
              <a:gd name="connsiteX58" fmla="*/ 1015148 w 1549965"/>
              <a:gd name="connsiteY58" fmla="*/ 1369243 h 1549966"/>
              <a:gd name="connsiteX59" fmla="*/ 833387 w 1549965"/>
              <a:gd name="connsiteY59" fmla="*/ 1551005 h 1549966"/>
              <a:gd name="connsiteX60" fmla="*/ 717618 w 1549965"/>
              <a:gd name="connsiteY60" fmla="*/ 1551005 h 1549966"/>
              <a:gd name="connsiteX61" fmla="*/ 535856 w 1549965"/>
              <a:gd name="connsiteY61" fmla="*/ 1369243 h 1549966"/>
              <a:gd name="connsiteX62" fmla="*/ 535856 w 1549965"/>
              <a:gd name="connsiteY62" fmla="*/ 1209932 h 1549966"/>
              <a:gd name="connsiteX63" fmla="*/ 420208 w 1549965"/>
              <a:gd name="connsiteY63" fmla="*/ 945919 h 1549966"/>
              <a:gd name="connsiteX64" fmla="*/ 254466 w 1549965"/>
              <a:gd name="connsiteY64" fmla="*/ 521036 h 1549966"/>
              <a:gd name="connsiteX65" fmla="*/ 254466 w 1549965"/>
              <a:gd name="connsiteY65" fmla="*/ 521036 h 1549966"/>
              <a:gd name="connsiteX66" fmla="*/ 254466 w 1549965"/>
              <a:gd name="connsiteY66" fmla="*/ 517561 h 1549966"/>
              <a:gd name="connsiteX67" fmla="*/ 775502 w 1549965"/>
              <a:gd name="connsiteY67" fmla="*/ 0 h 1549966"/>
              <a:gd name="connsiteX68" fmla="*/ 1057292 w 1549965"/>
              <a:gd name="connsiteY68" fmla="*/ 82971 h 1549966"/>
              <a:gd name="connsiteX69" fmla="*/ 928901 w 1549965"/>
              <a:gd name="connsiteY69" fmla="*/ 151761 h 1549966"/>
              <a:gd name="connsiteX70" fmla="*/ 775502 w 1549965"/>
              <a:gd name="connsiteY70" fmla="*/ 121161 h 1549966"/>
              <a:gd name="connsiteX71" fmla="*/ 375627 w 1549965"/>
              <a:gd name="connsiteY71" fmla="*/ 519478 h 1549966"/>
              <a:gd name="connsiteX72" fmla="*/ 516682 w 1549965"/>
              <a:gd name="connsiteY72" fmla="*/ 872615 h 1549966"/>
              <a:gd name="connsiteX73" fmla="*/ 649987 w 1549965"/>
              <a:gd name="connsiteY73" fmla="*/ 1129917 h 1549966"/>
              <a:gd name="connsiteX74" fmla="*/ 901058 w 1549965"/>
              <a:gd name="connsiteY74" fmla="*/ 1129917 h 1549966"/>
              <a:gd name="connsiteX75" fmla="*/ 991499 w 1549965"/>
              <a:gd name="connsiteY75" fmla="*/ 930379 h 1549966"/>
              <a:gd name="connsiteX76" fmla="*/ 991499 w 1549965"/>
              <a:gd name="connsiteY76" fmla="*/ 930379 h 1549966"/>
              <a:gd name="connsiteX77" fmla="*/ 893987 w 1549965"/>
              <a:gd name="connsiteY77" fmla="*/ 1369243 h 1549966"/>
              <a:gd name="connsiteX78" fmla="*/ 893987 w 1549965"/>
              <a:gd name="connsiteY78" fmla="*/ 1251118 h 1549966"/>
              <a:gd name="connsiteX79" fmla="*/ 657018 w 1549965"/>
              <a:gd name="connsiteY79" fmla="*/ 1251118 h 1549966"/>
              <a:gd name="connsiteX80" fmla="*/ 657018 w 1549965"/>
              <a:gd name="connsiteY80" fmla="*/ 1369243 h 1549966"/>
              <a:gd name="connsiteX81" fmla="*/ 717618 w 1549965"/>
              <a:gd name="connsiteY81" fmla="*/ 1429844 h 1549966"/>
              <a:gd name="connsiteX82" fmla="*/ 833387 w 1549965"/>
              <a:gd name="connsiteY82" fmla="*/ 1429844 h 1549966"/>
              <a:gd name="connsiteX83" fmla="*/ 893987 w 1549965"/>
              <a:gd name="connsiteY83" fmla="*/ 1369243 h 1549966"/>
              <a:gd name="connsiteX84" fmla="*/ 893987 w 1549965"/>
              <a:gd name="connsiteY84" fmla="*/ 1369243 h 154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549965" h="1549966">
                <a:moveTo>
                  <a:pt x="136302" y="581597"/>
                </a:moveTo>
                <a:lnTo>
                  <a:pt x="0" y="581597"/>
                </a:lnTo>
                <a:lnTo>
                  <a:pt x="0" y="460436"/>
                </a:lnTo>
                <a:lnTo>
                  <a:pt x="136302" y="460436"/>
                </a:lnTo>
                <a:lnTo>
                  <a:pt x="136302" y="581597"/>
                </a:lnTo>
                <a:close/>
                <a:moveTo>
                  <a:pt x="55807" y="820923"/>
                </a:moveTo>
                <a:lnTo>
                  <a:pt x="110336" y="929141"/>
                </a:lnTo>
                <a:lnTo>
                  <a:pt x="238887" y="864386"/>
                </a:lnTo>
                <a:lnTo>
                  <a:pt x="184398" y="756168"/>
                </a:lnTo>
                <a:lnTo>
                  <a:pt x="55807" y="820923"/>
                </a:lnTo>
                <a:close/>
                <a:moveTo>
                  <a:pt x="235851" y="168379"/>
                </a:moveTo>
                <a:lnTo>
                  <a:pt x="110296" y="105142"/>
                </a:lnTo>
                <a:lnTo>
                  <a:pt x="55807" y="213360"/>
                </a:lnTo>
                <a:lnTo>
                  <a:pt x="181362" y="276557"/>
                </a:lnTo>
                <a:lnTo>
                  <a:pt x="235851" y="168379"/>
                </a:lnTo>
                <a:close/>
                <a:moveTo>
                  <a:pt x="1443386" y="581597"/>
                </a:moveTo>
                <a:cubicBezTo>
                  <a:pt x="1437633" y="603808"/>
                  <a:pt x="1428805" y="624740"/>
                  <a:pt x="1417420" y="644035"/>
                </a:cubicBezTo>
                <a:lnTo>
                  <a:pt x="1494359" y="720974"/>
                </a:lnTo>
                <a:lnTo>
                  <a:pt x="1408671" y="806662"/>
                </a:lnTo>
                <a:lnTo>
                  <a:pt x="1331733" y="729722"/>
                </a:lnTo>
                <a:cubicBezTo>
                  <a:pt x="1312438" y="741108"/>
                  <a:pt x="1291505" y="749976"/>
                  <a:pt x="1269294" y="755688"/>
                </a:cubicBezTo>
                <a:lnTo>
                  <a:pt x="1269294" y="863307"/>
                </a:lnTo>
                <a:lnTo>
                  <a:pt x="1148133" y="863307"/>
                </a:lnTo>
                <a:lnTo>
                  <a:pt x="1148133" y="755688"/>
                </a:lnTo>
                <a:cubicBezTo>
                  <a:pt x="1125923" y="749936"/>
                  <a:pt x="1104990" y="741108"/>
                  <a:pt x="1085695" y="729722"/>
                </a:cubicBezTo>
                <a:lnTo>
                  <a:pt x="1008756" y="806662"/>
                </a:lnTo>
                <a:lnTo>
                  <a:pt x="923069" y="720974"/>
                </a:lnTo>
                <a:lnTo>
                  <a:pt x="1000008" y="644035"/>
                </a:lnTo>
                <a:cubicBezTo>
                  <a:pt x="988623" y="624740"/>
                  <a:pt x="979754" y="603808"/>
                  <a:pt x="974042" y="581597"/>
                </a:cubicBezTo>
                <a:lnTo>
                  <a:pt x="863387" y="581597"/>
                </a:lnTo>
                <a:lnTo>
                  <a:pt x="863387" y="460436"/>
                </a:lnTo>
                <a:lnTo>
                  <a:pt x="974042" y="460436"/>
                </a:lnTo>
                <a:cubicBezTo>
                  <a:pt x="979794" y="438225"/>
                  <a:pt x="988623" y="417292"/>
                  <a:pt x="1000008" y="397998"/>
                </a:cubicBezTo>
                <a:lnTo>
                  <a:pt x="923069" y="321059"/>
                </a:lnTo>
                <a:lnTo>
                  <a:pt x="1008756" y="235371"/>
                </a:lnTo>
                <a:lnTo>
                  <a:pt x="1085695" y="312310"/>
                </a:lnTo>
                <a:cubicBezTo>
                  <a:pt x="1104990" y="300925"/>
                  <a:pt x="1125923" y="292057"/>
                  <a:pt x="1148133" y="286344"/>
                </a:cubicBezTo>
                <a:lnTo>
                  <a:pt x="1148133" y="178725"/>
                </a:lnTo>
                <a:lnTo>
                  <a:pt x="1269294" y="178725"/>
                </a:lnTo>
                <a:lnTo>
                  <a:pt x="1269294" y="286344"/>
                </a:lnTo>
                <a:cubicBezTo>
                  <a:pt x="1291505" y="292097"/>
                  <a:pt x="1312438" y="300925"/>
                  <a:pt x="1331733" y="312310"/>
                </a:cubicBezTo>
                <a:lnTo>
                  <a:pt x="1408671" y="235371"/>
                </a:lnTo>
                <a:lnTo>
                  <a:pt x="1494359" y="321059"/>
                </a:lnTo>
                <a:lnTo>
                  <a:pt x="1417420" y="397998"/>
                </a:lnTo>
                <a:cubicBezTo>
                  <a:pt x="1428805" y="417292"/>
                  <a:pt x="1437673" y="438225"/>
                  <a:pt x="1443386" y="460436"/>
                </a:cubicBezTo>
                <a:lnTo>
                  <a:pt x="1551005" y="460436"/>
                </a:lnTo>
                <a:lnTo>
                  <a:pt x="1551005" y="581597"/>
                </a:lnTo>
                <a:lnTo>
                  <a:pt x="1443386" y="581597"/>
                </a:lnTo>
                <a:close/>
                <a:moveTo>
                  <a:pt x="1087533" y="518759"/>
                </a:moveTo>
                <a:cubicBezTo>
                  <a:pt x="1087533" y="584912"/>
                  <a:pt x="1139625" y="640599"/>
                  <a:pt x="1205778" y="642157"/>
                </a:cubicBezTo>
                <a:cubicBezTo>
                  <a:pt x="1273928" y="643755"/>
                  <a:pt x="1329854" y="588827"/>
                  <a:pt x="1329854" y="521036"/>
                </a:cubicBezTo>
                <a:cubicBezTo>
                  <a:pt x="1329854" y="454244"/>
                  <a:pt x="1275486" y="399875"/>
                  <a:pt x="1208694" y="399875"/>
                </a:cubicBezTo>
                <a:cubicBezTo>
                  <a:pt x="1208014" y="399875"/>
                  <a:pt x="1207256" y="399875"/>
                  <a:pt x="1206497" y="399875"/>
                </a:cubicBezTo>
                <a:cubicBezTo>
                  <a:pt x="1140783" y="399835"/>
                  <a:pt x="1087533" y="453045"/>
                  <a:pt x="1087533" y="518759"/>
                </a:cubicBezTo>
                <a:lnTo>
                  <a:pt x="1087533" y="518759"/>
                </a:lnTo>
                <a:close/>
                <a:moveTo>
                  <a:pt x="991499" y="930379"/>
                </a:moveTo>
                <a:cubicBezTo>
                  <a:pt x="1028250" y="949953"/>
                  <a:pt x="1067959" y="964734"/>
                  <a:pt x="1109704" y="973842"/>
                </a:cubicBezTo>
                <a:cubicBezTo>
                  <a:pt x="1055415" y="1046507"/>
                  <a:pt x="1015148" y="1110623"/>
                  <a:pt x="1015148" y="1209932"/>
                </a:cubicBezTo>
                <a:lnTo>
                  <a:pt x="1015148" y="1369243"/>
                </a:lnTo>
                <a:cubicBezTo>
                  <a:pt x="1015148" y="1469472"/>
                  <a:pt x="933615" y="1551005"/>
                  <a:pt x="833387" y="1551005"/>
                </a:cubicBezTo>
                <a:lnTo>
                  <a:pt x="717618" y="1551005"/>
                </a:lnTo>
                <a:cubicBezTo>
                  <a:pt x="617390" y="1551005"/>
                  <a:pt x="535856" y="1469472"/>
                  <a:pt x="535856" y="1369243"/>
                </a:cubicBezTo>
                <a:lnTo>
                  <a:pt x="535856" y="1209932"/>
                </a:lnTo>
                <a:cubicBezTo>
                  <a:pt x="535856" y="1098119"/>
                  <a:pt x="484804" y="1030927"/>
                  <a:pt x="420208" y="945919"/>
                </a:cubicBezTo>
                <a:cubicBezTo>
                  <a:pt x="342950" y="844252"/>
                  <a:pt x="255425" y="729083"/>
                  <a:pt x="254466" y="521036"/>
                </a:cubicBezTo>
                <a:lnTo>
                  <a:pt x="254466" y="521036"/>
                </a:lnTo>
                <a:lnTo>
                  <a:pt x="254466" y="517561"/>
                </a:lnTo>
                <a:cubicBezTo>
                  <a:pt x="256343" y="231856"/>
                  <a:pt x="489358" y="0"/>
                  <a:pt x="775502" y="0"/>
                </a:cubicBezTo>
                <a:cubicBezTo>
                  <a:pt x="879247" y="0"/>
                  <a:pt x="975999" y="30480"/>
                  <a:pt x="1057292" y="82971"/>
                </a:cubicBezTo>
                <a:cubicBezTo>
                  <a:pt x="1010714" y="99110"/>
                  <a:pt x="967450" y="122519"/>
                  <a:pt x="928901" y="151761"/>
                </a:cubicBezTo>
                <a:cubicBezTo>
                  <a:pt x="881643" y="132067"/>
                  <a:pt x="829831" y="121161"/>
                  <a:pt x="775502" y="121161"/>
                </a:cubicBezTo>
                <a:cubicBezTo>
                  <a:pt x="555511" y="121161"/>
                  <a:pt x="376466" y="299687"/>
                  <a:pt x="375627" y="519478"/>
                </a:cubicBezTo>
                <a:cubicBezTo>
                  <a:pt x="376146" y="687698"/>
                  <a:pt x="444417" y="777500"/>
                  <a:pt x="516682" y="872615"/>
                </a:cubicBezTo>
                <a:cubicBezTo>
                  <a:pt x="572729" y="946398"/>
                  <a:pt x="630373" y="1022219"/>
                  <a:pt x="649987" y="1129917"/>
                </a:cubicBezTo>
                <a:lnTo>
                  <a:pt x="901058" y="1129917"/>
                </a:lnTo>
                <a:cubicBezTo>
                  <a:pt x="915638" y="1049862"/>
                  <a:pt x="951192" y="987424"/>
                  <a:pt x="991499" y="930379"/>
                </a:cubicBezTo>
                <a:lnTo>
                  <a:pt x="991499" y="930379"/>
                </a:lnTo>
                <a:close/>
                <a:moveTo>
                  <a:pt x="893987" y="1369243"/>
                </a:moveTo>
                <a:lnTo>
                  <a:pt x="893987" y="1251118"/>
                </a:lnTo>
                <a:lnTo>
                  <a:pt x="657018" y="1251118"/>
                </a:lnTo>
                <a:lnTo>
                  <a:pt x="657018" y="1369243"/>
                </a:lnTo>
                <a:cubicBezTo>
                  <a:pt x="657018" y="1402639"/>
                  <a:pt x="684182" y="1429844"/>
                  <a:pt x="717618" y="1429844"/>
                </a:cubicBezTo>
                <a:lnTo>
                  <a:pt x="833387" y="1429844"/>
                </a:lnTo>
                <a:cubicBezTo>
                  <a:pt x="866822" y="1429804"/>
                  <a:pt x="893987" y="1402639"/>
                  <a:pt x="893987" y="1369243"/>
                </a:cubicBezTo>
                <a:lnTo>
                  <a:pt x="893987" y="1369243"/>
                </a:lnTo>
                <a:close/>
              </a:path>
            </a:pathLst>
          </a:custGeom>
          <a:gradFill>
            <a:gsLst>
              <a:gs pos="0">
                <a:schemeClr val="accent3"/>
              </a:gs>
              <a:gs pos="100000">
                <a:schemeClr val="accent4"/>
              </a:gs>
            </a:gsLst>
            <a:lin ang="2009288"/>
          </a:gradFill>
          <a:ln w="12700">
            <a:miter lim="400000"/>
          </a:ln>
        </p:spPr>
        <p:txBody>
          <a:bodyPr lIns="0" tIns="0" rIns="0" bIns="0" anchor="ctr"/>
          <a:lstStyle/>
          <a:p>
            <a:endParaRPr lang="en-US" sz="1600">
              <a:solidFill>
                <a:srgbClr val="FFFFFF"/>
              </a:solidFill>
              <a:latin typeface="+mj-lt"/>
            </a:endParaRPr>
          </a:p>
        </p:txBody>
      </p:sp>
      <p:sp>
        <p:nvSpPr>
          <p:cNvPr id="28" name="Freeform: Shape 27">
            <a:extLst>
              <a:ext uri="{FF2B5EF4-FFF2-40B4-BE49-F238E27FC236}">
                <a16:creationId xmlns:a16="http://schemas.microsoft.com/office/drawing/2014/main" id="{17317762-C964-4B4E-B5E7-94B2F90547CC}"/>
              </a:ext>
            </a:extLst>
          </p:cNvPr>
          <p:cNvSpPr/>
          <p:nvPr/>
        </p:nvSpPr>
        <p:spPr>
          <a:xfrm>
            <a:off x="3610176" y="1443902"/>
            <a:ext cx="331066" cy="331066"/>
          </a:xfrm>
          <a:custGeom>
            <a:avLst/>
            <a:gdLst>
              <a:gd name="connsiteX0" fmla="*/ 1520401 w 1533986"/>
              <a:gd name="connsiteY0" fmla="*/ 1416062 h 1533987"/>
              <a:gd name="connsiteX1" fmla="*/ 989338 w 1533986"/>
              <a:gd name="connsiteY1" fmla="*/ 659295 h 1533987"/>
              <a:gd name="connsiteX2" fmla="*/ 972959 w 1533986"/>
              <a:gd name="connsiteY2" fmla="*/ 642437 h 1533987"/>
              <a:gd name="connsiteX3" fmla="*/ 972959 w 1533986"/>
              <a:gd name="connsiteY3" fmla="*/ 479371 h 1533987"/>
              <a:gd name="connsiteX4" fmla="*/ 1347468 w 1533986"/>
              <a:gd name="connsiteY4" fmla="*/ 479371 h 1533987"/>
              <a:gd name="connsiteX5" fmla="*/ 1386736 w 1533986"/>
              <a:gd name="connsiteY5" fmla="*/ 456281 h 1533987"/>
              <a:gd name="connsiteX6" fmla="*/ 1385617 w 1533986"/>
              <a:gd name="connsiteY6" fmla="*/ 410701 h 1533987"/>
              <a:gd name="connsiteX7" fmla="*/ 1307160 w 1533986"/>
              <a:gd name="connsiteY7" fmla="*/ 284626 h 1533987"/>
              <a:gd name="connsiteX8" fmla="*/ 1385617 w 1533986"/>
              <a:gd name="connsiteY8" fmla="*/ 158552 h 1533987"/>
              <a:gd name="connsiteX9" fmla="*/ 1386736 w 1533986"/>
              <a:gd name="connsiteY9" fmla="*/ 112972 h 1533987"/>
              <a:gd name="connsiteX10" fmla="*/ 1347468 w 1533986"/>
              <a:gd name="connsiteY10" fmla="*/ 89842 h 1533987"/>
              <a:gd name="connsiteX11" fmla="*/ 972959 w 1533986"/>
              <a:gd name="connsiteY11" fmla="*/ 89842 h 1533987"/>
              <a:gd name="connsiteX12" fmla="*/ 972959 w 1533986"/>
              <a:gd name="connsiteY12" fmla="*/ 44941 h 1533987"/>
              <a:gd name="connsiteX13" fmla="*/ 928018 w 1533986"/>
              <a:gd name="connsiteY13" fmla="*/ 0 h 1533987"/>
              <a:gd name="connsiteX14" fmla="*/ 883077 w 1533986"/>
              <a:gd name="connsiteY14" fmla="*/ 44941 h 1533987"/>
              <a:gd name="connsiteX15" fmla="*/ 883077 w 1533986"/>
              <a:gd name="connsiteY15" fmla="*/ 642437 h 1533987"/>
              <a:gd name="connsiteX16" fmla="*/ 866698 w 1533986"/>
              <a:gd name="connsiteY16" fmla="*/ 659295 h 1533987"/>
              <a:gd name="connsiteX17" fmla="*/ 616747 w 1533986"/>
              <a:gd name="connsiteY17" fmla="*/ 1015507 h 1533987"/>
              <a:gd name="connsiteX18" fmla="*/ 520353 w 1533986"/>
              <a:gd name="connsiteY18" fmla="*/ 881843 h 1533987"/>
              <a:gd name="connsiteX19" fmla="*/ 459593 w 1533986"/>
              <a:gd name="connsiteY19" fmla="*/ 850764 h 1533987"/>
              <a:gd name="connsiteX20" fmla="*/ 398832 w 1533986"/>
              <a:gd name="connsiteY20" fmla="*/ 881843 h 1533987"/>
              <a:gd name="connsiteX21" fmla="*/ 14217 w 1533986"/>
              <a:gd name="connsiteY21" fmla="*/ 1415303 h 1533987"/>
              <a:gd name="connsiteX22" fmla="*/ 8265 w 1533986"/>
              <a:gd name="connsiteY22" fmla="*/ 1493241 h 1533987"/>
              <a:gd name="connsiteX23" fmla="*/ 74938 w 1533986"/>
              <a:gd name="connsiteY23" fmla="*/ 1534027 h 1533987"/>
              <a:gd name="connsiteX24" fmla="*/ 1459041 w 1533986"/>
              <a:gd name="connsiteY24" fmla="*/ 1534027 h 1533987"/>
              <a:gd name="connsiteX25" fmla="*/ 1525514 w 1533986"/>
              <a:gd name="connsiteY25" fmla="*/ 1493680 h 1533987"/>
              <a:gd name="connsiteX26" fmla="*/ 1520401 w 1533986"/>
              <a:gd name="connsiteY26" fmla="*/ 1416062 h 1533987"/>
              <a:gd name="connsiteX27" fmla="*/ 972999 w 1533986"/>
              <a:gd name="connsiteY27" fmla="*/ 179764 h 1533987"/>
              <a:gd name="connsiteX28" fmla="*/ 1266614 w 1533986"/>
              <a:gd name="connsiteY28" fmla="*/ 179764 h 1533987"/>
              <a:gd name="connsiteX29" fmla="*/ 1216120 w 1533986"/>
              <a:gd name="connsiteY29" fmla="*/ 260898 h 1533987"/>
              <a:gd name="connsiteX30" fmla="*/ 1216120 w 1533986"/>
              <a:gd name="connsiteY30" fmla="*/ 308395 h 1533987"/>
              <a:gd name="connsiteX31" fmla="*/ 1266614 w 1533986"/>
              <a:gd name="connsiteY31" fmla="*/ 389489 h 1533987"/>
              <a:gd name="connsiteX32" fmla="*/ 972999 w 1533986"/>
              <a:gd name="connsiteY32" fmla="*/ 389489 h 1533987"/>
              <a:gd name="connsiteX33" fmla="*/ 972999 w 1533986"/>
              <a:gd name="connsiteY33" fmla="*/ 179764 h 1533987"/>
              <a:gd name="connsiteX34" fmla="*/ 928058 w 1533986"/>
              <a:gd name="connsiteY34" fmla="*/ 728364 h 1533987"/>
              <a:gd name="connsiteX35" fmla="*/ 1089087 w 1533986"/>
              <a:gd name="connsiteY35" fmla="*/ 957823 h 1533987"/>
              <a:gd name="connsiteX36" fmla="*/ 1036515 w 1533986"/>
              <a:gd name="connsiteY36" fmla="*/ 1006839 h 1533987"/>
              <a:gd name="connsiteX37" fmla="*/ 958698 w 1533986"/>
              <a:gd name="connsiteY37" fmla="*/ 934334 h 1533987"/>
              <a:gd name="connsiteX38" fmla="*/ 897418 w 1533986"/>
              <a:gd name="connsiteY38" fmla="*/ 934334 h 1533987"/>
              <a:gd name="connsiteX39" fmla="*/ 819600 w 1533986"/>
              <a:gd name="connsiteY39" fmla="*/ 1006839 h 1533987"/>
              <a:gd name="connsiteX40" fmla="*/ 767029 w 1533986"/>
              <a:gd name="connsiteY40" fmla="*/ 957823 h 1533987"/>
              <a:gd name="connsiteX41" fmla="*/ 928058 w 1533986"/>
              <a:gd name="connsiteY41" fmla="*/ 728364 h 1533987"/>
              <a:gd name="connsiteX42" fmla="*/ 323571 w 1533986"/>
              <a:gd name="connsiteY42" fmla="*/ 1444105 h 1533987"/>
              <a:gd name="connsiteX43" fmla="*/ 104299 w 1533986"/>
              <a:gd name="connsiteY43" fmla="*/ 1444105 h 1533987"/>
              <a:gd name="connsiteX44" fmla="*/ 459673 w 1533986"/>
              <a:gd name="connsiteY44" fmla="*/ 951232 h 1533987"/>
              <a:gd name="connsiteX45" fmla="*/ 562138 w 1533986"/>
              <a:gd name="connsiteY45" fmla="*/ 1093365 h 1533987"/>
              <a:gd name="connsiteX46" fmla="*/ 335675 w 1533986"/>
              <a:gd name="connsiteY46" fmla="*/ 1416062 h 1533987"/>
              <a:gd name="connsiteX47" fmla="*/ 323571 w 1533986"/>
              <a:gd name="connsiteY47" fmla="*/ 1444105 h 1533987"/>
              <a:gd name="connsiteX48" fmla="*/ 425797 w 1533986"/>
              <a:gd name="connsiteY48" fmla="*/ 1444105 h 1533987"/>
              <a:gd name="connsiteX49" fmla="*/ 714898 w 1533986"/>
              <a:gd name="connsiteY49" fmla="*/ 1032126 h 1533987"/>
              <a:gd name="connsiteX50" fmla="*/ 788960 w 1533986"/>
              <a:gd name="connsiteY50" fmla="*/ 1101155 h 1533987"/>
              <a:gd name="connsiteX51" fmla="*/ 850240 w 1533986"/>
              <a:gd name="connsiteY51" fmla="*/ 1101155 h 1533987"/>
              <a:gd name="connsiteX52" fmla="*/ 928058 w 1533986"/>
              <a:gd name="connsiteY52" fmla="*/ 1028650 h 1533987"/>
              <a:gd name="connsiteX53" fmla="*/ 1005876 w 1533986"/>
              <a:gd name="connsiteY53" fmla="*/ 1101155 h 1533987"/>
              <a:gd name="connsiteX54" fmla="*/ 1036515 w 1533986"/>
              <a:gd name="connsiteY54" fmla="*/ 1113219 h 1533987"/>
              <a:gd name="connsiteX55" fmla="*/ 1067155 w 1533986"/>
              <a:gd name="connsiteY55" fmla="*/ 1101155 h 1533987"/>
              <a:gd name="connsiteX56" fmla="*/ 1141258 w 1533986"/>
              <a:gd name="connsiteY56" fmla="*/ 1032126 h 1533987"/>
              <a:gd name="connsiteX57" fmla="*/ 1430359 w 1533986"/>
              <a:gd name="connsiteY57" fmla="*/ 1444105 h 1533987"/>
              <a:gd name="connsiteX58" fmla="*/ 425797 w 1533986"/>
              <a:gd name="connsiteY58" fmla="*/ 1444105 h 1533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33986" h="1533987">
                <a:moveTo>
                  <a:pt x="1520401" y="1416062"/>
                </a:moveTo>
                <a:lnTo>
                  <a:pt x="989338" y="659295"/>
                </a:lnTo>
                <a:cubicBezTo>
                  <a:pt x="984744" y="652743"/>
                  <a:pt x="979191" y="647111"/>
                  <a:pt x="972959" y="642437"/>
                </a:cubicBezTo>
                <a:lnTo>
                  <a:pt x="972959" y="479371"/>
                </a:lnTo>
                <a:lnTo>
                  <a:pt x="1347468" y="479371"/>
                </a:lnTo>
                <a:cubicBezTo>
                  <a:pt x="1363806" y="479371"/>
                  <a:pt x="1378827" y="470543"/>
                  <a:pt x="1386736" y="456281"/>
                </a:cubicBezTo>
                <a:cubicBezTo>
                  <a:pt x="1394646" y="442020"/>
                  <a:pt x="1394246" y="424563"/>
                  <a:pt x="1385617" y="410701"/>
                </a:cubicBezTo>
                <a:lnTo>
                  <a:pt x="1307160" y="284626"/>
                </a:lnTo>
                <a:lnTo>
                  <a:pt x="1385617" y="158552"/>
                </a:lnTo>
                <a:cubicBezTo>
                  <a:pt x="1394246" y="144690"/>
                  <a:pt x="1394686" y="127273"/>
                  <a:pt x="1386736" y="112972"/>
                </a:cubicBezTo>
                <a:cubicBezTo>
                  <a:pt x="1378827" y="98710"/>
                  <a:pt x="1363766" y="89842"/>
                  <a:pt x="1347468" y="89842"/>
                </a:cubicBezTo>
                <a:lnTo>
                  <a:pt x="972959" y="89842"/>
                </a:lnTo>
                <a:lnTo>
                  <a:pt x="972959" y="44941"/>
                </a:lnTo>
                <a:cubicBezTo>
                  <a:pt x="972959" y="20134"/>
                  <a:pt x="952826" y="0"/>
                  <a:pt x="928018" y="0"/>
                </a:cubicBezTo>
                <a:cubicBezTo>
                  <a:pt x="903210" y="0"/>
                  <a:pt x="883077" y="20134"/>
                  <a:pt x="883077" y="44941"/>
                </a:cubicBezTo>
                <a:lnTo>
                  <a:pt x="883077" y="642437"/>
                </a:lnTo>
                <a:cubicBezTo>
                  <a:pt x="876845" y="647111"/>
                  <a:pt x="871292" y="652743"/>
                  <a:pt x="866698" y="659295"/>
                </a:cubicBezTo>
                <a:lnTo>
                  <a:pt x="616747" y="1015507"/>
                </a:lnTo>
                <a:lnTo>
                  <a:pt x="520353" y="881843"/>
                </a:lnTo>
                <a:cubicBezTo>
                  <a:pt x="506331" y="862388"/>
                  <a:pt x="483601" y="850764"/>
                  <a:pt x="459593" y="850764"/>
                </a:cubicBezTo>
                <a:cubicBezTo>
                  <a:pt x="435584" y="850764"/>
                  <a:pt x="412894" y="862388"/>
                  <a:pt x="398832" y="881843"/>
                </a:cubicBezTo>
                <a:lnTo>
                  <a:pt x="14217" y="1415303"/>
                </a:lnTo>
                <a:cubicBezTo>
                  <a:pt x="-2321" y="1438193"/>
                  <a:pt x="-4598" y="1468074"/>
                  <a:pt x="8265" y="1493241"/>
                </a:cubicBezTo>
                <a:cubicBezTo>
                  <a:pt x="21168" y="1518407"/>
                  <a:pt x="46695" y="1534027"/>
                  <a:pt x="74938" y="1534027"/>
                </a:cubicBezTo>
                <a:lnTo>
                  <a:pt x="1459041" y="1534027"/>
                </a:lnTo>
                <a:cubicBezTo>
                  <a:pt x="1487084" y="1534027"/>
                  <a:pt x="1512571" y="1518567"/>
                  <a:pt x="1525514" y="1493680"/>
                </a:cubicBezTo>
                <a:cubicBezTo>
                  <a:pt x="1538537" y="1468713"/>
                  <a:pt x="1536539" y="1438992"/>
                  <a:pt x="1520401" y="1416062"/>
                </a:cubicBezTo>
                <a:close/>
                <a:moveTo>
                  <a:pt x="972999" y="179764"/>
                </a:moveTo>
                <a:lnTo>
                  <a:pt x="1266614" y="179764"/>
                </a:lnTo>
                <a:lnTo>
                  <a:pt x="1216120" y="260898"/>
                </a:lnTo>
                <a:cubicBezTo>
                  <a:pt x="1207052" y="275439"/>
                  <a:pt x="1207052" y="293854"/>
                  <a:pt x="1216120" y="308395"/>
                </a:cubicBezTo>
                <a:lnTo>
                  <a:pt x="1266614" y="389489"/>
                </a:lnTo>
                <a:lnTo>
                  <a:pt x="972999" y="389489"/>
                </a:lnTo>
                <a:lnTo>
                  <a:pt x="972999" y="179764"/>
                </a:lnTo>
                <a:close/>
                <a:moveTo>
                  <a:pt x="928058" y="728364"/>
                </a:moveTo>
                <a:lnTo>
                  <a:pt x="1089087" y="957823"/>
                </a:lnTo>
                <a:lnTo>
                  <a:pt x="1036515" y="1006839"/>
                </a:lnTo>
                <a:lnTo>
                  <a:pt x="958698" y="934334"/>
                </a:lnTo>
                <a:cubicBezTo>
                  <a:pt x="941441" y="918275"/>
                  <a:pt x="914675" y="918275"/>
                  <a:pt x="897418" y="934334"/>
                </a:cubicBezTo>
                <a:lnTo>
                  <a:pt x="819600" y="1006839"/>
                </a:lnTo>
                <a:lnTo>
                  <a:pt x="767029" y="957823"/>
                </a:lnTo>
                <a:lnTo>
                  <a:pt x="928058" y="728364"/>
                </a:lnTo>
                <a:close/>
                <a:moveTo>
                  <a:pt x="323571" y="1444105"/>
                </a:moveTo>
                <a:lnTo>
                  <a:pt x="104299" y="1444105"/>
                </a:lnTo>
                <a:lnTo>
                  <a:pt x="459673" y="951232"/>
                </a:lnTo>
                <a:lnTo>
                  <a:pt x="562138" y="1093365"/>
                </a:lnTo>
                <a:lnTo>
                  <a:pt x="335675" y="1416062"/>
                </a:lnTo>
                <a:cubicBezTo>
                  <a:pt x="329643" y="1424651"/>
                  <a:pt x="325609" y="1434198"/>
                  <a:pt x="323571" y="1444105"/>
                </a:cubicBezTo>
                <a:close/>
                <a:moveTo>
                  <a:pt x="425797" y="1444105"/>
                </a:moveTo>
                <a:lnTo>
                  <a:pt x="714898" y="1032126"/>
                </a:lnTo>
                <a:lnTo>
                  <a:pt x="788960" y="1101155"/>
                </a:lnTo>
                <a:cubicBezTo>
                  <a:pt x="806218" y="1117214"/>
                  <a:pt x="832983" y="1117214"/>
                  <a:pt x="850240" y="1101155"/>
                </a:cubicBezTo>
                <a:lnTo>
                  <a:pt x="928058" y="1028650"/>
                </a:lnTo>
                <a:lnTo>
                  <a:pt x="1005876" y="1101155"/>
                </a:lnTo>
                <a:cubicBezTo>
                  <a:pt x="1014504" y="1109185"/>
                  <a:pt x="1025490" y="1113219"/>
                  <a:pt x="1036515" y="1113219"/>
                </a:cubicBezTo>
                <a:cubicBezTo>
                  <a:pt x="1047501" y="1113219"/>
                  <a:pt x="1058527" y="1109185"/>
                  <a:pt x="1067155" y="1101155"/>
                </a:cubicBezTo>
                <a:lnTo>
                  <a:pt x="1141258" y="1032126"/>
                </a:lnTo>
                <a:lnTo>
                  <a:pt x="1430359" y="1444105"/>
                </a:lnTo>
                <a:lnTo>
                  <a:pt x="425797" y="1444105"/>
                </a:lnTo>
                <a:close/>
              </a:path>
            </a:pathLst>
          </a:custGeom>
          <a:gradFill>
            <a:gsLst>
              <a:gs pos="0">
                <a:schemeClr val="accent1"/>
              </a:gs>
              <a:gs pos="100000">
                <a:schemeClr val="accent2"/>
              </a:gs>
            </a:gsLst>
            <a:lin ang="2009288"/>
          </a:gradFill>
          <a:ln w="12700">
            <a:miter lim="400000"/>
          </a:ln>
        </p:spPr>
        <p:txBody>
          <a:bodyPr lIns="0" tIns="0" rIns="0" bIns="0" anchor="ctr"/>
          <a:lstStyle/>
          <a:p>
            <a:endParaRPr lang="en-US" sz="1100">
              <a:solidFill>
                <a:srgbClr val="FFFFFF"/>
              </a:solidFill>
              <a:latin typeface="+mj-lt"/>
            </a:endParaRPr>
          </a:p>
        </p:txBody>
      </p:sp>
      <p:sp>
        <p:nvSpPr>
          <p:cNvPr id="29" name="Freeform: Shape 28">
            <a:extLst>
              <a:ext uri="{FF2B5EF4-FFF2-40B4-BE49-F238E27FC236}">
                <a16:creationId xmlns:a16="http://schemas.microsoft.com/office/drawing/2014/main" id="{0256FF70-DDE8-F9C5-9063-9CEF1CE910A5}"/>
              </a:ext>
            </a:extLst>
          </p:cNvPr>
          <p:cNvSpPr/>
          <p:nvPr/>
        </p:nvSpPr>
        <p:spPr>
          <a:xfrm>
            <a:off x="7547355" y="1443908"/>
            <a:ext cx="331058" cy="331060"/>
          </a:xfrm>
          <a:custGeom>
            <a:avLst/>
            <a:gdLst>
              <a:gd name="connsiteX0" fmla="*/ 1071846 w 1533958"/>
              <a:gd name="connsiteY0" fmla="*/ 1264361 h 1533967"/>
              <a:gd name="connsiteX1" fmla="*/ 1116787 w 1533958"/>
              <a:gd name="connsiteY1" fmla="*/ 1309303 h 1533967"/>
              <a:gd name="connsiteX2" fmla="*/ 1071846 w 1533958"/>
              <a:gd name="connsiteY2" fmla="*/ 1354244 h 1533967"/>
              <a:gd name="connsiteX3" fmla="*/ 1026904 w 1533958"/>
              <a:gd name="connsiteY3" fmla="*/ 1309303 h 1533967"/>
              <a:gd name="connsiteX4" fmla="*/ 1071846 w 1533958"/>
              <a:gd name="connsiteY4" fmla="*/ 1264361 h 1533967"/>
              <a:gd name="connsiteX5" fmla="*/ 218895 w 1533958"/>
              <a:gd name="connsiteY5" fmla="*/ 1197363 h 1533967"/>
              <a:gd name="connsiteX6" fmla="*/ 270457 w 1533958"/>
              <a:gd name="connsiteY6" fmla="*/ 1234525 h 1533967"/>
              <a:gd name="connsiteX7" fmla="*/ 233294 w 1533958"/>
              <a:gd name="connsiteY7" fmla="*/ 1286086 h 1533967"/>
              <a:gd name="connsiteX8" fmla="*/ 181734 w 1533958"/>
              <a:gd name="connsiteY8" fmla="*/ 1248924 h 1533967"/>
              <a:gd name="connsiteX9" fmla="*/ 218895 w 1533958"/>
              <a:gd name="connsiteY9" fmla="*/ 1197363 h 1533967"/>
              <a:gd name="connsiteX10" fmla="*/ 1071846 w 1533958"/>
              <a:gd name="connsiteY10" fmla="*/ 919813 h 1533967"/>
              <a:gd name="connsiteX11" fmla="*/ 1116787 w 1533958"/>
              <a:gd name="connsiteY11" fmla="*/ 964754 h 1533967"/>
              <a:gd name="connsiteX12" fmla="*/ 1116787 w 1533958"/>
              <a:gd name="connsiteY12" fmla="*/ 1159499 h 1533967"/>
              <a:gd name="connsiteX13" fmla="*/ 1071846 w 1533958"/>
              <a:gd name="connsiteY13" fmla="*/ 1204441 h 1533967"/>
              <a:gd name="connsiteX14" fmla="*/ 1026904 w 1533958"/>
              <a:gd name="connsiteY14" fmla="*/ 1159499 h 1533967"/>
              <a:gd name="connsiteX15" fmla="*/ 1026904 w 1533958"/>
              <a:gd name="connsiteY15" fmla="*/ 964754 h 1533967"/>
              <a:gd name="connsiteX16" fmla="*/ 1071846 w 1533958"/>
              <a:gd name="connsiteY16" fmla="*/ 919813 h 1533967"/>
              <a:gd name="connsiteX17" fmla="*/ 522447 w 1533958"/>
              <a:gd name="connsiteY17" fmla="*/ 836203 h 1533967"/>
              <a:gd name="connsiteX18" fmla="*/ 144143 w 1533958"/>
              <a:gd name="connsiteY18" fmla="*/ 1128060 h 1533967"/>
              <a:gd name="connsiteX19" fmla="*/ 130721 w 1533958"/>
              <a:gd name="connsiteY19" fmla="*/ 1337105 h 1533967"/>
              <a:gd name="connsiteX20" fmla="*/ 339766 w 1533958"/>
              <a:gd name="connsiteY20" fmla="*/ 1323683 h 1533967"/>
              <a:gd name="connsiteX21" fmla="*/ 631543 w 1533958"/>
              <a:gd name="connsiteY21" fmla="*/ 945379 h 1533967"/>
              <a:gd name="connsiteX22" fmla="*/ 572980 w 1533958"/>
              <a:gd name="connsiteY22" fmla="*/ 894806 h 1533967"/>
              <a:gd name="connsiteX23" fmla="*/ 522447 w 1533958"/>
              <a:gd name="connsiteY23" fmla="*/ 836203 h 1533967"/>
              <a:gd name="connsiteX24" fmla="*/ 1071846 w 1533958"/>
              <a:gd name="connsiteY24" fmla="*/ 761381 h 1533967"/>
              <a:gd name="connsiteX25" fmla="*/ 1032497 w 1533958"/>
              <a:gd name="connsiteY25" fmla="*/ 784590 h 1533967"/>
              <a:gd name="connsiteX26" fmla="*/ 705366 w 1533958"/>
              <a:gd name="connsiteY26" fmla="*/ 1377492 h 1533967"/>
              <a:gd name="connsiteX27" fmla="*/ 706006 w 1533958"/>
              <a:gd name="connsiteY27" fmla="*/ 1422034 h 1533967"/>
              <a:gd name="connsiteX28" fmla="*/ 744715 w 1533958"/>
              <a:gd name="connsiteY28" fmla="*/ 1444125 h 1533967"/>
              <a:gd name="connsiteX29" fmla="*/ 1398936 w 1533958"/>
              <a:gd name="connsiteY29" fmla="*/ 1444125 h 1533967"/>
              <a:gd name="connsiteX30" fmla="*/ 1437646 w 1533958"/>
              <a:gd name="connsiteY30" fmla="*/ 1422034 h 1533967"/>
              <a:gd name="connsiteX31" fmla="*/ 1438325 w 1533958"/>
              <a:gd name="connsiteY31" fmla="*/ 1377492 h 1533967"/>
              <a:gd name="connsiteX32" fmla="*/ 1111194 w 1533958"/>
              <a:gd name="connsiteY32" fmla="*/ 784590 h 1533967"/>
              <a:gd name="connsiteX33" fmla="*/ 1071846 w 1533958"/>
              <a:gd name="connsiteY33" fmla="*/ 761381 h 1533967"/>
              <a:gd name="connsiteX34" fmla="*/ 943759 w 1533958"/>
              <a:gd name="connsiteY34" fmla="*/ 269486 h 1533967"/>
              <a:gd name="connsiteX35" fmla="*/ 763690 w 1533958"/>
              <a:gd name="connsiteY35" fmla="*/ 343969 h 1533967"/>
              <a:gd name="connsiteX36" fmla="*/ 763690 w 1533958"/>
              <a:gd name="connsiteY36" fmla="*/ 704136 h 1533967"/>
              <a:gd name="connsiteX37" fmla="*/ 933188 w 1533958"/>
              <a:gd name="connsiteY37" fmla="*/ 778439 h 1533967"/>
              <a:gd name="connsiteX38" fmla="*/ 953800 w 1533958"/>
              <a:gd name="connsiteY38" fmla="*/ 741087 h 1533967"/>
              <a:gd name="connsiteX39" fmla="*/ 1071846 w 1533958"/>
              <a:gd name="connsiteY39" fmla="*/ 671419 h 1533967"/>
              <a:gd name="connsiteX40" fmla="*/ 1138079 w 1533958"/>
              <a:gd name="connsiteY40" fmla="*/ 688556 h 1533967"/>
              <a:gd name="connsiteX41" fmla="*/ 1123857 w 1533958"/>
              <a:gd name="connsiteY41" fmla="*/ 343969 h 1533967"/>
              <a:gd name="connsiteX42" fmla="*/ 943759 w 1533958"/>
              <a:gd name="connsiteY42" fmla="*/ 269486 h 1533967"/>
              <a:gd name="connsiteX43" fmla="*/ 943719 w 1533958"/>
              <a:gd name="connsiteY43" fmla="*/ 89822 h 1533967"/>
              <a:gd name="connsiteX44" fmla="*/ 636537 w 1533958"/>
              <a:gd name="connsiteY44" fmla="*/ 216855 h 1533967"/>
              <a:gd name="connsiteX45" fmla="*/ 636537 w 1533958"/>
              <a:gd name="connsiteY45" fmla="*/ 831249 h 1533967"/>
              <a:gd name="connsiteX46" fmla="*/ 840629 w 1533958"/>
              <a:gd name="connsiteY46" fmla="*/ 946178 h 1533967"/>
              <a:gd name="connsiteX47" fmla="*/ 886129 w 1533958"/>
              <a:gd name="connsiteY47" fmla="*/ 863727 h 1533967"/>
              <a:gd name="connsiteX48" fmla="*/ 700093 w 1533958"/>
              <a:gd name="connsiteY48" fmla="*/ 767733 h 1533967"/>
              <a:gd name="connsiteX49" fmla="*/ 700093 w 1533958"/>
              <a:gd name="connsiteY49" fmla="*/ 280452 h 1533967"/>
              <a:gd name="connsiteX50" fmla="*/ 1187374 w 1533958"/>
              <a:gd name="connsiteY50" fmla="*/ 280452 h 1533967"/>
              <a:gd name="connsiteX51" fmla="*/ 1198240 w 1533958"/>
              <a:gd name="connsiteY51" fmla="*/ 756308 h 1533967"/>
              <a:gd name="connsiteX52" fmla="*/ 1243540 w 1533958"/>
              <a:gd name="connsiteY52" fmla="*/ 838400 h 1533967"/>
              <a:gd name="connsiteX53" fmla="*/ 1250931 w 1533958"/>
              <a:gd name="connsiteY53" fmla="*/ 831249 h 1533967"/>
              <a:gd name="connsiteX54" fmla="*/ 1250931 w 1533958"/>
              <a:gd name="connsiteY54" fmla="*/ 216855 h 1533967"/>
              <a:gd name="connsiteX55" fmla="*/ 943719 w 1533958"/>
              <a:gd name="connsiteY55" fmla="*/ 89822 h 1533967"/>
              <a:gd name="connsiteX56" fmla="*/ 943733 w 1533958"/>
              <a:gd name="connsiteY56" fmla="*/ 0 h 1533967"/>
              <a:gd name="connsiteX57" fmla="*/ 1314487 w 1533958"/>
              <a:gd name="connsiteY57" fmla="*/ 153339 h 1533967"/>
              <a:gd name="connsiteX58" fmla="*/ 1314487 w 1533958"/>
              <a:gd name="connsiteY58" fmla="*/ 894806 h 1533967"/>
              <a:gd name="connsiteX59" fmla="*/ 1288202 w 1533958"/>
              <a:gd name="connsiteY59" fmla="*/ 919334 h 1533967"/>
              <a:gd name="connsiteX60" fmla="*/ 1517021 w 1533958"/>
              <a:gd name="connsiteY60" fmla="*/ 1334030 h 1533967"/>
              <a:gd name="connsiteX61" fmla="*/ 1515064 w 1533958"/>
              <a:gd name="connsiteY61" fmla="*/ 1467694 h 1533967"/>
              <a:gd name="connsiteX62" fmla="*/ 1398976 w 1533958"/>
              <a:gd name="connsiteY62" fmla="*/ 1533967 h 1533967"/>
              <a:gd name="connsiteX63" fmla="*/ 744715 w 1533958"/>
              <a:gd name="connsiteY63" fmla="*/ 1533967 h 1533967"/>
              <a:gd name="connsiteX64" fmla="*/ 628627 w 1533958"/>
              <a:gd name="connsiteY64" fmla="*/ 1467694 h 1533967"/>
              <a:gd name="connsiteX65" fmla="*/ 626670 w 1533958"/>
              <a:gd name="connsiteY65" fmla="*/ 1334030 h 1533967"/>
              <a:gd name="connsiteX66" fmla="*/ 795968 w 1533958"/>
              <a:gd name="connsiteY66" fmla="*/ 1027232 h 1533967"/>
              <a:gd name="connsiteX67" fmla="*/ 708522 w 1533958"/>
              <a:gd name="connsiteY67" fmla="*/ 992837 h 1533967"/>
              <a:gd name="connsiteX68" fmla="*/ 410953 w 1533958"/>
              <a:gd name="connsiteY68" fmla="*/ 1378571 h 1533967"/>
              <a:gd name="connsiteX69" fmla="*/ 67164 w 1533958"/>
              <a:gd name="connsiteY69" fmla="*/ 1400662 h 1533967"/>
              <a:gd name="connsiteX70" fmla="*/ 89255 w 1533958"/>
              <a:gd name="connsiteY70" fmla="*/ 1056913 h 1533967"/>
              <a:gd name="connsiteX71" fmla="*/ 475109 w 1533958"/>
              <a:gd name="connsiteY71" fmla="*/ 759224 h 1533967"/>
              <a:gd name="connsiteX72" fmla="*/ 572980 w 1533958"/>
              <a:gd name="connsiteY72" fmla="*/ 153339 h 1533967"/>
              <a:gd name="connsiteX73" fmla="*/ 943733 w 1533958"/>
              <a:gd name="connsiteY73" fmla="*/ 0 h 1533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533958" h="1533967">
                <a:moveTo>
                  <a:pt x="1071846" y="1264361"/>
                </a:moveTo>
                <a:cubicBezTo>
                  <a:pt x="1096666" y="1264361"/>
                  <a:pt x="1116787" y="1284482"/>
                  <a:pt x="1116787" y="1309303"/>
                </a:cubicBezTo>
                <a:cubicBezTo>
                  <a:pt x="1116787" y="1334123"/>
                  <a:pt x="1096666" y="1354244"/>
                  <a:pt x="1071846" y="1354244"/>
                </a:cubicBezTo>
                <a:cubicBezTo>
                  <a:pt x="1047025" y="1354244"/>
                  <a:pt x="1026904" y="1334123"/>
                  <a:pt x="1026904" y="1309303"/>
                </a:cubicBezTo>
                <a:cubicBezTo>
                  <a:pt x="1026904" y="1284482"/>
                  <a:pt x="1047025" y="1264361"/>
                  <a:pt x="1071846" y="1264361"/>
                </a:cubicBezTo>
                <a:close/>
                <a:moveTo>
                  <a:pt x="218895" y="1197363"/>
                </a:moveTo>
                <a:cubicBezTo>
                  <a:pt x="243396" y="1193386"/>
                  <a:pt x="266481" y="1210024"/>
                  <a:pt x="270457" y="1234525"/>
                </a:cubicBezTo>
                <a:cubicBezTo>
                  <a:pt x="274433" y="1259025"/>
                  <a:pt x="257795" y="1282110"/>
                  <a:pt x="233294" y="1286086"/>
                </a:cubicBezTo>
                <a:cubicBezTo>
                  <a:pt x="208794" y="1290062"/>
                  <a:pt x="185710" y="1273424"/>
                  <a:pt x="181734" y="1248924"/>
                </a:cubicBezTo>
                <a:cubicBezTo>
                  <a:pt x="177757" y="1224424"/>
                  <a:pt x="194395" y="1201339"/>
                  <a:pt x="218895" y="1197363"/>
                </a:cubicBezTo>
                <a:close/>
                <a:moveTo>
                  <a:pt x="1071846" y="919813"/>
                </a:moveTo>
                <a:cubicBezTo>
                  <a:pt x="1096654" y="919813"/>
                  <a:pt x="1116787" y="939907"/>
                  <a:pt x="1116787" y="964754"/>
                </a:cubicBezTo>
                <a:lnTo>
                  <a:pt x="1116787" y="1159499"/>
                </a:lnTo>
                <a:cubicBezTo>
                  <a:pt x="1116787" y="1184347"/>
                  <a:pt x="1096654" y="1204441"/>
                  <a:pt x="1071846" y="1204441"/>
                </a:cubicBezTo>
                <a:cubicBezTo>
                  <a:pt x="1047038" y="1204441"/>
                  <a:pt x="1026904" y="1184347"/>
                  <a:pt x="1026904" y="1159499"/>
                </a:cubicBezTo>
                <a:lnTo>
                  <a:pt x="1026904" y="964754"/>
                </a:lnTo>
                <a:cubicBezTo>
                  <a:pt x="1026904" y="939946"/>
                  <a:pt x="1047038" y="919813"/>
                  <a:pt x="1071846" y="919813"/>
                </a:cubicBezTo>
                <a:close/>
                <a:moveTo>
                  <a:pt x="522447" y="836203"/>
                </a:moveTo>
                <a:lnTo>
                  <a:pt x="144143" y="1128060"/>
                </a:lnTo>
                <a:cubicBezTo>
                  <a:pt x="77550" y="1179432"/>
                  <a:pt x="71239" y="1277623"/>
                  <a:pt x="130721" y="1337105"/>
                </a:cubicBezTo>
                <a:cubicBezTo>
                  <a:pt x="190203" y="1396587"/>
                  <a:pt x="288394" y="1390276"/>
                  <a:pt x="339766" y="1323683"/>
                </a:cubicBezTo>
                <a:lnTo>
                  <a:pt x="631543" y="945379"/>
                </a:lnTo>
                <a:cubicBezTo>
                  <a:pt x="610970" y="930079"/>
                  <a:pt x="591396" y="913222"/>
                  <a:pt x="572980" y="894806"/>
                </a:cubicBezTo>
                <a:cubicBezTo>
                  <a:pt x="554445" y="876270"/>
                  <a:pt x="537627" y="856656"/>
                  <a:pt x="522447" y="836203"/>
                </a:cubicBezTo>
                <a:close/>
                <a:moveTo>
                  <a:pt x="1071846" y="761381"/>
                </a:moveTo>
                <a:cubicBezTo>
                  <a:pt x="1063856" y="761381"/>
                  <a:pt x="1044042" y="763618"/>
                  <a:pt x="1032497" y="784590"/>
                </a:cubicBezTo>
                <a:lnTo>
                  <a:pt x="705366" y="1377492"/>
                </a:lnTo>
                <a:cubicBezTo>
                  <a:pt x="694141" y="1397746"/>
                  <a:pt x="702091" y="1415403"/>
                  <a:pt x="706006" y="1422034"/>
                </a:cubicBezTo>
                <a:cubicBezTo>
                  <a:pt x="709921" y="1428665"/>
                  <a:pt x="721545" y="1444125"/>
                  <a:pt x="744715" y="1444125"/>
                </a:cubicBezTo>
                <a:lnTo>
                  <a:pt x="1398936" y="1444125"/>
                </a:lnTo>
                <a:cubicBezTo>
                  <a:pt x="1422106" y="1444125"/>
                  <a:pt x="1433731" y="1428665"/>
                  <a:pt x="1437646" y="1422034"/>
                </a:cubicBezTo>
                <a:cubicBezTo>
                  <a:pt x="1441600" y="1415403"/>
                  <a:pt x="1449510" y="1397746"/>
                  <a:pt x="1438325" y="1377492"/>
                </a:cubicBezTo>
                <a:lnTo>
                  <a:pt x="1111194" y="784590"/>
                </a:lnTo>
                <a:cubicBezTo>
                  <a:pt x="1099609" y="763658"/>
                  <a:pt x="1079835" y="761381"/>
                  <a:pt x="1071846" y="761381"/>
                </a:cubicBezTo>
                <a:close/>
                <a:moveTo>
                  <a:pt x="943759" y="269486"/>
                </a:moveTo>
                <a:cubicBezTo>
                  <a:pt x="878539" y="269486"/>
                  <a:pt x="813325" y="294314"/>
                  <a:pt x="763690" y="343969"/>
                </a:cubicBezTo>
                <a:cubicBezTo>
                  <a:pt x="664380" y="443278"/>
                  <a:pt x="664380" y="604826"/>
                  <a:pt x="763690" y="704136"/>
                </a:cubicBezTo>
                <a:cubicBezTo>
                  <a:pt x="808951" y="749397"/>
                  <a:pt x="869711" y="775762"/>
                  <a:pt x="933188" y="778439"/>
                </a:cubicBezTo>
                <a:lnTo>
                  <a:pt x="953800" y="741087"/>
                </a:lnTo>
                <a:cubicBezTo>
                  <a:pt x="977889" y="697465"/>
                  <a:pt x="1021991" y="671419"/>
                  <a:pt x="1071846" y="671419"/>
                </a:cubicBezTo>
                <a:cubicBezTo>
                  <a:pt x="1095774" y="671419"/>
                  <a:pt x="1118385" y="677491"/>
                  <a:pt x="1138079" y="688556"/>
                </a:cubicBezTo>
                <a:cubicBezTo>
                  <a:pt x="1222768" y="588608"/>
                  <a:pt x="1218094" y="438245"/>
                  <a:pt x="1123857" y="343969"/>
                </a:cubicBezTo>
                <a:cubicBezTo>
                  <a:pt x="1074203" y="294314"/>
                  <a:pt x="1008978" y="269486"/>
                  <a:pt x="943759" y="269486"/>
                </a:cubicBezTo>
                <a:close/>
                <a:moveTo>
                  <a:pt x="943719" y="89822"/>
                </a:moveTo>
                <a:cubicBezTo>
                  <a:pt x="832469" y="89822"/>
                  <a:pt x="721225" y="132166"/>
                  <a:pt x="636537" y="216855"/>
                </a:cubicBezTo>
                <a:cubicBezTo>
                  <a:pt x="467159" y="386233"/>
                  <a:pt x="467159" y="661871"/>
                  <a:pt x="636537" y="831249"/>
                </a:cubicBezTo>
                <a:cubicBezTo>
                  <a:pt x="693382" y="888095"/>
                  <a:pt x="763450" y="927403"/>
                  <a:pt x="840629" y="946178"/>
                </a:cubicBezTo>
                <a:lnTo>
                  <a:pt x="886129" y="863727"/>
                </a:lnTo>
                <a:cubicBezTo>
                  <a:pt x="816261" y="851822"/>
                  <a:pt x="750947" y="818586"/>
                  <a:pt x="700093" y="767733"/>
                </a:cubicBezTo>
                <a:cubicBezTo>
                  <a:pt x="565750" y="633389"/>
                  <a:pt x="565750" y="414796"/>
                  <a:pt x="700093" y="280452"/>
                </a:cubicBezTo>
                <a:cubicBezTo>
                  <a:pt x="834437" y="146108"/>
                  <a:pt x="1053030" y="146108"/>
                  <a:pt x="1187374" y="280452"/>
                </a:cubicBezTo>
                <a:cubicBezTo>
                  <a:pt x="1317963" y="411041"/>
                  <a:pt x="1321598" y="621285"/>
                  <a:pt x="1198240" y="756308"/>
                </a:cubicBezTo>
                <a:lnTo>
                  <a:pt x="1243540" y="838400"/>
                </a:lnTo>
                <a:cubicBezTo>
                  <a:pt x="1246017" y="836003"/>
                  <a:pt x="1248534" y="833646"/>
                  <a:pt x="1250931" y="831249"/>
                </a:cubicBezTo>
                <a:cubicBezTo>
                  <a:pt x="1420308" y="661871"/>
                  <a:pt x="1420308" y="386233"/>
                  <a:pt x="1250931" y="216855"/>
                </a:cubicBezTo>
                <a:cubicBezTo>
                  <a:pt x="1166222" y="132166"/>
                  <a:pt x="1054968" y="89822"/>
                  <a:pt x="943719" y="89822"/>
                </a:cubicBezTo>
                <a:close/>
                <a:moveTo>
                  <a:pt x="943733" y="0"/>
                </a:moveTo>
                <a:cubicBezTo>
                  <a:pt x="1077997" y="0"/>
                  <a:pt x="1212261" y="51113"/>
                  <a:pt x="1314487" y="153339"/>
                </a:cubicBezTo>
                <a:cubicBezTo>
                  <a:pt x="1518899" y="357751"/>
                  <a:pt x="1518899" y="690394"/>
                  <a:pt x="1314487" y="894806"/>
                </a:cubicBezTo>
                <a:cubicBezTo>
                  <a:pt x="1306058" y="903275"/>
                  <a:pt x="1297270" y="911424"/>
                  <a:pt x="1288202" y="919334"/>
                </a:cubicBezTo>
                <a:lnTo>
                  <a:pt x="1517021" y="1334030"/>
                </a:lnTo>
                <a:cubicBezTo>
                  <a:pt x="1540271" y="1376214"/>
                  <a:pt x="1539552" y="1426228"/>
                  <a:pt x="1515064" y="1467694"/>
                </a:cubicBezTo>
                <a:cubicBezTo>
                  <a:pt x="1490576" y="1509200"/>
                  <a:pt x="1447193" y="1533967"/>
                  <a:pt x="1398976" y="1533967"/>
                </a:cubicBezTo>
                <a:lnTo>
                  <a:pt x="744715" y="1533967"/>
                </a:lnTo>
                <a:cubicBezTo>
                  <a:pt x="696538" y="1533967"/>
                  <a:pt x="653115" y="1509200"/>
                  <a:pt x="628627" y="1467694"/>
                </a:cubicBezTo>
                <a:cubicBezTo>
                  <a:pt x="604099" y="1426188"/>
                  <a:pt x="603380" y="1376254"/>
                  <a:pt x="626670" y="1334030"/>
                </a:cubicBezTo>
                <a:lnTo>
                  <a:pt x="795968" y="1027232"/>
                </a:lnTo>
                <a:cubicBezTo>
                  <a:pt x="765727" y="1018404"/>
                  <a:pt x="736486" y="1006899"/>
                  <a:pt x="708522" y="992837"/>
                </a:cubicBezTo>
                <a:lnTo>
                  <a:pt x="410953" y="1378571"/>
                </a:lnTo>
                <a:cubicBezTo>
                  <a:pt x="326464" y="1488107"/>
                  <a:pt x="164996" y="1498454"/>
                  <a:pt x="67164" y="1400662"/>
                </a:cubicBezTo>
                <a:cubicBezTo>
                  <a:pt x="-30628" y="1302870"/>
                  <a:pt x="-20241" y="1141402"/>
                  <a:pt x="89255" y="1056913"/>
                </a:cubicBezTo>
                <a:lnTo>
                  <a:pt x="475109" y="759224"/>
                </a:lnTo>
                <a:cubicBezTo>
                  <a:pt x="376718" y="562801"/>
                  <a:pt x="409315" y="316964"/>
                  <a:pt x="572980" y="153339"/>
                </a:cubicBezTo>
                <a:cubicBezTo>
                  <a:pt x="675206" y="51113"/>
                  <a:pt x="809470" y="0"/>
                  <a:pt x="943733" y="0"/>
                </a:cubicBezTo>
                <a:close/>
              </a:path>
            </a:pathLst>
          </a:custGeom>
          <a:gradFill>
            <a:gsLst>
              <a:gs pos="0">
                <a:schemeClr val="accent3"/>
              </a:gs>
              <a:gs pos="100000">
                <a:schemeClr val="accent4"/>
              </a:gs>
            </a:gsLst>
            <a:lin ang="2009288"/>
          </a:gradFill>
          <a:ln w="12700">
            <a:miter lim="400000"/>
          </a:ln>
        </p:spPr>
        <p:txBody>
          <a:bodyPr wrap="square" lIns="0" tIns="0" rIns="0" bIns="0" anchor="ctr">
            <a:noAutofit/>
          </a:bodyPr>
          <a:lstStyle/>
          <a:p>
            <a:endParaRPr lang="en-US" sz="1100">
              <a:solidFill>
                <a:srgbClr val="FFFFFF"/>
              </a:solidFill>
              <a:latin typeface="+mj-lt"/>
            </a:endParaRPr>
          </a:p>
        </p:txBody>
      </p:sp>
      <p:sp>
        <p:nvSpPr>
          <p:cNvPr id="30" name="Freeform: Shape 29">
            <a:extLst>
              <a:ext uri="{FF2B5EF4-FFF2-40B4-BE49-F238E27FC236}">
                <a16:creationId xmlns:a16="http://schemas.microsoft.com/office/drawing/2014/main" id="{3D081695-B19B-0F3C-C8B3-255466166646}"/>
              </a:ext>
            </a:extLst>
          </p:cNvPr>
          <p:cNvSpPr/>
          <p:nvPr/>
        </p:nvSpPr>
        <p:spPr>
          <a:xfrm>
            <a:off x="5578126" y="2958001"/>
            <a:ext cx="331056" cy="331056"/>
          </a:xfrm>
          <a:custGeom>
            <a:avLst/>
            <a:gdLst>
              <a:gd name="connsiteX0" fmla="*/ 1132714 w 1533948"/>
              <a:gd name="connsiteY0" fmla="*/ 1054576 h 1533947"/>
              <a:gd name="connsiteX1" fmla="*/ 1057812 w 1533948"/>
              <a:gd name="connsiteY1" fmla="*/ 1129478 h 1533947"/>
              <a:gd name="connsiteX2" fmla="*/ 1132714 w 1533948"/>
              <a:gd name="connsiteY2" fmla="*/ 1204379 h 1533947"/>
              <a:gd name="connsiteX3" fmla="*/ 1207615 w 1533948"/>
              <a:gd name="connsiteY3" fmla="*/ 1129478 h 1533947"/>
              <a:gd name="connsiteX4" fmla="*/ 1132714 w 1533948"/>
              <a:gd name="connsiteY4" fmla="*/ 1054576 h 1533947"/>
              <a:gd name="connsiteX5" fmla="*/ 344509 w 1533948"/>
              <a:gd name="connsiteY5" fmla="*/ 1018623 h 1533947"/>
              <a:gd name="connsiteX6" fmla="*/ 389450 w 1533948"/>
              <a:gd name="connsiteY6" fmla="*/ 1063565 h 1533947"/>
              <a:gd name="connsiteX7" fmla="*/ 344509 w 1533948"/>
              <a:gd name="connsiteY7" fmla="*/ 1108506 h 1533947"/>
              <a:gd name="connsiteX8" fmla="*/ 299567 w 1533948"/>
              <a:gd name="connsiteY8" fmla="*/ 1063565 h 1533947"/>
              <a:gd name="connsiteX9" fmla="*/ 344509 w 1533948"/>
              <a:gd name="connsiteY9" fmla="*/ 1018623 h 1533947"/>
              <a:gd name="connsiteX10" fmla="*/ 1132714 w 1533948"/>
              <a:gd name="connsiteY10" fmla="*/ 964694 h 1533947"/>
              <a:gd name="connsiteX11" fmla="*/ 1297498 w 1533948"/>
              <a:gd name="connsiteY11" fmla="*/ 1129478 h 1533947"/>
              <a:gd name="connsiteX12" fmla="*/ 1132714 w 1533948"/>
              <a:gd name="connsiteY12" fmla="*/ 1294262 h 1533947"/>
              <a:gd name="connsiteX13" fmla="*/ 967930 w 1533948"/>
              <a:gd name="connsiteY13" fmla="*/ 1129478 h 1533947"/>
              <a:gd name="connsiteX14" fmla="*/ 1132714 w 1533948"/>
              <a:gd name="connsiteY14" fmla="*/ 964694 h 1533947"/>
              <a:gd name="connsiteX15" fmla="*/ 344507 w 1533948"/>
              <a:gd name="connsiteY15" fmla="*/ 928742 h 1533947"/>
              <a:gd name="connsiteX16" fmla="*/ 209684 w 1533948"/>
              <a:gd name="connsiteY16" fmla="*/ 1063565 h 1533947"/>
              <a:gd name="connsiteX17" fmla="*/ 344507 w 1533948"/>
              <a:gd name="connsiteY17" fmla="*/ 1198388 h 1533947"/>
              <a:gd name="connsiteX18" fmla="*/ 479331 w 1533948"/>
              <a:gd name="connsiteY18" fmla="*/ 1063565 h 1533947"/>
              <a:gd name="connsiteX19" fmla="*/ 344507 w 1533948"/>
              <a:gd name="connsiteY19" fmla="*/ 928742 h 1533947"/>
              <a:gd name="connsiteX20" fmla="*/ 1087772 w 1533948"/>
              <a:gd name="connsiteY20" fmla="*/ 814891 h 1533947"/>
              <a:gd name="connsiteX21" fmla="*/ 1087772 w 1533948"/>
              <a:gd name="connsiteY21" fmla="*/ 843613 h 1533947"/>
              <a:gd name="connsiteX22" fmla="*/ 1056293 w 1533948"/>
              <a:gd name="connsiteY22" fmla="*/ 886517 h 1533947"/>
              <a:gd name="connsiteX23" fmla="*/ 960819 w 1533948"/>
              <a:gd name="connsiteY23" fmla="*/ 942004 h 1533947"/>
              <a:gd name="connsiteX24" fmla="*/ 907968 w 1533948"/>
              <a:gd name="connsiteY24" fmla="*/ 947797 h 1533947"/>
              <a:gd name="connsiteX25" fmla="*/ 882721 w 1533948"/>
              <a:gd name="connsiteY25" fmla="*/ 933256 h 1533947"/>
              <a:gd name="connsiteX26" fmla="*/ 837780 w 1533948"/>
              <a:gd name="connsiteY26" fmla="*/ 1011074 h 1533947"/>
              <a:gd name="connsiteX27" fmla="*/ 862827 w 1533948"/>
              <a:gd name="connsiteY27" fmla="*/ 1025535 h 1533947"/>
              <a:gd name="connsiteX28" fmla="*/ 884239 w 1533948"/>
              <a:gd name="connsiteY28" fmla="*/ 1074191 h 1533947"/>
              <a:gd name="connsiteX29" fmla="*/ 878047 w 1533948"/>
              <a:gd name="connsiteY29" fmla="*/ 1129478 h 1533947"/>
              <a:gd name="connsiteX30" fmla="*/ 884239 w 1533948"/>
              <a:gd name="connsiteY30" fmla="*/ 1184726 h 1533947"/>
              <a:gd name="connsiteX31" fmla="*/ 862827 w 1533948"/>
              <a:gd name="connsiteY31" fmla="*/ 1233382 h 1533947"/>
              <a:gd name="connsiteX32" fmla="*/ 837780 w 1533948"/>
              <a:gd name="connsiteY32" fmla="*/ 1247843 h 1533947"/>
              <a:gd name="connsiteX33" fmla="*/ 882721 w 1533948"/>
              <a:gd name="connsiteY33" fmla="*/ 1325661 h 1533947"/>
              <a:gd name="connsiteX34" fmla="*/ 907968 w 1533948"/>
              <a:gd name="connsiteY34" fmla="*/ 1311120 h 1533947"/>
              <a:gd name="connsiteX35" fmla="*/ 960819 w 1533948"/>
              <a:gd name="connsiteY35" fmla="*/ 1316912 h 1533947"/>
              <a:gd name="connsiteX36" fmla="*/ 1056293 w 1533948"/>
              <a:gd name="connsiteY36" fmla="*/ 1372439 h 1533947"/>
              <a:gd name="connsiteX37" fmla="*/ 1087772 w 1533948"/>
              <a:gd name="connsiteY37" fmla="*/ 1415303 h 1533947"/>
              <a:gd name="connsiteX38" fmla="*/ 1087772 w 1533948"/>
              <a:gd name="connsiteY38" fmla="*/ 1444065 h 1533947"/>
              <a:gd name="connsiteX39" fmla="*/ 1177655 w 1533948"/>
              <a:gd name="connsiteY39" fmla="*/ 1444065 h 1533947"/>
              <a:gd name="connsiteX40" fmla="*/ 1177655 w 1533948"/>
              <a:gd name="connsiteY40" fmla="*/ 1415303 h 1533947"/>
              <a:gd name="connsiteX41" fmla="*/ 1209093 w 1533948"/>
              <a:gd name="connsiteY41" fmla="*/ 1372439 h 1533947"/>
              <a:gd name="connsiteX42" fmla="*/ 1304569 w 1533948"/>
              <a:gd name="connsiteY42" fmla="*/ 1316912 h 1533947"/>
              <a:gd name="connsiteX43" fmla="*/ 1357419 w 1533948"/>
              <a:gd name="connsiteY43" fmla="*/ 1311120 h 1533947"/>
              <a:gd name="connsiteX44" fmla="*/ 1382665 w 1533948"/>
              <a:gd name="connsiteY44" fmla="*/ 1325661 h 1533947"/>
              <a:gd name="connsiteX45" fmla="*/ 1427606 w 1533948"/>
              <a:gd name="connsiteY45" fmla="*/ 1247843 h 1533947"/>
              <a:gd name="connsiteX46" fmla="*/ 1402560 w 1533948"/>
              <a:gd name="connsiteY46" fmla="*/ 1233382 h 1533947"/>
              <a:gd name="connsiteX47" fmla="*/ 1381148 w 1533948"/>
              <a:gd name="connsiteY47" fmla="*/ 1184726 h 1533947"/>
              <a:gd name="connsiteX48" fmla="*/ 1387380 w 1533948"/>
              <a:gd name="connsiteY48" fmla="*/ 1129478 h 1533947"/>
              <a:gd name="connsiteX49" fmla="*/ 1381148 w 1533948"/>
              <a:gd name="connsiteY49" fmla="*/ 1074191 h 1533947"/>
              <a:gd name="connsiteX50" fmla="*/ 1402560 w 1533948"/>
              <a:gd name="connsiteY50" fmla="*/ 1025535 h 1533947"/>
              <a:gd name="connsiteX51" fmla="*/ 1427606 w 1533948"/>
              <a:gd name="connsiteY51" fmla="*/ 1011074 h 1533947"/>
              <a:gd name="connsiteX52" fmla="*/ 1382665 w 1533948"/>
              <a:gd name="connsiteY52" fmla="*/ 933256 h 1533947"/>
              <a:gd name="connsiteX53" fmla="*/ 1357419 w 1533948"/>
              <a:gd name="connsiteY53" fmla="*/ 947797 h 1533947"/>
              <a:gd name="connsiteX54" fmla="*/ 1304569 w 1533948"/>
              <a:gd name="connsiteY54" fmla="*/ 942004 h 1533947"/>
              <a:gd name="connsiteX55" fmla="*/ 1209093 w 1533948"/>
              <a:gd name="connsiteY55" fmla="*/ 886517 h 1533947"/>
              <a:gd name="connsiteX56" fmla="*/ 1177655 w 1533948"/>
              <a:gd name="connsiteY56" fmla="*/ 843613 h 1533947"/>
              <a:gd name="connsiteX57" fmla="*/ 1177655 w 1533948"/>
              <a:gd name="connsiteY57" fmla="*/ 814891 h 1533947"/>
              <a:gd name="connsiteX58" fmla="*/ 344507 w 1533948"/>
              <a:gd name="connsiteY58" fmla="*/ 748977 h 1533947"/>
              <a:gd name="connsiteX59" fmla="*/ 389449 w 1533948"/>
              <a:gd name="connsiteY59" fmla="*/ 793918 h 1533947"/>
              <a:gd name="connsiteX60" fmla="*/ 389449 w 1533948"/>
              <a:gd name="connsiteY60" fmla="*/ 843373 h 1533947"/>
              <a:gd name="connsiteX61" fmla="*/ 468346 w 1533948"/>
              <a:gd name="connsiteY61" fmla="*/ 876170 h 1533947"/>
              <a:gd name="connsiteX62" fmla="*/ 503420 w 1533948"/>
              <a:gd name="connsiteY62" fmla="*/ 841096 h 1533947"/>
              <a:gd name="connsiteX63" fmla="*/ 566976 w 1533948"/>
              <a:gd name="connsiteY63" fmla="*/ 841096 h 1533947"/>
              <a:gd name="connsiteX64" fmla="*/ 566976 w 1533948"/>
              <a:gd name="connsiteY64" fmla="*/ 904653 h 1533947"/>
              <a:gd name="connsiteX65" fmla="*/ 531902 w 1533948"/>
              <a:gd name="connsiteY65" fmla="*/ 939728 h 1533947"/>
              <a:gd name="connsiteX66" fmla="*/ 564699 w 1533948"/>
              <a:gd name="connsiteY66" fmla="*/ 1018624 h 1533947"/>
              <a:gd name="connsiteX67" fmla="*/ 614154 w 1533948"/>
              <a:gd name="connsiteY67" fmla="*/ 1018624 h 1533947"/>
              <a:gd name="connsiteX68" fmla="*/ 659055 w 1533948"/>
              <a:gd name="connsiteY68" fmla="*/ 1063565 h 1533947"/>
              <a:gd name="connsiteX69" fmla="*/ 614114 w 1533948"/>
              <a:gd name="connsiteY69" fmla="*/ 1108506 h 1533947"/>
              <a:gd name="connsiteX70" fmla="*/ 564660 w 1533948"/>
              <a:gd name="connsiteY70" fmla="*/ 1108506 h 1533947"/>
              <a:gd name="connsiteX71" fmla="*/ 531862 w 1533948"/>
              <a:gd name="connsiteY71" fmla="*/ 1187403 h 1533947"/>
              <a:gd name="connsiteX72" fmla="*/ 566936 w 1533948"/>
              <a:gd name="connsiteY72" fmla="*/ 1222477 h 1533947"/>
              <a:gd name="connsiteX73" fmla="*/ 566936 w 1533948"/>
              <a:gd name="connsiteY73" fmla="*/ 1286033 h 1533947"/>
              <a:gd name="connsiteX74" fmla="*/ 535138 w 1533948"/>
              <a:gd name="connsiteY74" fmla="*/ 1299216 h 1533947"/>
              <a:gd name="connsiteX75" fmla="*/ 503380 w 1533948"/>
              <a:gd name="connsiteY75" fmla="*/ 1286033 h 1533947"/>
              <a:gd name="connsiteX76" fmla="*/ 468306 w 1533948"/>
              <a:gd name="connsiteY76" fmla="*/ 1250959 h 1533947"/>
              <a:gd name="connsiteX77" fmla="*/ 389409 w 1533948"/>
              <a:gd name="connsiteY77" fmla="*/ 1283756 h 1533947"/>
              <a:gd name="connsiteX78" fmla="*/ 389409 w 1533948"/>
              <a:gd name="connsiteY78" fmla="*/ 1333211 h 1533947"/>
              <a:gd name="connsiteX79" fmla="*/ 344467 w 1533948"/>
              <a:gd name="connsiteY79" fmla="*/ 1378152 h 1533947"/>
              <a:gd name="connsiteX80" fmla="*/ 299526 w 1533948"/>
              <a:gd name="connsiteY80" fmla="*/ 1333211 h 1533947"/>
              <a:gd name="connsiteX81" fmla="*/ 299526 w 1533948"/>
              <a:gd name="connsiteY81" fmla="*/ 1283756 h 1533947"/>
              <a:gd name="connsiteX82" fmla="*/ 220630 w 1533948"/>
              <a:gd name="connsiteY82" fmla="*/ 1250959 h 1533947"/>
              <a:gd name="connsiteX83" fmla="*/ 185556 w 1533948"/>
              <a:gd name="connsiteY83" fmla="*/ 1286033 h 1533947"/>
              <a:gd name="connsiteX84" fmla="*/ 153797 w 1533948"/>
              <a:gd name="connsiteY84" fmla="*/ 1299216 h 1533947"/>
              <a:gd name="connsiteX85" fmla="*/ 122039 w 1533948"/>
              <a:gd name="connsiteY85" fmla="*/ 1286033 h 1533947"/>
              <a:gd name="connsiteX86" fmla="*/ 122039 w 1533948"/>
              <a:gd name="connsiteY86" fmla="*/ 1222477 h 1533947"/>
              <a:gd name="connsiteX87" fmla="*/ 157113 w 1533948"/>
              <a:gd name="connsiteY87" fmla="*/ 1187403 h 1533947"/>
              <a:gd name="connsiteX88" fmla="*/ 124316 w 1533948"/>
              <a:gd name="connsiteY88" fmla="*/ 1108506 h 1533947"/>
              <a:gd name="connsiteX89" fmla="*/ 74861 w 1533948"/>
              <a:gd name="connsiteY89" fmla="*/ 1108506 h 1533947"/>
              <a:gd name="connsiteX90" fmla="*/ 29920 w 1533948"/>
              <a:gd name="connsiteY90" fmla="*/ 1063565 h 1533947"/>
              <a:gd name="connsiteX91" fmla="*/ 74861 w 1533948"/>
              <a:gd name="connsiteY91" fmla="*/ 1018624 h 1533947"/>
              <a:gd name="connsiteX92" fmla="*/ 124316 w 1533948"/>
              <a:gd name="connsiteY92" fmla="*/ 1018624 h 1533947"/>
              <a:gd name="connsiteX93" fmla="*/ 157113 w 1533948"/>
              <a:gd name="connsiteY93" fmla="*/ 939728 h 1533947"/>
              <a:gd name="connsiteX94" fmla="*/ 122039 w 1533948"/>
              <a:gd name="connsiteY94" fmla="*/ 904653 h 1533947"/>
              <a:gd name="connsiteX95" fmla="*/ 122039 w 1533948"/>
              <a:gd name="connsiteY95" fmla="*/ 841096 h 1533947"/>
              <a:gd name="connsiteX96" fmla="*/ 185596 w 1533948"/>
              <a:gd name="connsiteY96" fmla="*/ 841096 h 1533947"/>
              <a:gd name="connsiteX97" fmla="*/ 220670 w 1533948"/>
              <a:gd name="connsiteY97" fmla="*/ 876170 h 1533947"/>
              <a:gd name="connsiteX98" fmla="*/ 299566 w 1533948"/>
              <a:gd name="connsiteY98" fmla="*/ 843373 h 1533947"/>
              <a:gd name="connsiteX99" fmla="*/ 299566 w 1533948"/>
              <a:gd name="connsiteY99" fmla="*/ 793918 h 1533947"/>
              <a:gd name="connsiteX100" fmla="*/ 344507 w 1533948"/>
              <a:gd name="connsiteY100" fmla="*/ 748977 h 1533947"/>
              <a:gd name="connsiteX101" fmla="*/ 1042831 w 1533948"/>
              <a:gd name="connsiteY101" fmla="*/ 725009 h 1533947"/>
              <a:gd name="connsiteX102" fmla="*/ 1222596 w 1533948"/>
              <a:gd name="connsiteY102" fmla="*/ 725009 h 1533947"/>
              <a:gd name="connsiteX103" fmla="*/ 1267537 w 1533948"/>
              <a:gd name="connsiteY103" fmla="*/ 769950 h 1533947"/>
              <a:gd name="connsiteX104" fmla="*/ 1267537 w 1533948"/>
              <a:gd name="connsiteY104" fmla="*/ 812374 h 1533947"/>
              <a:gd name="connsiteX105" fmla="*/ 1339643 w 1533948"/>
              <a:gd name="connsiteY105" fmla="*/ 854319 h 1533947"/>
              <a:gd name="connsiteX106" fmla="*/ 1376673 w 1533948"/>
              <a:gd name="connsiteY106" fmla="*/ 832947 h 1533947"/>
              <a:gd name="connsiteX107" fmla="*/ 1438033 w 1533948"/>
              <a:gd name="connsiteY107" fmla="*/ 849366 h 1533947"/>
              <a:gd name="connsiteX108" fmla="*/ 1527915 w 1533948"/>
              <a:gd name="connsiteY108" fmla="*/ 1005081 h 1533947"/>
              <a:gd name="connsiteX109" fmla="*/ 1511496 w 1533948"/>
              <a:gd name="connsiteY109" fmla="*/ 1066441 h 1533947"/>
              <a:gd name="connsiteX110" fmla="*/ 1474625 w 1533948"/>
              <a:gd name="connsiteY110" fmla="*/ 1087733 h 1533947"/>
              <a:gd name="connsiteX111" fmla="*/ 1477262 w 1533948"/>
              <a:gd name="connsiteY111" fmla="*/ 1129478 h 1533947"/>
              <a:gd name="connsiteX112" fmla="*/ 1474625 w 1533948"/>
              <a:gd name="connsiteY112" fmla="*/ 1171184 h 1533947"/>
              <a:gd name="connsiteX113" fmla="*/ 1511496 w 1533948"/>
              <a:gd name="connsiteY113" fmla="*/ 1192476 h 1533947"/>
              <a:gd name="connsiteX114" fmla="*/ 1527915 w 1533948"/>
              <a:gd name="connsiteY114" fmla="*/ 1253875 h 1533947"/>
              <a:gd name="connsiteX115" fmla="*/ 1438033 w 1533948"/>
              <a:gd name="connsiteY115" fmla="*/ 1409551 h 1533947"/>
              <a:gd name="connsiteX116" fmla="*/ 1376673 w 1533948"/>
              <a:gd name="connsiteY116" fmla="*/ 1425969 h 1533947"/>
              <a:gd name="connsiteX117" fmla="*/ 1339643 w 1533948"/>
              <a:gd name="connsiteY117" fmla="*/ 1404637 h 1533947"/>
              <a:gd name="connsiteX118" fmla="*/ 1267537 w 1533948"/>
              <a:gd name="connsiteY118" fmla="*/ 1446582 h 1533947"/>
              <a:gd name="connsiteX119" fmla="*/ 1267537 w 1533948"/>
              <a:gd name="connsiteY119" fmla="*/ 1489006 h 1533947"/>
              <a:gd name="connsiteX120" fmla="*/ 1222596 w 1533948"/>
              <a:gd name="connsiteY120" fmla="*/ 1533947 h 1533947"/>
              <a:gd name="connsiteX121" fmla="*/ 1042831 w 1533948"/>
              <a:gd name="connsiteY121" fmla="*/ 1533947 h 1533947"/>
              <a:gd name="connsiteX122" fmla="*/ 997890 w 1533948"/>
              <a:gd name="connsiteY122" fmla="*/ 1489006 h 1533947"/>
              <a:gd name="connsiteX123" fmla="*/ 997890 w 1533948"/>
              <a:gd name="connsiteY123" fmla="*/ 1446582 h 1533947"/>
              <a:gd name="connsiteX124" fmla="*/ 925745 w 1533948"/>
              <a:gd name="connsiteY124" fmla="*/ 1404637 h 1533947"/>
              <a:gd name="connsiteX125" fmla="*/ 888753 w 1533948"/>
              <a:gd name="connsiteY125" fmla="*/ 1425969 h 1533947"/>
              <a:gd name="connsiteX126" fmla="*/ 827353 w 1533948"/>
              <a:gd name="connsiteY126" fmla="*/ 1409551 h 1533947"/>
              <a:gd name="connsiteX127" fmla="*/ 737471 w 1533948"/>
              <a:gd name="connsiteY127" fmla="*/ 1253875 h 1533947"/>
              <a:gd name="connsiteX128" fmla="*/ 753930 w 1533948"/>
              <a:gd name="connsiteY128" fmla="*/ 1192476 h 1533947"/>
              <a:gd name="connsiteX129" fmla="*/ 790762 w 1533948"/>
              <a:gd name="connsiteY129" fmla="*/ 1171184 h 1533947"/>
              <a:gd name="connsiteX130" fmla="*/ 788165 w 1533948"/>
              <a:gd name="connsiteY130" fmla="*/ 1129478 h 1533947"/>
              <a:gd name="connsiteX131" fmla="*/ 790762 w 1533948"/>
              <a:gd name="connsiteY131" fmla="*/ 1087733 h 1533947"/>
              <a:gd name="connsiteX132" fmla="*/ 753930 w 1533948"/>
              <a:gd name="connsiteY132" fmla="*/ 1066441 h 1533947"/>
              <a:gd name="connsiteX133" fmla="*/ 737471 w 1533948"/>
              <a:gd name="connsiteY133" fmla="*/ 1005081 h 1533947"/>
              <a:gd name="connsiteX134" fmla="*/ 827353 w 1533948"/>
              <a:gd name="connsiteY134" fmla="*/ 849406 h 1533947"/>
              <a:gd name="connsiteX135" fmla="*/ 888753 w 1533948"/>
              <a:gd name="connsiteY135" fmla="*/ 832947 h 1533947"/>
              <a:gd name="connsiteX136" fmla="*/ 925745 w 1533948"/>
              <a:gd name="connsiteY136" fmla="*/ 854319 h 1533947"/>
              <a:gd name="connsiteX137" fmla="*/ 997890 w 1533948"/>
              <a:gd name="connsiteY137" fmla="*/ 812374 h 1533947"/>
              <a:gd name="connsiteX138" fmla="*/ 997890 w 1533948"/>
              <a:gd name="connsiteY138" fmla="*/ 769950 h 1533947"/>
              <a:gd name="connsiteX139" fmla="*/ 1042831 w 1533948"/>
              <a:gd name="connsiteY139" fmla="*/ 725009 h 1533947"/>
              <a:gd name="connsiteX140" fmla="*/ 224665 w 1533948"/>
              <a:gd name="connsiteY140" fmla="*/ 359488 h 1533947"/>
              <a:gd name="connsiteX141" fmla="*/ 823879 w 1533948"/>
              <a:gd name="connsiteY141" fmla="*/ 359488 h 1533947"/>
              <a:gd name="connsiteX142" fmla="*/ 868820 w 1533948"/>
              <a:gd name="connsiteY142" fmla="*/ 404429 h 1533947"/>
              <a:gd name="connsiteX143" fmla="*/ 823879 w 1533948"/>
              <a:gd name="connsiteY143" fmla="*/ 449371 h 1533947"/>
              <a:gd name="connsiteX144" fmla="*/ 224665 w 1533948"/>
              <a:gd name="connsiteY144" fmla="*/ 449371 h 1533947"/>
              <a:gd name="connsiteX145" fmla="*/ 179724 w 1533948"/>
              <a:gd name="connsiteY145" fmla="*/ 404429 h 1533947"/>
              <a:gd name="connsiteX146" fmla="*/ 224665 w 1533948"/>
              <a:gd name="connsiteY146" fmla="*/ 359488 h 1533947"/>
              <a:gd name="connsiteX147" fmla="*/ 224665 w 1533948"/>
              <a:gd name="connsiteY147" fmla="*/ 179724 h 1533947"/>
              <a:gd name="connsiteX148" fmla="*/ 823879 w 1533948"/>
              <a:gd name="connsiteY148" fmla="*/ 179724 h 1533947"/>
              <a:gd name="connsiteX149" fmla="*/ 868820 w 1533948"/>
              <a:gd name="connsiteY149" fmla="*/ 224665 h 1533947"/>
              <a:gd name="connsiteX150" fmla="*/ 823879 w 1533948"/>
              <a:gd name="connsiteY150" fmla="*/ 269607 h 1533947"/>
              <a:gd name="connsiteX151" fmla="*/ 224665 w 1533948"/>
              <a:gd name="connsiteY151" fmla="*/ 269607 h 1533947"/>
              <a:gd name="connsiteX152" fmla="*/ 179724 w 1533948"/>
              <a:gd name="connsiteY152" fmla="*/ 224665 h 1533947"/>
              <a:gd name="connsiteX153" fmla="*/ 224665 w 1533948"/>
              <a:gd name="connsiteY153" fmla="*/ 179724 h 1533947"/>
              <a:gd name="connsiteX154" fmla="*/ 134783 w 1533948"/>
              <a:gd name="connsiteY154" fmla="*/ 89842 h 1533947"/>
              <a:gd name="connsiteX155" fmla="*/ 89842 w 1533948"/>
              <a:gd name="connsiteY155" fmla="*/ 134783 h 1533947"/>
              <a:gd name="connsiteX156" fmla="*/ 89842 w 1533948"/>
              <a:gd name="connsiteY156" fmla="*/ 494311 h 1533947"/>
              <a:gd name="connsiteX157" fmla="*/ 134783 w 1533948"/>
              <a:gd name="connsiteY157" fmla="*/ 539252 h 1533947"/>
              <a:gd name="connsiteX158" fmla="*/ 584193 w 1533948"/>
              <a:gd name="connsiteY158" fmla="*/ 539252 h 1533947"/>
              <a:gd name="connsiteX159" fmla="*/ 615951 w 1533948"/>
              <a:gd name="connsiteY159" fmla="*/ 552395 h 1533947"/>
              <a:gd name="connsiteX160" fmla="*/ 719016 w 1533948"/>
              <a:gd name="connsiteY160" fmla="*/ 655460 h 1533947"/>
              <a:gd name="connsiteX161" fmla="*/ 719016 w 1533948"/>
              <a:gd name="connsiteY161" fmla="*/ 584193 h 1533947"/>
              <a:gd name="connsiteX162" fmla="*/ 763957 w 1533948"/>
              <a:gd name="connsiteY162" fmla="*/ 539252 h 1533947"/>
              <a:gd name="connsiteX163" fmla="*/ 913761 w 1533948"/>
              <a:gd name="connsiteY163" fmla="*/ 539252 h 1533947"/>
              <a:gd name="connsiteX164" fmla="*/ 958702 w 1533948"/>
              <a:gd name="connsiteY164" fmla="*/ 494311 h 1533947"/>
              <a:gd name="connsiteX165" fmla="*/ 958702 w 1533948"/>
              <a:gd name="connsiteY165" fmla="*/ 134783 h 1533947"/>
              <a:gd name="connsiteX166" fmla="*/ 913761 w 1533948"/>
              <a:gd name="connsiteY166" fmla="*/ 89842 h 1533947"/>
              <a:gd name="connsiteX167" fmla="*/ 134823 w 1533948"/>
              <a:gd name="connsiteY167" fmla="*/ 0 h 1533947"/>
              <a:gd name="connsiteX168" fmla="*/ 913801 w 1533948"/>
              <a:gd name="connsiteY168" fmla="*/ 0 h 1533947"/>
              <a:gd name="connsiteX169" fmla="*/ 1048624 w 1533948"/>
              <a:gd name="connsiteY169" fmla="*/ 134823 h 1533947"/>
              <a:gd name="connsiteX170" fmla="*/ 1048624 w 1533948"/>
              <a:gd name="connsiteY170" fmla="*/ 494351 h 1533947"/>
              <a:gd name="connsiteX171" fmla="*/ 913801 w 1533948"/>
              <a:gd name="connsiteY171" fmla="*/ 629174 h 1533947"/>
              <a:gd name="connsiteX172" fmla="*/ 808938 w 1533948"/>
              <a:gd name="connsiteY172" fmla="*/ 629174 h 1533947"/>
              <a:gd name="connsiteX173" fmla="*/ 808938 w 1533948"/>
              <a:gd name="connsiteY173" fmla="*/ 763997 h 1533947"/>
              <a:gd name="connsiteX174" fmla="*/ 781175 w 1533948"/>
              <a:gd name="connsiteY174" fmla="*/ 805503 h 1533947"/>
              <a:gd name="connsiteX175" fmla="*/ 763997 w 1533948"/>
              <a:gd name="connsiteY175" fmla="*/ 808899 h 1533947"/>
              <a:gd name="connsiteX176" fmla="*/ 732199 w 1533948"/>
              <a:gd name="connsiteY176" fmla="*/ 795716 h 1533947"/>
              <a:gd name="connsiteX177" fmla="*/ 565578 w 1533948"/>
              <a:gd name="connsiteY177" fmla="*/ 629134 h 1533947"/>
              <a:gd name="connsiteX178" fmla="*/ 134783 w 1533948"/>
              <a:gd name="connsiteY178" fmla="*/ 629134 h 1533947"/>
              <a:gd name="connsiteX179" fmla="*/ 0 w 1533948"/>
              <a:gd name="connsiteY179" fmla="*/ 494351 h 1533947"/>
              <a:gd name="connsiteX180" fmla="*/ 0 w 1533948"/>
              <a:gd name="connsiteY180" fmla="*/ 134823 h 1533947"/>
              <a:gd name="connsiteX181" fmla="*/ 134823 w 1533948"/>
              <a:gd name="connsiteY181" fmla="*/ 0 h 1533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1533948" h="1533947">
                <a:moveTo>
                  <a:pt x="1132714" y="1054576"/>
                </a:moveTo>
                <a:cubicBezTo>
                  <a:pt x="1091408" y="1054576"/>
                  <a:pt x="1057812" y="1088172"/>
                  <a:pt x="1057812" y="1129478"/>
                </a:cubicBezTo>
                <a:cubicBezTo>
                  <a:pt x="1057812" y="1170784"/>
                  <a:pt x="1091408" y="1204379"/>
                  <a:pt x="1132714" y="1204379"/>
                </a:cubicBezTo>
                <a:cubicBezTo>
                  <a:pt x="1174019" y="1204379"/>
                  <a:pt x="1207615" y="1170784"/>
                  <a:pt x="1207615" y="1129478"/>
                </a:cubicBezTo>
                <a:cubicBezTo>
                  <a:pt x="1207615" y="1088172"/>
                  <a:pt x="1174019" y="1054576"/>
                  <a:pt x="1132714" y="1054576"/>
                </a:cubicBezTo>
                <a:close/>
                <a:moveTo>
                  <a:pt x="344509" y="1018623"/>
                </a:moveTo>
                <a:cubicBezTo>
                  <a:pt x="369316" y="1018623"/>
                  <a:pt x="389450" y="1038717"/>
                  <a:pt x="389450" y="1063565"/>
                </a:cubicBezTo>
                <a:cubicBezTo>
                  <a:pt x="389450" y="1088372"/>
                  <a:pt x="369356" y="1108506"/>
                  <a:pt x="344509" y="1108506"/>
                </a:cubicBezTo>
                <a:cubicBezTo>
                  <a:pt x="319701" y="1108506"/>
                  <a:pt x="299567" y="1088372"/>
                  <a:pt x="299567" y="1063565"/>
                </a:cubicBezTo>
                <a:cubicBezTo>
                  <a:pt x="299567" y="1038756"/>
                  <a:pt x="319701" y="1018623"/>
                  <a:pt x="344509" y="1018623"/>
                </a:cubicBezTo>
                <a:close/>
                <a:moveTo>
                  <a:pt x="1132714" y="964694"/>
                </a:moveTo>
                <a:cubicBezTo>
                  <a:pt x="1223594" y="964694"/>
                  <a:pt x="1297498" y="1038597"/>
                  <a:pt x="1297498" y="1129478"/>
                </a:cubicBezTo>
                <a:cubicBezTo>
                  <a:pt x="1297498" y="1220319"/>
                  <a:pt x="1223594" y="1294262"/>
                  <a:pt x="1132714" y="1294262"/>
                </a:cubicBezTo>
                <a:cubicBezTo>
                  <a:pt x="1041833" y="1294262"/>
                  <a:pt x="967930" y="1220319"/>
                  <a:pt x="967930" y="1129478"/>
                </a:cubicBezTo>
                <a:cubicBezTo>
                  <a:pt x="967930" y="1038597"/>
                  <a:pt x="1041833" y="964694"/>
                  <a:pt x="1132714" y="964694"/>
                </a:cubicBezTo>
                <a:close/>
                <a:moveTo>
                  <a:pt x="344507" y="928742"/>
                </a:moveTo>
                <a:cubicBezTo>
                  <a:pt x="270164" y="928742"/>
                  <a:pt x="209684" y="989223"/>
                  <a:pt x="209684" y="1063565"/>
                </a:cubicBezTo>
                <a:cubicBezTo>
                  <a:pt x="209684" y="1137908"/>
                  <a:pt x="270164" y="1198388"/>
                  <a:pt x="344507" y="1198388"/>
                </a:cubicBezTo>
                <a:cubicBezTo>
                  <a:pt x="418851" y="1198388"/>
                  <a:pt x="479331" y="1137908"/>
                  <a:pt x="479331" y="1063565"/>
                </a:cubicBezTo>
                <a:cubicBezTo>
                  <a:pt x="479331" y="989223"/>
                  <a:pt x="418851" y="928742"/>
                  <a:pt x="344507" y="928742"/>
                </a:cubicBezTo>
                <a:close/>
                <a:moveTo>
                  <a:pt x="1087772" y="814891"/>
                </a:moveTo>
                <a:lnTo>
                  <a:pt x="1087772" y="843613"/>
                </a:lnTo>
                <a:cubicBezTo>
                  <a:pt x="1087772" y="863268"/>
                  <a:pt x="1075028" y="880605"/>
                  <a:pt x="1056293" y="886517"/>
                </a:cubicBezTo>
                <a:cubicBezTo>
                  <a:pt x="1021020" y="897582"/>
                  <a:pt x="988902" y="916278"/>
                  <a:pt x="960819" y="942004"/>
                </a:cubicBezTo>
                <a:cubicBezTo>
                  <a:pt x="946357" y="955267"/>
                  <a:pt x="924986" y="957624"/>
                  <a:pt x="907968" y="947797"/>
                </a:cubicBezTo>
                <a:lnTo>
                  <a:pt x="882721" y="933256"/>
                </a:lnTo>
                <a:lnTo>
                  <a:pt x="837780" y="1011074"/>
                </a:lnTo>
                <a:lnTo>
                  <a:pt x="862827" y="1025535"/>
                </a:lnTo>
                <a:cubicBezTo>
                  <a:pt x="879805" y="1035362"/>
                  <a:pt x="888473" y="1055056"/>
                  <a:pt x="884239" y="1074191"/>
                </a:cubicBezTo>
                <a:cubicBezTo>
                  <a:pt x="880125" y="1092806"/>
                  <a:pt x="878047" y="1111382"/>
                  <a:pt x="878047" y="1129478"/>
                </a:cubicBezTo>
                <a:cubicBezTo>
                  <a:pt x="878047" y="1147535"/>
                  <a:pt x="880125" y="1166150"/>
                  <a:pt x="884239" y="1184726"/>
                </a:cubicBezTo>
                <a:cubicBezTo>
                  <a:pt x="888473" y="1203901"/>
                  <a:pt x="879805" y="1223595"/>
                  <a:pt x="862827" y="1233382"/>
                </a:cubicBezTo>
                <a:lnTo>
                  <a:pt x="837780" y="1247843"/>
                </a:lnTo>
                <a:lnTo>
                  <a:pt x="882721" y="1325661"/>
                </a:lnTo>
                <a:lnTo>
                  <a:pt x="907968" y="1311120"/>
                </a:lnTo>
                <a:cubicBezTo>
                  <a:pt x="924986" y="1301293"/>
                  <a:pt x="946357" y="1303650"/>
                  <a:pt x="960819" y="1316912"/>
                </a:cubicBezTo>
                <a:cubicBezTo>
                  <a:pt x="988902" y="1342678"/>
                  <a:pt x="1021020" y="1361334"/>
                  <a:pt x="1056293" y="1372439"/>
                </a:cubicBezTo>
                <a:cubicBezTo>
                  <a:pt x="1075028" y="1378312"/>
                  <a:pt x="1087772" y="1395689"/>
                  <a:pt x="1087772" y="1415303"/>
                </a:cubicBezTo>
                <a:lnTo>
                  <a:pt x="1087772" y="1444065"/>
                </a:lnTo>
                <a:lnTo>
                  <a:pt x="1177655" y="1444065"/>
                </a:lnTo>
                <a:lnTo>
                  <a:pt x="1177655" y="1415303"/>
                </a:lnTo>
                <a:cubicBezTo>
                  <a:pt x="1177655" y="1395689"/>
                  <a:pt x="1190398" y="1378312"/>
                  <a:pt x="1209093" y="1372439"/>
                </a:cubicBezTo>
                <a:cubicBezTo>
                  <a:pt x="1244407" y="1361334"/>
                  <a:pt x="1276525" y="1342678"/>
                  <a:pt x="1304569" y="1316912"/>
                </a:cubicBezTo>
                <a:cubicBezTo>
                  <a:pt x="1319029" y="1303650"/>
                  <a:pt x="1340442" y="1301293"/>
                  <a:pt x="1357419" y="1311120"/>
                </a:cubicBezTo>
                <a:lnTo>
                  <a:pt x="1382665" y="1325661"/>
                </a:lnTo>
                <a:lnTo>
                  <a:pt x="1427606" y="1247843"/>
                </a:lnTo>
                <a:lnTo>
                  <a:pt x="1402560" y="1233382"/>
                </a:lnTo>
                <a:cubicBezTo>
                  <a:pt x="1385583" y="1223595"/>
                  <a:pt x="1376913" y="1203901"/>
                  <a:pt x="1381148" y="1184726"/>
                </a:cubicBezTo>
                <a:cubicBezTo>
                  <a:pt x="1385263" y="1166150"/>
                  <a:pt x="1387380" y="1147535"/>
                  <a:pt x="1387380" y="1129478"/>
                </a:cubicBezTo>
                <a:cubicBezTo>
                  <a:pt x="1387380" y="1111382"/>
                  <a:pt x="1385263" y="1092806"/>
                  <a:pt x="1381148" y="1074191"/>
                </a:cubicBezTo>
                <a:cubicBezTo>
                  <a:pt x="1376913" y="1055056"/>
                  <a:pt x="1385583" y="1035362"/>
                  <a:pt x="1402560" y="1025535"/>
                </a:cubicBezTo>
                <a:lnTo>
                  <a:pt x="1427606" y="1011074"/>
                </a:lnTo>
                <a:lnTo>
                  <a:pt x="1382665" y="933256"/>
                </a:lnTo>
                <a:lnTo>
                  <a:pt x="1357419" y="947797"/>
                </a:lnTo>
                <a:cubicBezTo>
                  <a:pt x="1340442" y="957624"/>
                  <a:pt x="1319029" y="955267"/>
                  <a:pt x="1304569" y="942004"/>
                </a:cubicBezTo>
                <a:cubicBezTo>
                  <a:pt x="1276525" y="916278"/>
                  <a:pt x="1244407" y="897582"/>
                  <a:pt x="1209093" y="886517"/>
                </a:cubicBezTo>
                <a:cubicBezTo>
                  <a:pt x="1190398" y="880605"/>
                  <a:pt x="1177655" y="863268"/>
                  <a:pt x="1177655" y="843613"/>
                </a:cubicBezTo>
                <a:lnTo>
                  <a:pt x="1177655" y="814891"/>
                </a:lnTo>
                <a:close/>
                <a:moveTo>
                  <a:pt x="344507" y="748977"/>
                </a:moveTo>
                <a:cubicBezTo>
                  <a:pt x="369355" y="748977"/>
                  <a:pt x="389449" y="769110"/>
                  <a:pt x="389449" y="793918"/>
                </a:cubicBezTo>
                <a:lnTo>
                  <a:pt x="389449" y="843373"/>
                </a:lnTo>
                <a:cubicBezTo>
                  <a:pt x="418131" y="849205"/>
                  <a:pt x="444777" y="860551"/>
                  <a:pt x="468346" y="876170"/>
                </a:cubicBezTo>
                <a:lnTo>
                  <a:pt x="503420" y="841096"/>
                </a:lnTo>
                <a:cubicBezTo>
                  <a:pt x="520956" y="823559"/>
                  <a:pt x="549439" y="823559"/>
                  <a:pt x="566976" y="841096"/>
                </a:cubicBezTo>
                <a:cubicBezTo>
                  <a:pt x="584514" y="858633"/>
                  <a:pt x="584514" y="887076"/>
                  <a:pt x="566976" y="904653"/>
                </a:cubicBezTo>
                <a:lnTo>
                  <a:pt x="531902" y="939728"/>
                </a:lnTo>
                <a:cubicBezTo>
                  <a:pt x="547522" y="963297"/>
                  <a:pt x="558867" y="989982"/>
                  <a:pt x="564699" y="1018624"/>
                </a:cubicBezTo>
                <a:lnTo>
                  <a:pt x="614154" y="1018624"/>
                </a:lnTo>
                <a:cubicBezTo>
                  <a:pt x="638962" y="1018624"/>
                  <a:pt x="659095" y="1038758"/>
                  <a:pt x="659055" y="1063565"/>
                </a:cubicBezTo>
                <a:cubicBezTo>
                  <a:pt x="659055" y="1088373"/>
                  <a:pt x="638962" y="1108506"/>
                  <a:pt x="614114" y="1108506"/>
                </a:cubicBezTo>
                <a:lnTo>
                  <a:pt x="564660" y="1108506"/>
                </a:lnTo>
                <a:cubicBezTo>
                  <a:pt x="558827" y="1137149"/>
                  <a:pt x="547482" y="1163834"/>
                  <a:pt x="531862" y="1187403"/>
                </a:cubicBezTo>
                <a:lnTo>
                  <a:pt x="566936" y="1222477"/>
                </a:lnTo>
                <a:cubicBezTo>
                  <a:pt x="584474" y="1240014"/>
                  <a:pt x="584474" y="1268496"/>
                  <a:pt x="566936" y="1286033"/>
                </a:cubicBezTo>
                <a:cubicBezTo>
                  <a:pt x="558148" y="1294822"/>
                  <a:pt x="546643" y="1299216"/>
                  <a:pt x="535138" y="1299216"/>
                </a:cubicBezTo>
                <a:cubicBezTo>
                  <a:pt x="523673" y="1299216"/>
                  <a:pt x="512168" y="1294822"/>
                  <a:pt x="503380" y="1286033"/>
                </a:cubicBezTo>
                <a:lnTo>
                  <a:pt x="468306" y="1250959"/>
                </a:lnTo>
                <a:cubicBezTo>
                  <a:pt x="444697" y="1266579"/>
                  <a:pt x="418051" y="1277924"/>
                  <a:pt x="389409" y="1283756"/>
                </a:cubicBezTo>
                <a:lnTo>
                  <a:pt x="389409" y="1333211"/>
                </a:lnTo>
                <a:cubicBezTo>
                  <a:pt x="389409" y="1358019"/>
                  <a:pt x="369275" y="1378152"/>
                  <a:pt x="344467" y="1378152"/>
                </a:cubicBezTo>
                <a:cubicBezTo>
                  <a:pt x="319660" y="1378152"/>
                  <a:pt x="299526" y="1358019"/>
                  <a:pt x="299526" y="1333211"/>
                </a:cubicBezTo>
                <a:lnTo>
                  <a:pt x="299526" y="1283756"/>
                </a:lnTo>
                <a:cubicBezTo>
                  <a:pt x="270844" y="1277924"/>
                  <a:pt x="244198" y="1266579"/>
                  <a:pt x="220630" y="1250959"/>
                </a:cubicBezTo>
                <a:lnTo>
                  <a:pt x="185556" y="1286033"/>
                </a:lnTo>
                <a:cubicBezTo>
                  <a:pt x="176807" y="1294822"/>
                  <a:pt x="165302" y="1299216"/>
                  <a:pt x="153797" y="1299216"/>
                </a:cubicBezTo>
                <a:cubicBezTo>
                  <a:pt x="142332" y="1299216"/>
                  <a:pt x="130828" y="1294822"/>
                  <a:pt x="122039" y="1286033"/>
                </a:cubicBezTo>
                <a:cubicBezTo>
                  <a:pt x="104502" y="1268496"/>
                  <a:pt x="104502" y="1240014"/>
                  <a:pt x="122039" y="1222477"/>
                </a:cubicBezTo>
                <a:lnTo>
                  <a:pt x="157113" y="1187403"/>
                </a:lnTo>
                <a:cubicBezTo>
                  <a:pt x="141493" y="1163794"/>
                  <a:pt x="130149" y="1137149"/>
                  <a:pt x="124316" y="1108506"/>
                </a:cubicBezTo>
                <a:lnTo>
                  <a:pt x="74861" y="1108506"/>
                </a:lnTo>
                <a:cubicBezTo>
                  <a:pt x="50014" y="1108506"/>
                  <a:pt x="29920" y="1088373"/>
                  <a:pt x="29920" y="1063565"/>
                </a:cubicBezTo>
                <a:cubicBezTo>
                  <a:pt x="29920" y="1038758"/>
                  <a:pt x="50014" y="1018624"/>
                  <a:pt x="74861" y="1018624"/>
                </a:cubicBezTo>
                <a:lnTo>
                  <a:pt x="124316" y="1018624"/>
                </a:lnTo>
                <a:cubicBezTo>
                  <a:pt x="130149" y="989982"/>
                  <a:pt x="141493" y="963297"/>
                  <a:pt x="157113" y="939728"/>
                </a:cubicBezTo>
                <a:lnTo>
                  <a:pt x="122039" y="904653"/>
                </a:lnTo>
                <a:cubicBezTo>
                  <a:pt x="104502" y="887116"/>
                  <a:pt x="104502" y="858633"/>
                  <a:pt x="122039" y="841096"/>
                </a:cubicBezTo>
                <a:cubicBezTo>
                  <a:pt x="139576" y="823559"/>
                  <a:pt x="168019" y="823559"/>
                  <a:pt x="185596" y="841096"/>
                </a:cubicBezTo>
                <a:lnTo>
                  <a:pt x="220670" y="876170"/>
                </a:lnTo>
                <a:cubicBezTo>
                  <a:pt x="244278" y="860551"/>
                  <a:pt x="270924" y="849205"/>
                  <a:pt x="299566" y="843373"/>
                </a:cubicBezTo>
                <a:lnTo>
                  <a:pt x="299566" y="793918"/>
                </a:lnTo>
                <a:cubicBezTo>
                  <a:pt x="299566" y="769071"/>
                  <a:pt x="319700" y="748977"/>
                  <a:pt x="344507" y="748977"/>
                </a:cubicBezTo>
                <a:close/>
                <a:moveTo>
                  <a:pt x="1042831" y="725009"/>
                </a:moveTo>
                <a:lnTo>
                  <a:pt x="1222596" y="725009"/>
                </a:lnTo>
                <a:cubicBezTo>
                  <a:pt x="1247403" y="725009"/>
                  <a:pt x="1267537" y="745103"/>
                  <a:pt x="1267537" y="769950"/>
                </a:cubicBezTo>
                <a:lnTo>
                  <a:pt x="1267537" y="812374"/>
                </a:lnTo>
                <a:cubicBezTo>
                  <a:pt x="1293103" y="823280"/>
                  <a:pt x="1317192" y="837302"/>
                  <a:pt x="1339643" y="854319"/>
                </a:cubicBezTo>
                <a:lnTo>
                  <a:pt x="1376673" y="832947"/>
                </a:lnTo>
                <a:cubicBezTo>
                  <a:pt x="1398126" y="820524"/>
                  <a:pt x="1425609" y="827874"/>
                  <a:pt x="1438033" y="849366"/>
                </a:cubicBezTo>
                <a:lnTo>
                  <a:pt x="1527915" y="1005081"/>
                </a:lnTo>
                <a:cubicBezTo>
                  <a:pt x="1540339" y="1026533"/>
                  <a:pt x="1532949" y="1054057"/>
                  <a:pt x="1511496" y="1066441"/>
                </a:cubicBezTo>
                <a:lnTo>
                  <a:pt x="1474625" y="1087733"/>
                </a:lnTo>
                <a:cubicBezTo>
                  <a:pt x="1476383" y="1101755"/>
                  <a:pt x="1477262" y="1115696"/>
                  <a:pt x="1477262" y="1129478"/>
                </a:cubicBezTo>
                <a:cubicBezTo>
                  <a:pt x="1477262" y="1143260"/>
                  <a:pt x="1476383" y="1157202"/>
                  <a:pt x="1474625" y="1171184"/>
                </a:cubicBezTo>
                <a:lnTo>
                  <a:pt x="1511496" y="1192476"/>
                </a:lnTo>
                <a:cubicBezTo>
                  <a:pt x="1532949" y="1204899"/>
                  <a:pt x="1540339" y="1232343"/>
                  <a:pt x="1527915" y="1253875"/>
                </a:cubicBezTo>
                <a:lnTo>
                  <a:pt x="1438033" y="1409551"/>
                </a:lnTo>
                <a:cubicBezTo>
                  <a:pt x="1425609" y="1431042"/>
                  <a:pt x="1398126" y="1438393"/>
                  <a:pt x="1376673" y="1425969"/>
                </a:cubicBezTo>
                <a:lnTo>
                  <a:pt x="1339643" y="1404637"/>
                </a:lnTo>
                <a:cubicBezTo>
                  <a:pt x="1317192" y="1421655"/>
                  <a:pt x="1293103" y="1435636"/>
                  <a:pt x="1267537" y="1446582"/>
                </a:cubicBezTo>
                <a:lnTo>
                  <a:pt x="1267537" y="1489006"/>
                </a:lnTo>
                <a:cubicBezTo>
                  <a:pt x="1267537" y="1513814"/>
                  <a:pt x="1247403" y="1533947"/>
                  <a:pt x="1222596" y="1533947"/>
                </a:cubicBezTo>
                <a:lnTo>
                  <a:pt x="1042831" y="1533947"/>
                </a:lnTo>
                <a:cubicBezTo>
                  <a:pt x="1017984" y="1533947"/>
                  <a:pt x="997890" y="1513814"/>
                  <a:pt x="997890" y="1489006"/>
                </a:cubicBezTo>
                <a:lnTo>
                  <a:pt x="997890" y="1446582"/>
                </a:lnTo>
                <a:cubicBezTo>
                  <a:pt x="972323" y="1435636"/>
                  <a:pt x="948195" y="1421655"/>
                  <a:pt x="925745" y="1404637"/>
                </a:cubicBezTo>
                <a:lnTo>
                  <a:pt x="888753" y="1425969"/>
                </a:lnTo>
                <a:cubicBezTo>
                  <a:pt x="867262" y="1438393"/>
                  <a:pt x="839777" y="1431042"/>
                  <a:pt x="827353" y="1409551"/>
                </a:cubicBezTo>
                <a:lnTo>
                  <a:pt x="737471" y="1253875"/>
                </a:lnTo>
                <a:cubicBezTo>
                  <a:pt x="725048" y="1232343"/>
                  <a:pt x="732439" y="1204899"/>
                  <a:pt x="753930" y="1192476"/>
                </a:cubicBezTo>
                <a:lnTo>
                  <a:pt x="790762" y="1171184"/>
                </a:lnTo>
                <a:cubicBezTo>
                  <a:pt x="789004" y="1157202"/>
                  <a:pt x="788165" y="1143260"/>
                  <a:pt x="788165" y="1129478"/>
                </a:cubicBezTo>
                <a:cubicBezTo>
                  <a:pt x="788165" y="1115696"/>
                  <a:pt x="789004" y="1101755"/>
                  <a:pt x="790762" y="1087733"/>
                </a:cubicBezTo>
                <a:lnTo>
                  <a:pt x="753930" y="1066441"/>
                </a:lnTo>
                <a:cubicBezTo>
                  <a:pt x="732439" y="1054057"/>
                  <a:pt x="725048" y="1026573"/>
                  <a:pt x="737471" y="1005081"/>
                </a:cubicBezTo>
                <a:lnTo>
                  <a:pt x="827353" y="849406"/>
                </a:lnTo>
                <a:cubicBezTo>
                  <a:pt x="839777" y="827874"/>
                  <a:pt x="867262" y="820524"/>
                  <a:pt x="888753" y="832947"/>
                </a:cubicBezTo>
                <a:lnTo>
                  <a:pt x="925745" y="854319"/>
                </a:lnTo>
                <a:cubicBezTo>
                  <a:pt x="948195" y="837302"/>
                  <a:pt x="972323" y="823280"/>
                  <a:pt x="997890" y="812374"/>
                </a:cubicBezTo>
                <a:lnTo>
                  <a:pt x="997890" y="769950"/>
                </a:lnTo>
                <a:cubicBezTo>
                  <a:pt x="997890" y="745103"/>
                  <a:pt x="1017984" y="725009"/>
                  <a:pt x="1042831" y="725009"/>
                </a:cubicBezTo>
                <a:close/>
                <a:moveTo>
                  <a:pt x="224665" y="359488"/>
                </a:moveTo>
                <a:lnTo>
                  <a:pt x="823879" y="359488"/>
                </a:lnTo>
                <a:cubicBezTo>
                  <a:pt x="848726" y="359488"/>
                  <a:pt x="868820" y="379622"/>
                  <a:pt x="868820" y="404429"/>
                </a:cubicBezTo>
                <a:cubicBezTo>
                  <a:pt x="868820" y="429238"/>
                  <a:pt x="848726" y="449371"/>
                  <a:pt x="823879" y="449371"/>
                </a:cubicBezTo>
                <a:lnTo>
                  <a:pt x="224665" y="449371"/>
                </a:lnTo>
                <a:cubicBezTo>
                  <a:pt x="199818" y="449371"/>
                  <a:pt x="179724" y="429238"/>
                  <a:pt x="179724" y="404429"/>
                </a:cubicBezTo>
                <a:cubicBezTo>
                  <a:pt x="179724" y="379622"/>
                  <a:pt x="199818" y="359488"/>
                  <a:pt x="224665" y="359488"/>
                </a:cubicBezTo>
                <a:close/>
                <a:moveTo>
                  <a:pt x="224665" y="179724"/>
                </a:moveTo>
                <a:lnTo>
                  <a:pt x="823879" y="179724"/>
                </a:lnTo>
                <a:cubicBezTo>
                  <a:pt x="848726" y="179724"/>
                  <a:pt x="868820" y="199858"/>
                  <a:pt x="868820" y="224665"/>
                </a:cubicBezTo>
                <a:cubicBezTo>
                  <a:pt x="868820" y="249474"/>
                  <a:pt x="848726" y="269607"/>
                  <a:pt x="823879" y="269607"/>
                </a:cubicBezTo>
                <a:lnTo>
                  <a:pt x="224665" y="269607"/>
                </a:lnTo>
                <a:cubicBezTo>
                  <a:pt x="199818" y="269607"/>
                  <a:pt x="179724" y="249474"/>
                  <a:pt x="179724" y="224665"/>
                </a:cubicBezTo>
                <a:cubicBezTo>
                  <a:pt x="179724" y="199858"/>
                  <a:pt x="199818" y="179724"/>
                  <a:pt x="224665" y="179724"/>
                </a:cubicBezTo>
                <a:close/>
                <a:moveTo>
                  <a:pt x="134783" y="89842"/>
                </a:moveTo>
                <a:cubicBezTo>
                  <a:pt x="110016" y="89842"/>
                  <a:pt x="89842" y="110016"/>
                  <a:pt x="89842" y="134783"/>
                </a:cubicBezTo>
                <a:lnTo>
                  <a:pt x="89842" y="494311"/>
                </a:lnTo>
                <a:cubicBezTo>
                  <a:pt x="89842" y="519079"/>
                  <a:pt x="110016" y="539252"/>
                  <a:pt x="134783" y="539252"/>
                </a:cubicBezTo>
                <a:lnTo>
                  <a:pt x="584193" y="539252"/>
                </a:lnTo>
                <a:cubicBezTo>
                  <a:pt x="596098" y="539252"/>
                  <a:pt x="607523" y="543966"/>
                  <a:pt x="615951" y="552395"/>
                </a:cubicBezTo>
                <a:lnTo>
                  <a:pt x="719016" y="655460"/>
                </a:lnTo>
                <a:lnTo>
                  <a:pt x="719016" y="584193"/>
                </a:lnTo>
                <a:cubicBezTo>
                  <a:pt x="719016" y="559386"/>
                  <a:pt x="739150" y="539252"/>
                  <a:pt x="763957" y="539252"/>
                </a:cubicBezTo>
                <a:lnTo>
                  <a:pt x="913761" y="539252"/>
                </a:lnTo>
                <a:cubicBezTo>
                  <a:pt x="938528" y="539252"/>
                  <a:pt x="958702" y="519079"/>
                  <a:pt x="958702" y="494311"/>
                </a:cubicBezTo>
                <a:lnTo>
                  <a:pt x="958702" y="134783"/>
                </a:lnTo>
                <a:cubicBezTo>
                  <a:pt x="958702" y="110016"/>
                  <a:pt x="938528" y="89842"/>
                  <a:pt x="913761" y="89842"/>
                </a:cubicBezTo>
                <a:close/>
                <a:moveTo>
                  <a:pt x="134823" y="0"/>
                </a:moveTo>
                <a:lnTo>
                  <a:pt x="913801" y="0"/>
                </a:lnTo>
                <a:cubicBezTo>
                  <a:pt x="988143" y="0"/>
                  <a:pt x="1048624" y="60481"/>
                  <a:pt x="1048624" y="134823"/>
                </a:cubicBezTo>
                <a:lnTo>
                  <a:pt x="1048624" y="494351"/>
                </a:lnTo>
                <a:cubicBezTo>
                  <a:pt x="1048624" y="568694"/>
                  <a:pt x="988143" y="629174"/>
                  <a:pt x="913801" y="629174"/>
                </a:cubicBezTo>
                <a:lnTo>
                  <a:pt x="808938" y="629174"/>
                </a:lnTo>
                <a:lnTo>
                  <a:pt x="808938" y="763997"/>
                </a:lnTo>
                <a:cubicBezTo>
                  <a:pt x="808938" y="782174"/>
                  <a:pt x="797953" y="798552"/>
                  <a:pt x="781175" y="805503"/>
                </a:cubicBezTo>
                <a:cubicBezTo>
                  <a:pt x="775622" y="807780"/>
                  <a:pt x="769790" y="808899"/>
                  <a:pt x="763997" y="808899"/>
                </a:cubicBezTo>
                <a:cubicBezTo>
                  <a:pt x="752293" y="808899"/>
                  <a:pt x="740788" y="804305"/>
                  <a:pt x="732199" y="795716"/>
                </a:cubicBezTo>
                <a:lnTo>
                  <a:pt x="565578" y="629134"/>
                </a:lnTo>
                <a:lnTo>
                  <a:pt x="134783" y="629134"/>
                </a:lnTo>
                <a:cubicBezTo>
                  <a:pt x="60440" y="629134"/>
                  <a:pt x="-40" y="568654"/>
                  <a:pt x="0" y="494351"/>
                </a:cubicBezTo>
                <a:lnTo>
                  <a:pt x="0" y="134823"/>
                </a:lnTo>
                <a:cubicBezTo>
                  <a:pt x="0" y="60481"/>
                  <a:pt x="60480" y="0"/>
                  <a:pt x="134823" y="0"/>
                </a:cubicBezTo>
                <a:close/>
              </a:path>
            </a:pathLst>
          </a:custGeom>
          <a:gradFill>
            <a:gsLst>
              <a:gs pos="0">
                <a:schemeClr val="accent1"/>
              </a:gs>
              <a:gs pos="100000">
                <a:schemeClr val="accent2"/>
              </a:gs>
            </a:gsLst>
            <a:lin ang="2009288"/>
          </a:gradFill>
          <a:ln w="12700">
            <a:miter lim="400000"/>
          </a:ln>
        </p:spPr>
        <p:txBody>
          <a:bodyPr lIns="0" tIns="0" rIns="0" bIns="0" anchor="ctr"/>
          <a:lstStyle/>
          <a:p>
            <a:endParaRPr lang="en-US" sz="1600">
              <a:solidFill>
                <a:srgbClr val="FFFFFF"/>
              </a:solidFill>
              <a:latin typeface="+mj-lt"/>
            </a:endParaRPr>
          </a:p>
        </p:txBody>
      </p:sp>
      <p:sp>
        <p:nvSpPr>
          <p:cNvPr id="31" name="Freeform: Shape 30">
            <a:extLst>
              <a:ext uri="{FF2B5EF4-FFF2-40B4-BE49-F238E27FC236}">
                <a16:creationId xmlns:a16="http://schemas.microsoft.com/office/drawing/2014/main" id="{1025D9F0-FB3D-7568-3E2A-6C0E4436EF41}"/>
              </a:ext>
            </a:extLst>
          </p:cNvPr>
          <p:cNvSpPr/>
          <p:nvPr/>
        </p:nvSpPr>
        <p:spPr>
          <a:xfrm>
            <a:off x="1639665" y="2847903"/>
            <a:ext cx="441410" cy="441154"/>
          </a:xfrm>
          <a:custGeom>
            <a:avLst/>
            <a:gdLst>
              <a:gd name="connsiteX0" fmla="*/ 1789651 w 2045276"/>
              <a:gd name="connsiteY0" fmla="*/ 1703215 h 2044088"/>
              <a:gd name="connsiteX1" fmla="*/ 1789651 w 2045276"/>
              <a:gd name="connsiteY1" fmla="*/ 1873671 h 2044088"/>
              <a:gd name="connsiteX2" fmla="*/ 1874860 w 2045276"/>
              <a:gd name="connsiteY2" fmla="*/ 1873671 h 2044088"/>
              <a:gd name="connsiteX3" fmla="*/ 1960068 w 2045276"/>
              <a:gd name="connsiteY3" fmla="*/ 1788423 h 2044088"/>
              <a:gd name="connsiteX4" fmla="*/ 1874860 w 2045276"/>
              <a:gd name="connsiteY4" fmla="*/ 1703215 h 2044088"/>
              <a:gd name="connsiteX5" fmla="*/ 255625 w 2045276"/>
              <a:gd name="connsiteY5" fmla="*/ 1239943 h 2044088"/>
              <a:gd name="connsiteX6" fmla="*/ 255625 w 2045276"/>
              <a:gd name="connsiteY6" fmla="*/ 1575383 h 2044088"/>
              <a:gd name="connsiteX7" fmla="*/ 298249 w 2045276"/>
              <a:gd name="connsiteY7" fmla="*/ 1618007 h 2044088"/>
              <a:gd name="connsiteX8" fmla="*/ 298249 w 2045276"/>
              <a:gd name="connsiteY8" fmla="*/ 1617967 h 2044088"/>
              <a:gd name="connsiteX9" fmla="*/ 633648 w 2045276"/>
              <a:gd name="connsiteY9" fmla="*/ 1617967 h 2044088"/>
              <a:gd name="connsiteX10" fmla="*/ 1789651 w 2045276"/>
              <a:gd name="connsiteY10" fmla="*/ 936221 h 2044088"/>
              <a:gd name="connsiteX11" fmla="*/ 1874860 w 2045276"/>
              <a:gd name="connsiteY11" fmla="*/ 936221 h 2044088"/>
              <a:gd name="connsiteX12" fmla="*/ 1874860 w 2045276"/>
              <a:gd name="connsiteY12" fmla="*/ 1021430 h 2044088"/>
              <a:gd name="connsiteX13" fmla="*/ 1789651 w 2045276"/>
              <a:gd name="connsiteY13" fmla="*/ 1021430 h 2044088"/>
              <a:gd name="connsiteX14" fmla="*/ 1619195 w 2045276"/>
              <a:gd name="connsiteY14" fmla="*/ 936221 h 2044088"/>
              <a:gd name="connsiteX15" fmla="*/ 1704404 w 2045276"/>
              <a:gd name="connsiteY15" fmla="*/ 936221 h 2044088"/>
              <a:gd name="connsiteX16" fmla="*/ 1704404 w 2045276"/>
              <a:gd name="connsiteY16" fmla="*/ 1021430 h 2044088"/>
              <a:gd name="connsiteX17" fmla="*/ 1619195 w 2045276"/>
              <a:gd name="connsiteY17" fmla="*/ 1021430 h 2044088"/>
              <a:gd name="connsiteX18" fmla="*/ 1001885 w 2045276"/>
              <a:gd name="connsiteY18" fmla="*/ 792690 h 2044088"/>
              <a:gd name="connsiteX19" fmla="*/ 962297 w 2045276"/>
              <a:gd name="connsiteY19" fmla="*/ 911454 h 2044088"/>
              <a:gd name="connsiteX20" fmla="*/ 1081021 w 2045276"/>
              <a:gd name="connsiteY20" fmla="*/ 871826 h 2044088"/>
              <a:gd name="connsiteX21" fmla="*/ 286105 w 2045276"/>
              <a:gd name="connsiteY21" fmla="*/ 783422 h 2044088"/>
              <a:gd name="connsiteX22" fmla="*/ 102865 w 2045276"/>
              <a:gd name="connsiteY22" fmla="*/ 966662 h 2044088"/>
              <a:gd name="connsiteX23" fmla="*/ 1077466 w 2045276"/>
              <a:gd name="connsiteY23" fmla="*/ 1941223 h 2044088"/>
              <a:gd name="connsiteX24" fmla="*/ 1260706 w 2045276"/>
              <a:gd name="connsiteY24" fmla="*/ 1758023 h 2044088"/>
              <a:gd name="connsiteX25" fmla="*/ 1144498 w 2045276"/>
              <a:gd name="connsiteY25" fmla="*/ 1641816 h 2044088"/>
              <a:gd name="connsiteX26" fmla="*/ 1052858 w 2045276"/>
              <a:gd name="connsiteY26" fmla="*/ 1733455 h 2044088"/>
              <a:gd name="connsiteX27" fmla="*/ 992577 w 2045276"/>
              <a:gd name="connsiteY27" fmla="*/ 1673214 h 2044088"/>
              <a:gd name="connsiteX28" fmla="*/ 1084217 w 2045276"/>
              <a:gd name="connsiteY28" fmla="*/ 1581575 h 2044088"/>
              <a:gd name="connsiteX29" fmla="*/ 973962 w 2045276"/>
              <a:gd name="connsiteY29" fmla="*/ 1471319 h 2044088"/>
              <a:gd name="connsiteX30" fmla="*/ 882322 w 2045276"/>
              <a:gd name="connsiteY30" fmla="*/ 1562959 h 2044088"/>
              <a:gd name="connsiteX31" fmla="*/ 822081 w 2045276"/>
              <a:gd name="connsiteY31" fmla="*/ 1502718 h 2044088"/>
              <a:gd name="connsiteX32" fmla="*/ 913721 w 2045276"/>
              <a:gd name="connsiteY32" fmla="*/ 1411078 h 2044088"/>
              <a:gd name="connsiteX33" fmla="*/ 803585 w 2045276"/>
              <a:gd name="connsiteY33" fmla="*/ 1300943 h 2044088"/>
              <a:gd name="connsiteX34" fmla="*/ 711986 w 2045276"/>
              <a:gd name="connsiteY34" fmla="*/ 1392543 h 2044088"/>
              <a:gd name="connsiteX35" fmla="*/ 651745 w 2045276"/>
              <a:gd name="connsiteY35" fmla="*/ 1332262 h 2044088"/>
              <a:gd name="connsiteX36" fmla="*/ 743345 w 2045276"/>
              <a:gd name="connsiteY36" fmla="*/ 1240662 h 2044088"/>
              <a:gd name="connsiteX37" fmla="*/ 633169 w 2045276"/>
              <a:gd name="connsiteY37" fmla="*/ 1130487 h 2044088"/>
              <a:gd name="connsiteX38" fmla="*/ 541569 w 2045276"/>
              <a:gd name="connsiteY38" fmla="*/ 1222086 h 2044088"/>
              <a:gd name="connsiteX39" fmla="*/ 481288 w 2045276"/>
              <a:gd name="connsiteY39" fmla="*/ 1161805 h 2044088"/>
              <a:gd name="connsiteX40" fmla="*/ 572888 w 2045276"/>
              <a:gd name="connsiteY40" fmla="*/ 1070206 h 2044088"/>
              <a:gd name="connsiteX41" fmla="*/ 462633 w 2045276"/>
              <a:gd name="connsiteY41" fmla="*/ 959950 h 2044088"/>
              <a:gd name="connsiteX42" fmla="*/ 370953 w 2045276"/>
              <a:gd name="connsiteY42" fmla="*/ 1051630 h 2044088"/>
              <a:gd name="connsiteX43" fmla="*/ 310672 w 2045276"/>
              <a:gd name="connsiteY43" fmla="*/ 991349 h 2044088"/>
              <a:gd name="connsiteX44" fmla="*/ 402352 w 2045276"/>
              <a:gd name="connsiteY44" fmla="*/ 899669 h 2044088"/>
              <a:gd name="connsiteX45" fmla="*/ 1685708 w 2045276"/>
              <a:gd name="connsiteY45" fmla="*/ 424852 h 2044088"/>
              <a:gd name="connsiteX46" fmla="*/ 1189998 w 2045276"/>
              <a:gd name="connsiteY46" fmla="*/ 920562 h 2044088"/>
              <a:gd name="connsiteX47" fmla="*/ 1173141 w 2045276"/>
              <a:gd name="connsiteY47" fmla="*/ 930908 h 2044088"/>
              <a:gd name="connsiteX48" fmla="*/ 1173180 w 2045276"/>
              <a:gd name="connsiteY48" fmla="*/ 931028 h 2044088"/>
              <a:gd name="connsiteX49" fmla="*/ 1157601 w 2045276"/>
              <a:gd name="connsiteY49" fmla="*/ 936221 h 2044088"/>
              <a:gd name="connsiteX50" fmla="*/ 1533987 w 2045276"/>
              <a:gd name="connsiteY50" fmla="*/ 936221 h 2044088"/>
              <a:gd name="connsiteX51" fmla="*/ 1533987 w 2045276"/>
              <a:gd name="connsiteY51" fmla="*/ 1021430 h 2044088"/>
              <a:gd name="connsiteX52" fmla="*/ 894826 w 2045276"/>
              <a:gd name="connsiteY52" fmla="*/ 1021430 h 2044088"/>
              <a:gd name="connsiteX53" fmla="*/ 852202 w 2045276"/>
              <a:gd name="connsiteY53" fmla="*/ 978846 h 2044088"/>
              <a:gd name="connsiteX54" fmla="*/ 854399 w 2045276"/>
              <a:gd name="connsiteY54" fmla="*/ 965383 h 2044088"/>
              <a:gd name="connsiteX55" fmla="*/ 942763 w 2045276"/>
              <a:gd name="connsiteY55" fmla="*/ 700291 h 2044088"/>
              <a:gd name="connsiteX56" fmla="*/ 942803 w 2045276"/>
              <a:gd name="connsiteY56" fmla="*/ 700291 h 2044088"/>
              <a:gd name="connsiteX57" fmla="*/ 953069 w 2045276"/>
              <a:gd name="connsiteY57" fmla="*/ 683633 h 2044088"/>
              <a:gd name="connsiteX58" fmla="*/ 1211810 w 2045276"/>
              <a:gd name="connsiteY58" fmla="*/ 424892 h 2044088"/>
              <a:gd name="connsiteX59" fmla="*/ 298289 w 2045276"/>
              <a:gd name="connsiteY59" fmla="*/ 424892 h 2044088"/>
              <a:gd name="connsiteX60" fmla="*/ 255664 w 2045276"/>
              <a:gd name="connsiteY60" fmla="*/ 467517 h 2044088"/>
              <a:gd name="connsiteX61" fmla="*/ 255664 w 2045276"/>
              <a:gd name="connsiteY61" fmla="*/ 693340 h 2044088"/>
              <a:gd name="connsiteX62" fmla="*/ 255984 w 2045276"/>
              <a:gd name="connsiteY62" fmla="*/ 693061 h 2044088"/>
              <a:gd name="connsiteX63" fmla="*/ 316225 w 2045276"/>
              <a:gd name="connsiteY63" fmla="*/ 693061 h 2044088"/>
              <a:gd name="connsiteX64" fmla="*/ 1241171 w 2045276"/>
              <a:gd name="connsiteY64" fmla="*/ 1618007 h 2044088"/>
              <a:gd name="connsiteX65" fmla="*/ 1241171 w 2045276"/>
              <a:gd name="connsiteY65" fmla="*/ 1617967 h 2044088"/>
              <a:gd name="connsiteX66" fmla="*/ 1874860 w 2045276"/>
              <a:gd name="connsiteY66" fmla="*/ 1617967 h 2044088"/>
              <a:gd name="connsiteX67" fmla="*/ 1960068 w 2045276"/>
              <a:gd name="connsiteY67" fmla="*/ 1640817 h 2044088"/>
              <a:gd name="connsiteX68" fmla="*/ 1960068 w 2045276"/>
              <a:gd name="connsiteY68" fmla="*/ 510061 h 2044088"/>
              <a:gd name="connsiteX69" fmla="*/ 1874860 w 2045276"/>
              <a:gd name="connsiteY69" fmla="*/ 424852 h 2044088"/>
              <a:gd name="connsiteX70" fmla="*/ 1513334 w 2045276"/>
              <a:gd name="connsiteY70" fmla="*/ 243890 h 2044088"/>
              <a:gd name="connsiteX71" fmla="*/ 1043431 w 2045276"/>
              <a:gd name="connsiteY71" fmla="*/ 713753 h 2044088"/>
              <a:gd name="connsiteX72" fmla="*/ 1159918 w 2045276"/>
              <a:gd name="connsiteY72" fmla="*/ 830201 h 2044088"/>
              <a:gd name="connsiteX73" fmla="*/ 1629781 w 2045276"/>
              <a:gd name="connsiteY73" fmla="*/ 360337 h 2044088"/>
              <a:gd name="connsiteX74" fmla="*/ 1690062 w 2045276"/>
              <a:gd name="connsiteY74" fmla="*/ 84389 h 2044088"/>
              <a:gd name="connsiteX75" fmla="*/ 1661300 w 2045276"/>
              <a:gd name="connsiteY75" fmla="*/ 95924 h 2044088"/>
              <a:gd name="connsiteX76" fmla="*/ 1573575 w 2045276"/>
              <a:gd name="connsiteY76" fmla="*/ 183609 h 2044088"/>
              <a:gd name="connsiteX77" fmla="*/ 1690022 w 2045276"/>
              <a:gd name="connsiteY77" fmla="*/ 300056 h 2044088"/>
              <a:gd name="connsiteX78" fmla="*/ 1777747 w 2045276"/>
              <a:gd name="connsiteY78" fmla="*/ 212331 h 2044088"/>
              <a:gd name="connsiteX79" fmla="*/ 1777747 w 2045276"/>
              <a:gd name="connsiteY79" fmla="*/ 154767 h 2044088"/>
              <a:gd name="connsiteX80" fmla="*/ 1718824 w 2045276"/>
              <a:gd name="connsiteY80" fmla="*/ 95924 h 2044088"/>
              <a:gd name="connsiteX81" fmla="*/ 1690062 w 2045276"/>
              <a:gd name="connsiteY81" fmla="*/ 84389 h 2044088"/>
              <a:gd name="connsiteX82" fmla="*/ 1690037 w 2045276"/>
              <a:gd name="connsiteY82" fmla="*/ 0 h 2044088"/>
              <a:gd name="connsiteX83" fmla="*/ 1779065 w 2045276"/>
              <a:gd name="connsiteY83" fmla="*/ 35683 h 2044088"/>
              <a:gd name="connsiteX84" fmla="*/ 1837948 w 2045276"/>
              <a:gd name="connsiteY84" fmla="*/ 94566 h 2044088"/>
              <a:gd name="connsiteX85" fmla="*/ 1838028 w 2045276"/>
              <a:gd name="connsiteY85" fmla="*/ 272572 h 2044088"/>
              <a:gd name="connsiteX86" fmla="*/ 1837948 w 2045276"/>
              <a:gd name="connsiteY86" fmla="*/ 272652 h 2044088"/>
              <a:gd name="connsiteX87" fmla="*/ 1770916 w 2045276"/>
              <a:gd name="connsiteY87" fmla="*/ 339684 h 2044088"/>
              <a:gd name="connsiteX88" fmla="*/ 1874860 w 2045276"/>
              <a:gd name="connsiteY88" fmla="*/ 339684 h 2044088"/>
              <a:gd name="connsiteX89" fmla="*/ 2045276 w 2045276"/>
              <a:gd name="connsiteY89" fmla="*/ 510061 h 2044088"/>
              <a:gd name="connsiteX90" fmla="*/ 2045276 w 2045276"/>
              <a:gd name="connsiteY90" fmla="*/ 1788383 h 2044088"/>
              <a:gd name="connsiteX91" fmla="*/ 1874820 w 2045276"/>
              <a:gd name="connsiteY91" fmla="*/ 1958840 h 2044088"/>
              <a:gd name="connsiteX92" fmla="*/ 1746987 w 2045276"/>
              <a:gd name="connsiteY92" fmla="*/ 1958840 h 2044088"/>
              <a:gd name="connsiteX93" fmla="*/ 1704363 w 2045276"/>
              <a:gd name="connsiteY93" fmla="*/ 1916215 h 2044088"/>
              <a:gd name="connsiteX94" fmla="*/ 1704363 w 2045276"/>
              <a:gd name="connsiteY94" fmla="*/ 1703175 h 2044088"/>
              <a:gd name="connsiteX95" fmla="*/ 1326339 w 2045276"/>
              <a:gd name="connsiteY95" fmla="*/ 1703175 h 2044088"/>
              <a:gd name="connsiteX96" fmla="*/ 1351027 w 2045276"/>
              <a:gd name="connsiteY96" fmla="*/ 1727863 h 2044088"/>
              <a:gd name="connsiteX97" fmla="*/ 1351027 w 2045276"/>
              <a:gd name="connsiteY97" fmla="*/ 1788104 h 2044088"/>
              <a:gd name="connsiteX98" fmla="*/ 1107547 w 2045276"/>
              <a:gd name="connsiteY98" fmla="*/ 2031584 h 2044088"/>
              <a:gd name="connsiteX99" fmla="*/ 1077426 w 2045276"/>
              <a:gd name="connsiteY99" fmla="*/ 2044088 h 2044088"/>
              <a:gd name="connsiteX100" fmla="*/ 1047306 w 2045276"/>
              <a:gd name="connsiteY100" fmla="*/ 2031584 h 2044088"/>
              <a:gd name="connsiteX101" fmla="*/ 718897 w 2045276"/>
              <a:gd name="connsiteY101" fmla="*/ 1703175 h 2044088"/>
              <a:gd name="connsiteX102" fmla="*/ 298249 w 2045276"/>
              <a:gd name="connsiteY102" fmla="*/ 1703175 h 2044088"/>
              <a:gd name="connsiteX103" fmla="*/ 170416 w 2045276"/>
              <a:gd name="connsiteY103" fmla="*/ 1575343 h 2044088"/>
              <a:gd name="connsiteX104" fmla="*/ 170416 w 2045276"/>
              <a:gd name="connsiteY104" fmla="*/ 1154695 h 2044088"/>
              <a:gd name="connsiteX105" fmla="*/ 12464 w 2045276"/>
              <a:gd name="connsiteY105" fmla="*/ 996742 h 2044088"/>
              <a:gd name="connsiteX106" fmla="*/ 12464 w 2045276"/>
              <a:gd name="connsiteY106" fmla="*/ 936501 h 2044088"/>
              <a:gd name="connsiteX107" fmla="*/ 170416 w 2045276"/>
              <a:gd name="connsiteY107" fmla="*/ 778588 h 2044088"/>
              <a:gd name="connsiteX108" fmla="*/ 170416 w 2045276"/>
              <a:gd name="connsiteY108" fmla="*/ 467517 h 2044088"/>
              <a:gd name="connsiteX109" fmla="*/ 298249 w 2045276"/>
              <a:gd name="connsiteY109" fmla="*/ 339684 h 2044088"/>
              <a:gd name="connsiteX110" fmla="*/ 1296978 w 2045276"/>
              <a:gd name="connsiteY110" fmla="*/ 339684 h 2044088"/>
              <a:gd name="connsiteX111" fmla="*/ 1600979 w 2045276"/>
              <a:gd name="connsiteY111" fmla="*/ 35683 h 2044088"/>
              <a:gd name="connsiteX112" fmla="*/ 1690037 w 2045276"/>
              <a:gd name="connsiteY112" fmla="*/ 0 h 204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045276" h="2044088">
                <a:moveTo>
                  <a:pt x="1789651" y="1703215"/>
                </a:moveTo>
                <a:lnTo>
                  <a:pt x="1789651" y="1873671"/>
                </a:lnTo>
                <a:lnTo>
                  <a:pt x="1874860" y="1873671"/>
                </a:lnTo>
                <a:cubicBezTo>
                  <a:pt x="1921918" y="1873671"/>
                  <a:pt x="1960068" y="1835521"/>
                  <a:pt x="1960068" y="1788423"/>
                </a:cubicBezTo>
                <a:cubicBezTo>
                  <a:pt x="1960068" y="1741365"/>
                  <a:pt x="1921918" y="1703215"/>
                  <a:pt x="1874860" y="1703215"/>
                </a:cubicBezTo>
                <a:close/>
                <a:moveTo>
                  <a:pt x="255625" y="1239943"/>
                </a:moveTo>
                <a:lnTo>
                  <a:pt x="255625" y="1575383"/>
                </a:lnTo>
                <a:cubicBezTo>
                  <a:pt x="255625" y="1598912"/>
                  <a:pt x="274719" y="1618007"/>
                  <a:pt x="298249" y="1618007"/>
                </a:cubicBezTo>
                <a:lnTo>
                  <a:pt x="298249" y="1617967"/>
                </a:lnTo>
                <a:lnTo>
                  <a:pt x="633648" y="1617967"/>
                </a:lnTo>
                <a:close/>
                <a:moveTo>
                  <a:pt x="1789651" y="936221"/>
                </a:moveTo>
                <a:lnTo>
                  <a:pt x="1874860" y="936221"/>
                </a:lnTo>
                <a:lnTo>
                  <a:pt x="1874860" y="1021430"/>
                </a:lnTo>
                <a:lnTo>
                  <a:pt x="1789651" y="1021430"/>
                </a:lnTo>
                <a:close/>
                <a:moveTo>
                  <a:pt x="1619195" y="936221"/>
                </a:moveTo>
                <a:lnTo>
                  <a:pt x="1704404" y="936221"/>
                </a:lnTo>
                <a:lnTo>
                  <a:pt x="1704404" y="1021430"/>
                </a:lnTo>
                <a:lnTo>
                  <a:pt x="1619195" y="1021430"/>
                </a:lnTo>
                <a:close/>
                <a:moveTo>
                  <a:pt x="1001885" y="792690"/>
                </a:moveTo>
                <a:lnTo>
                  <a:pt x="962297" y="911454"/>
                </a:lnTo>
                <a:lnTo>
                  <a:pt x="1081021" y="871826"/>
                </a:lnTo>
                <a:close/>
                <a:moveTo>
                  <a:pt x="286105" y="783422"/>
                </a:moveTo>
                <a:lnTo>
                  <a:pt x="102865" y="966662"/>
                </a:lnTo>
                <a:lnTo>
                  <a:pt x="1077466" y="1941223"/>
                </a:lnTo>
                <a:lnTo>
                  <a:pt x="1260706" y="1758023"/>
                </a:lnTo>
                <a:lnTo>
                  <a:pt x="1144498" y="1641816"/>
                </a:lnTo>
                <a:lnTo>
                  <a:pt x="1052858" y="1733455"/>
                </a:lnTo>
                <a:lnTo>
                  <a:pt x="992577" y="1673214"/>
                </a:lnTo>
                <a:lnTo>
                  <a:pt x="1084217" y="1581575"/>
                </a:lnTo>
                <a:lnTo>
                  <a:pt x="973962" y="1471319"/>
                </a:lnTo>
                <a:lnTo>
                  <a:pt x="882322" y="1562959"/>
                </a:lnTo>
                <a:lnTo>
                  <a:pt x="822081" y="1502718"/>
                </a:lnTo>
                <a:lnTo>
                  <a:pt x="913721" y="1411078"/>
                </a:lnTo>
                <a:lnTo>
                  <a:pt x="803585" y="1300943"/>
                </a:lnTo>
                <a:lnTo>
                  <a:pt x="711986" y="1392543"/>
                </a:lnTo>
                <a:lnTo>
                  <a:pt x="651745" y="1332262"/>
                </a:lnTo>
                <a:lnTo>
                  <a:pt x="743345" y="1240662"/>
                </a:lnTo>
                <a:lnTo>
                  <a:pt x="633169" y="1130487"/>
                </a:lnTo>
                <a:lnTo>
                  <a:pt x="541569" y="1222086"/>
                </a:lnTo>
                <a:lnTo>
                  <a:pt x="481288" y="1161805"/>
                </a:lnTo>
                <a:lnTo>
                  <a:pt x="572888" y="1070206"/>
                </a:lnTo>
                <a:lnTo>
                  <a:pt x="462633" y="959950"/>
                </a:lnTo>
                <a:lnTo>
                  <a:pt x="370953" y="1051630"/>
                </a:lnTo>
                <a:lnTo>
                  <a:pt x="310672" y="991349"/>
                </a:lnTo>
                <a:lnTo>
                  <a:pt x="402352" y="899669"/>
                </a:lnTo>
                <a:close/>
                <a:moveTo>
                  <a:pt x="1685708" y="424852"/>
                </a:moveTo>
                <a:lnTo>
                  <a:pt x="1189998" y="920562"/>
                </a:lnTo>
                <a:cubicBezTo>
                  <a:pt x="1185245" y="925356"/>
                  <a:pt x="1179452" y="928831"/>
                  <a:pt x="1173141" y="930908"/>
                </a:cubicBezTo>
                <a:lnTo>
                  <a:pt x="1173180" y="931028"/>
                </a:lnTo>
                <a:lnTo>
                  <a:pt x="1157601" y="936221"/>
                </a:lnTo>
                <a:lnTo>
                  <a:pt x="1533987" y="936221"/>
                </a:lnTo>
                <a:lnTo>
                  <a:pt x="1533987" y="1021430"/>
                </a:lnTo>
                <a:lnTo>
                  <a:pt x="894826" y="1021430"/>
                </a:lnTo>
                <a:cubicBezTo>
                  <a:pt x="871297" y="1021470"/>
                  <a:pt x="852202" y="1002375"/>
                  <a:pt x="852202" y="978846"/>
                </a:cubicBezTo>
                <a:cubicBezTo>
                  <a:pt x="852202" y="974292"/>
                  <a:pt x="852961" y="969737"/>
                  <a:pt x="854399" y="965383"/>
                </a:cubicBezTo>
                <a:lnTo>
                  <a:pt x="942763" y="700291"/>
                </a:lnTo>
                <a:lnTo>
                  <a:pt x="942803" y="700291"/>
                </a:lnTo>
                <a:cubicBezTo>
                  <a:pt x="944840" y="694219"/>
                  <a:pt x="948236" y="688467"/>
                  <a:pt x="953069" y="683633"/>
                </a:cubicBezTo>
                <a:lnTo>
                  <a:pt x="1211810" y="424892"/>
                </a:lnTo>
                <a:lnTo>
                  <a:pt x="298289" y="424892"/>
                </a:lnTo>
                <a:cubicBezTo>
                  <a:pt x="274759" y="424892"/>
                  <a:pt x="255664" y="443987"/>
                  <a:pt x="255664" y="467517"/>
                </a:cubicBezTo>
                <a:lnTo>
                  <a:pt x="255664" y="693340"/>
                </a:lnTo>
                <a:lnTo>
                  <a:pt x="255984" y="693061"/>
                </a:lnTo>
                <a:cubicBezTo>
                  <a:pt x="272602" y="676442"/>
                  <a:pt x="299567" y="676442"/>
                  <a:pt x="316225" y="693061"/>
                </a:cubicBezTo>
                <a:lnTo>
                  <a:pt x="1241171" y="1618007"/>
                </a:lnTo>
                <a:lnTo>
                  <a:pt x="1241171" y="1617967"/>
                </a:lnTo>
                <a:lnTo>
                  <a:pt x="1874860" y="1617967"/>
                </a:lnTo>
                <a:cubicBezTo>
                  <a:pt x="1905899" y="1617967"/>
                  <a:pt x="1934981" y="1626316"/>
                  <a:pt x="1960068" y="1640817"/>
                </a:cubicBezTo>
                <a:lnTo>
                  <a:pt x="1960068" y="510061"/>
                </a:lnTo>
                <a:cubicBezTo>
                  <a:pt x="1960068" y="463002"/>
                  <a:pt x="1921918" y="424852"/>
                  <a:pt x="1874860" y="424852"/>
                </a:cubicBezTo>
                <a:close/>
                <a:moveTo>
                  <a:pt x="1513334" y="243890"/>
                </a:moveTo>
                <a:lnTo>
                  <a:pt x="1043431" y="713753"/>
                </a:lnTo>
                <a:lnTo>
                  <a:pt x="1159918" y="830201"/>
                </a:lnTo>
                <a:lnTo>
                  <a:pt x="1629781" y="360337"/>
                </a:lnTo>
                <a:close/>
                <a:moveTo>
                  <a:pt x="1690062" y="84389"/>
                </a:moveTo>
                <a:cubicBezTo>
                  <a:pt x="1679706" y="84389"/>
                  <a:pt x="1669349" y="88234"/>
                  <a:pt x="1661300" y="95924"/>
                </a:cubicBezTo>
                <a:lnTo>
                  <a:pt x="1573575" y="183609"/>
                </a:lnTo>
                <a:lnTo>
                  <a:pt x="1690022" y="300056"/>
                </a:lnTo>
                <a:lnTo>
                  <a:pt x="1777747" y="212331"/>
                </a:lnTo>
                <a:cubicBezTo>
                  <a:pt x="1793606" y="196432"/>
                  <a:pt x="1793646" y="170666"/>
                  <a:pt x="1777747" y="154767"/>
                </a:cubicBezTo>
                <a:lnTo>
                  <a:pt x="1718824" y="95924"/>
                </a:lnTo>
                <a:cubicBezTo>
                  <a:pt x="1710774" y="88234"/>
                  <a:pt x="1700418" y="84389"/>
                  <a:pt x="1690062" y="84389"/>
                </a:cubicBezTo>
                <a:close/>
                <a:moveTo>
                  <a:pt x="1690037" y="0"/>
                </a:moveTo>
                <a:cubicBezTo>
                  <a:pt x="1722100" y="0"/>
                  <a:pt x="1754158" y="11894"/>
                  <a:pt x="1779065" y="35683"/>
                </a:cubicBezTo>
                <a:lnTo>
                  <a:pt x="1837948" y="94566"/>
                </a:lnTo>
                <a:cubicBezTo>
                  <a:pt x="1887123" y="143701"/>
                  <a:pt x="1887163" y="223397"/>
                  <a:pt x="1838028" y="272572"/>
                </a:cubicBezTo>
                <a:cubicBezTo>
                  <a:pt x="1837988" y="272612"/>
                  <a:pt x="1837988" y="272612"/>
                  <a:pt x="1837948" y="272652"/>
                </a:cubicBezTo>
                <a:lnTo>
                  <a:pt x="1770916" y="339684"/>
                </a:lnTo>
                <a:lnTo>
                  <a:pt x="1874860" y="339684"/>
                </a:lnTo>
                <a:cubicBezTo>
                  <a:pt x="1969016" y="339684"/>
                  <a:pt x="2045316" y="415984"/>
                  <a:pt x="2045276" y="510061"/>
                </a:cubicBezTo>
                <a:lnTo>
                  <a:pt x="2045276" y="1788383"/>
                </a:lnTo>
                <a:cubicBezTo>
                  <a:pt x="2045276" y="1882540"/>
                  <a:pt x="1968936" y="1958840"/>
                  <a:pt x="1874820" y="1958840"/>
                </a:cubicBezTo>
                <a:lnTo>
                  <a:pt x="1746987" y="1958840"/>
                </a:lnTo>
                <a:cubicBezTo>
                  <a:pt x="1723458" y="1958840"/>
                  <a:pt x="1704363" y="1939745"/>
                  <a:pt x="1704363" y="1916215"/>
                </a:cubicBezTo>
                <a:lnTo>
                  <a:pt x="1704363" y="1703175"/>
                </a:lnTo>
                <a:lnTo>
                  <a:pt x="1326339" y="1703175"/>
                </a:lnTo>
                <a:lnTo>
                  <a:pt x="1351027" y="1727863"/>
                </a:lnTo>
                <a:cubicBezTo>
                  <a:pt x="1367645" y="1744481"/>
                  <a:pt x="1367645" y="1771445"/>
                  <a:pt x="1351027" y="1788104"/>
                </a:cubicBezTo>
                <a:lnTo>
                  <a:pt x="1107547" y="2031584"/>
                </a:lnTo>
                <a:cubicBezTo>
                  <a:pt x="1099557" y="2039614"/>
                  <a:pt x="1088731" y="2044088"/>
                  <a:pt x="1077426" y="2044088"/>
                </a:cubicBezTo>
                <a:cubicBezTo>
                  <a:pt x="1066121" y="2044048"/>
                  <a:pt x="1055295" y="2039574"/>
                  <a:pt x="1047306" y="2031584"/>
                </a:cubicBezTo>
                <a:lnTo>
                  <a:pt x="718897" y="1703175"/>
                </a:lnTo>
                <a:lnTo>
                  <a:pt x="298249" y="1703175"/>
                </a:lnTo>
                <a:cubicBezTo>
                  <a:pt x="227661" y="1703175"/>
                  <a:pt x="170416" y="1645930"/>
                  <a:pt x="170416" y="1575343"/>
                </a:cubicBezTo>
                <a:lnTo>
                  <a:pt x="170416" y="1154695"/>
                </a:lnTo>
                <a:lnTo>
                  <a:pt x="12464" y="996742"/>
                </a:lnTo>
                <a:cubicBezTo>
                  <a:pt x="-4155" y="980124"/>
                  <a:pt x="-4155" y="953159"/>
                  <a:pt x="12464" y="936501"/>
                </a:cubicBezTo>
                <a:lnTo>
                  <a:pt x="170416" y="778588"/>
                </a:lnTo>
                <a:lnTo>
                  <a:pt x="170416" y="467517"/>
                </a:lnTo>
                <a:cubicBezTo>
                  <a:pt x="170416" y="396929"/>
                  <a:pt x="227661" y="339684"/>
                  <a:pt x="298249" y="339684"/>
                </a:cubicBezTo>
                <a:lnTo>
                  <a:pt x="1296978" y="339684"/>
                </a:lnTo>
                <a:lnTo>
                  <a:pt x="1600979" y="35683"/>
                </a:lnTo>
                <a:cubicBezTo>
                  <a:pt x="1625906" y="11894"/>
                  <a:pt x="1657974" y="0"/>
                  <a:pt x="1690037" y="0"/>
                </a:cubicBezTo>
                <a:close/>
              </a:path>
            </a:pathLst>
          </a:custGeom>
          <a:gradFill>
            <a:gsLst>
              <a:gs pos="0">
                <a:schemeClr val="accent3"/>
              </a:gs>
              <a:gs pos="100000">
                <a:schemeClr val="accent4"/>
              </a:gs>
            </a:gsLst>
            <a:lin ang="2009288"/>
          </a:gradFill>
          <a:ln w="12700">
            <a:miter lim="400000"/>
          </a:ln>
        </p:spPr>
        <p:txBody>
          <a:bodyPr wrap="square" lIns="0" tIns="0" rIns="0" bIns="0" anchor="ctr">
            <a:noAutofit/>
          </a:bodyPr>
          <a:lstStyle/>
          <a:p>
            <a:endParaRPr lang="en-US" sz="1600">
              <a:solidFill>
                <a:srgbClr val="FFFFFF"/>
              </a:solidFill>
              <a:latin typeface="+mj-lt"/>
            </a:endParaRPr>
          </a:p>
        </p:txBody>
      </p:sp>
      <p:sp>
        <p:nvSpPr>
          <p:cNvPr id="32" name="Freeform: Shape 31">
            <a:extLst>
              <a:ext uri="{FF2B5EF4-FFF2-40B4-BE49-F238E27FC236}">
                <a16:creationId xmlns:a16="http://schemas.microsoft.com/office/drawing/2014/main" id="{EAB128B3-DD30-4B5E-713B-0D60E4AF0F23}"/>
              </a:ext>
            </a:extLst>
          </p:cNvPr>
          <p:cNvSpPr/>
          <p:nvPr/>
        </p:nvSpPr>
        <p:spPr>
          <a:xfrm>
            <a:off x="1639665" y="4491837"/>
            <a:ext cx="306420" cy="306408"/>
          </a:xfrm>
          <a:custGeom>
            <a:avLst/>
            <a:gdLst>
              <a:gd name="connsiteX0" fmla="*/ 1780944 w 2045357"/>
              <a:gd name="connsiteY0" fmla="*/ 1696294 h 2045276"/>
              <a:gd name="connsiteX1" fmla="*/ 1696255 w 2045357"/>
              <a:gd name="connsiteY1" fmla="*/ 1780983 h 2045276"/>
              <a:gd name="connsiteX2" fmla="*/ 1791250 w 2045357"/>
              <a:gd name="connsiteY2" fmla="*/ 1875938 h 2045276"/>
              <a:gd name="connsiteX3" fmla="*/ 1875899 w 2045357"/>
              <a:gd name="connsiteY3" fmla="*/ 1791290 h 2045276"/>
              <a:gd name="connsiteX4" fmla="*/ 1395849 w 2045357"/>
              <a:gd name="connsiteY4" fmla="*/ 1311159 h 2045276"/>
              <a:gd name="connsiteX5" fmla="*/ 1311120 w 2045357"/>
              <a:gd name="connsiteY5" fmla="*/ 1395888 h 2045276"/>
              <a:gd name="connsiteX6" fmla="*/ 1611526 w 2045357"/>
              <a:gd name="connsiteY6" fmla="*/ 1696254 h 2045276"/>
              <a:gd name="connsiteX7" fmla="*/ 1696215 w 2045357"/>
              <a:gd name="connsiteY7" fmla="*/ 1611565 h 2045276"/>
              <a:gd name="connsiteX8" fmla="*/ 966332 w 2045357"/>
              <a:gd name="connsiteY8" fmla="*/ 654901 h 2045276"/>
              <a:gd name="connsiteX9" fmla="*/ 1277803 w 2045357"/>
              <a:gd name="connsiteY9" fmla="*/ 966372 h 2045276"/>
              <a:gd name="connsiteX10" fmla="*/ 1158001 w 2045357"/>
              <a:gd name="connsiteY10" fmla="*/ 966372 h 2045276"/>
              <a:gd name="connsiteX11" fmla="*/ 966332 w 2045357"/>
              <a:gd name="connsiteY11" fmla="*/ 774704 h 2045276"/>
              <a:gd name="connsiteX12" fmla="*/ 966333 w 2045357"/>
              <a:gd name="connsiteY12" fmla="*/ 535098 h 2045276"/>
              <a:gd name="connsiteX13" fmla="*/ 531063 w 2045357"/>
              <a:gd name="connsiteY13" fmla="*/ 966372 h 2045276"/>
              <a:gd name="connsiteX14" fmla="*/ 966333 w 2045357"/>
              <a:gd name="connsiteY14" fmla="*/ 1397646 h 2045276"/>
              <a:gd name="connsiteX15" fmla="*/ 1397607 w 2045357"/>
              <a:gd name="connsiteY15" fmla="*/ 966372 h 2045276"/>
              <a:gd name="connsiteX16" fmla="*/ 966333 w 2045357"/>
              <a:gd name="connsiteY16" fmla="*/ 535098 h 2045276"/>
              <a:gd name="connsiteX17" fmla="*/ 846570 w 2045357"/>
              <a:gd name="connsiteY17" fmla="*/ 119803 h 2045276"/>
              <a:gd name="connsiteX18" fmla="*/ 846570 w 2045357"/>
              <a:gd name="connsiteY18" fmla="*/ 305439 h 2045276"/>
              <a:gd name="connsiteX19" fmla="*/ 801428 w 2045357"/>
              <a:gd name="connsiteY19" fmla="*/ 316904 h 2045276"/>
              <a:gd name="connsiteX20" fmla="*/ 579919 w 2045357"/>
              <a:gd name="connsiteY20" fmla="*/ 414496 h 2045276"/>
              <a:gd name="connsiteX21" fmla="*/ 454124 w 2045357"/>
              <a:gd name="connsiteY21" fmla="*/ 288701 h 2045276"/>
              <a:gd name="connsiteX22" fmla="*/ 284706 w 2045357"/>
              <a:gd name="connsiteY22" fmla="*/ 458119 h 2045276"/>
              <a:gd name="connsiteX23" fmla="*/ 410501 w 2045357"/>
              <a:gd name="connsiteY23" fmla="*/ 583914 h 2045276"/>
              <a:gd name="connsiteX24" fmla="*/ 386573 w 2045357"/>
              <a:gd name="connsiteY24" fmla="*/ 623981 h 2045276"/>
              <a:gd name="connsiteX25" fmla="*/ 301444 w 2045357"/>
              <a:gd name="connsiteY25" fmla="*/ 846529 h 2045276"/>
              <a:gd name="connsiteX26" fmla="*/ 119803 w 2045357"/>
              <a:gd name="connsiteY26" fmla="*/ 846529 h 2045276"/>
              <a:gd name="connsiteX27" fmla="*/ 119803 w 2045357"/>
              <a:gd name="connsiteY27" fmla="*/ 1086135 h 2045276"/>
              <a:gd name="connsiteX28" fmla="*/ 301404 w 2045357"/>
              <a:gd name="connsiteY28" fmla="*/ 1086135 h 2045276"/>
              <a:gd name="connsiteX29" fmla="*/ 386533 w 2045357"/>
              <a:gd name="connsiteY29" fmla="*/ 1308723 h 2045276"/>
              <a:gd name="connsiteX30" fmla="*/ 410821 w 2045357"/>
              <a:gd name="connsiteY30" fmla="*/ 1349389 h 2045276"/>
              <a:gd name="connsiteX31" fmla="*/ 281630 w 2045357"/>
              <a:gd name="connsiteY31" fmla="*/ 1474864 h 2045276"/>
              <a:gd name="connsiteX32" fmla="*/ 453765 w 2045357"/>
              <a:gd name="connsiteY32" fmla="*/ 1644322 h 2045276"/>
              <a:gd name="connsiteX33" fmla="*/ 579879 w 2045357"/>
              <a:gd name="connsiteY33" fmla="*/ 1518208 h 2045276"/>
              <a:gd name="connsiteX34" fmla="*/ 619946 w 2045357"/>
              <a:gd name="connsiteY34" fmla="*/ 1542137 h 2045276"/>
              <a:gd name="connsiteX35" fmla="*/ 801388 w 2045357"/>
              <a:gd name="connsiteY35" fmla="*/ 1615800 h 2045276"/>
              <a:gd name="connsiteX36" fmla="*/ 846529 w 2045357"/>
              <a:gd name="connsiteY36" fmla="*/ 1627265 h 2045276"/>
              <a:gd name="connsiteX37" fmla="*/ 846529 w 2045357"/>
              <a:gd name="connsiteY37" fmla="*/ 1804911 h 2045276"/>
              <a:gd name="connsiteX38" fmla="*/ 1086136 w 2045357"/>
              <a:gd name="connsiteY38" fmla="*/ 1804911 h 2045276"/>
              <a:gd name="connsiteX39" fmla="*/ 1086136 w 2045357"/>
              <a:gd name="connsiteY39" fmla="*/ 1627265 h 2045276"/>
              <a:gd name="connsiteX40" fmla="*/ 1295621 w 2045357"/>
              <a:gd name="connsiteY40" fmla="*/ 1549726 h 2045276"/>
              <a:gd name="connsiteX41" fmla="*/ 1207656 w 2045357"/>
              <a:gd name="connsiteY41" fmla="*/ 1461762 h 2045276"/>
              <a:gd name="connsiteX42" fmla="*/ 966413 w 2045357"/>
              <a:gd name="connsiteY42" fmla="*/ 1517449 h 2045276"/>
              <a:gd name="connsiteX43" fmla="*/ 411340 w 2045357"/>
              <a:gd name="connsiteY43" fmla="*/ 966372 h 2045276"/>
              <a:gd name="connsiteX44" fmla="*/ 966413 w 2045357"/>
              <a:gd name="connsiteY44" fmla="*/ 415295 h 2045276"/>
              <a:gd name="connsiteX45" fmla="*/ 1517490 w 2045357"/>
              <a:gd name="connsiteY45" fmla="*/ 966372 h 2045276"/>
              <a:gd name="connsiteX46" fmla="*/ 1461803 w 2045357"/>
              <a:gd name="connsiteY46" fmla="*/ 1207615 h 2045276"/>
              <a:gd name="connsiteX47" fmla="*/ 1549767 w 2045357"/>
              <a:gd name="connsiteY47" fmla="*/ 1295580 h 2045276"/>
              <a:gd name="connsiteX48" fmla="*/ 1627305 w 2045357"/>
              <a:gd name="connsiteY48" fmla="*/ 1086135 h 2045276"/>
              <a:gd name="connsiteX49" fmla="*/ 1804952 w 2045357"/>
              <a:gd name="connsiteY49" fmla="*/ 1086135 h 2045276"/>
              <a:gd name="connsiteX50" fmla="*/ 1804952 w 2045357"/>
              <a:gd name="connsiteY50" fmla="*/ 846529 h 2045276"/>
              <a:gd name="connsiteX51" fmla="*/ 1627305 w 2045357"/>
              <a:gd name="connsiteY51" fmla="*/ 846529 h 2045276"/>
              <a:gd name="connsiteX52" fmla="*/ 1542177 w 2045357"/>
              <a:gd name="connsiteY52" fmla="*/ 623981 h 2045276"/>
              <a:gd name="connsiteX53" fmla="*/ 1518249 w 2045357"/>
              <a:gd name="connsiteY53" fmla="*/ 583914 h 2045276"/>
              <a:gd name="connsiteX54" fmla="*/ 1644043 w 2045357"/>
              <a:gd name="connsiteY54" fmla="*/ 458119 h 2045276"/>
              <a:gd name="connsiteX55" fmla="*/ 1474626 w 2045357"/>
              <a:gd name="connsiteY55" fmla="*/ 288701 h 2045276"/>
              <a:gd name="connsiteX56" fmla="*/ 1348831 w 2045357"/>
              <a:gd name="connsiteY56" fmla="*/ 414496 h 2045276"/>
              <a:gd name="connsiteX57" fmla="*/ 1131316 w 2045357"/>
              <a:gd name="connsiteY57" fmla="*/ 316904 h 2045276"/>
              <a:gd name="connsiteX58" fmla="*/ 1086176 w 2045357"/>
              <a:gd name="connsiteY58" fmla="*/ 305439 h 2045276"/>
              <a:gd name="connsiteX59" fmla="*/ 1086176 w 2045357"/>
              <a:gd name="connsiteY59" fmla="*/ 119803 h 2045276"/>
              <a:gd name="connsiteX60" fmla="*/ 726766 w 2045357"/>
              <a:gd name="connsiteY60" fmla="*/ 0 h 2045276"/>
              <a:gd name="connsiteX61" fmla="*/ 1205938 w 2045357"/>
              <a:gd name="connsiteY61" fmla="*/ 0 h 2045276"/>
              <a:gd name="connsiteX62" fmla="*/ 1205938 w 2045357"/>
              <a:gd name="connsiteY62" fmla="*/ 213720 h 2045276"/>
              <a:gd name="connsiteX63" fmla="*/ 1329057 w 2045357"/>
              <a:gd name="connsiteY63" fmla="*/ 264812 h 2045276"/>
              <a:gd name="connsiteX64" fmla="*/ 1474586 w 2045357"/>
              <a:gd name="connsiteY64" fmla="*/ 119283 h 2045276"/>
              <a:gd name="connsiteX65" fmla="*/ 1813421 w 2045357"/>
              <a:gd name="connsiteY65" fmla="*/ 458119 h 2045276"/>
              <a:gd name="connsiteX66" fmla="*/ 1667892 w 2045357"/>
              <a:gd name="connsiteY66" fmla="*/ 603648 h 2045276"/>
              <a:gd name="connsiteX67" fmla="*/ 1718985 w 2045357"/>
              <a:gd name="connsiteY67" fmla="*/ 726766 h 2045276"/>
              <a:gd name="connsiteX68" fmla="*/ 1924715 w 2045357"/>
              <a:gd name="connsiteY68" fmla="*/ 726766 h 2045276"/>
              <a:gd name="connsiteX69" fmla="*/ 1924715 w 2045357"/>
              <a:gd name="connsiteY69" fmla="*/ 1205938 h 2045276"/>
              <a:gd name="connsiteX70" fmla="*/ 1718985 w 2045357"/>
              <a:gd name="connsiteY70" fmla="*/ 1205938 h 2045276"/>
              <a:gd name="connsiteX71" fmla="*/ 1637093 w 2045357"/>
              <a:gd name="connsiteY71" fmla="*/ 1382905 h 2045276"/>
              <a:gd name="connsiteX72" fmla="*/ 2045357 w 2045357"/>
              <a:gd name="connsiteY72" fmla="*/ 1791170 h 2045276"/>
              <a:gd name="connsiteX73" fmla="*/ 1791250 w 2045357"/>
              <a:gd name="connsiteY73" fmla="*/ 2045276 h 2045276"/>
              <a:gd name="connsiteX74" fmla="*/ 1382986 w 2045357"/>
              <a:gd name="connsiteY74" fmla="*/ 1637012 h 2045276"/>
              <a:gd name="connsiteX75" fmla="*/ 1205938 w 2045357"/>
              <a:gd name="connsiteY75" fmla="*/ 1718905 h 2045276"/>
              <a:gd name="connsiteX76" fmla="*/ 1205938 w 2045357"/>
              <a:gd name="connsiteY76" fmla="*/ 1924635 h 2045276"/>
              <a:gd name="connsiteX77" fmla="*/ 726766 w 2045357"/>
              <a:gd name="connsiteY77" fmla="*/ 1924635 h 2045276"/>
              <a:gd name="connsiteX78" fmla="*/ 726766 w 2045357"/>
              <a:gd name="connsiteY78" fmla="*/ 1719024 h 2045276"/>
              <a:gd name="connsiteX79" fmla="*/ 599813 w 2045357"/>
              <a:gd name="connsiteY79" fmla="*/ 1667652 h 2045276"/>
              <a:gd name="connsiteX80" fmla="*/ 454444 w 2045357"/>
              <a:gd name="connsiteY80" fmla="*/ 1813021 h 2045276"/>
              <a:gd name="connsiteX81" fmla="*/ 110335 w 2045357"/>
              <a:gd name="connsiteY81" fmla="*/ 1474226 h 2045276"/>
              <a:gd name="connsiteX82" fmla="*/ 260498 w 2045357"/>
              <a:gd name="connsiteY82" fmla="*/ 1328377 h 2045276"/>
              <a:gd name="connsiteX83" fmla="*/ 209725 w 2045357"/>
              <a:gd name="connsiteY83" fmla="*/ 1205898 h 2045276"/>
              <a:gd name="connsiteX84" fmla="*/ 0 w 2045357"/>
              <a:gd name="connsiteY84" fmla="*/ 1205898 h 2045276"/>
              <a:gd name="connsiteX85" fmla="*/ 0 w 2045357"/>
              <a:gd name="connsiteY85" fmla="*/ 726726 h 2045276"/>
              <a:gd name="connsiteX86" fmla="*/ 209725 w 2045357"/>
              <a:gd name="connsiteY86" fmla="*/ 726726 h 2045276"/>
              <a:gd name="connsiteX87" fmla="*/ 260818 w 2045357"/>
              <a:gd name="connsiteY87" fmla="*/ 603608 h 2045276"/>
              <a:gd name="connsiteX88" fmla="*/ 115289 w 2045357"/>
              <a:gd name="connsiteY88" fmla="*/ 458079 h 2045276"/>
              <a:gd name="connsiteX89" fmla="*/ 454124 w 2045357"/>
              <a:gd name="connsiteY89" fmla="*/ 119243 h 2045276"/>
              <a:gd name="connsiteX90" fmla="*/ 599813 w 2045357"/>
              <a:gd name="connsiteY90" fmla="*/ 264932 h 2045276"/>
              <a:gd name="connsiteX91" fmla="*/ 726766 w 2045357"/>
              <a:gd name="connsiteY91" fmla="*/ 213560 h 204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045357" h="2045276">
                <a:moveTo>
                  <a:pt x="1780944" y="1696294"/>
                </a:moveTo>
                <a:lnTo>
                  <a:pt x="1696255" y="1780983"/>
                </a:lnTo>
                <a:lnTo>
                  <a:pt x="1791250" y="1875938"/>
                </a:lnTo>
                <a:lnTo>
                  <a:pt x="1875899" y="1791290"/>
                </a:lnTo>
                <a:close/>
                <a:moveTo>
                  <a:pt x="1395849" y="1311159"/>
                </a:moveTo>
                <a:cubicBezTo>
                  <a:pt x="1370762" y="1342359"/>
                  <a:pt x="1342359" y="1370761"/>
                  <a:pt x="1311120" y="1395888"/>
                </a:cubicBezTo>
                <a:lnTo>
                  <a:pt x="1611526" y="1696254"/>
                </a:lnTo>
                <a:lnTo>
                  <a:pt x="1696215" y="1611565"/>
                </a:lnTo>
                <a:close/>
                <a:moveTo>
                  <a:pt x="966332" y="654901"/>
                </a:moveTo>
                <a:cubicBezTo>
                  <a:pt x="1138107" y="654901"/>
                  <a:pt x="1277843" y="794598"/>
                  <a:pt x="1277803" y="966372"/>
                </a:cubicBezTo>
                <a:lnTo>
                  <a:pt x="1158001" y="966372"/>
                </a:lnTo>
                <a:cubicBezTo>
                  <a:pt x="1158001" y="860671"/>
                  <a:pt x="1072033" y="774704"/>
                  <a:pt x="966332" y="774704"/>
                </a:cubicBezTo>
                <a:close/>
                <a:moveTo>
                  <a:pt x="966333" y="535098"/>
                </a:moveTo>
                <a:cubicBezTo>
                  <a:pt x="726327" y="535098"/>
                  <a:pt x="531063" y="728564"/>
                  <a:pt x="531063" y="966372"/>
                </a:cubicBezTo>
                <a:cubicBezTo>
                  <a:pt x="531063" y="1204180"/>
                  <a:pt x="726327" y="1397646"/>
                  <a:pt x="966333" y="1397646"/>
                </a:cubicBezTo>
                <a:cubicBezTo>
                  <a:pt x="1204141" y="1397646"/>
                  <a:pt x="1397607" y="1204140"/>
                  <a:pt x="1397607" y="966372"/>
                </a:cubicBezTo>
                <a:cubicBezTo>
                  <a:pt x="1397607" y="728564"/>
                  <a:pt x="1204141" y="535098"/>
                  <a:pt x="966333" y="535098"/>
                </a:cubicBezTo>
                <a:close/>
                <a:moveTo>
                  <a:pt x="846570" y="119803"/>
                </a:moveTo>
                <a:lnTo>
                  <a:pt x="846570" y="305439"/>
                </a:lnTo>
                <a:lnTo>
                  <a:pt x="801428" y="316904"/>
                </a:lnTo>
                <a:cubicBezTo>
                  <a:pt x="671679" y="349901"/>
                  <a:pt x="603967" y="401993"/>
                  <a:pt x="579919" y="414496"/>
                </a:cubicBezTo>
                <a:lnTo>
                  <a:pt x="454124" y="288701"/>
                </a:lnTo>
                <a:lnTo>
                  <a:pt x="284706" y="458119"/>
                </a:lnTo>
                <a:lnTo>
                  <a:pt x="410501" y="583914"/>
                </a:lnTo>
                <a:lnTo>
                  <a:pt x="386573" y="623981"/>
                </a:lnTo>
                <a:cubicBezTo>
                  <a:pt x="322856" y="730641"/>
                  <a:pt x="309913" y="819405"/>
                  <a:pt x="301444" y="846529"/>
                </a:cubicBezTo>
                <a:lnTo>
                  <a:pt x="119803" y="846529"/>
                </a:lnTo>
                <a:lnTo>
                  <a:pt x="119803" y="1086135"/>
                </a:lnTo>
                <a:lnTo>
                  <a:pt x="301404" y="1086135"/>
                </a:lnTo>
                <a:cubicBezTo>
                  <a:pt x="309873" y="1113259"/>
                  <a:pt x="322816" y="1202023"/>
                  <a:pt x="386533" y="1308723"/>
                </a:cubicBezTo>
                <a:lnTo>
                  <a:pt x="410821" y="1349389"/>
                </a:lnTo>
                <a:lnTo>
                  <a:pt x="281630" y="1474864"/>
                </a:lnTo>
                <a:lnTo>
                  <a:pt x="453765" y="1644322"/>
                </a:lnTo>
                <a:lnTo>
                  <a:pt x="579879" y="1518208"/>
                </a:lnTo>
                <a:lnTo>
                  <a:pt x="619946" y="1542137"/>
                </a:lnTo>
                <a:cubicBezTo>
                  <a:pt x="672478" y="1573495"/>
                  <a:pt x="735195" y="1598982"/>
                  <a:pt x="801388" y="1615800"/>
                </a:cubicBezTo>
                <a:lnTo>
                  <a:pt x="846529" y="1627265"/>
                </a:lnTo>
                <a:lnTo>
                  <a:pt x="846529" y="1804911"/>
                </a:lnTo>
                <a:lnTo>
                  <a:pt x="1086136" y="1804911"/>
                </a:lnTo>
                <a:lnTo>
                  <a:pt x="1086136" y="1627265"/>
                </a:lnTo>
                <a:cubicBezTo>
                  <a:pt x="1114059" y="1618716"/>
                  <a:pt x="1194873" y="1606811"/>
                  <a:pt x="1295621" y="1549726"/>
                </a:cubicBezTo>
                <a:lnTo>
                  <a:pt x="1207656" y="1461762"/>
                </a:lnTo>
                <a:cubicBezTo>
                  <a:pt x="1134792" y="1497395"/>
                  <a:pt x="1052899" y="1517449"/>
                  <a:pt x="966413" y="1517449"/>
                </a:cubicBezTo>
                <a:cubicBezTo>
                  <a:pt x="662011" y="1517449"/>
                  <a:pt x="411340" y="1270333"/>
                  <a:pt x="411340" y="966372"/>
                </a:cubicBezTo>
                <a:cubicBezTo>
                  <a:pt x="411340" y="662011"/>
                  <a:pt x="662451" y="415295"/>
                  <a:pt x="966413" y="415295"/>
                </a:cubicBezTo>
                <a:cubicBezTo>
                  <a:pt x="1270294" y="415295"/>
                  <a:pt x="1517490" y="662531"/>
                  <a:pt x="1517490" y="966372"/>
                </a:cubicBezTo>
                <a:cubicBezTo>
                  <a:pt x="1517490" y="1052818"/>
                  <a:pt x="1497476" y="1134711"/>
                  <a:pt x="1461803" y="1207615"/>
                </a:cubicBezTo>
                <a:lnTo>
                  <a:pt x="1549767" y="1295580"/>
                </a:lnTo>
                <a:cubicBezTo>
                  <a:pt x="1606693" y="1195152"/>
                  <a:pt x="1618637" y="1114498"/>
                  <a:pt x="1627305" y="1086135"/>
                </a:cubicBezTo>
                <a:lnTo>
                  <a:pt x="1804952" y="1086135"/>
                </a:lnTo>
                <a:lnTo>
                  <a:pt x="1804952" y="846529"/>
                </a:lnTo>
                <a:lnTo>
                  <a:pt x="1627305" y="846529"/>
                </a:lnTo>
                <a:cubicBezTo>
                  <a:pt x="1618877" y="819445"/>
                  <a:pt x="1605894" y="730681"/>
                  <a:pt x="1542177" y="623981"/>
                </a:cubicBezTo>
                <a:lnTo>
                  <a:pt x="1518249" y="583914"/>
                </a:lnTo>
                <a:lnTo>
                  <a:pt x="1644043" y="458119"/>
                </a:lnTo>
                <a:lnTo>
                  <a:pt x="1474626" y="288701"/>
                </a:lnTo>
                <a:lnTo>
                  <a:pt x="1348831" y="414496"/>
                </a:lnTo>
                <a:cubicBezTo>
                  <a:pt x="1323864" y="401353"/>
                  <a:pt x="1252358" y="347664"/>
                  <a:pt x="1131316" y="316904"/>
                </a:cubicBezTo>
                <a:lnTo>
                  <a:pt x="1086176" y="305439"/>
                </a:lnTo>
                <a:lnTo>
                  <a:pt x="1086176" y="119803"/>
                </a:lnTo>
                <a:close/>
                <a:moveTo>
                  <a:pt x="726766" y="0"/>
                </a:moveTo>
                <a:lnTo>
                  <a:pt x="1205938" y="0"/>
                </a:lnTo>
                <a:lnTo>
                  <a:pt x="1205938" y="213720"/>
                </a:lnTo>
                <a:cubicBezTo>
                  <a:pt x="1248403" y="227262"/>
                  <a:pt x="1289549" y="244319"/>
                  <a:pt x="1329057" y="264812"/>
                </a:cubicBezTo>
                <a:lnTo>
                  <a:pt x="1474586" y="119283"/>
                </a:lnTo>
                <a:lnTo>
                  <a:pt x="1813421" y="458119"/>
                </a:lnTo>
                <a:lnTo>
                  <a:pt x="1667892" y="603648"/>
                </a:lnTo>
                <a:cubicBezTo>
                  <a:pt x="1688385" y="643156"/>
                  <a:pt x="1705443" y="684302"/>
                  <a:pt x="1718985" y="726766"/>
                </a:cubicBezTo>
                <a:lnTo>
                  <a:pt x="1924715" y="726766"/>
                </a:lnTo>
                <a:lnTo>
                  <a:pt x="1924715" y="1205938"/>
                </a:lnTo>
                <a:lnTo>
                  <a:pt x="1718985" y="1205938"/>
                </a:lnTo>
                <a:cubicBezTo>
                  <a:pt x="1699131" y="1268176"/>
                  <a:pt x="1671727" y="1327458"/>
                  <a:pt x="1637093" y="1382905"/>
                </a:cubicBezTo>
                <a:lnTo>
                  <a:pt x="2045357" y="1791170"/>
                </a:lnTo>
                <a:lnTo>
                  <a:pt x="1791250" y="2045276"/>
                </a:lnTo>
                <a:lnTo>
                  <a:pt x="1382986" y="1637012"/>
                </a:lnTo>
                <a:cubicBezTo>
                  <a:pt x="1327419" y="1671646"/>
                  <a:pt x="1268177" y="1699090"/>
                  <a:pt x="1205938" y="1718905"/>
                </a:cubicBezTo>
                <a:lnTo>
                  <a:pt x="1205938" y="1924635"/>
                </a:lnTo>
                <a:lnTo>
                  <a:pt x="726766" y="1924635"/>
                </a:lnTo>
                <a:lnTo>
                  <a:pt x="726766" y="1719024"/>
                </a:lnTo>
                <a:cubicBezTo>
                  <a:pt x="682145" y="1705082"/>
                  <a:pt x="639281" y="1687745"/>
                  <a:pt x="599813" y="1667652"/>
                </a:cubicBezTo>
                <a:lnTo>
                  <a:pt x="454444" y="1813021"/>
                </a:lnTo>
                <a:lnTo>
                  <a:pt x="110335" y="1474226"/>
                </a:lnTo>
                <a:lnTo>
                  <a:pt x="260498" y="1328377"/>
                </a:lnTo>
                <a:cubicBezTo>
                  <a:pt x="240165" y="1289068"/>
                  <a:pt x="223187" y="1248122"/>
                  <a:pt x="209725" y="1205898"/>
                </a:cubicBezTo>
                <a:lnTo>
                  <a:pt x="0" y="1205898"/>
                </a:lnTo>
                <a:lnTo>
                  <a:pt x="0" y="726726"/>
                </a:lnTo>
                <a:lnTo>
                  <a:pt x="209725" y="726726"/>
                </a:lnTo>
                <a:cubicBezTo>
                  <a:pt x="223267" y="684262"/>
                  <a:pt x="240325" y="643116"/>
                  <a:pt x="260818" y="603608"/>
                </a:cubicBezTo>
                <a:lnTo>
                  <a:pt x="115289" y="458079"/>
                </a:lnTo>
                <a:lnTo>
                  <a:pt x="454124" y="119243"/>
                </a:lnTo>
                <a:lnTo>
                  <a:pt x="599813" y="264932"/>
                </a:lnTo>
                <a:cubicBezTo>
                  <a:pt x="639281" y="244839"/>
                  <a:pt x="682145" y="227502"/>
                  <a:pt x="726766" y="213560"/>
                </a:cubicBezTo>
                <a:close/>
              </a:path>
            </a:pathLst>
          </a:custGeom>
          <a:gradFill>
            <a:gsLst>
              <a:gs pos="0">
                <a:schemeClr val="accent1"/>
              </a:gs>
              <a:gs pos="100000">
                <a:schemeClr val="accent2"/>
              </a:gs>
            </a:gsLst>
            <a:lin ang="2009288"/>
          </a:gradFill>
          <a:ln w="12700">
            <a:miter lim="400000"/>
          </a:ln>
        </p:spPr>
        <p:txBody>
          <a:bodyPr wrap="square" lIns="0" tIns="0" rIns="0" bIns="0" anchor="ctr">
            <a:noAutofit/>
          </a:bodyPr>
          <a:lstStyle/>
          <a:p>
            <a:endParaRPr lang="en-US" sz="1600">
              <a:solidFill>
                <a:srgbClr val="FFFFFF"/>
              </a:solidFill>
              <a:latin typeface="+mj-lt"/>
            </a:endParaRPr>
          </a:p>
        </p:txBody>
      </p:sp>
      <p:cxnSp>
        <p:nvCxnSpPr>
          <p:cNvPr id="33" name="Straight Arrow Connector 32">
            <a:extLst>
              <a:ext uri="{FF2B5EF4-FFF2-40B4-BE49-F238E27FC236}">
                <a16:creationId xmlns:a16="http://schemas.microsoft.com/office/drawing/2014/main" id="{18B05FB1-900E-B43B-FC64-BF5CF4FA472A}"/>
              </a:ext>
            </a:extLst>
          </p:cNvPr>
          <p:cNvCxnSpPr>
            <a:cxnSpLocks/>
          </p:cNvCxnSpPr>
          <p:nvPr/>
        </p:nvCxnSpPr>
        <p:spPr>
          <a:xfrm>
            <a:off x="609600" y="2010306"/>
            <a:ext cx="2865999" cy="0"/>
          </a:xfrm>
          <a:prstGeom prst="straightConnector1">
            <a:avLst/>
          </a:prstGeom>
          <a:ln w="107950" cap="rnd">
            <a:gradFill>
              <a:gsLst>
                <a:gs pos="0">
                  <a:schemeClr val="tx2">
                    <a:lumMod val="60000"/>
                    <a:lumOff val="40000"/>
                  </a:schemeClr>
                </a:gs>
                <a:gs pos="100000">
                  <a:schemeClr val="tx2">
                    <a:lumMod val="20000"/>
                    <a:lumOff val="80000"/>
                  </a:schemeClr>
                </a:gs>
              </a:gsLst>
              <a:lin ang="0" scaled="0"/>
            </a:gradFill>
            <a:tailEnd type="arrow" w="sm"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69E66B8-5175-5BB8-7380-B58E39095D9B}"/>
              </a:ext>
            </a:extLst>
          </p:cNvPr>
          <p:cNvCxnSpPr>
            <a:cxnSpLocks/>
          </p:cNvCxnSpPr>
          <p:nvPr/>
        </p:nvCxnSpPr>
        <p:spPr>
          <a:xfrm>
            <a:off x="8115300" y="4970170"/>
            <a:ext cx="3467100" cy="0"/>
          </a:xfrm>
          <a:prstGeom prst="straightConnector1">
            <a:avLst/>
          </a:prstGeom>
          <a:ln w="120650" cap="rnd">
            <a:gradFill>
              <a:gsLst>
                <a:gs pos="0">
                  <a:schemeClr val="accent1"/>
                </a:gs>
                <a:gs pos="100000">
                  <a:schemeClr val="accent2"/>
                </a:gs>
              </a:gsLst>
              <a:lin ang="0" scaled="0"/>
            </a:gradFill>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78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par>
                                <p:cTn id="8" presetID="22" presetClass="entr" presetSubtype="8" fill="hold" grpId="0" nodeType="withEffect">
                                  <p:stCondLst>
                                    <p:cond delay="75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750"/>
                                        <p:tgtEl>
                                          <p:spTgt spid="10"/>
                                        </p:tgtEl>
                                      </p:cBhvr>
                                    </p:animEffect>
                                  </p:childTnLst>
                                </p:cTn>
                              </p:par>
                              <p:par>
                                <p:cTn id="11" presetID="53" presetClass="entr" presetSubtype="16" fill="hold" grpId="0" nodeType="withEffect">
                                  <p:stCondLst>
                                    <p:cond delay="750"/>
                                  </p:stCondLst>
                                  <p:childTnLst>
                                    <p:set>
                                      <p:cBhvr>
                                        <p:cTn id="12" dur="1" fill="hold">
                                          <p:stCondLst>
                                            <p:cond delay="0"/>
                                          </p:stCondLst>
                                        </p:cTn>
                                        <p:tgtEl>
                                          <p:spTgt spid="28"/>
                                        </p:tgtEl>
                                        <p:attrNameLst>
                                          <p:attrName>style.visibility</p:attrName>
                                        </p:attrNameLst>
                                      </p:cBhvr>
                                      <p:to>
                                        <p:strVal val="visible"/>
                                      </p:to>
                                    </p:set>
                                    <p:anim calcmode="lin" valueType="num">
                                      <p:cBhvr>
                                        <p:cTn id="13" dur="750" fill="hold"/>
                                        <p:tgtEl>
                                          <p:spTgt spid="28"/>
                                        </p:tgtEl>
                                        <p:attrNameLst>
                                          <p:attrName>ppt_w</p:attrName>
                                        </p:attrNameLst>
                                      </p:cBhvr>
                                      <p:tavLst>
                                        <p:tav tm="0">
                                          <p:val>
                                            <p:fltVal val="0"/>
                                          </p:val>
                                        </p:tav>
                                        <p:tav tm="100000">
                                          <p:val>
                                            <p:strVal val="#ppt_w"/>
                                          </p:val>
                                        </p:tav>
                                      </p:tavLst>
                                    </p:anim>
                                    <p:anim calcmode="lin" valueType="num">
                                      <p:cBhvr>
                                        <p:cTn id="14" dur="750" fill="hold"/>
                                        <p:tgtEl>
                                          <p:spTgt spid="28"/>
                                        </p:tgtEl>
                                        <p:attrNameLst>
                                          <p:attrName>ppt_h</p:attrName>
                                        </p:attrNameLst>
                                      </p:cBhvr>
                                      <p:tavLst>
                                        <p:tav tm="0">
                                          <p:val>
                                            <p:fltVal val="0"/>
                                          </p:val>
                                        </p:tav>
                                        <p:tav tm="100000">
                                          <p:val>
                                            <p:strVal val="#ppt_h"/>
                                          </p:val>
                                        </p:tav>
                                      </p:tavLst>
                                    </p:anim>
                                    <p:animEffect transition="in" filter="fade">
                                      <p:cBhvr>
                                        <p:cTn id="15" dur="750"/>
                                        <p:tgtEl>
                                          <p:spTgt spid="28"/>
                                        </p:tgtEl>
                                      </p:cBhvr>
                                    </p:animEffect>
                                  </p:childTnLst>
                                </p:cTn>
                              </p:par>
                              <p:par>
                                <p:cTn id="16" presetID="22" presetClass="entr" presetSubtype="1" fill="hold" grpId="0" nodeType="withEffect">
                                  <p:stCondLst>
                                    <p:cond delay="150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750"/>
                                        <p:tgtEl>
                                          <p:spTgt spid="7"/>
                                        </p:tgtEl>
                                      </p:cBhvr>
                                    </p:animEffect>
                                  </p:childTnLst>
                                </p:cTn>
                              </p:par>
                              <p:par>
                                <p:cTn id="19" presetID="53" presetClass="entr" presetSubtype="16" fill="hold" grpId="0" nodeType="withEffect">
                                  <p:stCondLst>
                                    <p:cond delay="1500"/>
                                  </p:stCondLst>
                                  <p:childTnLst>
                                    <p:set>
                                      <p:cBhvr>
                                        <p:cTn id="20" dur="1" fill="hold">
                                          <p:stCondLst>
                                            <p:cond delay="0"/>
                                          </p:stCondLst>
                                        </p:cTn>
                                        <p:tgtEl>
                                          <p:spTgt spid="29"/>
                                        </p:tgtEl>
                                        <p:attrNameLst>
                                          <p:attrName>style.visibility</p:attrName>
                                        </p:attrNameLst>
                                      </p:cBhvr>
                                      <p:to>
                                        <p:strVal val="visible"/>
                                      </p:to>
                                    </p:set>
                                    <p:anim calcmode="lin" valueType="num">
                                      <p:cBhvr>
                                        <p:cTn id="21" dur="750" fill="hold"/>
                                        <p:tgtEl>
                                          <p:spTgt spid="29"/>
                                        </p:tgtEl>
                                        <p:attrNameLst>
                                          <p:attrName>ppt_w</p:attrName>
                                        </p:attrNameLst>
                                      </p:cBhvr>
                                      <p:tavLst>
                                        <p:tav tm="0">
                                          <p:val>
                                            <p:fltVal val="0"/>
                                          </p:val>
                                        </p:tav>
                                        <p:tav tm="100000">
                                          <p:val>
                                            <p:strVal val="#ppt_w"/>
                                          </p:val>
                                        </p:tav>
                                      </p:tavLst>
                                    </p:anim>
                                    <p:anim calcmode="lin" valueType="num">
                                      <p:cBhvr>
                                        <p:cTn id="22" dur="750" fill="hold"/>
                                        <p:tgtEl>
                                          <p:spTgt spid="29"/>
                                        </p:tgtEl>
                                        <p:attrNameLst>
                                          <p:attrName>ppt_h</p:attrName>
                                        </p:attrNameLst>
                                      </p:cBhvr>
                                      <p:tavLst>
                                        <p:tav tm="0">
                                          <p:val>
                                            <p:fltVal val="0"/>
                                          </p:val>
                                        </p:tav>
                                        <p:tav tm="100000">
                                          <p:val>
                                            <p:strVal val="#ppt_h"/>
                                          </p:val>
                                        </p:tav>
                                      </p:tavLst>
                                    </p:anim>
                                    <p:animEffect transition="in" filter="fade">
                                      <p:cBhvr>
                                        <p:cTn id="23" dur="750"/>
                                        <p:tgtEl>
                                          <p:spTgt spid="29"/>
                                        </p:tgtEl>
                                      </p:cBhvr>
                                    </p:animEffect>
                                  </p:childTnLst>
                                </p:cTn>
                              </p:par>
                              <p:par>
                                <p:cTn id="24" presetID="22" presetClass="entr" presetSubtype="2" fill="hold" grpId="0" nodeType="withEffect">
                                  <p:stCondLst>
                                    <p:cond delay="2250"/>
                                  </p:stCondLst>
                                  <p:childTnLst>
                                    <p:set>
                                      <p:cBhvr>
                                        <p:cTn id="25" dur="1" fill="hold">
                                          <p:stCondLst>
                                            <p:cond delay="0"/>
                                          </p:stCondLst>
                                        </p:cTn>
                                        <p:tgtEl>
                                          <p:spTgt spid="11"/>
                                        </p:tgtEl>
                                        <p:attrNameLst>
                                          <p:attrName>style.visibility</p:attrName>
                                        </p:attrNameLst>
                                      </p:cBhvr>
                                      <p:to>
                                        <p:strVal val="visible"/>
                                      </p:to>
                                    </p:set>
                                    <p:animEffect transition="in" filter="wipe(right)">
                                      <p:cBhvr>
                                        <p:cTn id="26" dur="750"/>
                                        <p:tgtEl>
                                          <p:spTgt spid="11"/>
                                        </p:tgtEl>
                                      </p:cBhvr>
                                    </p:animEffect>
                                  </p:childTnLst>
                                </p:cTn>
                              </p:par>
                              <p:par>
                                <p:cTn id="27" presetID="53" presetClass="entr" presetSubtype="16" fill="hold" grpId="0" nodeType="withEffect">
                                  <p:stCondLst>
                                    <p:cond delay="3000"/>
                                  </p:stCondLst>
                                  <p:childTnLst>
                                    <p:set>
                                      <p:cBhvr>
                                        <p:cTn id="28" dur="1" fill="hold">
                                          <p:stCondLst>
                                            <p:cond delay="0"/>
                                          </p:stCondLst>
                                        </p:cTn>
                                        <p:tgtEl>
                                          <p:spTgt spid="30"/>
                                        </p:tgtEl>
                                        <p:attrNameLst>
                                          <p:attrName>style.visibility</p:attrName>
                                        </p:attrNameLst>
                                      </p:cBhvr>
                                      <p:to>
                                        <p:strVal val="visible"/>
                                      </p:to>
                                    </p:set>
                                    <p:anim calcmode="lin" valueType="num">
                                      <p:cBhvr>
                                        <p:cTn id="29" dur="750" fill="hold"/>
                                        <p:tgtEl>
                                          <p:spTgt spid="30"/>
                                        </p:tgtEl>
                                        <p:attrNameLst>
                                          <p:attrName>ppt_w</p:attrName>
                                        </p:attrNameLst>
                                      </p:cBhvr>
                                      <p:tavLst>
                                        <p:tav tm="0">
                                          <p:val>
                                            <p:fltVal val="0"/>
                                          </p:val>
                                        </p:tav>
                                        <p:tav tm="100000">
                                          <p:val>
                                            <p:strVal val="#ppt_w"/>
                                          </p:val>
                                        </p:tav>
                                      </p:tavLst>
                                    </p:anim>
                                    <p:anim calcmode="lin" valueType="num">
                                      <p:cBhvr>
                                        <p:cTn id="30" dur="750" fill="hold"/>
                                        <p:tgtEl>
                                          <p:spTgt spid="30"/>
                                        </p:tgtEl>
                                        <p:attrNameLst>
                                          <p:attrName>ppt_h</p:attrName>
                                        </p:attrNameLst>
                                      </p:cBhvr>
                                      <p:tavLst>
                                        <p:tav tm="0">
                                          <p:val>
                                            <p:fltVal val="0"/>
                                          </p:val>
                                        </p:tav>
                                        <p:tav tm="100000">
                                          <p:val>
                                            <p:strVal val="#ppt_h"/>
                                          </p:val>
                                        </p:tav>
                                      </p:tavLst>
                                    </p:anim>
                                    <p:animEffect transition="in" filter="fade">
                                      <p:cBhvr>
                                        <p:cTn id="31" dur="750"/>
                                        <p:tgtEl>
                                          <p:spTgt spid="30"/>
                                        </p:tgtEl>
                                      </p:cBhvr>
                                    </p:animEffect>
                                  </p:childTnLst>
                                </p:cTn>
                              </p:par>
                              <p:par>
                                <p:cTn id="32" presetID="22" presetClass="entr" presetSubtype="2" fill="hold" grpId="0" nodeType="withEffect">
                                  <p:stCondLst>
                                    <p:cond delay="3000"/>
                                  </p:stCondLst>
                                  <p:childTnLst>
                                    <p:set>
                                      <p:cBhvr>
                                        <p:cTn id="33" dur="1" fill="hold">
                                          <p:stCondLst>
                                            <p:cond delay="0"/>
                                          </p:stCondLst>
                                        </p:cTn>
                                        <p:tgtEl>
                                          <p:spTgt spid="12"/>
                                        </p:tgtEl>
                                        <p:attrNameLst>
                                          <p:attrName>style.visibility</p:attrName>
                                        </p:attrNameLst>
                                      </p:cBhvr>
                                      <p:to>
                                        <p:strVal val="visible"/>
                                      </p:to>
                                    </p:set>
                                    <p:animEffect transition="in" filter="wipe(right)">
                                      <p:cBhvr>
                                        <p:cTn id="34" dur="750"/>
                                        <p:tgtEl>
                                          <p:spTgt spid="12"/>
                                        </p:tgtEl>
                                      </p:cBhvr>
                                    </p:animEffect>
                                  </p:childTnLst>
                                </p:cTn>
                              </p:par>
                              <p:par>
                                <p:cTn id="35" presetID="22" presetClass="entr" presetSubtype="8" fill="hold" grpId="0" nodeType="withEffect">
                                  <p:stCondLst>
                                    <p:cond delay="375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750"/>
                                        <p:tgtEl>
                                          <p:spTgt spid="6"/>
                                        </p:tgtEl>
                                      </p:cBhvr>
                                    </p:animEffect>
                                  </p:childTnLst>
                                </p:cTn>
                              </p:par>
                              <p:par>
                                <p:cTn id="38" presetID="22" presetClass="entr" presetSubtype="8" fill="hold" grpId="0" nodeType="withEffect">
                                  <p:stCondLst>
                                    <p:cond delay="4500"/>
                                  </p:stCondLst>
                                  <p:childTnLst>
                                    <p:set>
                                      <p:cBhvr>
                                        <p:cTn id="39" dur="1" fill="hold">
                                          <p:stCondLst>
                                            <p:cond delay="0"/>
                                          </p:stCondLst>
                                        </p:cTn>
                                        <p:tgtEl>
                                          <p:spTgt spid="25"/>
                                        </p:tgtEl>
                                        <p:attrNameLst>
                                          <p:attrName>style.visibility</p:attrName>
                                        </p:attrNameLst>
                                      </p:cBhvr>
                                      <p:to>
                                        <p:strVal val="visible"/>
                                      </p:to>
                                    </p:set>
                                    <p:animEffect transition="in" filter="wipe(left)">
                                      <p:cBhvr>
                                        <p:cTn id="40" dur="750"/>
                                        <p:tgtEl>
                                          <p:spTgt spid="25"/>
                                        </p:tgtEl>
                                      </p:cBhvr>
                                    </p:animEffect>
                                  </p:childTnLst>
                                </p:cTn>
                              </p:par>
                              <p:par>
                                <p:cTn id="41" presetID="22" presetClass="entr" presetSubtype="8" fill="hold" nodeType="withEffect">
                                  <p:stCondLst>
                                    <p:cond delay="525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750"/>
                                        <p:tgtEl>
                                          <p:spTgt spid="34"/>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750"/>
                                        <p:tgtEl>
                                          <p:spTgt spid="8"/>
                                        </p:tgtEl>
                                      </p:cBhvr>
                                    </p:animEffect>
                                  </p:childTnLst>
                                </p:cTn>
                              </p:par>
                              <p:par>
                                <p:cTn id="47" presetID="12" presetClass="entr" presetSubtype="1" fill="hold" grpId="0" nodeType="withEffect">
                                  <p:stCondLst>
                                    <p:cond delay="75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750"/>
                                        <p:tgtEl>
                                          <p:spTgt spid="9"/>
                                        </p:tgtEl>
                                        <p:attrNameLst>
                                          <p:attrName>ppt_y</p:attrName>
                                        </p:attrNameLst>
                                      </p:cBhvr>
                                      <p:tavLst>
                                        <p:tav tm="0">
                                          <p:val>
                                            <p:strVal val="#ppt_y-#ppt_h*1.125000"/>
                                          </p:val>
                                        </p:tav>
                                        <p:tav tm="100000">
                                          <p:val>
                                            <p:strVal val="#ppt_y"/>
                                          </p:val>
                                        </p:tav>
                                      </p:tavLst>
                                    </p:anim>
                                    <p:animEffect transition="in" filter="wipe(down)">
                                      <p:cBhvr>
                                        <p:cTn id="50" dur="750"/>
                                        <p:tgtEl>
                                          <p:spTgt spid="9"/>
                                        </p:tgtEl>
                                      </p:cBhvr>
                                    </p:animEffect>
                                  </p:childTnLst>
                                </p:cTn>
                              </p:par>
                              <p:par>
                                <p:cTn id="51" presetID="10" presetClass="entr" presetSubtype="0" fill="hold" grpId="0" nodeType="withEffect">
                                  <p:stCondLst>
                                    <p:cond delay="150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750"/>
                                        <p:tgtEl>
                                          <p:spTgt spid="13"/>
                                        </p:tgtEl>
                                      </p:cBhvr>
                                    </p:animEffect>
                                  </p:childTnLst>
                                </p:cTn>
                              </p:par>
                              <p:par>
                                <p:cTn id="54" presetID="12" presetClass="entr" presetSubtype="1" fill="hold" grpId="0" nodeType="withEffect">
                                  <p:stCondLst>
                                    <p:cond delay="150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750"/>
                                        <p:tgtEl>
                                          <p:spTgt spid="14"/>
                                        </p:tgtEl>
                                        <p:attrNameLst>
                                          <p:attrName>ppt_y</p:attrName>
                                        </p:attrNameLst>
                                      </p:cBhvr>
                                      <p:tavLst>
                                        <p:tav tm="0">
                                          <p:val>
                                            <p:strVal val="#ppt_y-#ppt_h*1.125000"/>
                                          </p:val>
                                        </p:tav>
                                        <p:tav tm="100000">
                                          <p:val>
                                            <p:strVal val="#ppt_y"/>
                                          </p:val>
                                        </p:tav>
                                      </p:tavLst>
                                    </p:anim>
                                    <p:animEffect transition="in" filter="wipe(down)">
                                      <p:cBhvr>
                                        <p:cTn id="57" dur="750"/>
                                        <p:tgtEl>
                                          <p:spTgt spid="14"/>
                                        </p:tgtEl>
                                      </p:cBhvr>
                                    </p:animEffect>
                                  </p:childTnLst>
                                </p:cTn>
                              </p:par>
                              <p:par>
                                <p:cTn id="58" presetID="10" presetClass="entr" presetSubtype="0" fill="hold" grpId="0" nodeType="withEffect">
                                  <p:stCondLst>
                                    <p:cond delay="300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750"/>
                                        <p:tgtEl>
                                          <p:spTgt spid="15"/>
                                        </p:tgtEl>
                                      </p:cBhvr>
                                    </p:animEffect>
                                  </p:childTnLst>
                                </p:cTn>
                              </p:par>
                              <p:par>
                                <p:cTn id="61" presetID="12" presetClass="entr" presetSubtype="1" fill="hold" grpId="0" nodeType="withEffect">
                                  <p:stCondLst>
                                    <p:cond delay="300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750"/>
                                        <p:tgtEl>
                                          <p:spTgt spid="16"/>
                                        </p:tgtEl>
                                        <p:attrNameLst>
                                          <p:attrName>ppt_y</p:attrName>
                                        </p:attrNameLst>
                                      </p:cBhvr>
                                      <p:tavLst>
                                        <p:tav tm="0">
                                          <p:val>
                                            <p:strVal val="#ppt_y-#ppt_h*1.125000"/>
                                          </p:val>
                                        </p:tav>
                                        <p:tav tm="100000">
                                          <p:val>
                                            <p:strVal val="#ppt_y"/>
                                          </p:val>
                                        </p:tav>
                                      </p:tavLst>
                                    </p:anim>
                                    <p:animEffect transition="in" filter="wipe(down)">
                                      <p:cBhvr>
                                        <p:cTn id="64" dur="750"/>
                                        <p:tgtEl>
                                          <p:spTgt spid="16"/>
                                        </p:tgtEl>
                                      </p:cBhvr>
                                    </p:animEffect>
                                  </p:childTnLst>
                                </p:cTn>
                              </p:par>
                              <p:par>
                                <p:cTn id="65" presetID="10" presetClass="entr" presetSubtype="0" fill="hold" grpId="0" nodeType="withEffect">
                                  <p:stCondLst>
                                    <p:cond delay="375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750"/>
                                        <p:tgtEl>
                                          <p:spTgt spid="31"/>
                                        </p:tgtEl>
                                      </p:cBhvr>
                                    </p:animEffect>
                                  </p:childTnLst>
                                </p:cTn>
                              </p:par>
                              <p:par>
                                <p:cTn id="68" presetID="10" presetClass="entr" presetSubtype="0" fill="hold" grpId="0" nodeType="withEffect">
                                  <p:stCondLst>
                                    <p:cond delay="375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750"/>
                                        <p:tgtEl>
                                          <p:spTgt spid="17"/>
                                        </p:tgtEl>
                                      </p:cBhvr>
                                    </p:animEffect>
                                  </p:childTnLst>
                                </p:cTn>
                              </p:par>
                              <p:par>
                                <p:cTn id="71" presetID="12" presetClass="entr" presetSubtype="1" fill="hold" grpId="0" nodeType="withEffect">
                                  <p:stCondLst>
                                    <p:cond delay="375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750"/>
                                        <p:tgtEl>
                                          <p:spTgt spid="18"/>
                                        </p:tgtEl>
                                        <p:attrNameLst>
                                          <p:attrName>ppt_y</p:attrName>
                                        </p:attrNameLst>
                                      </p:cBhvr>
                                      <p:tavLst>
                                        <p:tav tm="0">
                                          <p:val>
                                            <p:strVal val="#ppt_y-#ppt_h*1.125000"/>
                                          </p:val>
                                        </p:tav>
                                        <p:tav tm="100000">
                                          <p:val>
                                            <p:strVal val="#ppt_y"/>
                                          </p:val>
                                        </p:tav>
                                      </p:tavLst>
                                    </p:anim>
                                    <p:animEffect transition="in" filter="wipe(down)">
                                      <p:cBhvr>
                                        <p:cTn id="74" dur="750"/>
                                        <p:tgtEl>
                                          <p:spTgt spid="18"/>
                                        </p:tgtEl>
                                      </p:cBhvr>
                                    </p:animEffect>
                                  </p:childTnLst>
                                </p:cTn>
                              </p:par>
                              <p:par>
                                <p:cTn id="75" presetID="10" presetClass="entr" presetSubtype="0" fill="hold" grpId="0" nodeType="withEffect">
                                  <p:stCondLst>
                                    <p:cond delay="400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750"/>
                                        <p:tgtEl>
                                          <p:spTgt spid="32"/>
                                        </p:tgtEl>
                                      </p:cBhvr>
                                    </p:animEffect>
                                  </p:childTnLst>
                                </p:cTn>
                              </p:par>
                              <p:par>
                                <p:cTn id="78" presetID="10" presetClass="entr" presetSubtype="0" fill="hold" grpId="0" nodeType="withEffect">
                                  <p:stCondLst>
                                    <p:cond delay="400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750"/>
                                        <p:tgtEl>
                                          <p:spTgt spid="19"/>
                                        </p:tgtEl>
                                      </p:cBhvr>
                                    </p:animEffect>
                                  </p:childTnLst>
                                </p:cTn>
                              </p:par>
                              <p:par>
                                <p:cTn id="81" presetID="12" presetClass="entr" presetSubtype="1" fill="hold" grpId="0" nodeType="withEffect">
                                  <p:stCondLst>
                                    <p:cond delay="400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750"/>
                                        <p:tgtEl>
                                          <p:spTgt spid="20"/>
                                        </p:tgtEl>
                                        <p:attrNameLst>
                                          <p:attrName>ppt_y</p:attrName>
                                        </p:attrNameLst>
                                      </p:cBhvr>
                                      <p:tavLst>
                                        <p:tav tm="0">
                                          <p:val>
                                            <p:strVal val="#ppt_y-#ppt_h*1.125000"/>
                                          </p:val>
                                        </p:tav>
                                        <p:tav tm="100000">
                                          <p:val>
                                            <p:strVal val="#ppt_y"/>
                                          </p:val>
                                        </p:tav>
                                      </p:tavLst>
                                    </p:anim>
                                    <p:animEffect transition="in" filter="wipe(down)">
                                      <p:cBhvr>
                                        <p:cTn id="84" dur="750"/>
                                        <p:tgtEl>
                                          <p:spTgt spid="20"/>
                                        </p:tgtEl>
                                      </p:cBhvr>
                                    </p:animEffect>
                                  </p:childTnLst>
                                </p:cTn>
                              </p:par>
                              <p:par>
                                <p:cTn id="85" presetID="10" presetClass="entr" presetSubtype="0" fill="hold" grpId="0" nodeType="withEffect">
                                  <p:stCondLst>
                                    <p:cond delay="450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750"/>
                                        <p:tgtEl>
                                          <p:spTgt spid="27"/>
                                        </p:tgtEl>
                                      </p:cBhvr>
                                    </p:animEffect>
                                  </p:childTnLst>
                                </p:cTn>
                              </p:par>
                              <p:par>
                                <p:cTn id="88" presetID="10" presetClass="entr" presetSubtype="0" fill="hold" grpId="0" nodeType="withEffect">
                                  <p:stCondLst>
                                    <p:cond delay="450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750"/>
                                        <p:tgtEl>
                                          <p:spTgt spid="21"/>
                                        </p:tgtEl>
                                      </p:cBhvr>
                                    </p:animEffect>
                                  </p:childTnLst>
                                </p:cTn>
                              </p:par>
                              <p:par>
                                <p:cTn id="91" presetID="12" presetClass="entr" presetSubtype="1" fill="hold" grpId="0" nodeType="withEffect">
                                  <p:stCondLst>
                                    <p:cond delay="4500"/>
                                  </p:stCondLst>
                                  <p:childTnLst>
                                    <p:set>
                                      <p:cBhvr>
                                        <p:cTn id="92" dur="1" fill="hold">
                                          <p:stCondLst>
                                            <p:cond delay="0"/>
                                          </p:stCondLst>
                                        </p:cTn>
                                        <p:tgtEl>
                                          <p:spTgt spid="22"/>
                                        </p:tgtEl>
                                        <p:attrNameLst>
                                          <p:attrName>style.visibility</p:attrName>
                                        </p:attrNameLst>
                                      </p:cBhvr>
                                      <p:to>
                                        <p:strVal val="visible"/>
                                      </p:to>
                                    </p:set>
                                    <p:anim calcmode="lin" valueType="num">
                                      <p:cBhvr additive="base">
                                        <p:cTn id="93" dur="750"/>
                                        <p:tgtEl>
                                          <p:spTgt spid="22"/>
                                        </p:tgtEl>
                                        <p:attrNameLst>
                                          <p:attrName>ppt_y</p:attrName>
                                        </p:attrNameLst>
                                      </p:cBhvr>
                                      <p:tavLst>
                                        <p:tav tm="0">
                                          <p:val>
                                            <p:strVal val="#ppt_y-#ppt_h*1.125000"/>
                                          </p:val>
                                        </p:tav>
                                        <p:tav tm="100000">
                                          <p:val>
                                            <p:strVal val="#ppt_y"/>
                                          </p:val>
                                        </p:tav>
                                      </p:tavLst>
                                    </p:anim>
                                    <p:animEffect transition="in" filter="wipe(down)">
                                      <p:cBhvr>
                                        <p:cTn id="94" dur="750"/>
                                        <p:tgtEl>
                                          <p:spTgt spid="22"/>
                                        </p:tgtEl>
                                      </p:cBhvr>
                                    </p:animEffect>
                                  </p:childTnLst>
                                </p:cTn>
                              </p:par>
                              <p:par>
                                <p:cTn id="95" presetID="10" presetClass="entr" presetSubtype="0" fill="hold" grpId="0" nodeType="withEffect">
                                  <p:stCondLst>
                                    <p:cond delay="525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750"/>
                                        <p:tgtEl>
                                          <p:spTgt spid="26"/>
                                        </p:tgtEl>
                                      </p:cBhvr>
                                    </p:animEffect>
                                  </p:childTnLst>
                                </p:cTn>
                              </p:par>
                              <p:par>
                                <p:cTn id="98" presetID="10" presetClass="entr" presetSubtype="0" fill="hold" grpId="0" nodeType="withEffect">
                                  <p:stCondLst>
                                    <p:cond delay="5250"/>
                                  </p:stCondLst>
                                  <p:childTnLst>
                                    <p:set>
                                      <p:cBhvr>
                                        <p:cTn id="99" dur="1" fill="hold">
                                          <p:stCondLst>
                                            <p:cond delay="0"/>
                                          </p:stCondLst>
                                        </p:cTn>
                                        <p:tgtEl>
                                          <p:spTgt spid="23"/>
                                        </p:tgtEl>
                                        <p:attrNameLst>
                                          <p:attrName>style.visibility</p:attrName>
                                        </p:attrNameLst>
                                      </p:cBhvr>
                                      <p:to>
                                        <p:strVal val="visible"/>
                                      </p:to>
                                    </p:set>
                                    <p:animEffect transition="in" filter="fade">
                                      <p:cBhvr>
                                        <p:cTn id="100" dur="750"/>
                                        <p:tgtEl>
                                          <p:spTgt spid="23"/>
                                        </p:tgtEl>
                                      </p:cBhvr>
                                    </p:animEffect>
                                  </p:childTnLst>
                                </p:cTn>
                              </p:par>
                              <p:par>
                                <p:cTn id="101" presetID="12" presetClass="entr" presetSubtype="1" fill="hold" grpId="0" nodeType="withEffect">
                                  <p:stCondLst>
                                    <p:cond delay="525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750"/>
                                        <p:tgtEl>
                                          <p:spTgt spid="24"/>
                                        </p:tgtEl>
                                        <p:attrNameLst>
                                          <p:attrName>ppt_y</p:attrName>
                                        </p:attrNameLst>
                                      </p:cBhvr>
                                      <p:tavLst>
                                        <p:tav tm="0">
                                          <p:val>
                                            <p:strVal val="#ppt_y-#ppt_h*1.125000"/>
                                          </p:val>
                                        </p:tav>
                                        <p:tav tm="100000">
                                          <p:val>
                                            <p:strVal val="#ppt_y"/>
                                          </p:val>
                                        </p:tav>
                                      </p:tavLst>
                                    </p:anim>
                                    <p:animEffect transition="in" filter="wipe(down)">
                                      <p:cBhvr>
                                        <p:cTn id="104"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P spid="24" grpId="0"/>
      <p:bldP spid="25" grpId="0" animBg="1"/>
      <p:bldP spid="26" grpId="0" animBg="1"/>
      <p:bldP spid="27" grpId="0" animBg="1"/>
      <p:bldP spid="28" grpId="0" animBg="1"/>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DD2965B-E42E-462A-CC3F-19ACCF5CBDFA}"/>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C7FF9F04-BF23-480E-4110-395C776FD340}"/>
              </a:ext>
            </a:extLst>
          </p:cNvPr>
          <p:cNvSpPr>
            <a:spLocks noGrp="1"/>
          </p:cNvSpPr>
          <p:nvPr>
            <p:ph type="sldNum" sz="quarter" idx="12"/>
          </p:nvPr>
        </p:nvSpPr>
        <p:spPr/>
        <p:txBody>
          <a:bodyPr/>
          <a:lstStyle/>
          <a:p>
            <a:pPr>
              <a:defRPr/>
            </a:pPr>
            <a:fld id="{2911CC12-8E9A-49BF-AC1E-0475F8BB5EF0}" type="slidenum">
              <a:rPr lang="en-US" smtClean="0"/>
              <a:pPr>
                <a:defRPr/>
              </a:pPr>
              <a:t>2</a:t>
            </a:fld>
            <a:endParaRPr lang="en-US"/>
          </a:p>
        </p:txBody>
      </p:sp>
      <p:grpSp>
        <p:nvGrpSpPr>
          <p:cNvPr id="54" name="Group 53">
            <a:extLst>
              <a:ext uri="{FF2B5EF4-FFF2-40B4-BE49-F238E27FC236}">
                <a16:creationId xmlns:a16="http://schemas.microsoft.com/office/drawing/2014/main" id="{FA3B3C66-2F4F-0FB2-6175-A388A9D22B5C}"/>
              </a:ext>
            </a:extLst>
          </p:cNvPr>
          <p:cNvGrpSpPr/>
          <p:nvPr/>
        </p:nvGrpSpPr>
        <p:grpSpPr>
          <a:xfrm>
            <a:off x="76200" y="955818"/>
            <a:ext cx="11095939" cy="10626582"/>
            <a:chOff x="76200" y="955818"/>
            <a:chExt cx="11095939" cy="10626582"/>
          </a:xfrm>
        </p:grpSpPr>
        <p:sp>
          <p:nvSpPr>
            <p:cNvPr id="5" name="Arc 4">
              <a:extLst>
                <a:ext uri="{FF2B5EF4-FFF2-40B4-BE49-F238E27FC236}">
                  <a16:creationId xmlns:a16="http://schemas.microsoft.com/office/drawing/2014/main" id="{17B57AC0-7769-FE01-3DED-7F34596A38CA}"/>
                </a:ext>
              </a:extLst>
            </p:cNvPr>
            <p:cNvSpPr/>
            <p:nvPr/>
          </p:nvSpPr>
          <p:spPr>
            <a:xfrm flipH="1" flipV="1">
              <a:off x="774449" y="2135567"/>
              <a:ext cx="2944182" cy="3133790"/>
            </a:xfrm>
            <a:prstGeom prst="arc">
              <a:avLst>
                <a:gd name="adj1" fmla="val 9351892"/>
                <a:gd name="adj2" fmla="val 17950167"/>
              </a:avLst>
            </a:prstGeom>
            <a:ln w="6350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cs typeface="Century Gothic"/>
              </a:endParaRPr>
            </a:p>
          </p:txBody>
        </p:sp>
        <p:sp>
          <p:nvSpPr>
            <p:cNvPr id="6" name="Arc 5">
              <a:extLst>
                <a:ext uri="{FF2B5EF4-FFF2-40B4-BE49-F238E27FC236}">
                  <a16:creationId xmlns:a16="http://schemas.microsoft.com/office/drawing/2014/main" id="{836C782B-91BC-8C97-A1FB-C43E381A2D38}"/>
                </a:ext>
              </a:extLst>
            </p:cNvPr>
            <p:cNvSpPr/>
            <p:nvPr/>
          </p:nvSpPr>
          <p:spPr>
            <a:xfrm flipH="1" flipV="1">
              <a:off x="774449" y="1529880"/>
              <a:ext cx="3513225" cy="3739479"/>
            </a:xfrm>
            <a:prstGeom prst="arc">
              <a:avLst>
                <a:gd name="adj1" fmla="val 4656103"/>
                <a:gd name="adj2" fmla="val 8751791"/>
              </a:avLst>
            </a:prstGeom>
            <a:ln w="6350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cs typeface="Century Gothic"/>
              </a:endParaRPr>
            </a:p>
          </p:txBody>
        </p:sp>
        <p:sp>
          <p:nvSpPr>
            <p:cNvPr id="7" name="Arc 6">
              <a:extLst>
                <a:ext uri="{FF2B5EF4-FFF2-40B4-BE49-F238E27FC236}">
                  <a16:creationId xmlns:a16="http://schemas.microsoft.com/office/drawing/2014/main" id="{4B0CA79B-E605-00A5-12D7-7192CDBEC291}"/>
                </a:ext>
              </a:extLst>
            </p:cNvPr>
            <p:cNvSpPr/>
            <p:nvPr/>
          </p:nvSpPr>
          <p:spPr>
            <a:xfrm flipH="1" flipV="1">
              <a:off x="774448" y="1787370"/>
              <a:ext cx="3271313" cy="3481988"/>
            </a:xfrm>
            <a:prstGeom prst="arc">
              <a:avLst>
                <a:gd name="adj1" fmla="val 6503185"/>
                <a:gd name="adj2" fmla="val 13076166"/>
              </a:avLst>
            </a:prstGeom>
            <a:noFill/>
            <a:ln w="6350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cs typeface="Century Gothic"/>
              </a:endParaRPr>
            </a:p>
          </p:txBody>
        </p:sp>
        <p:sp>
          <p:nvSpPr>
            <p:cNvPr id="8" name="Arc 7">
              <a:extLst>
                <a:ext uri="{FF2B5EF4-FFF2-40B4-BE49-F238E27FC236}">
                  <a16:creationId xmlns:a16="http://schemas.microsoft.com/office/drawing/2014/main" id="{0A949C71-EE0A-B5CF-EADE-9DBFDC79DA85}"/>
                </a:ext>
              </a:extLst>
            </p:cNvPr>
            <p:cNvSpPr/>
            <p:nvPr/>
          </p:nvSpPr>
          <p:spPr>
            <a:xfrm flipH="1" flipV="1">
              <a:off x="615692" y="1515975"/>
              <a:ext cx="3777817" cy="4021112"/>
            </a:xfrm>
            <a:prstGeom prst="arc">
              <a:avLst>
                <a:gd name="adj1" fmla="val 11385404"/>
                <a:gd name="adj2" fmla="val 13891520"/>
              </a:avLst>
            </a:prstGeom>
            <a:ln w="6350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cs typeface="Century Gothic"/>
              </a:endParaRPr>
            </a:p>
          </p:txBody>
        </p:sp>
        <p:sp>
          <p:nvSpPr>
            <p:cNvPr id="9" name="Arc 8">
              <a:extLst>
                <a:ext uri="{FF2B5EF4-FFF2-40B4-BE49-F238E27FC236}">
                  <a16:creationId xmlns:a16="http://schemas.microsoft.com/office/drawing/2014/main" id="{BFEFFAC5-7CA9-1BC1-09DE-D05B53EA85B5}"/>
                </a:ext>
              </a:extLst>
            </p:cNvPr>
            <p:cNvSpPr/>
            <p:nvPr/>
          </p:nvSpPr>
          <p:spPr>
            <a:xfrm flipH="1" flipV="1">
              <a:off x="76200" y="1515975"/>
              <a:ext cx="4458887" cy="4746042"/>
            </a:xfrm>
            <a:prstGeom prst="arc">
              <a:avLst>
                <a:gd name="adj1" fmla="val 4631343"/>
                <a:gd name="adj2" fmla="val 8105059"/>
              </a:avLst>
            </a:prstGeom>
            <a:ln w="889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latin typeface="+mj-lt"/>
                  <a:cs typeface="Century Gothic"/>
                </a:rPr>
                <a:t> </a:t>
              </a:r>
            </a:p>
          </p:txBody>
        </p:sp>
        <p:sp>
          <p:nvSpPr>
            <p:cNvPr id="10" name="Arc 9">
              <a:extLst>
                <a:ext uri="{FF2B5EF4-FFF2-40B4-BE49-F238E27FC236}">
                  <a16:creationId xmlns:a16="http://schemas.microsoft.com/office/drawing/2014/main" id="{E90FCF15-E79E-3D22-33A9-03B147DD5513}"/>
                </a:ext>
              </a:extLst>
            </p:cNvPr>
            <p:cNvSpPr/>
            <p:nvPr/>
          </p:nvSpPr>
          <p:spPr>
            <a:xfrm flipH="1" flipV="1">
              <a:off x="158671" y="1026599"/>
              <a:ext cx="4458887" cy="4746042"/>
            </a:xfrm>
            <a:prstGeom prst="arc">
              <a:avLst>
                <a:gd name="adj1" fmla="val 11132915"/>
                <a:gd name="adj2" fmla="val 13428451"/>
              </a:avLst>
            </a:prstGeom>
            <a:ln w="889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latin typeface="+mj-lt"/>
                  <a:cs typeface="Century Gothic"/>
                </a:rPr>
                <a:t> </a:t>
              </a:r>
            </a:p>
          </p:txBody>
        </p:sp>
        <p:sp>
          <p:nvSpPr>
            <p:cNvPr id="11" name="Arc 10">
              <a:extLst>
                <a:ext uri="{FF2B5EF4-FFF2-40B4-BE49-F238E27FC236}">
                  <a16:creationId xmlns:a16="http://schemas.microsoft.com/office/drawing/2014/main" id="{C09304FF-D8AA-BE9C-A64F-4881CFD8C56E}"/>
                </a:ext>
              </a:extLst>
            </p:cNvPr>
            <p:cNvSpPr/>
            <p:nvPr/>
          </p:nvSpPr>
          <p:spPr>
            <a:xfrm flipH="1" flipV="1">
              <a:off x="989367" y="2250967"/>
              <a:ext cx="2520849" cy="2683194"/>
            </a:xfrm>
            <a:prstGeom prst="arc">
              <a:avLst>
                <a:gd name="adj1" fmla="val 5672893"/>
                <a:gd name="adj2" fmla="val 11396437"/>
              </a:avLst>
            </a:prstGeom>
            <a:noFill/>
            <a:ln w="889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cs typeface="Century Gothic"/>
              </a:endParaRPr>
            </a:p>
          </p:txBody>
        </p:sp>
        <p:sp>
          <p:nvSpPr>
            <p:cNvPr id="12" name="TextBox 11">
              <a:extLst>
                <a:ext uri="{FF2B5EF4-FFF2-40B4-BE49-F238E27FC236}">
                  <a16:creationId xmlns:a16="http://schemas.microsoft.com/office/drawing/2014/main" id="{FADC195D-72D3-90BE-E903-85DF86545700}"/>
                </a:ext>
              </a:extLst>
            </p:cNvPr>
            <p:cNvSpPr txBox="1"/>
            <p:nvPr/>
          </p:nvSpPr>
          <p:spPr>
            <a:xfrm>
              <a:off x="6033133" y="1090746"/>
              <a:ext cx="4732606" cy="461665"/>
            </a:xfrm>
            <a:prstGeom prst="rect">
              <a:avLst/>
            </a:prstGeom>
            <a:noFill/>
          </p:spPr>
          <p:txBody>
            <a:bodyPr wrap="square" rtlCol="0">
              <a:spAutoFit/>
            </a:bodyPr>
            <a:lstStyle/>
            <a:p>
              <a:r>
                <a:rPr lang="en-US" sz="2400" b="1" dirty="0">
                  <a:latin typeface="+mj-lt"/>
                  <a:cs typeface="Century Gothic"/>
                </a:rPr>
                <a:t>Introduction &amp; Problem Statement</a:t>
              </a:r>
            </a:p>
          </p:txBody>
        </p:sp>
        <p:sp>
          <p:nvSpPr>
            <p:cNvPr id="13" name="TextBox 12">
              <a:extLst>
                <a:ext uri="{FF2B5EF4-FFF2-40B4-BE49-F238E27FC236}">
                  <a16:creationId xmlns:a16="http://schemas.microsoft.com/office/drawing/2014/main" id="{223931CF-97A7-AAA6-4598-0D7FB7F24FD5}"/>
                </a:ext>
              </a:extLst>
            </p:cNvPr>
            <p:cNvSpPr txBox="1"/>
            <p:nvPr/>
          </p:nvSpPr>
          <p:spPr>
            <a:xfrm>
              <a:off x="7023733" y="5278453"/>
              <a:ext cx="1981200" cy="461665"/>
            </a:xfrm>
            <a:prstGeom prst="rect">
              <a:avLst/>
            </a:prstGeom>
            <a:noFill/>
          </p:spPr>
          <p:txBody>
            <a:bodyPr wrap="square" rtlCol="0">
              <a:spAutoFit/>
            </a:bodyPr>
            <a:lstStyle/>
            <a:p>
              <a:r>
                <a:rPr lang="en-US" sz="2400" b="1" dirty="0">
                  <a:latin typeface="+mj-lt"/>
                  <a:cs typeface="Century Gothic"/>
                </a:rPr>
                <a:t>Conclusions</a:t>
              </a:r>
            </a:p>
          </p:txBody>
        </p:sp>
        <p:sp>
          <p:nvSpPr>
            <p:cNvPr id="14" name="TextBox 13">
              <a:extLst>
                <a:ext uri="{FF2B5EF4-FFF2-40B4-BE49-F238E27FC236}">
                  <a16:creationId xmlns:a16="http://schemas.microsoft.com/office/drawing/2014/main" id="{C7719E0B-59D9-60AA-9A3C-26F2C0679B2E}"/>
                </a:ext>
              </a:extLst>
            </p:cNvPr>
            <p:cNvSpPr txBox="1"/>
            <p:nvPr/>
          </p:nvSpPr>
          <p:spPr>
            <a:xfrm>
              <a:off x="6439533" y="2223975"/>
              <a:ext cx="4732606" cy="769441"/>
            </a:xfrm>
            <a:prstGeom prst="rect">
              <a:avLst/>
            </a:prstGeom>
            <a:noFill/>
          </p:spPr>
          <p:txBody>
            <a:bodyPr wrap="square" rtlCol="0">
              <a:spAutoFit/>
            </a:bodyPr>
            <a:lstStyle/>
            <a:p>
              <a:r>
                <a:rPr lang="en-US" sz="2400" b="1" dirty="0">
                  <a:latin typeface="+mj-lt"/>
                  <a:cs typeface="Century Gothic"/>
                </a:rPr>
                <a:t>Proposed Solution – ABC Formal</a:t>
              </a:r>
            </a:p>
            <a:p>
              <a:r>
                <a:rPr lang="en-US" sz="2000" dirty="0">
                  <a:latin typeface="+mj-lt"/>
                  <a:cs typeface="Century Gothic"/>
                </a:rPr>
                <a:t>(Amplify, Build &amp; Concentrate)</a:t>
              </a:r>
              <a:endParaRPr lang="en-US" sz="2000" b="1" dirty="0">
                <a:latin typeface="+mj-lt"/>
                <a:cs typeface="Century Gothic"/>
              </a:endParaRPr>
            </a:p>
          </p:txBody>
        </p:sp>
        <p:sp>
          <p:nvSpPr>
            <p:cNvPr id="15" name="TextBox 14">
              <a:extLst>
                <a:ext uri="{FF2B5EF4-FFF2-40B4-BE49-F238E27FC236}">
                  <a16:creationId xmlns:a16="http://schemas.microsoft.com/office/drawing/2014/main" id="{422400F5-A0E4-74EB-BE4F-B7FBD5741A8F}"/>
                </a:ext>
              </a:extLst>
            </p:cNvPr>
            <p:cNvSpPr txBox="1"/>
            <p:nvPr/>
          </p:nvSpPr>
          <p:spPr>
            <a:xfrm>
              <a:off x="6718933" y="3828158"/>
              <a:ext cx="3476121" cy="461665"/>
            </a:xfrm>
            <a:prstGeom prst="rect">
              <a:avLst/>
            </a:prstGeom>
            <a:noFill/>
          </p:spPr>
          <p:txBody>
            <a:bodyPr wrap="square" rtlCol="0">
              <a:spAutoFit/>
            </a:bodyPr>
            <a:lstStyle/>
            <a:p>
              <a:r>
                <a:rPr lang="en-US" sz="2400" b="1" dirty="0">
                  <a:latin typeface="+mj-lt"/>
                  <a:cs typeface="Century Gothic"/>
                </a:rPr>
                <a:t>Results &amp; Future Scope</a:t>
              </a:r>
            </a:p>
          </p:txBody>
        </p:sp>
        <p:sp>
          <p:nvSpPr>
            <p:cNvPr id="17" name="Oval 16">
              <a:extLst>
                <a:ext uri="{FF2B5EF4-FFF2-40B4-BE49-F238E27FC236}">
                  <a16:creationId xmlns:a16="http://schemas.microsoft.com/office/drawing/2014/main" id="{7358A957-961C-6FCE-0FCC-64ADA0ABBBF1}"/>
                </a:ext>
              </a:extLst>
            </p:cNvPr>
            <p:cNvSpPr/>
            <p:nvPr/>
          </p:nvSpPr>
          <p:spPr>
            <a:xfrm>
              <a:off x="5870915" y="3693231"/>
              <a:ext cx="731520" cy="7315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mj-lt"/>
                  <a:cs typeface="Century Gothic"/>
                </a:rPr>
                <a:t>3</a:t>
              </a:r>
            </a:p>
          </p:txBody>
        </p:sp>
        <p:cxnSp>
          <p:nvCxnSpPr>
            <p:cNvPr id="18" name="Straight Connector 17">
              <a:extLst>
                <a:ext uri="{FF2B5EF4-FFF2-40B4-BE49-F238E27FC236}">
                  <a16:creationId xmlns:a16="http://schemas.microsoft.com/office/drawing/2014/main" id="{08AFA4B9-A9C1-2E7A-62A4-B1E409428699}"/>
                </a:ext>
              </a:extLst>
            </p:cNvPr>
            <p:cNvCxnSpPr>
              <a:cxnSpLocks/>
            </p:cNvCxnSpPr>
            <p:nvPr/>
          </p:nvCxnSpPr>
          <p:spPr>
            <a:xfrm>
              <a:off x="4617558" y="4061195"/>
              <a:ext cx="1260501"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3404A757-6B64-B6AA-DCBE-F5C87BCF101B}"/>
                </a:ext>
              </a:extLst>
            </p:cNvPr>
            <p:cNvSpPr/>
            <p:nvPr/>
          </p:nvSpPr>
          <p:spPr>
            <a:xfrm>
              <a:off x="5499647" y="2247875"/>
              <a:ext cx="731520" cy="7315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mj-lt"/>
                  <a:cs typeface="Century Gothic"/>
                </a:rPr>
                <a:t>2</a:t>
              </a:r>
            </a:p>
          </p:txBody>
        </p:sp>
        <p:cxnSp>
          <p:nvCxnSpPr>
            <p:cNvPr id="23" name="Straight Connector 22">
              <a:extLst>
                <a:ext uri="{FF2B5EF4-FFF2-40B4-BE49-F238E27FC236}">
                  <a16:creationId xmlns:a16="http://schemas.microsoft.com/office/drawing/2014/main" id="{88863097-EA9A-68CF-0C2E-377B07708AE1}"/>
                </a:ext>
              </a:extLst>
            </p:cNvPr>
            <p:cNvCxnSpPr>
              <a:cxnSpLocks/>
            </p:cNvCxnSpPr>
            <p:nvPr/>
          </p:nvCxnSpPr>
          <p:spPr>
            <a:xfrm>
              <a:off x="3899533" y="2614165"/>
              <a:ext cx="1803913"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32A34D53-78B6-EFA5-127A-6F3736E0947B}"/>
                </a:ext>
              </a:extLst>
            </p:cNvPr>
            <p:cNvSpPr/>
            <p:nvPr/>
          </p:nvSpPr>
          <p:spPr>
            <a:xfrm>
              <a:off x="5133887" y="955818"/>
              <a:ext cx="731520" cy="7315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mj-lt"/>
                  <a:cs typeface="Century Gothic"/>
                </a:rPr>
                <a:t>1</a:t>
              </a:r>
            </a:p>
          </p:txBody>
        </p:sp>
        <p:cxnSp>
          <p:nvCxnSpPr>
            <p:cNvPr id="28" name="Straight Connector 27">
              <a:extLst>
                <a:ext uri="{FF2B5EF4-FFF2-40B4-BE49-F238E27FC236}">
                  <a16:creationId xmlns:a16="http://schemas.microsoft.com/office/drawing/2014/main" id="{B69A3843-A176-56CA-BD40-598CEF112C1E}"/>
                </a:ext>
              </a:extLst>
            </p:cNvPr>
            <p:cNvCxnSpPr>
              <a:cxnSpLocks/>
            </p:cNvCxnSpPr>
            <p:nvPr/>
          </p:nvCxnSpPr>
          <p:spPr>
            <a:xfrm>
              <a:off x="2093279" y="1311442"/>
              <a:ext cx="3105727"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D082A3F-D001-7677-9DDB-7D307524FD09}"/>
                </a:ext>
              </a:extLst>
            </p:cNvPr>
            <p:cNvSpPr/>
            <p:nvPr/>
          </p:nvSpPr>
          <p:spPr>
            <a:xfrm>
              <a:off x="394333" y="3042969"/>
              <a:ext cx="3048000" cy="769441"/>
            </a:xfrm>
            <a:prstGeom prst="rect">
              <a:avLst/>
            </a:prstGeom>
          </p:spPr>
          <p:txBody>
            <a:bodyPr wrap="square">
              <a:spAutoFit/>
            </a:bodyPr>
            <a:lstStyle/>
            <a:p>
              <a:pPr algn="ctr"/>
              <a:r>
                <a:rPr lang="en-US" sz="4400" dirty="0">
                  <a:latin typeface="+mj-lt"/>
                  <a:cs typeface="Century Gothic"/>
                </a:rPr>
                <a:t>Agenda</a:t>
              </a:r>
              <a:endParaRPr lang="en-US" sz="4400" dirty="0">
                <a:solidFill>
                  <a:schemeClr val="tx1">
                    <a:lumMod val="65000"/>
                    <a:lumOff val="35000"/>
                  </a:schemeClr>
                </a:solidFill>
                <a:latin typeface="+mj-lt"/>
                <a:cs typeface="Century Gothic"/>
              </a:endParaRPr>
            </a:p>
          </p:txBody>
        </p:sp>
        <p:grpSp>
          <p:nvGrpSpPr>
            <p:cNvPr id="30" name="Группа 1121">
              <a:extLst>
                <a:ext uri="{FF2B5EF4-FFF2-40B4-BE49-F238E27FC236}">
                  <a16:creationId xmlns:a16="http://schemas.microsoft.com/office/drawing/2014/main" id="{5280B7BF-495E-3F50-F4BC-AE06682C8D68}"/>
                </a:ext>
              </a:extLst>
            </p:cNvPr>
            <p:cNvGrpSpPr/>
            <p:nvPr/>
          </p:nvGrpSpPr>
          <p:grpSpPr>
            <a:xfrm>
              <a:off x="6841079" y="10987645"/>
              <a:ext cx="1070559" cy="594755"/>
              <a:chOff x="2457516" y="3363001"/>
              <a:chExt cx="407758" cy="226532"/>
            </a:xfrm>
          </p:grpSpPr>
          <p:sp>
            <p:nvSpPr>
              <p:cNvPr id="31" name="Freeform 1364">
                <a:extLst>
                  <a:ext uri="{FF2B5EF4-FFF2-40B4-BE49-F238E27FC236}">
                    <a16:creationId xmlns:a16="http://schemas.microsoft.com/office/drawing/2014/main" id="{D0B9C25C-7639-1A8A-3476-FE9547FC8B75}"/>
                  </a:ext>
                </a:extLst>
              </p:cNvPr>
              <p:cNvSpPr>
                <a:spLocks/>
              </p:cNvSpPr>
              <p:nvPr/>
            </p:nvSpPr>
            <p:spPr bwMode="auto">
              <a:xfrm>
                <a:off x="2469873" y="3363001"/>
                <a:ext cx="387164" cy="226532"/>
              </a:xfrm>
              <a:custGeom>
                <a:avLst/>
                <a:gdLst>
                  <a:gd name="T0" fmla="*/ 0 w 376"/>
                  <a:gd name="T1" fmla="*/ 220 h 220"/>
                  <a:gd name="T2" fmla="*/ 18 w 376"/>
                  <a:gd name="T3" fmla="*/ 220 h 220"/>
                  <a:gd name="T4" fmla="*/ 18 w 376"/>
                  <a:gd name="T5" fmla="*/ 158 h 220"/>
                  <a:gd name="T6" fmla="*/ 56 w 376"/>
                  <a:gd name="T7" fmla="*/ 158 h 220"/>
                  <a:gd name="T8" fmla="*/ 56 w 376"/>
                  <a:gd name="T9" fmla="*/ 220 h 220"/>
                  <a:gd name="T10" fmla="*/ 96 w 376"/>
                  <a:gd name="T11" fmla="*/ 220 h 220"/>
                  <a:gd name="T12" fmla="*/ 96 w 376"/>
                  <a:gd name="T13" fmla="*/ 120 h 220"/>
                  <a:gd name="T14" fmla="*/ 132 w 376"/>
                  <a:gd name="T15" fmla="*/ 120 h 220"/>
                  <a:gd name="T16" fmla="*/ 132 w 376"/>
                  <a:gd name="T17" fmla="*/ 220 h 220"/>
                  <a:gd name="T18" fmla="*/ 172 w 376"/>
                  <a:gd name="T19" fmla="*/ 220 h 220"/>
                  <a:gd name="T20" fmla="*/ 172 w 376"/>
                  <a:gd name="T21" fmla="*/ 82 h 220"/>
                  <a:gd name="T22" fmla="*/ 208 w 376"/>
                  <a:gd name="T23" fmla="*/ 82 h 220"/>
                  <a:gd name="T24" fmla="*/ 208 w 376"/>
                  <a:gd name="T25" fmla="*/ 220 h 220"/>
                  <a:gd name="T26" fmla="*/ 248 w 376"/>
                  <a:gd name="T27" fmla="*/ 220 h 220"/>
                  <a:gd name="T28" fmla="*/ 248 w 376"/>
                  <a:gd name="T29" fmla="*/ 38 h 220"/>
                  <a:gd name="T30" fmla="*/ 286 w 376"/>
                  <a:gd name="T31" fmla="*/ 38 h 220"/>
                  <a:gd name="T32" fmla="*/ 286 w 376"/>
                  <a:gd name="T33" fmla="*/ 220 h 220"/>
                  <a:gd name="T34" fmla="*/ 324 w 376"/>
                  <a:gd name="T35" fmla="*/ 220 h 220"/>
                  <a:gd name="T36" fmla="*/ 324 w 376"/>
                  <a:gd name="T37" fmla="*/ 0 h 220"/>
                  <a:gd name="T38" fmla="*/ 362 w 376"/>
                  <a:gd name="T39" fmla="*/ 0 h 220"/>
                  <a:gd name="T40" fmla="*/ 362 w 376"/>
                  <a:gd name="T41" fmla="*/ 220 h 220"/>
                  <a:gd name="T42" fmla="*/ 376 w 376"/>
                  <a:gd name="T43"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6" h="220">
                    <a:moveTo>
                      <a:pt x="0" y="220"/>
                    </a:moveTo>
                    <a:lnTo>
                      <a:pt x="18" y="220"/>
                    </a:lnTo>
                    <a:lnTo>
                      <a:pt x="18" y="158"/>
                    </a:lnTo>
                    <a:lnTo>
                      <a:pt x="56" y="158"/>
                    </a:lnTo>
                    <a:lnTo>
                      <a:pt x="56" y="220"/>
                    </a:lnTo>
                    <a:lnTo>
                      <a:pt x="96" y="220"/>
                    </a:lnTo>
                    <a:lnTo>
                      <a:pt x="96" y="120"/>
                    </a:lnTo>
                    <a:lnTo>
                      <a:pt x="132" y="120"/>
                    </a:lnTo>
                    <a:lnTo>
                      <a:pt x="132" y="220"/>
                    </a:lnTo>
                    <a:lnTo>
                      <a:pt x="172" y="220"/>
                    </a:lnTo>
                    <a:lnTo>
                      <a:pt x="172" y="82"/>
                    </a:lnTo>
                    <a:lnTo>
                      <a:pt x="208" y="82"/>
                    </a:lnTo>
                    <a:lnTo>
                      <a:pt x="208" y="220"/>
                    </a:lnTo>
                    <a:lnTo>
                      <a:pt x="248" y="220"/>
                    </a:lnTo>
                    <a:lnTo>
                      <a:pt x="248" y="38"/>
                    </a:lnTo>
                    <a:lnTo>
                      <a:pt x="286" y="38"/>
                    </a:lnTo>
                    <a:lnTo>
                      <a:pt x="286" y="220"/>
                    </a:lnTo>
                    <a:lnTo>
                      <a:pt x="324" y="220"/>
                    </a:lnTo>
                    <a:lnTo>
                      <a:pt x="324" y="0"/>
                    </a:lnTo>
                    <a:lnTo>
                      <a:pt x="362" y="0"/>
                    </a:lnTo>
                    <a:lnTo>
                      <a:pt x="362" y="220"/>
                    </a:lnTo>
                    <a:lnTo>
                      <a:pt x="376" y="220"/>
                    </a:lnTo>
                  </a:path>
                </a:pathLst>
              </a:custGeom>
              <a:noFill/>
              <a:ln w="38100" cap="rnd">
                <a:solidFill>
                  <a:schemeClr val="tx2"/>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1365">
                <a:extLst>
                  <a:ext uri="{FF2B5EF4-FFF2-40B4-BE49-F238E27FC236}">
                    <a16:creationId xmlns:a16="http://schemas.microsoft.com/office/drawing/2014/main" id="{F61392C8-DD54-D447-A853-8FF415334B24}"/>
                  </a:ext>
                </a:extLst>
              </p:cNvPr>
              <p:cNvSpPr>
                <a:spLocks noChangeShapeType="1"/>
              </p:cNvSpPr>
              <p:nvPr/>
            </p:nvSpPr>
            <p:spPr bwMode="auto">
              <a:xfrm>
                <a:off x="2457516" y="3589533"/>
                <a:ext cx="407758" cy="0"/>
              </a:xfrm>
              <a:prstGeom prst="line">
                <a:avLst/>
              </a:prstGeom>
              <a:noFill/>
              <a:ln w="38100" cap="rnd">
                <a:solidFill>
                  <a:schemeClr val="tx2"/>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grpSp>
        <p:cxnSp>
          <p:nvCxnSpPr>
            <p:cNvPr id="38" name="Straight Connector 37">
              <a:extLst>
                <a:ext uri="{FF2B5EF4-FFF2-40B4-BE49-F238E27FC236}">
                  <a16:creationId xmlns:a16="http://schemas.microsoft.com/office/drawing/2014/main" id="{88CE5EF0-DEB5-2257-DE73-F9BDE15B022B}"/>
                </a:ext>
              </a:extLst>
            </p:cNvPr>
            <p:cNvCxnSpPr>
              <a:cxnSpLocks/>
            </p:cNvCxnSpPr>
            <p:nvPr/>
          </p:nvCxnSpPr>
          <p:spPr>
            <a:xfrm>
              <a:off x="2658161" y="5509286"/>
              <a:ext cx="3679772"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9AB714B8-897D-4AB1-E9FC-94AF459FFC34}"/>
                </a:ext>
              </a:extLst>
            </p:cNvPr>
            <p:cNvSpPr/>
            <p:nvPr/>
          </p:nvSpPr>
          <p:spPr>
            <a:xfrm>
              <a:off x="6231167" y="5173962"/>
              <a:ext cx="705708" cy="70570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mj-lt"/>
                  <a:cs typeface="Century Gothic"/>
                </a:rPr>
                <a:t>4</a:t>
              </a:r>
            </a:p>
          </p:txBody>
        </p:sp>
      </p:grpSp>
    </p:spTree>
    <p:extLst>
      <p:ext uri="{BB962C8B-B14F-4D97-AF65-F5344CB8AC3E}">
        <p14:creationId xmlns:p14="http://schemas.microsoft.com/office/powerpoint/2010/main" val="352569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7AD0-6D59-57C3-AA48-F9473CD651A6}"/>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A51CA11B-61B7-614B-3056-82A1051F7503}"/>
              </a:ext>
            </a:extLst>
          </p:cNvPr>
          <p:cNvSpPr>
            <a:spLocks noGrp="1"/>
          </p:cNvSpPr>
          <p:nvPr>
            <p:ph idx="1"/>
          </p:nvPr>
        </p:nvSpPr>
        <p:spPr>
          <a:xfrm>
            <a:off x="6553200" y="1752600"/>
            <a:ext cx="5029200" cy="4419599"/>
          </a:xfrm>
        </p:spPr>
        <p:txBody>
          <a:bodyPr>
            <a:normAutofit fontScale="92500"/>
          </a:bodyPr>
          <a:lstStyle/>
          <a:p>
            <a:r>
              <a:rPr lang="en-US"/>
              <a:t>Complex mesh to memory </a:t>
            </a:r>
            <a:r>
              <a:rPr lang="en-US" dirty="0"/>
              <a:t>bridge</a:t>
            </a:r>
          </a:p>
          <a:p>
            <a:r>
              <a:rPr lang="en-US"/>
              <a:t>State-of-the-art features </a:t>
            </a:r>
            <a:r>
              <a:rPr lang="en-US" dirty="0"/>
              <a:t>to support high-bandwidth </a:t>
            </a:r>
            <a:r>
              <a:rPr lang="en-US"/>
              <a:t>memory</a:t>
            </a:r>
          </a:p>
          <a:p>
            <a:r>
              <a:rPr lang="en-US" sz="2800">
                <a:latin typeface="+mn-lt"/>
                <a:cs typeface="+mn-cs"/>
              </a:rPr>
              <a:t>Complicated </a:t>
            </a:r>
            <a:r>
              <a:rPr lang="en-US" sz="2800" dirty="0">
                <a:latin typeface="+mn-lt"/>
                <a:cs typeface="+mn-cs"/>
              </a:rPr>
              <a:t>interactions and parallelism in Tracker FSMs</a:t>
            </a:r>
          </a:p>
          <a:p>
            <a:r>
              <a:rPr lang="en-US" sz="2800" dirty="0">
                <a:latin typeface="+mn-lt"/>
                <a:cs typeface="+mn-cs"/>
              </a:rPr>
              <a:t>Multiple design modes, transactio</a:t>
            </a:r>
            <a:r>
              <a:rPr lang="en-US" dirty="0"/>
              <a:t>ns and flows</a:t>
            </a:r>
            <a:endParaRPr lang="en-US"/>
          </a:p>
          <a:p>
            <a:r>
              <a:rPr lang="en-US" sz="2800" dirty="0">
                <a:latin typeface="+mn-lt"/>
                <a:cs typeface="Calibri"/>
              </a:rPr>
              <a:t>Impractical </a:t>
            </a:r>
            <a:r>
              <a:rPr lang="en-US" sz="2800">
                <a:latin typeface="+mn-lt"/>
                <a:cs typeface="Calibri"/>
              </a:rPr>
              <a:t>to simulate all scenarios</a:t>
            </a:r>
            <a:endParaRPr lang="en-US" sz="2800" dirty="0">
              <a:latin typeface="+mn-lt"/>
              <a:cs typeface="Calibri"/>
            </a:endParaRPr>
          </a:p>
        </p:txBody>
      </p:sp>
      <p:sp>
        <p:nvSpPr>
          <p:cNvPr id="4" name="Footer Placeholder 3">
            <a:extLst>
              <a:ext uri="{FF2B5EF4-FFF2-40B4-BE49-F238E27FC236}">
                <a16:creationId xmlns:a16="http://schemas.microsoft.com/office/drawing/2014/main" id="{73F1AA71-2D2E-D1DB-61D5-16B5BD9CBA97}"/>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A9644230-E4BE-2F44-BD51-630ECE65ACA4}"/>
              </a:ext>
            </a:extLst>
          </p:cNvPr>
          <p:cNvSpPr>
            <a:spLocks noGrp="1"/>
          </p:cNvSpPr>
          <p:nvPr>
            <p:ph type="sldNum" sz="quarter" idx="12"/>
          </p:nvPr>
        </p:nvSpPr>
        <p:spPr/>
        <p:txBody>
          <a:bodyPr/>
          <a:lstStyle/>
          <a:p>
            <a:fld id="{8B820FFD-5868-4678-ACC2-C353669912D5}" type="slidenum">
              <a:rPr lang="en-US" smtClean="0"/>
              <a:pPr/>
              <a:t>3</a:t>
            </a:fld>
            <a:endParaRPr lang="en-US"/>
          </a:p>
        </p:txBody>
      </p:sp>
      <p:pic>
        <p:nvPicPr>
          <p:cNvPr id="8" name="Picture 7">
            <a:extLst>
              <a:ext uri="{FF2B5EF4-FFF2-40B4-BE49-F238E27FC236}">
                <a16:creationId xmlns:a16="http://schemas.microsoft.com/office/drawing/2014/main" id="{0D249C06-4E38-1962-CF9A-9CFCE2ACDD23}"/>
              </a:ext>
            </a:extLst>
          </p:cNvPr>
          <p:cNvPicPr>
            <a:picLocks noChangeAspect="1"/>
          </p:cNvPicPr>
          <p:nvPr/>
        </p:nvPicPr>
        <p:blipFill>
          <a:blip r:embed="rId2"/>
          <a:stretch>
            <a:fillRect/>
          </a:stretch>
        </p:blipFill>
        <p:spPr>
          <a:xfrm>
            <a:off x="685800" y="1676400"/>
            <a:ext cx="5638800" cy="4207019"/>
          </a:xfrm>
          <a:prstGeom prst="rect">
            <a:avLst/>
          </a:prstGeom>
        </p:spPr>
      </p:pic>
    </p:spTree>
    <p:extLst>
      <p:ext uri="{BB962C8B-B14F-4D97-AF65-F5344CB8AC3E}">
        <p14:creationId xmlns:p14="http://schemas.microsoft.com/office/powerpoint/2010/main" val="16344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846E-F6F4-13F6-A6D3-985DBF5BAB5A}"/>
              </a:ext>
            </a:extLst>
          </p:cNvPr>
          <p:cNvSpPr>
            <a:spLocks noGrp="1"/>
          </p:cNvSpPr>
          <p:nvPr>
            <p:ph type="title"/>
          </p:nvPr>
        </p:nvSpPr>
        <p:spPr/>
        <p:txBody>
          <a:bodyPr/>
          <a:lstStyle/>
          <a:p>
            <a:r>
              <a:rPr lang="en-US"/>
              <a:t>Problem </a:t>
            </a:r>
            <a:r>
              <a:rPr lang="en-US" dirty="0"/>
              <a:t>Statement</a:t>
            </a:r>
            <a:endParaRPr lang="en-US"/>
          </a:p>
        </p:txBody>
      </p:sp>
      <p:sp>
        <p:nvSpPr>
          <p:cNvPr id="3" name="Content Placeholder 2">
            <a:extLst>
              <a:ext uri="{FF2B5EF4-FFF2-40B4-BE49-F238E27FC236}">
                <a16:creationId xmlns:a16="http://schemas.microsoft.com/office/drawing/2014/main" id="{88E44334-8473-FCF5-9DE0-82C351ED7E28}"/>
              </a:ext>
            </a:extLst>
          </p:cNvPr>
          <p:cNvSpPr>
            <a:spLocks noGrp="1"/>
          </p:cNvSpPr>
          <p:nvPr>
            <p:ph idx="1"/>
          </p:nvPr>
        </p:nvSpPr>
        <p:spPr/>
        <p:txBody>
          <a:bodyPr/>
          <a:lstStyle/>
          <a:p>
            <a:pPr marL="457200" indent="-457200">
              <a:spcBef>
                <a:spcPct val="20000"/>
              </a:spcBef>
              <a:buFont typeface="Arial" pitchFamily="34" charset="0"/>
              <a:buChar char="•"/>
            </a:pPr>
            <a:r>
              <a:rPr lang="en-US" sz="2800" dirty="0"/>
              <a:t>Sporadic </a:t>
            </a:r>
            <a:r>
              <a:rPr lang="en-US" sz="2800"/>
              <a:t>but continuous </a:t>
            </a:r>
            <a:r>
              <a:rPr lang="en-US" sz="2800" dirty="0"/>
              <a:t>bugs found in DV regressions</a:t>
            </a:r>
          </a:p>
          <a:p>
            <a:pPr marL="457200" indent="-457200">
              <a:spcBef>
                <a:spcPct val="20000"/>
              </a:spcBef>
              <a:buFont typeface="Arial" pitchFamily="34" charset="0"/>
              <a:buChar char="•"/>
            </a:pPr>
            <a:r>
              <a:rPr lang="en-US" sz="2800" dirty="0"/>
              <a:t>Many </a:t>
            </a:r>
            <a:r>
              <a:rPr lang="en-US" sz="2800"/>
              <a:t>bug-prone design </a:t>
            </a:r>
            <a:r>
              <a:rPr lang="en-US" sz="2800" dirty="0"/>
              <a:t>features</a:t>
            </a:r>
            <a:r>
              <a:rPr lang="en-US" sz="2800"/>
              <a:t>/area left untested</a:t>
            </a:r>
          </a:p>
          <a:p>
            <a:pPr marL="457200" indent="-457200">
              <a:spcBef>
                <a:spcPct val="20000"/>
              </a:spcBef>
              <a:buFont typeface="Arial" pitchFamily="34" charset="0"/>
              <a:buChar char="•"/>
            </a:pPr>
            <a:r>
              <a:rPr lang="en-US" dirty="0"/>
              <a:t>In-exhaustive</a:t>
            </a:r>
            <a:r>
              <a:rPr lang="en-US"/>
              <a:t> validation of </a:t>
            </a:r>
            <a:r>
              <a:rPr lang="en-US" dirty="0"/>
              <a:t>late-stage fixes</a:t>
            </a:r>
          </a:p>
          <a:p>
            <a:pPr marL="457200" indent="-457200">
              <a:spcBef>
                <a:spcPct val="20000"/>
              </a:spcBef>
              <a:buFont typeface="Arial" pitchFamily="34" charset="0"/>
              <a:buChar char="•"/>
            </a:pPr>
            <a:r>
              <a:rPr lang="en-US" sz="2800"/>
              <a:t>Low design con</a:t>
            </a:r>
            <a:r>
              <a:rPr lang="en-US"/>
              <a:t>fidence</a:t>
            </a:r>
            <a:endParaRPr lang="en-US" dirty="0"/>
          </a:p>
          <a:p>
            <a:pPr marL="457200" indent="-457200">
              <a:spcBef>
                <a:spcPct val="20000"/>
              </a:spcBef>
              <a:buFont typeface="Arial" pitchFamily="34" charset="0"/>
              <a:buChar char="•"/>
            </a:pPr>
            <a:r>
              <a:rPr lang="en-US" sz="2800"/>
              <a:t>High probability of </a:t>
            </a:r>
            <a:r>
              <a:rPr lang="en-US" sz="2800" dirty="0"/>
              <a:t>bug-escapes</a:t>
            </a:r>
          </a:p>
          <a:p>
            <a:pPr marL="457200" indent="-457200">
              <a:spcBef>
                <a:spcPct val="20000"/>
              </a:spcBef>
              <a:buFont typeface="Arial" pitchFamily="34" charset="0"/>
              <a:buChar char="•"/>
            </a:pPr>
            <a:endParaRPr lang="en-US" dirty="0"/>
          </a:p>
          <a:p>
            <a:pPr marL="457200" indent="-457200">
              <a:spcBef>
                <a:spcPct val="20000"/>
              </a:spcBef>
              <a:buFont typeface="Arial" pitchFamily="34" charset="0"/>
              <a:buChar char="•"/>
            </a:pPr>
            <a:r>
              <a:rPr lang="en-US" sz="2800" dirty="0"/>
              <a:t>Solution – </a:t>
            </a:r>
            <a:r>
              <a:rPr lang="en-US" sz="2800"/>
              <a:t>Formal </a:t>
            </a:r>
            <a:r>
              <a:rPr lang="en-US" sz="2800" dirty="0"/>
              <a:t>Verification!!!</a:t>
            </a:r>
          </a:p>
        </p:txBody>
      </p:sp>
      <p:sp>
        <p:nvSpPr>
          <p:cNvPr id="4" name="Footer Placeholder 3">
            <a:extLst>
              <a:ext uri="{FF2B5EF4-FFF2-40B4-BE49-F238E27FC236}">
                <a16:creationId xmlns:a16="http://schemas.microsoft.com/office/drawing/2014/main" id="{89BD0B96-5AFB-C036-3817-074DCBCAF213}"/>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A65AF2B4-7A29-639E-4810-6495866C9DAE}"/>
              </a:ext>
            </a:extLst>
          </p:cNvPr>
          <p:cNvSpPr>
            <a:spLocks noGrp="1"/>
          </p:cNvSpPr>
          <p:nvPr>
            <p:ph type="sldNum" sz="quarter" idx="12"/>
          </p:nvPr>
        </p:nvSpPr>
        <p:spPr/>
        <p:txBody>
          <a:bodyPr/>
          <a:lstStyle/>
          <a:p>
            <a:fld id="{8B820FFD-5868-4678-ACC2-C353669912D5}" type="slidenum">
              <a:rPr lang="en-US" smtClean="0"/>
              <a:pPr/>
              <a:t>4</a:t>
            </a:fld>
            <a:endParaRPr lang="en-US"/>
          </a:p>
        </p:txBody>
      </p:sp>
    </p:spTree>
    <p:extLst>
      <p:ext uri="{BB962C8B-B14F-4D97-AF65-F5344CB8AC3E}">
        <p14:creationId xmlns:p14="http://schemas.microsoft.com/office/powerpoint/2010/main" val="425650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E8B4-6081-2A91-4962-3F541C2879AB}"/>
              </a:ext>
            </a:extLst>
          </p:cNvPr>
          <p:cNvSpPr>
            <a:spLocks noGrp="1"/>
          </p:cNvSpPr>
          <p:nvPr>
            <p:ph type="title"/>
          </p:nvPr>
        </p:nvSpPr>
        <p:spPr/>
        <p:txBody>
          <a:bodyPr/>
          <a:lstStyle/>
          <a:p>
            <a:r>
              <a:rPr lang="en-US" dirty="0">
                <a:cs typeface="Calibri"/>
              </a:rPr>
              <a:t>Traditional Formal Verification Flow</a:t>
            </a:r>
            <a:endParaRPr lang="en-US"/>
          </a:p>
        </p:txBody>
      </p:sp>
      <p:sp>
        <p:nvSpPr>
          <p:cNvPr id="3" name="Footer Placeholder 2">
            <a:extLst>
              <a:ext uri="{FF2B5EF4-FFF2-40B4-BE49-F238E27FC236}">
                <a16:creationId xmlns:a16="http://schemas.microsoft.com/office/drawing/2014/main" id="{87B213ED-C64A-35B4-D9B1-334247256AAD}"/>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09239BEB-4418-A21D-104F-77ABE469BBEC}"/>
              </a:ext>
            </a:extLst>
          </p:cNvPr>
          <p:cNvSpPr>
            <a:spLocks noGrp="1"/>
          </p:cNvSpPr>
          <p:nvPr>
            <p:ph type="sldNum" sz="quarter" idx="12"/>
          </p:nvPr>
        </p:nvSpPr>
        <p:spPr/>
        <p:txBody>
          <a:bodyPr/>
          <a:lstStyle/>
          <a:p>
            <a:pPr>
              <a:defRPr/>
            </a:pPr>
            <a:fld id="{2911CC12-8E9A-49BF-AC1E-0475F8BB5EF0}" type="slidenum">
              <a:rPr lang="en-US" smtClean="0"/>
              <a:pPr>
                <a:defRPr/>
              </a:pPr>
              <a:t>5</a:t>
            </a:fld>
            <a:endParaRPr lang="en-US"/>
          </a:p>
        </p:txBody>
      </p:sp>
      <p:sp>
        <p:nvSpPr>
          <p:cNvPr id="5" name="AutoShape 3">
            <a:extLst>
              <a:ext uri="{FF2B5EF4-FFF2-40B4-BE49-F238E27FC236}">
                <a16:creationId xmlns:a16="http://schemas.microsoft.com/office/drawing/2014/main" id="{CF31AF9A-2A02-3A7F-7A0C-DE6A6F4D2715}"/>
              </a:ext>
            </a:extLst>
          </p:cNvPr>
          <p:cNvSpPr>
            <a:spLocks/>
          </p:cNvSpPr>
          <p:nvPr/>
        </p:nvSpPr>
        <p:spPr bwMode="auto">
          <a:xfrm>
            <a:off x="1066800" y="1438800"/>
            <a:ext cx="1527617" cy="1152000"/>
          </a:xfrm>
          <a:prstGeom prst="roundRect">
            <a:avLst>
              <a:gd name="adj" fmla="val 11504"/>
            </a:avLst>
          </a:prstGeom>
          <a:solidFill>
            <a:schemeClr val="tx2">
              <a:lumMod val="50000"/>
            </a:schemeClr>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Specification</a:t>
            </a:r>
            <a:endParaRPr lang="x-none" altLang="x-none" sz="1600" b="1" dirty="0">
              <a:solidFill>
                <a:schemeClr val="bg1"/>
              </a:solidFill>
              <a:latin typeface="+mj-lt"/>
              <a:ea typeface="Helvetica Light" charset="0"/>
              <a:cs typeface="Helvetica Light" charset="0"/>
              <a:sym typeface="Helvetica Light" charset="0"/>
            </a:endParaRPr>
          </a:p>
        </p:txBody>
      </p:sp>
      <p:sp>
        <p:nvSpPr>
          <p:cNvPr id="6" name="AutoShape 3">
            <a:extLst>
              <a:ext uri="{FF2B5EF4-FFF2-40B4-BE49-F238E27FC236}">
                <a16:creationId xmlns:a16="http://schemas.microsoft.com/office/drawing/2014/main" id="{9E6B73C7-792E-322B-9F08-9F6041049996}"/>
              </a:ext>
            </a:extLst>
          </p:cNvPr>
          <p:cNvSpPr>
            <a:spLocks/>
          </p:cNvSpPr>
          <p:nvPr/>
        </p:nvSpPr>
        <p:spPr bwMode="auto">
          <a:xfrm>
            <a:off x="2757501" y="1438800"/>
            <a:ext cx="1527617" cy="1152000"/>
          </a:xfrm>
          <a:prstGeom prst="roundRect">
            <a:avLst>
              <a:gd name="adj" fmla="val 11504"/>
            </a:avLst>
          </a:prstGeom>
          <a:solidFill>
            <a:schemeClr val="tx2">
              <a:lumMod val="75000"/>
            </a:schemeClr>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Architecture</a:t>
            </a:r>
            <a:endParaRPr lang="x-none" altLang="x-none" sz="1600" b="1" dirty="0">
              <a:solidFill>
                <a:schemeClr val="bg1"/>
              </a:solidFill>
              <a:latin typeface="+mj-lt"/>
              <a:ea typeface="Helvetica Light" charset="0"/>
              <a:cs typeface="Helvetica Light" charset="0"/>
              <a:sym typeface="Helvetica Light" charset="0"/>
            </a:endParaRPr>
          </a:p>
        </p:txBody>
      </p:sp>
      <p:sp>
        <p:nvSpPr>
          <p:cNvPr id="7" name="AutoShape 3">
            <a:extLst>
              <a:ext uri="{FF2B5EF4-FFF2-40B4-BE49-F238E27FC236}">
                <a16:creationId xmlns:a16="http://schemas.microsoft.com/office/drawing/2014/main" id="{78EA4102-CEC6-B983-FDE6-F7BDD72ECE97}"/>
              </a:ext>
            </a:extLst>
          </p:cNvPr>
          <p:cNvSpPr>
            <a:spLocks/>
          </p:cNvSpPr>
          <p:nvPr/>
        </p:nvSpPr>
        <p:spPr bwMode="auto">
          <a:xfrm>
            <a:off x="4448202" y="1438800"/>
            <a:ext cx="1527617" cy="1152000"/>
          </a:xfrm>
          <a:prstGeom prst="roundRect">
            <a:avLst>
              <a:gd name="adj" fmla="val 11504"/>
            </a:avLst>
          </a:prstGeom>
          <a:solidFill>
            <a:schemeClr val="tx2"/>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RTL Design</a:t>
            </a:r>
            <a:endParaRPr lang="x-none" altLang="x-none" sz="1600" b="1" dirty="0">
              <a:solidFill>
                <a:schemeClr val="bg1"/>
              </a:solidFill>
              <a:latin typeface="+mj-lt"/>
              <a:ea typeface="Helvetica Light" charset="0"/>
              <a:cs typeface="Helvetica Light" charset="0"/>
              <a:sym typeface="Helvetica Light" charset="0"/>
            </a:endParaRPr>
          </a:p>
        </p:txBody>
      </p:sp>
      <p:sp>
        <p:nvSpPr>
          <p:cNvPr id="8" name="AutoShape 3">
            <a:extLst>
              <a:ext uri="{FF2B5EF4-FFF2-40B4-BE49-F238E27FC236}">
                <a16:creationId xmlns:a16="http://schemas.microsoft.com/office/drawing/2014/main" id="{32F4643D-AE8D-6ED6-7A37-C35126057411}"/>
              </a:ext>
            </a:extLst>
          </p:cNvPr>
          <p:cNvSpPr>
            <a:spLocks/>
          </p:cNvSpPr>
          <p:nvPr/>
        </p:nvSpPr>
        <p:spPr bwMode="auto">
          <a:xfrm>
            <a:off x="6138903" y="1438800"/>
            <a:ext cx="1527617" cy="1152000"/>
          </a:xfrm>
          <a:prstGeom prst="roundRect">
            <a:avLst>
              <a:gd name="adj" fmla="val 11504"/>
            </a:avLst>
          </a:prstGeom>
          <a:solidFill>
            <a:schemeClr val="accent1"/>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Verification</a:t>
            </a:r>
            <a:endParaRPr lang="x-none" altLang="x-none" sz="1600" b="1" dirty="0">
              <a:solidFill>
                <a:schemeClr val="bg1"/>
              </a:solidFill>
              <a:latin typeface="+mj-lt"/>
              <a:ea typeface="Helvetica Light" charset="0"/>
              <a:cs typeface="Helvetica Light" charset="0"/>
              <a:sym typeface="Helvetica Light" charset="0"/>
            </a:endParaRPr>
          </a:p>
        </p:txBody>
      </p:sp>
      <p:sp>
        <p:nvSpPr>
          <p:cNvPr id="9" name="AutoShape 3">
            <a:extLst>
              <a:ext uri="{FF2B5EF4-FFF2-40B4-BE49-F238E27FC236}">
                <a16:creationId xmlns:a16="http://schemas.microsoft.com/office/drawing/2014/main" id="{98DC191B-687C-0F90-39F5-608C86FB67EC}"/>
              </a:ext>
            </a:extLst>
          </p:cNvPr>
          <p:cNvSpPr>
            <a:spLocks/>
          </p:cNvSpPr>
          <p:nvPr/>
        </p:nvSpPr>
        <p:spPr bwMode="auto">
          <a:xfrm>
            <a:off x="7829605" y="1438800"/>
            <a:ext cx="1527617" cy="1152000"/>
          </a:xfrm>
          <a:prstGeom prst="roundRect">
            <a:avLst>
              <a:gd name="adj" fmla="val 11504"/>
            </a:avLst>
          </a:prstGeom>
          <a:solidFill>
            <a:schemeClr val="accent2"/>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Physical Design</a:t>
            </a:r>
            <a:endParaRPr lang="x-none" altLang="x-none" sz="1600" b="1" dirty="0">
              <a:solidFill>
                <a:schemeClr val="bg1"/>
              </a:solidFill>
              <a:latin typeface="+mj-lt"/>
              <a:ea typeface="Helvetica Light" charset="0"/>
              <a:cs typeface="Helvetica Light" charset="0"/>
              <a:sym typeface="Helvetica Light" charset="0"/>
            </a:endParaRPr>
          </a:p>
        </p:txBody>
      </p:sp>
      <p:sp>
        <p:nvSpPr>
          <p:cNvPr id="10" name="AutoShape 3">
            <a:extLst>
              <a:ext uri="{FF2B5EF4-FFF2-40B4-BE49-F238E27FC236}">
                <a16:creationId xmlns:a16="http://schemas.microsoft.com/office/drawing/2014/main" id="{C96232F3-E038-6B6D-6985-A292C28B14A7}"/>
              </a:ext>
            </a:extLst>
          </p:cNvPr>
          <p:cNvSpPr>
            <a:spLocks/>
          </p:cNvSpPr>
          <p:nvPr/>
        </p:nvSpPr>
        <p:spPr bwMode="auto">
          <a:xfrm>
            <a:off x="9520306" y="1438800"/>
            <a:ext cx="1527617" cy="1152000"/>
          </a:xfrm>
          <a:prstGeom prst="roundRect">
            <a:avLst>
              <a:gd name="adj" fmla="val 11504"/>
            </a:avLst>
          </a:prstGeom>
          <a:solidFill>
            <a:schemeClr val="accent4"/>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Tape-in</a:t>
            </a:r>
            <a:endParaRPr lang="x-none" altLang="x-none" sz="1600" b="1" dirty="0">
              <a:solidFill>
                <a:schemeClr val="bg1"/>
              </a:solidFill>
              <a:latin typeface="+mj-lt"/>
              <a:ea typeface="Helvetica Light" charset="0"/>
              <a:cs typeface="Helvetica Light" charset="0"/>
              <a:sym typeface="Helvetica Light" charset="0"/>
            </a:endParaRPr>
          </a:p>
        </p:txBody>
      </p:sp>
      <p:sp>
        <p:nvSpPr>
          <p:cNvPr id="11" name="Arrow: Up 88">
            <a:extLst>
              <a:ext uri="{FF2B5EF4-FFF2-40B4-BE49-F238E27FC236}">
                <a16:creationId xmlns:a16="http://schemas.microsoft.com/office/drawing/2014/main" id="{5FB09452-47FB-815B-6E4C-0B588A9A8AFC}"/>
              </a:ext>
            </a:extLst>
          </p:cNvPr>
          <p:cNvSpPr/>
          <p:nvPr/>
        </p:nvSpPr>
        <p:spPr>
          <a:xfrm rot="16200000">
            <a:off x="2602906" y="1400885"/>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2" name="Arrow: Up 88">
            <a:extLst>
              <a:ext uri="{FF2B5EF4-FFF2-40B4-BE49-F238E27FC236}">
                <a16:creationId xmlns:a16="http://schemas.microsoft.com/office/drawing/2014/main" id="{39A0D37D-9342-F515-9C70-37436516CA3D}"/>
              </a:ext>
            </a:extLst>
          </p:cNvPr>
          <p:cNvSpPr/>
          <p:nvPr/>
        </p:nvSpPr>
        <p:spPr>
          <a:xfrm rot="5400000">
            <a:off x="2602907" y="2088421"/>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3" name="Arrow: Up 88">
            <a:extLst>
              <a:ext uri="{FF2B5EF4-FFF2-40B4-BE49-F238E27FC236}">
                <a16:creationId xmlns:a16="http://schemas.microsoft.com/office/drawing/2014/main" id="{EE11FFA9-7491-1D84-7675-764BFCF2EE05}"/>
              </a:ext>
            </a:extLst>
          </p:cNvPr>
          <p:cNvSpPr/>
          <p:nvPr/>
        </p:nvSpPr>
        <p:spPr>
          <a:xfrm rot="16200000">
            <a:off x="4293604" y="1400886"/>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4" name="Arrow: Up 88">
            <a:extLst>
              <a:ext uri="{FF2B5EF4-FFF2-40B4-BE49-F238E27FC236}">
                <a16:creationId xmlns:a16="http://schemas.microsoft.com/office/drawing/2014/main" id="{F4156FF7-C50B-8CEA-5FE7-75FC7C7C3758}"/>
              </a:ext>
            </a:extLst>
          </p:cNvPr>
          <p:cNvSpPr/>
          <p:nvPr/>
        </p:nvSpPr>
        <p:spPr>
          <a:xfrm rot="5400000">
            <a:off x="4293606" y="2088422"/>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5" name="Arrow: Up 88">
            <a:extLst>
              <a:ext uri="{FF2B5EF4-FFF2-40B4-BE49-F238E27FC236}">
                <a16:creationId xmlns:a16="http://schemas.microsoft.com/office/drawing/2014/main" id="{377E1E5E-7EE1-AA55-60F4-3197D0E051DD}"/>
              </a:ext>
            </a:extLst>
          </p:cNvPr>
          <p:cNvSpPr/>
          <p:nvPr/>
        </p:nvSpPr>
        <p:spPr>
          <a:xfrm rot="16200000">
            <a:off x="5984308" y="1400884"/>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6" name="Arrow: Up 88">
            <a:extLst>
              <a:ext uri="{FF2B5EF4-FFF2-40B4-BE49-F238E27FC236}">
                <a16:creationId xmlns:a16="http://schemas.microsoft.com/office/drawing/2014/main" id="{3E4F82D1-1283-1ED4-C093-7B7598F8D6AD}"/>
              </a:ext>
            </a:extLst>
          </p:cNvPr>
          <p:cNvSpPr/>
          <p:nvPr/>
        </p:nvSpPr>
        <p:spPr>
          <a:xfrm rot="5400000">
            <a:off x="5984310" y="2088420"/>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7" name="Arrow: Up 88">
            <a:extLst>
              <a:ext uri="{FF2B5EF4-FFF2-40B4-BE49-F238E27FC236}">
                <a16:creationId xmlns:a16="http://schemas.microsoft.com/office/drawing/2014/main" id="{CC783391-2DD8-98A3-C8D0-EF0EA2727C0F}"/>
              </a:ext>
            </a:extLst>
          </p:cNvPr>
          <p:cNvSpPr/>
          <p:nvPr/>
        </p:nvSpPr>
        <p:spPr>
          <a:xfrm rot="16200000">
            <a:off x="7675009" y="1400883"/>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8" name="Arrow: Up 88">
            <a:extLst>
              <a:ext uri="{FF2B5EF4-FFF2-40B4-BE49-F238E27FC236}">
                <a16:creationId xmlns:a16="http://schemas.microsoft.com/office/drawing/2014/main" id="{4913A9B9-2E28-0C41-B716-814EB6F22CB1}"/>
              </a:ext>
            </a:extLst>
          </p:cNvPr>
          <p:cNvSpPr/>
          <p:nvPr/>
        </p:nvSpPr>
        <p:spPr>
          <a:xfrm rot="5400000">
            <a:off x="7675010" y="2088419"/>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9" name="Arrow: Up 88">
            <a:extLst>
              <a:ext uri="{FF2B5EF4-FFF2-40B4-BE49-F238E27FC236}">
                <a16:creationId xmlns:a16="http://schemas.microsoft.com/office/drawing/2014/main" id="{1AD23262-BA6B-ADB1-EDF6-64992C77AF7D}"/>
              </a:ext>
            </a:extLst>
          </p:cNvPr>
          <p:cNvSpPr/>
          <p:nvPr/>
        </p:nvSpPr>
        <p:spPr>
          <a:xfrm rot="16200000">
            <a:off x="9365709" y="1400883"/>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0" name="Arrow: Up 88">
            <a:extLst>
              <a:ext uri="{FF2B5EF4-FFF2-40B4-BE49-F238E27FC236}">
                <a16:creationId xmlns:a16="http://schemas.microsoft.com/office/drawing/2014/main" id="{5DD9751F-9690-8383-7E30-530F5603F1EC}"/>
              </a:ext>
            </a:extLst>
          </p:cNvPr>
          <p:cNvSpPr/>
          <p:nvPr/>
        </p:nvSpPr>
        <p:spPr>
          <a:xfrm rot="5400000">
            <a:off x="9365711" y="2088419"/>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cxnSp>
        <p:nvCxnSpPr>
          <p:cNvPr id="24" name="Straight Connector 23">
            <a:extLst>
              <a:ext uri="{FF2B5EF4-FFF2-40B4-BE49-F238E27FC236}">
                <a16:creationId xmlns:a16="http://schemas.microsoft.com/office/drawing/2014/main" id="{E4E684CC-C0C9-DA4A-770E-FE7F25C12CD2}"/>
              </a:ext>
            </a:extLst>
          </p:cNvPr>
          <p:cNvCxnSpPr/>
          <p:nvPr/>
        </p:nvCxnSpPr>
        <p:spPr>
          <a:xfrm>
            <a:off x="2133600" y="2667000"/>
            <a:ext cx="0" cy="353901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8A6AD67-6DEE-D728-A6B0-CEEE0E5F77A2}"/>
              </a:ext>
            </a:extLst>
          </p:cNvPr>
          <p:cNvSpPr txBox="1"/>
          <p:nvPr/>
        </p:nvSpPr>
        <p:spPr>
          <a:xfrm>
            <a:off x="1346949" y="2819400"/>
            <a:ext cx="710451" cy="369332"/>
          </a:xfrm>
          <a:prstGeom prst="rect">
            <a:avLst/>
          </a:prstGeom>
          <a:noFill/>
        </p:spPr>
        <p:txBody>
          <a:bodyPr wrap="none" rtlCol="0">
            <a:spAutoFit/>
          </a:bodyPr>
          <a:lstStyle/>
          <a:p>
            <a:r>
              <a:rPr lang="en-US" b="1" dirty="0"/>
              <a:t>Start</a:t>
            </a:r>
          </a:p>
        </p:txBody>
      </p:sp>
      <p:cxnSp>
        <p:nvCxnSpPr>
          <p:cNvPr id="26" name="Straight Connector 25">
            <a:extLst>
              <a:ext uri="{FF2B5EF4-FFF2-40B4-BE49-F238E27FC236}">
                <a16:creationId xmlns:a16="http://schemas.microsoft.com/office/drawing/2014/main" id="{ED2B24F6-AAFF-25F5-C45B-A3AB58B6E02D}"/>
              </a:ext>
            </a:extLst>
          </p:cNvPr>
          <p:cNvCxnSpPr/>
          <p:nvPr/>
        </p:nvCxnSpPr>
        <p:spPr>
          <a:xfrm>
            <a:off x="10058400" y="2667000"/>
            <a:ext cx="0" cy="353901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F84F49C-C6F9-7D45-E910-6EDAD7559E61}"/>
              </a:ext>
            </a:extLst>
          </p:cNvPr>
          <p:cNvSpPr txBox="1"/>
          <p:nvPr/>
        </p:nvSpPr>
        <p:spPr>
          <a:xfrm>
            <a:off x="10057689" y="5055252"/>
            <a:ext cx="620683" cy="369332"/>
          </a:xfrm>
          <a:prstGeom prst="rect">
            <a:avLst/>
          </a:prstGeom>
          <a:noFill/>
        </p:spPr>
        <p:txBody>
          <a:bodyPr wrap="none" rtlCol="0">
            <a:spAutoFit/>
          </a:bodyPr>
          <a:lstStyle/>
          <a:p>
            <a:r>
              <a:rPr lang="en-US" b="1" dirty="0"/>
              <a:t>End</a:t>
            </a:r>
          </a:p>
        </p:txBody>
      </p:sp>
      <p:pic>
        <p:nvPicPr>
          <p:cNvPr id="57" name="Picture 56">
            <a:extLst>
              <a:ext uri="{FF2B5EF4-FFF2-40B4-BE49-F238E27FC236}">
                <a16:creationId xmlns:a16="http://schemas.microsoft.com/office/drawing/2014/main" id="{1C0E4652-EFDA-8649-596C-1D0868D546A1}"/>
              </a:ext>
            </a:extLst>
          </p:cNvPr>
          <p:cNvPicPr>
            <a:picLocks noChangeAspect="1"/>
          </p:cNvPicPr>
          <p:nvPr/>
        </p:nvPicPr>
        <p:blipFill>
          <a:blip r:embed="rId2"/>
          <a:stretch>
            <a:fillRect/>
          </a:stretch>
        </p:blipFill>
        <p:spPr>
          <a:xfrm>
            <a:off x="2235199" y="2791865"/>
            <a:ext cx="8059544" cy="3456535"/>
          </a:xfrm>
          <a:prstGeom prst="rect">
            <a:avLst/>
          </a:prstGeom>
        </p:spPr>
      </p:pic>
    </p:spTree>
    <p:extLst>
      <p:ext uri="{BB962C8B-B14F-4D97-AF65-F5344CB8AC3E}">
        <p14:creationId xmlns:p14="http://schemas.microsoft.com/office/powerpoint/2010/main" val="125907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6016153-39FA-EC37-420D-CF42D75BF89C}"/>
              </a:ext>
            </a:extLst>
          </p:cNvPr>
          <p:cNvSpPr/>
          <p:nvPr/>
        </p:nvSpPr>
        <p:spPr>
          <a:xfrm>
            <a:off x="2158998" y="2666999"/>
            <a:ext cx="4927602" cy="3566160"/>
          </a:xfrm>
          <a:prstGeom prst="rect">
            <a:avLst/>
          </a:prstGeom>
          <a:solidFill>
            <a:srgbClr val="FF000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EBE8B4-6081-2A91-4962-3F541C2879AB}"/>
              </a:ext>
            </a:extLst>
          </p:cNvPr>
          <p:cNvSpPr>
            <a:spLocks noGrp="1"/>
          </p:cNvSpPr>
          <p:nvPr>
            <p:ph type="title"/>
          </p:nvPr>
        </p:nvSpPr>
        <p:spPr/>
        <p:txBody>
          <a:bodyPr/>
          <a:lstStyle/>
          <a:p>
            <a:r>
              <a:rPr lang="en-US" dirty="0">
                <a:cs typeface="Calibri"/>
              </a:rPr>
              <a:t>Challenge</a:t>
            </a:r>
            <a:endParaRPr lang="en-US" dirty="0"/>
          </a:p>
        </p:txBody>
      </p:sp>
      <p:sp>
        <p:nvSpPr>
          <p:cNvPr id="3" name="Footer Placeholder 2">
            <a:extLst>
              <a:ext uri="{FF2B5EF4-FFF2-40B4-BE49-F238E27FC236}">
                <a16:creationId xmlns:a16="http://schemas.microsoft.com/office/drawing/2014/main" id="{87B213ED-C64A-35B4-D9B1-334247256AAD}"/>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09239BEB-4418-A21D-104F-77ABE469BBEC}"/>
              </a:ext>
            </a:extLst>
          </p:cNvPr>
          <p:cNvSpPr>
            <a:spLocks noGrp="1"/>
          </p:cNvSpPr>
          <p:nvPr>
            <p:ph type="sldNum" sz="quarter" idx="12"/>
          </p:nvPr>
        </p:nvSpPr>
        <p:spPr/>
        <p:txBody>
          <a:bodyPr/>
          <a:lstStyle/>
          <a:p>
            <a:pPr>
              <a:defRPr/>
            </a:pPr>
            <a:fld id="{2911CC12-8E9A-49BF-AC1E-0475F8BB5EF0}" type="slidenum">
              <a:rPr lang="en-US" smtClean="0"/>
              <a:pPr>
                <a:defRPr/>
              </a:pPr>
              <a:t>6</a:t>
            </a:fld>
            <a:endParaRPr lang="en-US"/>
          </a:p>
        </p:txBody>
      </p:sp>
      <p:sp>
        <p:nvSpPr>
          <p:cNvPr id="5" name="AutoShape 3">
            <a:extLst>
              <a:ext uri="{FF2B5EF4-FFF2-40B4-BE49-F238E27FC236}">
                <a16:creationId xmlns:a16="http://schemas.microsoft.com/office/drawing/2014/main" id="{CF31AF9A-2A02-3A7F-7A0C-DE6A6F4D2715}"/>
              </a:ext>
            </a:extLst>
          </p:cNvPr>
          <p:cNvSpPr>
            <a:spLocks/>
          </p:cNvSpPr>
          <p:nvPr/>
        </p:nvSpPr>
        <p:spPr bwMode="auto">
          <a:xfrm>
            <a:off x="1066800" y="1438800"/>
            <a:ext cx="1527617" cy="1152000"/>
          </a:xfrm>
          <a:prstGeom prst="roundRect">
            <a:avLst>
              <a:gd name="adj" fmla="val 11504"/>
            </a:avLst>
          </a:prstGeom>
          <a:solidFill>
            <a:schemeClr val="tx2">
              <a:lumMod val="50000"/>
            </a:schemeClr>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Specification</a:t>
            </a:r>
            <a:endParaRPr lang="x-none" altLang="x-none" sz="1600" b="1" dirty="0">
              <a:solidFill>
                <a:schemeClr val="bg1"/>
              </a:solidFill>
              <a:latin typeface="+mj-lt"/>
              <a:ea typeface="Helvetica Light" charset="0"/>
              <a:cs typeface="Helvetica Light" charset="0"/>
              <a:sym typeface="Helvetica Light" charset="0"/>
            </a:endParaRPr>
          </a:p>
        </p:txBody>
      </p:sp>
      <p:sp>
        <p:nvSpPr>
          <p:cNvPr id="6" name="AutoShape 3">
            <a:extLst>
              <a:ext uri="{FF2B5EF4-FFF2-40B4-BE49-F238E27FC236}">
                <a16:creationId xmlns:a16="http://schemas.microsoft.com/office/drawing/2014/main" id="{9E6B73C7-792E-322B-9F08-9F6041049996}"/>
              </a:ext>
            </a:extLst>
          </p:cNvPr>
          <p:cNvSpPr>
            <a:spLocks/>
          </p:cNvSpPr>
          <p:nvPr/>
        </p:nvSpPr>
        <p:spPr bwMode="auto">
          <a:xfrm>
            <a:off x="2757501" y="1438800"/>
            <a:ext cx="1527617" cy="1152000"/>
          </a:xfrm>
          <a:prstGeom prst="roundRect">
            <a:avLst>
              <a:gd name="adj" fmla="val 11504"/>
            </a:avLst>
          </a:prstGeom>
          <a:solidFill>
            <a:schemeClr val="tx2">
              <a:lumMod val="75000"/>
            </a:schemeClr>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Architecture</a:t>
            </a:r>
            <a:endParaRPr lang="x-none" altLang="x-none" sz="1600" b="1" dirty="0">
              <a:solidFill>
                <a:schemeClr val="bg1"/>
              </a:solidFill>
              <a:latin typeface="+mj-lt"/>
              <a:ea typeface="Helvetica Light" charset="0"/>
              <a:cs typeface="Helvetica Light" charset="0"/>
              <a:sym typeface="Helvetica Light" charset="0"/>
            </a:endParaRPr>
          </a:p>
        </p:txBody>
      </p:sp>
      <p:sp>
        <p:nvSpPr>
          <p:cNvPr id="7" name="AutoShape 3">
            <a:extLst>
              <a:ext uri="{FF2B5EF4-FFF2-40B4-BE49-F238E27FC236}">
                <a16:creationId xmlns:a16="http://schemas.microsoft.com/office/drawing/2014/main" id="{78EA4102-CEC6-B983-FDE6-F7BDD72ECE97}"/>
              </a:ext>
            </a:extLst>
          </p:cNvPr>
          <p:cNvSpPr>
            <a:spLocks/>
          </p:cNvSpPr>
          <p:nvPr/>
        </p:nvSpPr>
        <p:spPr bwMode="auto">
          <a:xfrm>
            <a:off x="4448202" y="1438800"/>
            <a:ext cx="1527617" cy="1152000"/>
          </a:xfrm>
          <a:prstGeom prst="roundRect">
            <a:avLst>
              <a:gd name="adj" fmla="val 11504"/>
            </a:avLst>
          </a:prstGeom>
          <a:solidFill>
            <a:schemeClr val="tx2"/>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RTL Design</a:t>
            </a:r>
            <a:endParaRPr lang="x-none" altLang="x-none" sz="1600" b="1" dirty="0">
              <a:solidFill>
                <a:schemeClr val="bg1"/>
              </a:solidFill>
              <a:latin typeface="+mj-lt"/>
              <a:ea typeface="Helvetica Light" charset="0"/>
              <a:cs typeface="Helvetica Light" charset="0"/>
              <a:sym typeface="Helvetica Light" charset="0"/>
            </a:endParaRPr>
          </a:p>
        </p:txBody>
      </p:sp>
      <p:sp>
        <p:nvSpPr>
          <p:cNvPr id="8" name="AutoShape 3">
            <a:extLst>
              <a:ext uri="{FF2B5EF4-FFF2-40B4-BE49-F238E27FC236}">
                <a16:creationId xmlns:a16="http://schemas.microsoft.com/office/drawing/2014/main" id="{32F4643D-AE8D-6ED6-7A37-C35126057411}"/>
              </a:ext>
            </a:extLst>
          </p:cNvPr>
          <p:cNvSpPr>
            <a:spLocks/>
          </p:cNvSpPr>
          <p:nvPr/>
        </p:nvSpPr>
        <p:spPr bwMode="auto">
          <a:xfrm>
            <a:off x="6138903" y="1438800"/>
            <a:ext cx="1527617" cy="1152000"/>
          </a:xfrm>
          <a:prstGeom prst="roundRect">
            <a:avLst>
              <a:gd name="adj" fmla="val 11504"/>
            </a:avLst>
          </a:prstGeom>
          <a:solidFill>
            <a:schemeClr val="accent1"/>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Verification</a:t>
            </a:r>
            <a:endParaRPr lang="x-none" altLang="x-none" sz="1600" b="1" dirty="0">
              <a:solidFill>
                <a:schemeClr val="bg1"/>
              </a:solidFill>
              <a:latin typeface="+mj-lt"/>
              <a:ea typeface="Helvetica Light" charset="0"/>
              <a:cs typeface="Helvetica Light" charset="0"/>
              <a:sym typeface="Helvetica Light" charset="0"/>
            </a:endParaRPr>
          </a:p>
        </p:txBody>
      </p:sp>
      <p:sp>
        <p:nvSpPr>
          <p:cNvPr id="9" name="AutoShape 3">
            <a:extLst>
              <a:ext uri="{FF2B5EF4-FFF2-40B4-BE49-F238E27FC236}">
                <a16:creationId xmlns:a16="http://schemas.microsoft.com/office/drawing/2014/main" id="{98DC191B-687C-0F90-39F5-608C86FB67EC}"/>
              </a:ext>
            </a:extLst>
          </p:cNvPr>
          <p:cNvSpPr>
            <a:spLocks/>
          </p:cNvSpPr>
          <p:nvPr/>
        </p:nvSpPr>
        <p:spPr bwMode="auto">
          <a:xfrm>
            <a:off x="7829605" y="1438800"/>
            <a:ext cx="1527617" cy="1152000"/>
          </a:xfrm>
          <a:prstGeom prst="roundRect">
            <a:avLst>
              <a:gd name="adj" fmla="val 11504"/>
            </a:avLst>
          </a:prstGeom>
          <a:solidFill>
            <a:schemeClr val="accent2"/>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Physical Design</a:t>
            </a:r>
            <a:endParaRPr lang="x-none" altLang="x-none" sz="1600" b="1" dirty="0">
              <a:solidFill>
                <a:schemeClr val="bg1"/>
              </a:solidFill>
              <a:latin typeface="+mj-lt"/>
              <a:ea typeface="Helvetica Light" charset="0"/>
              <a:cs typeface="Helvetica Light" charset="0"/>
              <a:sym typeface="Helvetica Light" charset="0"/>
            </a:endParaRPr>
          </a:p>
        </p:txBody>
      </p:sp>
      <p:sp>
        <p:nvSpPr>
          <p:cNvPr id="10" name="AutoShape 3">
            <a:extLst>
              <a:ext uri="{FF2B5EF4-FFF2-40B4-BE49-F238E27FC236}">
                <a16:creationId xmlns:a16="http://schemas.microsoft.com/office/drawing/2014/main" id="{C96232F3-E038-6B6D-6985-A292C28B14A7}"/>
              </a:ext>
            </a:extLst>
          </p:cNvPr>
          <p:cNvSpPr>
            <a:spLocks/>
          </p:cNvSpPr>
          <p:nvPr/>
        </p:nvSpPr>
        <p:spPr bwMode="auto">
          <a:xfrm>
            <a:off x="9520306" y="1438800"/>
            <a:ext cx="1527617" cy="1152000"/>
          </a:xfrm>
          <a:prstGeom prst="roundRect">
            <a:avLst>
              <a:gd name="adj" fmla="val 11504"/>
            </a:avLst>
          </a:prstGeom>
          <a:solidFill>
            <a:schemeClr val="accent4"/>
          </a:solidFill>
          <a:ln>
            <a:noFill/>
          </a:ln>
          <a:effectLst>
            <a:outerShdw blurRad="114300" dist="38100" dir="5400000" algn="t" rotWithShape="0">
              <a:prstClr val="black">
                <a:alpha val="9000"/>
              </a:prstClr>
            </a:outerShdw>
          </a:effectLst>
        </p:spPr>
        <p:txBody>
          <a:bodyPr lIns="25400" tIns="25400" rIns="25400" bIns="25400" anchor="ctr"/>
          <a:lstStyle/>
          <a:p>
            <a:pPr algn="ctr" eaLnBrk="0" fontAlgn="base">
              <a:spcBef>
                <a:spcPct val="0"/>
              </a:spcBef>
              <a:spcAft>
                <a:spcPct val="0"/>
              </a:spcAft>
            </a:pPr>
            <a:r>
              <a:rPr lang="en-US" altLang="x-none" sz="1600" b="1" dirty="0">
                <a:solidFill>
                  <a:schemeClr val="bg1"/>
                </a:solidFill>
                <a:latin typeface="+mj-lt"/>
                <a:ea typeface="Helvetica Light" charset="0"/>
                <a:cs typeface="Helvetica Light" charset="0"/>
                <a:sym typeface="Helvetica Light" charset="0"/>
              </a:rPr>
              <a:t>Tape-in</a:t>
            </a:r>
            <a:endParaRPr lang="x-none" altLang="x-none" sz="1600" b="1" dirty="0">
              <a:solidFill>
                <a:schemeClr val="bg1"/>
              </a:solidFill>
              <a:latin typeface="+mj-lt"/>
              <a:ea typeface="Helvetica Light" charset="0"/>
              <a:cs typeface="Helvetica Light" charset="0"/>
              <a:sym typeface="Helvetica Light" charset="0"/>
            </a:endParaRPr>
          </a:p>
        </p:txBody>
      </p:sp>
      <p:sp>
        <p:nvSpPr>
          <p:cNvPr id="11" name="Arrow: Up 88">
            <a:extLst>
              <a:ext uri="{FF2B5EF4-FFF2-40B4-BE49-F238E27FC236}">
                <a16:creationId xmlns:a16="http://schemas.microsoft.com/office/drawing/2014/main" id="{5FB09452-47FB-815B-6E4C-0B588A9A8AFC}"/>
              </a:ext>
            </a:extLst>
          </p:cNvPr>
          <p:cNvSpPr/>
          <p:nvPr/>
        </p:nvSpPr>
        <p:spPr>
          <a:xfrm rot="16200000">
            <a:off x="2602906" y="1400885"/>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2" name="Arrow: Up 88">
            <a:extLst>
              <a:ext uri="{FF2B5EF4-FFF2-40B4-BE49-F238E27FC236}">
                <a16:creationId xmlns:a16="http://schemas.microsoft.com/office/drawing/2014/main" id="{39A0D37D-9342-F515-9C70-37436516CA3D}"/>
              </a:ext>
            </a:extLst>
          </p:cNvPr>
          <p:cNvSpPr/>
          <p:nvPr/>
        </p:nvSpPr>
        <p:spPr>
          <a:xfrm rot="5400000">
            <a:off x="2602907" y="2088421"/>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3" name="Arrow: Up 88">
            <a:extLst>
              <a:ext uri="{FF2B5EF4-FFF2-40B4-BE49-F238E27FC236}">
                <a16:creationId xmlns:a16="http://schemas.microsoft.com/office/drawing/2014/main" id="{EE11FFA9-7491-1D84-7675-764BFCF2EE05}"/>
              </a:ext>
            </a:extLst>
          </p:cNvPr>
          <p:cNvSpPr/>
          <p:nvPr/>
        </p:nvSpPr>
        <p:spPr>
          <a:xfrm rot="16200000">
            <a:off x="4293604" y="1400886"/>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4" name="Arrow: Up 88">
            <a:extLst>
              <a:ext uri="{FF2B5EF4-FFF2-40B4-BE49-F238E27FC236}">
                <a16:creationId xmlns:a16="http://schemas.microsoft.com/office/drawing/2014/main" id="{F4156FF7-C50B-8CEA-5FE7-75FC7C7C3758}"/>
              </a:ext>
            </a:extLst>
          </p:cNvPr>
          <p:cNvSpPr/>
          <p:nvPr/>
        </p:nvSpPr>
        <p:spPr>
          <a:xfrm rot="5400000">
            <a:off x="4293606" y="2088422"/>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5" name="Arrow: Up 88">
            <a:extLst>
              <a:ext uri="{FF2B5EF4-FFF2-40B4-BE49-F238E27FC236}">
                <a16:creationId xmlns:a16="http://schemas.microsoft.com/office/drawing/2014/main" id="{377E1E5E-7EE1-AA55-60F4-3197D0E051DD}"/>
              </a:ext>
            </a:extLst>
          </p:cNvPr>
          <p:cNvSpPr/>
          <p:nvPr/>
        </p:nvSpPr>
        <p:spPr>
          <a:xfrm rot="16200000">
            <a:off x="5984308" y="1400884"/>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6" name="Arrow: Up 88">
            <a:extLst>
              <a:ext uri="{FF2B5EF4-FFF2-40B4-BE49-F238E27FC236}">
                <a16:creationId xmlns:a16="http://schemas.microsoft.com/office/drawing/2014/main" id="{3E4F82D1-1283-1ED4-C093-7B7598F8D6AD}"/>
              </a:ext>
            </a:extLst>
          </p:cNvPr>
          <p:cNvSpPr/>
          <p:nvPr/>
        </p:nvSpPr>
        <p:spPr>
          <a:xfrm rot="5400000">
            <a:off x="5984310" y="2088420"/>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7" name="Arrow: Up 88">
            <a:extLst>
              <a:ext uri="{FF2B5EF4-FFF2-40B4-BE49-F238E27FC236}">
                <a16:creationId xmlns:a16="http://schemas.microsoft.com/office/drawing/2014/main" id="{CC783391-2DD8-98A3-C8D0-EF0EA2727C0F}"/>
              </a:ext>
            </a:extLst>
          </p:cNvPr>
          <p:cNvSpPr/>
          <p:nvPr/>
        </p:nvSpPr>
        <p:spPr>
          <a:xfrm rot="16200000">
            <a:off x="7675009" y="1400883"/>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8" name="Arrow: Up 88">
            <a:extLst>
              <a:ext uri="{FF2B5EF4-FFF2-40B4-BE49-F238E27FC236}">
                <a16:creationId xmlns:a16="http://schemas.microsoft.com/office/drawing/2014/main" id="{4913A9B9-2E28-0C41-B716-814EB6F22CB1}"/>
              </a:ext>
            </a:extLst>
          </p:cNvPr>
          <p:cNvSpPr/>
          <p:nvPr/>
        </p:nvSpPr>
        <p:spPr>
          <a:xfrm rot="5400000">
            <a:off x="7675010" y="2088419"/>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9" name="Arrow: Up 88">
            <a:extLst>
              <a:ext uri="{FF2B5EF4-FFF2-40B4-BE49-F238E27FC236}">
                <a16:creationId xmlns:a16="http://schemas.microsoft.com/office/drawing/2014/main" id="{1AD23262-BA6B-ADB1-EDF6-64992C77AF7D}"/>
              </a:ext>
            </a:extLst>
          </p:cNvPr>
          <p:cNvSpPr/>
          <p:nvPr/>
        </p:nvSpPr>
        <p:spPr>
          <a:xfrm rot="16200000">
            <a:off x="9365709" y="1400883"/>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20" name="Arrow: Up 88">
            <a:extLst>
              <a:ext uri="{FF2B5EF4-FFF2-40B4-BE49-F238E27FC236}">
                <a16:creationId xmlns:a16="http://schemas.microsoft.com/office/drawing/2014/main" id="{5DD9751F-9690-8383-7E30-530F5603F1EC}"/>
              </a:ext>
            </a:extLst>
          </p:cNvPr>
          <p:cNvSpPr/>
          <p:nvPr/>
        </p:nvSpPr>
        <p:spPr>
          <a:xfrm rot="5400000">
            <a:off x="9365711" y="2088419"/>
            <a:ext cx="155448" cy="548640"/>
          </a:xfrm>
          <a:prstGeom prst="downArrow">
            <a:avLst>
              <a:gd name="adj1" fmla="val 24288"/>
              <a:gd name="adj2" fmla="val 50000"/>
            </a:avLst>
          </a:prstGeom>
          <a:solidFill>
            <a:schemeClr val="bg1"/>
          </a:solidFill>
          <a:ln w="190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cxnSp>
        <p:nvCxnSpPr>
          <p:cNvPr id="24" name="Straight Connector 23">
            <a:extLst>
              <a:ext uri="{FF2B5EF4-FFF2-40B4-BE49-F238E27FC236}">
                <a16:creationId xmlns:a16="http://schemas.microsoft.com/office/drawing/2014/main" id="{E4E684CC-C0C9-DA4A-770E-FE7F25C12CD2}"/>
              </a:ext>
            </a:extLst>
          </p:cNvPr>
          <p:cNvCxnSpPr/>
          <p:nvPr/>
        </p:nvCxnSpPr>
        <p:spPr>
          <a:xfrm>
            <a:off x="2133600" y="2667000"/>
            <a:ext cx="0" cy="353901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D2B24F6-AAFF-25F5-C45B-A3AB58B6E02D}"/>
              </a:ext>
            </a:extLst>
          </p:cNvPr>
          <p:cNvCxnSpPr/>
          <p:nvPr/>
        </p:nvCxnSpPr>
        <p:spPr>
          <a:xfrm>
            <a:off x="10058400" y="2667000"/>
            <a:ext cx="0" cy="353901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F84F49C-C6F9-7D45-E910-6EDAD7559E61}"/>
              </a:ext>
            </a:extLst>
          </p:cNvPr>
          <p:cNvSpPr txBox="1"/>
          <p:nvPr/>
        </p:nvSpPr>
        <p:spPr>
          <a:xfrm>
            <a:off x="10057689" y="5055252"/>
            <a:ext cx="620683" cy="369332"/>
          </a:xfrm>
          <a:prstGeom prst="rect">
            <a:avLst/>
          </a:prstGeom>
          <a:noFill/>
        </p:spPr>
        <p:txBody>
          <a:bodyPr wrap="none" rtlCol="0">
            <a:spAutoFit/>
          </a:bodyPr>
          <a:lstStyle/>
          <a:p>
            <a:r>
              <a:rPr lang="en-US" b="1" dirty="0"/>
              <a:t>End</a:t>
            </a:r>
          </a:p>
        </p:txBody>
      </p:sp>
      <p:pic>
        <p:nvPicPr>
          <p:cNvPr id="57" name="Picture 56">
            <a:extLst>
              <a:ext uri="{FF2B5EF4-FFF2-40B4-BE49-F238E27FC236}">
                <a16:creationId xmlns:a16="http://schemas.microsoft.com/office/drawing/2014/main" id="{1C0E4652-EFDA-8649-596C-1D0868D546A1}"/>
              </a:ext>
            </a:extLst>
          </p:cNvPr>
          <p:cNvPicPr>
            <a:picLocks noChangeAspect="1"/>
          </p:cNvPicPr>
          <p:nvPr/>
        </p:nvPicPr>
        <p:blipFill>
          <a:blip r:embed="rId3"/>
          <a:stretch>
            <a:fillRect/>
          </a:stretch>
        </p:blipFill>
        <p:spPr>
          <a:xfrm>
            <a:off x="2235199" y="2791865"/>
            <a:ext cx="8059544" cy="3456535"/>
          </a:xfrm>
          <a:prstGeom prst="rect">
            <a:avLst/>
          </a:prstGeom>
        </p:spPr>
      </p:pic>
      <p:sp>
        <p:nvSpPr>
          <p:cNvPr id="25" name="TextBox 24">
            <a:extLst>
              <a:ext uri="{FF2B5EF4-FFF2-40B4-BE49-F238E27FC236}">
                <a16:creationId xmlns:a16="http://schemas.microsoft.com/office/drawing/2014/main" id="{38A6AD67-6DEE-D728-A6B0-CEEE0E5F77A2}"/>
              </a:ext>
            </a:extLst>
          </p:cNvPr>
          <p:cNvSpPr txBox="1"/>
          <p:nvPr/>
        </p:nvSpPr>
        <p:spPr>
          <a:xfrm>
            <a:off x="1346949" y="2819400"/>
            <a:ext cx="710451" cy="369332"/>
          </a:xfrm>
          <a:prstGeom prst="rect">
            <a:avLst/>
          </a:prstGeom>
          <a:noFill/>
        </p:spPr>
        <p:txBody>
          <a:bodyPr wrap="none" rtlCol="0">
            <a:spAutoFit/>
          </a:bodyPr>
          <a:lstStyle/>
          <a:p>
            <a:r>
              <a:rPr lang="en-US" b="1" dirty="0"/>
              <a:t>Start</a:t>
            </a:r>
          </a:p>
        </p:txBody>
      </p:sp>
    </p:spTree>
    <p:extLst>
      <p:ext uri="{BB962C8B-B14F-4D97-AF65-F5344CB8AC3E}">
        <p14:creationId xmlns:p14="http://schemas.microsoft.com/office/powerpoint/2010/main" val="18264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2.96296E-6 L 0.40417 0.00648 " pathEditMode="relative" rAng="0" ptsTypes="AA">
                                      <p:cBhvr>
                                        <p:cTn id="6" dur="2000" fill="hold"/>
                                        <p:tgtEl>
                                          <p:spTgt spid="25"/>
                                        </p:tgtEl>
                                        <p:attrNameLst>
                                          <p:attrName>ppt_x</p:attrName>
                                          <p:attrName>ppt_y</p:attrName>
                                        </p:attrNameLst>
                                      </p:cBhvr>
                                      <p:rCtr x="20208" y="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55A46-9EA7-7591-4200-217EF20D19ED}"/>
              </a:ext>
            </a:extLst>
          </p:cNvPr>
          <p:cNvSpPr>
            <a:spLocks noGrp="1"/>
          </p:cNvSpPr>
          <p:nvPr>
            <p:ph type="title"/>
          </p:nvPr>
        </p:nvSpPr>
        <p:spPr/>
        <p:txBody>
          <a:bodyPr/>
          <a:lstStyle/>
          <a:p>
            <a:r>
              <a:rPr lang="en-US"/>
              <a:t>ABC Formal</a:t>
            </a:r>
          </a:p>
        </p:txBody>
      </p:sp>
      <p:sp>
        <p:nvSpPr>
          <p:cNvPr id="3" name="Footer Placeholder 2">
            <a:extLst>
              <a:ext uri="{FF2B5EF4-FFF2-40B4-BE49-F238E27FC236}">
                <a16:creationId xmlns:a16="http://schemas.microsoft.com/office/drawing/2014/main" id="{9230A0BB-A71C-1803-F41C-E991F4B5EAF2}"/>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4BE15FCB-42DA-08CF-B4F7-C5D498A9795E}"/>
              </a:ext>
            </a:extLst>
          </p:cNvPr>
          <p:cNvSpPr>
            <a:spLocks noGrp="1"/>
          </p:cNvSpPr>
          <p:nvPr>
            <p:ph type="sldNum" sz="quarter" idx="12"/>
          </p:nvPr>
        </p:nvSpPr>
        <p:spPr/>
        <p:txBody>
          <a:bodyPr/>
          <a:lstStyle/>
          <a:p>
            <a:pPr>
              <a:defRPr/>
            </a:pPr>
            <a:fld id="{2911CC12-8E9A-49BF-AC1E-0475F8BB5EF0}" type="slidenum">
              <a:rPr lang="en-US" smtClean="0"/>
              <a:pPr>
                <a:defRPr/>
              </a:pPr>
              <a:t>7</a:t>
            </a:fld>
            <a:endParaRPr lang="en-US"/>
          </a:p>
        </p:txBody>
      </p:sp>
      <p:sp>
        <p:nvSpPr>
          <p:cNvPr id="5" name="Freeform 5">
            <a:extLst>
              <a:ext uri="{FF2B5EF4-FFF2-40B4-BE49-F238E27FC236}">
                <a16:creationId xmlns:a16="http://schemas.microsoft.com/office/drawing/2014/main" id="{E78E5D1C-A980-2840-A297-2FFF900043E3}"/>
              </a:ext>
            </a:extLst>
          </p:cNvPr>
          <p:cNvSpPr>
            <a:spLocks/>
          </p:cNvSpPr>
          <p:nvPr/>
        </p:nvSpPr>
        <p:spPr bwMode="auto">
          <a:xfrm rot="5400000">
            <a:off x="2122737" y="619184"/>
            <a:ext cx="3852597" cy="6403091"/>
          </a:xfrm>
          <a:prstGeom prst="round2SameRect">
            <a:avLst>
              <a:gd name="adj1" fmla="val 4580"/>
              <a:gd name="adj2" fmla="val 0"/>
            </a:avLst>
          </a:prstGeom>
          <a:solidFill>
            <a:schemeClr val="bg1">
              <a:lumMod val="75000"/>
            </a:schemeClr>
          </a:solidFill>
          <a:ln w="38100">
            <a:solidFill>
              <a:schemeClr val="bg1"/>
            </a:solidFill>
            <a:miter lim="400000"/>
          </a:ln>
        </p:spPr>
        <p:txBody>
          <a:bodyPr lIns="0" tIns="0" rIns="0" bIns="0" anchor="ct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mj-lt"/>
              <a:ea typeface="Helvetica Neue Medium"/>
              <a:cs typeface="Helvetica Neue Medium"/>
            </a:endParaRPr>
          </a:p>
        </p:txBody>
      </p:sp>
      <p:sp>
        <p:nvSpPr>
          <p:cNvPr id="6" name="Freeform 6">
            <a:extLst>
              <a:ext uri="{FF2B5EF4-FFF2-40B4-BE49-F238E27FC236}">
                <a16:creationId xmlns:a16="http://schemas.microsoft.com/office/drawing/2014/main" id="{BF74410D-4170-CE49-B2FA-20C0C837538B}"/>
              </a:ext>
            </a:extLst>
          </p:cNvPr>
          <p:cNvSpPr>
            <a:spLocks/>
          </p:cNvSpPr>
          <p:nvPr/>
        </p:nvSpPr>
        <p:spPr bwMode="auto">
          <a:xfrm>
            <a:off x="847491" y="2218111"/>
            <a:ext cx="4941096" cy="3528918"/>
          </a:xfrm>
          <a:custGeom>
            <a:avLst/>
            <a:gdLst>
              <a:gd name="T0" fmla="*/ 1388 w 1388"/>
              <a:gd name="T1" fmla="*/ 1100 h 1199"/>
              <a:gd name="T2" fmla="*/ 1383 w 1388"/>
              <a:gd name="T3" fmla="*/ 1199 h 1199"/>
              <a:gd name="T4" fmla="*/ 828 w 1388"/>
              <a:gd name="T5" fmla="*/ 1199 h 1199"/>
              <a:gd name="T6" fmla="*/ 836 w 1388"/>
              <a:gd name="T7" fmla="*/ 1106 h 1199"/>
              <a:gd name="T8" fmla="*/ 281 w 1388"/>
              <a:gd name="T9" fmla="*/ 552 h 1199"/>
              <a:gd name="T10" fmla="*/ 0 w 1388"/>
              <a:gd name="T11" fmla="*/ 628 h 1199"/>
              <a:gd name="T12" fmla="*/ 0 w 1388"/>
              <a:gd name="T13" fmla="*/ 37 h 1199"/>
              <a:gd name="T14" fmla="*/ 287 w 1388"/>
              <a:gd name="T15" fmla="*/ 0 h 1199"/>
              <a:gd name="T16" fmla="*/ 1388 w 1388"/>
              <a:gd name="T17" fmla="*/ 1100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8" h="1199">
                <a:moveTo>
                  <a:pt x="1388" y="1100"/>
                </a:moveTo>
                <a:cubicBezTo>
                  <a:pt x="1388" y="1133"/>
                  <a:pt x="1386" y="1166"/>
                  <a:pt x="1383" y="1199"/>
                </a:cubicBezTo>
                <a:cubicBezTo>
                  <a:pt x="828" y="1199"/>
                  <a:pt x="828" y="1199"/>
                  <a:pt x="828" y="1199"/>
                </a:cubicBezTo>
                <a:cubicBezTo>
                  <a:pt x="833" y="1169"/>
                  <a:pt x="836" y="1138"/>
                  <a:pt x="836" y="1106"/>
                </a:cubicBezTo>
                <a:cubicBezTo>
                  <a:pt x="836" y="800"/>
                  <a:pt x="588" y="552"/>
                  <a:pt x="281" y="552"/>
                </a:cubicBezTo>
                <a:cubicBezTo>
                  <a:pt x="179" y="552"/>
                  <a:pt x="83" y="580"/>
                  <a:pt x="0" y="628"/>
                </a:cubicBezTo>
                <a:cubicBezTo>
                  <a:pt x="0" y="37"/>
                  <a:pt x="0" y="37"/>
                  <a:pt x="0" y="37"/>
                </a:cubicBezTo>
                <a:cubicBezTo>
                  <a:pt x="92" y="13"/>
                  <a:pt x="188" y="0"/>
                  <a:pt x="287" y="0"/>
                </a:cubicBezTo>
                <a:cubicBezTo>
                  <a:pt x="895" y="0"/>
                  <a:pt x="1388" y="492"/>
                  <a:pt x="1388" y="1100"/>
                </a:cubicBezTo>
                <a:close/>
              </a:path>
            </a:pathLst>
          </a:custGeom>
          <a:solidFill>
            <a:schemeClr val="bg1">
              <a:lumMod val="85000"/>
            </a:schemeClr>
          </a:solidFill>
          <a:ln w="38100">
            <a:solidFill>
              <a:schemeClr val="bg1"/>
            </a:solidFill>
            <a:miter lim="400000"/>
          </a:ln>
        </p:spPr>
        <p:txBody>
          <a:bodyPr lIns="0" tIns="0" rIns="0" bIns="0" anchor="ct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FFFFFF"/>
              </a:solidFill>
              <a:effectLst/>
              <a:uLnTx/>
              <a:uFillTx/>
              <a:latin typeface="+mj-lt"/>
              <a:ea typeface="Helvetica Neue Medium"/>
              <a:cs typeface="Helvetica Neue Medium"/>
            </a:endParaRPr>
          </a:p>
        </p:txBody>
      </p:sp>
      <p:sp>
        <p:nvSpPr>
          <p:cNvPr id="7" name="Freeform 87">
            <a:extLst>
              <a:ext uri="{FF2B5EF4-FFF2-40B4-BE49-F238E27FC236}">
                <a16:creationId xmlns:a16="http://schemas.microsoft.com/office/drawing/2014/main" id="{883F4654-9F13-2B44-A105-19C88A4BCB02}"/>
              </a:ext>
            </a:extLst>
          </p:cNvPr>
          <p:cNvSpPr>
            <a:spLocks/>
          </p:cNvSpPr>
          <p:nvPr/>
        </p:nvSpPr>
        <p:spPr bwMode="auto">
          <a:xfrm>
            <a:off x="847491" y="3837974"/>
            <a:ext cx="2985684" cy="1909055"/>
          </a:xfrm>
          <a:custGeom>
            <a:avLst/>
            <a:gdLst>
              <a:gd name="connsiteX0" fmla="*/ 1050491 w 3125304"/>
              <a:gd name="connsiteY0" fmla="*/ 0 h 1909055"/>
              <a:gd name="connsiteX1" fmla="*/ 3125304 w 3125304"/>
              <a:gd name="connsiteY1" fmla="*/ 1634646 h 1909055"/>
              <a:gd name="connsiteX2" fmla="*/ 3095397 w 3125304"/>
              <a:gd name="connsiteY2" fmla="*/ 1909054 h 1909055"/>
              <a:gd name="connsiteX3" fmla="*/ 1597260 w 3125304"/>
              <a:gd name="connsiteY3" fmla="*/ 1909054 h 1909055"/>
              <a:gd name="connsiteX4" fmla="*/ 1498765 w 3125304"/>
              <a:gd name="connsiteY4" fmla="*/ 1909054 h 1909055"/>
              <a:gd name="connsiteX5" fmla="*/ 1498765 w 3125304"/>
              <a:gd name="connsiteY5" fmla="*/ 1909055 h 1909055"/>
              <a:gd name="connsiteX6" fmla="*/ 8020 w 3125304"/>
              <a:gd name="connsiteY6" fmla="*/ 1909055 h 1909055"/>
              <a:gd name="connsiteX7" fmla="*/ 8020 w 3125304"/>
              <a:gd name="connsiteY7" fmla="*/ 1757120 h 1909055"/>
              <a:gd name="connsiteX8" fmla="*/ 0 w 3125304"/>
              <a:gd name="connsiteY8" fmla="*/ 1726115 h 1909055"/>
              <a:gd name="connsiteX9" fmla="*/ 0 w 3125304"/>
              <a:gd name="connsiteY9" fmla="*/ 224248 h 1909055"/>
              <a:gd name="connsiteX10" fmla="*/ 1050491 w 3125304"/>
              <a:gd name="connsiteY10" fmla="*/ 0 h 1909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5304" h="1909055">
                <a:moveTo>
                  <a:pt x="1050491" y="0"/>
                </a:moveTo>
                <a:cubicBezTo>
                  <a:pt x="2198180" y="0"/>
                  <a:pt x="3125304" y="731755"/>
                  <a:pt x="3125304" y="1634646"/>
                </a:cubicBezTo>
                <a:cubicBezTo>
                  <a:pt x="3125304" y="1729066"/>
                  <a:pt x="3114089" y="1820535"/>
                  <a:pt x="3095397" y="1909054"/>
                </a:cubicBezTo>
                <a:cubicBezTo>
                  <a:pt x="2468981" y="1909054"/>
                  <a:pt x="1979594" y="1909054"/>
                  <a:pt x="1597260" y="1909054"/>
                </a:cubicBezTo>
                <a:lnTo>
                  <a:pt x="1498765" y="1909054"/>
                </a:lnTo>
                <a:lnTo>
                  <a:pt x="1498765" y="1909055"/>
                </a:lnTo>
                <a:lnTo>
                  <a:pt x="8020" y="1909055"/>
                </a:lnTo>
                <a:lnTo>
                  <a:pt x="8020" y="1757120"/>
                </a:lnTo>
                <a:lnTo>
                  <a:pt x="0" y="1726115"/>
                </a:lnTo>
                <a:cubicBezTo>
                  <a:pt x="0" y="224248"/>
                  <a:pt x="0" y="224248"/>
                  <a:pt x="0" y="224248"/>
                </a:cubicBezTo>
                <a:cubicBezTo>
                  <a:pt x="310287" y="82618"/>
                  <a:pt x="669174" y="0"/>
                  <a:pt x="1050491" y="0"/>
                </a:cubicBezTo>
                <a:close/>
              </a:path>
            </a:pathLst>
          </a:custGeom>
          <a:solidFill>
            <a:schemeClr val="bg1">
              <a:lumMod val="95000"/>
            </a:schemeClr>
          </a:solidFill>
          <a:ln w="38100">
            <a:solidFill>
              <a:schemeClr val="bg1"/>
            </a:solidFill>
            <a:miter lim="400000"/>
          </a:ln>
        </p:spPr>
        <p:txBody>
          <a:bodyPr wrap="square" lIns="0" tIns="0" rIns="0" bIns="0" anchor="ctr">
            <a:no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mj-lt"/>
              <a:ea typeface="Helvetica Neue Medium"/>
              <a:cs typeface="Helvetica Neue Medium"/>
            </a:endParaRPr>
          </a:p>
        </p:txBody>
      </p:sp>
      <p:sp>
        <p:nvSpPr>
          <p:cNvPr id="8" name="Rectangle 7">
            <a:extLst>
              <a:ext uri="{FF2B5EF4-FFF2-40B4-BE49-F238E27FC236}">
                <a16:creationId xmlns:a16="http://schemas.microsoft.com/office/drawing/2014/main" id="{F5C275B4-A889-2F4D-8110-AFD2EDA0D452}"/>
              </a:ext>
            </a:extLst>
          </p:cNvPr>
          <p:cNvSpPr/>
          <p:nvPr/>
        </p:nvSpPr>
        <p:spPr>
          <a:xfrm>
            <a:off x="7624110" y="1652310"/>
            <a:ext cx="186360" cy="1350546"/>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latin typeface="+mj-lt"/>
            </a:endParaRPr>
          </a:p>
        </p:txBody>
      </p:sp>
      <p:sp>
        <p:nvSpPr>
          <p:cNvPr id="9" name="Rectangle 8">
            <a:extLst>
              <a:ext uri="{FF2B5EF4-FFF2-40B4-BE49-F238E27FC236}">
                <a16:creationId xmlns:a16="http://schemas.microsoft.com/office/drawing/2014/main" id="{A74D020C-20A5-AA48-A7E2-E418DCBB1A71}"/>
              </a:ext>
            </a:extLst>
          </p:cNvPr>
          <p:cNvSpPr/>
          <p:nvPr/>
        </p:nvSpPr>
        <p:spPr>
          <a:xfrm>
            <a:off x="7620000" y="1652310"/>
            <a:ext cx="186360" cy="1350546"/>
          </a:xfrm>
          <a:prstGeom prst="rect">
            <a:avLst/>
          </a:prstGeom>
          <a:gradFill>
            <a:gsLst>
              <a:gs pos="0">
                <a:schemeClr val="accent1"/>
              </a:gs>
              <a:gs pos="87000">
                <a:schemeClr val="accent5"/>
              </a:gs>
            </a:gsLst>
            <a:lin ang="27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a:latin typeface="+mj-lt"/>
            </a:endParaRPr>
          </a:p>
        </p:txBody>
      </p:sp>
      <p:sp>
        <p:nvSpPr>
          <p:cNvPr id="10" name="Rectangle 9">
            <a:extLst>
              <a:ext uri="{FF2B5EF4-FFF2-40B4-BE49-F238E27FC236}">
                <a16:creationId xmlns:a16="http://schemas.microsoft.com/office/drawing/2014/main" id="{A1F6F4E5-F0C4-134C-A27A-C19FEF6D9F6B}"/>
              </a:ext>
            </a:extLst>
          </p:cNvPr>
          <p:cNvSpPr/>
          <p:nvPr/>
        </p:nvSpPr>
        <p:spPr>
          <a:xfrm>
            <a:off x="7620000" y="3130621"/>
            <a:ext cx="186360" cy="1350546"/>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latin typeface="+mj-lt"/>
            </a:endParaRPr>
          </a:p>
        </p:txBody>
      </p:sp>
      <p:sp>
        <p:nvSpPr>
          <p:cNvPr id="11" name="Rectangle 10">
            <a:extLst>
              <a:ext uri="{FF2B5EF4-FFF2-40B4-BE49-F238E27FC236}">
                <a16:creationId xmlns:a16="http://schemas.microsoft.com/office/drawing/2014/main" id="{A7BB5946-0B4A-2B48-A20D-A80C5F0D1C4C}"/>
              </a:ext>
            </a:extLst>
          </p:cNvPr>
          <p:cNvSpPr/>
          <p:nvPr/>
        </p:nvSpPr>
        <p:spPr>
          <a:xfrm>
            <a:off x="7620000" y="4620637"/>
            <a:ext cx="186360" cy="1357927"/>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a:latin typeface="+mj-lt"/>
            </a:endParaRPr>
          </a:p>
        </p:txBody>
      </p:sp>
      <p:sp>
        <p:nvSpPr>
          <p:cNvPr id="12" name="Rectangle 11">
            <a:extLst>
              <a:ext uri="{FF2B5EF4-FFF2-40B4-BE49-F238E27FC236}">
                <a16:creationId xmlns:a16="http://schemas.microsoft.com/office/drawing/2014/main" id="{741C937E-ACD1-E84A-BA7F-17F4C94DF79A}"/>
              </a:ext>
            </a:extLst>
          </p:cNvPr>
          <p:cNvSpPr/>
          <p:nvPr/>
        </p:nvSpPr>
        <p:spPr>
          <a:xfrm>
            <a:off x="7735720" y="1652310"/>
            <a:ext cx="3618079" cy="1350546"/>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a:latin typeface="+mj-lt"/>
            </a:endParaRPr>
          </a:p>
        </p:txBody>
      </p:sp>
      <p:sp>
        <p:nvSpPr>
          <p:cNvPr id="13" name="Rectangle 12">
            <a:extLst>
              <a:ext uri="{FF2B5EF4-FFF2-40B4-BE49-F238E27FC236}">
                <a16:creationId xmlns:a16="http://schemas.microsoft.com/office/drawing/2014/main" id="{A1D3F27E-8359-FE4B-9D7E-0E866EAFC6A0}"/>
              </a:ext>
            </a:extLst>
          </p:cNvPr>
          <p:cNvSpPr/>
          <p:nvPr/>
        </p:nvSpPr>
        <p:spPr>
          <a:xfrm>
            <a:off x="7735721" y="3130621"/>
            <a:ext cx="3618078" cy="1350546"/>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latin typeface="+mj-lt"/>
            </a:endParaRPr>
          </a:p>
        </p:txBody>
      </p:sp>
      <p:sp>
        <p:nvSpPr>
          <p:cNvPr id="14" name="Rectangle 13">
            <a:extLst>
              <a:ext uri="{FF2B5EF4-FFF2-40B4-BE49-F238E27FC236}">
                <a16:creationId xmlns:a16="http://schemas.microsoft.com/office/drawing/2014/main" id="{8E86C8A3-C5D4-8A40-BD15-08458F777460}"/>
              </a:ext>
            </a:extLst>
          </p:cNvPr>
          <p:cNvSpPr/>
          <p:nvPr/>
        </p:nvSpPr>
        <p:spPr>
          <a:xfrm>
            <a:off x="7735721" y="4620637"/>
            <a:ext cx="3618078" cy="1357927"/>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a:latin typeface="+mj-lt"/>
            </a:endParaRPr>
          </a:p>
        </p:txBody>
      </p:sp>
      <p:sp>
        <p:nvSpPr>
          <p:cNvPr id="15" name="TextBox 34">
            <a:extLst>
              <a:ext uri="{FF2B5EF4-FFF2-40B4-BE49-F238E27FC236}">
                <a16:creationId xmlns:a16="http://schemas.microsoft.com/office/drawing/2014/main" id="{F1C18493-DB2A-7A44-B495-C6CB956C66D5}"/>
              </a:ext>
            </a:extLst>
          </p:cNvPr>
          <p:cNvSpPr txBox="1"/>
          <p:nvPr/>
        </p:nvSpPr>
        <p:spPr>
          <a:xfrm>
            <a:off x="7906065" y="1894431"/>
            <a:ext cx="2272610" cy="33708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j-lt"/>
                <a:ea typeface="Helvetica Neue Medium"/>
                <a:cs typeface="Helvetica Neue Medium"/>
              </a:rPr>
              <a:t>Amplify</a:t>
            </a:r>
          </a:p>
        </p:txBody>
      </p:sp>
      <p:sp>
        <p:nvSpPr>
          <p:cNvPr id="20" name="TextBox 45">
            <a:extLst>
              <a:ext uri="{FF2B5EF4-FFF2-40B4-BE49-F238E27FC236}">
                <a16:creationId xmlns:a16="http://schemas.microsoft.com/office/drawing/2014/main" id="{2F998D84-2B30-6D49-992E-2A50836375AD}"/>
              </a:ext>
            </a:extLst>
          </p:cNvPr>
          <p:cNvSpPr txBox="1"/>
          <p:nvPr/>
        </p:nvSpPr>
        <p:spPr>
          <a:xfrm>
            <a:off x="7906065" y="2131048"/>
            <a:ext cx="3154636" cy="646331"/>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0"/>
              </a:spcBef>
              <a:spcAft>
                <a:spcPts val="0"/>
              </a:spcAft>
              <a:buClrTx/>
              <a:buSzTx/>
              <a:buFontTx/>
              <a:buNone/>
              <a:tabLst/>
              <a:defRPr/>
            </a:pPr>
            <a:r>
              <a:rPr lang="en-US" dirty="0">
                <a:solidFill>
                  <a:schemeClr val="bg1">
                    <a:lumMod val="50000"/>
                  </a:schemeClr>
                </a:solidFill>
                <a:latin typeface="+mj-lt"/>
                <a:ea typeface="Helvetica Neue Medium"/>
                <a:cs typeface="Helvetica Neue Medium"/>
              </a:rPr>
              <a:t>The impact of available RTL embedded assertions </a:t>
            </a:r>
          </a:p>
        </p:txBody>
      </p:sp>
      <p:sp>
        <p:nvSpPr>
          <p:cNvPr id="21" name="TextBox 50">
            <a:extLst>
              <a:ext uri="{FF2B5EF4-FFF2-40B4-BE49-F238E27FC236}">
                <a16:creationId xmlns:a16="http://schemas.microsoft.com/office/drawing/2014/main" id="{89625B5C-9A08-3E48-88B7-A24B8B574C25}"/>
              </a:ext>
            </a:extLst>
          </p:cNvPr>
          <p:cNvSpPr txBox="1"/>
          <p:nvPr/>
        </p:nvSpPr>
        <p:spPr>
          <a:xfrm>
            <a:off x="7906064" y="3386117"/>
            <a:ext cx="2272610" cy="33708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j-lt"/>
                <a:ea typeface="Helvetica Neue Medium"/>
                <a:cs typeface="Helvetica Neue Medium"/>
              </a:rPr>
              <a:t>Build</a:t>
            </a:r>
          </a:p>
        </p:txBody>
      </p:sp>
      <p:sp>
        <p:nvSpPr>
          <p:cNvPr id="26" name="TextBox 52">
            <a:extLst>
              <a:ext uri="{FF2B5EF4-FFF2-40B4-BE49-F238E27FC236}">
                <a16:creationId xmlns:a16="http://schemas.microsoft.com/office/drawing/2014/main" id="{A0E1F35E-FFD9-DF42-8C44-7C8F649424E4}"/>
              </a:ext>
            </a:extLst>
          </p:cNvPr>
          <p:cNvSpPr txBox="1"/>
          <p:nvPr/>
        </p:nvSpPr>
        <p:spPr>
          <a:xfrm>
            <a:off x="7906063" y="3587786"/>
            <a:ext cx="3157905" cy="646331"/>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chemeClr val="bg1">
                    <a:lumMod val="50000"/>
                  </a:schemeClr>
                </a:solidFill>
                <a:latin typeface="+mj-lt"/>
                <a:ea typeface="Helvetica Neue Medium"/>
                <a:cs typeface="Helvetica Neue Medium"/>
              </a:rPr>
              <a:t>End-to-end checkers to capture </a:t>
            </a:r>
            <a:r>
              <a:rPr lang="en-US">
                <a:solidFill>
                  <a:schemeClr val="bg1">
                    <a:lumMod val="50000"/>
                  </a:schemeClr>
                </a:solidFill>
                <a:latin typeface="+mj-lt"/>
                <a:ea typeface="Helvetica Neue Medium"/>
                <a:cs typeface="Helvetica Neue Medium"/>
              </a:rPr>
              <a:t>high-level </a:t>
            </a:r>
            <a:r>
              <a:rPr lang="en-US" dirty="0">
                <a:solidFill>
                  <a:schemeClr val="bg1">
                    <a:lumMod val="50000"/>
                  </a:schemeClr>
                </a:solidFill>
                <a:latin typeface="+mj-lt"/>
                <a:ea typeface="Helvetica Neue Medium"/>
                <a:cs typeface="Helvetica Neue Medium"/>
              </a:rPr>
              <a:t>intent of the design</a:t>
            </a:r>
          </a:p>
        </p:txBody>
      </p:sp>
      <p:sp>
        <p:nvSpPr>
          <p:cNvPr id="27" name="TextBox 64">
            <a:extLst>
              <a:ext uri="{FF2B5EF4-FFF2-40B4-BE49-F238E27FC236}">
                <a16:creationId xmlns:a16="http://schemas.microsoft.com/office/drawing/2014/main" id="{08DE247B-F71F-0942-81FA-D981B454C5FE}"/>
              </a:ext>
            </a:extLst>
          </p:cNvPr>
          <p:cNvSpPr txBox="1"/>
          <p:nvPr/>
        </p:nvSpPr>
        <p:spPr>
          <a:xfrm>
            <a:off x="7906064" y="4868610"/>
            <a:ext cx="2272610" cy="33708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j-lt"/>
                <a:ea typeface="Helvetica Neue Medium"/>
                <a:cs typeface="Helvetica Neue Medium"/>
              </a:rPr>
              <a:t>Concentrate</a:t>
            </a:r>
          </a:p>
        </p:txBody>
      </p:sp>
      <p:sp>
        <p:nvSpPr>
          <p:cNvPr id="32" name="TextBox 66">
            <a:extLst>
              <a:ext uri="{FF2B5EF4-FFF2-40B4-BE49-F238E27FC236}">
                <a16:creationId xmlns:a16="http://schemas.microsoft.com/office/drawing/2014/main" id="{61D2C6A9-DFE4-6746-AF7F-DECF6859B640}"/>
              </a:ext>
            </a:extLst>
          </p:cNvPr>
          <p:cNvSpPr txBox="1"/>
          <p:nvPr/>
        </p:nvSpPr>
        <p:spPr>
          <a:xfrm>
            <a:off x="7906063" y="5110316"/>
            <a:ext cx="3471746" cy="646331"/>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solidFill>
                  <a:schemeClr val="bg1">
                    <a:lumMod val="50000"/>
                  </a:schemeClr>
                </a:solidFill>
                <a:latin typeface="+mj-lt"/>
                <a:ea typeface="Helvetica Neue Medium"/>
                <a:cs typeface="Helvetica Neue Medium"/>
              </a:rPr>
              <a:t>On bug-prone microarchitectures for bug-hunting</a:t>
            </a:r>
          </a:p>
        </p:txBody>
      </p:sp>
      <p:sp>
        <p:nvSpPr>
          <p:cNvPr id="33" name="TextBox 15">
            <a:extLst>
              <a:ext uri="{FF2B5EF4-FFF2-40B4-BE49-F238E27FC236}">
                <a16:creationId xmlns:a16="http://schemas.microsoft.com/office/drawing/2014/main" id="{1810CEED-1067-FF4D-A977-9E9B575CEB51}"/>
              </a:ext>
            </a:extLst>
          </p:cNvPr>
          <p:cNvSpPr txBox="1"/>
          <p:nvPr/>
        </p:nvSpPr>
        <p:spPr>
          <a:xfrm>
            <a:off x="1455434" y="4816426"/>
            <a:ext cx="1366638" cy="244747"/>
          </a:xfrm>
          <a:prstGeom prst="rect">
            <a:avLst/>
          </a:prstGeom>
          <a:noFill/>
        </p:spPr>
        <p:txBody>
          <a:bodyPr wrap="square" lIns="0" tIns="0" rIns="0" bIns="0"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Helvetica Neue Medium"/>
                <a:cs typeface="Helvetica Neue Medium"/>
              </a:rPr>
              <a:t>Amplify</a:t>
            </a:r>
          </a:p>
        </p:txBody>
      </p:sp>
      <p:sp>
        <p:nvSpPr>
          <p:cNvPr id="34" name="TextBox 16">
            <a:extLst>
              <a:ext uri="{FF2B5EF4-FFF2-40B4-BE49-F238E27FC236}">
                <a16:creationId xmlns:a16="http://schemas.microsoft.com/office/drawing/2014/main" id="{5242771C-0F07-4A46-A4D7-2011AED19D7A}"/>
              </a:ext>
            </a:extLst>
          </p:cNvPr>
          <p:cNvSpPr txBox="1"/>
          <p:nvPr/>
        </p:nvSpPr>
        <p:spPr>
          <a:xfrm>
            <a:off x="3318039" y="3733432"/>
            <a:ext cx="1424148" cy="244747"/>
          </a:xfrm>
          <a:prstGeom prst="rect">
            <a:avLst/>
          </a:prstGeom>
          <a:noFill/>
        </p:spPr>
        <p:txBody>
          <a:bodyPr wrap="square" lIns="0" tIns="0" rIns="0" bIns="0"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Helvetica Neue Medium"/>
                <a:cs typeface="Helvetica Neue Medium"/>
              </a:rPr>
              <a:t>Build</a:t>
            </a:r>
          </a:p>
        </p:txBody>
      </p:sp>
      <p:sp>
        <p:nvSpPr>
          <p:cNvPr id="35" name="TextBox 17">
            <a:extLst>
              <a:ext uri="{FF2B5EF4-FFF2-40B4-BE49-F238E27FC236}">
                <a16:creationId xmlns:a16="http://schemas.microsoft.com/office/drawing/2014/main" id="{5D5C1CB6-4403-1545-B10F-8A6A87C27FA7}"/>
              </a:ext>
            </a:extLst>
          </p:cNvPr>
          <p:cNvSpPr txBox="1"/>
          <p:nvPr/>
        </p:nvSpPr>
        <p:spPr>
          <a:xfrm>
            <a:off x="5263215" y="2883916"/>
            <a:ext cx="1589829" cy="244747"/>
          </a:xfrm>
          <a:prstGeom prst="rect">
            <a:avLst/>
          </a:prstGeom>
          <a:noFill/>
        </p:spPr>
        <p:txBody>
          <a:bodyPr wrap="square" lIns="0" tIns="0" rIns="0" bIns="0"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Helvetica Neue Medium"/>
                <a:cs typeface="Helvetica Neue Medium"/>
              </a:rPr>
              <a:t>Concentrate</a:t>
            </a:r>
          </a:p>
        </p:txBody>
      </p:sp>
    </p:spTree>
    <p:extLst>
      <p:ext uri="{BB962C8B-B14F-4D97-AF65-F5344CB8AC3E}">
        <p14:creationId xmlns:p14="http://schemas.microsoft.com/office/powerpoint/2010/main" val="85489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9B88-0456-7855-CCEF-EA1DA36CDDA9}"/>
              </a:ext>
            </a:extLst>
          </p:cNvPr>
          <p:cNvSpPr>
            <a:spLocks noGrp="1"/>
          </p:cNvSpPr>
          <p:nvPr>
            <p:ph type="title"/>
          </p:nvPr>
        </p:nvSpPr>
        <p:spPr/>
        <p:txBody>
          <a:bodyPr>
            <a:normAutofit/>
          </a:bodyPr>
          <a:lstStyle/>
          <a:p>
            <a:r>
              <a:rPr lang="en-US" dirty="0">
                <a:cs typeface="Calibri"/>
              </a:rPr>
              <a:t>Amplify</a:t>
            </a:r>
            <a:endParaRPr lang="en-US" dirty="0"/>
          </a:p>
        </p:txBody>
      </p:sp>
      <p:sp>
        <p:nvSpPr>
          <p:cNvPr id="3" name="Content Placeholder 2">
            <a:extLst>
              <a:ext uri="{FF2B5EF4-FFF2-40B4-BE49-F238E27FC236}">
                <a16:creationId xmlns:a16="http://schemas.microsoft.com/office/drawing/2014/main" id="{2209A8BD-4C82-AE65-D682-EF4E1D5A2EB7}"/>
              </a:ext>
            </a:extLst>
          </p:cNvPr>
          <p:cNvSpPr>
            <a:spLocks noGrp="1"/>
          </p:cNvSpPr>
          <p:nvPr>
            <p:ph idx="1"/>
          </p:nvPr>
        </p:nvSpPr>
        <p:spPr>
          <a:xfrm>
            <a:off x="504217" y="6960141"/>
            <a:ext cx="10972800" cy="4495800"/>
          </a:xfrm>
        </p:spPr>
        <p:txBody>
          <a:bodyPr vert="horz" lIns="91440" tIns="45720" rIns="91440" bIns="45720" rtlCol="0" anchor="t">
            <a:normAutofit/>
          </a:bodyPr>
          <a:lstStyle/>
          <a:p>
            <a:endParaRPr lang="en-US" dirty="0">
              <a:ea typeface="+mn-lt"/>
              <a:cs typeface="+mn-lt"/>
            </a:endParaRPr>
          </a:p>
          <a:p>
            <a:endParaRPr lang="en-US" dirty="0">
              <a:ea typeface="+mn-lt"/>
              <a:cs typeface="+mn-lt"/>
            </a:endParaRPr>
          </a:p>
          <a:p>
            <a:endParaRPr lang="en-US" dirty="0">
              <a:ea typeface="+mn-lt"/>
              <a:cs typeface="+mn-lt"/>
            </a:endParaRPr>
          </a:p>
          <a:p>
            <a:endParaRPr lang="en-US">
              <a:ea typeface="+mn-lt"/>
              <a:cs typeface="+mn-lt"/>
            </a:endParaRPr>
          </a:p>
          <a:p>
            <a:endParaRPr lang="en-US">
              <a:ea typeface="+mn-lt"/>
              <a:cs typeface="+mn-lt"/>
            </a:endParaRPr>
          </a:p>
        </p:txBody>
      </p:sp>
      <p:sp>
        <p:nvSpPr>
          <p:cNvPr id="4" name="Footer Placeholder 3">
            <a:extLst>
              <a:ext uri="{FF2B5EF4-FFF2-40B4-BE49-F238E27FC236}">
                <a16:creationId xmlns:a16="http://schemas.microsoft.com/office/drawing/2014/main" id="{FF097D8B-E3FE-3E65-EFA6-A3F4AF8DD5F6}"/>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6925A4A1-457D-F2CB-47C4-66F1A6703E37}"/>
              </a:ext>
            </a:extLst>
          </p:cNvPr>
          <p:cNvSpPr>
            <a:spLocks noGrp="1"/>
          </p:cNvSpPr>
          <p:nvPr>
            <p:ph type="sldNum" sz="quarter" idx="12"/>
          </p:nvPr>
        </p:nvSpPr>
        <p:spPr/>
        <p:txBody>
          <a:bodyPr/>
          <a:lstStyle/>
          <a:p>
            <a:fld id="{8B820FFD-5868-4678-ACC2-C353669912D5}" type="slidenum">
              <a:rPr lang="en-US" smtClean="0"/>
              <a:pPr/>
              <a:t>8</a:t>
            </a:fld>
            <a:endParaRPr lang="en-US"/>
          </a:p>
        </p:txBody>
      </p:sp>
      <p:graphicFrame>
        <p:nvGraphicFramePr>
          <p:cNvPr id="8" name="Diagram 7">
            <a:extLst>
              <a:ext uri="{FF2B5EF4-FFF2-40B4-BE49-F238E27FC236}">
                <a16:creationId xmlns:a16="http://schemas.microsoft.com/office/drawing/2014/main" id="{2571958B-7239-801F-8AFF-2CFB88F8F809}"/>
              </a:ext>
            </a:extLst>
          </p:cNvPr>
          <p:cNvGraphicFramePr/>
          <p:nvPr>
            <p:extLst>
              <p:ext uri="{D42A27DB-BD31-4B8C-83A1-F6EECF244321}">
                <p14:modId xmlns:p14="http://schemas.microsoft.com/office/powerpoint/2010/main" val="2327531661"/>
              </p:ext>
            </p:extLst>
          </p:nvPr>
        </p:nvGraphicFramePr>
        <p:xfrm>
          <a:off x="609600" y="1417638"/>
          <a:ext cx="10591800" cy="4935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27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696DE-2097-1A80-4286-D650D486783F}"/>
              </a:ext>
            </a:extLst>
          </p:cNvPr>
          <p:cNvSpPr>
            <a:spLocks noGrp="1"/>
          </p:cNvSpPr>
          <p:nvPr>
            <p:ph type="title"/>
          </p:nvPr>
        </p:nvSpPr>
        <p:spPr>
          <a:xfrm>
            <a:off x="609600" y="274638"/>
            <a:ext cx="10972800" cy="1143000"/>
          </a:xfrm>
        </p:spPr>
        <p:txBody>
          <a:bodyPr anchor="ctr">
            <a:normAutofit/>
          </a:bodyPr>
          <a:lstStyle/>
          <a:p>
            <a:r>
              <a:rPr lang="en-US" dirty="0"/>
              <a:t>Build</a:t>
            </a:r>
          </a:p>
        </p:txBody>
      </p:sp>
      <p:sp>
        <p:nvSpPr>
          <p:cNvPr id="4" name="Footer Placeholder 3">
            <a:extLst>
              <a:ext uri="{FF2B5EF4-FFF2-40B4-BE49-F238E27FC236}">
                <a16:creationId xmlns:a16="http://schemas.microsoft.com/office/drawing/2014/main" id="{45132E2E-712E-F923-25E3-442FADBCFCF2}"/>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CF0D05D1-E1AD-DA6B-EDFD-6954BC4ED6CD}"/>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9</a:t>
            </a:fld>
            <a:endParaRPr lang="en-US"/>
          </a:p>
        </p:txBody>
      </p:sp>
      <p:graphicFrame>
        <p:nvGraphicFramePr>
          <p:cNvPr id="7" name="Content Placeholder 2">
            <a:extLst>
              <a:ext uri="{FF2B5EF4-FFF2-40B4-BE49-F238E27FC236}">
                <a16:creationId xmlns:a16="http://schemas.microsoft.com/office/drawing/2014/main" id="{5DAEF653-33EF-509A-49BB-5E7171A43335}"/>
              </a:ext>
            </a:extLst>
          </p:cNvPr>
          <p:cNvGraphicFramePr>
            <a:graphicFrameLocks noGrp="1"/>
          </p:cNvGraphicFramePr>
          <p:nvPr>
            <p:ph sz="half" idx="2"/>
            <p:extLst>
              <p:ext uri="{D42A27DB-BD31-4B8C-83A1-F6EECF244321}">
                <p14:modId xmlns:p14="http://schemas.microsoft.com/office/powerpoint/2010/main" val="111376629"/>
              </p:ext>
            </p:extLst>
          </p:nvPr>
        </p:nvGraphicFramePr>
        <p:xfrm>
          <a:off x="6197600" y="1600199"/>
          <a:ext cx="5384800" cy="45259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a:extLst>
              <a:ext uri="{FF2B5EF4-FFF2-40B4-BE49-F238E27FC236}">
                <a16:creationId xmlns:a16="http://schemas.microsoft.com/office/drawing/2014/main" id="{57331966-84F5-733A-4258-4469D42118DA}"/>
              </a:ext>
            </a:extLst>
          </p:cNvPr>
          <p:cNvPicPr>
            <a:picLocks noChangeAspect="1"/>
          </p:cNvPicPr>
          <p:nvPr/>
        </p:nvPicPr>
        <p:blipFill>
          <a:blip r:embed="rId8"/>
          <a:stretch>
            <a:fillRect/>
          </a:stretch>
        </p:blipFill>
        <p:spPr>
          <a:xfrm>
            <a:off x="762000" y="1600200"/>
            <a:ext cx="5418282" cy="4343399"/>
          </a:xfrm>
          <a:prstGeom prst="rect">
            <a:avLst/>
          </a:prstGeom>
        </p:spPr>
      </p:pic>
    </p:spTree>
    <p:extLst>
      <p:ext uri="{BB962C8B-B14F-4D97-AF65-F5344CB8AC3E}">
        <p14:creationId xmlns:p14="http://schemas.microsoft.com/office/powerpoint/2010/main" val="989844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1CAD78-C6F6-407D-A9D5-329355F07703}">
  <ds:schemaRefs>
    <ds:schemaRef ds:uri="http://purl.org/dc/term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3.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0</TotalTime>
  <Words>1364</Words>
  <Application>Microsoft Office PowerPoint</Application>
  <PresentationFormat>Widescreen</PresentationFormat>
  <Paragraphs>262</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When Last Minute FV Strikes Gold: A Case Study on Finding Starvations &amp; Deadlocks in a Project Nearing Tape-in </vt:lpstr>
      <vt:lpstr>PowerPoint Presentation</vt:lpstr>
      <vt:lpstr>Introduction</vt:lpstr>
      <vt:lpstr>Problem Statement</vt:lpstr>
      <vt:lpstr>Traditional Formal Verification Flow</vt:lpstr>
      <vt:lpstr>Challenge</vt:lpstr>
      <vt:lpstr>ABC Formal</vt:lpstr>
      <vt:lpstr>Amplify</vt:lpstr>
      <vt:lpstr>Build</vt:lpstr>
      <vt:lpstr>Concentrate </vt:lpstr>
      <vt:lpstr>Results – Statistics</vt:lpstr>
      <vt:lpstr>Results – Starvation Bug (Scenario)</vt:lpstr>
      <vt:lpstr>Results – Starvation Bug (Localization)</vt:lpstr>
      <vt:lpstr>Results – Deadlock Bug</vt:lpstr>
      <vt:lpstr>Future Scope</vt:lpstr>
      <vt:lpstr>Conclusions</vt:lpstr>
      <vt:lpstr>Questions</vt:lpstr>
      <vt:lpstr>Backup Slides</vt:lpstr>
      <vt:lpstr>Traditional Formal Verification Flow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Last Minute FV Strikes Gold: A Case Study on Finding Starvations &amp; Deadlocks in a Project Nearing Tape-in  </dc:title>
  <dc:creator/>
  <cp:lastModifiedBy/>
  <cp:revision>851</cp:revision>
  <dcterms:created xsi:type="dcterms:W3CDTF">2011-11-23T07:37:04Z</dcterms:created>
  <dcterms:modified xsi:type="dcterms:W3CDTF">2023-09-11T18:19:13Z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y fmtid="{D5CDD505-2E9C-101B-9397-08002B2CF9AE}" pid="3" name="MSIP_Label_6f75f480-7803-4ee9-bb54-84d0635fdbe7_Enabled">
    <vt:lpwstr>true</vt:lpwstr>
  </property>
  <property fmtid="{D5CDD505-2E9C-101B-9397-08002B2CF9AE}" pid="4" name="MSIP_Label_6f75f480-7803-4ee9-bb54-84d0635fdbe7_SetDate">
    <vt:lpwstr>2022-12-15T10:58:23Z</vt:lpwstr>
  </property>
  <property fmtid="{D5CDD505-2E9C-101B-9397-08002B2CF9AE}" pid="5" name="MSIP_Label_6f75f480-7803-4ee9-bb54-84d0635fdbe7_Method">
    <vt:lpwstr>Privileged</vt:lpwstr>
  </property>
  <property fmtid="{D5CDD505-2E9C-101B-9397-08002B2CF9AE}" pid="6" name="MSIP_Label_6f75f480-7803-4ee9-bb54-84d0635fdbe7_Name">
    <vt:lpwstr>unrestricted</vt:lpwstr>
  </property>
  <property fmtid="{D5CDD505-2E9C-101B-9397-08002B2CF9AE}" pid="7" name="MSIP_Label_6f75f480-7803-4ee9-bb54-84d0635fdbe7_SiteId">
    <vt:lpwstr>38ae3bcd-9579-4fd4-adda-b42e1495d55a</vt:lpwstr>
  </property>
  <property fmtid="{D5CDD505-2E9C-101B-9397-08002B2CF9AE}" pid="8" name="MSIP_Label_6f75f480-7803-4ee9-bb54-84d0635fdbe7_ActionId">
    <vt:lpwstr>38c0abd5-c799-45e9-985a-ca31d84c522b</vt:lpwstr>
  </property>
  <property fmtid="{D5CDD505-2E9C-101B-9397-08002B2CF9AE}" pid="9" name="MSIP_Label_6f75f480-7803-4ee9-bb54-84d0635fdbe7_ContentBits">
    <vt:lpwstr>0</vt:lpwstr>
  </property>
  <property fmtid="{D5CDD505-2E9C-101B-9397-08002B2CF9AE}" pid="10" name="Document_Confidentiality">
    <vt:lpwstr>Unrestricted</vt:lpwstr>
  </property>
</Properties>
</file>