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23"/>
  </p:notesMasterIdLst>
  <p:handoutMasterIdLst>
    <p:handoutMasterId r:id="rId24"/>
  </p:handoutMasterIdLst>
  <p:sldIdLst>
    <p:sldId id="501" r:id="rId5"/>
    <p:sldId id="525" r:id="rId6"/>
    <p:sldId id="513" r:id="rId7"/>
    <p:sldId id="526" r:id="rId8"/>
    <p:sldId id="508" r:id="rId9"/>
    <p:sldId id="514" r:id="rId10"/>
    <p:sldId id="522" r:id="rId11"/>
    <p:sldId id="509" r:id="rId12"/>
    <p:sldId id="510" r:id="rId13"/>
    <p:sldId id="516" r:id="rId14"/>
    <p:sldId id="517" r:id="rId15"/>
    <p:sldId id="518" r:id="rId16"/>
    <p:sldId id="523" r:id="rId17"/>
    <p:sldId id="511" r:id="rId18"/>
    <p:sldId id="515" r:id="rId19"/>
    <p:sldId id="521" r:id="rId20"/>
    <p:sldId id="512" r:id="rId21"/>
    <p:sldId id="505" r:id="rId22"/>
  </p:sldIdLst>
  <p:sldSz cx="12192000" cy="6858000"/>
  <p:notesSz cx="10048875" cy="6918325"/>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7" autoAdjust="0"/>
    <p:restoredTop sz="53909" autoAdjust="0"/>
  </p:normalViewPr>
  <p:slideViewPr>
    <p:cSldViewPr>
      <p:cViewPr>
        <p:scale>
          <a:sx n="67" d="100"/>
          <a:sy n="67" d="100"/>
        </p:scale>
        <p:origin x="372" y="-2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18.08.2023</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17-Aug-23</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Erratic bit failure phenomenon is one of the widely reported issue in advanced flash memories used for implementing on-chip cache memory. Modern SoCs invest great efforts in logging, correcting, and recovering from such bit failures. These failures can occur due to various factors such as aging, environmental conditions, and variations in manufacturing processes. As the word “erratic” suggest, simulating all possible combinations and sequence of errors is practically impossible. Dynamic Simulation would not only require many test vectors and sizeable compute to simulate errors, but it will also fall short of providing absolute confidence in verification effort.</a:t>
            </a:r>
          </a:p>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3</a:t>
            </a:fld>
            <a:endParaRPr lang="en-US"/>
          </a:p>
        </p:txBody>
      </p:sp>
    </p:spTree>
    <p:extLst>
      <p:ext uri="{BB962C8B-B14F-4D97-AF65-F5344CB8AC3E}">
        <p14:creationId xmlns:p14="http://schemas.microsoft.com/office/powerpoint/2010/main" val="396104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9</a:t>
            </a:fld>
            <a:endParaRPr lang="en-US"/>
          </a:p>
        </p:txBody>
      </p:sp>
    </p:spTree>
    <p:extLst>
      <p:ext uri="{BB962C8B-B14F-4D97-AF65-F5344CB8AC3E}">
        <p14:creationId xmlns:p14="http://schemas.microsoft.com/office/powerpoint/2010/main" val="356391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lnSpc>
                <a:spcPct val="90000"/>
              </a:lnSpc>
              <a:buNone/>
            </a:pPr>
            <a:endParaRPr lang="en-US" sz="1200"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10</a:t>
            </a:fld>
            <a:endParaRPr lang="en-US"/>
          </a:p>
        </p:txBody>
      </p:sp>
    </p:spTree>
    <p:extLst>
      <p:ext uri="{BB962C8B-B14F-4D97-AF65-F5344CB8AC3E}">
        <p14:creationId xmlns:p14="http://schemas.microsoft.com/office/powerpoint/2010/main" val="306139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11</a:t>
            </a:fld>
            <a:endParaRPr lang="en-US"/>
          </a:p>
        </p:txBody>
      </p:sp>
    </p:spTree>
    <p:extLst>
      <p:ext uri="{BB962C8B-B14F-4D97-AF65-F5344CB8AC3E}">
        <p14:creationId xmlns:p14="http://schemas.microsoft.com/office/powerpoint/2010/main" val="224263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12</a:t>
            </a:fld>
            <a:endParaRPr lang="en-US"/>
          </a:p>
        </p:txBody>
      </p:sp>
    </p:spTree>
    <p:extLst>
      <p:ext uri="{BB962C8B-B14F-4D97-AF65-F5344CB8AC3E}">
        <p14:creationId xmlns:p14="http://schemas.microsoft.com/office/powerpoint/2010/main" val="302735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13</a:t>
            </a:fld>
            <a:endParaRPr lang="en-US"/>
          </a:p>
        </p:txBody>
      </p:sp>
    </p:spTree>
    <p:extLst>
      <p:ext uri="{BB962C8B-B14F-4D97-AF65-F5344CB8AC3E}">
        <p14:creationId xmlns:p14="http://schemas.microsoft.com/office/powerpoint/2010/main" val="2315316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17-Aug-23</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17-Aug-23</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17-Aug-23</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17-Aug-23</a:t>
            </a:fld>
            <a:endParaRPr lang="en-US"/>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17-Aug-23</a:t>
            </a:fld>
            <a:endParaRPr lang="en-US"/>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17-Aug-23</a:t>
            </a:fld>
            <a:endParaRPr lang="en-US"/>
          </a:p>
        </p:txBody>
      </p:sp>
      <p:sp>
        <p:nvSpPr>
          <p:cNvPr id="8" name="Footer Placeholder 7"/>
          <p:cNvSpPr>
            <a:spLocks noGrp="1"/>
          </p:cNvSpPr>
          <p:nvPr>
            <p:ph type="ftr" sz="quarter" idx="11"/>
          </p:nvPr>
        </p:nvSpPr>
        <p:spPr/>
        <p:txBody>
          <a:bodyPr/>
          <a:lstStyle/>
          <a:p>
            <a:pPr>
              <a:defRPr/>
            </a:pPr>
            <a:r>
              <a:rPr lang="en-US" dirty="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17-Aug-23</a:t>
            </a:fld>
            <a:endParaRPr lang="en-US"/>
          </a:p>
        </p:txBody>
      </p:sp>
      <p:sp>
        <p:nvSpPr>
          <p:cNvPr id="4" name="Footer Placeholder 3"/>
          <p:cNvSpPr>
            <a:spLocks noGrp="1"/>
          </p:cNvSpPr>
          <p:nvPr>
            <p:ph type="ftr" sz="quarter" idx="11"/>
          </p:nvPr>
        </p:nvSpPr>
        <p:spPr/>
        <p:txBody>
          <a:bodyPr/>
          <a:lstStyle/>
          <a:p>
            <a:pPr>
              <a:defRPr/>
            </a:pPr>
            <a:r>
              <a:rPr lang="en-US" dirty="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17-Aug-23</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a:extLst>
              <a:ext uri="{FF2B5EF4-FFF2-40B4-BE49-F238E27FC236}">
                <a16:creationId xmlns:a16="http://schemas.microsoft.com/office/drawing/2014/main" id="{8D1F96AF-911C-4C94-9AB3-40AB3DC17C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69114" y="6073503"/>
            <a:ext cx="1175435" cy="704086"/>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sz="4900" dirty="0"/>
              <a:t>Covering All the bases: Coverage-driven</a:t>
            </a:r>
            <a:br>
              <a:rPr lang="en-US" sz="4900" dirty="0"/>
            </a:br>
            <a:r>
              <a:rPr lang="en-US" sz="4900" dirty="0"/>
              <a:t>Formal Verification Sign-off of Pipelined</a:t>
            </a:r>
            <a:br>
              <a:rPr lang="en-US" sz="4900" dirty="0"/>
            </a:br>
            <a:r>
              <a:rPr lang="en-US" sz="4900" dirty="0"/>
              <a:t>Error Detection Filter</a:t>
            </a:r>
            <a:endParaRPr lang="en-US" dirty="0"/>
          </a:p>
        </p:txBody>
      </p:sp>
      <p:sp>
        <p:nvSpPr>
          <p:cNvPr id="7" name="Subtitle 6"/>
          <p:cNvSpPr>
            <a:spLocks noGrp="1"/>
          </p:cNvSpPr>
          <p:nvPr>
            <p:ph type="subTitle" idx="1"/>
          </p:nvPr>
        </p:nvSpPr>
        <p:spPr/>
        <p:txBody>
          <a:bodyPr/>
          <a:lstStyle/>
          <a:p>
            <a:r>
              <a:rPr lang="en-US" dirty="0"/>
              <a:t>Harbaksh Gupta, Anshul Jain</a:t>
            </a:r>
          </a:p>
          <a:p>
            <a:r>
              <a:rPr lang="en-US" dirty="0"/>
              <a:t>Intel Corporation</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
        <p:nvSpPr>
          <p:cNvPr id="2" name="AutoShape 2">
            <a:extLst>
              <a:ext uri="{FF2B5EF4-FFF2-40B4-BE49-F238E27FC236}">
                <a16:creationId xmlns:a16="http://schemas.microsoft.com/office/drawing/2014/main" id="{63D1BE85-DCF9-32D1-A258-5DD6270F5E2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a:extLst>
              <a:ext uri="{FF2B5EF4-FFF2-40B4-BE49-F238E27FC236}">
                <a16:creationId xmlns:a16="http://schemas.microsoft.com/office/drawing/2014/main" id="{2D916B5F-C8FD-292A-FE2E-69E686709A3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B8A38DBC-5F43-32D1-9ED7-50C362AA7E5F}"/>
              </a:ext>
            </a:extLst>
          </p:cNvPr>
          <p:cNvPicPr>
            <a:picLocks noChangeAspect="1"/>
          </p:cNvPicPr>
          <p:nvPr/>
        </p:nvPicPr>
        <p:blipFill>
          <a:blip r:embed="rId2"/>
          <a:stretch>
            <a:fillRect/>
          </a:stretch>
        </p:blipFill>
        <p:spPr>
          <a:xfrm>
            <a:off x="4984750" y="5175779"/>
            <a:ext cx="2222500" cy="9260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D9BCFADA-41B5-BFDE-153B-9195EA38BF11}"/>
              </a:ext>
            </a:extLst>
          </p:cNvPr>
          <p:cNvSpPr>
            <a:spLocks noGrp="1"/>
          </p:cNvSpPr>
          <p:nvPr>
            <p:ph type="title"/>
          </p:nvPr>
        </p:nvSpPr>
        <p:spPr>
          <a:xfrm>
            <a:off x="609600" y="274638"/>
            <a:ext cx="10972800" cy="1143000"/>
          </a:xfrm>
        </p:spPr>
        <p:txBody>
          <a:bodyPr/>
          <a:lstStyle/>
          <a:p>
            <a:r>
              <a:rPr lang="en-US" dirty="0"/>
              <a:t>Implementation Complexities and FV Solutions</a:t>
            </a:r>
          </a:p>
        </p:txBody>
      </p:sp>
      <p:sp>
        <p:nvSpPr>
          <p:cNvPr id="3" name="Content Placeholder 2">
            <a:extLst>
              <a:ext uri="{FF2B5EF4-FFF2-40B4-BE49-F238E27FC236}">
                <a16:creationId xmlns:a16="http://schemas.microsoft.com/office/drawing/2014/main" id="{E59CFD3D-944F-F073-8E4D-52E71373F01A}"/>
              </a:ext>
            </a:extLst>
          </p:cNvPr>
          <p:cNvSpPr>
            <a:spLocks noGrp="1"/>
          </p:cNvSpPr>
          <p:nvPr>
            <p:ph sz="half" idx="1"/>
          </p:nvPr>
        </p:nvSpPr>
        <p:spPr>
          <a:xfrm>
            <a:off x="609600" y="1600201"/>
            <a:ext cx="5384800" cy="4525963"/>
          </a:xfrm>
        </p:spPr>
        <p:txBody>
          <a:bodyPr>
            <a:normAutofit/>
          </a:bodyPr>
          <a:lstStyle/>
          <a:p>
            <a:pPr algn="just">
              <a:lnSpc>
                <a:spcPct val="90000"/>
              </a:lnSpc>
            </a:pPr>
            <a:r>
              <a:rPr lang="en-US" sz="2000" dirty="0"/>
              <a:t>Aligning pipeline stages at a common point before feeding data to FV reference model.</a:t>
            </a:r>
          </a:p>
          <a:p>
            <a:pPr algn="just">
              <a:lnSpc>
                <a:spcPct val="90000"/>
              </a:lnSpc>
            </a:pPr>
            <a:r>
              <a:rPr lang="en-US" sz="2000" dirty="0"/>
              <a:t>Synchronizing data from different stages to a single reference point or stage.</a:t>
            </a:r>
          </a:p>
          <a:p>
            <a:pPr algn="just">
              <a:lnSpc>
                <a:spcPct val="90000"/>
              </a:lnSpc>
            </a:pPr>
            <a:r>
              <a:rPr lang="en-US" sz="2000" dirty="0"/>
              <a:t>Ensuring consistent and accurate processing of incoming errors.</a:t>
            </a:r>
          </a:p>
          <a:p>
            <a:pPr algn="just">
              <a:lnSpc>
                <a:spcPct val="90000"/>
              </a:lnSpc>
            </a:pPr>
            <a:r>
              <a:rPr lang="en-US" sz="2000" dirty="0"/>
              <a:t>Aligned stages allow comprehensive error analysis and detection by FV reference model.</a:t>
            </a:r>
          </a:p>
          <a:p>
            <a:pPr algn="just">
              <a:lnSpc>
                <a:spcPct val="90000"/>
              </a:lnSpc>
            </a:pPr>
            <a:r>
              <a:rPr lang="en-US" sz="2000" dirty="0"/>
              <a:t>Reduced misalignment issues, leading to precise error detection.</a:t>
            </a:r>
          </a:p>
          <a:p>
            <a:pPr algn="just">
              <a:lnSpc>
                <a:spcPct val="90000"/>
              </a:lnSpc>
            </a:pPr>
            <a:r>
              <a:rPr lang="en-US" sz="2000" dirty="0"/>
              <a:t>Simplified reference model creation due to consistent and organized data processing.</a:t>
            </a:r>
          </a:p>
          <a:p>
            <a:pPr algn="just">
              <a:lnSpc>
                <a:spcPct val="90000"/>
              </a:lnSpc>
            </a:pPr>
            <a:r>
              <a:rPr lang="en-US" sz="2000" dirty="0"/>
              <a:t>Streamlined approach to error management achieved.</a:t>
            </a:r>
          </a:p>
          <a:p>
            <a:pPr marL="0" indent="0" algn="just">
              <a:lnSpc>
                <a:spcPct val="90000"/>
              </a:lnSpc>
            </a:pPr>
            <a:endParaRPr lang="en-US" sz="1500" dirty="0"/>
          </a:p>
        </p:txBody>
      </p:sp>
      <p:sp>
        <p:nvSpPr>
          <p:cNvPr id="4" name="Footer Placeholder 3">
            <a:extLst>
              <a:ext uri="{FF2B5EF4-FFF2-40B4-BE49-F238E27FC236}">
                <a16:creationId xmlns:a16="http://schemas.microsoft.com/office/drawing/2014/main" id="{48F5719B-F445-B33B-5827-F079E8F7E383}"/>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a:t>© Accellera Systems Initiative</a:t>
            </a:r>
          </a:p>
        </p:txBody>
      </p:sp>
      <p:sp>
        <p:nvSpPr>
          <p:cNvPr id="5" name="Slide Number Placeholder 4">
            <a:extLst>
              <a:ext uri="{FF2B5EF4-FFF2-40B4-BE49-F238E27FC236}">
                <a16:creationId xmlns:a16="http://schemas.microsoft.com/office/drawing/2014/main" id="{D6FDC5EC-199C-A2CD-ACB4-D858E7D089A1}"/>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10</a:t>
            </a:fld>
            <a:endParaRPr lang="en-US"/>
          </a:p>
        </p:txBody>
      </p:sp>
      <p:sp>
        <p:nvSpPr>
          <p:cNvPr id="12" name="TextBox 11">
            <a:extLst>
              <a:ext uri="{FF2B5EF4-FFF2-40B4-BE49-F238E27FC236}">
                <a16:creationId xmlns:a16="http://schemas.microsoft.com/office/drawing/2014/main" id="{AA699BD7-5E7B-6326-B9B6-5AED4CCBCC45}"/>
              </a:ext>
            </a:extLst>
          </p:cNvPr>
          <p:cNvSpPr txBox="1">
            <a:spLocks noGrp="1" noRot="1" noMove="1" noResize="1" noEditPoints="1" noAdjustHandles="1" noChangeArrowheads="1" noChangeShapeType="1"/>
          </p:cNvSpPr>
          <p:nvPr/>
        </p:nvSpPr>
        <p:spPr>
          <a:xfrm>
            <a:off x="6400800" y="1600201"/>
            <a:ext cx="5181600" cy="4708981"/>
          </a:xfrm>
          <a:prstGeom prst="rect">
            <a:avLst/>
          </a:prstGeom>
          <a:noFill/>
          <a:ln>
            <a:solidFill>
              <a:schemeClr val="tx1"/>
            </a:solidFill>
          </a:ln>
        </p:spPr>
        <p:txBody>
          <a:bodyPr wrap="square" rtlCol="0">
            <a:spAutoFit/>
          </a:bodyPr>
          <a:lstStyle/>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always</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b="1" dirty="0">
                <a:solidFill>
                  <a:srgbClr val="0000FF"/>
                </a:solidFill>
                <a:effectLst/>
                <a:latin typeface="Courier New" panose="02070309020205020404" pitchFamily="49" charset="0"/>
                <a:ea typeface="Times New Roman" panose="02020603050405020304" pitchFamily="18" charset="0"/>
              </a:rPr>
              <a:t>posedge</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fv_clk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begin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err="1">
                <a:solidFill>
                  <a:srgbClr val="000000"/>
                </a:solidFill>
                <a:effectLst/>
                <a:latin typeface="Courier New" panose="02070309020205020404" pitchFamily="49" charset="0"/>
                <a:ea typeface="Times New Roman" panose="02020603050405020304" pitchFamily="18" charset="0"/>
              </a:rPr>
              <a:t>en_err_log</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begin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FF"/>
                </a:solidFill>
                <a:effectLst/>
                <a:latin typeface="Courier New" panose="02070309020205020404" pitchFamily="49" charset="0"/>
                <a:ea typeface="Times New Roman" panose="02020603050405020304" pitchFamily="18" charset="0"/>
              </a:rPr>
              <a:t>      </a:t>
            </a:r>
            <a:r>
              <a:rPr lang="en-US" sz="1200" dirty="0">
                <a:solidFill>
                  <a:srgbClr val="008000"/>
                </a:solidFill>
                <a:effectLst/>
                <a:highlight>
                  <a:srgbClr val="FFFFFF"/>
                </a:highlight>
                <a:latin typeface="Courier New" panose="02070309020205020404" pitchFamily="49" charset="0"/>
                <a:ea typeface="Times New Roman" panose="02020603050405020304" pitchFamily="18" charset="0"/>
              </a:rPr>
              <a:t>// error info received @stage x18</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fv_tag_err_x19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a:solidFill>
                  <a:srgbClr val="000000"/>
                </a:solidFill>
                <a:effectLst/>
                <a:highlight>
                  <a:srgbClr val="FFFF00"/>
                </a:highlight>
                <a:latin typeface="Courier New" panose="02070309020205020404" pitchFamily="49" charset="0"/>
                <a:ea typeface="Times New Roman" panose="02020603050405020304" pitchFamily="18" charset="0"/>
              </a:rPr>
              <a:t>tag_err_x18</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fv_tag_err_x20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fv_tag_err_x19</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fv_tag_err_x21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fv_tag_err_x20</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fv_tag_err_x22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fv_tag_err_x21</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fv_tag_err_x23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fv_tag_err_x22</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fv_tag_err_x24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fv_tag_err_x23</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fv_tag_err_x25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fv_tag_err_x24</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end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end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always</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b="1" dirty="0">
                <a:solidFill>
                  <a:srgbClr val="0000FF"/>
                </a:solidFill>
                <a:effectLst/>
                <a:latin typeface="Courier New" panose="02070309020205020404" pitchFamily="49" charset="0"/>
                <a:ea typeface="Times New Roman" panose="02020603050405020304" pitchFamily="18" charset="0"/>
              </a:rPr>
              <a:t>posedge</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fv_clk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begin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a:solidFill>
                  <a:srgbClr val="008000"/>
                </a:solidFill>
                <a:effectLst/>
                <a:highlight>
                  <a:srgbClr val="FFFFFF"/>
                </a:highlight>
                <a:latin typeface="Courier New" panose="02070309020205020404" pitchFamily="49" charset="0"/>
                <a:ea typeface="Times New Roman" panose="02020603050405020304" pitchFamily="18" charset="0"/>
              </a:rPr>
              <a:t>// opcode info received @stage x</a:t>
            </a:r>
            <a:r>
              <a:rPr lang="en-US" sz="1200" dirty="0">
                <a:solidFill>
                  <a:srgbClr val="008000"/>
                </a:solidFill>
                <a:effectLst/>
                <a:latin typeface="Courier New" panose="02070309020205020404" pitchFamily="49" charset="0"/>
                <a:ea typeface="Times New Roman" panose="02020603050405020304" pitchFamily="18" charset="0"/>
              </a:rPr>
              <a:t>20</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FF"/>
                </a:solidFill>
                <a:effectLst/>
                <a:latin typeface="Courier New" panose="02070309020205020404" pitchFamily="49" charset="0"/>
                <a:ea typeface="Times New Roman" panose="02020603050405020304" pitchFamily="18" charset="0"/>
              </a:rPr>
              <a:t>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highlight>
                  <a:srgbClr val="FFFF00"/>
                </a:highlight>
                <a:latin typeface="Courier New" panose="02070309020205020404" pitchFamily="49" charset="0"/>
                <a:ea typeface="Times New Roman" panose="02020603050405020304" pitchFamily="18" charset="0"/>
              </a:rPr>
              <a:t>pkt_x20</a:t>
            </a:r>
            <a:r>
              <a:rPr lang="en-US" sz="1200" b="1" dirty="0">
                <a:solidFill>
                  <a:srgbClr val="000080"/>
                </a:solidFill>
                <a:effectLst/>
                <a:highlight>
                  <a:srgbClr val="FFFF00"/>
                </a:highlight>
                <a:latin typeface="Courier New" panose="02070309020205020404" pitchFamily="49" charset="0"/>
                <a:ea typeface="Times New Roman" panose="02020603050405020304" pitchFamily="18" charset="0"/>
              </a:rPr>
              <a:t>.</a:t>
            </a:r>
            <a:r>
              <a:rPr lang="en-US" sz="1200" dirty="0">
                <a:solidFill>
                  <a:srgbClr val="000000"/>
                </a:solidFill>
                <a:effectLst/>
                <a:highlight>
                  <a:srgbClr val="FFFF00"/>
                </a:highlight>
                <a:latin typeface="Courier New" panose="02070309020205020404" pitchFamily="49" charset="0"/>
                <a:ea typeface="Times New Roman" panose="02020603050405020304" pitchFamily="18" charset="0"/>
              </a:rPr>
              <a:t>vld</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fv_pkt_x21</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a:solidFill>
                  <a:srgbClr val="000000"/>
                </a:solidFill>
                <a:effectLst/>
                <a:highlight>
                  <a:srgbClr val="FFFF00"/>
                </a:highlight>
                <a:latin typeface="Courier New" panose="02070309020205020404" pitchFamily="49" charset="0"/>
                <a:ea typeface="Times New Roman" panose="02020603050405020304" pitchFamily="18" charset="0"/>
              </a:rPr>
              <a:t>pkt_x20</a:t>
            </a:r>
            <a:r>
              <a:rPr lang="en-US" sz="1200" b="1" dirty="0">
                <a:solidFill>
                  <a:srgbClr val="000080"/>
                </a:solidFill>
                <a:effectLst/>
                <a:highlight>
                  <a:srgbClr val="FFFF00"/>
                </a:highlight>
                <a:latin typeface="Courier New" panose="02070309020205020404" pitchFamily="49" charset="0"/>
                <a:ea typeface="Times New Roman" panose="02020603050405020304" pitchFamily="18" charset="0"/>
              </a:rPr>
              <a:t>.</a:t>
            </a:r>
            <a:r>
              <a:rPr lang="en-US" sz="1200" dirty="0">
                <a:solidFill>
                  <a:srgbClr val="000000"/>
                </a:solidFill>
                <a:effectLst/>
                <a:highlight>
                  <a:srgbClr val="FFFF00"/>
                </a:highlight>
                <a:latin typeface="Courier New" panose="02070309020205020404" pitchFamily="49" charset="0"/>
                <a:ea typeface="Times New Roman" panose="02020603050405020304" pitchFamily="18" charset="0"/>
              </a:rPr>
              <a:t>op</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8000"/>
                </a:solidFill>
                <a:effectLst/>
                <a:highlight>
                  <a:srgbClr val="FFFFFF"/>
                </a:highlight>
                <a:latin typeface="Courier New" panose="02070309020205020404" pitchFamily="49"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   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fv_pkt_x21</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vld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fv_pkt_x22</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fv_pkt_x21</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   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fv_pkt_x22</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vld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fv_pkt_x23</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fv_pkt_x22</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   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fv_pkt_x23</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vld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fv_pkt_x24</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fv_pkt_x23</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FF"/>
                </a:solidFill>
                <a:effectLst/>
                <a:latin typeface="Courier New" panose="02070309020205020404" pitchFamily="49" charset="0"/>
                <a:ea typeface="Times New Roman" panose="02020603050405020304" pitchFamily="18" charset="0"/>
              </a:rPr>
              <a:t>   if</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fv_pkt_x24</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vld </a:t>
            </a:r>
            <a:r>
              <a:rPr lang="en-US" sz="1200" b="1" dirty="0">
                <a:solidFill>
                  <a:srgbClr val="000080"/>
                </a:solidFill>
                <a:effectLst/>
                <a:latin typeface="Courier New" panose="02070309020205020404" pitchFamily="49" charset="0"/>
                <a:ea typeface="Times New Roman" panose="02020603050405020304" pitchFamily="18" charset="0"/>
              </a:rPr>
              <a:t>&amp;&amp;</a:t>
            </a:r>
            <a:r>
              <a:rPr lang="en-US" sz="1200" dirty="0">
                <a:solidFill>
                  <a:srgbClr val="000000"/>
                </a:solidFill>
                <a:effectLst/>
                <a:latin typeface="Courier New" panose="02070309020205020404" pitchFamily="49" charset="0"/>
                <a:ea typeface="Times New Roman" panose="02020603050405020304" pitchFamily="18" charset="0"/>
              </a:rPr>
              <a:t> </a:t>
            </a:r>
            <a:r>
              <a:rPr lang="en-US" sz="1200" dirty="0" err="1">
                <a:solidFill>
                  <a:srgbClr val="000000"/>
                </a:solidFill>
                <a:effectLst/>
                <a:latin typeface="Courier New" panose="02070309020205020404" pitchFamily="49" charset="0"/>
                <a:ea typeface="Times New Roman" panose="02020603050405020304" pitchFamily="18" charset="0"/>
              </a:rPr>
              <a:t>en_clk</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 fv_pkt_x25</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 </a:t>
            </a:r>
            <a:r>
              <a:rPr lang="en-US" sz="1200" b="1" dirty="0">
                <a:solidFill>
                  <a:srgbClr val="000080"/>
                </a:solidFill>
                <a:effectLst/>
                <a:latin typeface="Courier New" panose="02070309020205020404" pitchFamily="49" charset="0"/>
                <a:ea typeface="Times New Roman" panose="02020603050405020304" pitchFamily="18" charset="0"/>
              </a:rPr>
              <a:t>&lt;=</a:t>
            </a:r>
            <a:r>
              <a:rPr lang="en-US" sz="1200" dirty="0">
                <a:solidFill>
                  <a:srgbClr val="000000"/>
                </a:solidFill>
                <a:effectLst/>
                <a:latin typeface="Courier New" panose="02070309020205020404" pitchFamily="49" charset="0"/>
                <a:ea typeface="Times New Roman" panose="02020603050405020304" pitchFamily="18" charset="0"/>
              </a:rPr>
              <a:t> fv_pkt_x24</a:t>
            </a:r>
            <a:r>
              <a:rPr lang="en-US" sz="1200" b="1" dirty="0">
                <a:solidFill>
                  <a:srgbClr val="000080"/>
                </a:solidFill>
                <a:effectLst/>
                <a:latin typeface="Courier New" panose="02070309020205020404" pitchFamily="49" charset="0"/>
                <a:ea typeface="Times New Roman" panose="02020603050405020304" pitchFamily="18" charset="0"/>
              </a:rPr>
              <a:t>.</a:t>
            </a:r>
            <a:r>
              <a:rPr lang="en-US" sz="1200" dirty="0">
                <a:solidFill>
                  <a:srgbClr val="000000"/>
                </a:solidFill>
                <a:effectLst/>
                <a:latin typeface="Courier New" panose="02070309020205020404" pitchFamily="49" charset="0"/>
                <a:ea typeface="Times New Roman" panose="02020603050405020304" pitchFamily="18" charset="0"/>
              </a:rPr>
              <a:t>op</a:t>
            </a:r>
            <a:r>
              <a:rPr lang="en-US" sz="1200" b="1" dirty="0">
                <a:solidFill>
                  <a:srgbClr val="000080"/>
                </a:solidFill>
                <a:effectLst/>
                <a:latin typeface="Courier New" panose="02070309020205020404" pitchFamily="49"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r>
              <a:rPr lang="en-US" sz="1200" b="1" dirty="0">
                <a:solidFill>
                  <a:srgbClr val="0000FF"/>
                </a:solidFill>
                <a:effectLst/>
                <a:latin typeface="Courier New" panose="02070309020205020404" pitchFamily="49" charset="0"/>
                <a:ea typeface="Times New Roman" panose="02020603050405020304" pitchFamily="18" charset="0"/>
              </a:rPr>
              <a:t>end</a:t>
            </a:r>
            <a:endParaRPr lang="en-US" sz="1200" dirty="0"/>
          </a:p>
        </p:txBody>
      </p:sp>
    </p:spTree>
    <p:extLst>
      <p:ext uri="{BB962C8B-B14F-4D97-AF65-F5344CB8AC3E}">
        <p14:creationId xmlns:p14="http://schemas.microsoft.com/office/powerpoint/2010/main" val="160894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24E8-E739-D340-E3FD-4A624FC1E9DF}"/>
              </a:ext>
            </a:extLst>
          </p:cNvPr>
          <p:cNvSpPr>
            <a:spLocks noGrp="1"/>
          </p:cNvSpPr>
          <p:nvPr>
            <p:ph type="title"/>
          </p:nvPr>
        </p:nvSpPr>
        <p:spPr/>
        <p:txBody>
          <a:bodyPr/>
          <a:lstStyle/>
          <a:p>
            <a:r>
              <a:rPr lang="en-US" dirty="0"/>
              <a:t>Implementation Complexities and FV Solutions</a:t>
            </a:r>
          </a:p>
        </p:txBody>
      </p:sp>
      <p:sp>
        <p:nvSpPr>
          <p:cNvPr id="3" name="Content Placeholder 2">
            <a:extLst>
              <a:ext uri="{FF2B5EF4-FFF2-40B4-BE49-F238E27FC236}">
                <a16:creationId xmlns:a16="http://schemas.microsoft.com/office/drawing/2014/main" id="{69DC1295-314B-FC0B-657F-8555D62D7DF3}"/>
              </a:ext>
            </a:extLst>
          </p:cNvPr>
          <p:cNvSpPr>
            <a:spLocks noGrp="1"/>
          </p:cNvSpPr>
          <p:nvPr>
            <p:ph idx="1"/>
          </p:nvPr>
        </p:nvSpPr>
        <p:spPr/>
        <p:txBody>
          <a:bodyPr>
            <a:normAutofit/>
          </a:bodyPr>
          <a:lstStyle/>
          <a:p>
            <a:r>
              <a:rPr lang="en-US" b="1" dirty="0"/>
              <a:t>Multiple CAM entries:</a:t>
            </a:r>
            <a:r>
              <a:rPr lang="en-US" dirty="0"/>
              <a:t> </a:t>
            </a:r>
          </a:p>
          <a:p>
            <a:pPr lvl="1"/>
            <a:r>
              <a:rPr lang="en-US" sz="2200" dirty="0"/>
              <a:t>There were Multiple entries in the CAM .</a:t>
            </a:r>
          </a:p>
          <a:p>
            <a:pPr lvl="1"/>
            <a:r>
              <a:rPr lang="en-US" sz="2200" dirty="0"/>
              <a:t>Reference model for each individual entry is time-consuming .</a:t>
            </a:r>
          </a:p>
          <a:p>
            <a:pPr lvl="1"/>
            <a:r>
              <a:rPr lang="en-US" sz="2200" dirty="0"/>
              <a:t>Every entry in the CAM is symmetric in nature.</a:t>
            </a:r>
          </a:p>
          <a:p>
            <a:pPr lvl="1"/>
            <a:r>
              <a:rPr lang="en-US" sz="2200" dirty="0"/>
              <a:t>Symmetry utilized for simplifying reference model creation.</a:t>
            </a:r>
          </a:p>
          <a:p>
            <a:pPr lvl="1"/>
            <a:r>
              <a:rPr lang="en-US" sz="2200" dirty="0"/>
              <a:t>Symbolic variable tracks transactions on symbolic CAM address.</a:t>
            </a:r>
          </a:p>
          <a:p>
            <a:pPr lvl="1"/>
            <a:r>
              <a:rPr lang="en-US" sz="2200" dirty="0"/>
              <a:t>Symbolic variables can take on any legal value, enhancing utility.</a:t>
            </a:r>
          </a:p>
          <a:p>
            <a:pPr lvl="1"/>
            <a:r>
              <a:rPr lang="en-US" sz="2200" dirty="0"/>
              <a:t>Single reference model covers transactions for all CAM addresses.</a:t>
            </a:r>
          </a:p>
          <a:p>
            <a:pPr lvl="1"/>
            <a:r>
              <a:rPr lang="en-US" sz="2200" dirty="0"/>
              <a:t>This approach exploits CAM entry symmetry and reduces need for multiple models.</a:t>
            </a:r>
          </a:p>
          <a:p>
            <a:pPr lvl="1"/>
            <a:r>
              <a:rPr lang="en-US" sz="2200" dirty="0"/>
              <a:t>Streamlines design and verification process and ensures coverage for all possible addresses.</a:t>
            </a:r>
          </a:p>
          <a:p>
            <a:pPr marL="514350" indent="-514350">
              <a:buFont typeface="+mj-lt"/>
              <a:buAutoNum type="arabicPeriod" startAt="2"/>
            </a:pPr>
            <a:endParaRPr lang="en-US" sz="2400" dirty="0"/>
          </a:p>
        </p:txBody>
      </p:sp>
      <p:sp>
        <p:nvSpPr>
          <p:cNvPr id="4" name="Footer Placeholder 3">
            <a:extLst>
              <a:ext uri="{FF2B5EF4-FFF2-40B4-BE49-F238E27FC236}">
                <a16:creationId xmlns:a16="http://schemas.microsoft.com/office/drawing/2014/main" id="{95DD1B84-C45A-150E-90BD-3CE681C0E6B4}"/>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07B4360C-3C75-7197-DEE9-E06D744C7C64}"/>
              </a:ext>
            </a:extLst>
          </p:cNvPr>
          <p:cNvSpPr>
            <a:spLocks noGrp="1"/>
          </p:cNvSpPr>
          <p:nvPr>
            <p:ph type="sldNum" sz="quarter" idx="12"/>
          </p:nvPr>
        </p:nvSpPr>
        <p:spPr/>
        <p:txBody>
          <a:bodyPr/>
          <a:lstStyle/>
          <a:p>
            <a:fld id="{8B820FFD-5868-4678-ACC2-C353669912D5}" type="slidenum">
              <a:rPr lang="en-US" smtClean="0"/>
              <a:pPr/>
              <a:t>11</a:t>
            </a:fld>
            <a:endParaRPr lang="en-US"/>
          </a:p>
        </p:txBody>
      </p:sp>
    </p:spTree>
    <p:extLst>
      <p:ext uri="{BB962C8B-B14F-4D97-AF65-F5344CB8AC3E}">
        <p14:creationId xmlns:p14="http://schemas.microsoft.com/office/powerpoint/2010/main" val="311699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9969-17F1-882D-0886-32CD15DA57D0}"/>
              </a:ext>
            </a:extLst>
          </p:cNvPr>
          <p:cNvSpPr>
            <a:spLocks noGrp="1"/>
          </p:cNvSpPr>
          <p:nvPr>
            <p:ph type="title"/>
          </p:nvPr>
        </p:nvSpPr>
        <p:spPr/>
        <p:txBody>
          <a:bodyPr/>
          <a:lstStyle/>
          <a:p>
            <a:r>
              <a:rPr lang="en-US" dirty="0"/>
              <a:t>Implementation Complexities and FV Solutions</a:t>
            </a:r>
          </a:p>
        </p:txBody>
      </p:sp>
      <p:sp>
        <p:nvSpPr>
          <p:cNvPr id="3" name="Content Placeholder 2">
            <a:extLst>
              <a:ext uri="{FF2B5EF4-FFF2-40B4-BE49-F238E27FC236}">
                <a16:creationId xmlns:a16="http://schemas.microsoft.com/office/drawing/2014/main" id="{06561987-8D07-851F-CAF1-EF47576079E7}"/>
              </a:ext>
            </a:extLst>
          </p:cNvPr>
          <p:cNvSpPr>
            <a:spLocks noGrp="1"/>
          </p:cNvSpPr>
          <p:nvPr>
            <p:ph idx="1"/>
          </p:nvPr>
        </p:nvSpPr>
        <p:spPr>
          <a:xfrm>
            <a:off x="609600" y="1447800"/>
            <a:ext cx="5714999" cy="5029199"/>
          </a:xfrm>
        </p:spPr>
        <p:txBody>
          <a:bodyPr>
            <a:normAutofit fontScale="25000" lnSpcReduction="20000"/>
          </a:bodyPr>
          <a:lstStyle/>
          <a:p>
            <a:r>
              <a:rPr lang="en-US" sz="8800" b="1" dirty="0"/>
              <a:t>Variable output latencies:</a:t>
            </a:r>
          </a:p>
          <a:p>
            <a:pPr lvl="1"/>
            <a:r>
              <a:rPr lang="en-US" sz="7200" dirty="0"/>
              <a:t>Variable latencies pose a challenge in accurate system behavior verification.</a:t>
            </a:r>
          </a:p>
          <a:p>
            <a:pPr lvl="1"/>
            <a:r>
              <a:rPr lang="en-US" sz="7200" dirty="0"/>
              <a:t>One technique to address this issue is the use of quiesce checking. </a:t>
            </a:r>
          </a:p>
          <a:p>
            <a:pPr lvl="1"/>
            <a:r>
              <a:rPr lang="en-US" sz="7200" dirty="0"/>
              <a:t>It halts incoming traffic randomly, compares outputs after waiting for specified duration.</a:t>
            </a:r>
          </a:p>
          <a:p>
            <a:pPr lvl="1"/>
            <a:r>
              <a:rPr lang="en-US" sz="7200" dirty="0"/>
              <a:t>A Floating pulse temporarily pauses incoming traffic.</a:t>
            </a:r>
          </a:p>
          <a:p>
            <a:pPr lvl="1"/>
            <a:r>
              <a:rPr lang="en-US" sz="7200" dirty="0"/>
              <a:t>System stabilizes during quiescent period for precise output comparison.</a:t>
            </a:r>
          </a:p>
          <a:p>
            <a:pPr lvl="1"/>
            <a:r>
              <a:rPr lang="en-US" sz="7200" dirty="0"/>
              <a:t>Quiesce checking simplifies formal reference modeling.</a:t>
            </a:r>
          </a:p>
          <a:p>
            <a:pPr lvl="1"/>
            <a:r>
              <a:rPr lang="en-US" sz="7200" dirty="0"/>
              <a:t>This helps in identifying any discrepancies  in the design .</a:t>
            </a:r>
          </a:p>
          <a:p>
            <a:pPr lvl="1"/>
            <a:r>
              <a:rPr lang="en-US" sz="7200" dirty="0"/>
              <a:t>Guarantees accurate and reliable </a:t>
            </a:r>
            <a:r>
              <a:rPr lang="en-US" sz="7200" dirty="0" err="1"/>
              <a:t>resultswithout</a:t>
            </a:r>
            <a:r>
              <a:rPr lang="en-US" sz="7200" dirty="0"/>
              <a:t> being affected by variable latencies </a:t>
            </a:r>
            <a:r>
              <a:rPr lang="en-US" sz="6800" dirty="0"/>
              <a:t>.</a:t>
            </a:r>
          </a:p>
        </p:txBody>
      </p:sp>
      <p:sp>
        <p:nvSpPr>
          <p:cNvPr id="4" name="Footer Placeholder 3">
            <a:extLst>
              <a:ext uri="{FF2B5EF4-FFF2-40B4-BE49-F238E27FC236}">
                <a16:creationId xmlns:a16="http://schemas.microsoft.com/office/drawing/2014/main" id="{6A33F7ED-5BCF-9DEB-D919-DED1504CCE3F}"/>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3B55013A-AD6C-FE82-4393-BEA56B386DB7}"/>
              </a:ext>
            </a:extLst>
          </p:cNvPr>
          <p:cNvSpPr>
            <a:spLocks noGrp="1"/>
          </p:cNvSpPr>
          <p:nvPr>
            <p:ph type="sldNum" sz="quarter" idx="12"/>
          </p:nvPr>
        </p:nvSpPr>
        <p:spPr/>
        <p:txBody>
          <a:bodyPr/>
          <a:lstStyle/>
          <a:p>
            <a:fld id="{8B820FFD-5868-4678-ACC2-C353669912D5}" type="slidenum">
              <a:rPr lang="en-US" smtClean="0"/>
              <a:pPr/>
              <a:t>12</a:t>
            </a:fld>
            <a:endParaRPr lang="en-US"/>
          </a:p>
        </p:txBody>
      </p:sp>
      <p:pic>
        <p:nvPicPr>
          <p:cNvPr id="6" name="Content Placeholder 5">
            <a:extLst>
              <a:ext uri="{FF2B5EF4-FFF2-40B4-BE49-F238E27FC236}">
                <a16:creationId xmlns:a16="http://schemas.microsoft.com/office/drawing/2014/main" id="{2EE6C611-1E3B-67BD-92B7-7E947CBA659B}"/>
              </a:ext>
            </a:extLst>
          </p:cNvPr>
          <p:cNvPicPr>
            <a:picLocks noChangeAspect="1"/>
          </p:cNvPicPr>
          <p:nvPr/>
        </p:nvPicPr>
        <p:blipFill rotWithShape="1">
          <a:blip r:embed="rId3"/>
          <a:srcRect r="32639" b="32823"/>
          <a:stretch/>
        </p:blipFill>
        <p:spPr>
          <a:xfrm>
            <a:off x="6248400" y="2362200"/>
            <a:ext cx="5714999" cy="2301753"/>
          </a:xfrm>
          <a:prstGeom prst="rect">
            <a:avLst/>
          </a:prstGeom>
        </p:spPr>
      </p:pic>
    </p:spTree>
    <p:extLst>
      <p:ext uri="{BB962C8B-B14F-4D97-AF65-F5344CB8AC3E}">
        <p14:creationId xmlns:p14="http://schemas.microsoft.com/office/powerpoint/2010/main" val="2401609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D4A35-C1A0-BFBC-DB13-431E513ABE9F}"/>
              </a:ext>
            </a:extLst>
          </p:cNvPr>
          <p:cNvSpPr>
            <a:spLocks noGrp="1"/>
          </p:cNvSpPr>
          <p:nvPr>
            <p:ph type="title"/>
          </p:nvPr>
        </p:nvSpPr>
        <p:spPr/>
        <p:txBody>
          <a:bodyPr/>
          <a:lstStyle/>
          <a:p>
            <a:r>
              <a:rPr lang="en-US" dirty="0"/>
              <a:t>Quiesce Checking</a:t>
            </a:r>
          </a:p>
        </p:txBody>
      </p:sp>
      <p:sp>
        <p:nvSpPr>
          <p:cNvPr id="3" name="Content Placeholder 2">
            <a:extLst>
              <a:ext uri="{FF2B5EF4-FFF2-40B4-BE49-F238E27FC236}">
                <a16:creationId xmlns:a16="http://schemas.microsoft.com/office/drawing/2014/main" id="{87A67C6D-1C7D-3D6E-8241-D6A1727D625F}"/>
              </a:ext>
            </a:extLst>
          </p:cNvPr>
          <p:cNvSpPr>
            <a:spLocks noGrp="1"/>
          </p:cNvSpPr>
          <p:nvPr>
            <p:ph idx="1"/>
          </p:nvPr>
        </p:nvSpPr>
        <p:spPr>
          <a:xfrm>
            <a:off x="609600" y="1295401"/>
            <a:ext cx="6248400" cy="2057400"/>
          </a:xfrm>
        </p:spPr>
        <p:txBody>
          <a:bodyPr>
            <a:normAutofit/>
          </a:bodyPr>
          <a:lstStyle/>
          <a:p>
            <a:r>
              <a:rPr lang="en-US" sz="2200" dirty="0">
                <a:latin typeface="+mn-lt"/>
              </a:rPr>
              <a:t>Floating Pulse: </a:t>
            </a:r>
          </a:p>
          <a:p>
            <a:pPr lvl="1"/>
            <a:r>
              <a:rPr lang="en-US" sz="1800" dirty="0"/>
              <a:t>A pseudo-random variable asserted only once at an arbitrary time </a:t>
            </a:r>
            <a:r>
              <a:rPr lang="en-US" sz="1800" dirty="0">
                <a:effectLst/>
                <a:ea typeface="Times New Roman" panose="02020603050405020304" pitchFamily="18" charset="0"/>
              </a:rPr>
              <a:t>after reset </a:t>
            </a:r>
          </a:p>
          <a:p>
            <a:pPr lvl="1"/>
            <a:r>
              <a:rPr lang="en-US" sz="1800" dirty="0">
                <a:ea typeface="Times New Roman" panose="02020603050405020304" pitchFamily="18" charset="0"/>
              </a:rPr>
              <a:t>FV tool can do something special </a:t>
            </a:r>
            <a:r>
              <a:rPr lang="en-US" sz="1800" dirty="0">
                <a:effectLst/>
                <a:ea typeface="Times New Roman" panose="02020603050405020304" pitchFamily="18" charset="0"/>
              </a:rPr>
              <a:t>on that pulse</a:t>
            </a:r>
          </a:p>
          <a:p>
            <a:pPr lvl="1"/>
            <a:r>
              <a:rPr lang="en-US" sz="1800" dirty="0"/>
              <a:t>Special thing can be used to tag a certain transaction, inserting a barrier, switching modes etc.</a:t>
            </a:r>
          </a:p>
          <a:p>
            <a:pPr lvl="1"/>
            <a:endParaRPr lang="en-US" sz="1800" dirty="0"/>
          </a:p>
        </p:txBody>
      </p:sp>
      <p:sp>
        <p:nvSpPr>
          <p:cNvPr id="4" name="Footer Placeholder 3">
            <a:extLst>
              <a:ext uri="{FF2B5EF4-FFF2-40B4-BE49-F238E27FC236}">
                <a16:creationId xmlns:a16="http://schemas.microsoft.com/office/drawing/2014/main" id="{39D0995C-D344-C8B8-4E8A-4F4E7A51742A}"/>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5B31F75C-435C-D612-4669-95E54B69E0F3}"/>
              </a:ext>
            </a:extLst>
          </p:cNvPr>
          <p:cNvSpPr>
            <a:spLocks noGrp="1"/>
          </p:cNvSpPr>
          <p:nvPr>
            <p:ph type="sldNum" sz="quarter" idx="12"/>
          </p:nvPr>
        </p:nvSpPr>
        <p:spPr/>
        <p:txBody>
          <a:bodyPr/>
          <a:lstStyle/>
          <a:p>
            <a:fld id="{8B820FFD-5868-4678-ACC2-C353669912D5}" type="slidenum">
              <a:rPr lang="en-US" smtClean="0"/>
              <a:pPr/>
              <a:t>13</a:t>
            </a:fld>
            <a:endParaRPr lang="en-US" dirty="0"/>
          </a:p>
        </p:txBody>
      </p:sp>
      <p:pic>
        <p:nvPicPr>
          <p:cNvPr id="7" name="Picture 6">
            <a:extLst>
              <a:ext uri="{FF2B5EF4-FFF2-40B4-BE49-F238E27FC236}">
                <a16:creationId xmlns:a16="http://schemas.microsoft.com/office/drawing/2014/main" id="{84764337-4856-AE3C-65B6-E90F77C16EAD}"/>
              </a:ext>
            </a:extLst>
          </p:cNvPr>
          <p:cNvPicPr>
            <a:picLocks noChangeAspect="1"/>
          </p:cNvPicPr>
          <p:nvPr/>
        </p:nvPicPr>
        <p:blipFill>
          <a:blip r:embed="rId3"/>
          <a:stretch>
            <a:fillRect/>
          </a:stretch>
        </p:blipFill>
        <p:spPr>
          <a:xfrm>
            <a:off x="6943725" y="1668464"/>
            <a:ext cx="3961905" cy="1190476"/>
          </a:xfrm>
          <a:prstGeom prst="rect">
            <a:avLst/>
          </a:prstGeom>
        </p:spPr>
      </p:pic>
      <p:sp>
        <p:nvSpPr>
          <p:cNvPr id="8" name="Content Placeholder 2">
            <a:extLst>
              <a:ext uri="{FF2B5EF4-FFF2-40B4-BE49-F238E27FC236}">
                <a16:creationId xmlns:a16="http://schemas.microsoft.com/office/drawing/2014/main" id="{BB90B12A-74FB-DBFB-363A-7EE1B8B93F08}"/>
              </a:ext>
            </a:extLst>
          </p:cNvPr>
          <p:cNvSpPr txBox="1">
            <a:spLocks/>
          </p:cNvSpPr>
          <p:nvPr/>
        </p:nvSpPr>
        <p:spPr>
          <a:xfrm>
            <a:off x="609600" y="3352800"/>
            <a:ext cx="5791447" cy="27432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8800" dirty="0"/>
              <a:t>Quiesce Checking: </a:t>
            </a:r>
          </a:p>
          <a:p>
            <a:pPr lvl="1" fontAlgn="auto">
              <a:spcAft>
                <a:spcPts val="0"/>
              </a:spcAft>
            </a:pPr>
            <a:r>
              <a:rPr lang="en-US" sz="7200" dirty="0"/>
              <a:t>Quiesce checking halts incoming traffic randomly, compares outputs after waiting for specified duration.</a:t>
            </a:r>
          </a:p>
          <a:p>
            <a:pPr lvl="1" fontAlgn="auto">
              <a:spcAft>
                <a:spcPts val="0"/>
              </a:spcAft>
            </a:pPr>
            <a:r>
              <a:rPr lang="en-US" sz="7200" dirty="0"/>
              <a:t>Floating pulse temporarily pauses incoming traffic.</a:t>
            </a:r>
          </a:p>
          <a:p>
            <a:pPr lvl="1" fontAlgn="auto">
              <a:spcAft>
                <a:spcPts val="0"/>
              </a:spcAft>
            </a:pPr>
            <a:r>
              <a:rPr lang="en-US" sz="7200" dirty="0"/>
              <a:t>Quiesce checking technique mitigates latency challenges.</a:t>
            </a:r>
          </a:p>
          <a:p>
            <a:pPr lvl="1"/>
            <a:r>
              <a:rPr lang="en-US" sz="7200" dirty="0"/>
              <a:t>Achieves cycle independence in deeply pipelined design.</a:t>
            </a:r>
          </a:p>
          <a:p>
            <a:pPr lvl="1"/>
            <a:r>
              <a:rPr lang="en-US" sz="7200" dirty="0"/>
              <a:t>Cycle independence ensures evaluation without latency effects.</a:t>
            </a:r>
          </a:p>
          <a:p>
            <a:pPr lvl="1" fontAlgn="auto">
              <a:spcAft>
                <a:spcPts val="0"/>
              </a:spcAft>
            </a:pPr>
            <a:endParaRPr lang="en-US" sz="7200" dirty="0"/>
          </a:p>
          <a:p>
            <a:pPr lvl="1" fontAlgn="auto">
              <a:spcAft>
                <a:spcPts val="0"/>
              </a:spcAft>
            </a:pPr>
            <a:endParaRPr lang="en-US" dirty="0"/>
          </a:p>
          <a:p>
            <a:pPr fontAlgn="auto">
              <a:spcAft>
                <a:spcPts val="0"/>
              </a:spcAft>
            </a:pPr>
            <a:endParaRPr lang="en-US" dirty="0"/>
          </a:p>
        </p:txBody>
      </p:sp>
      <p:sp>
        <p:nvSpPr>
          <p:cNvPr id="9" name="TextBox 8">
            <a:extLst>
              <a:ext uri="{FF2B5EF4-FFF2-40B4-BE49-F238E27FC236}">
                <a16:creationId xmlns:a16="http://schemas.microsoft.com/office/drawing/2014/main" id="{6D2480CB-7284-DFA7-1C35-B4538C0EE0F6}"/>
              </a:ext>
            </a:extLst>
          </p:cNvPr>
          <p:cNvSpPr txBox="1"/>
          <p:nvPr/>
        </p:nvSpPr>
        <p:spPr>
          <a:xfrm>
            <a:off x="6943725" y="3352800"/>
            <a:ext cx="4724400" cy="3108543"/>
          </a:xfrm>
          <a:prstGeom prst="rect">
            <a:avLst/>
          </a:prstGeom>
          <a:noFill/>
        </p:spPr>
        <p:txBody>
          <a:bodyPr wrap="square" rtlCol="0">
            <a:spAutoFit/>
          </a:bodyPr>
          <a:lstStyle/>
          <a:p>
            <a:r>
              <a:rPr lang="en-US" sz="1400" b="1" dirty="0">
                <a:solidFill>
                  <a:srgbClr val="0000FF"/>
                </a:solidFill>
                <a:effectLst/>
                <a:latin typeface="Courier New" panose="02070309020205020404" pitchFamily="49" charset="0"/>
              </a:rPr>
              <a:t>wire</a:t>
            </a:r>
            <a:r>
              <a:rPr lang="en-US" sz="1400" dirty="0">
                <a:solidFill>
                  <a:srgbClr val="000000"/>
                </a:solidFill>
                <a:effectLst/>
                <a:latin typeface="Courier New" panose="02070309020205020404" pitchFamily="49" charset="0"/>
              </a:rPr>
              <a:t> pulse</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b="1" dirty="0">
                <a:solidFill>
                  <a:srgbClr val="0000FF"/>
                </a:solidFill>
                <a:effectLst/>
                <a:latin typeface="Courier New" panose="02070309020205020404" pitchFamily="49" charset="0"/>
              </a:rPr>
              <a:t>reg</a:t>
            </a:r>
            <a:r>
              <a:rPr lang="en-US" sz="1400" dirty="0">
                <a:solidFill>
                  <a:srgbClr val="000000"/>
                </a:solidFill>
                <a:effectLst/>
                <a:latin typeface="Courier New" panose="02070309020205020404" pitchFamily="49" charset="0"/>
              </a:rPr>
              <a:t> </a:t>
            </a:r>
            <a:r>
              <a:rPr lang="en-US" sz="1400" dirty="0" err="1">
                <a:solidFill>
                  <a:srgbClr val="000000"/>
                </a:solidFill>
                <a:effectLst/>
                <a:latin typeface="Courier New" panose="02070309020205020404" pitchFamily="49" charset="0"/>
              </a:rPr>
              <a:t>pulse_seen</a:t>
            </a:r>
            <a:r>
              <a:rPr lang="en-US" sz="1400" b="1" dirty="0">
                <a:solidFill>
                  <a:srgbClr val="000080"/>
                </a:solidFill>
                <a:effectLst/>
                <a:latin typeface="Courier New" panose="02070309020205020404" pitchFamily="49" charset="0"/>
              </a:rPr>
              <a:t>;</a:t>
            </a:r>
          </a:p>
          <a:p>
            <a:r>
              <a:rPr lang="en-US" sz="1400" dirty="0">
                <a:solidFill>
                  <a:srgbClr val="000000"/>
                </a:solidFill>
                <a:effectLst/>
                <a:latin typeface="Courier New" panose="02070309020205020404" pitchFamily="49" charset="0"/>
              </a:rPr>
              <a:t> </a:t>
            </a:r>
          </a:p>
          <a:p>
            <a:r>
              <a:rPr lang="en-US" sz="1400" b="1" dirty="0">
                <a:solidFill>
                  <a:srgbClr val="0000FF"/>
                </a:solidFill>
                <a:effectLst/>
                <a:latin typeface="Courier New" panose="02070309020205020404" pitchFamily="49" charset="0"/>
              </a:rPr>
              <a:t>always</a:t>
            </a:r>
            <a:r>
              <a:rPr lang="en-US" sz="1400" b="1" dirty="0">
                <a:solidFill>
                  <a:srgbClr val="000080"/>
                </a:solidFill>
                <a:effectLst/>
                <a:latin typeface="Courier New" panose="02070309020205020404" pitchFamily="49" charset="0"/>
              </a:rPr>
              <a:t>@(</a:t>
            </a:r>
            <a:r>
              <a:rPr lang="en-US" sz="1400" b="1" dirty="0" err="1">
                <a:solidFill>
                  <a:srgbClr val="0000FF"/>
                </a:solidFill>
                <a:effectLst/>
                <a:latin typeface="Courier New" panose="02070309020205020404" pitchFamily="49" charset="0"/>
              </a:rPr>
              <a:t>posedge</a:t>
            </a:r>
            <a:r>
              <a:rPr lang="en-US" sz="1400" dirty="0">
                <a:solidFill>
                  <a:srgbClr val="000000"/>
                </a:solidFill>
                <a:effectLst/>
                <a:latin typeface="Courier New" panose="02070309020205020404" pitchFamily="49" charset="0"/>
              </a:rPr>
              <a:t> </a:t>
            </a:r>
            <a:r>
              <a:rPr lang="en-US" sz="1400" dirty="0" err="1">
                <a:solidFill>
                  <a:srgbClr val="000000"/>
                </a:solidFill>
                <a:effectLst/>
                <a:latin typeface="Courier New" panose="02070309020205020404" pitchFamily="49" charset="0"/>
              </a:rPr>
              <a:t>clk</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r>
              <a:rPr lang="en-US" sz="1400" b="1" dirty="0">
                <a:solidFill>
                  <a:srgbClr val="0000FF"/>
                </a:solidFill>
                <a:effectLst/>
                <a:latin typeface="Courier New" panose="02070309020205020404" pitchFamily="49" charset="0"/>
              </a:rPr>
              <a:t>begin</a:t>
            </a:r>
            <a:r>
              <a:rPr lang="en-US" sz="1400" dirty="0">
                <a:solidFill>
                  <a:srgbClr val="000000"/>
                </a:solidFill>
                <a:effectLst/>
                <a:latin typeface="Courier New" panose="02070309020205020404" pitchFamily="49" charset="0"/>
              </a:rPr>
              <a:t> </a:t>
            </a:r>
          </a:p>
          <a:p>
            <a:r>
              <a:rPr lang="en-US" sz="1400" b="1" dirty="0">
                <a:solidFill>
                  <a:srgbClr val="0000FF"/>
                </a:solidFill>
                <a:effectLst/>
                <a:latin typeface="Courier New" panose="02070309020205020404" pitchFamily="49" charset="0"/>
              </a:rPr>
              <a:t>   if</a:t>
            </a:r>
            <a:r>
              <a:rPr lang="en-US" sz="1400" b="1" dirty="0">
                <a:solidFill>
                  <a:srgbClr val="000080"/>
                </a:solidFill>
                <a:effectLst/>
                <a:latin typeface="Courier New" panose="02070309020205020404" pitchFamily="49" charset="0"/>
              </a:rPr>
              <a:t>(</a:t>
            </a:r>
            <a:r>
              <a:rPr lang="en-US" sz="1400" dirty="0" err="1">
                <a:solidFill>
                  <a:srgbClr val="000000"/>
                </a:solidFill>
                <a:effectLst/>
                <a:latin typeface="Courier New" panose="02070309020205020404" pitchFamily="49" charset="0"/>
              </a:rPr>
              <a:t>rst</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dirty="0">
                <a:solidFill>
                  <a:srgbClr val="000000"/>
                </a:solidFill>
                <a:latin typeface="Courier New" panose="02070309020205020404" pitchFamily="49" charset="0"/>
              </a:rPr>
              <a:t>      </a:t>
            </a:r>
            <a:r>
              <a:rPr lang="en-US" sz="1400" dirty="0" err="1">
                <a:solidFill>
                  <a:srgbClr val="000000"/>
                </a:solidFill>
                <a:effectLst/>
                <a:latin typeface="Courier New" panose="02070309020205020404" pitchFamily="49" charset="0"/>
              </a:rPr>
              <a:t>pulse_seen</a:t>
            </a:r>
            <a:r>
              <a:rPr lang="en-US" sz="1400"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&lt;=</a:t>
            </a:r>
            <a:r>
              <a:rPr lang="en-US" sz="1400" dirty="0">
                <a:solidFill>
                  <a:srgbClr val="000000"/>
                </a:solidFill>
                <a:effectLst/>
                <a:latin typeface="Courier New" panose="02070309020205020404" pitchFamily="49" charset="0"/>
              </a:rPr>
              <a:t> </a:t>
            </a:r>
            <a:r>
              <a:rPr lang="en-US" sz="1400" dirty="0">
                <a:solidFill>
                  <a:srgbClr val="FF8000"/>
                </a:solidFill>
                <a:effectLst/>
                <a:latin typeface="Courier New" panose="02070309020205020404" pitchFamily="49" charset="0"/>
              </a:rPr>
              <a:t>1'b0</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b="1" dirty="0">
                <a:solidFill>
                  <a:srgbClr val="0000FF"/>
                </a:solidFill>
                <a:effectLst/>
                <a:latin typeface="Courier New" panose="02070309020205020404" pitchFamily="49" charset="0"/>
              </a:rPr>
              <a:t>   else</a:t>
            </a:r>
            <a:r>
              <a:rPr lang="en-US" sz="1400" dirty="0">
                <a:solidFill>
                  <a:srgbClr val="000000"/>
                </a:solidFill>
                <a:effectLst/>
                <a:latin typeface="Courier New" panose="02070309020205020404" pitchFamily="49" charset="0"/>
              </a:rPr>
              <a:t> </a:t>
            </a:r>
            <a:r>
              <a:rPr lang="en-US" sz="1400" b="1" dirty="0">
                <a:solidFill>
                  <a:srgbClr val="0000FF"/>
                </a:solidFill>
                <a:effectLst/>
                <a:latin typeface="Courier New" panose="02070309020205020404" pitchFamily="49" charset="0"/>
              </a:rPr>
              <a:t>if</a:t>
            </a:r>
            <a:r>
              <a:rPr lang="en-US" sz="1400"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pulse</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dirty="0">
                <a:solidFill>
                  <a:srgbClr val="000000"/>
                </a:solidFill>
                <a:latin typeface="Courier New" panose="02070309020205020404" pitchFamily="49" charset="0"/>
              </a:rPr>
              <a:t>      </a:t>
            </a:r>
            <a:r>
              <a:rPr lang="en-US" sz="1400" dirty="0" err="1">
                <a:solidFill>
                  <a:srgbClr val="000000"/>
                </a:solidFill>
                <a:effectLst/>
                <a:latin typeface="Courier New" panose="02070309020205020404" pitchFamily="49" charset="0"/>
              </a:rPr>
              <a:t>pulse_seen</a:t>
            </a:r>
            <a:r>
              <a:rPr lang="en-US" sz="1400"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&lt;=</a:t>
            </a:r>
            <a:r>
              <a:rPr lang="en-US" sz="1400" dirty="0">
                <a:solidFill>
                  <a:srgbClr val="000000"/>
                </a:solidFill>
                <a:effectLst/>
                <a:latin typeface="Courier New" panose="02070309020205020404" pitchFamily="49" charset="0"/>
              </a:rPr>
              <a:t> </a:t>
            </a:r>
            <a:r>
              <a:rPr lang="en-US" sz="1400" dirty="0">
                <a:solidFill>
                  <a:srgbClr val="FF8000"/>
                </a:solidFill>
                <a:effectLst/>
                <a:latin typeface="Courier New" panose="02070309020205020404" pitchFamily="49" charset="0"/>
              </a:rPr>
              <a:t>1'b1</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b="1" dirty="0">
                <a:solidFill>
                  <a:srgbClr val="0000FF"/>
                </a:solidFill>
                <a:effectLst/>
                <a:latin typeface="Courier New" panose="02070309020205020404" pitchFamily="49" charset="0"/>
              </a:rPr>
              <a:t>end</a:t>
            </a:r>
            <a:r>
              <a:rPr lang="en-US" sz="1400" dirty="0">
                <a:solidFill>
                  <a:srgbClr val="000000"/>
                </a:solidFill>
                <a:effectLst/>
                <a:latin typeface="Courier New" panose="02070309020205020404" pitchFamily="49" charset="0"/>
              </a:rPr>
              <a:t> </a:t>
            </a:r>
          </a:p>
          <a:p>
            <a:endParaRPr lang="en-US" sz="1400" dirty="0">
              <a:solidFill>
                <a:srgbClr val="000000"/>
              </a:solidFill>
              <a:effectLst/>
              <a:latin typeface="Courier New" panose="02070309020205020404" pitchFamily="49" charset="0"/>
            </a:endParaRPr>
          </a:p>
          <a:p>
            <a:r>
              <a:rPr lang="en-US" sz="1400" dirty="0" err="1">
                <a:solidFill>
                  <a:srgbClr val="000000"/>
                </a:solidFill>
                <a:effectLst/>
                <a:latin typeface="Courier New" panose="02070309020205020404" pitchFamily="49" charset="0"/>
              </a:rPr>
              <a:t>pulse_high_only_once</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r>
              <a:rPr lang="en-US" sz="1400" b="1" dirty="0">
                <a:solidFill>
                  <a:srgbClr val="0000FF"/>
                </a:solidFill>
                <a:effectLst/>
                <a:latin typeface="Courier New" panose="02070309020205020404" pitchFamily="49" charset="0"/>
              </a:rPr>
              <a:t>assert</a:t>
            </a:r>
            <a:r>
              <a:rPr lang="en-US" sz="1400" dirty="0">
                <a:solidFill>
                  <a:srgbClr val="000000"/>
                </a:solidFill>
                <a:effectLst/>
                <a:latin typeface="Courier New" panose="02070309020205020404" pitchFamily="49" charset="0"/>
              </a:rPr>
              <a:t> </a:t>
            </a:r>
            <a:r>
              <a:rPr lang="en-US" sz="1400" b="1" dirty="0">
                <a:solidFill>
                  <a:srgbClr val="0000FF"/>
                </a:solidFill>
                <a:effectLst/>
                <a:latin typeface="Courier New" panose="02070309020205020404" pitchFamily="49" charset="0"/>
              </a:rPr>
              <a:t>property</a:t>
            </a:r>
            <a:r>
              <a:rPr lang="en-US" sz="1400" b="1" dirty="0">
                <a:solidFill>
                  <a:srgbClr val="000080"/>
                </a:solidFill>
                <a:effectLst/>
                <a:latin typeface="Courier New" panose="02070309020205020404" pitchFamily="49" charset="0"/>
              </a:rPr>
              <a:t>(</a:t>
            </a:r>
            <a:endParaRPr lang="en-US" sz="1400" b="1" dirty="0">
              <a:solidFill>
                <a:srgbClr val="000000"/>
              </a:solidFill>
              <a:latin typeface="Courier New" panose="02070309020205020404" pitchFamily="49" charset="0"/>
            </a:endParaRPr>
          </a:p>
          <a:p>
            <a:r>
              <a:rPr lang="en-US" sz="1400" b="1"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a:t>
            </a:r>
            <a:r>
              <a:rPr lang="en-US" sz="1400" b="1" dirty="0">
                <a:solidFill>
                  <a:srgbClr val="0000FF"/>
                </a:solidFill>
                <a:effectLst/>
                <a:latin typeface="Courier New" panose="02070309020205020404" pitchFamily="49" charset="0"/>
              </a:rPr>
              <a:t>posedge</a:t>
            </a:r>
            <a:r>
              <a:rPr lang="en-US" sz="1400" dirty="0">
                <a:solidFill>
                  <a:srgbClr val="000000"/>
                </a:solidFill>
                <a:effectLst/>
                <a:latin typeface="Courier New" panose="02070309020205020404" pitchFamily="49" charset="0"/>
              </a:rPr>
              <a:t> </a:t>
            </a:r>
            <a:r>
              <a:rPr lang="en-US" sz="1400" dirty="0" err="1">
                <a:solidFill>
                  <a:srgbClr val="000000"/>
                </a:solidFill>
                <a:effectLst/>
                <a:latin typeface="Courier New" panose="02070309020205020404" pitchFamily="49" charset="0"/>
              </a:rPr>
              <a:t>clk</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r>
              <a:rPr lang="en-US" sz="1400" b="1" dirty="0">
                <a:solidFill>
                  <a:srgbClr val="0000FF"/>
                </a:solidFill>
                <a:effectLst/>
                <a:latin typeface="Courier New" panose="02070309020205020404" pitchFamily="49" charset="0"/>
              </a:rPr>
              <a:t>disable</a:t>
            </a:r>
            <a:r>
              <a:rPr lang="en-US" sz="1400" dirty="0">
                <a:solidFill>
                  <a:srgbClr val="000000"/>
                </a:solidFill>
                <a:effectLst/>
                <a:latin typeface="Courier New" panose="02070309020205020404" pitchFamily="49" charset="0"/>
              </a:rPr>
              <a:t> </a:t>
            </a:r>
            <a:r>
              <a:rPr lang="en-US" sz="1400" b="1" dirty="0" err="1">
                <a:solidFill>
                  <a:srgbClr val="0000FF"/>
                </a:solidFill>
                <a:effectLst/>
                <a:latin typeface="Courier New" panose="02070309020205020404" pitchFamily="49" charset="0"/>
              </a:rPr>
              <a:t>iff</a:t>
            </a:r>
            <a:r>
              <a:rPr lang="en-US" sz="1400" b="1" dirty="0">
                <a:solidFill>
                  <a:srgbClr val="000080"/>
                </a:solidFill>
                <a:effectLst/>
                <a:latin typeface="Courier New" panose="02070309020205020404" pitchFamily="49" charset="0"/>
              </a:rPr>
              <a:t>(</a:t>
            </a:r>
            <a:r>
              <a:rPr lang="en-US" sz="1400" dirty="0" err="1">
                <a:solidFill>
                  <a:srgbClr val="000000"/>
                </a:solidFill>
                <a:effectLst/>
                <a:latin typeface="Courier New" panose="02070309020205020404" pitchFamily="49" charset="0"/>
              </a:rPr>
              <a:t>rst</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 </a:t>
            </a:r>
          </a:p>
          <a:p>
            <a:r>
              <a:rPr lang="en-US" sz="1400" dirty="0">
                <a:solidFill>
                  <a:srgbClr val="000000"/>
                </a:solidFill>
                <a:latin typeface="Courier New" panose="02070309020205020404" pitchFamily="49" charset="0"/>
              </a:rPr>
              <a:t>   </a:t>
            </a:r>
            <a:r>
              <a:rPr lang="en-US" sz="1400" dirty="0" err="1">
                <a:solidFill>
                  <a:srgbClr val="000000"/>
                </a:solidFill>
                <a:effectLst/>
                <a:latin typeface="Courier New" panose="02070309020205020404" pitchFamily="49" charset="0"/>
              </a:rPr>
              <a:t>pulse_seen</a:t>
            </a:r>
            <a:r>
              <a:rPr lang="en-US" sz="1400"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|-&gt;</a:t>
            </a:r>
            <a:r>
              <a:rPr lang="en-US" sz="1400" dirty="0">
                <a:solidFill>
                  <a:srgbClr val="000000"/>
                </a:solidFill>
                <a:effectLst/>
                <a:latin typeface="Courier New" panose="02070309020205020404" pitchFamily="49" charset="0"/>
              </a:rPr>
              <a:t> </a:t>
            </a:r>
            <a:r>
              <a:rPr lang="en-US" sz="1400" b="1" dirty="0">
                <a:solidFill>
                  <a:srgbClr val="000080"/>
                </a:solidFill>
                <a:effectLst/>
                <a:latin typeface="Courier New" panose="02070309020205020404" pitchFamily="49" charset="0"/>
              </a:rPr>
              <a:t>!</a:t>
            </a:r>
            <a:r>
              <a:rPr lang="en-US" sz="1400" dirty="0">
                <a:solidFill>
                  <a:srgbClr val="000000"/>
                </a:solidFill>
                <a:effectLst/>
                <a:latin typeface="Courier New" panose="02070309020205020404" pitchFamily="49" charset="0"/>
              </a:rPr>
              <a:t>pulse </a:t>
            </a:r>
          </a:p>
          <a:p>
            <a:r>
              <a:rPr lang="en-US" sz="1400" b="1" dirty="0">
                <a:solidFill>
                  <a:srgbClr val="000080"/>
                </a:solidFill>
                <a:effectLst/>
                <a:latin typeface="Courier New" panose="02070309020205020404" pitchFamily="49" charset="0"/>
              </a:rPr>
              <a:t>);</a:t>
            </a:r>
            <a:endParaRPr lang="en-US" sz="1100" dirty="0">
              <a:effectLst/>
            </a:endParaRPr>
          </a:p>
        </p:txBody>
      </p:sp>
    </p:spTree>
    <p:extLst>
      <p:ext uri="{BB962C8B-B14F-4D97-AF65-F5344CB8AC3E}">
        <p14:creationId xmlns:p14="http://schemas.microsoft.com/office/powerpoint/2010/main" val="109958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DD28-5959-F080-599A-0B9EB4830A5B}"/>
              </a:ext>
            </a:extLst>
          </p:cNvPr>
          <p:cNvSpPr>
            <a:spLocks noGrp="1"/>
          </p:cNvSpPr>
          <p:nvPr>
            <p:ph type="title"/>
          </p:nvPr>
        </p:nvSpPr>
        <p:spPr>
          <a:xfrm>
            <a:off x="609600" y="274638"/>
            <a:ext cx="10972800" cy="1143000"/>
          </a:xfrm>
        </p:spPr>
        <p:txBody>
          <a:bodyPr anchor="ctr">
            <a:normAutofit/>
          </a:bodyPr>
          <a:lstStyle/>
          <a:p>
            <a:r>
              <a:rPr lang="en-US" dirty="0"/>
              <a:t>Results</a:t>
            </a:r>
          </a:p>
        </p:txBody>
      </p:sp>
      <p:sp>
        <p:nvSpPr>
          <p:cNvPr id="3" name="Content Placeholder 2">
            <a:extLst>
              <a:ext uri="{FF2B5EF4-FFF2-40B4-BE49-F238E27FC236}">
                <a16:creationId xmlns:a16="http://schemas.microsoft.com/office/drawing/2014/main" id="{B9F4CD43-4BC8-0B74-1AA5-501D6C55D4C3}"/>
              </a:ext>
            </a:extLst>
          </p:cNvPr>
          <p:cNvSpPr>
            <a:spLocks noGrp="1"/>
          </p:cNvSpPr>
          <p:nvPr>
            <p:ph sz="half" idx="1"/>
          </p:nvPr>
        </p:nvSpPr>
        <p:spPr>
          <a:xfrm>
            <a:off x="609600" y="1600201"/>
            <a:ext cx="5384800" cy="4525963"/>
          </a:xfrm>
        </p:spPr>
        <p:txBody>
          <a:bodyPr>
            <a:normAutofit lnSpcReduction="10000"/>
          </a:bodyPr>
          <a:lstStyle/>
          <a:p>
            <a:pPr algn="just">
              <a:lnSpc>
                <a:spcPct val="90000"/>
              </a:lnSpc>
            </a:pPr>
            <a:r>
              <a:rPr lang="en-US" sz="2200" dirty="0"/>
              <a:t>Formal verification analysis helped find four new bugs in a simulation clean design, most importantly the “last bug” of the design. </a:t>
            </a:r>
          </a:p>
          <a:p>
            <a:pPr algn="just">
              <a:lnSpc>
                <a:spcPct val="90000"/>
              </a:lnSpc>
            </a:pPr>
            <a:r>
              <a:rPr lang="en-US" sz="2200" dirty="0"/>
              <a:t>A couple of bugs were identified to be existing in previous generations of the IP as well. </a:t>
            </a:r>
          </a:p>
          <a:p>
            <a:pPr algn="just">
              <a:lnSpc>
                <a:spcPct val="90000"/>
              </a:lnSpc>
            </a:pPr>
            <a:r>
              <a:rPr lang="en-US" sz="2200" dirty="0"/>
              <a:t>These bugs were extremely complex to uncover due to the nature of sequence of the events required to activate them. Using this approach, we were able to suggest two enhancements which simplified the design implementation and made it more efficient w.r.t area and performance.</a:t>
            </a:r>
          </a:p>
          <a:p>
            <a:pPr marL="0" indent="0" algn="just">
              <a:lnSpc>
                <a:spcPct val="90000"/>
              </a:lnSpc>
              <a:buNone/>
            </a:pPr>
            <a:endParaRPr lang="en-US" sz="2200" dirty="0"/>
          </a:p>
        </p:txBody>
      </p:sp>
      <p:pic>
        <p:nvPicPr>
          <p:cNvPr id="7" name="Picture 6">
            <a:extLst>
              <a:ext uri="{FF2B5EF4-FFF2-40B4-BE49-F238E27FC236}">
                <a16:creationId xmlns:a16="http://schemas.microsoft.com/office/drawing/2014/main" id="{9AB1B605-16D2-8FF2-539C-B5B97B16EDF9}"/>
              </a:ext>
            </a:extLst>
          </p:cNvPr>
          <p:cNvPicPr>
            <a:picLocks noChangeAspect="1"/>
          </p:cNvPicPr>
          <p:nvPr/>
        </p:nvPicPr>
        <p:blipFill>
          <a:blip r:embed="rId2"/>
          <a:stretch>
            <a:fillRect/>
          </a:stretch>
        </p:blipFill>
        <p:spPr>
          <a:xfrm>
            <a:off x="6197600" y="2988152"/>
            <a:ext cx="5384800" cy="1750060"/>
          </a:xfrm>
          <a:prstGeom prst="rect">
            <a:avLst/>
          </a:prstGeom>
          <a:noFill/>
        </p:spPr>
      </p:pic>
      <p:sp>
        <p:nvSpPr>
          <p:cNvPr id="4" name="Footer Placeholder 3">
            <a:extLst>
              <a:ext uri="{FF2B5EF4-FFF2-40B4-BE49-F238E27FC236}">
                <a16:creationId xmlns:a16="http://schemas.microsoft.com/office/drawing/2014/main" id="{30F27BD7-10A8-7E8D-731E-C65D3A69ECFD}"/>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a:t>© Accellera Systems Initiative</a:t>
            </a:r>
          </a:p>
        </p:txBody>
      </p:sp>
      <p:sp>
        <p:nvSpPr>
          <p:cNvPr id="5" name="Slide Number Placeholder 4">
            <a:extLst>
              <a:ext uri="{FF2B5EF4-FFF2-40B4-BE49-F238E27FC236}">
                <a16:creationId xmlns:a16="http://schemas.microsoft.com/office/drawing/2014/main" id="{95B4DDA3-4DDF-82D3-06D5-F075E5341883}"/>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14</a:t>
            </a:fld>
            <a:endParaRPr lang="en-US"/>
          </a:p>
        </p:txBody>
      </p:sp>
    </p:spTree>
    <p:extLst>
      <p:ext uri="{BB962C8B-B14F-4D97-AF65-F5344CB8AC3E}">
        <p14:creationId xmlns:p14="http://schemas.microsoft.com/office/powerpoint/2010/main" val="4261230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8A23-C8BE-1F21-5C4B-178B0E81CBED}"/>
              </a:ext>
            </a:extLst>
          </p:cNvPr>
          <p:cNvSpPr>
            <a:spLocks noGrp="1"/>
          </p:cNvSpPr>
          <p:nvPr>
            <p:ph type="title"/>
          </p:nvPr>
        </p:nvSpPr>
        <p:spPr/>
        <p:txBody>
          <a:bodyPr/>
          <a:lstStyle/>
          <a:p>
            <a:r>
              <a:rPr lang="en-US" dirty="0"/>
              <a:t>Bug Description</a:t>
            </a:r>
          </a:p>
        </p:txBody>
      </p:sp>
      <p:sp>
        <p:nvSpPr>
          <p:cNvPr id="3" name="Content Placeholder 2">
            <a:extLst>
              <a:ext uri="{FF2B5EF4-FFF2-40B4-BE49-F238E27FC236}">
                <a16:creationId xmlns:a16="http://schemas.microsoft.com/office/drawing/2014/main" id="{5B6E9EC7-D85F-122D-1926-4D8652A7A5E7}"/>
              </a:ext>
            </a:extLst>
          </p:cNvPr>
          <p:cNvSpPr>
            <a:spLocks noGrp="1"/>
          </p:cNvSpPr>
          <p:nvPr>
            <p:ph idx="1"/>
          </p:nvPr>
        </p:nvSpPr>
        <p:spPr/>
        <p:txBody>
          <a:bodyPr/>
          <a:lstStyle/>
          <a:p>
            <a:r>
              <a:rPr lang="en-US" sz="1800" dirty="0">
                <a:effectLst/>
                <a:ea typeface="Times New Roman" panose="02020603050405020304" pitchFamily="18" charset="0"/>
              </a:rPr>
              <a:t>In one of the design bugs found through formal verification, “error flow” state machine did not transition correctly from “soft error” to “replace” state when “write operation” arrives immediately (in the next cycle) after “read error” for same address(represented by set and way).</a:t>
            </a:r>
          </a:p>
          <a:p>
            <a:r>
              <a:rPr lang="en-US" sz="1800" dirty="0">
                <a:effectLst/>
                <a:ea typeface="Times New Roman" panose="02020603050405020304" pitchFamily="18" charset="0"/>
              </a:rPr>
              <a:t>The root-cause of the bug lies in erroneous way of matching pipeline latencies. In the waveform shown in figure above, even though “write operation” and “read error” was received for the same address (set 0x09, way 0x04), design pipeline captured the “write operation” before the address (set, way) for the write operation be updated. This led to mapping the “write operation” to incorrect address and corrupting the “error flow” state of address (set=0x09, way=0x04).</a:t>
            </a:r>
          </a:p>
          <a:p>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8AF5F75-11FF-99BB-C75E-0CD3D5218FAE}"/>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ED338BEA-BEDB-CDE2-E455-D423A78E0256}"/>
              </a:ext>
            </a:extLst>
          </p:cNvPr>
          <p:cNvSpPr>
            <a:spLocks noGrp="1"/>
          </p:cNvSpPr>
          <p:nvPr>
            <p:ph type="sldNum" sz="quarter" idx="12"/>
          </p:nvPr>
        </p:nvSpPr>
        <p:spPr/>
        <p:txBody>
          <a:bodyPr/>
          <a:lstStyle/>
          <a:p>
            <a:fld id="{8B820FFD-5868-4678-ACC2-C353669912D5}" type="slidenum">
              <a:rPr lang="en-US" smtClean="0"/>
              <a:pPr/>
              <a:t>15</a:t>
            </a:fld>
            <a:endParaRPr lang="en-US"/>
          </a:p>
        </p:txBody>
      </p:sp>
      <p:pic>
        <p:nvPicPr>
          <p:cNvPr id="7" name="Picture 6">
            <a:extLst>
              <a:ext uri="{FF2B5EF4-FFF2-40B4-BE49-F238E27FC236}">
                <a16:creationId xmlns:a16="http://schemas.microsoft.com/office/drawing/2014/main" id="{17F15B42-C946-21D9-FEAD-460EFB7FE52B}"/>
              </a:ext>
            </a:extLst>
          </p:cNvPr>
          <p:cNvPicPr>
            <a:picLocks noChangeAspect="1"/>
          </p:cNvPicPr>
          <p:nvPr/>
        </p:nvPicPr>
        <p:blipFill>
          <a:blip r:embed="rId2"/>
          <a:stretch>
            <a:fillRect/>
          </a:stretch>
        </p:blipFill>
        <p:spPr>
          <a:xfrm>
            <a:off x="1409700" y="3486150"/>
            <a:ext cx="9372600" cy="3143250"/>
          </a:xfrm>
          <a:prstGeom prst="rect">
            <a:avLst/>
          </a:prstGeom>
        </p:spPr>
      </p:pic>
    </p:spTree>
    <p:extLst>
      <p:ext uri="{BB962C8B-B14F-4D97-AF65-F5344CB8AC3E}">
        <p14:creationId xmlns:p14="http://schemas.microsoft.com/office/powerpoint/2010/main" val="104388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DE8-38C2-AD14-00CD-4A644F8B6A00}"/>
              </a:ext>
            </a:extLst>
          </p:cNvPr>
          <p:cNvSpPr>
            <a:spLocks noGrp="1"/>
          </p:cNvSpPr>
          <p:nvPr>
            <p:ph type="title"/>
          </p:nvPr>
        </p:nvSpPr>
        <p:spPr/>
        <p:txBody>
          <a:bodyPr/>
          <a:lstStyle/>
          <a:p>
            <a:r>
              <a:rPr lang="en-US" dirty="0"/>
              <a:t>Formal Coverage</a:t>
            </a:r>
          </a:p>
        </p:txBody>
      </p:sp>
      <p:sp>
        <p:nvSpPr>
          <p:cNvPr id="3" name="Content Placeholder 2">
            <a:extLst>
              <a:ext uri="{FF2B5EF4-FFF2-40B4-BE49-F238E27FC236}">
                <a16:creationId xmlns:a16="http://schemas.microsoft.com/office/drawing/2014/main" id="{A657D7EC-A48D-C7FD-09BD-3AB7D85246F6}"/>
              </a:ext>
            </a:extLst>
          </p:cNvPr>
          <p:cNvSpPr>
            <a:spLocks noGrp="1"/>
          </p:cNvSpPr>
          <p:nvPr>
            <p:ph idx="1"/>
          </p:nvPr>
        </p:nvSpPr>
        <p:spPr>
          <a:xfrm>
            <a:off x="609600" y="1447801"/>
            <a:ext cx="5638800" cy="4495800"/>
          </a:xfrm>
        </p:spPr>
        <p:txBody>
          <a:bodyPr>
            <a:normAutofit fontScale="92500" lnSpcReduction="20000"/>
          </a:bodyPr>
          <a:lstStyle/>
          <a:p>
            <a:r>
              <a:rPr lang="en-US" sz="2400" dirty="0"/>
              <a:t>Collected formal coverage numbers during FV </a:t>
            </a:r>
            <a:r>
              <a:rPr lang="en-US" sz="2400" dirty="0" err="1"/>
              <a:t>testplan</a:t>
            </a:r>
            <a:r>
              <a:rPr lang="en-US" sz="2400" dirty="0"/>
              <a:t> implementation on weekly basis.</a:t>
            </a:r>
          </a:p>
          <a:p>
            <a:r>
              <a:rPr lang="en-US" sz="2400" dirty="0"/>
              <a:t>Active tracking of execution progress and waiver identification.</a:t>
            </a:r>
          </a:p>
          <a:p>
            <a:r>
              <a:rPr lang="en-US" sz="2400" dirty="0"/>
              <a:t>Increased confidence in discovering all design bugs.</a:t>
            </a:r>
          </a:p>
          <a:p>
            <a:r>
              <a:rPr lang="en-US" sz="2400" dirty="0"/>
              <a:t>Consistent enhancement of coverage metrics visible in figure.</a:t>
            </a:r>
          </a:p>
          <a:p>
            <a:r>
              <a:rPr lang="en-US" sz="2400" dirty="0"/>
              <a:t>Design state space covered systematically.</a:t>
            </a:r>
          </a:p>
          <a:p>
            <a:r>
              <a:rPr lang="en-US" sz="2400" dirty="0"/>
              <a:t>Well-defined process helped us to achieve exhaustive proofs and high-quality formal sign-off.</a:t>
            </a:r>
            <a:br>
              <a:rPr lang="en-US" sz="2400" dirty="0"/>
            </a:br>
            <a:br>
              <a:rPr lang="en-US" sz="2000" dirty="0"/>
            </a:br>
            <a:endParaRPr lang="en-US" sz="2000" dirty="0"/>
          </a:p>
        </p:txBody>
      </p:sp>
      <p:sp>
        <p:nvSpPr>
          <p:cNvPr id="4" name="Footer Placeholder 3">
            <a:extLst>
              <a:ext uri="{FF2B5EF4-FFF2-40B4-BE49-F238E27FC236}">
                <a16:creationId xmlns:a16="http://schemas.microsoft.com/office/drawing/2014/main" id="{75AAFD8F-E2E3-677E-D3E0-CCA9576DF4D2}"/>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1A57FC4-F625-2635-F2EC-0C6D49AB289D}"/>
              </a:ext>
            </a:extLst>
          </p:cNvPr>
          <p:cNvSpPr>
            <a:spLocks noGrp="1"/>
          </p:cNvSpPr>
          <p:nvPr>
            <p:ph type="sldNum" sz="quarter" idx="12"/>
          </p:nvPr>
        </p:nvSpPr>
        <p:spPr/>
        <p:txBody>
          <a:bodyPr/>
          <a:lstStyle/>
          <a:p>
            <a:fld id="{8B820FFD-5868-4678-ACC2-C353669912D5}" type="slidenum">
              <a:rPr lang="en-US" smtClean="0"/>
              <a:pPr/>
              <a:t>16</a:t>
            </a:fld>
            <a:endParaRPr lang="en-US"/>
          </a:p>
        </p:txBody>
      </p:sp>
      <p:pic>
        <p:nvPicPr>
          <p:cNvPr id="6" name="Picture 5">
            <a:extLst>
              <a:ext uri="{FF2B5EF4-FFF2-40B4-BE49-F238E27FC236}">
                <a16:creationId xmlns:a16="http://schemas.microsoft.com/office/drawing/2014/main" id="{B269808B-C67B-9291-A46D-3E68D129CDB0}"/>
              </a:ext>
            </a:extLst>
          </p:cNvPr>
          <p:cNvPicPr>
            <a:picLocks noChangeAspect="1"/>
          </p:cNvPicPr>
          <p:nvPr/>
        </p:nvPicPr>
        <p:blipFill>
          <a:blip r:embed="rId2"/>
          <a:stretch>
            <a:fillRect/>
          </a:stretch>
        </p:blipFill>
        <p:spPr>
          <a:xfrm>
            <a:off x="6248400" y="1761599"/>
            <a:ext cx="5895343" cy="3334801"/>
          </a:xfrm>
          <a:prstGeom prst="rect">
            <a:avLst/>
          </a:prstGeom>
        </p:spPr>
      </p:pic>
    </p:spTree>
    <p:extLst>
      <p:ext uri="{BB962C8B-B14F-4D97-AF65-F5344CB8AC3E}">
        <p14:creationId xmlns:p14="http://schemas.microsoft.com/office/powerpoint/2010/main" val="3050895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6E4D-F31F-C97B-3D09-2B8A9F8D022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E3DF141-F756-CD1D-FEAB-BB85D256E942}"/>
              </a:ext>
            </a:extLst>
          </p:cNvPr>
          <p:cNvSpPr>
            <a:spLocks noGrp="1"/>
          </p:cNvSpPr>
          <p:nvPr>
            <p:ph idx="1"/>
          </p:nvPr>
        </p:nvSpPr>
        <p:spPr/>
        <p:txBody>
          <a:bodyPr>
            <a:normAutofit fontScale="85000" lnSpcReduction="10000"/>
          </a:bodyPr>
          <a:lstStyle/>
          <a:p>
            <a:r>
              <a:rPr lang="en-US" dirty="0"/>
              <a:t>Found 4 bugs in a Simulation-clean design.</a:t>
            </a:r>
          </a:p>
          <a:p>
            <a:r>
              <a:rPr lang="en-US" dirty="0"/>
              <a:t>2 Design enhancements leading to more efficiency w.r.t performance and area.</a:t>
            </a:r>
          </a:p>
          <a:p>
            <a:r>
              <a:rPr lang="en-US" dirty="0"/>
              <a:t>Coverage-driven Formal Property Verification on error detection filter enabled the guarantee of “0 bugs left” on a simulation clean design which had a history of repeated bug escapes from pre-silicon IP &amp; SOC DV analysis.</a:t>
            </a:r>
          </a:p>
          <a:p>
            <a:r>
              <a:rPr lang="en-US" dirty="0"/>
              <a:t> The decision to deploy formal verification on a complex design involving erratic bit errors and deep pipeline proved to be a successful strategy to gain full confidence on the quality of implementation. </a:t>
            </a:r>
          </a:p>
          <a:p>
            <a:r>
              <a:rPr lang="en-US" dirty="0"/>
              <a:t>High-quality formal sign-off of error detection filter design not only helped prevent re-spins and save costs, but also paved way for novel methods for verifying similar class of designs and defined a sound strategy for formal sign-off.</a:t>
            </a:r>
          </a:p>
          <a:p>
            <a:endParaRPr lang="en-US" dirty="0"/>
          </a:p>
          <a:p>
            <a:endParaRPr lang="en-US" dirty="0"/>
          </a:p>
        </p:txBody>
      </p:sp>
      <p:sp>
        <p:nvSpPr>
          <p:cNvPr id="4" name="Footer Placeholder 3">
            <a:extLst>
              <a:ext uri="{FF2B5EF4-FFF2-40B4-BE49-F238E27FC236}">
                <a16:creationId xmlns:a16="http://schemas.microsoft.com/office/drawing/2014/main" id="{59241F8A-F531-4B97-5D47-C6B260D1A109}"/>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981EE4A3-AC1B-3F04-923A-DAC89E665F93}"/>
              </a:ext>
            </a:extLst>
          </p:cNvPr>
          <p:cNvSpPr>
            <a:spLocks noGrp="1"/>
          </p:cNvSpPr>
          <p:nvPr>
            <p:ph type="sldNum" sz="quarter" idx="12"/>
          </p:nvPr>
        </p:nvSpPr>
        <p:spPr/>
        <p:txBody>
          <a:bodyPr/>
          <a:lstStyle/>
          <a:p>
            <a:fld id="{8B820FFD-5868-4678-ACC2-C353669912D5}" type="slidenum">
              <a:rPr lang="en-US" smtClean="0"/>
              <a:pPr/>
              <a:t>17</a:t>
            </a:fld>
            <a:endParaRPr lang="en-US"/>
          </a:p>
        </p:txBody>
      </p:sp>
    </p:spTree>
    <p:extLst>
      <p:ext uri="{BB962C8B-B14F-4D97-AF65-F5344CB8AC3E}">
        <p14:creationId xmlns:p14="http://schemas.microsoft.com/office/powerpoint/2010/main" val="2763786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7" name="Subtitle 6"/>
          <p:cNvSpPr>
            <a:spLocks noGrp="1"/>
          </p:cNvSpPr>
          <p:nvPr>
            <p:ph type="subTitle" idx="1"/>
          </p:nvPr>
        </p:nvSpPr>
        <p:spPr/>
        <p:txBody>
          <a:bodyPr/>
          <a:lstStyle/>
          <a:p>
            <a:r>
              <a:rPr lang="en-US" dirty="0"/>
              <a:t>Finalize slide set with questions slide</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84A2-32D7-690C-8F0B-1A3001A8800C}"/>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5ED90C8-74CF-AF7E-10DE-BD8F81C03684}"/>
              </a:ext>
            </a:extLst>
          </p:cNvPr>
          <p:cNvSpPr>
            <a:spLocks noGrp="1"/>
          </p:cNvSpPr>
          <p:nvPr>
            <p:ph idx="1"/>
          </p:nvPr>
        </p:nvSpPr>
        <p:spPr/>
        <p:txBody>
          <a:bodyPr/>
          <a:lstStyle/>
          <a:p>
            <a:r>
              <a:rPr lang="en-US" sz="2800" dirty="0"/>
              <a:t>Introduction</a:t>
            </a:r>
          </a:p>
          <a:p>
            <a:r>
              <a:rPr lang="en-US" sz="2800" dirty="0"/>
              <a:t>Why Formal?</a:t>
            </a:r>
          </a:p>
          <a:p>
            <a:r>
              <a:rPr lang="en-US" sz="2800" dirty="0"/>
              <a:t>Design Overview</a:t>
            </a:r>
          </a:p>
          <a:p>
            <a:r>
              <a:rPr lang="en-US" sz="2800" dirty="0"/>
              <a:t>Problem Statement</a:t>
            </a:r>
          </a:p>
          <a:p>
            <a:r>
              <a:rPr lang="en-US" sz="2800" dirty="0"/>
              <a:t>Solution</a:t>
            </a:r>
          </a:p>
          <a:p>
            <a:r>
              <a:rPr lang="en-US" dirty="0"/>
              <a:t>Results</a:t>
            </a:r>
          </a:p>
          <a:p>
            <a:r>
              <a:rPr lang="en-US" sz="2800" dirty="0"/>
              <a:t>Conclusion</a:t>
            </a:r>
          </a:p>
          <a:p>
            <a:r>
              <a:rPr lang="en-US" dirty="0"/>
              <a:t>Questions</a:t>
            </a:r>
            <a:endParaRPr lang="en-US" sz="2800" dirty="0"/>
          </a:p>
          <a:p>
            <a:endParaRPr lang="en-US" sz="2800" dirty="0"/>
          </a:p>
          <a:p>
            <a:endParaRPr lang="en-US" sz="2800" dirty="0"/>
          </a:p>
          <a:p>
            <a:endParaRPr lang="en-US" sz="2800" dirty="0"/>
          </a:p>
          <a:p>
            <a:endParaRPr lang="en-US" dirty="0"/>
          </a:p>
        </p:txBody>
      </p:sp>
      <p:sp>
        <p:nvSpPr>
          <p:cNvPr id="4" name="Footer Placeholder 3">
            <a:extLst>
              <a:ext uri="{FF2B5EF4-FFF2-40B4-BE49-F238E27FC236}">
                <a16:creationId xmlns:a16="http://schemas.microsoft.com/office/drawing/2014/main" id="{CE8BB300-2819-3875-0BAD-80E032C966A0}"/>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1E51F80-A038-B4AF-187C-4AA98285476E}"/>
              </a:ext>
            </a:extLst>
          </p:cNvPr>
          <p:cNvSpPr>
            <a:spLocks noGrp="1"/>
          </p:cNvSpPr>
          <p:nvPr>
            <p:ph type="sldNum" sz="quarter" idx="12"/>
          </p:nvPr>
        </p:nvSpPr>
        <p:spPr/>
        <p:txBody>
          <a:bodyPr/>
          <a:lstStyle/>
          <a:p>
            <a:fld id="{8B820FFD-5868-4678-ACC2-C353669912D5}" type="slidenum">
              <a:rPr lang="en-US" smtClean="0"/>
              <a:pPr/>
              <a:t>2</a:t>
            </a:fld>
            <a:endParaRPr lang="en-US"/>
          </a:p>
        </p:txBody>
      </p:sp>
    </p:spTree>
    <p:extLst>
      <p:ext uri="{BB962C8B-B14F-4D97-AF65-F5344CB8AC3E}">
        <p14:creationId xmlns:p14="http://schemas.microsoft.com/office/powerpoint/2010/main" val="179795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64BD-0D89-DCD6-FC31-02A354DAEDA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7873719-D784-BB1A-E38A-C31E36A7E70B}"/>
              </a:ext>
            </a:extLst>
          </p:cNvPr>
          <p:cNvSpPr>
            <a:spLocks noGrp="1"/>
          </p:cNvSpPr>
          <p:nvPr>
            <p:ph idx="1"/>
          </p:nvPr>
        </p:nvSpPr>
        <p:spPr/>
        <p:txBody>
          <a:bodyPr>
            <a:normAutofit/>
          </a:bodyPr>
          <a:lstStyle/>
          <a:p>
            <a:r>
              <a:rPr lang="en-US" sz="2400" dirty="0"/>
              <a:t>Erratic bit failure phenomenon : common issue in advanced flash memories for on-chip cache.</a:t>
            </a:r>
          </a:p>
          <a:p>
            <a:r>
              <a:rPr lang="en-US" sz="2400" dirty="0"/>
              <a:t>Modern SoCs invests great efforts in logging, correcting, and recovering from these failures.</a:t>
            </a:r>
          </a:p>
          <a:p>
            <a:r>
              <a:rPr lang="en-US" sz="2400" dirty="0"/>
              <a:t>These failures can occur due to factors such as aging, environmental conditions, and manufacturing variations.</a:t>
            </a:r>
          </a:p>
          <a:p>
            <a:r>
              <a:rPr lang="en-US" sz="2400" dirty="0"/>
              <a:t>Simulating all possible combinations and sequences of errors is practically impossible.</a:t>
            </a:r>
          </a:p>
          <a:p>
            <a:r>
              <a:rPr lang="en-US" sz="2400" dirty="0"/>
              <a:t>Dynamic Simulation needs numerous test vectors and sizeable compute.</a:t>
            </a:r>
          </a:p>
          <a:p>
            <a:r>
              <a:rPr lang="en-US" sz="2400" dirty="0"/>
              <a:t>Limited confidence in verification effort using Dynamic Simulation.</a:t>
            </a:r>
          </a:p>
        </p:txBody>
      </p:sp>
      <p:sp>
        <p:nvSpPr>
          <p:cNvPr id="4" name="Footer Placeholder 3">
            <a:extLst>
              <a:ext uri="{FF2B5EF4-FFF2-40B4-BE49-F238E27FC236}">
                <a16:creationId xmlns:a16="http://schemas.microsoft.com/office/drawing/2014/main" id="{8A8F526E-3FBF-8520-D20C-06EA04631D4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F01BD6F-0FC8-9AF2-46B7-4AF415064456}"/>
              </a:ext>
            </a:extLst>
          </p:cNvPr>
          <p:cNvSpPr>
            <a:spLocks noGrp="1"/>
          </p:cNvSpPr>
          <p:nvPr>
            <p:ph type="sldNum" sz="quarter" idx="12"/>
          </p:nvPr>
        </p:nvSpPr>
        <p:spPr/>
        <p:txBody>
          <a:bodyPr/>
          <a:lstStyle/>
          <a:p>
            <a:fld id="{8B820FFD-5868-4678-ACC2-C353669912D5}" type="slidenum">
              <a:rPr lang="en-US" smtClean="0"/>
              <a:pPr/>
              <a:t>3</a:t>
            </a:fld>
            <a:endParaRPr lang="en-US"/>
          </a:p>
        </p:txBody>
      </p:sp>
    </p:spTree>
    <p:extLst>
      <p:ext uri="{BB962C8B-B14F-4D97-AF65-F5344CB8AC3E}">
        <p14:creationId xmlns:p14="http://schemas.microsoft.com/office/powerpoint/2010/main" val="401797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98D3-3E32-7467-9410-6F084E8530AF}"/>
              </a:ext>
            </a:extLst>
          </p:cNvPr>
          <p:cNvSpPr>
            <a:spLocks noGrp="1"/>
          </p:cNvSpPr>
          <p:nvPr>
            <p:ph type="title"/>
          </p:nvPr>
        </p:nvSpPr>
        <p:spPr/>
        <p:txBody>
          <a:bodyPr/>
          <a:lstStyle/>
          <a:p>
            <a:r>
              <a:rPr lang="en-US" dirty="0"/>
              <a:t>Why Formal?</a:t>
            </a:r>
          </a:p>
        </p:txBody>
      </p:sp>
      <p:sp>
        <p:nvSpPr>
          <p:cNvPr id="3" name="Content Placeholder 2">
            <a:extLst>
              <a:ext uri="{FF2B5EF4-FFF2-40B4-BE49-F238E27FC236}">
                <a16:creationId xmlns:a16="http://schemas.microsoft.com/office/drawing/2014/main" id="{59F838FF-35D9-88DD-0AD7-8501BB0509FA}"/>
              </a:ext>
            </a:extLst>
          </p:cNvPr>
          <p:cNvSpPr>
            <a:spLocks noGrp="1"/>
          </p:cNvSpPr>
          <p:nvPr>
            <p:ph idx="1"/>
          </p:nvPr>
        </p:nvSpPr>
        <p:spPr/>
        <p:txBody>
          <a:bodyPr>
            <a:normAutofit fontScale="92500" lnSpcReduction="10000"/>
          </a:bodyPr>
          <a:lstStyle/>
          <a:p>
            <a:r>
              <a:rPr lang="en-US" sz="2800" dirty="0"/>
              <a:t>Dynamic Simulation challenges</a:t>
            </a:r>
          </a:p>
          <a:p>
            <a:pPr lvl="1"/>
            <a:r>
              <a:rPr lang="en-US" dirty="0"/>
              <a:t> Expensive in uncovering all the control logic flaws</a:t>
            </a:r>
          </a:p>
          <a:p>
            <a:pPr lvl="1"/>
            <a:r>
              <a:rPr lang="en-US" dirty="0"/>
              <a:t>Hard to generate enough stimuli to witness timed, unlikely sequence of events that can cause hardware to malfunction</a:t>
            </a:r>
          </a:p>
          <a:p>
            <a:pPr lvl="1"/>
            <a:r>
              <a:rPr lang="en-US" dirty="0"/>
              <a:t>Potential RTL bug escapes for uncovered input state spaces with existing test cases.</a:t>
            </a:r>
          </a:p>
          <a:p>
            <a:pPr lvl="1"/>
            <a:r>
              <a:rPr lang="en-US" dirty="0"/>
              <a:t>Does not guarantee absence of bugs</a:t>
            </a:r>
          </a:p>
          <a:p>
            <a:r>
              <a:rPr lang="en-US" sz="2800" dirty="0"/>
              <a:t>Formal Verification advantages</a:t>
            </a:r>
          </a:p>
          <a:p>
            <a:pPr lvl="1"/>
            <a:r>
              <a:rPr lang="en-US" dirty="0"/>
              <a:t>Exhaustive, breadth first analysis</a:t>
            </a:r>
          </a:p>
          <a:p>
            <a:pPr lvl="1"/>
            <a:r>
              <a:rPr lang="en-US" dirty="0"/>
              <a:t>Provides complete coverage equivalent to simulating all possible scenarios</a:t>
            </a:r>
          </a:p>
          <a:p>
            <a:pPr lvl="1"/>
            <a:r>
              <a:rPr lang="en-US" dirty="0"/>
              <a:t>Helps find issue in early stage of development, avoiding re-spins</a:t>
            </a:r>
          </a:p>
          <a:p>
            <a:pPr lvl="1"/>
            <a:r>
              <a:rPr lang="en-US" dirty="0"/>
              <a:t>FV can ensure that no bugs are left undetected.</a:t>
            </a:r>
          </a:p>
          <a:p>
            <a:pPr lvl="1"/>
            <a:endParaRPr lang="en-US" dirty="0"/>
          </a:p>
          <a:p>
            <a:endParaRPr lang="en-US" sz="2800" dirty="0"/>
          </a:p>
          <a:p>
            <a:endParaRPr lang="en-US" dirty="0"/>
          </a:p>
        </p:txBody>
      </p:sp>
      <p:sp>
        <p:nvSpPr>
          <p:cNvPr id="4" name="Footer Placeholder 3">
            <a:extLst>
              <a:ext uri="{FF2B5EF4-FFF2-40B4-BE49-F238E27FC236}">
                <a16:creationId xmlns:a16="http://schemas.microsoft.com/office/drawing/2014/main" id="{ACB1CB6F-147A-E6BB-916D-C10A9E43A8F9}"/>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D7F7A35D-B849-071B-BF54-62D1EA12CBBB}"/>
              </a:ext>
            </a:extLst>
          </p:cNvPr>
          <p:cNvSpPr>
            <a:spLocks noGrp="1"/>
          </p:cNvSpPr>
          <p:nvPr>
            <p:ph type="sldNum" sz="quarter" idx="12"/>
          </p:nvPr>
        </p:nvSpPr>
        <p:spPr/>
        <p:txBody>
          <a:bodyPr/>
          <a:lstStyle/>
          <a:p>
            <a:fld id="{8B820FFD-5868-4678-ACC2-C353669912D5}" type="slidenum">
              <a:rPr lang="en-US" smtClean="0"/>
              <a:pPr/>
              <a:t>4</a:t>
            </a:fld>
            <a:endParaRPr lang="en-US"/>
          </a:p>
        </p:txBody>
      </p:sp>
    </p:spTree>
    <p:extLst>
      <p:ext uri="{BB962C8B-B14F-4D97-AF65-F5344CB8AC3E}">
        <p14:creationId xmlns:p14="http://schemas.microsoft.com/office/powerpoint/2010/main" val="421251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AF4-30BA-49C5-9260-788A6D139476}"/>
              </a:ext>
            </a:extLst>
          </p:cNvPr>
          <p:cNvSpPr>
            <a:spLocks noGrp="1"/>
          </p:cNvSpPr>
          <p:nvPr>
            <p:ph type="title"/>
          </p:nvPr>
        </p:nvSpPr>
        <p:spPr/>
        <p:txBody>
          <a:bodyPr/>
          <a:lstStyle/>
          <a:p>
            <a:r>
              <a:rPr lang="en-US" dirty="0"/>
              <a:t>Design Overview</a:t>
            </a:r>
          </a:p>
        </p:txBody>
      </p:sp>
      <p:sp>
        <p:nvSpPr>
          <p:cNvPr id="3" name="Content Placeholder 2">
            <a:extLst>
              <a:ext uri="{FF2B5EF4-FFF2-40B4-BE49-F238E27FC236}">
                <a16:creationId xmlns:a16="http://schemas.microsoft.com/office/drawing/2014/main" id="{802C3F20-74F9-12D8-3703-93D8A26AD4BC}"/>
              </a:ext>
            </a:extLst>
          </p:cNvPr>
          <p:cNvSpPr>
            <a:spLocks noGrp="1"/>
          </p:cNvSpPr>
          <p:nvPr>
            <p:ph idx="1"/>
          </p:nvPr>
        </p:nvSpPr>
        <p:spPr/>
        <p:txBody>
          <a:bodyPr>
            <a:normAutofit fontScale="85000" lnSpcReduction="20000"/>
          </a:bodyPr>
          <a:lstStyle/>
          <a:p>
            <a:r>
              <a:rPr lang="en-US" sz="2900" dirty="0"/>
              <a:t>The Error Detection Filter is a specialized memory structure designed to manage and track errors in high volume manufacturing environments. This is particularly useful for detecting and managing errors in L3 cache memory, where "erratic bit failures" can cause correctable ECC errors.</a:t>
            </a:r>
          </a:p>
          <a:p>
            <a:endParaRPr lang="en-US" dirty="0"/>
          </a:p>
          <a:p>
            <a:endParaRPr lang="en-US" dirty="0"/>
          </a:p>
          <a:p>
            <a:endParaRPr lang="en-US" dirty="0"/>
          </a:p>
          <a:p>
            <a:endParaRPr lang="en-US" dirty="0"/>
          </a:p>
          <a:p>
            <a:pPr marL="0" indent="0">
              <a:buNone/>
            </a:pPr>
            <a:r>
              <a:rPr lang="en-US" sz="2600" i="0" dirty="0">
                <a:solidFill>
                  <a:srgbClr val="000000"/>
                </a:solidFill>
                <a:effectLst/>
              </a:rPr>
              <a:t>Key features of an Error Detection Filter include:</a:t>
            </a:r>
          </a:p>
          <a:p>
            <a:r>
              <a:rPr lang="en-US" sz="2600" b="1" i="0" dirty="0">
                <a:solidFill>
                  <a:srgbClr val="000000"/>
                </a:solidFill>
                <a:effectLst/>
              </a:rPr>
              <a:t>N entry CAM array: </a:t>
            </a:r>
            <a:r>
              <a:rPr lang="en-US" sz="2600" i="0" dirty="0">
                <a:solidFill>
                  <a:srgbClr val="000000"/>
                </a:solidFill>
                <a:effectLst/>
              </a:rPr>
              <a:t>The filter has an N entry CAM array to log errors for unique addresses, providing an efficient way to track and manage correctable errors in the L3 cache.</a:t>
            </a:r>
          </a:p>
          <a:p>
            <a:r>
              <a:rPr lang="en-US" sz="2600" b="1" i="0" dirty="0">
                <a:solidFill>
                  <a:srgbClr val="000000"/>
                </a:solidFill>
                <a:effectLst/>
              </a:rPr>
              <a:t>Tracking correctable errors (CE): </a:t>
            </a:r>
            <a:r>
              <a:rPr lang="en-US" sz="2600" i="0" dirty="0">
                <a:solidFill>
                  <a:srgbClr val="000000"/>
                </a:solidFill>
                <a:effectLst/>
              </a:rPr>
              <a:t>The Error Detection Filter tracks ECC errors that can be corrected, allowing for more efficient error management and prevention of further issues.</a:t>
            </a:r>
          </a:p>
        </p:txBody>
      </p:sp>
      <p:sp>
        <p:nvSpPr>
          <p:cNvPr id="4" name="Footer Placeholder 3">
            <a:extLst>
              <a:ext uri="{FF2B5EF4-FFF2-40B4-BE49-F238E27FC236}">
                <a16:creationId xmlns:a16="http://schemas.microsoft.com/office/drawing/2014/main" id="{5756F99E-FBA6-9DD2-AE76-3158A11FC36B}"/>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83023C3-89CF-CD74-5C54-C97A5F4582D8}"/>
              </a:ext>
            </a:extLst>
          </p:cNvPr>
          <p:cNvSpPr>
            <a:spLocks noGrp="1"/>
          </p:cNvSpPr>
          <p:nvPr>
            <p:ph type="sldNum" sz="quarter" idx="12"/>
          </p:nvPr>
        </p:nvSpPr>
        <p:spPr/>
        <p:txBody>
          <a:bodyPr/>
          <a:lstStyle/>
          <a:p>
            <a:fld id="{8B820FFD-5868-4678-ACC2-C353669912D5}" type="slidenum">
              <a:rPr lang="en-US" smtClean="0"/>
              <a:pPr/>
              <a:t>5</a:t>
            </a:fld>
            <a:endParaRPr lang="en-US"/>
          </a:p>
        </p:txBody>
      </p:sp>
      <p:pic>
        <p:nvPicPr>
          <p:cNvPr id="10" name="Picture 9">
            <a:extLst>
              <a:ext uri="{FF2B5EF4-FFF2-40B4-BE49-F238E27FC236}">
                <a16:creationId xmlns:a16="http://schemas.microsoft.com/office/drawing/2014/main" id="{E8F9D276-FA58-7B42-FF10-090D49DE97CA}"/>
              </a:ext>
            </a:extLst>
          </p:cNvPr>
          <p:cNvPicPr>
            <a:picLocks noChangeAspect="1"/>
          </p:cNvPicPr>
          <p:nvPr/>
        </p:nvPicPr>
        <p:blipFill>
          <a:blip r:embed="rId2"/>
          <a:stretch>
            <a:fillRect/>
          </a:stretch>
        </p:blipFill>
        <p:spPr>
          <a:xfrm>
            <a:off x="1922417" y="2743200"/>
            <a:ext cx="8347165" cy="1371600"/>
          </a:xfrm>
          <a:prstGeom prst="rect">
            <a:avLst/>
          </a:prstGeom>
        </p:spPr>
      </p:pic>
    </p:spTree>
    <p:extLst>
      <p:ext uri="{BB962C8B-B14F-4D97-AF65-F5344CB8AC3E}">
        <p14:creationId xmlns:p14="http://schemas.microsoft.com/office/powerpoint/2010/main" val="379967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C0777-DB16-AF9E-42AF-05F5FF91D60D}"/>
              </a:ext>
            </a:extLst>
          </p:cNvPr>
          <p:cNvSpPr>
            <a:spLocks noGrp="1"/>
          </p:cNvSpPr>
          <p:nvPr>
            <p:ph type="title"/>
          </p:nvPr>
        </p:nvSpPr>
        <p:spPr/>
        <p:txBody>
          <a:bodyPr/>
          <a:lstStyle/>
          <a:p>
            <a:r>
              <a:rPr lang="en-US" dirty="0"/>
              <a:t>Design Overview</a:t>
            </a:r>
          </a:p>
        </p:txBody>
      </p:sp>
      <p:sp>
        <p:nvSpPr>
          <p:cNvPr id="4" name="Footer Placeholder 3">
            <a:extLst>
              <a:ext uri="{FF2B5EF4-FFF2-40B4-BE49-F238E27FC236}">
                <a16:creationId xmlns:a16="http://schemas.microsoft.com/office/drawing/2014/main" id="{86C1A341-4B00-D48D-3B26-BC610942826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D0B5F536-4A21-B88E-5952-5816770062CC}"/>
              </a:ext>
            </a:extLst>
          </p:cNvPr>
          <p:cNvSpPr>
            <a:spLocks noGrp="1"/>
          </p:cNvSpPr>
          <p:nvPr>
            <p:ph type="sldNum" sz="quarter" idx="12"/>
          </p:nvPr>
        </p:nvSpPr>
        <p:spPr/>
        <p:txBody>
          <a:bodyPr/>
          <a:lstStyle/>
          <a:p>
            <a:fld id="{8B820FFD-5868-4678-ACC2-C353669912D5}" type="slidenum">
              <a:rPr lang="en-US" smtClean="0"/>
              <a:pPr/>
              <a:t>6</a:t>
            </a:fld>
            <a:endParaRPr lang="en-US"/>
          </a:p>
        </p:txBody>
      </p:sp>
      <p:sp>
        <p:nvSpPr>
          <p:cNvPr id="8" name="Content Placeholder 7">
            <a:extLst>
              <a:ext uri="{FF2B5EF4-FFF2-40B4-BE49-F238E27FC236}">
                <a16:creationId xmlns:a16="http://schemas.microsoft.com/office/drawing/2014/main" id="{0A31B545-86E9-D22D-7D58-D02D3E8E44B7}"/>
              </a:ext>
            </a:extLst>
          </p:cNvPr>
          <p:cNvSpPr>
            <a:spLocks noGrp="1"/>
          </p:cNvSpPr>
          <p:nvPr>
            <p:ph idx="1"/>
          </p:nvPr>
        </p:nvSpPr>
        <p:spPr/>
        <p:txBody>
          <a:bodyPr>
            <a:normAutofit/>
          </a:bodyPr>
          <a:lstStyle/>
          <a:p>
            <a:r>
              <a:rPr lang="en-US" sz="2000" b="1" i="0" dirty="0">
                <a:solidFill>
                  <a:srgbClr val="000000"/>
                </a:solidFill>
                <a:effectLst/>
              </a:rPr>
              <a:t>Logging defects in DFT (Design for Test) mode: </a:t>
            </a:r>
            <a:r>
              <a:rPr lang="en-US" sz="2000" i="0" dirty="0">
                <a:solidFill>
                  <a:srgbClr val="000000"/>
                </a:solidFill>
                <a:effectLst/>
              </a:rPr>
              <a:t>The filter logs defects found during DFT mode, which is used in high volume manufacturing to detect and prevent potential issues before they arise in the final product.</a:t>
            </a:r>
          </a:p>
          <a:p>
            <a:r>
              <a:rPr lang="en-US" sz="2000" b="1" i="0" dirty="0">
                <a:solidFill>
                  <a:srgbClr val="000000"/>
                </a:solidFill>
                <a:effectLst/>
              </a:rPr>
              <a:t>Managing errors on a per set and way basis: </a:t>
            </a:r>
            <a:r>
              <a:rPr lang="en-US" sz="2000" i="0" dirty="0">
                <a:solidFill>
                  <a:srgbClr val="000000"/>
                </a:solidFill>
                <a:effectLst/>
              </a:rPr>
              <a:t>The Error Detection Filter logs errors for unique addresses within the L3 cache, allowing for better analysis and understanding of the issues that arise.</a:t>
            </a:r>
          </a:p>
          <a:p>
            <a:r>
              <a:rPr lang="en-US" sz="2000" b="1" i="0" dirty="0">
                <a:solidFill>
                  <a:srgbClr val="000000"/>
                </a:solidFill>
                <a:effectLst/>
              </a:rPr>
              <a:t>Filtering unique correctable errors: </a:t>
            </a:r>
            <a:r>
              <a:rPr lang="en-US" sz="2000" i="0" dirty="0">
                <a:solidFill>
                  <a:srgbClr val="000000"/>
                </a:solidFill>
                <a:effectLst/>
              </a:rPr>
              <a:t>The Error Detection Filter is designed to filter up to N unique correctable errors that may occur due to erratic bit failures, helping to maintain the integrity and performance of the L3 cache memory.</a:t>
            </a:r>
            <a:r>
              <a:rPr lang="en-US" sz="2000" dirty="0"/>
              <a:t> </a:t>
            </a:r>
          </a:p>
          <a:p>
            <a:endParaRPr lang="en-US" dirty="0"/>
          </a:p>
        </p:txBody>
      </p:sp>
      <p:pic>
        <p:nvPicPr>
          <p:cNvPr id="14" name="Picture 13">
            <a:extLst>
              <a:ext uri="{FF2B5EF4-FFF2-40B4-BE49-F238E27FC236}">
                <a16:creationId xmlns:a16="http://schemas.microsoft.com/office/drawing/2014/main" id="{6631FA67-0614-37DD-B487-141421DE3404}"/>
              </a:ext>
            </a:extLst>
          </p:cNvPr>
          <p:cNvPicPr>
            <a:picLocks noChangeAspect="1"/>
          </p:cNvPicPr>
          <p:nvPr/>
        </p:nvPicPr>
        <p:blipFill>
          <a:blip r:embed="rId2"/>
          <a:stretch>
            <a:fillRect/>
          </a:stretch>
        </p:blipFill>
        <p:spPr>
          <a:xfrm>
            <a:off x="1182276" y="4181474"/>
            <a:ext cx="9725848" cy="1762127"/>
          </a:xfrm>
          <a:prstGeom prst="rect">
            <a:avLst/>
          </a:prstGeom>
        </p:spPr>
      </p:pic>
    </p:spTree>
    <p:extLst>
      <p:ext uri="{BB962C8B-B14F-4D97-AF65-F5344CB8AC3E}">
        <p14:creationId xmlns:p14="http://schemas.microsoft.com/office/powerpoint/2010/main" val="257312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E593-8B70-F288-E280-9C70708E2E65}"/>
              </a:ext>
            </a:extLst>
          </p:cNvPr>
          <p:cNvSpPr>
            <a:spLocks noGrp="1"/>
          </p:cNvSpPr>
          <p:nvPr>
            <p:ph type="title"/>
          </p:nvPr>
        </p:nvSpPr>
        <p:spPr/>
        <p:txBody>
          <a:bodyPr/>
          <a:lstStyle/>
          <a:p>
            <a:r>
              <a:rPr lang="en-US" dirty="0"/>
              <a:t>Statistical details of DUT</a:t>
            </a:r>
          </a:p>
        </p:txBody>
      </p:sp>
      <p:graphicFrame>
        <p:nvGraphicFramePr>
          <p:cNvPr id="6" name="Content Placeholder 5">
            <a:extLst>
              <a:ext uri="{FF2B5EF4-FFF2-40B4-BE49-F238E27FC236}">
                <a16:creationId xmlns:a16="http://schemas.microsoft.com/office/drawing/2014/main" id="{CD29242E-1C14-F2BD-3582-88478C39209C}"/>
              </a:ext>
            </a:extLst>
          </p:cNvPr>
          <p:cNvGraphicFramePr>
            <a:graphicFrameLocks noGrp="1"/>
          </p:cNvGraphicFramePr>
          <p:nvPr>
            <p:ph idx="1"/>
            <p:extLst>
              <p:ext uri="{D42A27DB-BD31-4B8C-83A1-F6EECF244321}">
                <p14:modId xmlns:p14="http://schemas.microsoft.com/office/powerpoint/2010/main" val="12978510"/>
              </p:ext>
            </p:extLst>
          </p:nvPr>
        </p:nvGraphicFramePr>
        <p:xfrm>
          <a:off x="2933700" y="2159757"/>
          <a:ext cx="6324600" cy="2538486"/>
        </p:xfrm>
        <a:graphic>
          <a:graphicData uri="http://schemas.openxmlformats.org/drawingml/2006/table">
            <a:tbl>
              <a:tblPr firstRow="1" firstCol="1">
                <a:tableStyleId>{5C22544A-7EE6-4342-B048-85BDC9FD1C3A}</a:tableStyleId>
              </a:tblPr>
              <a:tblGrid>
                <a:gridCol w="3114042">
                  <a:extLst>
                    <a:ext uri="{9D8B030D-6E8A-4147-A177-3AD203B41FA5}">
                      <a16:colId xmlns:a16="http://schemas.microsoft.com/office/drawing/2014/main" val="268805483"/>
                    </a:ext>
                  </a:extLst>
                </a:gridCol>
                <a:gridCol w="3210558">
                  <a:extLst>
                    <a:ext uri="{9D8B030D-6E8A-4147-A177-3AD203B41FA5}">
                      <a16:colId xmlns:a16="http://schemas.microsoft.com/office/drawing/2014/main" val="3792186956"/>
                    </a:ext>
                  </a:extLst>
                </a:gridCol>
              </a:tblGrid>
              <a:tr h="311075">
                <a:tc gridSpan="2">
                  <a:txBody>
                    <a:bodyPr/>
                    <a:lstStyle/>
                    <a:p>
                      <a:pPr marL="0" marR="0" algn="ctr">
                        <a:spcBef>
                          <a:spcPts val="0"/>
                        </a:spcBef>
                        <a:spcAft>
                          <a:spcPts val="0"/>
                        </a:spcAft>
                      </a:pPr>
                      <a:r>
                        <a:rPr lang="en-IN" sz="2000" dirty="0">
                          <a:effectLst/>
                        </a:rPr>
                        <a:t>Design Statistics for Hardware Configuration with 32 CAM entries (N=32)</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59947762"/>
                  </a:ext>
                </a:extLst>
              </a:tr>
              <a:tr h="328914">
                <a:tc>
                  <a:txBody>
                    <a:bodyPr/>
                    <a:lstStyle/>
                    <a:p>
                      <a:pPr marL="0" marR="0" algn="r">
                        <a:spcBef>
                          <a:spcPts val="0"/>
                        </a:spcBef>
                        <a:spcAft>
                          <a:spcPts val="0"/>
                        </a:spcAft>
                      </a:pPr>
                      <a:r>
                        <a:rPr lang="en-IN" sz="2000">
                          <a:effectLst/>
                        </a:rPr>
                        <a:t>Flops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a:effectLst/>
                        </a:rPr>
                        <a:t>1,367</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2074782"/>
                  </a:ext>
                </a:extLst>
              </a:tr>
              <a:tr h="328914">
                <a:tc>
                  <a:txBody>
                    <a:bodyPr/>
                    <a:lstStyle/>
                    <a:p>
                      <a:pPr marL="0" marR="0" algn="r">
                        <a:spcBef>
                          <a:spcPts val="0"/>
                        </a:spcBef>
                        <a:spcAft>
                          <a:spcPts val="0"/>
                        </a:spcAft>
                      </a:pPr>
                      <a:r>
                        <a:rPr lang="en-IN" sz="2000" dirty="0">
                          <a:effectLst/>
                        </a:rPr>
                        <a:t>Latches</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dirty="0">
                          <a:effectLst/>
                        </a:rPr>
                        <a:t>11</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81959817"/>
                  </a:ext>
                </a:extLst>
              </a:tr>
              <a:tr h="306615">
                <a:tc>
                  <a:txBody>
                    <a:bodyPr/>
                    <a:lstStyle/>
                    <a:p>
                      <a:pPr marL="0" marR="0" algn="r">
                        <a:spcBef>
                          <a:spcPts val="0"/>
                        </a:spcBef>
                        <a:spcAft>
                          <a:spcPts val="0"/>
                        </a:spcAft>
                      </a:pPr>
                      <a:r>
                        <a:rPr lang="en-IN" sz="2000">
                          <a:effectLst/>
                        </a:rPr>
                        <a:t>Gates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dirty="0">
                          <a:effectLst/>
                        </a:rPr>
                        <a:t>47,739</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08497608"/>
                  </a:ext>
                </a:extLst>
              </a:tr>
              <a:tr h="328914">
                <a:tc>
                  <a:txBody>
                    <a:bodyPr/>
                    <a:lstStyle/>
                    <a:p>
                      <a:pPr marL="0" marR="0" algn="r">
                        <a:spcBef>
                          <a:spcPts val="0"/>
                        </a:spcBef>
                        <a:spcAft>
                          <a:spcPts val="0"/>
                        </a:spcAft>
                      </a:pPr>
                      <a:r>
                        <a:rPr lang="en-IN" sz="2000">
                          <a:effectLst/>
                        </a:rPr>
                        <a:t>Nets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dirty="0">
                          <a:effectLst/>
                        </a:rPr>
                        <a:t>50,778</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36251845"/>
                  </a:ext>
                </a:extLst>
              </a:tr>
              <a:tr h="328914">
                <a:tc>
                  <a:txBody>
                    <a:bodyPr/>
                    <a:lstStyle/>
                    <a:p>
                      <a:pPr marL="0" marR="0" algn="r">
                        <a:spcBef>
                          <a:spcPts val="0"/>
                        </a:spcBef>
                        <a:spcAft>
                          <a:spcPts val="0"/>
                        </a:spcAft>
                      </a:pPr>
                      <a:r>
                        <a:rPr lang="en-IN" sz="2000">
                          <a:effectLst/>
                        </a:rPr>
                        <a:t>Ports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a:effectLst/>
                        </a:rPr>
                        <a:t>36</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20937273"/>
                  </a:ext>
                </a:extLst>
              </a:tr>
              <a:tr h="306615">
                <a:tc>
                  <a:txBody>
                    <a:bodyPr/>
                    <a:lstStyle/>
                    <a:p>
                      <a:pPr marL="0" marR="0" algn="r">
                        <a:spcBef>
                          <a:spcPts val="0"/>
                        </a:spcBef>
                        <a:spcAft>
                          <a:spcPts val="0"/>
                        </a:spcAft>
                      </a:pPr>
                      <a:r>
                        <a:rPr lang="en-IN" sz="2000">
                          <a:effectLst/>
                        </a:rPr>
                        <a:t>RTL Lines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IN" sz="2000" dirty="0">
                          <a:effectLst/>
                        </a:rPr>
                        <a:t>2,989</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67733890"/>
                  </a:ext>
                </a:extLst>
              </a:tr>
            </a:tbl>
          </a:graphicData>
        </a:graphic>
      </p:graphicFrame>
      <p:sp>
        <p:nvSpPr>
          <p:cNvPr id="4" name="Footer Placeholder 3">
            <a:extLst>
              <a:ext uri="{FF2B5EF4-FFF2-40B4-BE49-F238E27FC236}">
                <a16:creationId xmlns:a16="http://schemas.microsoft.com/office/drawing/2014/main" id="{EE512489-581B-B07C-84F0-A123B8F40DAE}"/>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A868EBB-36ED-CBB9-982C-45E9E2759125}"/>
              </a:ext>
            </a:extLst>
          </p:cNvPr>
          <p:cNvSpPr>
            <a:spLocks noGrp="1"/>
          </p:cNvSpPr>
          <p:nvPr>
            <p:ph type="sldNum" sz="quarter" idx="12"/>
          </p:nvPr>
        </p:nvSpPr>
        <p:spPr/>
        <p:txBody>
          <a:bodyPr/>
          <a:lstStyle/>
          <a:p>
            <a:fld id="{8B820FFD-5868-4678-ACC2-C353669912D5}" type="slidenum">
              <a:rPr lang="en-US" smtClean="0"/>
              <a:pPr/>
              <a:t>7</a:t>
            </a:fld>
            <a:endParaRPr lang="en-US"/>
          </a:p>
        </p:txBody>
      </p:sp>
    </p:spTree>
    <p:extLst>
      <p:ext uri="{BB962C8B-B14F-4D97-AF65-F5344CB8AC3E}">
        <p14:creationId xmlns:p14="http://schemas.microsoft.com/office/powerpoint/2010/main" val="200966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1715-5EBB-A20A-C558-38931B6CCA5D}"/>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53780680-260F-7B7E-7B73-3E2A0A9C8EC4}"/>
              </a:ext>
            </a:extLst>
          </p:cNvPr>
          <p:cNvSpPr>
            <a:spLocks noGrp="1"/>
          </p:cNvSpPr>
          <p:nvPr>
            <p:ph idx="1"/>
          </p:nvPr>
        </p:nvSpPr>
        <p:spPr/>
        <p:txBody>
          <a:bodyPr>
            <a:normAutofit fontScale="92500"/>
          </a:bodyPr>
          <a:lstStyle/>
          <a:p>
            <a:pPr marL="0" indent="0">
              <a:buNone/>
            </a:pPr>
            <a:r>
              <a:rPr lang="en-US" sz="2600"/>
              <a:t>Error detection filter design has been a challenging area for several generations because of the repeated bug-escapes from IP and SOC DV environments to Silicon. Thorough analysis of bugs found in the past pointed towards following two main contributing factors:</a:t>
            </a:r>
          </a:p>
          <a:p>
            <a:r>
              <a:rPr lang="en-US" sz="2600" b="1"/>
              <a:t>Handling multiple types of incoming errors</a:t>
            </a:r>
            <a:r>
              <a:rPr lang="en-US" sz="2600"/>
              <a:t>: In complex systems, various types of errors can occur simultaneously or at different points in time. These errors can arrive at different pipeline stages, which adds complexity to the error detection filter design.</a:t>
            </a:r>
          </a:p>
          <a:p>
            <a:r>
              <a:rPr lang="en-US" sz="2600" b="1"/>
              <a:t>Variable latencies</a:t>
            </a:r>
            <a:r>
              <a:rPr lang="en-US" sz="2600"/>
              <a:t>: In some cases, the time taken to process and log the errors is not constant. This variability can be attributed to dependencies between different errors, which can make it challenging to design a robust error detection filter.</a:t>
            </a:r>
          </a:p>
          <a:p>
            <a:endParaRPr lang="en-US" dirty="0"/>
          </a:p>
        </p:txBody>
      </p:sp>
      <p:sp>
        <p:nvSpPr>
          <p:cNvPr id="4" name="Footer Placeholder 3">
            <a:extLst>
              <a:ext uri="{FF2B5EF4-FFF2-40B4-BE49-F238E27FC236}">
                <a16:creationId xmlns:a16="http://schemas.microsoft.com/office/drawing/2014/main" id="{94B10E56-D276-308C-6AEE-C4C954CEB13B}"/>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AC24D20-EBA2-C84D-8A6C-7A5126009FDD}"/>
              </a:ext>
            </a:extLst>
          </p:cNvPr>
          <p:cNvSpPr>
            <a:spLocks noGrp="1"/>
          </p:cNvSpPr>
          <p:nvPr>
            <p:ph type="sldNum" sz="quarter" idx="12"/>
          </p:nvPr>
        </p:nvSpPr>
        <p:spPr/>
        <p:txBody>
          <a:bodyPr/>
          <a:lstStyle/>
          <a:p>
            <a:fld id="{8B820FFD-5868-4678-ACC2-C353669912D5}" type="slidenum">
              <a:rPr lang="en-US" smtClean="0"/>
              <a:pPr/>
              <a:t>8</a:t>
            </a:fld>
            <a:endParaRPr lang="en-US"/>
          </a:p>
        </p:txBody>
      </p:sp>
    </p:spTree>
    <p:extLst>
      <p:ext uri="{BB962C8B-B14F-4D97-AF65-F5344CB8AC3E}">
        <p14:creationId xmlns:p14="http://schemas.microsoft.com/office/powerpoint/2010/main" val="141664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3E2B-5DF1-D1B6-149B-8F90043BF508}"/>
              </a:ext>
            </a:extLst>
          </p:cNvPr>
          <p:cNvSpPr>
            <a:spLocks noGrp="1"/>
          </p:cNvSpPr>
          <p:nvPr>
            <p:ph type="title"/>
          </p:nvPr>
        </p:nvSpPr>
        <p:spPr/>
        <p:txBody>
          <a:bodyPr/>
          <a:lstStyle/>
          <a:p>
            <a:r>
              <a:rPr lang="en-US" dirty="0"/>
              <a:t>Implementation Complexities and FV Solutions</a:t>
            </a:r>
          </a:p>
        </p:txBody>
      </p:sp>
      <p:sp>
        <p:nvSpPr>
          <p:cNvPr id="3" name="Content Placeholder 2">
            <a:extLst>
              <a:ext uri="{FF2B5EF4-FFF2-40B4-BE49-F238E27FC236}">
                <a16:creationId xmlns:a16="http://schemas.microsoft.com/office/drawing/2014/main" id="{80D7A1D0-0B76-07A2-CF3B-3EFE8BB83556}"/>
              </a:ext>
            </a:extLst>
          </p:cNvPr>
          <p:cNvSpPr>
            <a:spLocks noGrp="1"/>
          </p:cNvSpPr>
          <p:nvPr>
            <p:ph idx="1"/>
          </p:nvPr>
        </p:nvSpPr>
        <p:spPr/>
        <p:txBody>
          <a:bodyPr>
            <a:normAutofit/>
          </a:bodyPr>
          <a:lstStyle/>
          <a:p>
            <a:r>
              <a:rPr lang="en-US" b="1" dirty="0"/>
              <a:t>Multiple input streams of errors spread across different pipe stages:</a:t>
            </a:r>
          </a:p>
          <a:p>
            <a:pPr lvl="1"/>
            <a:r>
              <a:rPr lang="en-US" dirty="0"/>
              <a:t>DUT handles multiple types of errors from different stream of inputs and at different pipeline stages.</a:t>
            </a:r>
          </a:p>
          <a:p>
            <a:pPr lvl="1"/>
            <a:r>
              <a:rPr lang="en-US" dirty="0"/>
              <a:t>Misaligned pipeline stages hinder efficient error processing.</a:t>
            </a:r>
          </a:p>
          <a:p>
            <a:pPr lvl="1"/>
            <a:r>
              <a:rPr lang="en-US" dirty="0"/>
              <a:t>Misalignment can cause incorrect error detection and handling.</a:t>
            </a:r>
          </a:p>
          <a:p>
            <a:pPr lvl="1"/>
            <a:r>
              <a:rPr lang="en-US" dirty="0"/>
              <a:t>Negative impact on system performance and reliability.</a:t>
            </a:r>
          </a:p>
          <a:p>
            <a:pPr lvl="1"/>
            <a:r>
              <a:rPr lang="en-US" dirty="0"/>
              <a:t>Accurate reference model vital for proper error detection and handling.</a:t>
            </a:r>
          </a:p>
          <a:p>
            <a:pPr lvl="1"/>
            <a:r>
              <a:rPr lang="en-US" dirty="0"/>
              <a:t>Sampling the data at correct time and pipeline stage crucial to make well- informed decisions.</a:t>
            </a:r>
          </a:p>
        </p:txBody>
      </p:sp>
      <p:sp>
        <p:nvSpPr>
          <p:cNvPr id="4" name="Footer Placeholder 3">
            <a:extLst>
              <a:ext uri="{FF2B5EF4-FFF2-40B4-BE49-F238E27FC236}">
                <a16:creationId xmlns:a16="http://schemas.microsoft.com/office/drawing/2014/main" id="{3D43C3FD-A451-410A-D30E-6F42A5B23ED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67B1143F-7B39-5CB5-5A87-9758B5807DA9}"/>
              </a:ext>
            </a:extLst>
          </p:cNvPr>
          <p:cNvSpPr>
            <a:spLocks noGrp="1"/>
          </p:cNvSpPr>
          <p:nvPr>
            <p:ph type="sldNum" sz="quarter" idx="12"/>
          </p:nvPr>
        </p:nvSpPr>
        <p:spPr/>
        <p:txBody>
          <a:bodyPr/>
          <a:lstStyle/>
          <a:p>
            <a:fld id="{8B820FFD-5868-4678-ACC2-C353669912D5}" type="slidenum">
              <a:rPr lang="en-US" smtClean="0"/>
              <a:pPr/>
              <a:t>9</a:t>
            </a:fld>
            <a:endParaRPr lang="en-US"/>
          </a:p>
        </p:txBody>
      </p:sp>
    </p:spTree>
    <p:extLst>
      <p:ext uri="{BB962C8B-B14F-4D97-AF65-F5344CB8AC3E}">
        <p14:creationId xmlns:p14="http://schemas.microsoft.com/office/powerpoint/2010/main" val="5680662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2.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91CAD78-C6F6-407D-A9D5-329355F07703}">
  <ds:schemaRefs>
    <ds:schemaRef ds:uri="http://schemas.microsoft.com/office/2006/documentManagement/types"/>
    <ds:schemaRef ds:uri="http://schemas.openxmlformats.org/package/2006/metadata/core-properties"/>
    <ds:schemaRef ds:uri="http://purl.org/dc/elements/1.1/"/>
    <ds:schemaRef ds:uri="http://purl.org/dc/terms/"/>
    <ds:schemaRef ds:uri="http://www.w3.org/XML/1998/namespace"/>
    <ds:schemaRef ds:uri="http://schemas.microsoft.com/office/2006/metadata/properties"/>
    <ds:schemaRef ds:uri="http://purl.org/dc/dcmitype/"/>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0</TotalTime>
  <Words>2125</Words>
  <Application>Microsoft Office PowerPoint</Application>
  <PresentationFormat>Widescreen</PresentationFormat>
  <Paragraphs>212</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Times New Roman</vt:lpstr>
      <vt:lpstr>Office Theme</vt:lpstr>
      <vt:lpstr>Covering All the bases: Coverage-driven Formal Verification Sign-off of Pipelined Error Detection Filter</vt:lpstr>
      <vt:lpstr>Agenda</vt:lpstr>
      <vt:lpstr>Introduction</vt:lpstr>
      <vt:lpstr>Why Formal?</vt:lpstr>
      <vt:lpstr>Design Overview</vt:lpstr>
      <vt:lpstr>Design Overview</vt:lpstr>
      <vt:lpstr>Statistical details of DUT</vt:lpstr>
      <vt:lpstr>Problem Statement</vt:lpstr>
      <vt:lpstr>Implementation Complexities and FV Solutions</vt:lpstr>
      <vt:lpstr>Implementation Complexities and FV Solutions</vt:lpstr>
      <vt:lpstr>Implementation Complexities and FV Solutions</vt:lpstr>
      <vt:lpstr>Implementation Complexities and FV Solutions</vt:lpstr>
      <vt:lpstr>Quiesce Checking</vt:lpstr>
      <vt:lpstr>Results</vt:lpstr>
      <vt:lpstr>Bug Description</vt:lpstr>
      <vt:lpstr>Formal Coverage</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2023-08-21T01:52:05Z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y fmtid="{D5CDD505-2E9C-101B-9397-08002B2CF9AE}" pid="3" name="MSIP_Label_6f75f480-7803-4ee9-bb54-84d0635fdbe7_Enabled">
    <vt:lpwstr>true</vt:lpwstr>
  </property>
  <property fmtid="{D5CDD505-2E9C-101B-9397-08002B2CF9AE}" pid="4" name="MSIP_Label_6f75f480-7803-4ee9-bb54-84d0635fdbe7_SetDate">
    <vt:lpwstr>2022-12-15T10:58:23Z</vt:lpwstr>
  </property>
  <property fmtid="{D5CDD505-2E9C-101B-9397-08002B2CF9AE}" pid="5" name="MSIP_Label_6f75f480-7803-4ee9-bb54-84d0635fdbe7_Method">
    <vt:lpwstr>Privileged</vt:lpwstr>
  </property>
  <property fmtid="{D5CDD505-2E9C-101B-9397-08002B2CF9AE}" pid="6" name="MSIP_Label_6f75f480-7803-4ee9-bb54-84d0635fdbe7_Name">
    <vt:lpwstr>unrestricted</vt:lpwstr>
  </property>
  <property fmtid="{D5CDD505-2E9C-101B-9397-08002B2CF9AE}" pid="7" name="MSIP_Label_6f75f480-7803-4ee9-bb54-84d0635fdbe7_SiteId">
    <vt:lpwstr>38ae3bcd-9579-4fd4-adda-b42e1495d55a</vt:lpwstr>
  </property>
  <property fmtid="{D5CDD505-2E9C-101B-9397-08002B2CF9AE}" pid="8" name="MSIP_Label_6f75f480-7803-4ee9-bb54-84d0635fdbe7_ActionId">
    <vt:lpwstr>38c0abd5-c799-45e9-985a-ca31d84c522b</vt:lpwstr>
  </property>
  <property fmtid="{D5CDD505-2E9C-101B-9397-08002B2CF9AE}" pid="9" name="MSIP_Label_6f75f480-7803-4ee9-bb54-84d0635fdbe7_ContentBits">
    <vt:lpwstr>0</vt:lpwstr>
  </property>
  <property fmtid="{D5CDD505-2E9C-101B-9397-08002B2CF9AE}" pid="10" name="Document_Confidentiality">
    <vt:lpwstr>Unrestricted</vt:lpwstr>
  </property>
</Properties>
</file>