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2"/>
  </p:notesMasterIdLst>
  <p:handoutMasterIdLst>
    <p:handoutMasterId r:id="rId13"/>
  </p:handoutMasterIdLst>
  <p:sldIdLst>
    <p:sldId id="501" r:id="rId5"/>
    <p:sldId id="502" r:id="rId6"/>
    <p:sldId id="503" r:id="rId7"/>
    <p:sldId id="504" r:id="rId8"/>
    <p:sldId id="506" r:id="rId9"/>
    <p:sldId id="507" r:id="rId10"/>
    <p:sldId id="505" r:id="rId11"/>
  </p:sldIdLst>
  <p:sldSz cx="12192000" cy="6858000"/>
  <p:notesSz cx="10048875" cy="6918325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90FFF-5C7E-4334-BE4F-D2D0D2FA2461}" v="2" dt="2023-07-28T06:51:07.8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121" d="100"/>
          <a:sy n="121" d="100"/>
        </p:scale>
        <p:origin x="1070" y="1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28.07.2023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100014"/>
            <a:ext cx="10363200" cy="1871786"/>
          </a:xfrm>
        </p:spPr>
        <p:txBody>
          <a:bodyPr>
            <a:normAutofit/>
          </a:bodyPr>
          <a:lstStyle/>
          <a:p>
            <a:pPr algn="l"/>
            <a:r>
              <a:rPr lang="en-US" b="0" i="0" u="none" strike="noStrike" baseline="0" dirty="0">
                <a:solidFill>
                  <a:srgbClr val="000000"/>
                </a:solidFill>
              </a:rPr>
              <a:t>Paradigm Shift In Power Aware Simulation Using Formal Techniques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Sachin Bansal, Girish Marudwar, Sandeep Jana, Kamalesh Ghosh, Yogananda Mesa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E4FED1E-E5F9-8129-D1B9-26FE107E37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821825" y="5244128"/>
            <a:ext cx="2548349" cy="3946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"/>
            <a:ext cx="10972800" cy="8001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1483"/>
            <a:ext cx="10972800" cy="3469517"/>
          </a:xfrm>
        </p:spPr>
        <p:txBody>
          <a:bodyPr>
            <a:normAutofit/>
          </a:bodyPr>
          <a:lstStyle/>
          <a:p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xhaustive verification of power aware connectivity and functional properties using </a:t>
            </a:r>
            <a:r>
              <a:rPr lang="en-US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formal verification tools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required to shift left the simulation-based power verification flow</a:t>
            </a:r>
            <a:endParaRPr lang="en-US" sz="2400" dirty="0">
              <a:ea typeface="Calibri" panose="020F0502020204030204" pitchFamily="34" charset="0"/>
              <a:cs typeface="Times New Roman"/>
            </a:endParaRPr>
          </a:p>
          <a:p>
            <a:pPr>
              <a:buClr>
                <a:srgbClr val="000000"/>
              </a:buClr>
            </a:pPr>
            <a:r>
              <a:rPr lang="en-US" sz="2400" dirty="0">
                <a:ea typeface="Calibri" panose="020F0502020204030204" pitchFamily="34" charset="0"/>
                <a:cs typeface="Times New Roman"/>
              </a:rPr>
              <a:t>T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/>
              </a:rPr>
              <a:t>raditional power aware simulation tools can be used but require additional power sequence tests in testbench which is expensive, and do NOT guarantee exhaustive verification</a:t>
            </a:r>
            <a:endParaRPr lang="en-US" sz="2400" dirty="0">
              <a:ea typeface="Calibri" panose="020F0502020204030204" pitchFamily="34" charset="0"/>
              <a:cs typeface="Times New Roman"/>
            </a:endParaRPr>
          </a:p>
          <a:p>
            <a:pPr>
              <a:buClr>
                <a:srgbClr val="000000"/>
              </a:buClr>
            </a:pPr>
            <a:r>
              <a:rPr lang="en-US" sz="2400" dirty="0">
                <a:effectLst/>
                <a:ea typeface="Calibri" panose="020F0502020204030204" pitchFamily="34" charset="0"/>
                <a:cs typeface="Times New Roman"/>
              </a:rPr>
              <a:t>Thus, power aware formal verification is the need of the </a:t>
            </a:r>
            <a:r>
              <a:rPr lang="en-US" sz="2400" dirty="0">
                <a:ea typeface="Calibri" panose="020F0502020204030204" pitchFamily="34" charset="0"/>
                <a:cs typeface="Times New Roman"/>
              </a:rPr>
              <a:t>hour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/>
              </a:rPr>
              <a:t>to shift left the functional verification flow </a:t>
            </a:r>
            <a:r>
              <a:rPr lang="en-US" sz="2400" dirty="0">
                <a:ea typeface="Calibri" panose="020F0502020204030204" pitchFamily="34" charset="0"/>
                <a:cs typeface="Times New Roman"/>
              </a:rPr>
              <a:t>to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/>
              </a:rPr>
              <a:t> significantly reduce the overall TAT</a:t>
            </a:r>
            <a:endParaRPr lang="en-US" sz="2400" dirty="0">
              <a:highlight>
                <a:srgbClr val="FFFF00"/>
              </a:highlight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4670CD-512E-E83E-B5FE-3D0763122C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84" y="4343400"/>
            <a:ext cx="4999944" cy="1627117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D7BA72-4A71-0F22-9576-0862C478E2D8}"/>
              </a:ext>
            </a:extLst>
          </p:cNvPr>
          <p:cNvSpPr txBox="1"/>
          <p:nvPr/>
        </p:nvSpPr>
        <p:spPr>
          <a:xfrm>
            <a:off x="6124378" y="4343400"/>
            <a:ext cx="5458022" cy="18573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 given diagram, connectivity </a:t>
            </a:r>
            <a:r>
              <a:rPr lang="en-US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path (FF1 to FF2) will be proven by Formal tool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Supply VDDO (OFF) makes the connection broken which is caught later in simulation-based flow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Power Aware Formal Verification will exhaustively verify such scenarios earlier in the design cycle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80640"/>
            <a:ext cx="10972800" cy="760413"/>
          </a:xfrm>
        </p:spPr>
        <p:txBody>
          <a:bodyPr>
            <a:normAutofit fontScale="90000"/>
          </a:bodyPr>
          <a:lstStyle/>
          <a:p>
            <a:r>
              <a:rPr lang="en-US" dirty="0"/>
              <a:t>Main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9" y="674993"/>
            <a:ext cx="9017000" cy="2589084"/>
          </a:xfrm>
        </p:spPr>
        <p:txBody>
          <a:bodyPr>
            <a:noAutofit/>
          </a:bodyPr>
          <a:lstStyle/>
          <a:p>
            <a:pPr marL="29210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Power aware formal property describes a connection</a:t>
            </a:r>
            <a:r>
              <a:rPr lang="en-US" sz="1500" kern="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which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 verification flow uses power network model (</a:t>
            </a: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PNM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) from VC LP and exhaustive analysis engines of VC-Formal to prove correctness of properties</a:t>
            </a:r>
            <a:endParaRPr lang="en-US" sz="1500" u="none" strike="noStrike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100" marR="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This solution introduces a lightweight PNM which is dumped in a </a:t>
            </a:r>
            <a:r>
              <a:rPr lang="en-US" sz="1500" i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Synthesizable Verilog</a:t>
            </a:r>
            <a:r>
              <a:rPr lang="en-US" sz="1500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format which generates</a:t>
            </a:r>
            <a:r>
              <a:rPr lang="en-US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500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unctional model of UPF s</a:t>
            </a:r>
            <a:r>
              <a:rPr lang="en-US" sz="1500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upplies considering</a:t>
            </a:r>
          </a:p>
          <a:p>
            <a:pPr marL="1206500" lvl="2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1500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 Switches , Fine grain macros, </a:t>
            </a:r>
            <a:r>
              <a:rPr lang="en-US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500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ower </a:t>
            </a:r>
            <a:r>
              <a:rPr lang="en-US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500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own </a:t>
            </a:r>
            <a:r>
              <a:rPr lang="en-US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500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unctions (PDF) , </a:t>
            </a:r>
            <a:r>
              <a:rPr lang="en-US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500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ower states (</a:t>
            </a:r>
            <a:r>
              <a:rPr lang="en-US" sz="1500" strike="noStrike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add_power_state</a:t>
            </a:r>
            <a:r>
              <a:rPr lang="en-US" sz="1500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Resolution functions etc.</a:t>
            </a:r>
          </a:p>
          <a:p>
            <a:pPr marL="292100" marR="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PNM helps to capture the FULL_ON/OFF state modeling for different supplies specified in the UPF</a:t>
            </a:r>
          </a:p>
          <a:p>
            <a:pPr marL="292100" marR="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PNM is directly consumed by the formal tool to verify the power aware properties through corruption </a:t>
            </a:r>
            <a:r>
              <a:rPr lang="en-US" sz="1500" u="none" strike="noStrike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MUXes</a:t>
            </a:r>
            <a:r>
              <a:rPr lang="en-US" sz="1500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minimal instrumentation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BC66746-5AFE-612D-0A04-092543481E9B}"/>
              </a:ext>
            </a:extLst>
          </p:cNvPr>
          <p:cNvGrpSpPr/>
          <p:nvPr/>
        </p:nvGrpSpPr>
        <p:grpSpPr>
          <a:xfrm>
            <a:off x="685799" y="3505199"/>
            <a:ext cx="8832719" cy="2686303"/>
            <a:chOff x="573171" y="3158389"/>
            <a:chExt cx="8162544" cy="327355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939AF7A-BD36-537A-0FB1-A0ED7A695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5507" y="5357696"/>
              <a:ext cx="2901315" cy="83312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FA03212-2D45-22F5-CFDC-3D461DE443DE}"/>
                </a:ext>
              </a:extLst>
            </p:cNvPr>
            <p:cNvCxnSpPr/>
            <p:nvPr/>
          </p:nvCxnSpPr>
          <p:spPr>
            <a:xfrm>
              <a:off x="3654641" y="4464537"/>
              <a:ext cx="74857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6622D38-48B6-134F-27F9-F9BD9438C8F9}"/>
                </a:ext>
              </a:extLst>
            </p:cNvPr>
            <p:cNvSpPr txBox="1"/>
            <p:nvPr/>
          </p:nvSpPr>
          <p:spPr>
            <a:xfrm>
              <a:off x="1004385" y="3318775"/>
              <a:ext cx="2353056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 b="1" spc="0" baseline="0"/>
                <a:t>UPF Construct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DACFE9F-32EB-81B8-C78C-149580BA61D0}"/>
                </a:ext>
              </a:extLst>
            </p:cNvPr>
            <p:cNvSpPr txBox="1"/>
            <p:nvPr/>
          </p:nvSpPr>
          <p:spPr>
            <a:xfrm>
              <a:off x="5200612" y="3256870"/>
              <a:ext cx="2353056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 b="1" spc="0" baseline="0"/>
                <a:t>Synthesizable PNM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0EE73EA-9047-EE8E-DCA9-3DADFE5CA5ED}"/>
                </a:ext>
              </a:extLst>
            </p:cNvPr>
            <p:cNvSpPr txBox="1"/>
            <p:nvPr/>
          </p:nvSpPr>
          <p:spPr>
            <a:xfrm>
              <a:off x="573171" y="3158389"/>
              <a:ext cx="8162544" cy="327355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algn="l"/>
              <a:endParaRPr lang="en-US" sz="2000" spc="0" baseline="0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1FC7AEC-2A4C-7A74-E20E-1F1CBD3B2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1315" y="3530919"/>
              <a:ext cx="3608326" cy="28486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656A679-5BBB-3ECC-75B3-2EA3A76040A9}"/>
                </a:ext>
              </a:extLst>
            </p:cNvPr>
            <p:cNvSpPr txBox="1"/>
            <p:nvPr/>
          </p:nvSpPr>
          <p:spPr>
            <a:xfrm>
              <a:off x="1123110" y="3524028"/>
              <a:ext cx="2353056" cy="161205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pPr marL="6350" marR="0" algn="just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create_power_switch</a:t>
              </a: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PSW1</a:t>
              </a:r>
              <a:endPara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6350" marR="0" algn="just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-domain PD1</a:t>
              </a:r>
              <a:endPara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6350" marR="0" algn="just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9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output_supply_port</a:t>
              </a: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{VDDO VDDO}</a:t>
              </a:r>
              <a:endPara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6350" marR="0" algn="just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9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input_supply_port</a:t>
              </a: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{VDDI VDDI}</a:t>
              </a:r>
              <a:endPara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6350" marR="0" algn="just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9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control_port</a:t>
              </a: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{EN1 en1}</a:t>
              </a:r>
              <a:endPara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6350" marR="0" algn="just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9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control_port</a:t>
              </a: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{EN2 en2}</a:t>
              </a:r>
              <a:endPara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6350" marR="0" algn="just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9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ack_port</a:t>
              </a: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{ACK1 ack1}</a:t>
              </a:r>
              <a:endPara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6350" marR="0" algn="just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9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off_state</a:t>
              </a: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{off {en1&amp;&amp;en2}}</a:t>
              </a:r>
              <a:endParaRPr lang="en-US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6350" marR="0" algn="just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900" dirty="0" err="1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on_state</a:t>
              </a:r>
              <a:r>
                <a:rPr lang="en-US" sz="9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{on VDDI {!(en1&amp;&amp;en2))}}</a:t>
              </a:r>
              <a:endParaRPr lang="en-US" sz="1000" spc="0" baseline="0" dirty="0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0A6315-0938-722F-E4B0-73758C485E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1241486"/>
            <a:ext cx="1899626" cy="488133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88A5A40-1767-7739-8313-E104107C21FA}"/>
              </a:ext>
            </a:extLst>
          </p:cNvPr>
          <p:cNvSpPr txBox="1"/>
          <p:nvPr/>
        </p:nvSpPr>
        <p:spPr>
          <a:xfrm>
            <a:off x="9753600" y="788726"/>
            <a:ext cx="190500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spc="0" baseline="0" dirty="0"/>
              <a:t>FLOW CHART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87" y="136524"/>
            <a:ext cx="10972800" cy="760411"/>
          </a:xfrm>
        </p:spPr>
        <p:txBody>
          <a:bodyPr>
            <a:normAutofit fontScale="90000"/>
          </a:bodyPr>
          <a:lstStyle/>
          <a:p>
            <a:r>
              <a:rPr lang="en-US" dirty="0"/>
              <a:t>Main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AA0D0-6C13-DA77-BC37-517DBA4DBC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58800" y="894307"/>
            <a:ext cx="10972800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To verify the connectivity between </a:t>
            </a:r>
            <a:r>
              <a:rPr lang="en-US" sz="1600" b="1" dirty="0"/>
              <a:t>IP1/FF1/Q </a:t>
            </a:r>
            <a:r>
              <a:rPr lang="en-US" sz="1600" dirty="0"/>
              <a:t>and </a:t>
            </a:r>
            <a:r>
              <a:rPr lang="en-US" sz="1600" b="1" dirty="0"/>
              <a:t>IP2/FF2/D</a:t>
            </a:r>
            <a:r>
              <a:rPr lang="en-US" sz="1600" dirty="0"/>
              <a:t>, Formal tool needs to prove that whenever IP1/FF1/Q and IP2/FF2/D are in NORMAL (i.e. ON) state, BUF should not be in CORRUPT (i.e. off) state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9249B-C7F2-5A71-F9C3-4D9B66CA393B}"/>
              </a:ext>
            </a:extLst>
          </p:cNvPr>
          <p:cNvGrpSpPr/>
          <p:nvPr/>
        </p:nvGrpSpPr>
        <p:grpSpPr>
          <a:xfrm>
            <a:off x="467174" y="1481184"/>
            <a:ext cx="11064426" cy="4956102"/>
            <a:chOff x="238242" y="1556206"/>
            <a:chExt cx="11064426" cy="495610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A2CDBD2-F77A-0650-67D7-6DA8C2C53ED0}"/>
                </a:ext>
              </a:extLst>
            </p:cNvPr>
            <p:cNvSpPr/>
            <p:nvPr/>
          </p:nvSpPr>
          <p:spPr>
            <a:xfrm>
              <a:off x="9461128" y="3491247"/>
              <a:ext cx="1841540" cy="2018322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8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6BF7803-6EB8-57C8-448F-D158B3350B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98126" y="3652971"/>
              <a:ext cx="1190932" cy="162911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/>
                <a:t>FF2</a:t>
              </a:r>
            </a:p>
            <a:p>
              <a:pPr algn="l"/>
              <a:r>
                <a:rPr lang="en-US"/>
                <a:t>(VDD2)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134B1A5-6AA7-1805-AD4F-6F3819E1C4A6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6772902" y="4491245"/>
              <a:ext cx="5090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22C258-F239-EBDA-182D-1896DB60FCDD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3500723" y="4457832"/>
              <a:ext cx="60739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F1E4DA7-AF1A-BE91-AD64-4F594A2F24F3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8904894" y="4481363"/>
              <a:ext cx="922301" cy="86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819B4A1-8AB3-F082-2DFC-FD32AA026A5B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6291121" y="3884554"/>
              <a:ext cx="15718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/>
                <a:t>VDDTOP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B90233-6F43-F7B5-0CB6-20D8FA3568BF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7275198" y="4492128"/>
              <a:ext cx="1629697" cy="86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7070DEA-395E-14FA-4ACF-B73E30654F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5984" y="5572290"/>
              <a:ext cx="380078" cy="39712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t"/>
            <a:lstStyle/>
            <a:p>
              <a:pPr algn="ctr"/>
              <a:r>
                <a:rPr lang="en-US" sz="2000"/>
                <a:t>1</a:t>
              </a:r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F841BBE-87D5-EDB2-F678-D263319A0324}"/>
                </a:ext>
              </a:extLst>
            </p:cNvPr>
            <p:cNvSpPr txBox="1"/>
            <p:nvPr/>
          </p:nvSpPr>
          <p:spPr>
            <a:xfrm>
              <a:off x="9498084" y="3170808"/>
              <a:ext cx="8795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/>
                <a:t>IP2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4E799A-0585-5192-3962-C3653BD92AFE}"/>
                </a:ext>
              </a:extLst>
            </p:cNvPr>
            <p:cNvSpPr/>
            <p:nvPr/>
          </p:nvSpPr>
          <p:spPr>
            <a:xfrm>
              <a:off x="9374702" y="4373425"/>
              <a:ext cx="169950" cy="19205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80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8E96918-9D70-30FF-AEAE-7DD7C506768D}"/>
                </a:ext>
              </a:extLst>
            </p:cNvPr>
            <p:cNvSpPr/>
            <p:nvPr/>
          </p:nvSpPr>
          <p:spPr>
            <a:xfrm>
              <a:off x="3777207" y="4361806"/>
              <a:ext cx="169950" cy="19205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800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0FBD8FF-35EC-5954-91B3-CF8FFFC5DC6B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844942" y="4069464"/>
              <a:ext cx="1032116" cy="823803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1200"/>
                <a:t>BUF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99D5AB5-3212-78A4-AA67-C5B1424640DC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110548" y="4471839"/>
              <a:ext cx="1604221" cy="95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AEBC4B3-5768-F0B5-AC52-9B582B448060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5742890" y="4467530"/>
              <a:ext cx="193768" cy="43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7937A67-202B-61B6-47F2-274FCEBE9DDE}"/>
                </a:ext>
              </a:extLst>
            </p:cNvPr>
            <p:cNvSpPr txBox="1"/>
            <p:nvPr/>
          </p:nvSpPr>
          <p:spPr>
            <a:xfrm>
              <a:off x="2009112" y="3155294"/>
              <a:ext cx="994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/>
                <a:t>IP1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4E57A41-F5D0-A314-F915-25B3C1CB331D}"/>
                </a:ext>
              </a:extLst>
            </p:cNvPr>
            <p:cNvSpPr/>
            <p:nvPr/>
          </p:nvSpPr>
          <p:spPr>
            <a:xfrm>
              <a:off x="2008494" y="3491249"/>
              <a:ext cx="1841540" cy="201832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 sz="180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58D70A1-FF8D-7CA7-1112-FCDFE25CD9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10372" y="3643275"/>
              <a:ext cx="1190932" cy="162911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/>
                <a:t>FF1</a:t>
              </a:r>
            </a:p>
            <a:p>
              <a:pPr algn="l"/>
              <a:r>
                <a:rPr lang="en-US"/>
                <a:t>(VDD1)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8B4BD4B-6795-958F-FD0A-DF37D3B2B133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7050488" y="5680618"/>
              <a:ext cx="59994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33FF385-FD72-56E6-CFCE-A9D3183FDB6A}"/>
                </a:ext>
              </a:extLst>
            </p:cNvPr>
            <p:cNvCxnSpPr>
              <a:cxnSpLocks noChangeAspect="1"/>
              <a:stCxn id="30" idx="1"/>
            </p:cNvCxnSpPr>
            <p:nvPr/>
          </p:nvCxnSpPr>
          <p:spPr>
            <a:xfrm>
              <a:off x="8165308" y="4588561"/>
              <a:ext cx="0" cy="4617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63386DC-E4D9-477A-A443-AD764E1BAD7D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8886135" y="4500747"/>
              <a:ext cx="18760" cy="94929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3D19A13-20D4-6C45-9DBC-F3DA658433EF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8680107" y="5450042"/>
              <a:ext cx="214904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4E2A144-4285-94A9-851F-EFC95BE9353F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177780" y="2233514"/>
              <a:ext cx="55183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VDDTOP_SUPPLY_STATE (</a:t>
              </a:r>
              <a:r>
                <a:rPr lang="en-US" sz="1200" b="1">
                  <a:highlight>
                    <a:srgbClr val="FFFF00"/>
                  </a:highlight>
                </a:rPr>
                <a:t>CORRUPT/NORMAL</a:t>
              </a:r>
              <a:r>
                <a:rPr lang="en-US" sz="1200"/>
                <a:t>)</a:t>
              </a:r>
            </a:p>
          </p:txBody>
        </p:sp>
        <p:sp>
          <p:nvSpPr>
            <p:cNvPr id="30" name="Block Arc 29">
              <a:extLst>
                <a:ext uri="{FF2B5EF4-FFF2-40B4-BE49-F238E27FC236}">
                  <a16:creationId xmlns:a16="http://schemas.microsoft.com/office/drawing/2014/main" id="{AFA1DBDF-BAB6-F889-C360-56569032F20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042044" y="4312761"/>
              <a:ext cx="246529" cy="366704"/>
            </a:xfrm>
            <a:prstGeom prst="blockArc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367EE90-A22D-D7A4-E5E7-729CE557B1C6}"/>
                </a:ext>
              </a:extLst>
            </p:cNvPr>
            <p:cNvCxnSpPr>
              <a:cxnSpLocks noChangeAspect="1"/>
              <a:endCxn id="30" idx="0"/>
            </p:cNvCxnSpPr>
            <p:nvPr/>
          </p:nvCxnSpPr>
          <p:spPr>
            <a:xfrm>
              <a:off x="8165308" y="2520425"/>
              <a:ext cx="1" cy="18832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23CB14-6FC5-E5A2-9FDE-47635BB25EB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7740025" y="6235309"/>
              <a:ext cx="32521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/>
                <a:t>Formal instrumented Mux for X Injection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C58B375-3E2D-6CAB-CB4B-D59CF677CE90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8153142" y="5868536"/>
              <a:ext cx="321093" cy="23441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1DC427C-42CF-391C-1600-EBEF0F8F50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92673" y="5881150"/>
              <a:ext cx="423643" cy="3712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r>
                <a:rPr lang="en-US" sz="2000"/>
                <a:t>2</a:t>
              </a:r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77A9D5FB-D307-805E-B7EC-E9984295A38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7641662" y="4935168"/>
              <a:ext cx="1047291" cy="1029753"/>
            </a:xfrm>
            <a:prstGeom prst="trapezoi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/>
            </a:p>
            <a:p>
              <a:pPr algn="l"/>
              <a:r>
                <a:rPr lang="en-US"/>
                <a:t>MUX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55964F2-F593-6E36-082A-6F819A46EB9D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7265393" y="5146203"/>
              <a:ext cx="385037" cy="430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72E94D6-56D7-E6CE-0DD2-9C2DE1902C23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7265393" y="4481363"/>
              <a:ext cx="16521" cy="6691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BD164AA-B908-F731-C31F-49EA7B98C4C4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5712952" y="4459063"/>
              <a:ext cx="18760" cy="94929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855087A-C04D-B740-25A6-7DC0283F2432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535151" y="5534205"/>
              <a:ext cx="1066477" cy="250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/>
                <a:t>Open Input</a:t>
              </a:r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036AD507-75F5-C39A-2C6C-CB4533A1173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4468479" y="4893484"/>
              <a:ext cx="1047291" cy="1029753"/>
            </a:xfrm>
            <a:prstGeom prst="trapezoi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/>
            </a:p>
            <a:p>
              <a:pPr algn="l"/>
              <a:r>
                <a:rPr lang="en-US"/>
                <a:t>MUX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BAD099B-0956-97CB-6E86-ADA4E16E5E4E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4092210" y="5104519"/>
              <a:ext cx="385037" cy="430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0ABDB41-1E36-65B9-673B-8372DC3EE8B6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4092210" y="4439680"/>
              <a:ext cx="16521" cy="6691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6EDA8DA-22BC-B1D5-142B-8DBF53399DAA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5501193" y="5380733"/>
              <a:ext cx="214904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928C4C4-9CBF-71F6-F2CB-6AB41C55B6A0}"/>
                </a:ext>
              </a:extLst>
            </p:cNvPr>
            <p:cNvCxnSpPr>
              <a:cxnSpLocks noChangeAspect="1"/>
              <a:stCxn id="45" idx="1"/>
            </p:cNvCxnSpPr>
            <p:nvPr/>
          </p:nvCxnSpPr>
          <p:spPr>
            <a:xfrm>
              <a:off x="5065704" y="4588560"/>
              <a:ext cx="0" cy="4617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Block Arc 44">
              <a:extLst>
                <a:ext uri="{FF2B5EF4-FFF2-40B4-BE49-F238E27FC236}">
                  <a16:creationId xmlns:a16="http://schemas.microsoft.com/office/drawing/2014/main" id="{3E9A8EC8-4C5E-0017-2555-3B9E9D970F6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4942440" y="4312761"/>
              <a:ext cx="246529" cy="366704"/>
            </a:xfrm>
            <a:prstGeom prst="blockArc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349504A-6CDC-82F0-CDEF-EADF87BEB597}"/>
                </a:ext>
              </a:extLst>
            </p:cNvPr>
            <p:cNvCxnSpPr>
              <a:cxnSpLocks noChangeAspect="1"/>
              <a:endCxn id="45" idx="0"/>
            </p:cNvCxnSpPr>
            <p:nvPr/>
          </p:nvCxnSpPr>
          <p:spPr>
            <a:xfrm>
              <a:off x="5065704" y="2909660"/>
              <a:ext cx="1" cy="149400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5DB09D1-7A64-3382-A00E-E09B65EF17DC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3877305" y="5809512"/>
              <a:ext cx="59994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4DB7D8C-9F66-D46F-6128-491C8024D91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182690" y="2624906"/>
              <a:ext cx="37194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/>
                <a:t>VDD1_SUPPLY_STATE (</a:t>
              </a:r>
              <a:r>
                <a:rPr lang="en-US" sz="1200" b="1">
                  <a:highlight>
                    <a:srgbClr val="FFFF00"/>
                  </a:highlight>
                </a:rPr>
                <a:t>CORRUPT/NORMAL</a:t>
              </a:r>
              <a:r>
                <a:rPr lang="en-US" sz="1200"/>
                <a:t>)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6016EE3-5B73-BB75-A48F-EF64448A18DA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5608645" y="5554202"/>
              <a:ext cx="2796336" cy="57816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340B4A9-7493-3AEB-F838-A5311407881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6673548" y="5424945"/>
              <a:ext cx="1066477" cy="250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/>
                <a:t>Open Input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6886FFF-29B0-0D71-45A6-0904E90FDA3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006517" y="3064699"/>
              <a:ext cx="1226244" cy="417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/>
                <a:t>Enable condition for MUX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C15F8D9-DC69-DA0B-E8D9-3B3FC337877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153142" y="3073463"/>
              <a:ext cx="1226244" cy="417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/>
                <a:t>Enable condition for MUX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F8D568-59B1-0ABA-01BC-AA45E718ACE9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3967034" y="2527106"/>
              <a:ext cx="421044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84844BE-3A87-5747-2E6F-5F7831A673E8}"/>
                </a:ext>
              </a:extLst>
            </p:cNvPr>
            <p:cNvSpPr/>
            <p:nvPr/>
          </p:nvSpPr>
          <p:spPr>
            <a:xfrm>
              <a:off x="2582537" y="2079893"/>
              <a:ext cx="1514987" cy="106126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/>
                <a:t>Hierarchical PNM Module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47D28C6-DA83-97EF-4608-B5205CE342FF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4108119" y="2894404"/>
              <a:ext cx="965477" cy="95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2019971-2BF0-7DF2-0E02-975948602C8B}"/>
                </a:ext>
              </a:extLst>
            </p:cNvPr>
            <p:cNvSpPr/>
            <p:nvPr/>
          </p:nvSpPr>
          <p:spPr>
            <a:xfrm>
              <a:off x="295533" y="1647775"/>
              <a:ext cx="1226244" cy="95554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>
                <a:lnSpc>
                  <a:spcPct val="150000"/>
                </a:lnSpc>
              </a:pPr>
              <a:r>
                <a:rPr lang="en-US" sz="1800"/>
                <a:t>Formal Testbench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AB2C8F2-DF1A-37EB-7F0D-8A92EA7395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13247" y="2373020"/>
              <a:ext cx="379506" cy="69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0FE9ACF-41C9-02F8-9079-135B5F46D0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74928" y="2377528"/>
              <a:ext cx="9138" cy="52638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2A1604D-833A-81E8-3681-6306833CC8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6241" y="2903913"/>
              <a:ext cx="714725" cy="69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026EB86-8A44-A217-EBDE-0FE77EDCD0C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513246" y="1556206"/>
              <a:ext cx="23490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/>
                <a:t>VDDII_SUPPLY_STATE 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3BA51ED-8070-6A03-7E5E-847D54BE1B5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724650" y="2603319"/>
              <a:ext cx="30525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/>
                <a:t>VDDI_SUPPLY_STATE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E575FC5-C9A2-EBE4-0F54-0AFA4E832B7F}"/>
                </a:ext>
              </a:extLst>
            </p:cNvPr>
            <p:cNvCxnSpPr>
              <a:cxnSpLocks/>
            </p:cNvCxnSpPr>
            <p:nvPr/>
          </p:nvCxnSpPr>
          <p:spPr>
            <a:xfrm>
              <a:off x="1513247" y="1828518"/>
              <a:ext cx="3708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6266573-079E-31D3-A8D8-9E0BF9E8EB9C}"/>
                </a:ext>
              </a:extLst>
            </p:cNvPr>
            <p:cNvCxnSpPr>
              <a:cxnSpLocks/>
            </p:cNvCxnSpPr>
            <p:nvPr/>
          </p:nvCxnSpPr>
          <p:spPr>
            <a:xfrm>
              <a:off x="1884066" y="1833026"/>
              <a:ext cx="0" cy="4444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1D48382-EF80-214E-FD3D-7A0A8AA7D0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2762" y="2256267"/>
              <a:ext cx="714725" cy="69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55B34A22-AA30-8572-893E-8775A1E1C6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19080" y="2992022"/>
              <a:ext cx="630793" cy="17878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F98C804-8243-71DA-8736-9B657E02A2A6}"/>
                </a:ext>
              </a:extLst>
            </p:cNvPr>
            <p:cNvSpPr txBox="1"/>
            <p:nvPr/>
          </p:nvSpPr>
          <p:spPr>
            <a:xfrm>
              <a:off x="238242" y="3137798"/>
              <a:ext cx="1607437" cy="64633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/>
                <a:t>This is dumped by VC LP in Verilog Format.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DEA16-0DFC-F79E-ADF4-C9BAA1F37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6524"/>
            <a:ext cx="10972800" cy="493051"/>
          </a:xfrm>
        </p:spPr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BD2A1-090C-FDCD-CA61-6091B16F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92977-D4BF-E0DD-DB54-348E83ED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4B5A4-4892-79F8-CAC1-0035034B4CA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566501"/>
            <a:ext cx="10896600" cy="982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The results on customer and in-house designs have established the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shift-left notion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by significantly reducing the TAT of overall low power functional verification by catching bugs very early in the verification flow</a:t>
            </a:r>
          </a:p>
          <a:p>
            <a:pPr algn="just">
              <a:spcAft>
                <a:spcPts val="800"/>
              </a:spcAft>
            </a:pPr>
            <a:r>
              <a:rPr lang="en-US" sz="1600" kern="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9420AA6-E4EE-CCAC-1DB5-1D9C632CCED8}"/>
              </a:ext>
            </a:extLst>
          </p:cNvPr>
          <p:cNvGrpSpPr/>
          <p:nvPr/>
        </p:nvGrpSpPr>
        <p:grpSpPr>
          <a:xfrm>
            <a:off x="990599" y="1671641"/>
            <a:ext cx="9277179" cy="2555498"/>
            <a:chOff x="452116" y="1415015"/>
            <a:chExt cx="8162206" cy="2764180"/>
          </a:xfrm>
        </p:grpSpPr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A16A1056-FB70-9995-88CE-6735D2C83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99" y="1415015"/>
              <a:ext cx="8080923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71450" marR="0" lvl="0" indent="-1714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altLang="en-US" sz="1000"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ormal verification verifying if two supplies connected through Power Switch in UPF have the same state when enable expression is true</a:t>
              </a:r>
            </a:p>
            <a:p>
              <a:pPr marL="171450" marR="0" lvl="0" indent="-1714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altLang="en-US" sz="1000" i="1">
                  <a:ea typeface="Calibri" panose="020F0502020204030204" pitchFamily="34" charset="0"/>
                  <a:cs typeface="Times New Roman" panose="02020603050405020304" pitchFamily="18" charset="0"/>
                </a:rPr>
                <a:t>     </a:t>
              </a:r>
              <a:r>
                <a:rPr kumimoji="0" lang="en-US" altLang="en-US" sz="1000" b="1" i="1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add_cc</a:t>
              </a:r>
              <a:r>
                <a:rPr kumimoji="0" lang="en-US" altLang="en-US" sz="10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-</a:t>
              </a:r>
              <a:r>
                <a:rPr kumimoji="0" lang="en-US" altLang="en-US" sz="1000" b="1" i="1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dest</a:t>
              </a:r>
              <a:r>
                <a:rPr kumimoji="0" lang="en-US" altLang="en-US" sz="10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1000" b="1" i="1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VDDsw</a:t>
              </a:r>
              <a:r>
                <a:rPr kumimoji="0" lang="en-US" altLang="en-US" sz="10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-</a:t>
              </a:r>
              <a:r>
                <a:rPr kumimoji="0" lang="en-US" altLang="en-US" sz="1000" b="1" i="1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src</a:t>
              </a:r>
              <a:r>
                <a:rPr kumimoji="0" lang="en-US" altLang="en-US" sz="10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VDDcore1 -enable { </a:t>
              </a:r>
              <a:r>
                <a:rPr kumimoji="0" lang="en-US" altLang="en-US" sz="1000" b="1" i="1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psw_cntrl</a:t>
              </a:r>
              <a:r>
                <a:rPr kumimoji="0" lang="en-US" altLang="en-US" sz="10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==0 &amp;&amp; psw_cntrl1==1}</a:t>
              </a:r>
              <a:endParaRPr kumimoji="0" lang="en-US" altLang="en-US" sz="14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9" name="Picture 38">
              <a:extLst>
                <a:ext uri="{FF2B5EF4-FFF2-40B4-BE49-F238E27FC236}">
                  <a16:creationId xmlns:a16="http://schemas.microsoft.com/office/drawing/2014/main" id="{5A3633AA-1C41-8E79-08D1-9871E6C904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200" y="2011831"/>
              <a:ext cx="7805908" cy="16097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3">
              <a:extLst>
                <a:ext uri="{FF2B5EF4-FFF2-40B4-BE49-F238E27FC236}">
                  <a16:creationId xmlns:a16="http://schemas.microsoft.com/office/drawing/2014/main" id="{03979284-D4A9-477B-6EC0-E17A4556A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569" y="3601844"/>
              <a:ext cx="7879081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71450" marR="0" lvl="0" indent="-17145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As shown in Figure, </a:t>
              </a:r>
              <a:r>
                <a:rPr kumimoji="0" lang="en-US" altLang="en-US" sz="1000" b="0" i="0" u="none" strike="noStrike" cap="none" normalizeH="0" baseline="0" err="1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VDDsw</a:t>
              </a: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supply state is OFF when VDDCore1 supply is FULL_ON. The enable condition is also true as shown in timing diagram</a:t>
              </a:r>
            </a:p>
            <a:p>
              <a:pPr marL="171450" marR="0" lvl="0" indent="-17145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The supplies are not functionally connected even they can be structurally connected</a:t>
              </a: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C0EC964-8905-2856-CE4B-7AE83441EE54}"/>
                </a:ext>
              </a:extLst>
            </p:cNvPr>
            <p:cNvSpPr/>
            <p:nvPr/>
          </p:nvSpPr>
          <p:spPr>
            <a:xfrm>
              <a:off x="452116" y="1417375"/>
              <a:ext cx="8047989" cy="27618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spc="0" baseline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59EC5E-3D4D-89B7-60D2-4CA897D9769E}"/>
              </a:ext>
            </a:extLst>
          </p:cNvPr>
          <p:cNvGrpSpPr/>
          <p:nvPr/>
        </p:nvGrpSpPr>
        <p:grpSpPr>
          <a:xfrm>
            <a:off x="992872" y="4352109"/>
            <a:ext cx="9446527" cy="2198717"/>
            <a:chOff x="452116" y="4277646"/>
            <a:chExt cx="8203247" cy="219871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D134C4E-7B48-FE22-8D08-15442577748D}"/>
                </a:ext>
              </a:extLst>
            </p:cNvPr>
            <p:cNvSpPr txBox="1"/>
            <p:nvPr/>
          </p:nvSpPr>
          <p:spPr>
            <a:xfrm>
              <a:off x="533399" y="4289107"/>
              <a:ext cx="812196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1000" dirty="0"/>
                <a:t>PG PIN Connectivity property falsified between supplies VDDCore1 and </a:t>
              </a:r>
              <a:r>
                <a:rPr lang="en-US" sz="1000" dirty="0" err="1"/>
                <a:t>VDDsw</a:t>
              </a:r>
              <a:r>
                <a:rPr lang="en-US" sz="1000" dirty="0"/>
                <a:t> which are connected through power switches due to resolution function.</a:t>
              </a:r>
            </a:p>
            <a:p>
              <a:endParaRPr lang="en-US" sz="1000" i="1" dirty="0">
                <a:cs typeface="Courier New" panose="02070309020205020404" pitchFamily="49" charset="0"/>
              </a:endParaRPr>
            </a:p>
            <a:p>
              <a:r>
                <a:rPr lang="en-US" sz="1000" i="1" dirty="0">
                  <a:cs typeface="Courier New" panose="02070309020205020404" pitchFamily="49" charset="0"/>
                </a:rPr>
                <a:t>     </a:t>
              </a:r>
              <a:r>
                <a:rPr lang="en-US" sz="1000" b="1" i="1" dirty="0" err="1">
                  <a:cs typeface="Courier New" panose="02070309020205020404" pitchFamily="49" charset="0"/>
                </a:rPr>
                <a:t>add_cc</a:t>
              </a:r>
              <a:r>
                <a:rPr lang="en-US" sz="1000" b="1" i="1" dirty="0">
                  <a:cs typeface="Courier New" panose="02070309020205020404" pitchFamily="49" charset="0"/>
                </a:rPr>
                <a:t> -</a:t>
              </a:r>
              <a:r>
                <a:rPr lang="en-US" sz="1000" b="1" i="1" dirty="0" err="1">
                  <a:cs typeface="Courier New" panose="02070309020205020404" pitchFamily="49" charset="0"/>
                </a:rPr>
                <a:t>dest</a:t>
              </a:r>
              <a:r>
                <a:rPr lang="en-US" sz="1000" b="1" i="1" dirty="0">
                  <a:cs typeface="Courier New" panose="02070309020205020404" pitchFamily="49" charset="0"/>
                </a:rPr>
                <a:t> </a:t>
              </a:r>
              <a:r>
                <a:rPr lang="en-US" sz="1000" b="1" i="1" dirty="0" err="1">
                  <a:cs typeface="Courier New" panose="02070309020205020404" pitchFamily="49" charset="0"/>
                </a:rPr>
                <a:t>VDDsw</a:t>
              </a:r>
              <a:r>
                <a:rPr lang="en-US" sz="1000" b="1" i="1" dirty="0">
                  <a:cs typeface="Courier New" panose="02070309020205020404" pitchFamily="49" charset="0"/>
                </a:rPr>
                <a:t> -</a:t>
              </a:r>
              <a:r>
                <a:rPr lang="en-US" sz="1000" b="1" i="1" dirty="0" err="1">
                  <a:cs typeface="Courier New" panose="02070309020205020404" pitchFamily="49" charset="0"/>
                </a:rPr>
                <a:t>src</a:t>
              </a:r>
              <a:r>
                <a:rPr lang="en-US" sz="1000" b="1" i="1" dirty="0">
                  <a:cs typeface="Courier New" panose="02070309020205020404" pitchFamily="49" charset="0"/>
                </a:rPr>
                <a:t> VDDcore1 -enable { </a:t>
              </a:r>
              <a:r>
                <a:rPr lang="en-US" sz="1000" b="1" i="1" dirty="0" err="1">
                  <a:cs typeface="Courier New" panose="02070309020205020404" pitchFamily="49" charset="0"/>
                </a:rPr>
                <a:t>psw_cntrl</a:t>
              </a:r>
              <a:r>
                <a:rPr lang="en-US" sz="1000" b="1" i="1" dirty="0">
                  <a:cs typeface="Courier New" panose="02070309020205020404" pitchFamily="49" charset="0"/>
                </a:rPr>
                <a:t>==0 &amp;&amp; psw_cntrl1==1}  -</a:t>
              </a:r>
              <a:r>
                <a:rPr lang="en-US" sz="1000" b="1" i="1" dirty="0" err="1">
                  <a:cs typeface="Courier New" panose="02070309020205020404" pitchFamily="49" charset="0"/>
                </a:rPr>
                <a:t>lpa_type</a:t>
              </a:r>
              <a:r>
                <a:rPr lang="en-US" sz="1000" b="1" i="1" dirty="0">
                  <a:cs typeface="Courier New" panose="02070309020205020404" pitchFamily="49" charset="0"/>
                </a:rPr>
                <a:t> LPA_SUPPLY</a:t>
              </a:r>
              <a:endParaRPr lang="en-US" sz="1000" b="1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CB4EDA4-8CB5-C0FE-B33D-CF47B285E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40076" y="4990120"/>
              <a:ext cx="4749275" cy="1272817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45BB61C-8862-C29B-7805-8051A8BAED8B}"/>
                </a:ext>
              </a:extLst>
            </p:cNvPr>
            <p:cNvSpPr/>
            <p:nvPr/>
          </p:nvSpPr>
          <p:spPr>
            <a:xfrm>
              <a:off x="452116" y="4277646"/>
              <a:ext cx="8047989" cy="21987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spc="0" baseline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721FF02-1DEA-C0F6-F48D-8A81199799DF}"/>
                </a:ext>
              </a:extLst>
            </p:cNvPr>
            <p:cNvGrpSpPr/>
            <p:nvPr/>
          </p:nvGrpSpPr>
          <p:grpSpPr>
            <a:xfrm>
              <a:off x="583528" y="4990120"/>
              <a:ext cx="3134710" cy="1339227"/>
              <a:chOff x="457198" y="1205193"/>
              <a:chExt cx="4328363" cy="233446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49F220B-531E-14E2-C721-C4C13E8BADA3}"/>
                  </a:ext>
                </a:extLst>
              </p:cNvPr>
              <p:cNvSpPr/>
              <p:nvPr/>
            </p:nvSpPr>
            <p:spPr>
              <a:xfrm>
                <a:off x="500762" y="1245900"/>
                <a:ext cx="3739285" cy="2293758"/>
              </a:xfrm>
              <a:prstGeom prst="rect">
                <a:avLst/>
              </a:prstGeom>
              <a:solidFill>
                <a:srgbClr val="B4B2B0">
                  <a:lumMod val="40000"/>
                  <a:lumOff val="6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3BC3799E-E134-CED5-8FEF-F7E86D9FC6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6155" y="2228408"/>
                <a:ext cx="1740782" cy="16006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656DB5C-760D-4F5F-10FC-16D52905852A}"/>
                  </a:ext>
                </a:extLst>
              </p:cNvPr>
              <p:cNvSpPr txBox="1"/>
              <p:nvPr/>
            </p:nvSpPr>
            <p:spPr>
              <a:xfrm>
                <a:off x="3671703" y="1205193"/>
                <a:ext cx="832436" cy="456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UPF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8C38B2B-8980-65F9-EF94-9D473DE704C5}"/>
                  </a:ext>
                </a:extLst>
              </p:cNvPr>
              <p:cNvSpPr/>
              <p:nvPr/>
            </p:nvSpPr>
            <p:spPr>
              <a:xfrm flipH="1">
                <a:off x="457198" y="2144997"/>
                <a:ext cx="173173" cy="196258"/>
              </a:xfrm>
              <a:prstGeom prst="ellipse">
                <a:avLst/>
              </a:prstGeom>
              <a:solidFill>
                <a:srgbClr val="4F268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5060C35-99CD-A147-81B4-FE9B5706D76F}"/>
                  </a:ext>
                </a:extLst>
              </p:cNvPr>
              <p:cNvCxnSpPr>
                <a:cxnSpLocks/>
                <a:stCxn id="20" idx="2"/>
              </p:cNvCxnSpPr>
              <p:nvPr/>
            </p:nvCxnSpPr>
            <p:spPr>
              <a:xfrm>
                <a:off x="630371" y="2243126"/>
                <a:ext cx="704703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928C4E8-3EFB-CD58-DF83-6070CC714172}"/>
                  </a:ext>
                </a:extLst>
              </p:cNvPr>
              <p:cNvSpPr/>
              <p:nvPr/>
            </p:nvSpPr>
            <p:spPr>
              <a:xfrm flipH="1">
                <a:off x="4182315" y="2130279"/>
                <a:ext cx="173173" cy="196258"/>
              </a:xfrm>
              <a:prstGeom prst="ellipse">
                <a:avLst/>
              </a:prstGeom>
              <a:solidFill>
                <a:srgbClr val="4F268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8676194-3057-8179-1D56-977B4D91EDC6}"/>
                  </a:ext>
                </a:extLst>
              </p:cNvPr>
              <p:cNvSpPr txBox="1"/>
              <p:nvPr/>
            </p:nvSpPr>
            <p:spPr>
              <a:xfrm>
                <a:off x="465140" y="1887252"/>
                <a:ext cx="979634" cy="37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VDDCore1</a:t>
                </a:r>
              </a:p>
            </p:txBody>
          </p:sp>
          <p:sp>
            <p:nvSpPr>
              <p:cNvPr id="24" name="Flowchart: Summing Junction 23">
                <a:extLst>
                  <a:ext uri="{FF2B5EF4-FFF2-40B4-BE49-F238E27FC236}">
                    <a16:creationId xmlns:a16="http://schemas.microsoft.com/office/drawing/2014/main" id="{A6FDD928-8BA8-DD1F-A2E2-C341E6B8ADF5}"/>
                  </a:ext>
                </a:extLst>
              </p:cNvPr>
              <p:cNvSpPr/>
              <p:nvPr/>
            </p:nvSpPr>
            <p:spPr>
              <a:xfrm>
                <a:off x="1684301" y="1626626"/>
                <a:ext cx="465295" cy="514176"/>
              </a:xfrm>
              <a:prstGeom prst="flowChartSummingJunction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5" name="Flowchart: Summing Junction 24">
                <a:extLst>
                  <a:ext uri="{FF2B5EF4-FFF2-40B4-BE49-F238E27FC236}">
                    <a16:creationId xmlns:a16="http://schemas.microsoft.com/office/drawing/2014/main" id="{EC269173-055B-BEC6-9B77-987B9AF0272F}"/>
                  </a:ext>
                </a:extLst>
              </p:cNvPr>
              <p:cNvSpPr/>
              <p:nvPr/>
            </p:nvSpPr>
            <p:spPr>
              <a:xfrm>
                <a:off x="1674775" y="2334965"/>
                <a:ext cx="465295" cy="514176"/>
              </a:xfrm>
              <a:prstGeom prst="flowChartSummingJunction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2AFFB4A-AB4F-083A-6766-970CB89491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7054" y="1883714"/>
                <a:ext cx="3261" cy="73574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7205E9A1-1D82-405D-2EB7-09B29563E728}"/>
                  </a:ext>
                </a:extLst>
              </p:cNvPr>
              <p:cNvCxnSpPr>
                <a:cxnSpLocks/>
                <a:stCxn id="24" idx="2"/>
              </p:cNvCxnSpPr>
              <p:nvPr/>
            </p:nvCxnSpPr>
            <p:spPr>
              <a:xfrm flipH="1">
                <a:off x="1335074" y="1883714"/>
                <a:ext cx="349227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475E660B-0BAA-3C21-11A7-C9BF952836B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338016" y="2607166"/>
                <a:ext cx="330239" cy="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FAED11A8-65B1-9B5B-B86B-58046E0E9E86}"/>
                  </a:ext>
                </a:extLst>
              </p:cNvPr>
              <p:cNvCxnSpPr>
                <a:stCxn id="24" idx="6"/>
              </p:cNvCxnSpPr>
              <p:nvPr/>
            </p:nvCxnSpPr>
            <p:spPr>
              <a:xfrm flipV="1">
                <a:off x="2149596" y="1877177"/>
                <a:ext cx="336559" cy="6537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C3DE29A-F778-5EE4-A8BF-BD032824AD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22993" y="2597114"/>
                <a:ext cx="374639" cy="1476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54A5E2E-23EB-AA93-012A-3526149A3F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6155" y="1858926"/>
                <a:ext cx="0" cy="724296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FEBE744-A2B2-D9E5-9281-F5C423C05A12}"/>
                  </a:ext>
                </a:extLst>
              </p:cNvPr>
              <p:cNvSpPr txBox="1"/>
              <p:nvPr/>
            </p:nvSpPr>
            <p:spPr>
              <a:xfrm>
                <a:off x="3545157" y="1874415"/>
                <a:ext cx="1240404" cy="37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VDDsw</a:t>
                </a:r>
                <a:endPara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503CA90-5A97-70FB-6479-170EA135CC71}"/>
                  </a:ext>
                </a:extLst>
              </p:cNvPr>
              <p:cNvSpPr txBox="1"/>
              <p:nvPr/>
            </p:nvSpPr>
            <p:spPr>
              <a:xfrm>
                <a:off x="2153571" y="1858926"/>
                <a:ext cx="1494333" cy="37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highlight>
                      <a:srgbClr val="FFFF00"/>
                    </a:highlight>
                    <a:uLnTx/>
                    <a:uFillTx/>
                  </a:rPr>
                  <a:t>Parallel Resolution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50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B566-11A0-B780-6F00-B227D6706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D2C0A-A9BB-618D-4601-DD6A3F32D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1049000" cy="5060951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/>
              <a:t>Multiple SOC level designs have used this flow for validating </a:t>
            </a:r>
          </a:p>
          <a:p>
            <a:pPr marL="742950" marR="0" lvl="1" indent="-28575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PG Pin connectivity</a:t>
            </a:r>
          </a:p>
          <a:p>
            <a:pPr marL="742950" marR="0" lvl="1" indent="-28575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PA Functional connectivity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/>
              <a:t>Handled many types of UPF use models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/>
              <a:t>Handled macros, lib cells, RTL vs inferred power elements.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/>
              <a:t>Teams were able iterate multiple times in a  single day </a:t>
            </a:r>
          </a:p>
          <a:p>
            <a:pPr marL="342900" marR="0" lvl="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/>
              <a:t>Memory required is 150Gb to 350GB (depends on design size and no of connections to check)</a:t>
            </a:r>
          </a:p>
          <a:p>
            <a:pPr marL="342900" indent="-342900">
              <a:lnSpc>
                <a:spcPct val="130000"/>
              </a:lnSpc>
              <a:buSzPct val="120000"/>
            </a:pPr>
            <a:r>
              <a:rPr lang="en-US" sz="2400" dirty="0"/>
              <a:t>Productivity improvements </a:t>
            </a:r>
          </a:p>
          <a:p>
            <a:pPr lvl="1" indent="-342900">
              <a:lnSpc>
                <a:spcPct val="130000"/>
              </a:lnSpc>
              <a:buSzPct val="120000"/>
            </a:pPr>
            <a:r>
              <a:rPr lang="en-US" sz="1800" dirty="0"/>
              <a:t>Left shift of 3-4 weeks</a:t>
            </a:r>
          </a:p>
          <a:p>
            <a:pPr lvl="1" indent="-342900">
              <a:lnSpc>
                <a:spcPct val="130000"/>
              </a:lnSpc>
              <a:buSzPct val="120000"/>
            </a:pPr>
            <a:r>
              <a:rPr lang="en-US" sz="1800" dirty="0"/>
              <a:t>Effort reduction to 60% for low power checks at subsystem level</a:t>
            </a:r>
          </a:p>
          <a:p>
            <a:pPr lvl="1" indent="-342900">
              <a:lnSpc>
                <a:spcPct val="130000"/>
              </a:lnSpc>
              <a:buSzPct val="120000"/>
            </a:pPr>
            <a:r>
              <a:rPr lang="en-US" sz="1800" dirty="0"/>
              <a:t>Left shift in Power Aware Verification with quality UPF release for simulation</a:t>
            </a:r>
          </a:p>
          <a:p>
            <a:pPr lvl="1" indent="-342900">
              <a:lnSpc>
                <a:spcPct val="130000"/>
              </a:lnSpc>
              <a:buSzPct val="120000"/>
            </a:pPr>
            <a:r>
              <a:rPr lang="en-US" sz="1800" dirty="0"/>
              <a:t>Potential reduced no of ECOs</a:t>
            </a:r>
          </a:p>
          <a:p>
            <a:pPr>
              <a:lnSpc>
                <a:spcPct val="130000"/>
              </a:lnSpc>
              <a:buSzPct val="120000"/>
            </a:pPr>
            <a:r>
              <a:rPr lang="en-US" sz="2400" dirty="0"/>
              <a:t>Has potential for full low power signoff in future</a:t>
            </a:r>
          </a:p>
          <a:p>
            <a:pPr>
              <a:lnSpc>
                <a:spcPct val="130000"/>
              </a:lnSpc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EE4F5D-26AF-A979-8A42-ECE4A7AA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074CE-1836-66CF-ACF5-76FB041E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33c9f88-1eb7-4099-9700-16013fd9e8aa}" enabled="0" method="" siteId="{c33c9f88-1eb7-4099-9700-16013fd9e8a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819</Words>
  <Application>Microsoft Office PowerPoint</Application>
  <PresentationFormat>Widescreen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Symbol</vt:lpstr>
      <vt:lpstr>Wingdings</vt:lpstr>
      <vt:lpstr>Office Theme</vt:lpstr>
      <vt:lpstr>Paradigm Shift In Power Aware Simulation Using Formal Techniques </vt:lpstr>
      <vt:lpstr>Motivation</vt:lpstr>
      <vt:lpstr>Main Idea</vt:lpstr>
      <vt:lpstr>Main Idea</vt:lpstr>
      <vt:lpstr>Results</vt:lpstr>
      <vt:lpstr>Results &amp; Summary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2023-07-28T06:51:55Z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