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6" r:id="rId4"/>
  </p:sldMasterIdLst>
  <p:notesMasterIdLst>
    <p:notesMasterId r:id="rId25"/>
  </p:notesMasterIdLst>
  <p:handoutMasterIdLst>
    <p:handoutMasterId r:id="rId26"/>
  </p:handoutMasterIdLst>
  <p:sldIdLst>
    <p:sldId id="501" r:id="rId5"/>
    <p:sldId id="506" r:id="rId6"/>
    <p:sldId id="507" r:id="rId7"/>
    <p:sldId id="551" r:id="rId8"/>
    <p:sldId id="527" r:id="rId9"/>
    <p:sldId id="561" r:id="rId10"/>
    <p:sldId id="539" r:id="rId11"/>
    <p:sldId id="559" r:id="rId12"/>
    <p:sldId id="523" r:id="rId13"/>
    <p:sldId id="554" r:id="rId14"/>
    <p:sldId id="556" r:id="rId15"/>
    <p:sldId id="555" r:id="rId16"/>
    <p:sldId id="557" r:id="rId17"/>
    <p:sldId id="520" r:id="rId18"/>
    <p:sldId id="521" r:id="rId19"/>
    <p:sldId id="516" r:id="rId20"/>
    <p:sldId id="517" r:id="rId21"/>
    <p:sldId id="560" r:id="rId22"/>
    <p:sldId id="518" r:id="rId23"/>
    <p:sldId id="558" r:id="rId24"/>
  </p:sldIdLst>
  <p:sldSz cx="12192000" cy="6858000"/>
  <p:notesSz cx="10048875" cy="6918325"/>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385D8A"/>
    <a:srgbClr val="FFFFCC"/>
    <a:srgbClr val="FF9900"/>
    <a:srgbClr val="99FF33"/>
    <a:srgbClr val="CC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507B01-668E-4DBA-B8C2-272CAD5AD162}" v="1685" dt="2023-08-01T12:14:51.855"/>
    <p1510:client id="{42663097-35F4-4FD9-8A6A-F10D35794FF0}" v="179" dt="2023-08-01T15:51:46.338"/>
    <p1510:client id="{48F9A2CC-8C8C-843B-32FE-34404496516D}" v="4" dt="2023-08-01T15:14:35.402"/>
    <p1510:client id="{6ADE7D81-80B1-8099-7391-8F88B5067CE5}" v="372" dt="2023-08-01T15:49:46.3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47" autoAdjust="0"/>
    <p:restoredTop sz="85829" autoAdjust="0"/>
  </p:normalViewPr>
  <p:slideViewPr>
    <p:cSldViewPr>
      <p:cViewPr varScale="1">
        <p:scale>
          <a:sx n="113" d="100"/>
          <a:sy n="113" d="100"/>
        </p:scale>
        <p:origin x="108" y="3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919588471252406E-2"/>
          <c:y val="8.8008185365481648E-2"/>
          <c:w val="0.87937416431436632"/>
          <c:h val="0.75399799178921412"/>
        </c:manualLayout>
      </c:layout>
      <c:ofPieChart>
        <c:ofPieType val="pie"/>
        <c:varyColors val="1"/>
        <c:ser>
          <c:idx val="0"/>
          <c:order val="0"/>
          <c:explosion val="2"/>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05C-4A0F-B145-9C56E7E6FAE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05C-4A0F-B145-9C56E7E6FAE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05C-4A0F-B145-9C56E7E6FAE8}"/>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905C-4A0F-B145-9C56E7E6FAE8}"/>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905C-4A0F-B145-9C56E7E6FAE8}"/>
              </c:ext>
            </c:extLst>
          </c:dPt>
          <c:dLbls>
            <c:dLbl>
              <c:idx val="0"/>
              <c:tx>
                <c:rich>
                  <a:bodyPr/>
                  <a:lstStyle/>
                  <a:p>
                    <a:fld id="{47C37F32-B815-4595-8FEF-355207B742EE}" type="CATEGORYNAME">
                      <a:rPr lang="en-US" smtClean="0"/>
                      <a:pPr/>
                      <a:t>[CATEGORY NAME]</a:t>
                    </a:fld>
                    <a:r>
                      <a:rPr lang="en-US"/>
                      <a:t>s</a:t>
                    </a:r>
                    <a:r>
                      <a:rPr lang="en-US" baseline="0" dirty="0"/>
                      <a:t>
</a:t>
                    </a:r>
                    <a:fld id="{EE737586-453E-4F7F-A147-C9837AA9C0B0}" type="PERCENTAGE">
                      <a:rPr lang="en-US" baseline="0"/>
                      <a:pPr/>
                      <a:t>[PERCENTAGE]</a:t>
                    </a:fld>
                    <a:endParaRPr lang="en-US" baseline="0" dirty="0"/>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05C-4A0F-B145-9C56E7E6FAE8}"/>
                </c:ext>
              </c:extLst>
            </c:dLbl>
            <c:dLbl>
              <c:idx val="1"/>
              <c:layout>
                <c:manualLayout>
                  <c:x val="1.6509433962264151E-2"/>
                  <c:y val="-6.1339400333007103E-2"/>
                </c:manualLayout>
              </c:layout>
              <c:tx>
                <c:rich>
                  <a:bodyPr/>
                  <a:lstStyle/>
                  <a:p>
                    <a:fld id="{3E241DFA-3159-4A27-8300-5357CA4302A4}" type="CATEGORYNAME">
                      <a:rPr lang="en-US" smtClean="0"/>
                      <a:pPr/>
                      <a:t>[CATEGORY NAME]</a:t>
                    </a:fld>
                    <a:r>
                      <a:rPr lang="en-US" dirty="0"/>
                      <a:t>s</a:t>
                    </a:r>
                    <a:r>
                      <a:rPr lang="en-US" baseline="0" dirty="0"/>
                      <a:t>
</a:t>
                    </a:r>
                    <a:fld id="{9D6615E5-2BF8-4D84-A6B6-C300C382BFDB}"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05C-4A0F-B145-9C56E7E6FAE8}"/>
                </c:ext>
              </c:extLst>
            </c:dLbl>
            <c:dLbl>
              <c:idx val="2"/>
              <c:layout>
                <c:manualLayout>
                  <c:x val="-2.358490566037736E-2"/>
                  <c:y val="-1.9370336947265431E-2"/>
                </c:manualLayout>
              </c:layout>
              <c:tx>
                <c:rich>
                  <a:bodyPr/>
                  <a:lstStyle/>
                  <a:p>
                    <a:fld id="{B2929464-1EBE-43EE-B0DC-63A2A9EF52A2}" type="CATEGORYNAME">
                      <a:rPr lang="en-US" smtClean="0"/>
                      <a:pPr/>
                      <a:t>[CATEGORY NAME]</a:t>
                    </a:fld>
                    <a:r>
                      <a:rPr lang="en-US" dirty="0"/>
                      <a:t>s</a:t>
                    </a:r>
                    <a:r>
                      <a:rPr lang="en-US" baseline="0" dirty="0"/>
                      <a:t>
</a:t>
                    </a:r>
                    <a:fld id="{BE1E51C2-51A9-4D66-A5A5-772496E4A15E}"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05C-4A0F-B145-9C56E7E6FAE8}"/>
                </c:ext>
              </c:extLst>
            </c:dLbl>
            <c:dLbl>
              <c:idx val="3"/>
              <c:layout>
                <c:manualLayout>
                  <c:x val="0.10849056603773585"/>
                  <c:y val="6.4567789824218009E-3"/>
                </c:manualLayout>
              </c:layout>
              <c:tx>
                <c:rich>
                  <a:bodyPr/>
                  <a:lstStyle/>
                  <a:p>
                    <a:fld id="{BF39A914-1ACD-4D6D-B803-890C36149C5A}" type="CATEGORYNAME">
                      <a:rPr lang="en-US" smtClean="0"/>
                      <a:pPr/>
                      <a:t>[CATEGORY NAME]</a:t>
                    </a:fld>
                    <a:r>
                      <a:rPr lang="en-US" dirty="0"/>
                      <a:t>s</a:t>
                    </a:r>
                    <a:r>
                      <a:rPr lang="en-US" baseline="0" dirty="0"/>
                      <a:t>
</a:t>
                    </a:r>
                    <a:fld id="{8FD8C1BC-3D8F-4DA4-9D89-55212F182C00}"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05C-4A0F-B145-9C56E7E6FAE8}"/>
                </c:ext>
              </c:extLst>
            </c:dLbl>
            <c:dLbl>
              <c:idx val="4"/>
              <c:layout>
                <c:manualLayout>
                  <c:x val="-2.1226415094339708E-2"/>
                  <c:y val="6.7796179315428848E-2"/>
                </c:manualLayout>
              </c:layout>
              <c:tx>
                <c:rich>
                  <a:bodyPr/>
                  <a:lstStyle/>
                  <a:p>
                    <a:r>
                      <a:rPr lang="en-US" dirty="0"/>
                      <a:t>Bugs</a:t>
                    </a:r>
                    <a:r>
                      <a:rPr lang="en-US" baseline="0" dirty="0"/>
                      <a:t>
</a:t>
                    </a:r>
                    <a:fld id="{A585BCEA-59EC-4A12-9E55-9F052FC287F5}"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05C-4A0F-B145-9C56E7E6FAE8}"/>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ext>
            </c:extLst>
          </c:dLbls>
          <c:cat>
            <c:strRef>
              <c:f>Sheet1!$A$1:$A$4</c:f>
              <c:strCache>
                <c:ptCount val="4"/>
                <c:pt idx="0">
                  <c:v>Exception</c:v>
                </c:pt>
                <c:pt idx="1">
                  <c:v>Critical Bug</c:v>
                </c:pt>
                <c:pt idx="2">
                  <c:v>Major Bug</c:v>
                </c:pt>
                <c:pt idx="3">
                  <c:v>Minor Bug</c:v>
                </c:pt>
              </c:strCache>
            </c:strRef>
          </c:cat>
          <c:val>
            <c:numRef>
              <c:f>Sheet1!$B$1:$B$4</c:f>
              <c:numCache>
                <c:formatCode>General</c:formatCode>
                <c:ptCount val="4"/>
                <c:pt idx="0">
                  <c:v>3</c:v>
                </c:pt>
                <c:pt idx="1">
                  <c:v>3</c:v>
                </c:pt>
                <c:pt idx="2">
                  <c:v>7</c:v>
                </c:pt>
                <c:pt idx="3">
                  <c:v>4</c:v>
                </c:pt>
              </c:numCache>
            </c:numRef>
          </c:val>
          <c:extLst>
            <c:ext xmlns:c16="http://schemas.microsoft.com/office/drawing/2014/chart" uri="{C3380CC4-5D6E-409C-BE32-E72D297353CC}">
              <c16:uniqueId val="{0000000A-905C-4A0F-B145-9C56E7E6FAE8}"/>
            </c:ext>
          </c:extLst>
        </c:ser>
        <c:dLbls>
          <c:showLegendKey val="0"/>
          <c:showVal val="0"/>
          <c:showCatName val="0"/>
          <c:showSerName val="0"/>
          <c:showPercent val="0"/>
          <c:showBubbleSize val="0"/>
          <c:showLeaderLines val="0"/>
        </c:dLbls>
        <c:gapWidth val="100"/>
        <c:splitType val="pos"/>
        <c:splitPos val="3"/>
        <c:secondPieSize val="75"/>
      </c:ofPieChart>
      <c:spPr>
        <a:noFill/>
        <a:ln cmpd="dbl">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cap="flat" cmpd="sng" algn="ctr">
      <a:solidFill>
        <a:schemeClr val="tx1"/>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7838A3-3394-459F-B7AF-4C8F5354620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151FC90-C98B-40B0-9616-FCD1C86CD2E0}">
      <dgm:prSet custT="1"/>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dgm:spPr>
      <dgm:t>
        <a:bodyPr/>
        <a:lstStyle/>
        <a:p>
          <a:pPr>
            <a:buNone/>
          </a:pPr>
          <a:r>
            <a:rPr lang="en-US" sz="1600"/>
            <a:t>When the cache is full and a cache miss occurs, no write happens on the most recently used(MRU) way</a:t>
          </a:r>
          <a:endParaRPr lang="en-US" sz="1600" dirty="0"/>
        </a:p>
      </dgm:t>
    </dgm:pt>
    <dgm:pt modelId="{0714934F-8DAD-48B2-A540-BD36D33567D6}" type="parTrans" cxnId="{3EBB8EF6-342A-471C-947E-ED4D517DA44F}">
      <dgm:prSet/>
      <dgm:spPr/>
      <dgm:t>
        <a:bodyPr/>
        <a:lstStyle/>
        <a:p>
          <a:endParaRPr lang="en-US"/>
        </a:p>
      </dgm:t>
    </dgm:pt>
    <dgm:pt modelId="{C97AC84B-BC8D-4070-B8A6-9AC0D5B40F92}" type="sibTrans" cxnId="{3EBB8EF6-342A-471C-947E-ED4D517DA44F}">
      <dgm:prSet/>
      <dgm:spPr/>
      <dgm:t>
        <a:bodyPr/>
        <a:lstStyle/>
        <a:p>
          <a:endParaRPr lang="en-US"/>
        </a:p>
      </dgm:t>
    </dgm:pt>
    <dgm:pt modelId="{4BB0E043-6E89-42CB-A262-B19EE75E925C}">
      <dgm:prSet/>
      <dgm:spPr>
        <a:ln>
          <a:solidFill>
            <a:schemeClr val="accent1"/>
          </a:solidFill>
        </a:ln>
      </dgm:spPr>
      <dgm:t>
        <a:bodyPr/>
        <a:lstStyle/>
        <a:p>
          <a:r>
            <a:rPr lang="en-US" dirty="0"/>
            <a:t>If cache miss follows another cache miss, then if first victim way is in first half of PLRU tree then next victim way should be from another half of PLRU tree provided there is no invalid ways </a:t>
          </a:r>
        </a:p>
      </dgm:t>
    </dgm:pt>
    <dgm:pt modelId="{1EB64BC2-30B9-4AB5-B9E0-D3C9E8758F82}" type="parTrans" cxnId="{10C5B90C-205E-40C2-B43B-11AC28DFABC3}">
      <dgm:prSet/>
      <dgm:spPr/>
      <dgm:t>
        <a:bodyPr/>
        <a:lstStyle/>
        <a:p>
          <a:endParaRPr lang="en-US"/>
        </a:p>
      </dgm:t>
    </dgm:pt>
    <dgm:pt modelId="{B24B4BAF-18D2-4718-BFAB-10B578CA91A5}" type="sibTrans" cxnId="{10C5B90C-205E-40C2-B43B-11AC28DFABC3}">
      <dgm:prSet/>
      <dgm:spPr/>
      <dgm:t>
        <a:bodyPr/>
        <a:lstStyle/>
        <a:p>
          <a:endParaRPr lang="en-US"/>
        </a:p>
      </dgm:t>
    </dgm:pt>
    <dgm:pt modelId="{95F9D3CC-0B59-41B4-B7A8-9469989577DB}">
      <dgm:prSet/>
      <dgm:spPr>
        <a:ln>
          <a:solidFill>
            <a:schemeClr val="accent1"/>
          </a:solidFill>
        </a:ln>
      </dgm:spPr>
      <dgm:t>
        <a:bodyPr/>
        <a:lstStyle/>
        <a:p>
          <a:r>
            <a:rPr lang="en-US" dirty="0"/>
            <a:t>If cache hit followed by cache miss, then if hit way is in first half of PLRU tree then next victim cache line should be from another half of PLRU tree provided there is no cache hit or invalid ways</a:t>
          </a:r>
        </a:p>
      </dgm:t>
    </dgm:pt>
    <dgm:pt modelId="{6BB255C7-D3A7-48D8-BF97-142E55FCE091}" type="parTrans" cxnId="{4482181E-1A6B-4E0F-9CDC-AA5E47A507A9}">
      <dgm:prSet/>
      <dgm:spPr/>
      <dgm:t>
        <a:bodyPr/>
        <a:lstStyle/>
        <a:p>
          <a:endParaRPr lang="en-US"/>
        </a:p>
      </dgm:t>
    </dgm:pt>
    <dgm:pt modelId="{FB816BE6-39F2-4BC3-8E8C-677AD3A5DE53}" type="sibTrans" cxnId="{4482181E-1A6B-4E0F-9CDC-AA5E47A507A9}">
      <dgm:prSet/>
      <dgm:spPr/>
      <dgm:t>
        <a:bodyPr/>
        <a:lstStyle/>
        <a:p>
          <a:endParaRPr lang="en-US"/>
        </a:p>
      </dgm:t>
    </dgm:pt>
    <dgm:pt modelId="{B3201B72-7AC7-4D2B-A7A9-A856AF688C47}">
      <dgm:prSet/>
      <dgm:spPr>
        <a:ln>
          <a:solidFill>
            <a:schemeClr val="accent1"/>
          </a:solidFill>
        </a:ln>
      </dgm:spPr>
      <dgm:t>
        <a:bodyPr/>
        <a:lstStyle/>
        <a:p>
          <a:r>
            <a:rPr lang="en-US" dirty="0"/>
            <a:t>If all the cache hits are in first half of PLRU tree, then in the next cycle victim way should be from another half of PLRU tree</a:t>
          </a:r>
        </a:p>
      </dgm:t>
    </dgm:pt>
    <dgm:pt modelId="{A1779365-D06D-4A91-80C2-183551BEFA65}" type="parTrans" cxnId="{97E296D8-2CFA-4CD2-B500-BAB0509296E0}">
      <dgm:prSet/>
      <dgm:spPr/>
      <dgm:t>
        <a:bodyPr/>
        <a:lstStyle/>
        <a:p>
          <a:endParaRPr lang="en-US"/>
        </a:p>
      </dgm:t>
    </dgm:pt>
    <dgm:pt modelId="{A9A9C321-CD0F-4ECF-8FEB-ED9B33C580A8}" type="sibTrans" cxnId="{97E296D8-2CFA-4CD2-B500-BAB0509296E0}">
      <dgm:prSet/>
      <dgm:spPr/>
      <dgm:t>
        <a:bodyPr/>
        <a:lstStyle/>
        <a:p>
          <a:endParaRPr lang="en-US"/>
        </a:p>
      </dgm:t>
    </dgm:pt>
    <dgm:pt modelId="{105926E3-87E6-413D-AEA3-6396011176F3}">
      <dgm:prSet/>
      <dgm:spPr>
        <a:ln>
          <a:solidFill>
            <a:schemeClr val="accent1"/>
          </a:solidFill>
        </a:ln>
      </dgm:spPr>
      <dgm:t>
        <a:bodyPr/>
        <a:lstStyle/>
        <a:p>
          <a:r>
            <a:rPr lang="en-US" dirty="0"/>
            <a:t>If both the half of a PLRU tree get hit, then in the next cycle victim way should be from same half of PLRU tree</a:t>
          </a:r>
        </a:p>
      </dgm:t>
    </dgm:pt>
    <dgm:pt modelId="{DA24DD14-75F0-4D30-97D1-EA2E3B521CE3}" type="parTrans" cxnId="{E6CD2017-A2D4-46D2-BACB-8199F831EB1F}">
      <dgm:prSet/>
      <dgm:spPr/>
      <dgm:t>
        <a:bodyPr/>
        <a:lstStyle/>
        <a:p>
          <a:endParaRPr lang="en-US"/>
        </a:p>
      </dgm:t>
    </dgm:pt>
    <dgm:pt modelId="{3F0A94ED-E756-4395-99D0-74F6D877FC6C}" type="sibTrans" cxnId="{E6CD2017-A2D4-46D2-BACB-8199F831EB1F}">
      <dgm:prSet/>
      <dgm:spPr/>
      <dgm:t>
        <a:bodyPr/>
        <a:lstStyle/>
        <a:p>
          <a:endParaRPr lang="en-US"/>
        </a:p>
      </dgm:t>
    </dgm:pt>
    <dgm:pt modelId="{26E08977-91EE-489F-B169-A6B3D810C6C2}" type="pres">
      <dgm:prSet presAssocID="{2A7838A3-3394-459F-B7AF-4C8F5354620D}" presName="linear" presStyleCnt="0">
        <dgm:presLayoutVars>
          <dgm:dir/>
          <dgm:animLvl val="lvl"/>
          <dgm:resizeHandles val="exact"/>
        </dgm:presLayoutVars>
      </dgm:prSet>
      <dgm:spPr/>
    </dgm:pt>
    <dgm:pt modelId="{73633125-3A41-44AD-AF43-BCBE733359BE}" type="pres">
      <dgm:prSet presAssocID="{2151FC90-C98B-40B0-9616-FCD1C86CD2E0}" presName="parentLin" presStyleCnt="0"/>
      <dgm:spPr/>
    </dgm:pt>
    <dgm:pt modelId="{3D8817B5-07D9-4229-9268-AC222F00AF28}" type="pres">
      <dgm:prSet presAssocID="{2151FC90-C98B-40B0-9616-FCD1C86CD2E0}" presName="parentLeftMargin" presStyleLbl="node1" presStyleIdx="0" presStyleCnt="1"/>
      <dgm:spPr/>
    </dgm:pt>
    <dgm:pt modelId="{700E6062-473F-418B-BDC9-8882FCF1CDDA}" type="pres">
      <dgm:prSet presAssocID="{2151FC90-C98B-40B0-9616-FCD1C86CD2E0}" presName="parentText" presStyleLbl="node1" presStyleIdx="0" presStyleCnt="1" custScaleX="98016" custScaleY="119342">
        <dgm:presLayoutVars>
          <dgm:chMax val="0"/>
          <dgm:bulletEnabled val="1"/>
        </dgm:presLayoutVars>
      </dgm:prSet>
      <dgm:spPr/>
    </dgm:pt>
    <dgm:pt modelId="{F5C3CE46-D823-4CA8-9CAC-F2603631F75E}" type="pres">
      <dgm:prSet presAssocID="{2151FC90-C98B-40B0-9616-FCD1C86CD2E0}" presName="negativeSpace" presStyleCnt="0"/>
      <dgm:spPr/>
    </dgm:pt>
    <dgm:pt modelId="{EDF1CF5B-B7FF-47A7-BECF-3B64834CB7E9}" type="pres">
      <dgm:prSet presAssocID="{2151FC90-C98B-40B0-9616-FCD1C86CD2E0}" presName="childText" presStyleLbl="conFgAcc1" presStyleIdx="0" presStyleCnt="1" custScaleX="98611" custLinFactNeighborY="19273">
        <dgm:presLayoutVars>
          <dgm:bulletEnabled val="1"/>
        </dgm:presLayoutVars>
      </dgm:prSet>
      <dgm:spPr/>
    </dgm:pt>
  </dgm:ptLst>
  <dgm:cxnLst>
    <dgm:cxn modelId="{10C5B90C-205E-40C2-B43B-11AC28DFABC3}" srcId="{2151FC90-C98B-40B0-9616-FCD1C86CD2E0}" destId="{4BB0E043-6E89-42CB-A262-B19EE75E925C}" srcOrd="0" destOrd="0" parTransId="{1EB64BC2-30B9-4AB5-B9E0-D3C9E8758F82}" sibTransId="{B24B4BAF-18D2-4718-BFAB-10B578CA91A5}"/>
    <dgm:cxn modelId="{E6CD2017-A2D4-46D2-BACB-8199F831EB1F}" srcId="{2151FC90-C98B-40B0-9616-FCD1C86CD2E0}" destId="{105926E3-87E6-413D-AEA3-6396011176F3}" srcOrd="3" destOrd="0" parTransId="{DA24DD14-75F0-4D30-97D1-EA2E3B521CE3}" sibTransId="{3F0A94ED-E756-4395-99D0-74F6D877FC6C}"/>
    <dgm:cxn modelId="{4482181E-1A6B-4E0F-9CDC-AA5E47A507A9}" srcId="{2151FC90-C98B-40B0-9616-FCD1C86CD2E0}" destId="{95F9D3CC-0B59-41B4-B7A8-9469989577DB}" srcOrd="1" destOrd="0" parTransId="{6BB255C7-D3A7-48D8-BF97-142E55FCE091}" sibTransId="{FB816BE6-39F2-4BC3-8E8C-677AD3A5DE53}"/>
    <dgm:cxn modelId="{0606D270-26DF-4470-B4FB-57C9643EF6AC}" type="presOf" srcId="{2151FC90-C98B-40B0-9616-FCD1C86CD2E0}" destId="{700E6062-473F-418B-BDC9-8882FCF1CDDA}" srcOrd="1" destOrd="0" presId="urn:microsoft.com/office/officeart/2005/8/layout/list1"/>
    <dgm:cxn modelId="{280EAD56-EEC4-4A1D-B3CB-5121AF7B6825}" type="presOf" srcId="{B3201B72-7AC7-4D2B-A7A9-A856AF688C47}" destId="{EDF1CF5B-B7FF-47A7-BECF-3B64834CB7E9}" srcOrd="0" destOrd="2" presId="urn:microsoft.com/office/officeart/2005/8/layout/list1"/>
    <dgm:cxn modelId="{DD146487-4275-4941-84BC-04AE3080E4F5}" type="presOf" srcId="{95F9D3CC-0B59-41B4-B7A8-9469989577DB}" destId="{EDF1CF5B-B7FF-47A7-BECF-3B64834CB7E9}" srcOrd="0" destOrd="1" presId="urn:microsoft.com/office/officeart/2005/8/layout/list1"/>
    <dgm:cxn modelId="{CD0DCB94-81BF-41F5-9156-2B0F5E477B17}" type="presOf" srcId="{2151FC90-C98B-40B0-9616-FCD1C86CD2E0}" destId="{3D8817B5-07D9-4229-9268-AC222F00AF28}" srcOrd="0" destOrd="0" presId="urn:microsoft.com/office/officeart/2005/8/layout/list1"/>
    <dgm:cxn modelId="{96192AB7-C3C9-430B-99AB-6959C610B5C6}" type="presOf" srcId="{2A7838A3-3394-459F-B7AF-4C8F5354620D}" destId="{26E08977-91EE-489F-B169-A6B3D810C6C2}" srcOrd="0" destOrd="0" presId="urn:microsoft.com/office/officeart/2005/8/layout/list1"/>
    <dgm:cxn modelId="{97E296D8-2CFA-4CD2-B500-BAB0509296E0}" srcId="{2151FC90-C98B-40B0-9616-FCD1C86CD2E0}" destId="{B3201B72-7AC7-4D2B-A7A9-A856AF688C47}" srcOrd="2" destOrd="0" parTransId="{A1779365-D06D-4A91-80C2-183551BEFA65}" sibTransId="{A9A9C321-CD0F-4ECF-8FEB-ED9B33C580A8}"/>
    <dgm:cxn modelId="{EB644BE4-D998-45C3-A7C9-0D5291F999DF}" type="presOf" srcId="{4BB0E043-6E89-42CB-A262-B19EE75E925C}" destId="{EDF1CF5B-B7FF-47A7-BECF-3B64834CB7E9}" srcOrd="0" destOrd="0" presId="urn:microsoft.com/office/officeart/2005/8/layout/list1"/>
    <dgm:cxn modelId="{197B1EF3-14E9-46CB-89FA-36541D16410E}" type="presOf" srcId="{105926E3-87E6-413D-AEA3-6396011176F3}" destId="{EDF1CF5B-B7FF-47A7-BECF-3B64834CB7E9}" srcOrd="0" destOrd="3" presId="urn:microsoft.com/office/officeart/2005/8/layout/list1"/>
    <dgm:cxn modelId="{3EBB8EF6-342A-471C-947E-ED4D517DA44F}" srcId="{2A7838A3-3394-459F-B7AF-4C8F5354620D}" destId="{2151FC90-C98B-40B0-9616-FCD1C86CD2E0}" srcOrd="0" destOrd="0" parTransId="{0714934F-8DAD-48B2-A540-BD36D33567D6}" sibTransId="{C97AC84B-BC8D-4070-B8A6-9AC0D5B40F92}"/>
    <dgm:cxn modelId="{1F9DB78C-13CA-4D7C-BA3C-FF3032BDEC98}" type="presParOf" srcId="{26E08977-91EE-489F-B169-A6B3D810C6C2}" destId="{73633125-3A41-44AD-AF43-BCBE733359BE}" srcOrd="0" destOrd="0" presId="urn:microsoft.com/office/officeart/2005/8/layout/list1"/>
    <dgm:cxn modelId="{ED8DC1E2-C940-4FC3-B9A8-F355367D2DF3}" type="presParOf" srcId="{73633125-3A41-44AD-AF43-BCBE733359BE}" destId="{3D8817B5-07D9-4229-9268-AC222F00AF28}" srcOrd="0" destOrd="0" presId="urn:microsoft.com/office/officeart/2005/8/layout/list1"/>
    <dgm:cxn modelId="{674D688F-72E7-4D89-BCD0-066FF85578D6}" type="presParOf" srcId="{73633125-3A41-44AD-AF43-BCBE733359BE}" destId="{700E6062-473F-418B-BDC9-8882FCF1CDDA}" srcOrd="1" destOrd="0" presId="urn:microsoft.com/office/officeart/2005/8/layout/list1"/>
    <dgm:cxn modelId="{26C39BFB-C7EA-4DAD-B471-BFAEC8CBCF3B}" type="presParOf" srcId="{26E08977-91EE-489F-B169-A6B3D810C6C2}" destId="{F5C3CE46-D823-4CA8-9CAC-F2603631F75E}" srcOrd="1" destOrd="0" presId="urn:microsoft.com/office/officeart/2005/8/layout/list1"/>
    <dgm:cxn modelId="{492A9AA7-397E-435C-B580-50CAFA62205F}" type="presParOf" srcId="{26E08977-91EE-489F-B169-A6B3D810C6C2}" destId="{EDF1CF5B-B7FF-47A7-BECF-3B64834CB7E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7838A3-3394-459F-B7AF-4C8F5354620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1A2C1F9-5553-42F0-9FF1-15AB971553D9}">
      <dgm:prSet/>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dgm:spPr>
      <dgm:t>
        <a:bodyPr/>
        <a:lstStyle/>
        <a:p>
          <a:r>
            <a:rPr lang="en-US" dirty="0"/>
            <a:t>Write cache in not full condition</a:t>
          </a:r>
        </a:p>
      </dgm:t>
    </dgm:pt>
    <dgm:pt modelId="{2192CB48-929E-4FF6-9D39-B84BBE15547F}" type="parTrans" cxnId="{BC395B89-72D6-4DE1-83CA-F31BEF832BDE}">
      <dgm:prSet/>
      <dgm:spPr/>
      <dgm:t>
        <a:bodyPr/>
        <a:lstStyle/>
        <a:p>
          <a:endParaRPr lang="en-US"/>
        </a:p>
      </dgm:t>
    </dgm:pt>
    <dgm:pt modelId="{C606E2BB-5785-43A0-9E7D-4111B6769A69}" type="sibTrans" cxnId="{BC395B89-72D6-4DE1-83CA-F31BEF832BDE}">
      <dgm:prSet/>
      <dgm:spPr/>
      <dgm:t>
        <a:bodyPr/>
        <a:lstStyle/>
        <a:p>
          <a:endParaRPr lang="en-US"/>
        </a:p>
      </dgm:t>
    </dgm:pt>
    <dgm:pt modelId="{ACD5BB8C-2E3B-4BDF-B3EF-1514C5CE539E}">
      <dgm:prSet/>
      <dgm:spPr>
        <a:ln>
          <a:solidFill>
            <a:schemeClr val="accent1"/>
          </a:solidFill>
        </a:ln>
      </dgm:spPr>
      <dgm:t>
        <a:bodyPr/>
        <a:lstStyle/>
        <a:p>
          <a:r>
            <a:rPr lang="en-US" b="0" i="0" dirty="0"/>
            <a:t>When cache is not full then victim cache line should happen on one of the invalid cache lines</a:t>
          </a:r>
          <a:endParaRPr lang="en-US" dirty="0"/>
        </a:p>
      </dgm:t>
    </dgm:pt>
    <dgm:pt modelId="{33757DAD-CEFF-4202-BE1A-0AE9066D39C6}" type="parTrans" cxnId="{BA34BE07-1B00-46A4-9517-BA1291F24BDC}">
      <dgm:prSet/>
      <dgm:spPr/>
      <dgm:t>
        <a:bodyPr/>
        <a:lstStyle/>
        <a:p>
          <a:endParaRPr lang="en-US"/>
        </a:p>
      </dgm:t>
    </dgm:pt>
    <dgm:pt modelId="{6997C874-C464-44A1-97B7-BD61FFBBEC74}" type="sibTrans" cxnId="{BA34BE07-1B00-46A4-9517-BA1291F24BDC}">
      <dgm:prSet/>
      <dgm:spPr/>
      <dgm:t>
        <a:bodyPr/>
        <a:lstStyle/>
        <a:p>
          <a:endParaRPr lang="en-US"/>
        </a:p>
      </dgm:t>
    </dgm:pt>
    <dgm:pt modelId="{2151FC90-C98B-40B0-9616-FCD1C86CD2E0}">
      <dgm:prSet/>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dgm:spPr>
      <dgm:t>
        <a:bodyPr/>
        <a:lstStyle/>
        <a:p>
          <a:r>
            <a:rPr lang="en-US"/>
            <a:t>Write cache in full condition</a:t>
          </a:r>
          <a:endParaRPr lang="en-US" dirty="0"/>
        </a:p>
      </dgm:t>
    </dgm:pt>
    <dgm:pt modelId="{0714934F-8DAD-48B2-A540-BD36D33567D6}" type="parTrans" cxnId="{3EBB8EF6-342A-471C-947E-ED4D517DA44F}">
      <dgm:prSet/>
      <dgm:spPr/>
      <dgm:t>
        <a:bodyPr/>
        <a:lstStyle/>
        <a:p>
          <a:endParaRPr lang="en-US"/>
        </a:p>
      </dgm:t>
    </dgm:pt>
    <dgm:pt modelId="{C97AC84B-BC8D-4070-B8A6-9AC0D5B40F92}" type="sibTrans" cxnId="{3EBB8EF6-342A-471C-947E-ED4D517DA44F}">
      <dgm:prSet/>
      <dgm:spPr/>
      <dgm:t>
        <a:bodyPr/>
        <a:lstStyle/>
        <a:p>
          <a:endParaRPr lang="en-US"/>
        </a:p>
      </dgm:t>
    </dgm:pt>
    <dgm:pt modelId="{0268C556-B400-4C89-B217-62DDE41F1031}">
      <dgm:prSet/>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dgm:spPr>
      <dgm:t>
        <a:bodyPr/>
        <a:lstStyle/>
        <a:p>
          <a:r>
            <a:rPr lang="en-US" b="0" i="0" dirty="0"/>
            <a:t>Spurious check</a:t>
          </a:r>
          <a:endParaRPr lang="en-US" dirty="0"/>
        </a:p>
      </dgm:t>
    </dgm:pt>
    <dgm:pt modelId="{E13EBB3A-3458-49A5-B85B-686A34A1AC19}" type="parTrans" cxnId="{BCD02DD2-E682-4A75-B73C-ACD39E5A9DE2}">
      <dgm:prSet/>
      <dgm:spPr/>
      <dgm:t>
        <a:bodyPr/>
        <a:lstStyle/>
        <a:p>
          <a:endParaRPr lang="en-US"/>
        </a:p>
      </dgm:t>
    </dgm:pt>
    <dgm:pt modelId="{233970DF-A5DD-4556-AAB1-6F7B0468A599}" type="sibTrans" cxnId="{BCD02DD2-E682-4A75-B73C-ACD39E5A9DE2}">
      <dgm:prSet/>
      <dgm:spPr/>
      <dgm:t>
        <a:bodyPr/>
        <a:lstStyle/>
        <a:p>
          <a:endParaRPr lang="en-US"/>
        </a:p>
      </dgm:t>
    </dgm:pt>
    <dgm:pt modelId="{430223B9-7DEF-4AE2-B3CD-D1E876951C1A}">
      <dgm:prSet/>
      <dgm:spPr>
        <a:ln>
          <a:solidFill>
            <a:schemeClr val="accent1"/>
          </a:solidFill>
        </a:ln>
      </dgm:spPr>
      <dgm:t>
        <a:bodyPr/>
        <a:lstStyle/>
        <a:p>
          <a:r>
            <a:rPr lang="en-US" b="0" i="0" dirty="0"/>
            <a:t>If there is neither cache hit nor cache miss, then victim cache line should remain same</a:t>
          </a:r>
          <a:endParaRPr lang="en-US" dirty="0"/>
        </a:p>
      </dgm:t>
    </dgm:pt>
    <dgm:pt modelId="{D5D84490-09CA-48A6-8D89-02C9C35A7BF1}" type="parTrans" cxnId="{792D8341-DBA3-4793-AE61-D2BED0211A07}">
      <dgm:prSet/>
      <dgm:spPr/>
      <dgm:t>
        <a:bodyPr/>
        <a:lstStyle/>
        <a:p>
          <a:endParaRPr lang="en-US"/>
        </a:p>
      </dgm:t>
    </dgm:pt>
    <dgm:pt modelId="{33034A05-B0BD-45B7-8DFD-1D402691C3C4}" type="sibTrans" cxnId="{792D8341-DBA3-4793-AE61-D2BED0211A07}">
      <dgm:prSet/>
      <dgm:spPr/>
      <dgm:t>
        <a:bodyPr/>
        <a:lstStyle/>
        <a:p>
          <a:endParaRPr lang="en-US"/>
        </a:p>
      </dgm:t>
    </dgm:pt>
    <dgm:pt modelId="{95F9D3CC-0B59-41B4-B7A8-9469989577DB}">
      <dgm:prSet/>
      <dgm:spPr>
        <a:ln>
          <a:solidFill>
            <a:schemeClr val="accent1"/>
          </a:solidFill>
        </a:ln>
      </dgm:spPr>
      <dgm:t>
        <a:bodyPr/>
        <a:lstStyle/>
        <a:p>
          <a:r>
            <a:rPr lang="en-US" dirty="0"/>
            <a:t>If cache hit followed by cache miss, then if hit way is in first half of PLRU tree then next victim cache line should be from another half of PLRU tree provided there is no cache hit or invalid ways</a:t>
          </a:r>
        </a:p>
      </dgm:t>
    </dgm:pt>
    <dgm:pt modelId="{6BB255C7-D3A7-48D8-BF97-142E55FCE091}" type="parTrans" cxnId="{4482181E-1A6B-4E0F-9CDC-AA5E47A507A9}">
      <dgm:prSet/>
      <dgm:spPr/>
      <dgm:t>
        <a:bodyPr/>
        <a:lstStyle/>
        <a:p>
          <a:endParaRPr lang="en-US"/>
        </a:p>
      </dgm:t>
    </dgm:pt>
    <dgm:pt modelId="{FB816BE6-39F2-4BC3-8E8C-677AD3A5DE53}" type="sibTrans" cxnId="{4482181E-1A6B-4E0F-9CDC-AA5E47A507A9}">
      <dgm:prSet/>
      <dgm:spPr/>
      <dgm:t>
        <a:bodyPr/>
        <a:lstStyle/>
        <a:p>
          <a:endParaRPr lang="en-US"/>
        </a:p>
      </dgm:t>
    </dgm:pt>
    <dgm:pt modelId="{B3201B72-7AC7-4D2B-A7A9-A856AF688C47}">
      <dgm:prSet/>
      <dgm:spPr>
        <a:ln>
          <a:solidFill>
            <a:schemeClr val="accent1"/>
          </a:solidFill>
        </a:ln>
      </dgm:spPr>
      <dgm:t>
        <a:bodyPr/>
        <a:lstStyle/>
        <a:p>
          <a:r>
            <a:rPr lang="en-US"/>
            <a:t>If all the cache hits are in first half of PLRU tree, then in the next cycle victim way should be from another half of PLRU tree</a:t>
          </a:r>
          <a:endParaRPr lang="en-US" dirty="0"/>
        </a:p>
      </dgm:t>
    </dgm:pt>
    <dgm:pt modelId="{A1779365-D06D-4A91-80C2-183551BEFA65}" type="parTrans" cxnId="{97E296D8-2CFA-4CD2-B500-BAB0509296E0}">
      <dgm:prSet/>
      <dgm:spPr/>
      <dgm:t>
        <a:bodyPr/>
        <a:lstStyle/>
        <a:p>
          <a:endParaRPr lang="en-US"/>
        </a:p>
      </dgm:t>
    </dgm:pt>
    <dgm:pt modelId="{A9A9C321-CD0F-4ECF-8FEB-ED9B33C580A8}" type="sibTrans" cxnId="{97E296D8-2CFA-4CD2-B500-BAB0509296E0}">
      <dgm:prSet/>
      <dgm:spPr/>
      <dgm:t>
        <a:bodyPr/>
        <a:lstStyle/>
        <a:p>
          <a:endParaRPr lang="en-US"/>
        </a:p>
      </dgm:t>
    </dgm:pt>
    <dgm:pt modelId="{105926E3-87E6-413D-AEA3-6396011176F3}">
      <dgm:prSet/>
      <dgm:spPr>
        <a:ln>
          <a:solidFill>
            <a:schemeClr val="accent1"/>
          </a:solidFill>
        </a:ln>
      </dgm:spPr>
      <dgm:t>
        <a:bodyPr/>
        <a:lstStyle/>
        <a:p>
          <a:r>
            <a:rPr lang="en-US" dirty="0"/>
            <a:t>If both the half of a PLRU tree get hit, then in the next cycle victim way should be from same half of PLRU tree</a:t>
          </a:r>
        </a:p>
      </dgm:t>
    </dgm:pt>
    <dgm:pt modelId="{DA24DD14-75F0-4D30-97D1-EA2E3B521CE3}" type="parTrans" cxnId="{E6CD2017-A2D4-46D2-BACB-8199F831EB1F}">
      <dgm:prSet/>
      <dgm:spPr/>
      <dgm:t>
        <a:bodyPr/>
        <a:lstStyle/>
        <a:p>
          <a:endParaRPr lang="en-US"/>
        </a:p>
      </dgm:t>
    </dgm:pt>
    <dgm:pt modelId="{3F0A94ED-E756-4395-99D0-74F6D877FC6C}" type="sibTrans" cxnId="{E6CD2017-A2D4-46D2-BACB-8199F831EB1F}">
      <dgm:prSet/>
      <dgm:spPr/>
      <dgm:t>
        <a:bodyPr/>
        <a:lstStyle/>
        <a:p>
          <a:endParaRPr lang="en-US"/>
        </a:p>
      </dgm:t>
    </dgm:pt>
    <dgm:pt modelId="{0EA078CB-5CA0-4681-9C3A-411FDE136644}">
      <dgm:prSet/>
      <dgm:spPr>
        <a:ln>
          <a:solidFill>
            <a:schemeClr val="accent1"/>
          </a:solidFill>
        </a:ln>
      </dgm:spPr>
      <dgm:t>
        <a:bodyPr/>
        <a:lstStyle/>
        <a:p>
          <a:r>
            <a:rPr lang="en-US" dirty="0"/>
            <a:t>If cache miss follows another cache miss, then if first victim way is in first half of PLRU tree then next victim way should be from another half of PLRU tree provided there is no invalid ways </a:t>
          </a:r>
        </a:p>
      </dgm:t>
    </dgm:pt>
    <dgm:pt modelId="{E2F658CF-6C89-408F-BC8F-B6AB02EFB9E2}" type="parTrans" cxnId="{B997B337-1AC8-443A-890D-3A405670BD35}">
      <dgm:prSet/>
      <dgm:spPr/>
      <dgm:t>
        <a:bodyPr/>
        <a:lstStyle/>
        <a:p>
          <a:endParaRPr lang="en-US"/>
        </a:p>
      </dgm:t>
    </dgm:pt>
    <dgm:pt modelId="{AAAE163C-331A-4DFA-9DC2-0E90A6F79292}" type="sibTrans" cxnId="{B997B337-1AC8-443A-890D-3A405670BD35}">
      <dgm:prSet/>
      <dgm:spPr/>
      <dgm:t>
        <a:bodyPr/>
        <a:lstStyle/>
        <a:p>
          <a:endParaRPr lang="en-US"/>
        </a:p>
      </dgm:t>
    </dgm:pt>
    <dgm:pt modelId="{26E08977-91EE-489F-B169-A6B3D810C6C2}" type="pres">
      <dgm:prSet presAssocID="{2A7838A3-3394-459F-B7AF-4C8F5354620D}" presName="linear" presStyleCnt="0">
        <dgm:presLayoutVars>
          <dgm:dir/>
          <dgm:animLvl val="lvl"/>
          <dgm:resizeHandles val="exact"/>
        </dgm:presLayoutVars>
      </dgm:prSet>
      <dgm:spPr/>
    </dgm:pt>
    <dgm:pt modelId="{EC9E4243-9825-4D34-9124-2712E9D8906B}" type="pres">
      <dgm:prSet presAssocID="{E1A2C1F9-5553-42F0-9FF1-15AB971553D9}" presName="parentLin" presStyleCnt="0"/>
      <dgm:spPr/>
    </dgm:pt>
    <dgm:pt modelId="{682D137F-0C1C-40EC-8E33-44B3F60A3273}" type="pres">
      <dgm:prSet presAssocID="{E1A2C1F9-5553-42F0-9FF1-15AB971553D9}" presName="parentLeftMargin" presStyleLbl="node1" presStyleIdx="0" presStyleCnt="3"/>
      <dgm:spPr/>
    </dgm:pt>
    <dgm:pt modelId="{ED75B7E6-4699-4CC5-B623-C55925D639D0}" type="pres">
      <dgm:prSet presAssocID="{E1A2C1F9-5553-42F0-9FF1-15AB971553D9}" presName="parentText" presStyleLbl="node1" presStyleIdx="0" presStyleCnt="3">
        <dgm:presLayoutVars>
          <dgm:chMax val="0"/>
          <dgm:bulletEnabled val="1"/>
        </dgm:presLayoutVars>
      </dgm:prSet>
      <dgm:spPr/>
    </dgm:pt>
    <dgm:pt modelId="{C7839B50-459C-475F-9806-0BA1CC00A770}" type="pres">
      <dgm:prSet presAssocID="{E1A2C1F9-5553-42F0-9FF1-15AB971553D9}" presName="negativeSpace" presStyleCnt="0"/>
      <dgm:spPr/>
    </dgm:pt>
    <dgm:pt modelId="{F4D933F5-610F-481B-9247-C0F2B0E03E3F}" type="pres">
      <dgm:prSet presAssocID="{E1A2C1F9-5553-42F0-9FF1-15AB971553D9}" presName="childText" presStyleLbl="conFgAcc1" presStyleIdx="0" presStyleCnt="3">
        <dgm:presLayoutVars>
          <dgm:bulletEnabled val="1"/>
        </dgm:presLayoutVars>
      </dgm:prSet>
      <dgm:spPr/>
    </dgm:pt>
    <dgm:pt modelId="{CCDF21CD-773D-42A3-9D8B-FB36777151E6}" type="pres">
      <dgm:prSet presAssocID="{C606E2BB-5785-43A0-9E7D-4111B6769A69}" presName="spaceBetweenRectangles" presStyleCnt="0"/>
      <dgm:spPr/>
    </dgm:pt>
    <dgm:pt modelId="{73633125-3A41-44AD-AF43-BCBE733359BE}" type="pres">
      <dgm:prSet presAssocID="{2151FC90-C98B-40B0-9616-FCD1C86CD2E0}" presName="parentLin" presStyleCnt="0"/>
      <dgm:spPr/>
    </dgm:pt>
    <dgm:pt modelId="{3D8817B5-07D9-4229-9268-AC222F00AF28}" type="pres">
      <dgm:prSet presAssocID="{2151FC90-C98B-40B0-9616-FCD1C86CD2E0}" presName="parentLeftMargin" presStyleLbl="node1" presStyleIdx="0" presStyleCnt="3"/>
      <dgm:spPr/>
    </dgm:pt>
    <dgm:pt modelId="{700E6062-473F-418B-BDC9-8882FCF1CDDA}" type="pres">
      <dgm:prSet presAssocID="{2151FC90-C98B-40B0-9616-FCD1C86CD2E0}" presName="parentText" presStyleLbl="node1" presStyleIdx="1" presStyleCnt="3">
        <dgm:presLayoutVars>
          <dgm:chMax val="0"/>
          <dgm:bulletEnabled val="1"/>
        </dgm:presLayoutVars>
      </dgm:prSet>
      <dgm:spPr/>
    </dgm:pt>
    <dgm:pt modelId="{F5C3CE46-D823-4CA8-9CAC-F2603631F75E}" type="pres">
      <dgm:prSet presAssocID="{2151FC90-C98B-40B0-9616-FCD1C86CD2E0}" presName="negativeSpace" presStyleCnt="0"/>
      <dgm:spPr/>
    </dgm:pt>
    <dgm:pt modelId="{EDF1CF5B-B7FF-47A7-BECF-3B64834CB7E9}" type="pres">
      <dgm:prSet presAssocID="{2151FC90-C98B-40B0-9616-FCD1C86CD2E0}" presName="childText" presStyleLbl="conFgAcc1" presStyleIdx="1" presStyleCnt="3">
        <dgm:presLayoutVars>
          <dgm:bulletEnabled val="1"/>
        </dgm:presLayoutVars>
      </dgm:prSet>
      <dgm:spPr/>
    </dgm:pt>
    <dgm:pt modelId="{4DE1C2B0-EBD4-47C8-A996-302246E46C07}" type="pres">
      <dgm:prSet presAssocID="{C97AC84B-BC8D-4070-B8A6-9AC0D5B40F92}" presName="spaceBetweenRectangles" presStyleCnt="0"/>
      <dgm:spPr/>
    </dgm:pt>
    <dgm:pt modelId="{6AB02676-CD6B-4B97-B316-12103932CAF4}" type="pres">
      <dgm:prSet presAssocID="{0268C556-B400-4C89-B217-62DDE41F1031}" presName="parentLin" presStyleCnt="0"/>
      <dgm:spPr/>
    </dgm:pt>
    <dgm:pt modelId="{C413B2B3-67BD-4B1B-A7B4-A5DA5D810026}" type="pres">
      <dgm:prSet presAssocID="{0268C556-B400-4C89-B217-62DDE41F1031}" presName="parentLeftMargin" presStyleLbl="node1" presStyleIdx="1" presStyleCnt="3"/>
      <dgm:spPr/>
    </dgm:pt>
    <dgm:pt modelId="{2C93603B-D91D-4F56-8010-9FA6116819AA}" type="pres">
      <dgm:prSet presAssocID="{0268C556-B400-4C89-B217-62DDE41F1031}" presName="parentText" presStyleLbl="node1" presStyleIdx="2" presStyleCnt="3">
        <dgm:presLayoutVars>
          <dgm:chMax val="0"/>
          <dgm:bulletEnabled val="1"/>
        </dgm:presLayoutVars>
      </dgm:prSet>
      <dgm:spPr/>
    </dgm:pt>
    <dgm:pt modelId="{27CAF87E-4931-449F-BC0F-58B58DB98C5A}" type="pres">
      <dgm:prSet presAssocID="{0268C556-B400-4C89-B217-62DDE41F1031}" presName="negativeSpace" presStyleCnt="0"/>
      <dgm:spPr/>
    </dgm:pt>
    <dgm:pt modelId="{F6E5648F-7BED-4F83-9516-742E548CA08C}" type="pres">
      <dgm:prSet presAssocID="{0268C556-B400-4C89-B217-62DDE41F1031}" presName="childText" presStyleLbl="conFgAcc1" presStyleIdx="2" presStyleCnt="3">
        <dgm:presLayoutVars>
          <dgm:bulletEnabled val="1"/>
        </dgm:presLayoutVars>
      </dgm:prSet>
      <dgm:spPr/>
    </dgm:pt>
  </dgm:ptLst>
  <dgm:cxnLst>
    <dgm:cxn modelId="{BA34BE07-1B00-46A4-9517-BA1291F24BDC}" srcId="{E1A2C1F9-5553-42F0-9FF1-15AB971553D9}" destId="{ACD5BB8C-2E3B-4BDF-B3EF-1514C5CE539E}" srcOrd="0" destOrd="0" parTransId="{33757DAD-CEFF-4202-BE1A-0AE9066D39C6}" sibTransId="{6997C874-C464-44A1-97B7-BD61FFBBEC74}"/>
    <dgm:cxn modelId="{E6CD2017-A2D4-46D2-BACB-8199F831EB1F}" srcId="{2151FC90-C98B-40B0-9616-FCD1C86CD2E0}" destId="{105926E3-87E6-413D-AEA3-6396011176F3}" srcOrd="3" destOrd="0" parTransId="{DA24DD14-75F0-4D30-97D1-EA2E3B521CE3}" sibTransId="{3F0A94ED-E756-4395-99D0-74F6D877FC6C}"/>
    <dgm:cxn modelId="{4482181E-1A6B-4E0F-9CDC-AA5E47A507A9}" srcId="{2151FC90-C98B-40B0-9616-FCD1C86CD2E0}" destId="{95F9D3CC-0B59-41B4-B7A8-9469989577DB}" srcOrd="1" destOrd="0" parTransId="{6BB255C7-D3A7-48D8-BF97-142E55FCE091}" sibTransId="{FB816BE6-39F2-4BC3-8E8C-677AD3A5DE53}"/>
    <dgm:cxn modelId="{B997B337-1AC8-443A-890D-3A405670BD35}" srcId="{2151FC90-C98B-40B0-9616-FCD1C86CD2E0}" destId="{0EA078CB-5CA0-4681-9C3A-411FDE136644}" srcOrd="0" destOrd="0" parTransId="{E2F658CF-6C89-408F-BC8F-B6AB02EFB9E2}" sibTransId="{AAAE163C-331A-4DFA-9DC2-0E90A6F79292}"/>
    <dgm:cxn modelId="{792D8341-DBA3-4793-AE61-D2BED0211A07}" srcId="{0268C556-B400-4C89-B217-62DDE41F1031}" destId="{430223B9-7DEF-4AE2-B3CD-D1E876951C1A}" srcOrd="0" destOrd="0" parTransId="{D5D84490-09CA-48A6-8D89-02C9C35A7BF1}" sibTransId="{33034A05-B0BD-45B7-8DFD-1D402691C3C4}"/>
    <dgm:cxn modelId="{6352C269-F64A-4B8A-A9EA-04BEE5D4B2F5}" type="presOf" srcId="{E1A2C1F9-5553-42F0-9FF1-15AB971553D9}" destId="{ED75B7E6-4699-4CC5-B623-C55925D639D0}" srcOrd="1" destOrd="0" presId="urn:microsoft.com/office/officeart/2005/8/layout/list1"/>
    <dgm:cxn modelId="{6639594F-F72D-4A84-A297-A5D2EA582736}" type="presOf" srcId="{0268C556-B400-4C89-B217-62DDE41F1031}" destId="{C413B2B3-67BD-4B1B-A7B4-A5DA5D810026}" srcOrd="0" destOrd="0" presId="urn:microsoft.com/office/officeart/2005/8/layout/list1"/>
    <dgm:cxn modelId="{0606D270-26DF-4470-B4FB-57C9643EF6AC}" type="presOf" srcId="{2151FC90-C98B-40B0-9616-FCD1C86CD2E0}" destId="{700E6062-473F-418B-BDC9-8882FCF1CDDA}" srcOrd="1" destOrd="0" presId="urn:microsoft.com/office/officeart/2005/8/layout/list1"/>
    <dgm:cxn modelId="{2A665053-D462-4345-80CE-3B368D9C30A6}" type="presOf" srcId="{430223B9-7DEF-4AE2-B3CD-D1E876951C1A}" destId="{F6E5648F-7BED-4F83-9516-742E548CA08C}" srcOrd="0" destOrd="0" presId="urn:microsoft.com/office/officeart/2005/8/layout/list1"/>
    <dgm:cxn modelId="{280EAD56-EEC4-4A1D-B3CB-5121AF7B6825}" type="presOf" srcId="{B3201B72-7AC7-4D2B-A7A9-A856AF688C47}" destId="{EDF1CF5B-B7FF-47A7-BECF-3B64834CB7E9}" srcOrd="0" destOrd="2" presId="urn:microsoft.com/office/officeart/2005/8/layout/list1"/>
    <dgm:cxn modelId="{DD146487-4275-4941-84BC-04AE3080E4F5}" type="presOf" srcId="{95F9D3CC-0B59-41B4-B7A8-9469989577DB}" destId="{EDF1CF5B-B7FF-47A7-BECF-3B64834CB7E9}" srcOrd="0" destOrd="1" presId="urn:microsoft.com/office/officeart/2005/8/layout/list1"/>
    <dgm:cxn modelId="{BC395B89-72D6-4DE1-83CA-F31BEF832BDE}" srcId="{2A7838A3-3394-459F-B7AF-4C8F5354620D}" destId="{E1A2C1F9-5553-42F0-9FF1-15AB971553D9}" srcOrd="0" destOrd="0" parTransId="{2192CB48-929E-4FF6-9D39-B84BBE15547F}" sibTransId="{C606E2BB-5785-43A0-9E7D-4111B6769A69}"/>
    <dgm:cxn modelId="{CD0DCB94-81BF-41F5-9156-2B0F5E477B17}" type="presOf" srcId="{2151FC90-C98B-40B0-9616-FCD1C86CD2E0}" destId="{3D8817B5-07D9-4229-9268-AC222F00AF28}" srcOrd="0" destOrd="0" presId="urn:microsoft.com/office/officeart/2005/8/layout/list1"/>
    <dgm:cxn modelId="{96192AB7-C3C9-430B-99AB-6959C610B5C6}" type="presOf" srcId="{2A7838A3-3394-459F-B7AF-4C8F5354620D}" destId="{26E08977-91EE-489F-B169-A6B3D810C6C2}" srcOrd="0" destOrd="0" presId="urn:microsoft.com/office/officeart/2005/8/layout/list1"/>
    <dgm:cxn modelId="{715867C9-7383-4EEA-8DC9-53B8B8D35A81}" type="presOf" srcId="{0268C556-B400-4C89-B217-62DDE41F1031}" destId="{2C93603B-D91D-4F56-8010-9FA6116819AA}" srcOrd="1" destOrd="0" presId="urn:microsoft.com/office/officeart/2005/8/layout/list1"/>
    <dgm:cxn modelId="{DB68C3CA-33B6-4BBF-B54E-454C72FC3C54}" type="presOf" srcId="{0EA078CB-5CA0-4681-9C3A-411FDE136644}" destId="{EDF1CF5B-B7FF-47A7-BECF-3B64834CB7E9}" srcOrd="0" destOrd="0" presId="urn:microsoft.com/office/officeart/2005/8/layout/list1"/>
    <dgm:cxn modelId="{BCD02DD2-E682-4A75-B73C-ACD39E5A9DE2}" srcId="{2A7838A3-3394-459F-B7AF-4C8F5354620D}" destId="{0268C556-B400-4C89-B217-62DDE41F1031}" srcOrd="2" destOrd="0" parTransId="{E13EBB3A-3458-49A5-B85B-686A34A1AC19}" sibTransId="{233970DF-A5DD-4556-AAB1-6F7B0468A599}"/>
    <dgm:cxn modelId="{97E296D8-2CFA-4CD2-B500-BAB0509296E0}" srcId="{2151FC90-C98B-40B0-9616-FCD1C86CD2E0}" destId="{B3201B72-7AC7-4D2B-A7A9-A856AF688C47}" srcOrd="2" destOrd="0" parTransId="{A1779365-D06D-4A91-80C2-183551BEFA65}" sibTransId="{A9A9C321-CD0F-4ECF-8FEB-ED9B33C580A8}"/>
    <dgm:cxn modelId="{41E790E1-D826-4DF1-8A82-E591F7278905}" type="presOf" srcId="{E1A2C1F9-5553-42F0-9FF1-15AB971553D9}" destId="{682D137F-0C1C-40EC-8E33-44B3F60A3273}" srcOrd="0" destOrd="0" presId="urn:microsoft.com/office/officeart/2005/8/layout/list1"/>
    <dgm:cxn modelId="{4FA141ED-5FE8-4D6E-9991-515163AFBAD4}" type="presOf" srcId="{ACD5BB8C-2E3B-4BDF-B3EF-1514C5CE539E}" destId="{F4D933F5-610F-481B-9247-C0F2B0E03E3F}" srcOrd="0" destOrd="0" presId="urn:microsoft.com/office/officeart/2005/8/layout/list1"/>
    <dgm:cxn modelId="{197B1EF3-14E9-46CB-89FA-36541D16410E}" type="presOf" srcId="{105926E3-87E6-413D-AEA3-6396011176F3}" destId="{EDF1CF5B-B7FF-47A7-BECF-3B64834CB7E9}" srcOrd="0" destOrd="3" presId="urn:microsoft.com/office/officeart/2005/8/layout/list1"/>
    <dgm:cxn modelId="{3EBB8EF6-342A-471C-947E-ED4D517DA44F}" srcId="{2A7838A3-3394-459F-B7AF-4C8F5354620D}" destId="{2151FC90-C98B-40B0-9616-FCD1C86CD2E0}" srcOrd="1" destOrd="0" parTransId="{0714934F-8DAD-48B2-A540-BD36D33567D6}" sibTransId="{C97AC84B-BC8D-4070-B8A6-9AC0D5B40F92}"/>
    <dgm:cxn modelId="{C0321758-F665-4272-8819-C885E3519868}" type="presParOf" srcId="{26E08977-91EE-489F-B169-A6B3D810C6C2}" destId="{EC9E4243-9825-4D34-9124-2712E9D8906B}" srcOrd="0" destOrd="0" presId="urn:microsoft.com/office/officeart/2005/8/layout/list1"/>
    <dgm:cxn modelId="{BFBE5375-0D0B-4763-9E6B-5B5E8775B708}" type="presParOf" srcId="{EC9E4243-9825-4D34-9124-2712E9D8906B}" destId="{682D137F-0C1C-40EC-8E33-44B3F60A3273}" srcOrd="0" destOrd="0" presId="urn:microsoft.com/office/officeart/2005/8/layout/list1"/>
    <dgm:cxn modelId="{8A806ECE-E7A2-4707-AADA-EE57F2F52AAC}" type="presParOf" srcId="{EC9E4243-9825-4D34-9124-2712E9D8906B}" destId="{ED75B7E6-4699-4CC5-B623-C55925D639D0}" srcOrd="1" destOrd="0" presId="urn:microsoft.com/office/officeart/2005/8/layout/list1"/>
    <dgm:cxn modelId="{FDCA5268-CEA6-4EBB-A3F9-A65091F2A98A}" type="presParOf" srcId="{26E08977-91EE-489F-B169-A6B3D810C6C2}" destId="{C7839B50-459C-475F-9806-0BA1CC00A770}" srcOrd="1" destOrd="0" presId="urn:microsoft.com/office/officeart/2005/8/layout/list1"/>
    <dgm:cxn modelId="{45A8DC15-8121-4180-A23C-FA19A947C33E}" type="presParOf" srcId="{26E08977-91EE-489F-B169-A6B3D810C6C2}" destId="{F4D933F5-610F-481B-9247-C0F2B0E03E3F}" srcOrd="2" destOrd="0" presId="urn:microsoft.com/office/officeart/2005/8/layout/list1"/>
    <dgm:cxn modelId="{CF5E0B8B-E1FC-4638-A97C-B131A890A98E}" type="presParOf" srcId="{26E08977-91EE-489F-B169-A6B3D810C6C2}" destId="{CCDF21CD-773D-42A3-9D8B-FB36777151E6}" srcOrd="3" destOrd="0" presId="urn:microsoft.com/office/officeart/2005/8/layout/list1"/>
    <dgm:cxn modelId="{1F9DB78C-13CA-4D7C-BA3C-FF3032BDEC98}" type="presParOf" srcId="{26E08977-91EE-489F-B169-A6B3D810C6C2}" destId="{73633125-3A41-44AD-AF43-BCBE733359BE}" srcOrd="4" destOrd="0" presId="urn:microsoft.com/office/officeart/2005/8/layout/list1"/>
    <dgm:cxn modelId="{ED8DC1E2-C940-4FC3-B9A8-F355367D2DF3}" type="presParOf" srcId="{73633125-3A41-44AD-AF43-BCBE733359BE}" destId="{3D8817B5-07D9-4229-9268-AC222F00AF28}" srcOrd="0" destOrd="0" presId="urn:microsoft.com/office/officeart/2005/8/layout/list1"/>
    <dgm:cxn modelId="{674D688F-72E7-4D89-BCD0-066FF85578D6}" type="presParOf" srcId="{73633125-3A41-44AD-AF43-BCBE733359BE}" destId="{700E6062-473F-418B-BDC9-8882FCF1CDDA}" srcOrd="1" destOrd="0" presId="urn:microsoft.com/office/officeart/2005/8/layout/list1"/>
    <dgm:cxn modelId="{26C39BFB-C7EA-4DAD-B471-BFAEC8CBCF3B}" type="presParOf" srcId="{26E08977-91EE-489F-B169-A6B3D810C6C2}" destId="{F5C3CE46-D823-4CA8-9CAC-F2603631F75E}" srcOrd="5" destOrd="0" presId="urn:microsoft.com/office/officeart/2005/8/layout/list1"/>
    <dgm:cxn modelId="{492A9AA7-397E-435C-B580-50CAFA62205F}" type="presParOf" srcId="{26E08977-91EE-489F-B169-A6B3D810C6C2}" destId="{EDF1CF5B-B7FF-47A7-BECF-3B64834CB7E9}" srcOrd="6" destOrd="0" presId="urn:microsoft.com/office/officeart/2005/8/layout/list1"/>
    <dgm:cxn modelId="{9AA7A95E-D88E-4D34-9444-F38C58213E91}" type="presParOf" srcId="{26E08977-91EE-489F-B169-A6B3D810C6C2}" destId="{4DE1C2B0-EBD4-47C8-A996-302246E46C07}" srcOrd="7" destOrd="0" presId="urn:microsoft.com/office/officeart/2005/8/layout/list1"/>
    <dgm:cxn modelId="{F09637AC-161E-40C0-896B-09CD233609DB}" type="presParOf" srcId="{26E08977-91EE-489F-B169-A6B3D810C6C2}" destId="{6AB02676-CD6B-4B97-B316-12103932CAF4}" srcOrd="8" destOrd="0" presId="urn:microsoft.com/office/officeart/2005/8/layout/list1"/>
    <dgm:cxn modelId="{CA14CC9D-A8D9-443B-AB10-1FCD1BD02116}" type="presParOf" srcId="{6AB02676-CD6B-4B97-B316-12103932CAF4}" destId="{C413B2B3-67BD-4B1B-A7B4-A5DA5D810026}" srcOrd="0" destOrd="0" presId="urn:microsoft.com/office/officeart/2005/8/layout/list1"/>
    <dgm:cxn modelId="{C22F1467-CDA3-47FF-A5F2-CBA4EF26734D}" type="presParOf" srcId="{6AB02676-CD6B-4B97-B316-12103932CAF4}" destId="{2C93603B-D91D-4F56-8010-9FA6116819AA}" srcOrd="1" destOrd="0" presId="urn:microsoft.com/office/officeart/2005/8/layout/list1"/>
    <dgm:cxn modelId="{1CF4EC84-4F11-4B39-BB64-8EACD7AE29E1}" type="presParOf" srcId="{26E08977-91EE-489F-B169-A6B3D810C6C2}" destId="{27CAF87E-4931-449F-BC0F-58B58DB98C5A}" srcOrd="9" destOrd="0" presId="urn:microsoft.com/office/officeart/2005/8/layout/list1"/>
    <dgm:cxn modelId="{91C92040-C6EB-4F0C-975E-0774DE011747}" type="presParOf" srcId="{26E08977-91EE-489F-B169-A6B3D810C6C2}" destId="{F6E5648F-7BED-4F83-9516-742E548CA08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1CF5B-B7FF-47A7-BECF-3B64834CB7E9}">
      <dsp:nvSpPr>
        <dsp:cNvPr id="0" name=""/>
        <dsp:cNvSpPr/>
      </dsp:nvSpPr>
      <dsp:spPr>
        <a:xfrm>
          <a:off x="0" y="327517"/>
          <a:ext cx="10820387" cy="21672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851611" tIns="312420" rIns="851611"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If cache miss follows another cache miss, then if first victim way is in first half of PLRU tree then next victim way should be from another half of PLRU tree provided there is no invalid ways </a:t>
          </a:r>
        </a:p>
        <a:p>
          <a:pPr marL="114300" lvl="1" indent="-114300" algn="l" defTabSz="666750">
            <a:lnSpc>
              <a:spcPct val="90000"/>
            </a:lnSpc>
            <a:spcBef>
              <a:spcPct val="0"/>
            </a:spcBef>
            <a:spcAft>
              <a:spcPct val="15000"/>
            </a:spcAft>
            <a:buChar char="•"/>
          </a:pPr>
          <a:r>
            <a:rPr lang="en-US" sz="1500" kern="1200" dirty="0"/>
            <a:t>If cache hit followed by cache miss, then if hit way is in first half of PLRU tree then next victim cache line should be from another half of PLRU tree provided there is no cache hit or invalid ways</a:t>
          </a:r>
        </a:p>
        <a:p>
          <a:pPr marL="114300" lvl="1" indent="-114300" algn="l" defTabSz="666750">
            <a:lnSpc>
              <a:spcPct val="90000"/>
            </a:lnSpc>
            <a:spcBef>
              <a:spcPct val="0"/>
            </a:spcBef>
            <a:spcAft>
              <a:spcPct val="15000"/>
            </a:spcAft>
            <a:buChar char="•"/>
          </a:pPr>
          <a:r>
            <a:rPr lang="en-US" sz="1500" kern="1200" dirty="0"/>
            <a:t>If all the cache hits are in first half of PLRU tree, then in the next cycle victim way should be from another half of PLRU tree</a:t>
          </a:r>
        </a:p>
        <a:p>
          <a:pPr marL="114300" lvl="1" indent="-114300" algn="l" defTabSz="666750">
            <a:lnSpc>
              <a:spcPct val="90000"/>
            </a:lnSpc>
            <a:spcBef>
              <a:spcPct val="0"/>
            </a:spcBef>
            <a:spcAft>
              <a:spcPct val="15000"/>
            </a:spcAft>
            <a:buChar char="•"/>
          </a:pPr>
          <a:r>
            <a:rPr lang="en-US" sz="1500" kern="1200" dirty="0"/>
            <a:t>If both the half of a PLRU tree get hit, then in the next cycle victim way should be from same half of PLRU tree</a:t>
          </a:r>
        </a:p>
      </dsp:txBody>
      <dsp:txXfrm>
        <a:off x="0" y="327517"/>
        <a:ext cx="10820387" cy="2167200"/>
      </dsp:txXfrm>
    </dsp:sp>
    <dsp:sp modelId="{700E6062-473F-418B-BDC9-8882FCF1CDDA}">
      <dsp:nvSpPr>
        <dsp:cNvPr id="0" name=""/>
        <dsp:cNvSpPr/>
      </dsp:nvSpPr>
      <dsp:spPr>
        <a:xfrm>
          <a:off x="548640" y="0"/>
          <a:ext cx="7528569" cy="563676"/>
        </a:xfrm>
        <a:prstGeom prst="roundRect">
          <a:avLst/>
        </a:prstGeom>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711200">
            <a:lnSpc>
              <a:spcPct val="90000"/>
            </a:lnSpc>
            <a:spcBef>
              <a:spcPct val="0"/>
            </a:spcBef>
            <a:spcAft>
              <a:spcPct val="35000"/>
            </a:spcAft>
            <a:buNone/>
          </a:pPr>
          <a:r>
            <a:rPr lang="en-US" sz="1600" kern="1200"/>
            <a:t>When the cache is full and a cache miss occurs, no write happens on the most recently used(MRU) way</a:t>
          </a:r>
          <a:endParaRPr lang="en-US" sz="1600" kern="1200" dirty="0"/>
        </a:p>
      </dsp:txBody>
      <dsp:txXfrm>
        <a:off x="576156" y="27516"/>
        <a:ext cx="7473537" cy="5086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933F5-610F-481B-9247-C0F2B0E03E3F}">
      <dsp:nvSpPr>
        <dsp:cNvPr id="0" name=""/>
        <dsp:cNvSpPr/>
      </dsp:nvSpPr>
      <dsp:spPr>
        <a:xfrm>
          <a:off x="0" y="279419"/>
          <a:ext cx="10972800" cy="6804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851611" tIns="333248" rIns="851611" bIns="113792"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When cache is not full then victim cache line should happen on one of the invalid cache lines</a:t>
          </a:r>
          <a:endParaRPr lang="en-US" sz="1600" kern="1200" dirty="0"/>
        </a:p>
      </dsp:txBody>
      <dsp:txXfrm>
        <a:off x="0" y="279419"/>
        <a:ext cx="10972800" cy="680400"/>
      </dsp:txXfrm>
    </dsp:sp>
    <dsp:sp modelId="{ED75B7E6-4699-4CC5-B623-C55925D639D0}">
      <dsp:nvSpPr>
        <dsp:cNvPr id="0" name=""/>
        <dsp:cNvSpPr/>
      </dsp:nvSpPr>
      <dsp:spPr>
        <a:xfrm>
          <a:off x="548640" y="43259"/>
          <a:ext cx="7680960" cy="472320"/>
        </a:xfrm>
        <a:prstGeom prst="roundRect">
          <a:avLst/>
        </a:prstGeom>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711200">
            <a:lnSpc>
              <a:spcPct val="90000"/>
            </a:lnSpc>
            <a:spcBef>
              <a:spcPct val="0"/>
            </a:spcBef>
            <a:spcAft>
              <a:spcPct val="35000"/>
            </a:spcAft>
            <a:buNone/>
          </a:pPr>
          <a:r>
            <a:rPr lang="en-US" sz="1600" kern="1200" dirty="0"/>
            <a:t>Write cache in not full condition</a:t>
          </a:r>
        </a:p>
      </dsp:txBody>
      <dsp:txXfrm>
        <a:off x="571697" y="66316"/>
        <a:ext cx="7634846" cy="426206"/>
      </dsp:txXfrm>
    </dsp:sp>
    <dsp:sp modelId="{EDF1CF5B-B7FF-47A7-BECF-3B64834CB7E9}">
      <dsp:nvSpPr>
        <dsp:cNvPr id="0" name=""/>
        <dsp:cNvSpPr/>
      </dsp:nvSpPr>
      <dsp:spPr>
        <a:xfrm>
          <a:off x="0" y="1282379"/>
          <a:ext cx="10972800" cy="21672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851611" tIns="333248" rIns="85161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If cache miss follows another cache miss, then if first victim way is in first half of PLRU tree then next victim way should be from another half of PLRU tree provided there is no invalid ways </a:t>
          </a:r>
        </a:p>
        <a:p>
          <a:pPr marL="171450" lvl="1" indent="-171450" algn="l" defTabSz="711200">
            <a:lnSpc>
              <a:spcPct val="90000"/>
            </a:lnSpc>
            <a:spcBef>
              <a:spcPct val="0"/>
            </a:spcBef>
            <a:spcAft>
              <a:spcPct val="15000"/>
            </a:spcAft>
            <a:buChar char="•"/>
          </a:pPr>
          <a:r>
            <a:rPr lang="en-US" sz="1600" kern="1200" dirty="0"/>
            <a:t>If cache hit followed by cache miss, then if hit way is in first half of PLRU tree then next victim cache line should be from another half of PLRU tree provided there is no cache hit or invalid ways</a:t>
          </a:r>
        </a:p>
        <a:p>
          <a:pPr marL="171450" lvl="1" indent="-171450" algn="l" defTabSz="711200">
            <a:lnSpc>
              <a:spcPct val="90000"/>
            </a:lnSpc>
            <a:spcBef>
              <a:spcPct val="0"/>
            </a:spcBef>
            <a:spcAft>
              <a:spcPct val="15000"/>
            </a:spcAft>
            <a:buChar char="•"/>
          </a:pPr>
          <a:r>
            <a:rPr lang="en-US" sz="1600" kern="1200"/>
            <a:t>If all the cache hits are in first half of PLRU tree, then in the next cycle victim way should be from another half of PLRU tree</a:t>
          </a:r>
          <a:endParaRPr lang="en-US" sz="1600" kern="1200" dirty="0"/>
        </a:p>
        <a:p>
          <a:pPr marL="171450" lvl="1" indent="-171450" algn="l" defTabSz="711200">
            <a:lnSpc>
              <a:spcPct val="90000"/>
            </a:lnSpc>
            <a:spcBef>
              <a:spcPct val="0"/>
            </a:spcBef>
            <a:spcAft>
              <a:spcPct val="15000"/>
            </a:spcAft>
            <a:buChar char="•"/>
          </a:pPr>
          <a:r>
            <a:rPr lang="en-US" sz="1600" kern="1200" dirty="0"/>
            <a:t>If both the half of a PLRU tree get hit, then in the next cycle victim way should be from same half of PLRU tree</a:t>
          </a:r>
        </a:p>
      </dsp:txBody>
      <dsp:txXfrm>
        <a:off x="0" y="1282379"/>
        <a:ext cx="10972800" cy="2167200"/>
      </dsp:txXfrm>
    </dsp:sp>
    <dsp:sp modelId="{700E6062-473F-418B-BDC9-8882FCF1CDDA}">
      <dsp:nvSpPr>
        <dsp:cNvPr id="0" name=""/>
        <dsp:cNvSpPr/>
      </dsp:nvSpPr>
      <dsp:spPr>
        <a:xfrm>
          <a:off x="548640" y="1046219"/>
          <a:ext cx="7680960" cy="472320"/>
        </a:xfrm>
        <a:prstGeom prst="roundRect">
          <a:avLst/>
        </a:prstGeom>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711200">
            <a:lnSpc>
              <a:spcPct val="90000"/>
            </a:lnSpc>
            <a:spcBef>
              <a:spcPct val="0"/>
            </a:spcBef>
            <a:spcAft>
              <a:spcPct val="35000"/>
            </a:spcAft>
            <a:buNone/>
          </a:pPr>
          <a:r>
            <a:rPr lang="en-US" sz="1600" kern="1200"/>
            <a:t>Write cache in full condition</a:t>
          </a:r>
          <a:endParaRPr lang="en-US" sz="1600" kern="1200" dirty="0"/>
        </a:p>
      </dsp:txBody>
      <dsp:txXfrm>
        <a:off x="571697" y="1069276"/>
        <a:ext cx="7634846" cy="426206"/>
      </dsp:txXfrm>
    </dsp:sp>
    <dsp:sp modelId="{F6E5648F-7BED-4F83-9516-742E548CA08C}">
      <dsp:nvSpPr>
        <dsp:cNvPr id="0" name=""/>
        <dsp:cNvSpPr/>
      </dsp:nvSpPr>
      <dsp:spPr>
        <a:xfrm>
          <a:off x="0" y="3772140"/>
          <a:ext cx="10972800" cy="680400"/>
        </a:xfrm>
        <a:prstGeom prst="rect">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851611" tIns="333248" rIns="851611" bIns="113792"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If there is neither cache hit nor cache miss, then victim cache line should remain same</a:t>
          </a:r>
          <a:endParaRPr lang="en-US" sz="1600" kern="1200" dirty="0"/>
        </a:p>
      </dsp:txBody>
      <dsp:txXfrm>
        <a:off x="0" y="3772140"/>
        <a:ext cx="10972800" cy="680400"/>
      </dsp:txXfrm>
    </dsp:sp>
    <dsp:sp modelId="{2C93603B-D91D-4F56-8010-9FA6116819AA}">
      <dsp:nvSpPr>
        <dsp:cNvPr id="0" name=""/>
        <dsp:cNvSpPr/>
      </dsp:nvSpPr>
      <dsp:spPr>
        <a:xfrm>
          <a:off x="548640" y="3535980"/>
          <a:ext cx="7680960" cy="472320"/>
        </a:xfrm>
        <a:prstGeom prst="roundRect">
          <a:avLst/>
        </a:prstGeom>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711200">
            <a:lnSpc>
              <a:spcPct val="90000"/>
            </a:lnSpc>
            <a:spcBef>
              <a:spcPct val="0"/>
            </a:spcBef>
            <a:spcAft>
              <a:spcPct val="35000"/>
            </a:spcAft>
            <a:buNone/>
          </a:pPr>
          <a:r>
            <a:rPr lang="en-US" sz="1600" b="0" i="0" kern="1200" dirty="0"/>
            <a:t>Spurious check</a:t>
          </a:r>
          <a:endParaRPr lang="en-US" sz="1600" kern="1200" dirty="0"/>
        </a:p>
      </dsp:txBody>
      <dsp:txXfrm>
        <a:off x="571697" y="3559037"/>
        <a:ext cx="7634846"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0.2783</cdr:x>
      <cdr:y>0.65859</cdr:y>
    </cdr:from>
    <cdr:to>
      <cdr:x>0.73113</cdr:x>
      <cdr:y>0.73607</cdr:y>
    </cdr:to>
    <cdr:cxnSp macro="">
      <cdr:nvCxnSpPr>
        <cdr:cNvPr id="2" name="Straight Arrow Connector 1">
          <a:extLst xmlns:a="http://schemas.openxmlformats.org/drawingml/2006/main">
            <a:ext uri="{FF2B5EF4-FFF2-40B4-BE49-F238E27FC236}">
              <a16:creationId xmlns:a16="http://schemas.microsoft.com/office/drawing/2014/main" id="{B3E92660-7E7B-85EE-22DF-BE9571D645C2}"/>
            </a:ext>
          </a:extLst>
        </cdr:cNvPr>
        <cdr:cNvCxnSpPr>
          <a:cxnSpLocks xmlns:a="http://schemas.openxmlformats.org/drawingml/2006/main"/>
        </cdr:cNvCxnSpPr>
      </cdr:nvCxnSpPr>
      <cdr:spPr>
        <a:xfrm xmlns:a="http://schemas.openxmlformats.org/drawingml/2006/main" flipV="1">
          <a:off x="1498600" y="2590800"/>
          <a:ext cx="2438400" cy="304801"/>
        </a:xfrm>
        <a:prstGeom xmlns:a="http://schemas.openxmlformats.org/drawingml/2006/main" prst="straightConnector1">
          <a:avLst/>
        </a:prstGeom>
        <a:ln xmlns:a="http://schemas.openxmlformats.org/drawingml/2006/main" w="15875">
          <a:prstDash val="dash"/>
          <a:headEnd w="lg" len="med"/>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354512" cy="345917"/>
          </a:xfrm>
          <a:prstGeom prst="rect">
            <a:avLst/>
          </a:prstGeom>
        </p:spPr>
        <p:txBody>
          <a:bodyPr vert="horz" lIns="92766" tIns="46383" rIns="92766" bIns="46383" rtlCol="0"/>
          <a:lstStyle>
            <a:lvl1pPr algn="l">
              <a:defRPr sz="1200"/>
            </a:lvl1pPr>
          </a:lstStyle>
          <a:p>
            <a:endParaRPr lang="de-DE"/>
          </a:p>
        </p:txBody>
      </p:sp>
      <p:sp>
        <p:nvSpPr>
          <p:cNvPr id="3" name="Datumsplatzhalter 2"/>
          <p:cNvSpPr>
            <a:spLocks noGrp="1"/>
          </p:cNvSpPr>
          <p:nvPr>
            <p:ph type="dt" sz="quarter" idx="1"/>
          </p:nvPr>
        </p:nvSpPr>
        <p:spPr>
          <a:xfrm>
            <a:off x="5692038" y="0"/>
            <a:ext cx="4354512" cy="345917"/>
          </a:xfrm>
          <a:prstGeom prst="rect">
            <a:avLst/>
          </a:prstGeom>
        </p:spPr>
        <p:txBody>
          <a:bodyPr vert="horz" lIns="92766" tIns="46383" rIns="92766" bIns="46383" rtlCol="0"/>
          <a:lstStyle>
            <a:lvl1pPr algn="r">
              <a:defRPr sz="1200"/>
            </a:lvl1pPr>
          </a:lstStyle>
          <a:p>
            <a:fld id="{9175845F-7813-4162-8E43-89DCBF023BA5}" type="datetimeFigureOut">
              <a:rPr lang="de-DE" smtClean="0"/>
              <a:pPr/>
              <a:t>01.08.2023</a:t>
            </a:fld>
            <a:endParaRPr lang="de-DE"/>
          </a:p>
        </p:txBody>
      </p:sp>
      <p:sp>
        <p:nvSpPr>
          <p:cNvPr id="4" name="Fußzeilenplatzhalter 3"/>
          <p:cNvSpPr>
            <a:spLocks noGrp="1"/>
          </p:cNvSpPr>
          <p:nvPr>
            <p:ph type="ftr" sz="quarter" idx="2"/>
          </p:nvPr>
        </p:nvSpPr>
        <p:spPr>
          <a:xfrm>
            <a:off x="1" y="6571208"/>
            <a:ext cx="4354512" cy="345917"/>
          </a:xfrm>
          <a:prstGeom prst="rect">
            <a:avLst/>
          </a:prstGeom>
        </p:spPr>
        <p:txBody>
          <a:bodyPr vert="horz" lIns="92766" tIns="46383" rIns="92766" bIns="46383" rtlCol="0" anchor="b"/>
          <a:lstStyle>
            <a:lvl1pPr algn="l">
              <a:defRPr sz="1200"/>
            </a:lvl1pPr>
          </a:lstStyle>
          <a:p>
            <a:endParaRPr lang="de-DE"/>
          </a:p>
        </p:txBody>
      </p:sp>
      <p:sp>
        <p:nvSpPr>
          <p:cNvPr id="5" name="Foliennummernplatzhalter 4"/>
          <p:cNvSpPr>
            <a:spLocks noGrp="1"/>
          </p:cNvSpPr>
          <p:nvPr>
            <p:ph type="sldNum" sz="quarter" idx="3"/>
          </p:nvPr>
        </p:nvSpPr>
        <p:spPr>
          <a:xfrm>
            <a:off x="5692038" y="6571208"/>
            <a:ext cx="4354512" cy="345917"/>
          </a:xfrm>
          <a:prstGeom prst="rect">
            <a:avLst/>
          </a:prstGeom>
        </p:spPr>
        <p:txBody>
          <a:bodyPr vert="horz" lIns="92766" tIns="46383" rIns="92766" bIns="46383" rtlCol="0" anchor="b"/>
          <a:lstStyle>
            <a:lvl1pPr algn="r">
              <a:defRPr sz="1200"/>
            </a:lvl1pPr>
          </a:lstStyle>
          <a:p>
            <a:fld id="{568AD7C4-ADB3-4393-A709-E94E9DB0B97C}" type="slidenum">
              <a:rPr lang="de-DE" smtClean="0"/>
              <a:pPr/>
              <a:t>‹#›</a:t>
            </a:fld>
            <a:endParaRPr lang="de-DE"/>
          </a:p>
        </p:txBody>
      </p:sp>
    </p:spTree>
    <p:extLst>
      <p:ext uri="{BB962C8B-B14F-4D97-AF65-F5344CB8AC3E}">
        <p14:creationId xmlns:p14="http://schemas.microsoft.com/office/powerpoint/2010/main" val="3130745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54512" cy="345917"/>
          </a:xfrm>
          <a:prstGeom prst="rect">
            <a:avLst/>
          </a:prstGeom>
        </p:spPr>
        <p:txBody>
          <a:bodyPr vert="horz" wrap="square" lIns="92766" tIns="46383" rIns="92766" bIns="46383"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5692038" y="0"/>
            <a:ext cx="4354512" cy="345917"/>
          </a:xfrm>
          <a:prstGeom prst="rect">
            <a:avLst/>
          </a:prstGeom>
        </p:spPr>
        <p:txBody>
          <a:bodyPr vert="horz" wrap="square" lIns="92766" tIns="46383" rIns="92766" bIns="46383" numCol="1" anchor="t" anchorCtr="0" compatLnSpc="1">
            <a:prstTxWarp prst="textNoShape">
              <a:avLst/>
            </a:prstTxWarp>
          </a:bodyPr>
          <a:lstStyle>
            <a:lvl1pPr algn="r">
              <a:defRPr sz="1200">
                <a:latin typeface="Calibri" pitchFamily="34" charset="0"/>
              </a:defRPr>
            </a:lvl1pPr>
          </a:lstStyle>
          <a:p>
            <a:pPr>
              <a:defRPr/>
            </a:pPr>
            <a:fld id="{0A20AF34-6582-494F-851E-89D0463C3413}" type="datetimeFigureOut">
              <a:rPr lang="en-US"/>
              <a:pPr>
                <a:defRPr/>
              </a:pPr>
              <a:t>8/1/2023</a:t>
            </a:fld>
            <a:endParaRPr lang="en-US"/>
          </a:p>
        </p:txBody>
      </p:sp>
      <p:sp>
        <p:nvSpPr>
          <p:cNvPr id="4" name="Slide Image Placeholder 3"/>
          <p:cNvSpPr>
            <a:spLocks noGrp="1" noRot="1" noChangeAspect="1"/>
          </p:cNvSpPr>
          <p:nvPr>
            <p:ph type="sldImg" idx="2"/>
          </p:nvPr>
        </p:nvSpPr>
        <p:spPr>
          <a:xfrm>
            <a:off x="2719388" y="519113"/>
            <a:ext cx="4610100" cy="2593975"/>
          </a:xfrm>
          <a:prstGeom prst="rect">
            <a:avLst/>
          </a:prstGeom>
          <a:noFill/>
          <a:ln w="12700">
            <a:solidFill>
              <a:prstClr val="black"/>
            </a:solidFill>
          </a:ln>
        </p:spPr>
        <p:txBody>
          <a:bodyPr vert="horz" lIns="92766" tIns="46383" rIns="92766" bIns="46383" rtlCol="0" anchor="ctr"/>
          <a:lstStyle/>
          <a:p>
            <a:pPr lvl="0"/>
            <a:endParaRPr lang="en-US" noProof="0"/>
          </a:p>
        </p:txBody>
      </p:sp>
      <p:sp>
        <p:nvSpPr>
          <p:cNvPr id="5" name="Notes Placeholder 4"/>
          <p:cNvSpPr>
            <a:spLocks noGrp="1"/>
          </p:cNvSpPr>
          <p:nvPr>
            <p:ph type="body" sz="quarter" idx="3"/>
          </p:nvPr>
        </p:nvSpPr>
        <p:spPr>
          <a:xfrm>
            <a:off x="1004888" y="3286205"/>
            <a:ext cx="8039100" cy="3113247"/>
          </a:xfrm>
          <a:prstGeom prst="rect">
            <a:avLst/>
          </a:prstGeom>
        </p:spPr>
        <p:txBody>
          <a:bodyPr vert="horz" lIns="92766" tIns="46383" rIns="92766" bIns="4638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6571208"/>
            <a:ext cx="4354512" cy="345917"/>
          </a:xfrm>
          <a:prstGeom prst="rect">
            <a:avLst/>
          </a:prstGeom>
        </p:spPr>
        <p:txBody>
          <a:bodyPr vert="horz" wrap="square" lIns="92766" tIns="46383" rIns="92766" bIns="46383"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5692038" y="6571208"/>
            <a:ext cx="4354512" cy="345917"/>
          </a:xfrm>
          <a:prstGeom prst="rect">
            <a:avLst/>
          </a:prstGeom>
        </p:spPr>
        <p:txBody>
          <a:bodyPr vert="horz" wrap="square" lIns="92766" tIns="46383" rIns="92766" bIns="46383" numCol="1" anchor="b" anchorCtr="0" compatLnSpc="1">
            <a:prstTxWarp prst="textNoShape">
              <a:avLst/>
            </a:prstTxWarp>
          </a:bodyPr>
          <a:lstStyle>
            <a:lvl1pPr algn="r">
              <a:defRPr sz="1200">
                <a:latin typeface="Calibri" pitchFamily="34" charset="0"/>
              </a:defRPr>
            </a:lvl1pPr>
          </a:lstStyle>
          <a:p>
            <a:pPr>
              <a:defRPr/>
            </a:pPr>
            <a:fld id="{F1248D3D-B91D-4C0E-B577-B2CAAE2DB882}" type="slidenum">
              <a:rPr lang="en-US"/>
              <a:pPr>
                <a:defRPr/>
              </a:pPr>
              <a:t>‹#›</a:t>
            </a:fld>
            <a:endParaRPr lang="en-US"/>
          </a:p>
        </p:txBody>
      </p:sp>
    </p:spTree>
    <p:extLst>
      <p:ext uri="{BB962C8B-B14F-4D97-AF65-F5344CB8AC3E}">
        <p14:creationId xmlns:p14="http://schemas.microsoft.com/office/powerpoint/2010/main" val="11576142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6096000"/>
            <a:ext cx="16256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736D410-BB1B-47BE-81F8-FA61DEEC5942}" type="datetimeFigureOut">
              <a:rPr lang="en-US" smtClean="0"/>
              <a:pPr/>
              <a:t>8/1/2023</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a:t>© Accellera Systems Initiative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8B820FFD-5868-4678-ACC2-C353669912D5}" type="slidenum">
              <a:rPr lang="en-US" smtClean="0"/>
              <a:pPr/>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9343" y="6095476"/>
            <a:ext cx="1176058" cy="68211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BA8AA75-262C-4581-B680-B40EED1AE53C}" type="datetime1">
              <a:rPr lang="en-US" smtClean="0"/>
              <a:pPr>
                <a:defRPr/>
              </a:pPr>
              <a:t>8/1/2023</a:t>
            </a:fld>
            <a:endParaRPr lang="en-US"/>
          </a:p>
        </p:txBody>
      </p:sp>
      <p:sp>
        <p:nvSpPr>
          <p:cNvPr id="5" name="Footer Placeholder 4"/>
          <p:cNvSpPr>
            <a:spLocks noGrp="1"/>
          </p:cNvSpPr>
          <p:nvPr>
            <p:ph type="ftr" sz="quarter" idx="11"/>
          </p:nvPr>
        </p:nvSpPr>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a:t>© Accellera Systems Initiative</a:t>
            </a:r>
          </a:p>
        </p:txBody>
      </p:sp>
      <p:sp>
        <p:nvSpPr>
          <p:cNvPr id="6" name="Slide Number Placeholder 5"/>
          <p:cNvSpPr>
            <a:spLocks noGrp="1"/>
          </p:cNvSpPr>
          <p:nvPr>
            <p:ph type="sldNum" sz="quarter" idx="12"/>
          </p:nvPr>
        </p:nvSpPr>
        <p:spPr/>
        <p:txBody>
          <a:bodyPr/>
          <a:lstStyle/>
          <a:p>
            <a:pPr>
              <a:defRPr/>
            </a:pPr>
            <a:fld id="{6341D75C-4BF4-4FD2-BDFD-6A8F3FBC2A33}"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447801"/>
            <a:ext cx="10972800" cy="449580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736D410-BB1B-47BE-81F8-FA61DEEC5942}" type="datetimeFigureOut">
              <a:rPr lang="en-US" smtClean="0"/>
              <a:pPr/>
              <a:t>8/1/2023</a:t>
            </a:fld>
            <a:endParaRPr lang="en-US"/>
          </a:p>
        </p:txBody>
      </p:sp>
      <p:sp>
        <p:nvSpPr>
          <p:cNvPr id="5" name="Footer Placeholder 4"/>
          <p:cNvSpPr>
            <a:spLocks noGrp="1"/>
          </p:cNvSpPr>
          <p:nvPr>
            <p:ph type="ftr" sz="quarter" idx="11"/>
          </p:nvPr>
        </p:nvSpPr>
        <p:spPr>
          <a:xfrm>
            <a:off x="2235200" y="6356351"/>
            <a:ext cx="2946400" cy="365125"/>
          </a:xfrm>
        </p:spPr>
        <p:txBody>
          <a:bodyPr/>
          <a:lstStyle/>
          <a:p>
            <a:r>
              <a:rPr lang="en-US" dirty="0"/>
              <a:t>© Accellera Systems Initiative</a:t>
            </a:r>
          </a:p>
        </p:txBody>
      </p:sp>
      <p:sp>
        <p:nvSpPr>
          <p:cNvPr id="6" name="Slide Number Placeholder 5"/>
          <p:cNvSpPr>
            <a:spLocks noGrp="1"/>
          </p:cNvSpPr>
          <p:nvPr>
            <p:ph type="sldNum" sz="quarter" idx="12"/>
          </p:nvPr>
        </p:nvSpPr>
        <p:spPr/>
        <p:txBody>
          <a:bodyPr/>
          <a:lstStyle/>
          <a:p>
            <a:fld id="{8B820FFD-5868-4678-ACC2-C353669912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4BC9A6E-F594-49C2-B860-46C046B55A0A}" type="datetime1">
              <a:rPr lang="en-US" smtClean="0"/>
              <a:pPr>
                <a:defRPr/>
              </a:pPr>
              <a:t>8/1/2023</a:t>
            </a:fld>
            <a:endParaRPr lang="en-US"/>
          </a:p>
        </p:txBody>
      </p:sp>
      <p:sp>
        <p:nvSpPr>
          <p:cNvPr id="5" name="Footer Placeholder 4"/>
          <p:cNvSpPr>
            <a:spLocks noGrp="1"/>
          </p:cNvSpPr>
          <p:nvPr>
            <p:ph type="ftr" sz="quarter" idx="11"/>
          </p:nvPr>
        </p:nvSpPr>
        <p:spPr/>
        <p:txBody>
          <a:bodyPr/>
          <a:lstStyle/>
          <a:p>
            <a:pPr>
              <a:defRPr/>
            </a:pPr>
            <a:r>
              <a:rPr lang="en-US" dirty="0"/>
              <a:t>© Accellera Systems Initiative</a:t>
            </a:r>
          </a:p>
        </p:txBody>
      </p:sp>
      <p:sp>
        <p:nvSpPr>
          <p:cNvPr id="6" name="Slide Number Placeholder 5"/>
          <p:cNvSpPr>
            <a:spLocks noGrp="1"/>
          </p:cNvSpPr>
          <p:nvPr>
            <p:ph type="sldNum" sz="quarter" idx="12"/>
          </p:nvPr>
        </p:nvSpPr>
        <p:spPr/>
        <p:txBody>
          <a:bodyPr/>
          <a:lstStyle/>
          <a:p>
            <a:pPr>
              <a:defRPr/>
            </a:pPr>
            <a:fld id="{9BED2C31-2823-4D5C-9492-C3330223678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F673DBD0-EF53-4770-BD75-2D2F0D6ECE2F}" type="datetime1">
              <a:rPr lang="en-US" smtClean="0"/>
              <a:pPr>
                <a:defRPr/>
              </a:pPr>
              <a:t>8/1/2023</a:t>
            </a:fld>
            <a:endParaRPr lang="en-US"/>
          </a:p>
        </p:txBody>
      </p:sp>
      <p:sp>
        <p:nvSpPr>
          <p:cNvPr id="6" name="Footer Placeholder 5"/>
          <p:cNvSpPr>
            <a:spLocks noGrp="1"/>
          </p:cNvSpPr>
          <p:nvPr>
            <p:ph type="ftr" sz="quarter" idx="11"/>
          </p:nvPr>
        </p:nvSpPr>
        <p:spPr/>
        <p:txBody>
          <a:bodyPr/>
          <a:lstStyle/>
          <a:p>
            <a:pPr>
              <a:defRPr/>
            </a:pPr>
            <a:r>
              <a:rPr lang="en-US" dirty="0"/>
              <a:t>© Accellera Systems Initiative</a:t>
            </a:r>
          </a:p>
        </p:txBody>
      </p:sp>
      <p:sp>
        <p:nvSpPr>
          <p:cNvPr id="7" name="Slide Number Placeholder 6"/>
          <p:cNvSpPr>
            <a:spLocks noGrp="1"/>
          </p:cNvSpPr>
          <p:nvPr>
            <p:ph type="sldNum" sz="quarter" idx="12"/>
          </p:nvPr>
        </p:nvSpPr>
        <p:spPr/>
        <p:txBody>
          <a:bodyPr/>
          <a:lstStyle/>
          <a:p>
            <a:pPr>
              <a:defRPr/>
            </a:pPr>
            <a:fld id="{8277852F-9151-4853-BCAD-1A8F018BE5A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B2AFC4C6-4205-4748-A8A0-C1F8D089C381}" type="datetime1">
              <a:rPr lang="en-US" smtClean="0"/>
              <a:pPr>
                <a:defRPr/>
              </a:pPr>
              <a:t>8/1/2023</a:t>
            </a:fld>
            <a:endParaRPr lang="en-US"/>
          </a:p>
        </p:txBody>
      </p:sp>
      <p:sp>
        <p:nvSpPr>
          <p:cNvPr id="8" name="Footer Placeholder 7"/>
          <p:cNvSpPr>
            <a:spLocks noGrp="1"/>
          </p:cNvSpPr>
          <p:nvPr>
            <p:ph type="ftr" sz="quarter" idx="11"/>
          </p:nvPr>
        </p:nvSpPr>
        <p:spPr/>
        <p:txBody>
          <a:bodyPr/>
          <a:lstStyle/>
          <a:p>
            <a:pPr>
              <a:defRPr/>
            </a:pPr>
            <a:r>
              <a:rPr lang="en-US" dirty="0"/>
              <a:t>© Accellera Systems Initiative</a:t>
            </a:r>
          </a:p>
        </p:txBody>
      </p:sp>
      <p:sp>
        <p:nvSpPr>
          <p:cNvPr id="9" name="Slide Number Placeholder 8"/>
          <p:cNvSpPr>
            <a:spLocks noGrp="1"/>
          </p:cNvSpPr>
          <p:nvPr>
            <p:ph type="sldNum" sz="quarter" idx="12"/>
          </p:nvPr>
        </p:nvSpPr>
        <p:spPr/>
        <p:txBody>
          <a:bodyPr/>
          <a:lstStyle/>
          <a:p>
            <a:pPr>
              <a:defRPr/>
            </a:pPr>
            <a:fld id="{EDC8F293-4BBC-458E-B2BD-F4405770B8C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FD1D31CF-E045-4E65-98EA-1CC49C1609F0}" type="datetime1">
              <a:rPr lang="en-US" smtClean="0"/>
              <a:pPr>
                <a:defRPr/>
              </a:pPr>
              <a:t>8/1/2023</a:t>
            </a:fld>
            <a:endParaRPr lang="en-US"/>
          </a:p>
        </p:txBody>
      </p:sp>
      <p:sp>
        <p:nvSpPr>
          <p:cNvPr id="4" name="Footer Placeholder 3"/>
          <p:cNvSpPr>
            <a:spLocks noGrp="1"/>
          </p:cNvSpPr>
          <p:nvPr>
            <p:ph type="ftr" sz="quarter" idx="11"/>
          </p:nvPr>
        </p:nvSpPr>
        <p:spPr/>
        <p:txBody>
          <a:bodyPr/>
          <a:lstStyle/>
          <a:p>
            <a:pPr>
              <a:defRPr/>
            </a:pPr>
            <a:r>
              <a:rPr lang="en-US" dirty="0"/>
              <a:t>© Accellera Systems Initiative</a:t>
            </a:r>
          </a:p>
        </p:txBody>
      </p:sp>
      <p:sp>
        <p:nvSpPr>
          <p:cNvPr id="5" name="Slide Number Placeholder 4"/>
          <p:cNvSpPr>
            <a:spLocks noGrp="1"/>
          </p:cNvSpPr>
          <p:nvPr>
            <p:ph type="sldNum" sz="quarter" idx="12"/>
          </p:nvPr>
        </p:nvSpPr>
        <p:spPr/>
        <p:txBody>
          <a:bodyPr/>
          <a:lstStyle/>
          <a:p>
            <a:pPr>
              <a:defRPr/>
            </a:pPr>
            <a:fld id="{2911CC12-8E9A-49BF-AC1E-0475F8BB5EF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a:t>© Accellera Systems Initiative</a:t>
            </a:r>
          </a:p>
        </p:txBody>
      </p:sp>
      <p:sp>
        <p:nvSpPr>
          <p:cNvPr id="7" name="Slide Number Placeholder 6"/>
          <p:cNvSpPr>
            <a:spLocks noGrp="1"/>
          </p:cNvSpPr>
          <p:nvPr>
            <p:ph type="sldNum" sz="quarter" idx="12"/>
          </p:nvPr>
        </p:nvSpPr>
        <p:spPr/>
        <p:txBody>
          <a:bodyPr/>
          <a:lstStyle/>
          <a:p>
            <a:pPr>
              <a:defRPr/>
            </a:pPr>
            <a:fld id="{6EB1C8EF-5791-4944-A3D7-8A1B4885124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a:t>© Accellera Systems Initiative</a:t>
            </a:r>
          </a:p>
        </p:txBody>
      </p:sp>
      <p:sp>
        <p:nvSpPr>
          <p:cNvPr id="7" name="Slide Number Placeholder 6"/>
          <p:cNvSpPr>
            <a:spLocks noGrp="1"/>
          </p:cNvSpPr>
          <p:nvPr>
            <p:ph type="sldNum" sz="quarter" idx="12"/>
          </p:nvPr>
        </p:nvSpPr>
        <p:spPr/>
        <p:txBody>
          <a:bodyPr/>
          <a:lstStyle/>
          <a:p>
            <a:pPr>
              <a:defRPr/>
            </a:pPr>
            <a:fld id="{3EE4636B-F294-483D-938B-D9EE100D15D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a:t>© Accellera Systems Initiative</a:t>
            </a:r>
          </a:p>
        </p:txBody>
      </p:sp>
      <p:sp>
        <p:nvSpPr>
          <p:cNvPr id="6" name="Slide Number Placeholder 5"/>
          <p:cNvSpPr>
            <a:spLocks noGrp="1"/>
          </p:cNvSpPr>
          <p:nvPr>
            <p:ph type="sldNum" sz="quarter" idx="12"/>
          </p:nvPr>
        </p:nvSpPr>
        <p:spPr/>
        <p:txBody>
          <a:bodyPr/>
          <a:lstStyle/>
          <a:p>
            <a:pPr>
              <a:defRPr/>
            </a:pPr>
            <a:fld id="{3A30D12D-C12F-4881-A45D-FFFF9E5E27A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93869" y="6228949"/>
            <a:ext cx="945931" cy="548640"/>
          </a:xfrm>
          <a:prstGeom prst="rect">
            <a:avLst/>
          </a:prstGeom>
        </p:spPr>
      </p:pic>
      <p:sp>
        <p:nvSpPr>
          <p:cNvPr id="9" name="Rectangle 8"/>
          <p:cNvSpPr/>
          <p:nvPr userDrawn="1"/>
        </p:nvSpPr>
        <p:spPr>
          <a:xfrm>
            <a:off x="0" y="0"/>
            <a:ext cx="12192000" cy="381000"/>
          </a:xfrm>
          <a:prstGeom prst="rect">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026400" y="6356351"/>
            <a:ext cx="1422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6D410-BB1B-47BE-81F8-FA61DEEC5942}" type="datetimeFigureOut">
              <a:rPr lang="en-US" smtClean="0"/>
              <a:pPr/>
              <a:t>8/1/2023</a:t>
            </a:fld>
            <a:endParaRPr lang="en-US"/>
          </a:p>
        </p:txBody>
      </p:sp>
      <p:sp>
        <p:nvSpPr>
          <p:cNvPr id="5" name="Footer Placeholder 4"/>
          <p:cNvSpPr>
            <a:spLocks noGrp="1"/>
          </p:cNvSpPr>
          <p:nvPr>
            <p:ph type="ftr" sz="quarter" idx="3"/>
          </p:nvPr>
        </p:nvSpPr>
        <p:spPr>
          <a:xfrm>
            <a:off x="2235200" y="6356351"/>
            <a:ext cx="2946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Accellera Systems Initiative</a:t>
            </a:r>
          </a:p>
        </p:txBody>
      </p:sp>
      <p:sp>
        <p:nvSpPr>
          <p:cNvPr id="6" name="Slide Number Placeholder 5"/>
          <p:cNvSpPr>
            <a:spLocks noGrp="1"/>
          </p:cNvSpPr>
          <p:nvPr>
            <p:ph type="sldNum" sz="quarter" idx="4"/>
          </p:nvPr>
        </p:nvSpPr>
        <p:spPr>
          <a:xfrm>
            <a:off x="4876800" y="6356351"/>
            <a:ext cx="2336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10" name="Picture 9">
            <a:extLst>
              <a:ext uri="{FF2B5EF4-FFF2-40B4-BE49-F238E27FC236}">
                <a16:creationId xmlns:a16="http://schemas.microsoft.com/office/drawing/2014/main" id="{8D1F96AF-911C-4C94-9AB3-40AB3DC17CA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869114" y="6073503"/>
            <a:ext cx="1175435" cy="704086"/>
          </a:xfrm>
          <a:prstGeom prst="rect">
            <a:avLst/>
          </a:prstGeom>
        </p:spPr>
      </p:pic>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4" r:id="rId7"/>
    <p:sldLayoutId id="2147483905" r:id="rId8"/>
    <p:sldLayoutId id="2147483906" r:id="rId9"/>
    <p:sldLayoutId id="2147483907"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dirty="0"/>
              <a:t>Pseudo-LRU Not Efficient in Real World? Use Formal Verification to Bridge the Gap </a:t>
            </a:r>
          </a:p>
        </p:txBody>
      </p:sp>
      <p:sp>
        <p:nvSpPr>
          <p:cNvPr id="7" name="Subtitle 6"/>
          <p:cNvSpPr>
            <a:spLocks noGrp="1"/>
          </p:cNvSpPr>
          <p:nvPr>
            <p:ph type="subTitle" idx="1"/>
          </p:nvPr>
        </p:nvSpPr>
        <p:spPr>
          <a:xfrm>
            <a:off x="1447800" y="3657600"/>
            <a:ext cx="8915400" cy="1752600"/>
          </a:xfrm>
        </p:spPr>
        <p:txBody>
          <a:bodyPr>
            <a:normAutofit/>
          </a:bodyPr>
          <a:lstStyle/>
          <a:p>
            <a:r>
              <a:rPr lang="en-US" dirty="0"/>
              <a:t>Paras Gupta, Sachin Kumawat, </a:t>
            </a:r>
          </a:p>
          <a:p>
            <a:r>
              <a:rPr lang="en-US" dirty="0"/>
              <a:t>and Kevin Bhensdadiya </a:t>
            </a:r>
          </a:p>
          <a:p>
            <a:r>
              <a:rPr lang="en-US" dirty="0"/>
              <a:t>Intel Corporation</a:t>
            </a:r>
          </a:p>
        </p:txBody>
      </p:sp>
      <p:sp>
        <p:nvSpPr>
          <p:cNvPr id="4" name="Footer Placeholder 3"/>
          <p:cNvSpPr>
            <a:spLocks noGrp="1"/>
          </p:cNvSpPr>
          <p:nvPr>
            <p:ph type="ftr" sz="quarter" idx="11"/>
          </p:nvPr>
        </p:nvSpPr>
        <p:spPr/>
        <p:txBody>
          <a:bodyPr/>
          <a:lstStyle/>
          <a:p>
            <a:r>
              <a:rPr lang="en-US" dirty="0">
                <a:solidFill>
                  <a:schemeClr val="tx1">
                    <a:tint val="75000"/>
                  </a:schemeClr>
                </a:solidFill>
                <a:latin typeface="Arial"/>
                <a:cs typeface="Arial"/>
              </a:rPr>
              <a:t>© </a:t>
            </a:r>
            <a:r>
              <a:rPr lang="en-US" err="1">
                <a:solidFill>
                  <a:schemeClr val="tx1">
                    <a:tint val="75000"/>
                  </a:schemeClr>
                </a:solidFill>
                <a:latin typeface="Arial"/>
                <a:cs typeface="Arial"/>
              </a:rPr>
              <a:t>Accellera</a:t>
            </a:r>
            <a:r>
              <a:rPr lang="en-US" dirty="0">
                <a:solidFill>
                  <a:schemeClr val="tx1">
                    <a:tint val="75000"/>
                  </a:schemeClr>
                </a:solidFill>
                <a:latin typeface="Arial"/>
                <a:cs typeface="Arial"/>
              </a:rPr>
              <a:t> Systems Initiative</a:t>
            </a:r>
          </a:p>
        </p:txBody>
      </p:sp>
      <p:pic>
        <p:nvPicPr>
          <p:cNvPr id="5" name="Picture 4" descr="A black background with a black square&#10;&#10;Description automatically generated">
            <a:extLst>
              <a:ext uri="{FF2B5EF4-FFF2-40B4-BE49-F238E27FC236}">
                <a16:creationId xmlns:a16="http://schemas.microsoft.com/office/drawing/2014/main" id="{3BC8FE49-106A-000B-9B1D-CD258BD558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5680393"/>
            <a:ext cx="1905000" cy="107156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DF3-DA3F-F80D-BF69-28A5FEB2E651}"/>
              </a:ext>
            </a:extLst>
          </p:cNvPr>
          <p:cNvSpPr>
            <a:spLocks noGrp="1"/>
          </p:cNvSpPr>
          <p:nvPr>
            <p:ph type="title"/>
          </p:nvPr>
        </p:nvSpPr>
        <p:spPr/>
        <p:txBody>
          <a:bodyPr>
            <a:normAutofit/>
          </a:bodyPr>
          <a:lstStyle/>
          <a:p>
            <a:r>
              <a:rPr lang="en-US" dirty="0"/>
              <a:t>Challenges with Initial Approach</a:t>
            </a:r>
            <a:endParaRPr lang="en-US" dirty="0">
              <a:cs typeface="Calibri"/>
            </a:endParaRPr>
          </a:p>
        </p:txBody>
      </p:sp>
      <p:sp>
        <p:nvSpPr>
          <p:cNvPr id="3" name="Content Placeholder 2">
            <a:extLst>
              <a:ext uri="{FF2B5EF4-FFF2-40B4-BE49-F238E27FC236}">
                <a16:creationId xmlns:a16="http://schemas.microsoft.com/office/drawing/2014/main" id="{FA1C172F-5B20-E1A9-6006-E5BEEBE4DE27}"/>
              </a:ext>
            </a:extLst>
          </p:cNvPr>
          <p:cNvSpPr>
            <a:spLocks noGrp="1"/>
          </p:cNvSpPr>
          <p:nvPr>
            <p:ph idx="1"/>
          </p:nvPr>
        </p:nvSpPr>
        <p:spPr/>
        <p:txBody>
          <a:bodyPr vert="horz" lIns="91440" tIns="45720" rIns="91440" bIns="45720" rtlCol="0" anchor="t">
            <a:normAutofit/>
          </a:bodyPr>
          <a:lstStyle/>
          <a:p>
            <a:pPr>
              <a:lnSpc>
                <a:spcPct val="90000"/>
              </a:lnSpc>
            </a:pPr>
            <a:r>
              <a:rPr lang="en-US" dirty="0"/>
              <a:t>Initial test plan faced challenges due to counterexamples(CEX) generated by FV tool </a:t>
            </a:r>
          </a:p>
          <a:p>
            <a:pPr>
              <a:lnSpc>
                <a:spcPct val="90000"/>
              </a:lnSpc>
            </a:pPr>
            <a:r>
              <a:rPr lang="en-US" dirty="0"/>
              <a:t>Most of the CEXs became an exception for PLRU mechanism</a:t>
            </a:r>
          </a:p>
          <a:p>
            <a:pPr>
              <a:lnSpc>
                <a:spcPct val="90000"/>
              </a:lnSpc>
            </a:pPr>
            <a:r>
              <a:rPr lang="en-US" dirty="0"/>
              <a:t>For example, </a:t>
            </a:r>
          </a:p>
          <a:p>
            <a:pPr lvl="1">
              <a:lnSpc>
                <a:spcPct val="90000"/>
              </a:lnSpc>
            </a:pPr>
            <a:r>
              <a:rPr lang="en-US" dirty="0"/>
              <a:t>In case of a multi-hit scenario, Property #2 failed as the MRU way became the PLRU way in the subsequent cycle, leading to the victimization of the MRU way</a:t>
            </a:r>
          </a:p>
        </p:txBody>
      </p:sp>
      <p:sp>
        <p:nvSpPr>
          <p:cNvPr id="4" name="Footer Placeholder 3">
            <a:extLst>
              <a:ext uri="{FF2B5EF4-FFF2-40B4-BE49-F238E27FC236}">
                <a16:creationId xmlns:a16="http://schemas.microsoft.com/office/drawing/2014/main" id="{E4412985-E39E-7E84-20BE-78673E5A1A18}"/>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1842EF0C-0FDF-2718-F924-F547EF30665B}"/>
              </a:ext>
            </a:extLst>
          </p:cNvPr>
          <p:cNvSpPr>
            <a:spLocks noGrp="1"/>
          </p:cNvSpPr>
          <p:nvPr>
            <p:ph type="sldNum" sz="quarter" idx="12"/>
          </p:nvPr>
        </p:nvSpPr>
        <p:spPr/>
        <p:txBody>
          <a:bodyPr/>
          <a:lstStyle/>
          <a:p>
            <a:fld id="{8B820FFD-5868-4678-ACC2-C353669912D5}" type="slidenum">
              <a:rPr lang="en-US" smtClean="0"/>
              <a:pPr/>
              <a:t>10</a:t>
            </a:fld>
            <a:endParaRPr lang="en-US"/>
          </a:p>
        </p:txBody>
      </p:sp>
    </p:spTree>
    <p:extLst>
      <p:ext uri="{BB962C8B-B14F-4D97-AF65-F5344CB8AC3E}">
        <p14:creationId xmlns:p14="http://schemas.microsoft.com/office/powerpoint/2010/main" val="285927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8FF0FE1-DF4E-23AF-A235-28DF1FEA8BBA}"/>
              </a:ext>
            </a:extLst>
          </p:cNvPr>
          <p:cNvSpPr>
            <a:spLocks noGrp="1"/>
          </p:cNvSpPr>
          <p:nvPr>
            <p:ph type="ftr" sz="quarter" idx="11"/>
          </p:nvPr>
        </p:nvSpPr>
        <p:spPr/>
        <p:txBody>
          <a:bodyPr/>
          <a:lstStyle/>
          <a:p>
            <a:pPr>
              <a:defRPr/>
            </a:pPr>
            <a:r>
              <a:rPr lang="en-US" dirty="0"/>
              <a:t>© Accellera Systems Initiative</a:t>
            </a:r>
          </a:p>
        </p:txBody>
      </p:sp>
      <p:sp>
        <p:nvSpPr>
          <p:cNvPr id="6" name="Slide Number Placeholder 5">
            <a:extLst>
              <a:ext uri="{FF2B5EF4-FFF2-40B4-BE49-F238E27FC236}">
                <a16:creationId xmlns:a16="http://schemas.microsoft.com/office/drawing/2014/main" id="{A8888D3A-EC3E-12C0-1705-097428D41ACF}"/>
              </a:ext>
            </a:extLst>
          </p:cNvPr>
          <p:cNvSpPr>
            <a:spLocks noGrp="1"/>
          </p:cNvSpPr>
          <p:nvPr>
            <p:ph type="sldNum" sz="quarter" idx="12"/>
          </p:nvPr>
        </p:nvSpPr>
        <p:spPr/>
        <p:txBody>
          <a:bodyPr/>
          <a:lstStyle/>
          <a:p>
            <a:pPr>
              <a:defRPr/>
            </a:pPr>
            <a:fld id="{8277852F-9151-4853-BCAD-1A8F018BE5A1}" type="slidenum">
              <a:rPr lang="en-US" smtClean="0"/>
              <a:pPr>
                <a:defRPr/>
              </a:pPr>
              <a:t>11</a:t>
            </a:fld>
            <a:endParaRPr lang="en-US"/>
          </a:p>
        </p:txBody>
      </p:sp>
      <p:sp>
        <p:nvSpPr>
          <p:cNvPr id="8" name="Title 1">
            <a:extLst>
              <a:ext uri="{FF2B5EF4-FFF2-40B4-BE49-F238E27FC236}">
                <a16:creationId xmlns:a16="http://schemas.microsoft.com/office/drawing/2014/main" id="{91940372-0659-7ECE-55FC-C95674EB6BF3}"/>
              </a:ext>
            </a:extLst>
          </p:cNvPr>
          <p:cNvSpPr txBox="1">
            <a:spLocks/>
          </p:cNvSpPr>
          <p:nvPr/>
        </p:nvSpPr>
        <p:spPr>
          <a:xfrm>
            <a:off x="717826" y="117821"/>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dirty="0"/>
              <a:t>Challenges with Initial Approach(</a:t>
            </a:r>
            <a:r>
              <a:rPr lang="en-US" dirty="0" err="1"/>
              <a:t>Cntd</a:t>
            </a:r>
            <a:r>
              <a:rPr lang="en-US" dirty="0"/>
              <a:t>...)</a:t>
            </a:r>
          </a:p>
        </p:txBody>
      </p:sp>
      <p:sp>
        <p:nvSpPr>
          <p:cNvPr id="12" name="Rectangle: Rounded Corners 11">
            <a:extLst>
              <a:ext uri="{FF2B5EF4-FFF2-40B4-BE49-F238E27FC236}">
                <a16:creationId xmlns:a16="http://schemas.microsoft.com/office/drawing/2014/main" id="{757BF6A4-F0D5-4C57-559F-3782BFE2C831}"/>
              </a:ext>
            </a:extLst>
          </p:cNvPr>
          <p:cNvSpPr/>
          <p:nvPr/>
        </p:nvSpPr>
        <p:spPr>
          <a:xfrm>
            <a:off x="484017" y="1253037"/>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4BE318FA-DB42-53A4-B8F4-8824FFD7ED61}"/>
              </a:ext>
            </a:extLst>
          </p:cNvPr>
          <p:cNvSpPr txBox="1"/>
          <p:nvPr/>
        </p:nvSpPr>
        <p:spPr>
          <a:xfrm>
            <a:off x="5205059" y="3348335"/>
            <a:ext cx="173801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dirty="0">
                <a:latin typeface="Aharoni"/>
                <a:cs typeface="Aharoni"/>
              </a:rPr>
              <a:t>Cache </a:t>
            </a:r>
            <a:r>
              <a:rPr lang="en-US" sz="1200" b="1" dirty="0">
                <a:latin typeface="Aharoni" panose="02010803020104030203" pitchFamily="2" charset="-79"/>
                <a:cs typeface="Aharoni" panose="02010803020104030203" pitchFamily="2" charset="-79"/>
              </a:rPr>
              <a:t>read for d4, d5,  d6, d7 &amp; d8</a:t>
            </a:r>
            <a:r>
              <a:rPr lang="en-US" sz="1200" b="1" dirty="0">
                <a:latin typeface="Aharoni"/>
                <a:cs typeface="Aharoni"/>
              </a:rPr>
              <a:t> </a:t>
            </a:r>
          </a:p>
        </p:txBody>
      </p:sp>
      <p:cxnSp>
        <p:nvCxnSpPr>
          <p:cNvPr id="16" name="Straight Arrow Connector 15">
            <a:extLst>
              <a:ext uri="{FF2B5EF4-FFF2-40B4-BE49-F238E27FC236}">
                <a16:creationId xmlns:a16="http://schemas.microsoft.com/office/drawing/2014/main" id="{93E7BF4E-D2E8-8340-9AC7-81D4E05045B8}"/>
              </a:ext>
            </a:extLst>
          </p:cNvPr>
          <p:cNvCxnSpPr/>
          <p:nvPr/>
        </p:nvCxnSpPr>
        <p:spPr>
          <a:xfrm flipV="1">
            <a:off x="5185775" y="3807977"/>
            <a:ext cx="1830221" cy="202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grpSp>
        <p:nvGrpSpPr>
          <p:cNvPr id="18" name="Group 17">
            <a:extLst>
              <a:ext uri="{FF2B5EF4-FFF2-40B4-BE49-F238E27FC236}">
                <a16:creationId xmlns:a16="http://schemas.microsoft.com/office/drawing/2014/main" id="{4F27627A-E813-EA77-7B58-3346127D76EB}"/>
              </a:ext>
            </a:extLst>
          </p:cNvPr>
          <p:cNvGrpSpPr/>
          <p:nvPr/>
        </p:nvGrpSpPr>
        <p:grpSpPr>
          <a:xfrm>
            <a:off x="899693" y="1886373"/>
            <a:ext cx="4265428" cy="3891843"/>
            <a:chOff x="3461849" y="797997"/>
            <a:chExt cx="5766127" cy="5182570"/>
          </a:xfrm>
        </p:grpSpPr>
        <p:sp>
          <p:nvSpPr>
            <p:cNvPr id="26" name="Rectangle 25">
              <a:extLst>
                <a:ext uri="{FF2B5EF4-FFF2-40B4-BE49-F238E27FC236}">
                  <a16:creationId xmlns:a16="http://schemas.microsoft.com/office/drawing/2014/main" id="{FED53FA8-C864-CB82-947A-DB408304D2BF}"/>
                </a:ext>
              </a:extLst>
            </p:cNvPr>
            <p:cNvSpPr/>
            <p:nvPr/>
          </p:nvSpPr>
          <p:spPr>
            <a:xfrm>
              <a:off x="8282158" y="797997"/>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d8</a:t>
              </a:r>
            </a:p>
          </p:txBody>
        </p:sp>
        <p:sp>
          <p:nvSpPr>
            <p:cNvPr id="27" name="Rectangle 26">
              <a:extLst>
                <a:ext uri="{FF2B5EF4-FFF2-40B4-BE49-F238E27FC236}">
                  <a16:creationId xmlns:a16="http://schemas.microsoft.com/office/drawing/2014/main" id="{8963BAE3-9F1E-0040-3397-E258B50218DE}"/>
                </a:ext>
              </a:extLst>
            </p:cNvPr>
            <p:cNvSpPr/>
            <p:nvPr/>
          </p:nvSpPr>
          <p:spPr>
            <a:xfrm>
              <a:off x="8282158" y="1481954"/>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d7</a:t>
              </a:r>
            </a:p>
          </p:txBody>
        </p:sp>
        <p:sp>
          <p:nvSpPr>
            <p:cNvPr id="28" name="Rectangle 27">
              <a:extLst>
                <a:ext uri="{FF2B5EF4-FFF2-40B4-BE49-F238E27FC236}">
                  <a16:creationId xmlns:a16="http://schemas.microsoft.com/office/drawing/2014/main" id="{FB44A2F0-ABAD-17C7-7720-7E23DB26C796}"/>
                </a:ext>
              </a:extLst>
            </p:cNvPr>
            <p:cNvSpPr/>
            <p:nvPr/>
          </p:nvSpPr>
          <p:spPr>
            <a:xfrm>
              <a:off x="8282157" y="2160361"/>
              <a:ext cx="415159" cy="4177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d6</a:t>
              </a:r>
            </a:p>
          </p:txBody>
        </p:sp>
        <p:sp>
          <p:nvSpPr>
            <p:cNvPr id="29" name="Rectangle 28">
              <a:extLst>
                <a:ext uri="{FF2B5EF4-FFF2-40B4-BE49-F238E27FC236}">
                  <a16:creationId xmlns:a16="http://schemas.microsoft.com/office/drawing/2014/main" id="{714FAAA8-EB21-25AB-B498-82E72B976854}"/>
                </a:ext>
              </a:extLst>
            </p:cNvPr>
            <p:cNvSpPr/>
            <p:nvPr/>
          </p:nvSpPr>
          <p:spPr>
            <a:xfrm>
              <a:off x="8282157" y="2842706"/>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bg1"/>
                  </a:solidFill>
                </a:rPr>
                <a:t>d5</a:t>
              </a:r>
            </a:p>
          </p:txBody>
        </p:sp>
        <p:sp>
          <p:nvSpPr>
            <p:cNvPr id="30" name="Rectangle 29">
              <a:extLst>
                <a:ext uri="{FF2B5EF4-FFF2-40B4-BE49-F238E27FC236}">
                  <a16:creationId xmlns:a16="http://schemas.microsoft.com/office/drawing/2014/main" id="{FD5EA11A-FB90-D789-545E-B1865F36774A}"/>
                </a:ext>
              </a:extLst>
            </p:cNvPr>
            <p:cNvSpPr/>
            <p:nvPr/>
          </p:nvSpPr>
          <p:spPr>
            <a:xfrm>
              <a:off x="8282157" y="3522725"/>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d4</a:t>
              </a:r>
            </a:p>
          </p:txBody>
        </p:sp>
        <p:sp>
          <p:nvSpPr>
            <p:cNvPr id="31" name="Rectangle 30">
              <a:extLst>
                <a:ext uri="{FF2B5EF4-FFF2-40B4-BE49-F238E27FC236}">
                  <a16:creationId xmlns:a16="http://schemas.microsoft.com/office/drawing/2014/main" id="{9BC047C2-75F4-E104-1F9A-5765EA3D962D}"/>
                </a:ext>
              </a:extLst>
            </p:cNvPr>
            <p:cNvSpPr/>
            <p:nvPr/>
          </p:nvSpPr>
          <p:spPr>
            <a:xfrm>
              <a:off x="8282157" y="4202744"/>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d3</a:t>
              </a:r>
            </a:p>
          </p:txBody>
        </p:sp>
        <p:sp>
          <p:nvSpPr>
            <p:cNvPr id="32" name="Rectangle 31">
              <a:extLst>
                <a:ext uri="{FF2B5EF4-FFF2-40B4-BE49-F238E27FC236}">
                  <a16:creationId xmlns:a16="http://schemas.microsoft.com/office/drawing/2014/main" id="{99B274F2-2551-83A9-B8DB-1EB058B8CC25}"/>
                </a:ext>
              </a:extLst>
            </p:cNvPr>
            <p:cNvSpPr/>
            <p:nvPr/>
          </p:nvSpPr>
          <p:spPr>
            <a:xfrm>
              <a:off x="8282157" y="4882763"/>
              <a:ext cx="415159" cy="4177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d2</a:t>
              </a:r>
            </a:p>
          </p:txBody>
        </p:sp>
        <p:sp>
          <p:nvSpPr>
            <p:cNvPr id="33" name="Rectangle 32">
              <a:extLst>
                <a:ext uri="{FF2B5EF4-FFF2-40B4-BE49-F238E27FC236}">
                  <a16:creationId xmlns:a16="http://schemas.microsoft.com/office/drawing/2014/main" id="{5B8F9AE5-BB9B-2F59-6D82-58868EA58778}"/>
                </a:ext>
              </a:extLst>
            </p:cNvPr>
            <p:cNvSpPr/>
            <p:nvPr/>
          </p:nvSpPr>
          <p:spPr>
            <a:xfrm>
              <a:off x="8282157" y="5562781"/>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bg1"/>
                  </a:solidFill>
                </a:rPr>
                <a:t>d9</a:t>
              </a:r>
            </a:p>
          </p:txBody>
        </p:sp>
        <p:sp>
          <p:nvSpPr>
            <p:cNvPr id="34" name="Rectangle 33">
              <a:extLst>
                <a:ext uri="{FF2B5EF4-FFF2-40B4-BE49-F238E27FC236}">
                  <a16:creationId xmlns:a16="http://schemas.microsoft.com/office/drawing/2014/main" id="{C58C135E-1247-2507-BCD3-1EBA5AC2758F}"/>
                </a:ext>
              </a:extLst>
            </p:cNvPr>
            <p:cNvSpPr/>
            <p:nvPr/>
          </p:nvSpPr>
          <p:spPr>
            <a:xfrm>
              <a:off x="6562724" y="1153878"/>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rgbClr val="000000"/>
                  </a:solidFill>
                </a:rPr>
                <a:t>1</a:t>
              </a:r>
            </a:p>
          </p:txBody>
        </p:sp>
        <p:cxnSp>
          <p:nvCxnSpPr>
            <p:cNvPr id="35" name="Straight Connector 34">
              <a:extLst>
                <a:ext uri="{FF2B5EF4-FFF2-40B4-BE49-F238E27FC236}">
                  <a16:creationId xmlns:a16="http://schemas.microsoft.com/office/drawing/2014/main" id="{F4116A05-230E-8F38-0492-A15D954CFE24}"/>
                </a:ext>
              </a:extLst>
            </p:cNvPr>
            <p:cNvCxnSpPr>
              <a:cxnSpLocks/>
            </p:cNvCxnSpPr>
            <p:nvPr/>
          </p:nvCxnSpPr>
          <p:spPr>
            <a:xfrm>
              <a:off x="6977883" y="1344134"/>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FB05061C-7308-099C-FEB7-FEE684FE5413}"/>
                </a:ext>
              </a:extLst>
            </p:cNvPr>
            <p:cNvSpPr/>
            <p:nvPr/>
          </p:nvSpPr>
          <p:spPr>
            <a:xfrm>
              <a:off x="6562724" y="2529032"/>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1">
                      <a:lumMod val="50000"/>
                    </a:schemeClr>
                  </a:solidFill>
                </a:rPr>
                <a:t>1</a:t>
              </a:r>
            </a:p>
          </p:txBody>
        </p:sp>
        <p:cxnSp>
          <p:nvCxnSpPr>
            <p:cNvPr id="37" name="Straight Connector 36">
              <a:extLst>
                <a:ext uri="{FF2B5EF4-FFF2-40B4-BE49-F238E27FC236}">
                  <a16:creationId xmlns:a16="http://schemas.microsoft.com/office/drawing/2014/main" id="{A70A942C-1FD3-5FFC-2D52-FACF79FC7783}"/>
                </a:ext>
              </a:extLst>
            </p:cNvPr>
            <p:cNvCxnSpPr>
              <a:cxnSpLocks/>
            </p:cNvCxnSpPr>
            <p:nvPr/>
          </p:nvCxnSpPr>
          <p:spPr>
            <a:xfrm>
              <a:off x="6977883" y="2719288"/>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9017E2F0-AD78-2375-E9FA-23E45A7D6790}"/>
                </a:ext>
              </a:extLst>
            </p:cNvPr>
            <p:cNvSpPr/>
            <p:nvPr/>
          </p:nvSpPr>
          <p:spPr>
            <a:xfrm>
              <a:off x="6562724" y="3885523"/>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1">
                      <a:lumMod val="50000"/>
                    </a:schemeClr>
                  </a:solidFill>
                </a:rPr>
                <a:t>1</a:t>
              </a:r>
            </a:p>
          </p:txBody>
        </p:sp>
        <p:cxnSp>
          <p:nvCxnSpPr>
            <p:cNvPr id="39" name="Straight Connector 38">
              <a:extLst>
                <a:ext uri="{FF2B5EF4-FFF2-40B4-BE49-F238E27FC236}">
                  <a16:creationId xmlns:a16="http://schemas.microsoft.com/office/drawing/2014/main" id="{D8643FA6-3999-D154-4685-CC68C6125E66}"/>
                </a:ext>
              </a:extLst>
            </p:cNvPr>
            <p:cNvCxnSpPr>
              <a:cxnSpLocks/>
            </p:cNvCxnSpPr>
            <p:nvPr/>
          </p:nvCxnSpPr>
          <p:spPr>
            <a:xfrm>
              <a:off x="6977883" y="4075779"/>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86E510C2-9DB4-EDB5-25A8-FD856A0E7BB1}"/>
                </a:ext>
              </a:extLst>
            </p:cNvPr>
            <p:cNvSpPr/>
            <p:nvPr/>
          </p:nvSpPr>
          <p:spPr>
            <a:xfrm>
              <a:off x="6562724" y="5238229"/>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1">
                      <a:lumMod val="50000"/>
                    </a:schemeClr>
                  </a:solidFill>
                </a:rPr>
                <a:t>1</a:t>
              </a:r>
            </a:p>
          </p:txBody>
        </p:sp>
        <p:cxnSp>
          <p:nvCxnSpPr>
            <p:cNvPr id="41" name="Straight Connector 40">
              <a:extLst>
                <a:ext uri="{FF2B5EF4-FFF2-40B4-BE49-F238E27FC236}">
                  <a16:creationId xmlns:a16="http://schemas.microsoft.com/office/drawing/2014/main" id="{1FB6ECAE-A012-F64A-95DC-B2EB33AE71B6}"/>
                </a:ext>
              </a:extLst>
            </p:cNvPr>
            <p:cNvCxnSpPr>
              <a:cxnSpLocks/>
            </p:cNvCxnSpPr>
            <p:nvPr/>
          </p:nvCxnSpPr>
          <p:spPr>
            <a:xfrm>
              <a:off x="6977883" y="5428485"/>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5E33F3F5-EF87-F05E-D6FE-45B334E9C3AB}"/>
                </a:ext>
              </a:extLst>
            </p:cNvPr>
            <p:cNvSpPr/>
            <p:nvPr/>
          </p:nvSpPr>
          <p:spPr>
            <a:xfrm>
              <a:off x="5044945" y="1817483"/>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2">
                      <a:lumMod val="50000"/>
                    </a:schemeClr>
                  </a:solidFill>
                </a:rPr>
                <a:t>0</a:t>
              </a:r>
            </a:p>
          </p:txBody>
        </p:sp>
        <p:cxnSp>
          <p:nvCxnSpPr>
            <p:cNvPr id="43" name="Straight Connector 42">
              <a:extLst>
                <a:ext uri="{FF2B5EF4-FFF2-40B4-BE49-F238E27FC236}">
                  <a16:creationId xmlns:a16="http://schemas.microsoft.com/office/drawing/2014/main" id="{9A24C74C-63D0-D76B-7300-3416786C1C05}"/>
                </a:ext>
              </a:extLst>
            </p:cNvPr>
            <p:cNvCxnSpPr>
              <a:cxnSpLocks/>
            </p:cNvCxnSpPr>
            <p:nvPr/>
          </p:nvCxnSpPr>
          <p:spPr>
            <a:xfrm>
              <a:off x="5460104" y="2007739"/>
              <a:ext cx="3767872" cy="2862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BAD2CD23-D3C4-F467-206B-65C5EB04DF89}"/>
                </a:ext>
              </a:extLst>
            </p:cNvPr>
            <p:cNvSpPr/>
            <p:nvPr/>
          </p:nvSpPr>
          <p:spPr>
            <a:xfrm>
              <a:off x="5044945" y="4543701"/>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2">
                      <a:lumMod val="50000"/>
                    </a:schemeClr>
                  </a:solidFill>
                </a:rPr>
                <a:t>0</a:t>
              </a:r>
            </a:p>
          </p:txBody>
        </p:sp>
        <p:cxnSp>
          <p:nvCxnSpPr>
            <p:cNvPr id="45" name="Straight Connector 44">
              <a:extLst>
                <a:ext uri="{FF2B5EF4-FFF2-40B4-BE49-F238E27FC236}">
                  <a16:creationId xmlns:a16="http://schemas.microsoft.com/office/drawing/2014/main" id="{8E82DADA-C4D7-B703-61C2-3AC94971B5B2}"/>
                </a:ext>
              </a:extLst>
            </p:cNvPr>
            <p:cNvCxnSpPr>
              <a:cxnSpLocks/>
            </p:cNvCxnSpPr>
            <p:nvPr/>
          </p:nvCxnSpPr>
          <p:spPr>
            <a:xfrm>
              <a:off x="5460104" y="4733957"/>
              <a:ext cx="3767872" cy="2862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93496CE-2BA3-A48C-6D56-45F8FF0629E7}"/>
                </a:ext>
              </a:extLst>
            </p:cNvPr>
            <p:cNvSpPr/>
            <p:nvPr/>
          </p:nvSpPr>
          <p:spPr>
            <a:xfrm>
              <a:off x="3461849" y="3179189"/>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2">
                      <a:lumMod val="50000"/>
                    </a:schemeClr>
                  </a:solidFill>
                </a:rPr>
                <a:t>1</a:t>
              </a:r>
            </a:p>
          </p:txBody>
        </p:sp>
      </p:grpSp>
      <p:cxnSp>
        <p:nvCxnSpPr>
          <p:cNvPr id="19" name="Straight Arrow Connector 18">
            <a:extLst>
              <a:ext uri="{FF2B5EF4-FFF2-40B4-BE49-F238E27FC236}">
                <a16:creationId xmlns:a16="http://schemas.microsoft.com/office/drawing/2014/main" id="{B0A2AE6C-C1E5-83D2-1AA5-19F40633EA95}"/>
              </a:ext>
            </a:extLst>
          </p:cNvPr>
          <p:cNvCxnSpPr>
            <a:cxnSpLocks/>
          </p:cNvCxnSpPr>
          <p:nvPr/>
        </p:nvCxnSpPr>
        <p:spPr>
          <a:xfrm flipV="1">
            <a:off x="3500117" y="5093608"/>
            <a:ext cx="964822" cy="1245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87A11E6-AE54-C4F0-CECE-83CE2C6E2608}"/>
              </a:ext>
            </a:extLst>
          </p:cNvPr>
          <p:cNvCxnSpPr>
            <a:cxnSpLocks/>
          </p:cNvCxnSpPr>
          <p:nvPr/>
        </p:nvCxnSpPr>
        <p:spPr>
          <a:xfrm>
            <a:off x="2366832" y="4983220"/>
            <a:ext cx="815650" cy="4024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F0A537EE-2CE3-3636-D720-056EEC050F67}"/>
              </a:ext>
            </a:extLst>
          </p:cNvPr>
          <p:cNvCxnSpPr>
            <a:cxnSpLocks/>
          </p:cNvCxnSpPr>
          <p:nvPr/>
        </p:nvCxnSpPr>
        <p:spPr>
          <a:xfrm flipV="1">
            <a:off x="1202282" y="2801902"/>
            <a:ext cx="867967" cy="87597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CF84EF7-74A1-ED6F-1DCC-8292C3B0438F}"/>
              </a:ext>
            </a:extLst>
          </p:cNvPr>
          <p:cNvCxnSpPr>
            <a:cxnSpLocks/>
          </p:cNvCxnSpPr>
          <p:nvPr/>
        </p:nvCxnSpPr>
        <p:spPr>
          <a:xfrm flipV="1">
            <a:off x="3501497" y="4078328"/>
            <a:ext cx="964822" cy="13734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019096D-5185-74EA-CC1A-282B35ECA484}"/>
              </a:ext>
            </a:extLst>
          </p:cNvPr>
          <p:cNvCxnSpPr>
            <a:cxnSpLocks/>
          </p:cNvCxnSpPr>
          <p:nvPr/>
        </p:nvCxnSpPr>
        <p:spPr>
          <a:xfrm flipV="1">
            <a:off x="3502563" y="3057162"/>
            <a:ext cx="970315" cy="13225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DC544F0-1BA5-47C7-0629-99BD6769FF3A}"/>
              </a:ext>
            </a:extLst>
          </p:cNvPr>
          <p:cNvCxnSpPr>
            <a:cxnSpLocks/>
            <a:endCxn id="46" idx="1"/>
          </p:cNvCxnSpPr>
          <p:nvPr/>
        </p:nvCxnSpPr>
        <p:spPr>
          <a:xfrm flipV="1">
            <a:off x="3489651" y="2043241"/>
            <a:ext cx="975808" cy="12431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A7AA8A3-1586-DB4E-8961-BA66282E98FC}"/>
              </a:ext>
            </a:extLst>
          </p:cNvPr>
          <p:cNvCxnSpPr>
            <a:cxnSpLocks/>
          </p:cNvCxnSpPr>
          <p:nvPr/>
        </p:nvCxnSpPr>
        <p:spPr>
          <a:xfrm>
            <a:off x="2371663" y="2927856"/>
            <a:ext cx="815652" cy="40217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65E413-D805-E5F9-C6EC-E3767598D2C4}"/>
              </a:ext>
            </a:extLst>
          </p:cNvPr>
          <p:cNvGrpSpPr/>
          <p:nvPr/>
        </p:nvGrpSpPr>
        <p:grpSpPr>
          <a:xfrm>
            <a:off x="644179" y="1430335"/>
            <a:ext cx="2770508" cy="4355511"/>
            <a:chOff x="659337" y="1264683"/>
            <a:chExt cx="2770508" cy="4355511"/>
          </a:xfrm>
        </p:grpSpPr>
        <p:cxnSp>
          <p:nvCxnSpPr>
            <p:cNvPr id="50" name="Straight Connector 49">
              <a:extLst>
                <a:ext uri="{FF2B5EF4-FFF2-40B4-BE49-F238E27FC236}">
                  <a16:creationId xmlns:a16="http://schemas.microsoft.com/office/drawing/2014/main" id="{FA09651E-E084-D575-FE2B-3D329CA3A369}"/>
                </a:ext>
              </a:extLst>
            </p:cNvPr>
            <p:cNvCxnSpPr/>
            <p:nvPr/>
          </p:nvCxnSpPr>
          <p:spPr>
            <a:xfrm>
              <a:off x="901551" y="1612232"/>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A61D3353-4F36-5257-20B3-4A7D730FC59F}"/>
                </a:ext>
              </a:extLst>
            </p:cNvPr>
            <p:cNvCxnSpPr/>
            <p:nvPr/>
          </p:nvCxnSpPr>
          <p:spPr>
            <a:xfrm>
              <a:off x="2077190" y="158779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B70F4E4-54C3-6BC8-5B9A-A1A28FDFAD9F}"/>
                </a:ext>
              </a:extLst>
            </p:cNvPr>
            <p:cNvCxnSpPr/>
            <p:nvPr/>
          </p:nvCxnSpPr>
          <p:spPr>
            <a:xfrm>
              <a:off x="3197262" y="158927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56E7CD4-E1BA-A6F3-B51B-C3F7AAF344AC}"/>
                </a:ext>
              </a:extLst>
            </p:cNvPr>
            <p:cNvSpPr txBox="1"/>
            <p:nvPr/>
          </p:nvSpPr>
          <p:spPr>
            <a:xfrm>
              <a:off x="659337" y="1282274"/>
              <a:ext cx="484428" cy="369332"/>
            </a:xfrm>
            <a:prstGeom prst="rect">
              <a:avLst/>
            </a:prstGeom>
            <a:noFill/>
          </p:spPr>
          <p:txBody>
            <a:bodyPr wrap="none" rtlCol="0">
              <a:spAutoFit/>
            </a:bodyPr>
            <a:lstStyle/>
            <a:p>
              <a:r>
                <a:rPr lang="en-US" b="1" dirty="0"/>
                <a:t>L0</a:t>
              </a:r>
            </a:p>
          </p:txBody>
        </p:sp>
        <p:sp>
          <p:nvSpPr>
            <p:cNvPr id="54" name="TextBox 53">
              <a:extLst>
                <a:ext uri="{FF2B5EF4-FFF2-40B4-BE49-F238E27FC236}">
                  <a16:creationId xmlns:a16="http://schemas.microsoft.com/office/drawing/2014/main" id="{C62ECDF4-FAF7-1209-CC0F-E2EFF7BFBD6A}"/>
                </a:ext>
              </a:extLst>
            </p:cNvPr>
            <p:cNvSpPr txBox="1"/>
            <p:nvPr/>
          </p:nvSpPr>
          <p:spPr>
            <a:xfrm>
              <a:off x="1834976" y="1264683"/>
              <a:ext cx="404278" cy="369332"/>
            </a:xfrm>
            <a:prstGeom prst="rect">
              <a:avLst/>
            </a:prstGeom>
            <a:noFill/>
          </p:spPr>
          <p:txBody>
            <a:bodyPr wrap="none" rtlCol="0">
              <a:spAutoFit/>
            </a:bodyPr>
            <a:lstStyle/>
            <a:p>
              <a:r>
                <a:rPr lang="en-US" b="1" dirty="0"/>
                <a:t>L1</a:t>
              </a:r>
            </a:p>
          </p:txBody>
        </p:sp>
        <p:sp>
          <p:nvSpPr>
            <p:cNvPr id="55" name="TextBox 54">
              <a:extLst>
                <a:ext uri="{FF2B5EF4-FFF2-40B4-BE49-F238E27FC236}">
                  <a16:creationId xmlns:a16="http://schemas.microsoft.com/office/drawing/2014/main" id="{4E0816A2-D054-C354-8EDF-D2DF2A957F05}"/>
                </a:ext>
              </a:extLst>
            </p:cNvPr>
            <p:cNvSpPr txBox="1"/>
            <p:nvPr/>
          </p:nvSpPr>
          <p:spPr>
            <a:xfrm>
              <a:off x="2959845" y="1284102"/>
              <a:ext cx="470000" cy="369332"/>
            </a:xfrm>
            <a:prstGeom prst="rect">
              <a:avLst/>
            </a:prstGeom>
            <a:noFill/>
          </p:spPr>
          <p:txBody>
            <a:bodyPr wrap="none" rtlCol="0">
              <a:spAutoFit/>
            </a:bodyPr>
            <a:lstStyle/>
            <a:p>
              <a:r>
                <a:rPr lang="en-US" b="1" dirty="0"/>
                <a:t>L2</a:t>
              </a:r>
            </a:p>
          </p:txBody>
        </p:sp>
      </p:grpSp>
      <p:sp>
        <p:nvSpPr>
          <p:cNvPr id="58" name="TextBox 57">
            <a:extLst>
              <a:ext uri="{FF2B5EF4-FFF2-40B4-BE49-F238E27FC236}">
                <a16:creationId xmlns:a16="http://schemas.microsoft.com/office/drawing/2014/main" id="{A2003664-9C00-496F-FA43-D93BBD227222}"/>
              </a:ext>
            </a:extLst>
          </p:cNvPr>
          <p:cNvSpPr txBox="1"/>
          <p:nvPr/>
        </p:nvSpPr>
        <p:spPr>
          <a:xfrm>
            <a:off x="892188" y="3888704"/>
            <a:ext cx="344966" cy="276999"/>
          </a:xfrm>
          <a:prstGeom prst="rect">
            <a:avLst/>
          </a:prstGeom>
          <a:noFill/>
        </p:spPr>
        <p:txBody>
          <a:bodyPr wrap="none" rtlCol="0">
            <a:spAutoFit/>
          </a:bodyPr>
          <a:lstStyle/>
          <a:p>
            <a:r>
              <a:rPr lang="en-US" sz="1200" b="1" dirty="0"/>
              <a:t>n</a:t>
            </a:r>
            <a:r>
              <a:rPr lang="en-US" sz="1200" b="1" baseline="-25000" dirty="0"/>
              <a:t>0</a:t>
            </a:r>
            <a:endParaRPr lang="en-US" sz="1200" b="1" dirty="0"/>
          </a:p>
        </p:txBody>
      </p:sp>
      <p:sp>
        <p:nvSpPr>
          <p:cNvPr id="60" name="TextBox 59">
            <a:extLst>
              <a:ext uri="{FF2B5EF4-FFF2-40B4-BE49-F238E27FC236}">
                <a16:creationId xmlns:a16="http://schemas.microsoft.com/office/drawing/2014/main" id="{D6445DB7-CF7B-2996-4BF8-BF4F14EACDB0}"/>
              </a:ext>
            </a:extLst>
          </p:cNvPr>
          <p:cNvSpPr txBox="1"/>
          <p:nvPr/>
        </p:nvSpPr>
        <p:spPr>
          <a:xfrm>
            <a:off x="2069906" y="2892467"/>
            <a:ext cx="308098" cy="276999"/>
          </a:xfrm>
          <a:prstGeom prst="rect">
            <a:avLst/>
          </a:prstGeom>
          <a:noFill/>
        </p:spPr>
        <p:txBody>
          <a:bodyPr wrap="none" rtlCol="0">
            <a:spAutoFit/>
          </a:bodyPr>
          <a:lstStyle/>
          <a:p>
            <a:r>
              <a:rPr lang="en-US" sz="1200" b="1" dirty="0"/>
              <a:t>n</a:t>
            </a:r>
            <a:r>
              <a:rPr lang="en-US" sz="1200" b="1" baseline="-25000" dirty="0"/>
              <a:t>1</a:t>
            </a:r>
            <a:endParaRPr lang="en-US" sz="1200" b="1" dirty="0"/>
          </a:p>
        </p:txBody>
      </p:sp>
      <p:sp>
        <p:nvSpPr>
          <p:cNvPr id="62" name="TextBox 61">
            <a:extLst>
              <a:ext uri="{FF2B5EF4-FFF2-40B4-BE49-F238E27FC236}">
                <a16:creationId xmlns:a16="http://schemas.microsoft.com/office/drawing/2014/main" id="{3DFF2A88-4485-F2B2-A9FE-4AF6CFE0FA2A}"/>
              </a:ext>
            </a:extLst>
          </p:cNvPr>
          <p:cNvSpPr txBox="1"/>
          <p:nvPr/>
        </p:nvSpPr>
        <p:spPr>
          <a:xfrm>
            <a:off x="2067341" y="4931298"/>
            <a:ext cx="336952" cy="276999"/>
          </a:xfrm>
          <a:prstGeom prst="rect">
            <a:avLst/>
          </a:prstGeom>
          <a:noFill/>
        </p:spPr>
        <p:txBody>
          <a:bodyPr wrap="none" rtlCol="0">
            <a:spAutoFit/>
          </a:bodyPr>
          <a:lstStyle/>
          <a:p>
            <a:r>
              <a:rPr lang="en-US" sz="1200" b="1" dirty="0"/>
              <a:t>n</a:t>
            </a:r>
            <a:r>
              <a:rPr lang="en-US" sz="1200" b="1" baseline="-25000" dirty="0"/>
              <a:t>2</a:t>
            </a:r>
            <a:endParaRPr lang="en-US" sz="1200" b="1" dirty="0"/>
          </a:p>
        </p:txBody>
      </p:sp>
      <p:sp>
        <p:nvSpPr>
          <p:cNvPr id="64" name="TextBox 63">
            <a:extLst>
              <a:ext uri="{FF2B5EF4-FFF2-40B4-BE49-F238E27FC236}">
                <a16:creationId xmlns:a16="http://schemas.microsoft.com/office/drawing/2014/main" id="{E02095F0-E64B-A6C0-8582-EB285B6B15D8}"/>
              </a:ext>
            </a:extLst>
          </p:cNvPr>
          <p:cNvSpPr txBox="1"/>
          <p:nvPr/>
        </p:nvSpPr>
        <p:spPr>
          <a:xfrm>
            <a:off x="3195253" y="2401677"/>
            <a:ext cx="338554" cy="276999"/>
          </a:xfrm>
          <a:prstGeom prst="rect">
            <a:avLst/>
          </a:prstGeom>
          <a:noFill/>
        </p:spPr>
        <p:txBody>
          <a:bodyPr wrap="none" rtlCol="0">
            <a:spAutoFit/>
          </a:bodyPr>
          <a:lstStyle/>
          <a:p>
            <a:r>
              <a:rPr lang="en-US" sz="1200" b="1" dirty="0"/>
              <a:t>n</a:t>
            </a:r>
            <a:r>
              <a:rPr lang="en-US" sz="1200" b="1" baseline="-25000" dirty="0"/>
              <a:t>3</a:t>
            </a:r>
            <a:endParaRPr lang="en-US" sz="1200" b="1" dirty="0"/>
          </a:p>
        </p:txBody>
      </p:sp>
      <p:sp>
        <p:nvSpPr>
          <p:cNvPr id="66" name="TextBox 65">
            <a:extLst>
              <a:ext uri="{FF2B5EF4-FFF2-40B4-BE49-F238E27FC236}">
                <a16:creationId xmlns:a16="http://schemas.microsoft.com/office/drawing/2014/main" id="{0FFF3CB5-38FC-09BD-0FEE-E9A0FCB688F7}"/>
              </a:ext>
            </a:extLst>
          </p:cNvPr>
          <p:cNvSpPr txBox="1"/>
          <p:nvPr/>
        </p:nvSpPr>
        <p:spPr>
          <a:xfrm>
            <a:off x="3184163" y="3422152"/>
            <a:ext cx="341760" cy="276999"/>
          </a:xfrm>
          <a:prstGeom prst="rect">
            <a:avLst/>
          </a:prstGeom>
          <a:noFill/>
        </p:spPr>
        <p:txBody>
          <a:bodyPr wrap="none" rtlCol="0">
            <a:spAutoFit/>
          </a:bodyPr>
          <a:lstStyle/>
          <a:p>
            <a:r>
              <a:rPr lang="en-US" sz="1200" b="1" dirty="0"/>
              <a:t>n</a:t>
            </a:r>
            <a:r>
              <a:rPr lang="en-US" sz="1200" b="1" baseline="-25000" dirty="0"/>
              <a:t>4</a:t>
            </a:r>
            <a:endParaRPr lang="en-US" sz="1200" b="1" dirty="0"/>
          </a:p>
        </p:txBody>
      </p:sp>
      <p:sp>
        <p:nvSpPr>
          <p:cNvPr id="68" name="TextBox 67">
            <a:extLst>
              <a:ext uri="{FF2B5EF4-FFF2-40B4-BE49-F238E27FC236}">
                <a16:creationId xmlns:a16="http://schemas.microsoft.com/office/drawing/2014/main" id="{EB3F19DD-53B9-A8BB-A89B-7B745DACCBBF}"/>
              </a:ext>
            </a:extLst>
          </p:cNvPr>
          <p:cNvSpPr txBox="1"/>
          <p:nvPr/>
        </p:nvSpPr>
        <p:spPr>
          <a:xfrm>
            <a:off x="3184163" y="4413988"/>
            <a:ext cx="338554" cy="276999"/>
          </a:xfrm>
          <a:prstGeom prst="rect">
            <a:avLst/>
          </a:prstGeom>
          <a:noFill/>
        </p:spPr>
        <p:txBody>
          <a:bodyPr wrap="none" rtlCol="0">
            <a:spAutoFit/>
          </a:bodyPr>
          <a:lstStyle/>
          <a:p>
            <a:r>
              <a:rPr lang="en-US" sz="1200" b="1" dirty="0"/>
              <a:t>n</a:t>
            </a:r>
            <a:r>
              <a:rPr lang="en-US" sz="1200" b="1" baseline="-25000" dirty="0"/>
              <a:t>5</a:t>
            </a:r>
            <a:endParaRPr lang="en-US" sz="1200" b="1" dirty="0"/>
          </a:p>
        </p:txBody>
      </p:sp>
      <p:sp>
        <p:nvSpPr>
          <p:cNvPr id="70" name="TextBox 69">
            <a:extLst>
              <a:ext uri="{FF2B5EF4-FFF2-40B4-BE49-F238E27FC236}">
                <a16:creationId xmlns:a16="http://schemas.microsoft.com/office/drawing/2014/main" id="{3603EDB2-297B-14B8-51F7-92B076C16EA6}"/>
              </a:ext>
            </a:extLst>
          </p:cNvPr>
          <p:cNvSpPr txBox="1"/>
          <p:nvPr/>
        </p:nvSpPr>
        <p:spPr>
          <a:xfrm>
            <a:off x="3185014" y="5431460"/>
            <a:ext cx="338554" cy="276999"/>
          </a:xfrm>
          <a:prstGeom prst="rect">
            <a:avLst/>
          </a:prstGeom>
          <a:noFill/>
        </p:spPr>
        <p:txBody>
          <a:bodyPr wrap="none" rtlCol="0">
            <a:spAutoFit/>
          </a:bodyPr>
          <a:lstStyle/>
          <a:p>
            <a:r>
              <a:rPr lang="en-US" sz="1200" b="1" dirty="0"/>
              <a:t>n</a:t>
            </a:r>
            <a:r>
              <a:rPr lang="en-US" sz="1200" b="1" baseline="-25000" dirty="0"/>
              <a:t>6</a:t>
            </a:r>
            <a:endParaRPr lang="en-US" sz="1200" b="1" dirty="0"/>
          </a:p>
        </p:txBody>
      </p:sp>
      <p:sp>
        <p:nvSpPr>
          <p:cNvPr id="84" name="Rectangle: Rounded Corners 83">
            <a:extLst>
              <a:ext uri="{FF2B5EF4-FFF2-40B4-BE49-F238E27FC236}">
                <a16:creationId xmlns:a16="http://schemas.microsoft.com/office/drawing/2014/main" id="{0CB5D8EB-2163-F616-D74D-D7699F98FD84}"/>
              </a:ext>
            </a:extLst>
          </p:cNvPr>
          <p:cNvSpPr/>
          <p:nvPr/>
        </p:nvSpPr>
        <p:spPr>
          <a:xfrm>
            <a:off x="7079708" y="1253037"/>
            <a:ext cx="4659068" cy="4844663"/>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grpSp>
        <p:nvGrpSpPr>
          <p:cNvPr id="114" name="Group 113">
            <a:extLst>
              <a:ext uri="{FF2B5EF4-FFF2-40B4-BE49-F238E27FC236}">
                <a16:creationId xmlns:a16="http://schemas.microsoft.com/office/drawing/2014/main" id="{9CD494CA-4773-EC9C-49C4-1D6CE7FBE4D0}"/>
              </a:ext>
            </a:extLst>
          </p:cNvPr>
          <p:cNvGrpSpPr/>
          <p:nvPr/>
        </p:nvGrpSpPr>
        <p:grpSpPr>
          <a:xfrm>
            <a:off x="7469376" y="1828800"/>
            <a:ext cx="4180565" cy="3891845"/>
            <a:chOff x="3461849" y="797997"/>
            <a:chExt cx="5651412" cy="5182570"/>
          </a:xfrm>
        </p:grpSpPr>
        <p:sp>
          <p:nvSpPr>
            <p:cNvPr id="122" name="Rectangle 121">
              <a:extLst>
                <a:ext uri="{FF2B5EF4-FFF2-40B4-BE49-F238E27FC236}">
                  <a16:creationId xmlns:a16="http://schemas.microsoft.com/office/drawing/2014/main" id="{067E6D8C-C90B-4C79-2307-5FB5B19041BD}"/>
                </a:ext>
              </a:extLst>
            </p:cNvPr>
            <p:cNvSpPr/>
            <p:nvPr/>
          </p:nvSpPr>
          <p:spPr>
            <a:xfrm>
              <a:off x="8282158" y="797997"/>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d8</a:t>
              </a:r>
            </a:p>
          </p:txBody>
        </p:sp>
        <p:sp>
          <p:nvSpPr>
            <p:cNvPr id="123" name="Rectangle 122">
              <a:extLst>
                <a:ext uri="{FF2B5EF4-FFF2-40B4-BE49-F238E27FC236}">
                  <a16:creationId xmlns:a16="http://schemas.microsoft.com/office/drawing/2014/main" id="{A4F2DA0F-5F19-3C1B-B53D-DC0E6F137D1A}"/>
                </a:ext>
              </a:extLst>
            </p:cNvPr>
            <p:cNvSpPr/>
            <p:nvPr/>
          </p:nvSpPr>
          <p:spPr>
            <a:xfrm>
              <a:off x="8282158" y="1481954"/>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d7</a:t>
              </a:r>
            </a:p>
          </p:txBody>
        </p:sp>
        <p:sp>
          <p:nvSpPr>
            <p:cNvPr id="124" name="Rectangle 123">
              <a:extLst>
                <a:ext uri="{FF2B5EF4-FFF2-40B4-BE49-F238E27FC236}">
                  <a16:creationId xmlns:a16="http://schemas.microsoft.com/office/drawing/2014/main" id="{9D448AC6-ADB7-44C7-27F6-53D2051B0CEF}"/>
                </a:ext>
              </a:extLst>
            </p:cNvPr>
            <p:cNvSpPr/>
            <p:nvPr/>
          </p:nvSpPr>
          <p:spPr>
            <a:xfrm>
              <a:off x="8282157" y="2160361"/>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d6</a:t>
              </a:r>
            </a:p>
          </p:txBody>
        </p:sp>
        <p:sp>
          <p:nvSpPr>
            <p:cNvPr id="125" name="Rectangle 124">
              <a:extLst>
                <a:ext uri="{FF2B5EF4-FFF2-40B4-BE49-F238E27FC236}">
                  <a16:creationId xmlns:a16="http://schemas.microsoft.com/office/drawing/2014/main" id="{EABCB70E-1681-5020-E1C0-81781F84721C}"/>
                </a:ext>
              </a:extLst>
            </p:cNvPr>
            <p:cNvSpPr/>
            <p:nvPr/>
          </p:nvSpPr>
          <p:spPr>
            <a:xfrm>
              <a:off x="8282157" y="2842706"/>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bg1"/>
                  </a:solidFill>
                </a:rPr>
                <a:t>d5</a:t>
              </a:r>
            </a:p>
          </p:txBody>
        </p:sp>
        <p:sp>
          <p:nvSpPr>
            <p:cNvPr id="126" name="Rectangle 125">
              <a:extLst>
                <a:ext uri="{FF2B5EF4-FFF2-40B4-BE49-F238E27FC236}">
                  <a16:creationId xmlns:a16="http://schemas.microsoft.com/office/drawing/2014/main" id="{1EAC120E-85FD-CFD8-ADD6-576781A06832}"/>
                </a:ext>
              </a:extLst>
            </p:cNvPr>
            <p:cNvSpPr/>
            <p:nvPr/>
          </p:nvSpPr>
          <p:spPr>
            <a:xfrm>
              <a:off x="8282157" y="3522725"/>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d4</a:t>
              </a:r>
            </a:p>
          </p:txBody>
        </p:sp>
        <p:sp>
          <p:nvSpPr>
            <p:cNvPr id="127" name="Rectangle 126">
              <a:extLst>
                <a:ext uri="{FF2B5EF4-FFF2-40B4-BE49-F238E27FC236}">
                  <a16:creationId xmlns:a16="http://schemas.microsoft.com/office/drawing/2014/main" id="{2B31ED4F-DBAE-37E9-FB13-D74AC291BFE0}"/>
                </a:ext>
              </a:extLst>
            </p:cNvPr>
            <p:cNvSpPr/>
            <p:nvPr/>
          </p:nvSpPr>
          <p:spPr>
            <a:xfrm>
              <a:off x="8282157" y="4202744"/>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d3</a:t>
              </a:r>
            </a:p>
          </p:txBody>
        </p:sp>
        <p:sp>
          <p:nvSpPr>
            <p:cNvPr id="128" name="Rectangle 127">
              <a:extLst>
                <a:ext uri="{FF2B5EF4-FFF2-40B4-BE49-F238E27FC236}">
                  <a16:creationId xmlns:a16="http://schemas.microsoft.com/office/drawing/2014/main" id="{2C943AB3-A967-A669-6DA5-2C306851A036}"/>
                </a:ext>
              </a:extLst>
            </p:cNvPr>
            <p:cNvSpPr/>
            <p:nvPr/>
          </p:nvSpPr>
          <p:spPr>
            <a:xfrm>
              <a:off x="8282157" y="4882763"/>
              <a:ext cx="415159" cy="4177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d2</a:t>
              </a:r>
            </a:p>
          </p:txBody>
        </p:sp>
        <p:sp>
          <p:nvSpPr>
            <p:cNvPr id="129" name="Rectangle 128">
              <a:extLst>
                <a:ext uri="{FF2B5EF4-FFF2-40B4-BE49-F238E27FC236}">
                  <a16:creationId xmlns:a16="http://schemas.microsoft.com/office/drawing/2014/main" id="{9DE34ECB-4B9D-47EF-6389-5550CD81F6C8}"/>
                </a:ext>
              </a:extLst>
            </p:cNvPr>
            <p:cNvSpPr/>
            <p:nvPr/>
          </p:nvSpPr>
          <p:spPr>
            <a:xfrm>
              <a:off x="8282157" y="5562781"/>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bg1"/>
                  </a:solidFill>
                </a:rPr>
                <a:t>d9</a:t>
              </a:r>
            </a:p>
          </p:txBody>
        </p:sp>
        <p:sp>
          <p:nvSpPr>
            <p:cNvPr id="142" name="Rectangle 141">
              <a:extLst>
                <a:ext uri="{FF2B5EF4-FFF2-40B4-BE49-F238E27FC236}">
                  <a16:creationId xmlns:a16="http://schemas.microsoft.com/office/drawing/2014/main" id="{4CB4CA37-5BF5-CB14-7A83-C46BD7188E74}"/>
                </a:ext>
              </a:extLst>
            </p:cNvPr>
            <p:cNvSpPr/>
            <p:nvPr/>
          </p:nvSpPr>
          <p:spPr>
            <a:xfrm>
              <a:off x="3461849" y="3179189"/>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2">
                      <a:lumMod val="50000"/>
                    </a:schemeClr>
                  </a:solidFill>
                </a:rPr>
                <a:t>1</a:t>
              </a:r>
            </a:p>
          </p:txBody>
        </p:sp>
        <p:cxnSp>
          <p:nvCxnSpPr>
            <p:cNvPr id="143" name="Straight Connector 142">
              <a:extLst>
                <a:ext uri="{FF2B5EF4-FFF2-40B4-BE49-F238E27FC236}">
                  <a16:creationId xmlns:a16="http://schemas.microsoft.com/office/drawing/2014/main" id="{AB1D3EA1-142A-783B-C54F-A714A699EFB9}"/>
                </a:ext>
              </a:extLst>
            </p:cNvPr>
            <p:cNvCxnSpPr>
              <a:cxnSpLocks/>
              <a:stCxn id="142" idx="3"/>
            </p:cNvCxnSpPr>
            <p:nvPr/>
          </p:nvCxnSpPr>
          <p:spPr>
            <a:xfrm>
              <a:off x="3877008" y="3369445"/>
              <a:ext cx="5236253" cy="1574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grpSp>
      <p:grpSp>
        <p:nvGrpSpPr>
          <p:cNvPr id="144" name="Group 143">
            <a:extLst>
              <a:ext uri="{FF2B5EF4-FFF2-40B4-BE49-F238E27FC236}">
                <a16:creationId xmlns:a16="http://schemas.microsoft.com/office/drawing/2014/main" id="{86A7BE1A-C6B0-93C6-00DB-C371015BAC37}"/>
              </a:ext>
            </a:extLst>
          </p:cNvPr>
          <p:cNvGrpSpPr/>
          <p:nvPr/>
        </p:nvGrpSpPr>
        <p:grpSpPr>
          <a:xfrm>
            <a:off x="7225918" y="1371600"/>
            <a:ext cx="2770508" cy="4355511"/>
            <a:chOff x="659337" y="1264683"/>
            <a:chExt cx="2770508" cy="4355511"/>
          </a:xfrm>
        </p:grpSpPr>
        <p:cxnSp>
          <p:nvCxnSpPr>
            <p:cNvPr id="145" name="Straight Connector 144">
              <a:extLst>
                <a:ext uri="{FF2B5EF4-FFF2-40B4-BE49-F238E27FC236}">
                  <a16:creationId xmlns:a16="http://schemas.microsoft.com/office/drawing/2014/main" id="{EE70E433-12BC-5BAF-E276-4F3D65E4E0E6}"/>
                </a:ext>
              </a:extLst>
            </p:cNvPr>
            <p:cNvCxnSpPr/>
            <p:nvPr/>
          </p:nvCxnSpPr>
          <p:spPr>
            <a:xfrm>
              <a:off x="901551" y="1612232"/>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7472EE7D-7F9E-7401-E857-53723D07EB0C}"/>
                </a:ext>
              </a:extLst>
            </p:cNvPr>
            <p:cNvCxnSpPr/>
            <p:nvPr/>
          </p:nvCxnSpPr>
          <p:spPr>
            <a:xfrm>
              <a:off x="2077190" y="158779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91501910-E5E1-6FC9-76AC-11643B36AB60}"/>
                </a:ext>
              </a:extLst>
            </p:cNvPr>
            <p:cNvCxnSpPr/>
            <p:nvPr/>
          </p:nvCxnSpPr>
          <p:spPr>
            <a:xfrm>
              <a:off x="3197262" y="158927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id="{D2F45D27-BB61-7B66-DC71-C46199EA1D76}"/>
                </a:ext>
              </a:extLst>
            </p:cNvPr>
            <p:cNvSpPr txBox="1"/>
            <p:nvPr/>
          </p:nvSpPr>
          <p:spPr>
            <a:xfrm>
              <a:off x="659337" y="1282274"/>
              <a:ext cx="484428" cy="369332"/>
            </a:xfrm>
            <a:prstGeom prst="rect">
              <a:avLst/>
            </a:prstGeom>
            <a:noFill/>
          </p:spPr>
          <p:txBody>
            <a:bodyPr wrap="none" rtlCol="0">
              <a:spAutoFit/>
            </a:bodyPr>
            <a:lstStyle/>
            <a:p>
              <a:r>
                <a:rPr lang="en-US" b="1" dirty="0"/>
                <a:t>L0</a:t>
              </a:r>
            </a:p>
          </p:txBody>
        </p:sp>
        <p:sp>
          <p:nvSpPr>
            <p:cNvPr id="149" name="TextBox 148">
              <a:extLst>
                <a:ext uri="{FF2B5EF4-FFF2-40B4-BE49-F238E27FC236}">
                  <a16:creationId xmlns:a16="http://schemas.microsoft.com/office/drawing/2014/main" id="{20FD36D0-8DCE-1333-B462-A7B127F480DC}"/>
                </a:ext>
              </a:extLst>
            </p:cNvPr>
            <p:cNvSpPr txBox="1"/>
            <p:nvPr/>
          </p:nvSpPr>
          <p:spPr>
            <a:xfrm>
              <a:off x="1834976" y="1264683"/>
              <a:ext cx="404278" cy="369332"/>
            </a:xfrm>
            <a:prstGeom prst="rect">
              <a:avLst/>
            </a:prstGeom>
            <a:noFill/>
          </p:spPr>
          <p:txBody>
            <a:bodyPr wrap="none" rtlCol="0">
              <a:spAutoFit/>
            </a:bodyPr>
            <a:lstStyle/>
            <a:p>
              <a:r>
                <a:rPr lang="en-US" b="1" dirty="0"/>
                <a:t>L1</a:t>
              </a:r>
            </a:p>
          </p:txBody>
        </p:sp>
        <p:sp>
          <p:nvSpPr>
            <p:cNvPr id="150" name="TextBox 149">
              <a:extLst>
                <a:ext uri="{FF2B5EF4-FFF2-40B4-BE49-F238E27FC236}">
                  <a16:creationId xmlns:a16="http://schemas.microsoft.com/office/drawing/2014/main" id="{D3735342-769F-0015-E63D-4AED8409D816}"/>
                </a:ext>
              </a:extLst>
            </p:cNvPr>
            <p:cNvSpPr txBox="1"/>
            <p:nvPr/>
          </p:nvSpPr>
          <p:spPr>
            <a:xfrm>
              <a:off x="2959845" y="1284102"/>
              <a:ext cx="470000" cy="369332"/>
            </a:xfrm>
            <a:prstGeom prst="rect">
              <a:avLst/>
            </a:prstGeom>
            <a:noFill/>
          </p:spPr>
          <p:txBody>
            <a:bodyPr wrap="none" rtlCol="0">
              <a:spAutoFit/>
            </a:bodyPr>
            <a:lstStyle/>
            <a:p>
              <a:r>
                <a:rPr lang="en-US" b="1" dirty="0"/>
                <a:t>L2</a:t>
              </a:r>
            </a:p>
          </p:txBody>
        </p:sp>
      </p:grpSp>
      <p:sp>
        <p:nvSpPr>
          <p:cNvPr id="151" name="TextBox 150">
            <a:extLst>
              <a:ext uri="{FF2B5EF4-FFF2-40B4-BE49-F238E27FC236}">
                <a16:creationId xmlns:a16="http://schemas.microsoft.com/office/drawing/2014/main" id="{ACF1990E-5D77-A628-7541-86F9065E3977}"/>
              </a:ext>
            </a:extLst>
          </p:cNvPr>
          <p:cNvSpPr txBox="1"/>
          <p:nvPr/>
        </p:nvSpPr>
        <p:spPr>
          <a:xfrm>
            <a:off x="7483288" y="3822998"/>
            <a:ext cx="344966" cy="276999"/>
          </a:xfrm>
          <a:prstGeom prst="rect">
            <a:avLst/>
          </a:prstGeom>
          <a:noFill/>
        </p:spPr>
        <p:txBody>
          <a:bodyPr wrap="none" rtlCol="0">
            <a:spAutoFit/>
          </a:bodyPr>
          <a:lstStyle/>
          <a:p>
            <a:r>
              <a:rPr lang="en-US" sz="1200" b="1" dirty="0"/>
              <a:t>n</a:t>
            </a:r>
            <a:r>
              <a:rPr lang="en-US" sz="1200" b="1" baseline="-25000" dirty="0"/>
              <a:t>0</a:t>
            </a:r>
            <a:endParaRPr lang="en-US" sz="1200" b="1" dirty="0"/>
          </a:p>
        </p:txBody>
      </p:sp>
      <p:cxnSp>
        <p:nvCxnSpPr>
          <p:cNvPr id="158" name="Straight Connector 157">
            <a:extLst>
              <a:ext uri="{FF2B5EF4-FFF2-40B4-BE49-F238E27FC236}">
                <a16:creationId xmlns:a16="http://schemas.microsoft.com/office/drawing/2014/main" id="{7AA1D1CB-D557-6EEE-3759-B42E4B0FE8A1}"/>
              </a:ext>
            </a:extLst>
          </p:cNvPr>
          <p:cNvCxnSpPr>
            <a:cxnSpLocks/>
          </p:cNvCxnSpPr>
          <p:nvPr/>
        </p:nvCxnSpPr>
        <p:spPr>
          <a:xfrm>
            <a:off x="1219200" y="3810000"/>
            <a:ext cx="3873456" cy="11821"/>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97697EAC-0AC2-8488-10DF-F321E22940F5}"/>
              </a:ext>
            </a:extLst>
          </p:cNvPr>
          <p:cNvCxnSpPr>
            <a:cxnSpLocks/>
          </p:cNvCxnSpPr>
          <p:nvPr/>
        </p:nvCxnSpPr>
        <p:spPr>
          <a:xfrm flipV="1">
            <a:off x="7771399" y="2737254"/>
            <a:ext cx="869053" cy="89161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EFE7FE0-AA28-E915-BDA0-39246B5ADF6B}"/>
              </a:ext>
            </a:extLst>
          </p:cNvPr>
          <p:cNvSpPr/>
          <p:nvPr/>
        </p:nvSpPr>
        <p:spPr>
          <a:xfrm>
            <a:off x="8640452" y="2594382"/>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2">
                    <a:lumMod val="50000"/>
                  </a:schemeClr>
                </a:solidFill>
              </a:rPr>
              <a:t>0</a:t>
            </a:r>
          </a:p>
        </p:txBody>
      </p:sp>
      <p:cxnSp>
        <p:nvCxnSpPr>
          <p:cNvPr id="9" name="Straight Connector 8">
            <a:extLst>
              <a:ext uri="{FF2B5EF4-FFF2-40B4-BE49-F238E27FC236}">
                <a16:creationId xmlns:a16="http://schemas.microsoft.com/office/drawing/2014/main" id="{486960F7-612D-C12B-C1F2-EA73B665B674}"/>
              </a:ext>
            </a:extLst>
          </p:cNvPr>
          <p:cNvCxnSpPr>
            <a:cxnSpLocks/>
          </p:cNvCxnSpPr>
          <p:nvPr/>
        </p:nvCxnSpPr>
        <p:spPr>
          <a:xfrm>
            <a:off x="8947561" y="2737254"/>
            <a:ext cx="2787239" cy="2149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6659DB0-8BD9-2D72-D1E7-813E76B6776C}"/>
              </a:ext>
            </a:extLst>
          </p:cNvPr>
          <p:cNvSpPr/>
          <p:nvPr/>
        </p:nvSpPr>
        <p:spPr>
          <a:xfrm>
            <a:off x="8640452" y="4641632"/>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2">
                    <a:lumMod val="50000"/>
                  </a:schemeClr>
                </a:solidFill>
              </a:rPr>
              <a:t>0</a:t>
            </a:r>
          </a:p>
        </p:txBody>
      </p:sp>
      <p:cxnSp>
        <p:nvCxnSpPr>
          <p:cNvPr id="11" name="Straight Connector 10">
            <a:extLst>
              <a:ext uri="{FF2B5EF4-FFF2-40B4-BE49-F238E27FC236}">
                <a16:creationId xmlns:a16="http://schemas.microsoft.com/office/drawing/2014/main" id="{113D8AFA-7795-4DCD-4BB2-B781B0FE75E1}"/>
              </a:ext>
            </a:extLst>
          </p:cNvPr>
          <p:cNvCxnSpPr>
            <a:cxnSpLocks/>
          </p:cNvCxnSpPr>
          <p:nvPr/>
        </p:nvCxnSpPr>
        <p:spPr>
          <a:xfrm>
            <a:off x="8947561" y="4784505"/>
            <a:ext cx="2787239" cy="2149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37FF023-4C54-59F8-C583-5749633A19EF}"/>
              </a:ext>
            </a:extLst>
          </p:cNvPr>
          <p:cNvSpPr txBox="1"/>
          <p:nvPr/>
        </p:nvSpPr>
        <p:spPr>
          <a:xfrm>
            <a:off x="8645751" y="2846024"/>
            <a:ext cx="308098" cy="276999"/>
          </a:xfrm>
          <a:prstGeom prst="rect">
            <a:avLst/>
          </a:prstGeom>
          <a:noFill/>
        </p:spPr>
        <p:txBody>
          <a:bodyPr wrap="none" rtlCol="0">
            <a:spAutoFit/>
          </a:bodyPr>
          <a:lstStyle/>
          <a:p>
            <a:r>
              <a:rPr lang="en-US" sz="1200" b="1" dirty="0"/>
              <a:t>n</a:t>
            </a:r>
            <a:r>
              <a:rPr lang="en-US" sz="1200" b="1" baseline="-25000" dirty="0"/>
              <a:t>1</a:t>
            </a:r>
            <a:endParaRPr lang="en-US" sz="1200" b="1" dirty="0"/>
          </a:p>
        </p:txBody>
      </p:sp>
      <p:sp>
        <p:nvSpPr>
          <p:cNvPr id="15" name="TextBox 14">
            <a:extLst>
              <a:ext uri="{FF2B5EF4-FFF2-40B4-BE49-F238E27FC236}">
                <a16:creationId xmlns:a16="http://schemas.microsoft.com/office/drawing/2014/main" id="{FFA18CF3-3806-0B5A-0629-6BF1DEE052E0}"/>
              </a:ext>
            </a:extLst>
          </p:cNvPr>
          <p:cNvSpPr txBox="1"/>
          <p:nvPr/>
        </p:nvSpPr>
        <p:spPr>
          <a:xfrm>
            <a:off x="8652070" y="4917532"/>
            <a:ext cx="336952" cy="276999"/>
          </a:xfrm>
          <a:prstGeom prst="rect">
            <a:avLst/>
          </a:prstGeom>
          <a:noFill/>
        </p:spPr>
        <p:txBody>
          <a:bodyPr wrap="none" rtlCol="0">
            <a:spAutoFit/>
          </a:bodyPr>
          <a:lstStyle/>
          <a:p>
            <a:r>
              <a:rPr lang="en-US" sz="1200" b="1" dirty="0"/>
              <a:t>n</a:t>
            </a:r>
            <a:r>
              <a:rPr lang="en-US" sz="1200" b="1" baseline="-25000" dirty="0"/>
              <a:t>2</a:t>
            </a:r>
            <a:endParaRPr lang="en-US" sz="1200" b="1" dirty="0"/>
          </a:p>
        </p:txBody>
      </p:sp>
      <p:cxnSp>
        <p:nvCxnSpPr>
          <p:cNvPr id="47" name="Straight Arrow Connector 46">
            <a:extLst>
              <a:ext uri="{FF2B5EF4-FFF2-40B4-BE49-F238E27FC236}">
                <a16:creationId xmlns:a16="http://schemas.microsoft.com/office/drawing/2014/main" id="{605A079A-3804-D42B-1BBE-A818587B5A93}"/>
              </a:ext>
            </a:extLst>
          </p:cNvPr>
          <p:cNvCxnSpPr>
            <a:cxnSpLocks/>
          </p:cNvCxnSpPr>
          <p:nvPr/>
        </p:nvCxnSpPr>
        <p:spPr>
          <a:xfrm>
            <a:off x="8947560" y="2869420"/>
            <a:ext cx="815651" cy="4021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AD2DC18-4C52-E364-669A-AD07D52ACE6C}"/>
              </a:ext>
            </a:extLst>
          </p:cNvPr>
          <p:cNvCxnSpPr>
            <a:cxnSpLocks/>
          </p:cNvCxnSpPr>
          <p:nvPr/>
        </p:nvCxnSpPr>
        <p:spPr>
          <a:xfrm>
            <a:off x="8947561" y="4903560"/>
            <a:ext cx="815650" cy="4024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8DFB594B-0100-43B7-2BC8-66791407F78F}"/>
              </a:ext>
            </a:extLst>
          </p:cNvPr>
          <p:cNvSpPr/>
          <p:nvPr/>
        </p:nvSpPr>
        <p:spPr>
          <a:xfrm>
            <a:off x="9763211" y="2096048"/>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rgbClr val="000000"/>
                </a:solidFill>
              </a:rPr>
              <a:t>1</a:t>
            </a:r>
          </a:p>
        </p:txBody>
      </p:sp>
      <p:cxnSp>
        <p:nvCxnSpPr>
          <p:cNvPr id="59" name="Straight Connector 58">
            <a:extLst>
              <a:ext uri="{FF2B5EF4-FFF2-40B4-BE49-F238E27FC236}">
                <a16:creationId xmlns:a16="http://schemas.microsoft.com/office/drawing/2014/main" id="{6D1F78DF-DB7A-53C2-0DA4-F9C490B46A1F}"/>
              </a:ext>
            </a:extLst>
          </p:cNvPr>
          <p:cNvCxnSpPr>
            <a:cxnSpLocks/>
          </p:cNvCxnSpPr>
          <p:nvPr/>
        </p:nvCxnSpPr>
        <p:spPr>
          <a:xfrm>
            <a:off x="10070320" y="2238921"/>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E612C7FA-5F4B-E742-3DE5-828F01080382}"/>
              </a:ext>
            </a:extLst>
          </p:cNvPr>
          <p:cNvSpPr/>
          <p:nvPr/>
        </p:nvSpPr>
        <p:spPr>
          <a:xfrm>
            <a:off x="9763211" y="3128719"/>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lumMod val="50000"/>
                  </a:schemeClr>
                </a:solidFill>
              </a:rPr>
              <a:t>1</a:t>
            </a:r>
          </a:p>
        </p:txBody>
      </p:sp>
      <p:cxnSp>
        <p:nvCxnSpPr>
          <p:cNvPr id="63" name="Straight Connector 62">
            <a:extLst>
              <a:ext uri="{FF2B5EF4-FFF2-40B4-BE49-F238E27FC236}">
                <a16:creationId xmlns:a16="http://schemas.microsoft.com/office/drawing/2014/main" id="{845C165F-E587-8F32-800A-096D186C0A4B}"/>
              </a:ext>
            </a:extLst>
          </p:cNvPr>
          <p:cNvCxnSpPr>
            <a:cxnSpLocks/>
          </p:cNvCxnSpPr>
          <p:nvPr/>
        </p:nvCxnSpPr>
        <p:spPr>
          <a:xfrm>
            <a:off x="10070320" y="3271591"/>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2190B3FE-9250-AB26-4B16-4F11111E1307}"/>
              </a:ext>
            </a:extLst>
          </p:cNvPr>
          <p:cNvSpPr/>
          <p:nvPr/>
        </p:nvSpPr>
        <p:spPr>
          <a:xfrm>
            <a:off x="9763211" y="4147374"/>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lumMod val="50000"/>
                  </a:schemeClr>
                </a:solidFill>
              </a:rPr>
              <a:t>0</a:t>
            </a:r>
          </a:p>
        </p:txBody>
      </p:sp>
      <p:cxnSp>
        <p:nvCxnSpPr>
          <p:cNvPr id="67" name="Straight Connector 66">
            <a:extLst>
              <a:ext uri="{FF2B5EF4-FFF2-40B4-BE49-F238E27FC236}">
                <a16:creationId xmlns:a16="http://schemas.microsoft.com/office/drawing/2014/main" id="{4D1CB5FF-D455-1A93-772A-A78FBCEC1E1C}"/>
              </a:ext>
            </a:extLst>
          </p:cNvPr>
          <p:cNvCxnSpPr>
            <a:cxnSpLocks/>
          </p:cNvCxnSpPr>
          <p:nvPr/>
        </p:nvCxnSpPr>
        <p:spPr>
          <a:xfrm>
            <a:off x="10070320" y="4290247"/>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32D047F1-D3EE-158D-4E36-510130FCC449}"/>
              </a:ext>
            </a:extLst>
          </p:cNvPr>
          <p:cNvSpPr/>
          <p:nvPr/>
        </p:nvSpPr>
        <p:spPr>
          <a:xfrm>
            <a:off x="9763211" y="5163187"/>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lumMod val="50000"/>
                  </a:schemeClr>
                </a:solidFill>
              </a:rPr>
              <a:t>1</a:t>
            </a:r>
          </a:p>
        </p:txBody>
      </p:sp>
      <p:cxnSp>
        <p:nvCxnSpPr>
          <p:cNvPr id="71" name="Straight Connector 70">
            <a:extLst>
              <a:ext uri="{FF2B5EF4-FFF2-40B4-BE49-F238E27FC236}">
                <a16:creationId xmlns:a16="http://schemas.microsoft.com/office/drawing/2014/main" id="{4C4B0A9B-AE96-53E3-0BA6-9D48E1C5A9DE}"/>
              </a:ext>
            </a:extLst>
          </p:cNvPr>
          <p:cNvCxnSpPr>
            <a:cxnSpLocks/>
          </p:cNvCxnSpPr>
          <p:nvPr/>
        </p:nvCxnSpPr>
        <p:spPr>
          <a:xfrm>
            <a:off x="10070320" y="5306060"/>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AD9A561-FA89-3005-AD79-AA880763FEE7}"/>
              </a:ext>
            </a:extLst>
          </p:cNvPr>
          <p:cNvSpPr txBox="1"/>
          <p:nvPr/>
        </p:nvSpPr>
        <p:spPr>
          <a:xfrm>
            <a:off x="9764690" y="2332018"/>
            <a:ext cx="338554" cy="276999"/>
          </a:xfrm>
          <a:prstGeom prst="rect">
            <a:avLst/>
          </a:prstGeom>
          <a:noFill/>
        </p:spPr>
        <p:txBody>
          <a:bodyPr wrap="none" rtlCol="0">
            <a:spAutoFit/>
          </a:bodyPr>
          <a:lstStyle/>
          <a:p>
            <a:r>
              <a:rPr lang="en-US" sz="1200" b="1" dirty="0"/>
              <a:t>n</a:t>
            </a:r>
            <a:r>
              <a:rPr lang="en-US" sz="1200" b="1" baseline="-25000" dirty="0"/>
              <a:t>3</a:t>
            </a:r>
            <a:endParaRPr lang="en-US" sz="1200" b="1" dirty="0"/>
          </a:p>
        </p:txBody>
      </p:sp>
      <p:sp>
        <p:nvSpPr>
          <p:cNvPr id="3" name="TextBox 2">
            <a:extLst>
              <a:ext uri="{FF2B5EF4-FFF2-40B4-BE49-F238E27FC236}">
                <a16:creationId xmlns:a16="http://schemas.microsoft.com/office/drawing/2014/main" id="{1D57231C-B2D9-8314-EEF7-FE180BD7093E}"/>
              </a:ext>
            </a:extLst>
          </p:cNvPr>
          <p:cNvSpPr txBox="1"/>
          <p:nvPr/>
        </p:nvSpPr>
        <p:spPr>
          <a:xfrm>
            <a:off x="9753600" y="3352493"/>
            <a:ext cx="341760" cy="276999"/>
          </a:xfrm>
          <a:prstGeom prst="rect">
            <a:avLst/>
          </a:prstGeom>
          <a:noFill/>
        </p:spPr>
        <p:txBody>
          <a:bodyPr wrap="none" rtlCol="0">
            <a:spAutoFit/>
          </a:bodyPr>
          <a:lstStyle/>
          <a:p>
            <a:r>
              <a:rPr lang="en-US" sz="1200" b="1" dirty="0"/>
              <a:t>n</a:t>
            </a:r>
            <a:r>
              <a:rPr lang="en-US" sz="1200" b="1" baseline="-25000" dirty="0"/>
              <a:t>4</a:t>
            </a:r>
            <a:endParaRPr lang="en-US" sz="1200" b="1" dirty="0"/>
          </a:p>
        </p:txBody>
      </p:sp>
      <p:sp>
        <p:nvSpPr>
          <p:cNvPr id="17" name="TextBox 16">
            <a:extLst>
              <a:ext uri="{FF2B5EF4-FFF2-40B4-BE49-F238E27FC236}">
                <a16:creationId xmlns:a16="http://schemas.microsoft.com/office/drawing/2014/main" id="{8FDDEE2A-968C-E6F9-2A47-B7041625692A}"/>
              </a:ext>
            </a:extLst>
          </p:cNvPr>
          <p:cNvSpPr txBox="1"/>
          <p:nvPr/>
        </p:nvSpPr>
        <p:spPr>
          <a:xfrm>
            <a:off x="9753600" y="4371201"/>
            <a:ext cx="338554" cy="276999"/>
          </a:xfrm>
          <a:prstGeom prst="rect">
            <a:avLst/>
          </a:prstGeom>
          <a:noFill/>
        </p:spPr>
        <p:txBody>
          <a:bodyPr wrap="none" rtlCol="0">
            <a:spAutoFit/>
          </a:bodyPr>
          <a:lstStyle/>
          <a:p>
            <a:r>
              <a:rPr lang="en-US" sz="1200" b="1" dirty="0"/>
              <a:t>n</a:t>
            </a:r>
            <a:r>
              <a:rPr lang="en-US" sz="1200" b="1" baseline="-25000" dirty="0"/>
              <a:t>5</a:t>
            </a:r>
            <a:endParaRPr lang="en-US" sz="1200" b="1" dirty="0"/>
          </a:p>
        </p:txBody>
      </p:sp>
      <p:sp>
        <p:nvSpPr>
          <p:cNvPr id="48" name="TextBox 47">
            <a:extLst>
              <a:ext uri="{FF2B5EF4-FFF2-40B4-BE49-F238E27FC236}">
                <a16:creationId xmlns:a16="http://schemas.microsoft.com/office/drawing/2014/main" id="{4DA202A9-4DF9-303B-6623-BCF2698F17FA}"/>
              </a:ext>
            </a:extLst>
          </p:cNvPr>
          <p:cNvSpPr txBox="1"/>
          <p:nvPr/>
        </p:nvSpPr>
        <p:spPr>
          <a:xfrm>
            <a:off x="9753600" y="5392011"/>
            <a:ext cx="338554" cy="276999"/>
          </a:xfrm>
          <a:prstGeom prst="rect">
            <a:avLst/>
          </a:prstGeom>
          <a:noFill/>
        </p:spPr>
        <p:txBody>
          <a:bodyPr wrap="none" rtlCol="0">
            <a:spAutoFit/>
          </a:bodyPr>
          <a:lstStyle/>
          <a:p>
            <a:r>
              <a:rPr lang="en-US" sz="1200" b="1" dirty="0"/>
              <a:t>n</a:t>
            </a:r>
            <a:r>
              <a:rPr lang="en-US" sz="1200" b="1" baseline="-25000" dirty="0"/>
              <a:t>6</a:t>
            </a:r>
            <a:endParaRPr lang="en-US" sz="1200" b="1" dirty="0"/>
          </a:p>
        </p:txBody>
      </p:sp>
      <p:cxnSp>
        <p:nvCxnSpPr>
          <p:cNvPr id="76" name="Straight Arrow Connector 75">
            <a:extLst>
              <a:ext uri="{FF2B5EF4-FFF2-40B4-BE49-F238E27FC236}">
                <a16:creationId xmlns:a16="http://schemas.microsoft.com/office/drawing/2014/main" id="{A3FC4B8B-8398-B8DF-0145-0C3C0CA296B1}"/>
              </a:ext>
            </a:extLst>
          </p:cNvPr>
          <p:cNvCxnSpPr>
            <a:cxnSpLocks/>
          </p:cNvCxnSpPr>
          <p:nvPr/>
        </p:nvCxnSpPr>
        <p:spPr>
          <a:xfrm flipV="1">
            <a:off x="10059335" y="1981200"/>
            <a:ext cx="975807" cy="12431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DDB60AD7-E411-75B1-800F-2D1BCB4B23BB}"/>
              </a:ext>
            </a:extLst>
          </p:cNvPr>
          <p:cNvCxnSpPr>
            <a:cxnSpLocks/>
          </p:cNvCxnSpPr>
          <p:nvPr/>
        </p:nvCxnSpPr>
        <p:spPr>
          <a:xfrm flipV="1">
            <a:off x="10044390" y="3004266"/>
            <a:ext cx="990752" cy="13272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BC8053A7-9636-5F29-A0B2-E4FD0AC33F8C}"/>
              </a:ext>
            </a:extLst>
          </p:cNvPr>
          <p:cNvCxnSpPr>
            <a:cxnSpLocks/>
          </p:cNvCxnSpPr>
          <p:nvPr/>
        </p:nvCxnSpPr>
        <p:spPr>
          <a:xfrm>
            <a:off x="10070320" y="4402567"/>
            <a:ext cx="964822" cy="1354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7AD18E3E-A82C-30AD-343A-05167B37009E}"/>
              </a:ext>
            </a:extLst>
          </p:cNvPr>
          <p:cNvCxnSpPr>
            <a:cxnSpLocks/>
          </p:cNvCxnSpPr>
          <p:nvPr/>
        </p:nvCxnSpPr>
        <p:spPr>
          <a:xfrm flipV="1">
            <a:off x="10070320" y="5048650"/>
            <a:ext cx="964822" cy="1245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471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4"/>
                                        </p:tgtEl>
                                        <p:attrNameLst>
                                          <p:attrName>style.visibility</p:attrName>
                                        </p:attrNameLst>
                                      </p:cBhvr>
                                      <p:to>
                                        <p:strVal val="visible"/>
                                      </p:to>
                                    </p:set>
                                    <p:animEffect transition="in" filter="fade">
                                      <p:cBhvr>
                                        <p:cTn id="19" dur="1000"/>
                                        <p:tgtEl>
                                          <p:spTgt spid="84"/>
                                        </p:tgtEl>
                                      </p:cBhvr>
                                    </p:animEffect>
                                    <p:anim calcmode="lin" valueType="num">
                                      <p:cBhvr>
                                        <p:cTn id="20" dur="1000" fill="hold"/>
                                        <p:tgtEl>
                                          <p:spTgt spid="84"/>
                                        </p:tgtEl>
                                        <p:attrNameLst>
                                          <p:attrName>ppt_x</p:attrName>
                                        </p:attrNameLst>
                                      </p:cBhvr>
                                      <p:tavLst>
                                        <p:tav tm="0">
                                          <p:val>
                                            <p:strVal val="#ppt_x"/>
                                          </p:val>
                                        </p:tav>
                                        <p:tav tm="100000">
                                          <p:val>
                                            <p:strVal val="#ppt_x"/>
                                          </p:val>
                                        </p:tav>
                                      </p:tavLst>
                                    </p:anim>
                                    <p:anim calcmode="lin" valueType="num">
                                      <p:cBhvr>
                                        <p:cTn id="21" dur="1000" fill="hold"/>
                                        <p:tgtEl>
                                          <p:spTgt spid="84"/>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14"/>
                                        </p:tgtEl>
                                        <p:attrNameLst>
                                          <p:attrName>style.visibility</p:attrName>
                                        </p:attrNameLst>
                                      </p:cBhvr>
                                      <p:to>
                                        <p:strVal val="visible"/>
                                      </p:to>
                                    </p:set>
                                    <p:animEffect transition="in" filter="fade">
                                      <p:cBhvr>
                                        <p:cTn id="24" dur="1000"/>
                                        <p:tgtEl>
                                          <p:spTgt spid="114"/>
                                        </p:tgtEl>
                                      </p:cBhvr>
                                    </p:animEffect>
                                    <p:anim calcmode="lin" valueType="num">
                                      <p:cBhvr>
                                        <p:cTn id="25" dur="1000" fill="hold"/>
                                        <p:tgtEl>
                                          <p:spTgt spid="114"/>
                                        </p:tgtEl>
                                        <p:attrNameLst>
                                          <p:attrName>ppt_x</p:attrName>
                                        </p:attrNameLst>
                                      </p:cBhvr>
                                      <p:tavLst>
                                        <p:tav tm="0">
                                          <p:val>
                                            <p:strVal val="#ppt_x"/>
                                          </p:val>
                                        </p:tav>
                                        <p:tav tm="100000">
                                          <p:val>
                                            <p:strVal val="#ppt_x"/>
                                          </p:val>
                                        </p:tav>
                                      </p:tavLst>
                                    </p:anim>
                                    <p:anim calcmode="lin" valueType="num">
                                      <p:cBhvr>
                                        <p:cTn id="26" dur="1000" fill="hold"/>
                                        <p:tgtEl>
                                          <p:spTgt spid="114"/>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44"/>
                                        </p:tgtEl>
                                        <p:attrNameLst>
                                          <p:attrName>style.visibility</p:attrName>
                                        </p:attrNameLst>
                                      </p:cBhvr>
                                      <p:to>
                                        <p:strVal val="visible"/>
                                      </p:to>
                                    </p:set>
                                    <p:animEffect transition="in" filter="fade">
                                      <p:cBhvr>
                                        <p:cTn id="29" dur="1000"/>
                                        <p:tgtEl>
                                          <p:spTgt spid="144"/>
                                        </p:tgtEl>
                                      </p:cBhvr>
                                    </p:animEffect>
                                    <p:anim calcmode="lin" valueType="num">
                                      <p:cBhvr>
                                        <p:cTn id="30" dur="1000" fill="hold"/>
                                        <p:tgtEl>
                                          <p:spTgt spid="144"/>
                                        </p:tgtEl>
                                        <p:attrNameLst>
                                          <p:attrName>ppt_x</p:attrName>
                                        </p:attrNameLst>
                                      </p:cBhvr>
                                      <p:tavLst>
                                        <p:tav tm="0">
                                          <p:val>
                                            <p:strVal val="#ppt_x"/>
                                          </p:val>
                                        </p:tav>
                                        <p:tav tm="100000">
                                          <p:val>
                                            <p:strVal val="#ppt_x"/>
                                          </p:val>
                                        </p:tav>
                                      </p:tavLst>
                                    </p:anim>
                                    <p:anim calcmode="lin" valueType="num">
                                      <p:cBhvr>
                                        <p:cTn id="31" dur="1000" fill="hold"/>
                                        <p:tgtEl>
                                          <p:spTgt spid="144"/>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51"/>
                                        </p:tgtEl>
                                        <p:attrNameLst>
                                          <p:attrName>style.visibility</p:attrName>
                                        </p:attrNameLst>
                                      </p:cBhvr>
                                      <p:to>
                                        <p:strVal val="visible"/>
                                      </p:to>
                                    </p:set>
                                    <p:animEffect transition="in" filter="fade">
                                      <p:cBhvr>
                                        <p:cTn id="34" dur="1000"/>
                                        <p:tgtEl>
                                          <p:spTgt spid="151"/>
                                        </p:tgtEl>
                                      </p:cBhvr>
                                    </p:animEffect>
                                    <p:anim calcmode="lin" valueType="num">
                                      <p:cBhvr>
                                        <p:cTn id="35" dur="1000" fill="hold"/>
                                        <p:tgtEl>
                                          <p:spTgt spid="151"/>
                                        </p:tgtEl>
                                        <p:attrNameLst>
                                          <p:attrName>ppt_x</p:attrName>
                                        </p:attrNameLst>
                                      </p:cBhvr>
                                      <p:tavLst>
                                        <p:tav tm="0">
                                          <p:val>
                                            <p:strVal val="#ppt_x"/>
                                          </p:val>
                                        </p:tav>
                                        <p:tav tm="100000">
                                          <p:val>
                                            <p:strVal val="#ppt_x"/>
                                          </p:val>
                                        </p:tav>
                                      </p:tavLst>
                                    </p:anim>
                                    <p:anim calcmode="lin" valueType="num">
                                      <p:cBhvr>
                                        <p:cTn id="36"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1000"/>
                                        <p:tgtEl>
                                          <p:spTgt spid="4"/>
                                        </p:tgtEl>
                                      </p:cBhvr>
                                    </p:animEffect>
                                    <p:anim calcmode="lin" valueType="num">
                                      <p:cBhvr>
                                        <p:cTn id="42" dur="1000" fill="hold"/>
                                        <p:tgtEl>
                                          <p:spTgt spid="4"/>
                                        </p:tgtEl>
                                        <p:attrNameLst>
                                          <p:attrName>ppt_x</p:attrName>
                                        </p:attrNameLst>
                                      </p:cBhvr>
                                      <p:tavLst>
                                        <p:tav tm="0">
                                          <p:val>
                                            <p:strVal val="#ppt_x"/>
                                          </p:val>
                                        </p:tav>
                                        <p:tav tm="100000">
                                          <p:val>
                                            <p:strVal val="#ppt_x"/>
                                          </p:val>
                                        </p:tav>
                                      </p:tavLst>
                                    </p:anim>
                                    <p:anim calcmode="lin" valueType="num">
                                      <p:cBhvr>
                                        <p:cTn id="4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1000"/>
                                        <p:tgtEl>
                                          <p:spTgt spid="7"/>
                                        </p:tgtEl>
                                      </p:cBhvr>
                                    </p:animEffect>
                                    <p:anim calcmode="lin" valueType="num">
                                      <p:cBhvr>
                                        <p:cTn id="49" dur="1000" fill="hold"/>
                                        <p:tgtEl>
                                          <p:spTgt spid="7"/>
                                        </p:tgtEl>
                                        <p:attrNameLst>
                                          <p:attrName>ppt_x</p:attrName>
                                        </p:attrNameLst>
                                      </p:cBhvr>
                                      <p:tavLst>
                                        <p:tav tm="0">
                                          <p:val>
                                            <p:strVal val="#ppt_x"/>
                                          </p:val>
                                        </p:tav>
                                        <p:tav tm="100000">
                                          <p:val>
                                            <p:strVal val="#ppt_x"/>
                                          </p:val>
                                        </p:tav>
                                      </p:tavLst>
                                    </p:anim>
                                    <p:anim calcmode="lin" valueType="num">
                                      <p:cBhvr>
                                        <p:cTn id="50" dur="1000" fill="hold"/>
                                        <p:tgtEl>
                                          <p:spTgt spid="7"/>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1000"/>
                                        <p:tgtEl>
                                          <p:spTgt spid="9"/>
                                        </p:tgtEl>
                                      </p:cBhvr>
                                    </p:animEffect>
                                    <p:anim calcmode="lin" valueType="num">
                                      <p:cBhvr>
                                        <p:cTn id="54" dur="1000" fill="hold"/>
                                        <p:tgtEl>
                                          <p:spTgt spid="9"/>
                                        </p:tgtEl>
                                        <p:attrNameLst>
                                          <p:attrName>ppt_x</p:attrName>
                                        </p:attrNameLst>
                                      </p:cBhvr>
                                      <p:tavLst>
                                        <p:tav tm="0">
                                          <p:val>
                                            <p:strVal val="#ppt_x"/>
                                          </p:val>
                                        </p:tav>
                                        <p:tav tm="100000">
                                          <p:val>
                                            <p:strVal val="#ppt_x"/>
                                          </p:val>
                                        </p:tav>
                                      </p:tavLst>
                                    </p:anim>
                                    <p:anim calcmode="lin" valueType="num">
                                      <p:cBhvr>
                                        <p:cTn id="55" dur="1000" fill="hold"/>
                                        <p:tgtEl>
                                          <p:spTgt spid="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1000"/>
                                        <p:tgtEl>
                                          <p:spTgt spid="10"/>
                                        </p:tgtEl>
                                      </p:cBhvr>
                                    </p:animEffect>
                                    <p:anim calcmode="lin" valueType="num">
                                      <p:cBhvr>
                                        <p:cTn id="59" dur="1000" fill="hold"/>
                                        <p:tgtEl>
                                          <p:spTgt spid="10"/>
                                        </p:tgtEl>
                                        <p:attrNameLst>
                                          <p:attrName>ppt_x</p:attrName>
                                        </p:attrNameLst>
                                      </p:cBhvr>
                                      <p:tavLst>
                                        <p:tav tm="0">
                                          <p:val>
                                            <p:strVal val="#ppt_x"/>
                                          </p:val>
                                        </p:tav>
                                        <p:tav tm="100000">
                                          <p:val>
                                            <p:strVal val="#ppt_x"/>
                                          </p:val>
                                        </p:tav>
                                      </p:tavLst>
                                    </p:anim>
                                    <p:anim calcmode="lin" valueType="num">
                                      <p:cBhvr>
                                        <p:cTn id="60" dur="1000" fill="hold"/>
                                        <p:tgtEl>
                                          <p:spTgt spid="10"/>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fade">
                                      <p:cBhvr>
                                        <p:cTn id="63" dur="1000"/>
                                        <p:tgtEl>
                                          <p:spTgt spid="11"/>
                                        </p:tgtEl>
                                      </p:cBhvr>
                                    </p:animEffect>
                                    <p:anim calcmode="lin" valueType="num">
                                      <p:cBhvr>
                                        <p:cTn id="64" dur="1000" fill="hold"/>
                                        <p:tgtEl>
                                          <p:spTgt spid="11"/>
                                        </p:tgtEl>
                                        <p:attrNameLst>
                                          <p:attrName>ppt_x</p:attrName>
                                        </p:attrNameLst>
                                      </p:cBhvr>
                                      <p:tavLst>
                                        <p:tav tm="0">
                                          <p:val>
                                            <p:strVal val="#ppt_x"/>
                                          </p:val>
                                        </p:tav>
                                        <p:tav tm="100000">
                                          <p:val>
                                            <p:strVal val="#ppt_x"/>
                                          </p:val>
                                        </p:tav>
                                      </p:tavLst>
                                    </p:anim>
                                    <p:anim calcmode="lin" valueType="num">
                                      <p:cBhvr>
                                        <p:cTn id="65" dur="1000" fill="hold"/>
                                        <p:tgtEl>
                                          <p:spTgt spid="11"/>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1000"/>
                                        <p:tgtEl>
                                          <p:spTgt spid="13"/>
                                        </p:tgtEl>
                                      </p:cBhvr>
                                    </p:animEffect>
                                    <p:anim calcmode="lin" valueType="num">
                                      <p:cBhvr>
                                        <p:cTn id="69" dur="1000" fill="hold"/>
                                        <p:tgtEl>
                                          <p:spTgt spid="13"/>
                                        </p:tgtEl>
                                        <p:attrNameLst>
                                          <p:attrName>ppt_x</p:attrName>
                                        </p:attrNameLst>
                                      </p:cBhvr>
                                      <p:tavLst>
                                        <p:tav tm="0">
                                          <p:val>
                                            <p:strVal val="#ppt_x"/>
                                          </p:val>
                                        </p:tav>
                                        <p:tav tm="100000">
                                          <p:val>
                                            <p:strVal val="#ppt_x"/>
                                          </p:val>
                                        </p:tav>
                                      </p:tavLst>
                                    </p:anim>
                                    <p:anim calcmode="lin" valueType="num">
                                      <p:cBhvr>
                                        <p:cTn id="70" dur="1000" fill="hold"/>
                                        <p:tgtEl>
                                          <p:spTgt spid="13"/>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fade">
                                      <p:cBhvr>
                                        <p:cTn id="73" dur="1000"/>
                                        <p:tgtEl>
                                          <p:spTgt spid="15"/>
                                        </p:tgtEl>
                                      </p:cBhvr>
                                    </p:animEffect>
                                    <p:anim calcmode="lin" valueType="num">
                                      <p:cBhvr>
                                        <p:cTn id="74" dur="1000" fill="hold"/>
                                        <p:tgtEl>
                                          <p:spTgt spid="15"/>
                                        </p:tgtEl>
                                        <p:attrNameLst>
                                          <p:attrName>ppt_x</p:attrName>
                                        </p:attrNameLst>
                                      </p:cBhvr>
                                      <p:tavLst>
                                        <p:tav tm="0">
                                          <p:val>
                                            <p:strVal val="#ppt_x"/>
                                          </p:val>
                                        </p:tav>
                                        <p:tav tm="100000">
                                          <p:val>
                                            <p:strVal val="#ppt_x"/>
                                          </p:val>
                                        </p:tav>
                                      </p:tavLst>
                                    </p:anim>
                                    <p:anim calcmode="lin" valueType="num">
                                      <p:cBhvr>
                                        <p:cTn id="7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fade">
                                      <p:cBhvr>
                                        <p:cTn id="80" dur="1000"/>
                                        <p:tgtEl>
                                          <p:spTgt spid="47"/>
                                        </p:tgtEl>
                                      </p:cBhvr>
                                    </p:animEffect>
                                    <p:anim calcmode="lin" valueType="num">
                                      <p:cBhvr>
                                        <p:cTn id="81" dur="1000" fill="hold"/>
                                        <p:tgtEl>
                                          <p:spTgt spid="47"/>
                                        </p:tgtEl>
                                        <p:attrNameLst>
                                          <p:attrName>ppt_x</p:attrName>
                                        </p:attrNameLst>
                                      </p:cBhvr>
                                      <p:tavLst>
                                        <p:tav tm="0">
                                          <p:val>
                                            <p:strVal val="#ppt_x"/>
                                          </p:val>
                                        </p:tav>
                                        <p:tav tm="100000">
                                          <p:val>
                                            <p:strVal val="#ppt_x"/>
                                          </p:val>
                                        </p:tav>
                                      </p:tavLst>
                                    </p:anim>
                                    <p:anim calcmode="lin" valueType="num">
                                      <p:cBhvr>
                                        <p:cTn id="8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nodeType="click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fade">
                                      <p:cBhvr>
                                        <p:cTn id="87" dur="1000"/>
                                        <p:tgtEl>
                                          <p:spTgt spid="49"/>
                                        </p:tgtEl>
                                      </p:cBhvr>
                                    </p:animEffect>
                                    <p:anim calcmode="lin" valueType="num">
                                      <p:cBhvr>
                                        <p:cTn id="88" dur="1000" fill="hold"/>
                                        <p:tgtEl>
                                          <p:spTgt spid="49"/>
                                        </p:tgtEl>
                                        <p:attrNameLst>
                                          <p:attrName>ppt_x</p:attrName>
                                        </p:attrNameLst>
                                      </p:cBhvr>
                                      <p:tavLst>
                                        <p:tav tm="0">
                                          <p:val>
                                            <p:strVal val="#ppt_x"/>
                                          </p:val>
                                        </p:tav>
                                        <p:tav tm="100000">
                                          <p:val>
                                            <p:strVal val="#ppt_x"/>
                                          </p:val>
                                        </p:tav>
                                      </p:tavLst>
                                    </p:anim>
                                    <p:anim calcmode="lin" valueType="num">
                                      <p:cBhvr>
                                        <p:cTn id="8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57"/>
                                        </p:tgtEl>
                                        <p:attrNameLst>
                                          <p:attrName>style.visibility</p:attrName>
                                        </p:attrNameLst>
                                      </p:cBhvr>
                                      <p:to>
                                        <p:strVal val="visible"/>
                                      </p:to>
                                    </p:set>
                                    <p:animEffect transition="in" filter="fade">
                                      <p:cBhvr>
                                        <p:cTn id="94" dur="1000"/>
                                        <p:tgtEl>
                                          <p:spTgt spid="57"/>
                                        </p:tgtEl>
                                      </p:cBhvr>
                                    </p:animEffect>
                                    <p:anim calcmode="lin" valueType="num">
                                      <p:cBhvr>
                                        <p:cTn id="95" dur="1000" fill="hold"/>
                                        <p:tgtEl>
                                          <p:spTgt spid="57"/>
                                        </p:tgtEl>
                                        <p:attrNameLst>
                                          <p:attrName>ppt_x</p:attrName>
                                        </p:attrNameLst>
                                      </p:cBhvr>
                                      <p:tavLst>
                                        <p:tav tm="0">
                                          <p:val>
                                            <p:strVal val="#ppt_x"/>
                                          </p:val>
                                        </p:tav>
                                        <p:tav tm="100000">
                                          <p:val>
                                            <p:strVal val="#ppt_x"/>
                                          </p:val>
                                        </p:tav>
                                      </p:tavLst>
                                    </p:anim>
                                    <p:anim calcmode="lin" valueType="num">
                                      <p:cBhvr>
                                        <p:cTn id="96" dur="1000" fill="hold"/>
                                        <p:tgtEl>
                                          <p:spTgt spid="57"/>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0"/>
                                  </p:stCondLst>
                                  <p:childTnLst>
                                    <p:set>
                                      <p:cBhvr>
                                        <p:cTn id="98" dur="1" fill="hold">
                                          <p:stCondLst>
                                            <p:cond delay="0"/>
                                          </p:stCondLst>
                                        </p:cTn>
                                        <p:tgtEl>
                                          <p:spTgt spid="59"/>
                                        </p:tgtEl>
                                        <p:attrNameLst>
                                          <p:attrName>style.visibility</p:attrName>
                                        </p:attrNameLst>
                                      </p:cBhvr>
                                      <p:to>
                                        <p:strVal val="visible"/>
                                      </p:to>
                                    </p:set>
                                    <p:animEffect transition="in" filter="fade">
                                      <p:cBhvr>
                                        <p:cTn id="99" dur="1000"/>
                                        <p:tgtEl>
                                          <p:spTgt spid="59"/>
                                        </p:tgtEl>
                                      </p:cBhvr>
                                    </p:animEffect>
                                    <p:anim calcmode="lin" valueType="num">
                                      <p:cBhvr>
                                        <p:cTn id="100" dur="1000" fill="hold"/>
                                        <p:tgtEl>
                                          <p:spTgt spid="59"/>
                                        </p:tgtEl>
                                        <p:attrNameLst>
                                          <p:attrName>ppt_x</p:attrName>
                                        </p:attrNameLst>
                                      </p:cBhvr>
                                      <p:tavLst>
                                        <p:tav tm="0">
                                          <p:val>
                                            <p:strVal val="#ppt_x"/>
                                          </p:val>
                                        </p:tav>
                                        <p:tav tm="100000">
                                          <p:val>
                                            <p:strVal val="#ppt_x"/>
                                          </p:val>
                                        </p:tav>
                                      </p:tavLst>
                                    </p:anim>
                                    <p:anim calcmode="lin" valueType="num">
                                      <p:cBhvr>
                                        <p:cTn id="101" dur="1000" fill="hold"/>
                                        <p:tgtEl>
                                          <p:spTgt spid="5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61"/>
                                        </p:tgtEl>
                                        <p:attrNameLst>
                                          <p:attrName>style.visibility</p:attrName>
                                        </p:attrNameLst>
                                      </p:cBhvr>
                                      <p:to>
                                        <p:strVal val="visible"/>
                                      </p:to>
                                    </p:set>
                                    <p:animEffect transition="in" filter="fade">
                                      <p:cBhvr>
                                        <p:cTn id="104" dur="1000"/>
                                        <p:tgtEl>
                                          <p:spTgt spid="61"/>
                                        </p:tgtEl>
                                      </p:cBhvr>
                                    </p:animEffect>
                                    <p:anim calcmode="lin" valueType="num">
                                      <p:cBhvr>
                                        <p:cTn id="105" dur="1000" fill="hold"/>
                                        <p:tgtEl>
                                          <p:spTgt spid="61"/>
                                        </p:tgtEl>
                                        <p:attrNameLst>
                                          <p:attrName>ppt_x</p:attrName>
                                        </p:attrNameLst>
                                      </p:cBhvr>
                                      <p:tavLst>
                                        <p:tav tm="0">
                                          <p:val>
                                            <p:strVal val="#ppt_x"/>
                                          </p:val>
                                        </p:tav>
                                        <p:tav tm="100000">
                                          <p:val>
                                            <p:strVal val="#ppt_x"/>
                                          </p:val>
                                        </p:tav>
                                      </p:tavLst>
                                    </p:anim>
                                    <p:anim calcmode="lin" valueType="num">
                                      <p:cBhvr>
                                        <p:cTn id="106" dur="1000" fill="hold"/>
                                        <p:tgtEl>
                                          <p:spTgt spid="61"/>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fade">
                                      <p:cBhvr>
                                        <p:cTn id="109" dur="1000"/>
                                        <p:tgtEl>
                                          <p:spTgt spid="63"/>
                                        </p:tgtEl>
                                      </p:cBhvr>
                                    </p:animEffect>
                                    <p:anim calcmode="lin" valueType="num">
                                      <p:cBhvr>
                                        <p:cTn id="110" dur="1000" fill="hold"/>
                                        <p:tgtEl>
                                          <p:spTgt spid="63"/>
                                        </p:tgtEl>
                                        <p:attrNameLst>
                                          <p:attrName>ppt_x</p:attrName>
                                        </p:attrNameLst>
                                      </p:cBhvr>
                                      <p:tavLst>
                                        <p:tav tm="0">
                                          <p:val>
                                            <p:strVal val="#ppt_x"/>
                                          </p:val>
                                        </p:tav>
                                        <p:tav tm="100000">
                                          <p:val>
                                            <p:strVal val="#ppt_x"/>
                                          </p:val>
                                        </p:tav>
                                      </p:tavLst>
                                    </p:anim>
                                    <p:anim calcmode="lin" valueType="num">
                                      <p:cBhvr>
                                        <p:cTn id="111" dur="1000" fill="hold"/>
                                        <p:tgtEl>
                                          <p:spTgt spid="63"/>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65"/>
                                        </p:tgtEl>
                                        <p:attrNameLst>
                                          <p:attrName>style.visibility</p:attrName>
                                        </p:attrNameLst>
                                      </p:cBhvr>
                                      <p:to>
                                        <p:strVal val="visible"/>
                                      </p:to>
                                    </p:set>
                                    <p:animEffect transition="in" filter="fade">
                                      <p:cBhvr>
                                        <p:cTn id="114" dur="1000"/>
                                        <p:tgtEl>
                                          <p:spTgt spid="65"/>
                                        </p:tgtEl>
                                      </p:cBhvr>
                                    </p:animEffect>
                                    <p:anim calcmode="lin" valueType="num">
                                      <p:cBhvr>
                                        <p:cTn id="115" dur="1000" fill="hold"/>
                                        <p:tgtEl>
                                          <p:spTgt spid="65"/>
                                        </p:tgtEl>
                                        <p:attrNameLst>
                                          <p:attrName>ppt_x</p:attrName>
                                        </p:attrNameLst>
                                      </p:cBhvr>
                                      <p:tavLst>
                                        <p:tav tm="0">
                                          <p:val>
                                            <p:strVal val="#ppt_x"/>
                                          </p:val>
                                        </p:tav>
                                        <p:tav tm="100000">
                                          <p:val>
                                            <p:strVal val="#ppt_x"/>
                                          </p:val>
                                        </p:tav>
                                      </p:tavLst>
                                    </p:anim>
                                    <p:anim calcmode="lin" valueType="num">
                                      <p:cBhvr>
                                        <p:cTn id="116" dur="1000" fill="hold"/>
                                        <p:tgtEl>
                                          <p:spTgt spid="65"/>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67"/>
                                        </p:tgtEl>
                                        <p:attrNameLst>
                                          <p:attrName>style.visibility</p:attrName>
                                        </p:attrNameLst>
                                      </p:cBhvr>
                                      <p:to>
                                        <p:strVal val="visible"/>
                                      </p:to>
                                    </p:set>
                                    <p:animEffect transition="in" filter="fade">
                                      <p:cBhvr>
                                        <p:cTn id="119" dur="1000"/>
                                        <p:tgtEl>
                                          <p:spTgt spid="67"/>
                                        </p:tgtEl>
                                      </p:cBhvr>
                                    </p:animEffect>
                                    <p:anim calcmode="lin" valueType="num">
                                      <p:cBhvr>
                                        <p:cTn id="120" dur="1000" fill="hold"/>
                                        <p:tgtEl>
                                          <p:spTgt spid="67"/>
                                        </p:tgtEl>
                                        <p:attrNameLst>
                                          <p:attrName>ppt_x</p:attrName>
                                        </p:attrNameLst>
                                      </p:cBhvr>
                                      <p:tavLst>
                                        <p:tav tm="0">
                                          <p:val>
                                            <p:strVal val="#ppt_x"/>
                                          </p:val>
                                        </p:tav>
                                        <p:tav tm="100000">
                                          <p:val>
                                            <p:strVal val="#ppt_x"/>
                                          </p:val>
                                        </p:tav>
                                      </p:tavLst>
                                    </p:anim>
                                    <p:anim calcmode="lin" valueType="num">
                                      <p:cBhvr>
                                        <p:cTn id="121" dur="1000" fill="hold"/>
                                        <p:tgtEl>
                                          <p:spTgt spid="67"/>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69"/>
                                        </p:tgtEl>
                                        <p:attrNameLst>
                                          <p:attrName>style.visibility</p:attrName>
                                        </p:attrNameLst>
                                      </p:cBhvr>
                                      <p:to>
                                        <p:strVal val="visible"/>
                                      </p:to>
                                    </p:set>
                                    <p:animEffect transition="in" filter="fade">
                                      <p:cBhvr>
                                        <p:cTn id="124" dur="1000"/>
                                        <p:tgtEl>
                                          <p:spTgt spid="69"/>
                                        </p:tgtEl>
                                      </p:cBhvr>
                                    </p:animEffect>
                                    <p:anim calcmode="lin" valueType="num">
                                      <p:cBhvr>
                                        <p:cTn id="125" dur="1000" fill="hold"/>
                                        <p:tgtEl>
                                          <p:spTgt spid="69"/>
                                        </p:tgtEl>
                                        <p:attrNameLst>
                                          <p:attrName>ppt_x</p:attrName>
                                        </p:attrNameLst>
                                      </p:cBhvr>
                                      <p:tavLst>
                                        <p:tav tm="0">
                                          <p:val>
                                            <p:strVal val="#ppt_x"/>
                                          </p:val>
                                        </p:tav>
                                        <p:tav tm="100000">
                                          <p:val>
                                            <p:strVal val="#ppt_x"/>
                                          </p:val>
                                        </p:tav>
                                      </p:tavLst>
                                    </p:anim>
                                    <p:anim calcmode="lin" valueType="num">
                                      <p:cBhvr>
                                        <p:cTn id="126" dur="1000" fill="hold"/>
                                        <p:tgtEl>
                                          <p:spTgt spid="69"/>
                                        </p:tgtEl>
                                        <p:attrNameLst>
                                          <p:attrName>ppt_y</p:attrName>
                                        </p:attrNameLst>
                                      </p:cBhvr>
                                      <p:tavLst>
                                        <p:tav tm="0">
                                          <p:val>
                                            <p:strVal val="#ppt_y+.1"/>
                                          </p:val>
                                        </p:tav>
                                        <p:tav tm="100000">
                                          <p:val>
                                            <p:strVal val="#ppt_y"/>
                                          </p:val>
                                        </p:tav>
                                      </p:tavLst>
                                    </p:anim>
                                  </p:childTnLst>
                                </p:cTn>
                              </p:par>
                              <p:par>
                                <p:cTn id="127" presetID="42" presetClass="entr" presetSubtype="0" fill="hold" nodeType="withEffect">
                                  <p:stCondLst>
                                    <p:cond delay="0"/>
                                  </p:stCondLst>
                                  <p:childTnLst>
                                    <p:set>
                                      <p:cBhvr>
                                        <p:cTn id="128" dur="1" fill="hold">
                                          <p:stCondLst>
                                            <p:cond delay="0"/>
                                          </p:stCondLst>
                                        </p:cTn>
                                        <p:tgtEl>
                                          <p:spTgt spid="71"/>
                                        </p:tgtEl>
                                        <p:attrNameLst>
                                          <p:attrName>style.visibility</p:attrName>
                                        </p:attrNameLst>
                                      </p:cBhvr>
                                      <p:to>
                                        <p:strVal val="visible"/>
                                      </p:to>
                                    </p:set>
                                    <p:animEffect transition="in" filter="fade">
                                      <p:cBhvr>
                                        <p:cTn id="129" dur="1000"/>
                                        <p:tgtEl>
                                          <p:spTgt spid="71"/>
                                        </p:tgtEl>
                                      </p:cBhvr>
                                    </p:animEffect>
                                    <p:anim calcmode="lin" valueType="num">
                                      <p:cBhvr>
                                        <p:cTn id="130" dur="1000" fill="hold"/>
                                        <p:tgtEl>
                                          <p:spTgt spid="71"/>
                                        </p:tgtEl>
                                        <p:attrNameLst>
                                          <p:attrName>ppt_x</p:attrName>
                                        </p:attrNameLst>
                                      </p:cBhvr>
                                      <p:tavLst>
                                        <p:tav tm="0">
                                          <p:val>
                                            <p:strVal val="#ppt_x"/>
                                          </p:val>
                                        </p:tav>
                                        <p:tav tm="100000">
                                          <p:val>
                                            <p:strVal val="#ppt_x"/>
                                          </p:val>
                                        </p:tav>
                                      </p:tavLst>
                                    </p:anim>
                                    <p:anim calcmode="lin" valueType="num">
                                      <p:cBhvr>
                                        <p:cTn id="131" dur="1000" fill="hold"/>
                                        <p:tgtEl>
                                          <p:spTgt spid="71"/>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0"/>
                                  </p:stCondLst>
                                  <p:childTnLst>
                                    <p:set>
                                      <p:cBhvr>
                                        <p:cTn id="133" dur="1" fill="hold">
                                          <p:stCondLst>
                                            <p:cond delay="0"/>
                                          </p:stCondLst>
                                        </p:cTn>
                                        <p:tgtEl>
                                          <p:spTgt spid="2"/>
                                        </p:tgtEl>
                                        <p:attrNameLst>
                                          <p:attrName>style.visibility</p:attrName>
                                        </p:attrNameLst>
                                      </p:cBhvr>
                                      <p:to>
                                        <p:strVal val="visible"/>
                                      </p:to>
                                    </p:set>
                                    <p:animEffect transition="in" filter="fade">
                                      <p:cBhvr>
                                        <p:cTn id="134" dur="1000"/>
                                        <p:tgtEl>
                                          <p:spTgt spid="2"/>
                                        </p:tgtEl>
                                      </p:cBhvr>
                                    </p:animEffect>
                                    <p:anim calcmode="lin" valueType="num">
                                      <p:cBhvr>
                                        <p:cTn id="135" dur="1000" fill="hold"/>
                                        <p:tgtEl>
                                          <p:spTgt spid="2"/>
                                        </p:tgtEl>
                                        <p:attrNameLst>
                                          <p:attrName>ppt_x</p:attrName>
                                        </p:attrNameLst>
                                      </p:cBhvr>
                                      <p:tavLst>
                                        <p:tav tm="0">
                                          <p:val>
                                            <p:strVal val="#ppt_x"/>
                                          </p:val>
                                        </p:tav>
                                        <p:tav tm="100000">
                                          <p:val>
                                            <p:strVal val="#ppt_x"/>
                                          </p:val>
                                        </p:tav>
                                      </p:tavLst>
                                    </p:anim>
                                    <p:anim calcmode="lin" valueType="num">
                                      <p:cBhvr>
                                        <p:cTn id="136" dur="1000" fill="hold"/>
                                        <p:tgtEl>
                                          <p:spTgt spid="2"/>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3"/>
                                        </p:tgtEl>
                                        <p:attrNameLst>
                                          <p:attrName>style.visibility</p:attrName>
                                        </p:attrNameLst>
                                      </p:cBhvr>
                                      <p:to>
                                        <p:strVal val="visible"/>
                                      </p:to>
                                    </p:set>
                                    <p:animEffect transition="in" filter="fade">
                                      <p:cBhvr>
                                        <p:cTn id="139" dur="1000"/>
                                        <p:tgtEl>
                                          <p:spTgt spid="3"/>
                                        </p:tgtEl>
                                      </p:cBhvr>
                                    </p:animEffect>
                                    <p:anim calcmode="lin" valueType="num">
                                      <p:cBhvr>
                                        <p:cTn id="140" dur="1000" fill="hold"/>
                                        <p:tgtEl>
                                          <p:spTgt spid="3"/>
                                        </p:tgtEl>
                                        <p:attrNameLst>
                                          <p:attrName>ppt_x</p:attrName>
                                        </p:attrNameLst>
                                      </p:cBhvr>
                                      <p:tavLst>
                                        <p:tav tm="0">
                                          <p:val>
                                            <p:strVal val="#ppt_x"/>
                                          </p:val>
                                        </p:tav>
                                        <p:tav tm="100000">
                                          <p:val>
                                            <p:strVal val="#ppt_x"/>
                                          </p:val>
                                        </p:tav>
                                      </p:tavLst>
                                    </p:anim>
                                    <p:anim calcmode="lin" valueType="num">
                                      <p:cBhvr>
                                        <p:cTn id="141" dur="1000" fill="hold"/>
                                        <p:tgtEl>
                                          <p:spTgt spid="3"/>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7"/>
                                        </p:tgtEl>
                                        <p:attrNameLst>
                                          <p:attrName>style.visibility</p:attrName>
                                        </p:attrNameLst>
                                      </p:cBhvr>
                                      <p:to>
                                        <p:strVal val="visible"/>
                                      </p:to>
                                    </p:set>
                                    <p:animEffect transition="in" filter="fade">
                                      <p:cBhvr>
                                        <p:cTn id="144" dur="1000"/>
                                        <p:tgtEl>
                                          <p:spTgt spid="17"/>
                                        </p:tgtEl>
                                      </p:cBhvr>
                                    </p:animEffect>
                                    <p:anim calcmode="lin" valueType="num">
                                      <p:cBhvr>
                                        <p:cTn id="145" dur="1000" fill="hold"/>
                                        <p:tgtEl>
                                          <p:spTgt spid="17"/>
                                        </p:tgtEl>
                                        <p:attrNameLst>
                                          <p:attrName>ppt_x</p:attrName>
                                        </p:attrNameLst>
                                      </p:cBhvr>
                                      <p:tavLst>
                                        <p:tav tm="0">
                                          <p:val>
                                            <p:strVal val="#ppt_x"/>
                                          </p:val>
                                        </p:tav>
                                        <p:tav tm="100000">
                                          <p:val>
                                            <p:strVal val="#ppt_x"/>
                                          </p:val>
                                        </p:tav>
                                      </p:tavLst>
                                    </p:anim>
                                    <p:anim calcmode="lin" valueType="num">
                                      <p:cBhvr>
                                        <p:cTn id="146" dur="1000" fill="hold"/>
                                        <p:tgtEl>
                                          <p:spTgt spid="17"/>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48"/>
                                        </p:tgtEl>
                                        <p:attrNameLst>
                                          <p:attrName>style.visibility</p:attrName>
                                        </p:attrNameLst>
                                      </p:cBhvr>
                                      <p:to>
                                        <p:strVal val="visible"/>
                                      </p:to>
                                    </p:set>
                                    <p:animEffect transition="in" filter="fade">
                                      <p:cBhvr>
                                        <p:cTn id="149" dur="1000"/>
                                        <p:tgtEl>
                                          <p:spTgt spid="48"/>
                                        </p:tgtEl>
                                      </p:cBhvr>
                                    </p:animEffect>
                                    <p:anim calcmode="lin" valueType="num">
                                      <p:cBhvr>
                                        <p:cTn id="150" dur="1000" fill="hold"/>
                                        <p:tgtEl>
                                          <p:spTgt spid="48"/>
                                        </p:tgtEl>
                                        <p:attrNameLst>
                                          <p:attrName>ppt_x</p:attrName>
                                        </p:attrNameLst>
                                      </p:cBhvr>
                                      <p:tavLst>
                                        <p:tav tm="0">
                                          <p:val>
                                            <p:strVal val="#ppt_x"/>
                                          </p:val>
                                        </p:tav>
                                        <p:tav tm="100000">
                                          <p:val>
                                            <p:strVal val="#ppt_x"/>
                                          </p:val>
                                        </p:tav>
                                      </p:tavLst>
                                    </p:anim>
                                    <p:anim calcmode="lin" valueType="num">
                                      <p:cBhvr>
                                        <p:cTn id="151"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42" presetClass="entr" presetSubtype="0" fill="hold" nodeType="clickEffect">
                                  <p:stCondLst>
                                    <p:cond delay="0"/>
                                  </p:stCondLst>
                                  <p:childTnLst>
                                    <p:set>
                                      <p:cBhvr>
                                        <p:cTn id="155" dur="1" fill="hold">
                                          <p:stCondLst>
                                            <p:cond delay="0"/>
                                          </p:stCondLst>
                                        </p:cTn>
                                        <p:tgtEl>
                                          <p:spTgt spid="76"/>
                                        </p:tgtEl>
                                        <p:attrNameLst>
                                          <p:attrName>style.visibility</p:attrName>
                                        </p:attrNameLst>
                                      </p:cBhvr>
                                      <p:to>
                                        <p:strVal val="visible"/>
                                      </p:to>
                                    </p:set>
                                    <p:animEffect transition="in" filter="fade">
                                      <p:cBhvr>
                                        <p:cTn id="156" dur="1000"/>
                                        <p:tgtEl>
                                          <p:spTgt spid="76"/>
                                        </p:tgtEl>
                                      </p:cBhvr>
                                    </p:animEffect>
                                    <p:anim calcmode="lin" valueType="num">
                                      <p:cBhvr>
                                        <p:cTn id="157" dur="1000" fill="hold"/>
                                        <p:tgtEl>
                                          <p:spTgt spid="76"/>
                                        </p:tgtEl>
                                        <p:attrNameLst>
                                          <p:attrName>ppt_x</p:attrName>
                                        </p:attrNameLst>
                                      </p:cBhvr>
                                      <p:tavLst>
                                        <p:tav tm="0">
                                          <p:val>
                                            <p:strVal val="#ppt_x"/>
                                          </p:val>
                                        </p:tav>
                                        <p:tav tm="100000">
                                          <p:val>
                                            <p:strVal val="#ppt_x"/>
                                          </p:val>
                                        </p:tav>
                                      </p:tavLst>
                                    </p:anim>
                                    <p:anim calcmode="lin" valueType="num">
                                      <p:cBhvr>
                                        <p:cTn id="158"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42" presetClass="entr" presetSubtype="0" fill="hold" nodeType="clickEffect">
                                  <p:stCondLst>
                                    <p:cond delay="0"/>
                                  </p:stCondLst>
                                  <p:childTnLst>
                                    <p:set>
                                      <p:cBhvr>
                                        <p:cTn id="162" dur="1" fill="hold">
                                          <p:stCondLst>
                                            <p:cond delay="0"/>
                                          </p:stCondLst>
                                        </p:cTn>
                                        <p:tgtEl>
                                          <p:spTgt spid="77"/>
                                        </p:tgtEl>
                                        <p:attrNameLst>
                                          <p:attrName>style.visibility</p:attrName>
                                        </p:attrNameLst>
                                      </p:cBhvr>
                                      <p:to>
                                        <p:strVal val="visible"/>
                                      </p:to>
                                    </p:set>
                                    <p:animEffect transition="in" filter="fade">
                                      <p:cBhvr>
                                        <p:cTn id="163" dur="1000"/>
                                        <p:tgtEl>
                                          <p:spTgt spid="77"/>
                                        </p:tgtEl>
                                      </p:cBhvr>
                                    </p:animEffect>
                                    <p:anim calcmode="lin" valueType="num">
                                      <p:cBhvr>
                                        <p:cTn id="164" dur="1000" fill="hold"/>
                                        <p:tgtEl>
                                          <p:spTgt spid="77"/>
                                        </p:tgtEl>
                                        <p:attrNameLst>
                                          <p:attrName>ppt_x</p:attrName>
                                        </p:attrNameLst>
                                      </p:cBhvr>
                                      <p:tavLst>
                                        <p:tav tm="0">
                                          <p:val>
                                            <p:strVal val="#ppt_x"/>
                                          </p:val>
                                        </p:tav>
                                        <p:tav tm="100000">
                                          <p:val>
                                            <p:strVal val="#ppt_x"/>
                                          </p:val>
                                        </p:tav>
                                      </p:tavLst>
                                    </p:anim>
                                    <p:anim calcmode="lin" valueType="num">
                                      <p:cBhvr>
                                        <p:cTn id="165"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166" fill="hold">
                      <p:stCondLst>
                        <p:cond delay="indefinite"/>
                      </p:stCondLst>
                      <p:childTnLst>
                        <p:par>
                          <p:cTn id="167" fill="hold">
                            <p:stCondLst>
                              <p:cond delay="0"/>
                            </p:stCondLst>
                            <p:childTnLst>
                              <p:par>
                                <p:cTn id="168" presetID="42" presetClass="entr" presetSubtype="0" fill="hold" nodeType="clickEffect">
                                  <p:stCondLst>
                                    <p:cond delay="0"/>
                                  </p:stCondLst>
                                  <p:childTnLst>
                                    <p:set>
                                      <p:cBhvr>
                                        <p:cTn id="169" dur="1" fill="hold">
                                          <p:stCondLst>
                                            <p:cond delay="0"/>
                                          </p:stCondLst>
                                        </p:cTn>
                                        <p:tgtEl>
                                          <p:spTgt spid="78"/>
                                        </p:tgtEl>
                                        <p:attrNameLst>
                                          <p:attrName>style.visibility</p:attrName>
                                        </p:attrNameLst>
                                      </p:cBhvr>
                                      <p:to>
                                        <p:strVal val="visible"/>
                                      </p:to>
                                    </p:set>
                                    <p:animEffect transition="in" filter="fade">
                                      <p:cBhvr>
                                        <p:cTn id="170" dur="1000"/>
                                        <p:tgtEl>
                                          <p:spTgt spid="78"/>
                                        </p:tgtEl>
                                      </p:cBhvr>
                                    </p:animEffect>
                                    <p:anim calcmode="lin" valueType="num">
                                      <p:cBhvr>
                                        <p:cTn id="171" dur="1000" fill="hold"/>
                                        <p:tgtEl>
                                          <p:spTgt spid="78"/>
                                        </p:tgtEl>
                                        <p:attrNameLst>
                                          <p:attrName>ppt_x</p:attrName>
                                        </p:attrNameLst>
                                      </p:cBhvr>
                                      <p:tavLst>
                                        <p:tav tm="0">
                                          <p:val>
                                            <p:strVal val="#ppt_x"/>
                                          </p:val>
                                        </p:tav>
                                        <p:tav tm="100000">
                                          <p:val>
                                            <p:strVal val="#ppt_x"/>
                                          </p:val>
                                        </p:tav>
                                      </p:tavLst>
                                    </p:anim>
                                    <p:anim calcmode="lin" valueType="num">
                                      <p:cBhvr>
                                        <p:cTn id="172"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42" presetClass="entr" presetSubtype="0" fill="hold" nodeType="clickEffect">
                                  <p:stCondLst>
                                    <p:cond delay="0"/>
                                  </p:stCondLst>
                                  <p:childTnLst>
                                    <p:set>
                                      <p:cBhvr>
                                        <p:cTn id="176" dur="1" fill="hold">
                                          <p:stCondLst>
                                            <p:cond delay="0"/>
                                          </p:stCondLst>
                                        </p:cTn>
                                        <p:tgtEl>
                                          <p:spTgt spid="79"/>
                                        </p:tgtEl>
                                        <p:attrNameLst>
                                          <p:attrName>style.visibility</p:attrName>
                                        </p:attrNameLst>
                                      </p:cBhvr>
                                      <p:to>
                                        <p:strVal val="visible"/>
                                      </p:to>
                                    </p:set>
                                    <p:animEffect transition="in" filter="fade">
                                      <p:cBhvr>
                                        <p:cTn id="177" dur="1000"/>
                                        <p:tgtEl>
                                          <p:spTgt spid="79"/>
                                        </p:tgtEl>
                                      </p:cBhvr>
                                    </p:animEffect>
                                    <p:anim calcmode="lin" valueType="num">
                                      <p:cBhvr>
                                        <p:cTn id="178" dur="1000" fill="hold"/>
                                        <p:tgtEl>
                                          <p:spTgt spid="79"/>
                                        </p:tgtEl>
                                        <p:attrNameLst>
                                          <p:attrName>ppt_x</p:attrName>
                                        </p:attrNameLst>
                                      </p:cBhvr>
                                      <p:tavLst>
                                        <p:tav tm="0">
                                          <p:val>
                                            <p:strVal val="#ppt_x"/>
                                          </p:val>
                                        </p:tav>
                                        <p:tav tm="100000">
                                          <p:val>
                                            <p:strVal val="#ppt_x"/>
                                          </p:val>
                                        </p:tav>
                                      </p:tavLst>
                                    </p:anim>
                                    <p:anim calcmode="lin" valueType="num">
                                      <p:cBhvr>
                                        <p:cTn id="17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4" grpId="0" animBg="1"/>
      <p:bldP spid="151" grpId="0"/>
      <p:bldP spid="7" grpId="0" animBg="1"/>
      <p:bldP spid="10" grpId="0" animBg="1"/>
      <p:bldP spid="13" grpId="0"/>
      <p:bldP spid="15" grpId="0"/>
      <p:bldP spid="57" grpId="0" animBg="1"/>
      <p:bldP spid="61" grpId="0" animBg="1"/>
      <p:bldP spid="65" grpId="0" animBg="1"/>
      <p:bldP spid="69" grpId="0" animBg="1"/>
      <p:bldP spid="2" grpId="0"/>
      <p:bldP spid="3" grpId="0"/>
      <p:bldP spid="17" grpId="0"/>
      <p:bldP spid="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8FF0FE1-DF4E-23AF-A235-28DF1FEA8BBA}"/>
              </a:ext>
            </a:extLst>
          </p:cNvPr>
          <p:cNvSpPr>
            <a:spLocks noGrp="1"/>
          </p:cNvSpPr>
          <p:nvPr>
            <p:ph type="ftr" sz="quarter" idx="11"/>
          </p:nvPr>
        </p:nvSpPr>
        <p:spPr/>
        <p:txBody>
          <a:bodyPr/>
          <a:lstStyle/>
          <a:p>
            <a:pPr>
              <a:defRPr/>
            </a:pPr>
            <a:r>
              <a:rPr lang="en-US" dirty="0"/>
              <a:t>© Accellera Systems Initiative</a:t>
            </a:r>
          </a:p>
        </p:txBody>
      </p:sp>
      <p:sp>
        <p:nvSpPr>
          <p:cNvPr id="6" name="Slide Number Placeholder 5">
            <a:extLst>
              <a:ext uri="{FF2B5EF4-FFF2-40B4-BE49-F238E27FC236}">
                <a16:creationId xmlns:a16="http://schemas.microsoft.com/office/drawing/2014/main" id="{A8888D3A-EC3E-12C0-1705-097428D41ACF}"/>
              </a:ext>
            </a:extLst>
          </p:cNvPr>
          <p:cNvSpPr>
            <a:spLocks noGrp="1"/>
          </p:cNvSpPr>
          <p:nvPr>
            <p:ph type="sldNum" sz="quarter" idx="12"/>
          </p:nvPr>
        </p:nvSpPr>
        <p:spPr/>
        <p:txBody>
          <a:bodyPr/>
          <a:lstStyle/>
          <a:p>
            <a:pPr>
              <a:defRPr/>
            </a:pPr>
            <a:fld id="{8277852F-9151-4853-BCAD-1A8F018BE5A1}" type="slidenum">
              <a:rPr lang="en-US" smtClean="0"/>
              <a:pPr>
                <a:defRPr/>
              </a:pPr>
              <a:t>12</a:t>
            </a:fld>
            <a:endParaRPr lang="en-US"/>
          </a:p>
        </p:txBody>
      </p:sp>
      <p:sp>
        <p:nvSpPr>
          <p:cNvPr id="8" name="Title 1">
            <a:extLst>
              <a:ext uri="{FF2B5EF4-FFF2-40B4-BE49-F238E27FC236}">
                <a16:creationId xmlns:a16="http://schemas.microsoft.com/office/drawing/2014/main" id="{91940372-0659-7ECE-55FC-C95674EB6BF3}"/>
              </a:ext>
            </a:extLst>
          </p:cNvPr>
          <p:cNvSpPr txBox="1">
            <a:spLocks/>
          </p:cNvSpPr>
          <p:nvPr/>
        </p:nvSpPr>
        <p:spPr>
          <a:xfrm>
            <a:off x="717826" y="117821"/>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dirty="0"/>
              <a:t>Challenges with Initial Approach(</a:t>
            </a:r>
            <a:r>
              <a:rPr lang="en-US" dirty="0" err="1"/>
              <a:t>Cntd</a:t>
            </a:r>
            <a:r>
              <a:rPr lang="en-US" dirty="0"/>
              <a:t>...)</a:t>
            </a:r>
          </a:p>
        </p:txBody>
      </p:sp>
      <p:sp>
        <p:nvSpPr>
          <p:cNvPr id="12" name="Rectangle: Rounded Corners 11">
            <a:extLst>
              <a:ext uri="{FF2B5EF4-FFF2-40B4-BE49-F238E27FC236}">
                <a16:creationId xmlns:a16="http://schemas.microsoft.com/office/drawing/2014/main" id="{757BF6A4-F0D5-4C57-559F-3782BFE2C831}"/>
              </a:ext>
            </a:extLst>
          </p:cNvPr>
          <p:cNvSpPr/>
          <p:nvPr/>
        </p:nvSpPr>
        <p:spPr>
          <a:xfrm>
            <a:off x="484017" y="1253037"/>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4BE318FA-DB42-53A4-B8F4-8824FFD7ED61}"/>
              </a:ext>
            </a:extLst>
          </p:cNvPr>
          <p:cNvSpPr txBox="1"/>
          <p:nvPr/>
        </p:nvSpPr>
        <p:spPr>
          <a:xfrm>
            <a:off x="5205059" y="3348335"/>
            <a:ext cx="173801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dirty="0">
                <a:latin typeface="Aharoni"/>
                <a:cs typeface="Aharoni"/>
              </a:rPr>
              <a:t>Cache </a:t>
            </a:r>
            <a:r>
              <a:rPr lang="en-US" sz="1200" b="1" dirty="0">
                <a:latin typeface="Aharoni" panose="02010803020104030203" pitchFamily="2" charset="-79"/>
                <a:cs typeface="Aharoni" panose="02010803020104030203" pitchFamily="2" charset="-79"/>
              </a:rPr>
              <a:t>read for d4, d5,  d6, d7 &amp; d8</a:t>
            </a:r>
            <a:r>
              <a:rPr lang="en-US" sz="1200" b="1" dirty="0">
                <a:latin typeface="Aharoni"/>
                <a:cs typeface="Aharoni"/>
              </a:rPr>
              <a:t> </a:t>
            </a:r>
          </a:p>
        </p:txBody>
      </p:sp>
      <p:cxnSp>
        <p:nvCxnSpPr>
          <p:cNvPr id="16" name="Straight Arrow Connector 15">
            <a:extLst>
              <a:ext uri="{FF2B5EF4-FFF2-40B4-BE49-F238E27FC236}">
                <a16:creationId xmlns:a16="http://schemas.microsoft.com/office/drawing/2014/main" id="{93E7BF4E-D2E8-8340-9AC7-81D4E05045B8}"/>
              </a:ext>
            </a:extLst>
          </p:cNvPr>
          <p:cNvCxnSpPr/>
          <p:nvPr/>
        </p:nvCxnSpPr>
        <p:spPr>
          <a:xfrm flipV="1">
            <a:off x="5185775" y="3807977"/>
            <a:ext cx="1830221" cy="202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grpSp>
        <p:nvGrpSpPr>
          <p:cNvPr id="18" name="Group 17">
            <a:extLst>
              <a:ext uri="{FF2B5EF4-FFF2-40B4-BE49-F238E27FC236}">
                <a16:creationId xmlns:a16="http://schemas.microsoft.com/office/drawing/2014/main" id="{4F27627A-E813-EA77-7B58-3346127D76EB}"/>
              </a:ext>
            </a:extLst>
          </p:cNvPr>
          <p:cNvGrpSpPr/>
          <p:nvPr/>
        </p:nvGrpSpPr>
        <p:grpSpPr>
          <a:xfrm>
            <a:off x="899693" y="1886373"/>
            <a:ext cx="4265428" cy="3891843"/>
            <a:chOff x="3461849" y="797997"/>
            <a:chExt cx="5766127" cy="5182570"/>
          </a:xfrm>
        </p:grpSpPr>
        <p:sp>
          <p:nvSpPr>
            <p:cNvPr id="26" name="Rectangle 25">
              <a:extLst>
                <a:ext uri="{FF2B5EF4-FFF2-40B4-BE49-F238E27FC236}">
                  <a16:creationId xmlns:a16="http://schemas.microsoft.com/office/drawing/2014/main" id="{FED53FA8-C864-CB82-947A-DB408304D2BF}"/>
                </a:ext>
              </a:extLst>
            </p:cNvPr>
            <p:cNvSpPr/>
            <p:nvPr/>
          </p:nvSpPr>
          <p:spPr>
            <a:xfrm>
              <a:off x="8282158" y="797997"/>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d8</a:t>
              </a:r>
            </a:p>
          </p:txBody>
        </p:sp>
        <p:sp>
          <p:nvSpPr>
            <p:cNvPr id="27" name="Rectangle 26">
              <a:extLst>
                <a:ext uri="{FF2B5EF4-FFF2-40B4-BE49-F238E27FC236}">
                  <a16:creationId xmlns:a16="http://schemas.microsoft.com/office/drawing/2014/main" id="{8963BAE3-9F1E-0040-3397-E258B50218DE}"/>
                </a:ext>
              </a:extLst>
            </p:cNvPr>
            <p:cNvSpPr/>
            <p:nvPr/>
          </p:nvSpPr>
          <p:spPr>
            <a:xfrm>
              <a:off x="8282158" y="1481954"/>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d7</a:t>
              </a:r>
            </a:p>
          </p:txBody>
        </p:sp>
        <p:sp>
          <p:nvSpPr>
            <p:cNvPr id="28" name="Rectangle 27">
              <a:extLst>
                <a:ext uri="{FF2B5EF4-FFF2-40B4-BE49-F238E27FC236}">
                  <a16:creationId xmlns:a16="http://schemas.microsoft.com/office/drawing/2014/main" id="{FB44A2F0-ABAD-17C7-7720-7E23DB26C796}"/>
                </a:ext>
              </a:extLst>
            </p:cNvPr>
            <p:cNvSpPr/>
            <p:nvPr/>
          </p:nvSpPr>
          <p:spPr>
            <a:xfrm>
              <a:off x="8282157" y="2160361"/>
              <a:ext cx="415159" cy="4177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d6</a:t>
              </a:r>
            </a:p>
          </p:txBody>
        </p:sp>
        <p:sp>
          <p:nvSpPr>
            <p:cNvPr id="29" name="Rectangle 28">
              <a:extLst>
                <a:ext uri="{FF2B5EF4-FFF2-40B4-BE49-F238E27FC236}">
                  <a16:creationId xmlns:a16="http://schemas.microsoft.com/office/drawing/2014/main" id="{714FAAA8-EB21-25AB-B498-82E72B976854}"/>
                </a:ext>
              </a:extLst>
            </p:cNvPr>
            <p:cNvSpPr/>
            <p:nvPr/>
          </p:nvSpPr>
          <p:spPr>
            <a:xfrm>
              <a:off x="8282157" y="2842706"/>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bg1"/>
                  </a:solidFill>
                </a:rPr>
                <a:t>d5</a:t>
              </a:r>
            </a:p>
          </p:txBody>
        </p:sp>
        <p:sp>
          <p:nvSpPr>
            <p:cNvPr id="30" name="Rectangle 29">
              <a:extLst>
                <a:ext uri="{FF2B5EF4-FFF2-40B4-BE49-F238E27FC236}">
                  <a16:creationId xmlns:a16="http://schemas.microsoft.com/office/drawing/2014/main" id="{FD5EA11A-FB90-D789-545E-B1865F36774A}"/>
                </a:ext>
              </a:extLst>
            </p:cNvPr>
            <p:cNvSpPr/>
            <p:nvPr/>
          </p:nvSpPr>
          <p:spPr>
            <a:xfrm>
              <a:off x="8282157" y="3522725"/>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d4</a:t>
              </a:r>
            </a:p>
          </p:txBody>
        </p:sp>
        <p:sp>
          <p:nvSpPr>
            <p:cNvPr id="31" name="Rectangle 30">
              <a:extLst>
                <a:ext uri="{FF2B5EF4-FFF2-40B4-BE49-F238E27FC236}">
                  <a16:creationId xmlns:a16="http://schemas.microsoft.com/office/drawing/2014/main" id="{9BC047C2-75F4-E104-1F9A-5765EA3D962D}"/>
                </a:ext>
              </a:extLst>
            </p:cNvPr>
            <p:cNvSpPr/>
            <p:nvPr/>
          </p:nvSpPr>
          <p:spPr>
            <a:xfrm>
              <a:off x="8282157" y="4202744"/>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d3</a:t>
              </a:r>
            </a:p>
          </p:txBody>
        </p:sp>
        <p:sp>
          <p:nvSpPr>
            <p:cNvPr id="32" name="Rectangle 31">
              <a:extLst>
                <a:ext uri="{FF2B5EF4-FFF2-40B4-BE49-F238E27FC236}">
                  <a16:creationId xmlns:a16="http://schemas.microsoft.com/office/drawing/2014/main" id="{99B274F2-2551-83A9-B8DB-1EB058B8CC25}"/>
                </a:ext>
              </a:extLst>
            </p:cNvPr>
            <p:cNvSpPr/>
            <p:nvPr/>
          </p:nvSpPr>
          <p:spPr>
            <a:xfrm>
              <a:off x="8282157" y="4882763"/>
              <a:ext cx="415159" cy="4177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t>d2</a:t>
              </a:r>
            </a:p>
          </p:txBody>
        </p:sp>
        <p:sp>
          <p:nvSpPr>
            <p:cNvPr id="33" name="Rectangle 32">
              <a:extLst>
                <a:ext uri="{FF2B5EF4-FFF2-40B4-BE49-F238E27FC236}">
                  <a16:creationId xmlns:a16="http://schemas.microsoft.com/office/drawing/2014/main" id="{5B8F9AE5-BB9B-2F59-6D82-58868EA58778}"/>
                </a:ext>
              </a:extLst>
            </p:cNvPr>
            <p:cNvSpPr/>
            <p:nvPr/>
          </p:nvSpPr>
          <p:spPr>
            <a:xfrm>
              <a:off x="8282157" y="5562781"/>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bg1"/>
                  </a:solidFill>
                </a:rPr>
                <a:t>d9</a:t>
              </a:r>
            </a:p>
          </p:txBody>
        </p:sp>
        <p:sp>
          <p:nvSpPr>
            <p:cNvPr id="34" name="Rectangle 33">
              <a:extLst>
                <a:ext uri="{FF2B5EF4-FFF2-40B4-BE49-F238E27FC236}">
                  <a16:creationId xmlns:a16="http://schemas.microsoft.com/office/drawing/2014/main" id="{C58C135E-1247-2507-BCD3-1EBA5AC2758F}"/>
                </a:ext>
              </a:extLst>
            </p:cNvPr>
            <p:cNvSpPr/>
            <p:nvPr/>
          </p:nvSpPr>
          <p:spPr>
            <a:xfrm>
              <a:off x="6562724" y="1153878"/>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rgbClr val="000000"/>
                  </a:solidFill>
                </a:rPr>
                <a:t>1</a:t>
              </a:r>
            </a:p>
          </p:txBody>
        </p:sp>
        <p:cxnSp>
          <p:nvCxnSpPr>
            <p:cNvPr id="35" name="Straight Connector 34">
              <a:extLst>
                <a:ext uri="{FF2B5EF4-FFF2-40B4-BE49-F238E27FC236}">
                  <a16:creationId xmlns:a16="http://schemas.microsoft.com/office/drawing/2014/main" id="{F4116A05-230E-8F38-0492-A15D954CFE24}"/>
                </a:ext>
              </a:extLst>
            </p:cNvPr>
            <p:cNvCxnSpPr>
              <a:cxnSpLocks/>
            </p:cNvCxnSpPr>
            <p:nvPr/>
          </p:nvCxnSpPr>
          <p:spPr>
            <a:xfrm>
              <a:off x="6977883" y="1344134"/>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FB05061C-7308-099C-FEB7-FEE684FE5413}"/>
                </a:ext>
              </a:extLst>
            </p:cNvPr>
            <p:cNvSpPr/>
            <p:nvPr/>
          </p:nvSpPr>
          <p:spPr>
            <a:xfrm>
              <a:off x="6562724" y="2529032"/>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1">
                      <a:lumMod val="50000"/>
                    </a:schemeClr>
                  </a:solidFill>
                </a:rPr>
                <a:t>1</a:t>
              </a:r>
            </a:p>
          </p:txBody>
        </p:sp>
        <p:cxnSp>
          <p:nvCxnSpPr>
            <p:cNvPr id="37" name="Straight Connector 36">
              <a:extLst>
                <a:ext uri="{FF2B5EF4-FFF2-40B4-BE49-F238E27FC236}">
                  <a16:creationId xmlns:a16="http://schemas.microsoft.com/office/drawing/2014/main" id="{A70A942C-1FD3-5FFC-2D52-FACF79FC7783}"/>
                </a:ext>
              </a:extLst>
            </p:cNvPr>
            <p:cNvCxnSpPr>
              <a:cxnSpLocks/>
            </p:cNvCxnSpPr>
            <p:nvPr/>
          </p:nvCxnSpPr>
          <p:spPr>
            <a:xfrm>
              <a:off x="6977883" y="2719288"/>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9017E2F0-AD78-2375-E9FA-23E45A7D6790}"/>
                </a:ext>
              </a:extLst>
            </p:cNvPr>
            <p:cNvSpPr/>
            <p:nvPr/>
          </p:nvSpPr>
          <p:spPr>
            <a:xfrm>
              <a:off x="6562724" y="3885523"/>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1">
                      <a:lumMod val="50000"/>
                    </a:schemeClr>
                  </a:solidFill>
                </a:rPr>
                <a:t>1</a:t>
              </a:r>
            </a:p>
          </p:txBody>
        </p:sp>
        <p:cxnSp>
          <p:nvCxnSpPr>
            <p:cNvPr id="39" name="Straight Connector 38">
              <a:extLst>
                <a:ext uri="{FF2B5EF4-FFF2-40B4-BE49-F238E27FC236}">
                  <a16:creationId xmlns:a16="http://schemas.microsoft.com/office/drawing/2014/main" id="{D8643FA6-3999-D154-4685-CC68C6125E66}"/>
                </a:ext>
              </a:extLst>
            </p:cNvPr>
            <p:cNvCxnSpPr>
              <a:cxnSpLocks/>
            </p:cNvCxnSpPr>
            <p:nvPr/>
          </p:nvCxnSpPr>
          <p:spPr>
            <a:xfrm>
              <a:off x="6977883" y="4075779"/>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86E510C2-9DB4-EDB5-25A8-FD856A0E7BB1}"/>
                </a:ext>
              </a:extLst>
            </p:cNvPr>
            <p:cNvSpPr/>
            <p:nvPr/>
          </p:nvSpPr>
          <p:spPr>
            <a:xfrm>
              <a:off x="6562724" y="5238229"/>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1">
                      <a:lumMod val="50000"/>
                    </a:schemeClr>
                  </a:solidFill>
                </a:rPr>
                <a:t>1</a:t>
              </a:r>
            </a:p>
          </p:txBody>
        </p:sp>
        <p:cxnSp>
          <p:nvCxnSpPr>
            <p:cNvPr id="41" name="Straight Connector 40">
              <a:extLst>
                <a:ext uri="{FF2B5EF4-FFF2-40B4-BE49-F238E27FC236}">
                  <a16:creationId xmlns:a16="http://schemas.microsoft.com/office/drawing/2014/main" id="{1FB6ECAE-A012-F64A-95DC-B2EB33AE71B6}"/>
                </a:ext>
              </a:extLst>
            </p:cNvPr>
            <p:cNvCxnSpPr>
              <a:cxnSpLocks/>
            </p:cNvCxnSpPr>
            <p:nvPr/>
          </p:nvCxnSpPr>
          <p:spPr>
            <a:xfrm>
              <a:off x="6977883" y="5428485"/>
              <a:ext cx="22500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5E33F3F5-EF87-F05E-D6FE-45B334E9C3AB}"/>
                </a:ext>
              </a:extLst>
            </p:cNvPr>
            <p:cNvSpPr/>
            <p:nvPr/>
          </p:nvSpPr>
          <p:spPr>
            <a:xfrm>
              <a:off x="5044945" y="1817483"/>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2">
                      <a:lumMod val="50000"/>
                    </a:schemeClr>
                  </a:solidFill>
                </a:rPr>
                <a:t>0</a:t>
              </a:r>
            </a:p>
          </p:txBody>
        </p:sp>
        <p:cxnSp>
          <p:nvCxnSpPr>
            <p:cNvPr id="43" name="Straight Connector 42">
              <a:extLst>
                <a:ext uri="{FF2B5EF4-FFF2-40B4-BE49-F238E27FC236}">
                  <a16:creationId xmlns:a16="http://schemas.microsoft.com/office/drawing/2014/main" id="{9A24C74C-63D0-D76B-7300-3416786C1C05}"/>
                </a:ext>
              </a:extLst>
            </p:cNvPr>
            <p:cNvCxnSpPr>
              <a:cxnSpLocks/>
            </p:cNvCxnSpPr>
            <p:nvPr/>
          </p:nvCxnSpPr>
          <p:spPr>
            <a:xfrm>
              <a:off x="5460104" y="2007739"/>
              <a:ext cx="3767872" cy="2862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BAD2CD23-D3C4-F467-206B-65C5EB04DF89}"/>
                </a:ext>
              </a:extLst>
            </p:cNvPr>
            <p:cNvSpPr/>
            <p:nvPr/>
          </p:nvSpPr>
          <p:spPr>
            <a:xfrm>
              <a:off x="5044945" y="4543701"/>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2">
                      <a:lumMod val="50000"/>
                    </a:schemeClr>
                  </a:solidFill>
                </a:rPr>
                <a:t>0</a:t>
              </a:r>
            </a:p>
          </p:txBody>
        </p:sp>
        <p:cxnSp>
          <p:nvCxnSpPr>
            <p:cNvPr id="45" name="Straight Connector 44">
              <a:extLst>
                <a:ext uri="{FF2B5EF4-FFF2-40B4-BE49-F238E27FC236}">
                  <a16:creationId xmlns:a16="http://schemas.microsoft.com/office/drawing/2014/main" id="{8E82DADA-C4D7-B703-61C2-3AC94971B5B2}"/>
                </a:ext>
              </a:extLst>
            </p:cNvPr>
            <p:cNvCxnSpPr>
              <a:cxnSpLocks/>
            </p:cNvCxnSpPr>
            <p:nvPr/>
          </p:nvCxnSpPr>
          <p:spPr>
            <a:xfrm>
              <a:off x="5460104" y="4733957"/>
              <a:ext cx="3767872" cy="2862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93496CE-2BA3-A48C-6D56-45F8FF0629E7}"/>
                </a:ext>
              </a:extLst>
            </p:cNvPr>
            <p:cNvSpPr/>
            <p:nvPr/>
          </p:nvSpPr>
          <p:spPr>
            <a:xfrm>
              <a:off x="3461849" y="3179189"/>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r>
                <a:rPr lang="en-US" sz="700" b="1" dirty="0">
                  <a:solidFill>
                    <a:schemeClr val="tx2">
                      <a:lumMod val="50000"/>
                    </a:schemeClr>
                  </a:solidFill>
                </a:rPr>
                <a:t>1</a:t>
              </a:r>
            </a:p>
          </p:txBody>
        </p:sp>
      </p:grpSp>
      <p:cxnSp>
        <p:nvCxnSpPr>
          <p:cNvPr id="19" name="Straight Arrow Connector 18">
            <a:extLst>
              <a:ext uri="{FF2B5EF4-FFF2-40B4-BE49-F238E27FC236}">
                <a16:creationId xmlns:a16="http://schemas.microsoft.com/office/drawing/2014/main" id="{B0A2AE6C-C1E5-83D2-1AA5-19F40633EA95}"/>
              </a:ext>
            </a:extLst>
          </p:cNvPr>
          <p:cNvCxnSpPr>
            <a:cxnSpLocks/>
          </p:cNvCxnSpPr>
          <p:nvPr/>
        </p:nvCxnSpPr>
        <p:spPr>
          <a:xfrm flipV="1">
            <a:off x="3500117" y="5093608"/>
            <a:ext cx="964822" cy="1245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87A11E6-AE54-C4F0-CECE-83CE2C6E2608}"/>
              </a:ext>
            </a:extLst>
          </p:cNvPr>
          <p:cNvCxnSpPr>
            <a:cxnSpLocks/>
          </p:cNvCxnSpPr>
          <p:nvPr/>
        </p:nvCxnSpPr>
        <p:spPr>
          <a:xfrm>
            <a:off x="2366832" y="4983220"/>
            <a:ext cx="815650" cy="4024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F0A537EE-2CE3-3636-D720-056EEC050F67}"/>
              </a:ext>
            </a:extLst>
          </p:cNvPr>
          <p:cNvCxnSpPr>
            <a:cxnSpLocks/>
          </p:cNvCxnSpPr>
          <p:nvPr/>
        </p:nvCxnSpPr>
        <p:spPr>
          <a:xfrm flipV="1">
            <a:off x="1202282" y="2801902"/>
            <a:ext cx="867967" cy="87597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CF84EF7-74A1-ED6F-1DCC-8292C3B0438F}"/>
              </a:ext>
            </a:extLst>
          </p:cNvPr>
          <p:cNvCxnSpPr>
            <a:cxnSpLocks/>
          </p:cNvCxnSpPr>
          <p:nvPr/>
        </p:nvCxnSpPr>
        <p:spPr>
          <a:xfrm flipV="1">
            <a:off x="3501497" y="4078328"/>
            <a:ext cx="964822" cy="13734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019096D-5185-74EA-CC1A-282B35ECA484}"/>
              </a:ext>
            </a:extLst>
          </p:cNvPr>
          <p:cNvCxnSpPr>
            <a:cxnSpLocks/>
          </p:cNvCxnSpPr>
          <p:nvPr/>
        </p:nvCxnSpPr>
        <p:spPr>
          <a:xfrm flipV="1">
            <a:off x="3502563" y="3057162"/>
            <a:ext cx="970315" cy="13225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DC544F0-1BA5-47C7-0629-99BD6769FF3A}"/>
              </a:ext>
            </a:extLst>
          </p:cNvPr>
          <p:cNvCxnSpPr>
            <a:cxnSpLocks/>
            <a:endCxn id="46" idx="1"/>
          </p:cNvCxnSpPr>
          <p:nvPr/>
        </p:nvCxnSpPr>
        <p:spPr>
          <a:xfrm flipV="1">
            <a:off x="3489651" y="2043241"/>
            <a:ext cx="975808" cy="12431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A7AA8A3-1586-DB4E-8961-BA66282E98FC}"/>
              </a:ext>
            </a:extLst>
          </p:cNvPr>
          <p:cNvCxnSpPr>
            <a:cxnSpLocks/>
          </p:cNvCxnSpPr>
          <p:nvPr/>
        </p:nvCxnSpPr>
        <p:spPr>
          <a:xfrm>
            <a:off x="2371663" y="2927856"/>
            <a:ext cx="815652" cy="40217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2865E413-D805-E5F9-C6EC-E3767598D2C4}"/>
              </a:ext>
            </a:extLst>
          </p:cNvPr>
          <p:cNvGrpSpPr/>
          <p:nvPr/>
        </p:nvGrpSpPr>
        <p:grpSpPr>
          <a:xfrm>
            <a:off x="644179" y="1430335"/>
            <a:ext cx="2770508" cy="4355511"/>
            <a:chOff x="659337" y="1264683"/>
            <a:chExt cx="2770508" cy="4355511"/>
          </a:xfrm>
        </p:grpSpPr>
        <p:cxnSp>
          <p:nvCxnSpPr>
            <p:cNvPr id="50" name="Straight Connector 49">
              <a:extLst>
                <a:ext uri="{FF2B5EF4-FFF2-40B4-BE49-F238E27FC236}">
                  <a16:creationId xmlns:a16="http://schemas.microsoft.com/office/drawing/2014/main" id="{FA09651E-E084-D575-FE2B-3D329CA3A369}"/>
                </a:ext>
              </a:extLst>
            </p:cNvPr>
            <p:cNvCxnSpPr/>
            <p:nvPr/>
          </p:nvCxnSpPr>
          <p:spPr>
            <a:xfrm>
              <a:off x="901551" y="1612232"/>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A61D3353-4F36-5257-20B3-4A7D730FC59F}"/>
                </a:ext>
              </a:extLst>
            </p:cNvPr>
            <p:cNvCxnSpPr/>
            <p:nvPr/>
          </p:nvCxnSpPr>
          <p:spPr>
            <a:xfrm>
              <a:off x="2077190" y="158779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B70F4E4-54C3-6BC8-5B9A-A1A28FDFAD9F}"/>
                </a:ext>
              </a:extLst>
            </p:cNvPr>
            <p:cNvCxnSpPr/>
            <p:nvPr/>
          </p:nvCxnSpPr>
          <p:spPr>
            <a:xfrm>
              <a:off x="3197262" y="158927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56E7CD4-E1BA-A6F3-B51B-C3F7AAF344AC}"/>
                </a:ext>
              </a:extLst>
            </p:cNvPr>
            <p:cNvSpPr txBox="1"/>
            <p:nvPr/>
          </p:nvSpPr>
          <p:spPr>
            <a:xfrm>
              <a:off x="659337" y="1282274"/>
              <a:ext cx="484428" cy="369332"/>
            </a:xfrm>
            <a:prstGeom prst="rect">
              <a:avLst/>
            </a:prstGeom>
            <a:noFill/>
          </p:spPr>
          <p:txBody>
            <a:bodyPr wrap="none" rtlCol="0">
              <a:spAutoFit/>
            </a:bodyPr>
            <a:lstStyle/>
            <a:p>
              <a:r>
                <a:rPr lang="en-US" b="1" dirty="0"/>
                <a:t>L0</a:t>
              </a:r>
            </a:p>
          </p:txBody>
        </p:sp>
        <p:sp>
          <p:nvSpPr>
            <p:cNvPr id="54" name="TextBox 53">
              <a:extLst>
                <a:ext uri="{FF2B5EF4-FFF2-40B4-BE49-F238E27FC236}">
                  <a16:creationId xmlns:a16="http://schemas.microsoft.com/office/drawing/2014/main" id="{C62ECDF4-FAF7-1209-CC0F-E2EFF7BFBD6A}"/>
                </a:ext>
              </a:extLst>
            </p:cNvPr>
            <p:cNvSpPr txBox="1"/>
            <p:nvPr/>
          </p:nvSpPr>
          <p:spPr>
            <a:xfrm>
              <a:off x="1834976" y="1264683"/>
              <a:ext cx="404278" cy="369332"/>
            </a:xfrm>
            <a:prstGeom prst="rect">
              <a:avLst/>
            </a:prstGeom>
            <a:noFill/>
          </p:spPr>
          <p:txBody>
            <a:bodyPr wrap="none" rtlCol="0">
              <a:spAutoFit/>
            </a:bodyPr>
            <a:lstStyle/>
            <a:p>
              <a:r>
                <a:rPr lang="en-US" b="1" dirty="0"/>
                <a:t>L1</a:t>
              </a:r>
            </a:p>
          </p:txBody>
        </p:sp>
        <p:sp>
          <p:nvSpPr>
            <p:cNvPr id="55" name="TextBox 54">
              <a:extLst>
                <a:ext uri="{FF2B5EF4-FFF2-40B4-BE49-F238E27FC236}">
                  <a16:creationId xmlns:a16="http://schemas.microsoft.com/office/drawing/2014/main" id="{4E0816A2-D054-C354-8EDF-D2DF2A957F05}"/>
                </a:ext>
              </a:extLst>
            </p:cNvPr>
            <p:cNvSpPr txBox="1"/>
            <p:nvPr/>
          </p:nvSpPr>
          <p:spPr>
            <a:xfrm>
              <a:off x="2959845" y="1284102"/>
              <a:ext cx="470000" cy="369332"/>
            </a:xfrm>
            <a:prstGeom prst="rect">
              <a:avLst/>
            </a:prstGeom>
            <a:noFill/>
          </p:spPr>
          <p:txBody>
            <a:bodyPr wrap="none" rtlCol="0">
              <a:spAutoFit/>
            </a:bodyPr>
            <a:lstStyle/>
            <a:p>
              <a:r>
                <a:rPr lang="en-US" b="1" dirty="0"/>
                <a:t>L2</a:t>
              </a:r>
            </a:p>
          </p:txBody>
        </p:sp>
      </p:grpSp>
      <p:sp>
        <p:nvSpPr>
          <p:cNvPr id="58" name="TextBox 57">
            <a:extLst>
              <a:ext uri="{FF2B5EF4-FFF2-40B4-BE49-F238E27FC236}">
                <a16:creationId xmlns:a16="http://schemas.microsoft.com/office/drawing/2014/main" id="{A2003664-9C00-496F-FA43-D93BBD227222}"/>
              </a:ext>
            </a:extLst>
          </p:cNvPr>
          <p:cNvSpPr txBox="1"/>
          <p:nvPr/>
        </p:nvSpPr>
        <p:spPr>
          <a:xfrm>
            <a:off x="892188" y="3888704"/>
            <a:ext cx="344966" cy="276999"/>
          </a:xfrm>
          <a:prstGeom prst="rect">
            <a:avLst/>
          </a:prstGeom>
          <a:noFill/>
        </p:spPr>
        <p:txBody>
          <a:bodyPr wrap="none" rtlCol="0">
            <a:spAutoFit/>
          </a:bodyPr>
          <a:lstStyle/>
          <a:p>
            <a:r>
              <a:rPr lang="en-US" sz="1200" b="1" dirty="0"/>
              <a:t>n</a:t>
            </a:r>
            <a:r>
              <a:rPr lang="en-US" sz="1200" b="1" baseline="-25000" dirty="0"/>
              <a:t>0</a:t>
            </a:r>
            <a:endParaRPr lang="en-US" sz="1200" b="1" dirty="0"/>
          </a:p>
        </p:txBody>
      </p:sp>
      <p:sp>
        <p:nvSpPr>
          <p:cNvPr id="60" name="TextBox 59">
            <a:extLst>
              <a:ext uri="{FF2B5EF4-FFF2-40B4-BE49-F238E27FC236}">
                <a16:creationId xmlns:a16="http://schemas.microsoft.com/office/drawing/2014/main" id="{D6445DB7-CF7B-2996-4BF8-BF4F14EACDB0}"/>
              </a:ext>
            </a:extLst>
          </p:cNvPr>
          <p:cNvSpPr txBox="1"/>
          <p:nvPr/>
        </p:nvSpPr>
        <p:spPr>
          <a:xfrm>
            <a:off x="2069906" y="2892467"/>
            <a:ext cx="308098" cy="276999"/>
          </a:xfrm>
          <a:prstGeom prst="rect">
            <a:avLst/>
          </a:prstGeom>
          <a:noFill/>
        </p:spPr>
        <p:txBody>
          <a:bodyPr wrap="none" rtlCol="0">
            <a:spAutoFit/>
          </a:bodyPr>
          <a:lstStyle/>
          <a:p>
            <a:r>
              <a:rPr lang="en-US" sz="1200" b="1" dirty="0"/>
              <a:t>n</a:t>
            </a:r>
            <a:r>
              <a:rPr lang="en-US" sz="1200" b="1" baseline="-25000" dirty="0"/>
              <a:t>1</a:t>
            </a:r>
            <a:endParaRPr lang="en-US" sz="1200" b="1" dirty="0"/>
          </a:p>
        </p:txBody>
      </p:sp>
      <p:sp>
        <p:nvSpPr>
          <p:cNvPr id="62" name="TextBox 61">
            <a:extLst>
              <a:ext uri="{FF2B5EF4-FFF2-40B4-BE49-F238E27FC236}">
                <a16:creationId xmlns:a16="http://schemas.microsoft.com/office/drawing/2014/main" id="{3DFF2A88-4485-F2B2-A9FE-4AF6CFE0FA2A}"/>
              </a:ext>
            </a:extLst>
          </p:cNvPr>
          <p:cNvSpPr txBox="1"/>
          <p:nvPr/>
        </p:nvSpPr>
        <p:spPr>
          <a:xfrm>
            <a:off x="2067341" y="4931298"/>
            <a:ext cx="336952" cy="276999"/>
          </a:xfrm>
          <a:prstGeom prst="rect">
            <a:avLst/>
          </a:prstGeom>
          <a:noFill/>
        </p:spPr>
        <p:txBody>
          <a:bodyPr wrap="none" rtlCol="0">
            <a:spAutoFit/>
          </a:bodyPr>
          <a:lstStyle/>
          <a:p>
            <a:r>
              <a:rPr lang="en-US" sz="1200" b="1" dirty="0"/>
              <a:t>n</a:t>
            </a:r>
            <a:r>
              <a:rPr lang="en-US" sz="1200" b="1" baseline="-25000" dirty="0"/>
              <a:t>2</a:t>
            </a:r>
            <a:endParaRPr lang="en-US" sz="1200" b="1" dirty="0"/>
          </a:p>
        </p:txBody>
      </p:sp>
      <p:sp>
        <p:nvSpPr>
          <p:cNvPr id="64" name="TextBox 63">
            <a:extLst>
              <a:ext uri="{FF2B5EF4-FFF2-40B4-BE49-F238E27FC236}">
                <a16:creationId xmlns:a16="http://schemas.microsoft.com/office/drawing/2014/main" id="{E02095F0-E64B-A6C0-8582-EB285B6B15D8}"/>
              </a:ext>
            </a:extLst>
          </p:cNvPr>
          <p:cNvSpPr txBox="1"/>
          <p:nvPr/>
        </p:nvSpPr>
        <p:spPr>
          <a:xfrm>
            <a:off x="3195253" y="2401677"/>
            <a:ext cx="338554" cy="276999"/>
          </a:xfrm>
          <a:prstGeom prst="rect">
            <a:avLst/>
          </a:prstGeom>
          <a:noFill/>
        </p:spPr>
        <p:txBody>
          <a:bodyPr wrap="none" rtlCol="0">
            <a:spAutoFit/>
          </a:bodyPr>
          <a:lstStyle/>
          <a:p>
            <a:r>
              <a:rPr lang="en-US" sz="1200" b="1" dirty="0"/>
              <a:t>n</a:t>
            </a:r>
            <a:r>
              <a:rPr lang="en-US" sz="1200" b="1" baseline="-25000" dirty="0"/>
              <a:t>3</a:t>
            </a:r>
            <a:endParaRPr lang="en-US" sz="1200" b="1" dirty="0"/>
          </a:p>
        </p:txBody>
      </p:sp>
      <p:sp>
        <p:nvSpPr>
          <p:cNvPr id="66" name="TextBox 65">
            <a:extLst>
              <a:ext uri="{FF2B5EF4-FFF2-40B4-BE49-F238E27FC236}">
                <a16:creationId xmlns:a16="http://schemas.microsoft.com/office/drawing/2014/main" id="{0FFF3CB5-38FC-09BD-0FEE-E9A0FCB688F7}"/>
              </a:ext>
            </a:extLst>
          </p:cNvPr>
          <p:cNvSpPr txBox="1"/>
          <p:nvPr/>
        </p:nvSpPr>
        <p:spPr>
          <a:xfrm>
            <a:off x="3184163" y="3422152"/>
            <a:ext cx="341760" cy="276999"/>
          </a:xfrm>
          <a:prstGeom prst="rect">
            <a:avLst/>
          </a:prstGeom>
          <a:noFill/>
        </p:spPr>
        <p:txBody>
          <a:bodyPr wrap="none" rtlCol="0">
            <a:spAutoFit/>
          </a:bodyPr>
          <a:lstStyle/>
          <a:p>
            <a:r>
              <a:rPr lang="en-US" sz="1200" b="1" dirty="0"/>
              <a:t>n</a:t>
            </a:r>
            <a:r>
              <a:rPr lang="en-US" sz="1200" b="1" baseline="-25000" dirty="0"/>
              <a:t>4</a:t>
            </a:r>
            <a:endParaRPr lang="en-US" sz="1200" b="1" dirty="0"/>
          </a:p>
        </p:txBody>
      </p:sp>
      <p:sp>
        <p:nvSpPr>
          <p:cNvPr id="68" name="TextBox 67">
            <a:extLst>
              <a:ext uri="{FF2B5EF4-FFF2-40B4-BE49-F238E27FC236}">
                <a16:creationId xmlns:a16="http://schemas.microsoft.com/office/drawing/2014/main" id="{EB3F19DD-53B9-A8BB-A89B-7B745DACCBBF}"/>
              </a:ext>
            </a:extLst>
          </p:cNvPr>
          <p:cNvSpPr txBox="1"/>
          <p:nvPr/>
        </p:nvSpPr>
        <p:spPr>
          <a:xfrm>
            <a:off x="3184163" y="4413988"/>
            <a:ext cx="338554" cy="276999"/>
          </a:xfrm>
          <a:prstGeom prst="rect">
            <a:avLst/>
          </a:prstGeom>
          <a:noFill/>
        </p:spPr>
        <p:txBody>
          <a:bodyPr wrap="none" rtlCol="0">
            <a:spAutoFit/>
          </a:bodyPr>
          <a:lstStyle/>
          <a:p>
            <a:r>
              <a:rPr lang="en-US" sz="1200" b="1" dirty="0"/>
              <a:t>n</a:t>
            </a:r>
            <a:r>
              <a:rPr lang="en-US" sz="1200" b="1" baseline="-25000" dirty="0"/>
              <a:t>5</a:t>
            </a:r>
            <a:endParaRPr lang="en-US" sz="1200" b="1" dirty="0"/>
          </a:p>
        </p:txBody>
      </p:sp>
      <p:sp>
        <p:nvSpPr>
          <p:cNvPr id="70" name="TextBox 69">
            <a:extLst>
              <a:ext uri="{FF2B5EF4-FFF2-40B4-BE49-F238E27FC236}">
                <a16:creationId xmlns:a16="http://schemas.microsoft.com/office/drawing/2014/main" id="{3603EDB2-297B-14B8-51F7-92B076C16EA6}"/>
              </a:ext>
            </a:extLst>
          </p:cNvPr>
          <p:cNvSpPr txBox="1"/>
          <p:nvPr/>
        </p:nvSpPr>
        <p:spPr>
          <a:xfrm>
            <a:off x="3185014" y="5431460"/>
            <a:ext cx="338554" cy="276999"/>
          </a:xfrm>
          <a:prstGeom prst="rect">
            <a:avLst/>
          </a:prstGeom>
          <a:noFill/>
        </p:spPr>
        <p:txBody>
          <a:bodyPr wrap="none" rtlCol="0">
            <a:spAutoFit/>
          </a:bodyPr>
          <a:lstStyle/>
          <a:p>
            <a:r>
              <a:rPr lang="en-US" sz="1200" b="1" dirty="0"/>
              <a:t>n</a:t>
            </a:r>
            <a:r>
              <a:rPr lang="en-US" sz="1200" b="1" baseline="-25000" dirty="0"/>
              <a:t>6</a:t>
            </a:r>
            <a:endParaRPr lang="en-US" sz="1200" b="1" dirty="0"/>
          </a:p>
        </p:txBody>
      </p:sp>
      <p:sp>
        <p:nvSpPr>
          <p:cNvPr id="84" name="Rectangle: Rounded Corners 83">
            <a:extLst>
              <a:ext uri="{FF2B5EF4-FFF2-40B4-BE49-F238E27FC236}">
                <a16:creationId xmlns:a16="http://schemas.microsoft.com/office/drawing/2014/main" id="{0CB5D8EB-2163-F616-D74D-D7699F98FD84}"/>
              </a:ext>
            </a:extLst>
          </p:cNvPr>
          <p:cNvSpPr/>
          <p:nvPr/>
        </p:nvSpPr>
        <p:spPr>
          <a:xfrm>
            <a:off x="7079708" y="1253037"/>
            <a:ext cx="4659068" cy="4844663"/>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grpSp>
        <p:nvGrpSpPr>
          <p:cNvPr id="114" name="Group 113">
            <a:extLst>
              <a:ext uri="{FF2B5EF4-FFF2-40B4-BE49-F238E27FC236}">
                <a16:creationId xmlns:a16="http://schemas.microsoft.com/office/drawing/2014/main" id="{9CD494CA-4773-EC9C-49C4-1D6CE7FBE4D0}"/>
              </a:ext>
            </a:extLst>
          </p:cNvPr>
          <p:cNvGrpSpPr/>
          <p:nvPr/>
        </p:nvGrpSpPr>
        <p:grpSpPr>
          <a:xfrm>
            <a:off x="7469376" y="1828800"/>
            <a:ext cx="4180565" cy="3891845"/>
            <a:chOff x="3461849" y="797997"/>
            <a:chExt cx="5651412" cy="5182570"/>
          </a:xfrm>
        </p:grpSpPr>
        <p:sp>
          <p:nvSpPr>
            <p:cNvPr id="122" name="Rectangle 121">
              <a:extLst>
                <a:ext uri="{FF2B5EF4-FFF2-40B4-BE49-F238E27FC236}">
                  <a16:creationId xmlns:a16="http://schemas.microsoft.com/office/drawing/2014/main" id="{067E6D8C-C90B-4C79-2307-5FB5B19041BD}"/>
                </a:ext>
              </a:extLst>
            </p:cNvPr>
            <p:cNvSpPr/>
            <p:nvPr/>
          </p:nvSpPr>
          <p:spPr>
            <a:xfrm>
              <a:off x="8282158" y="797997"/>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d8</a:t>
              </a:r>
            </a:p>
          </p:txBody>
        </p:sp>
        <p:sp>
          <p:nvSpPr>
            <p:cNvPr id="123" name="Rectangle 122">
              <a:extLst>
                <a:ext uri="{FF2B5EF4-FFF2-40B4-BE49-F238E27FC236}">
                  <a16:creationId xmlns:a16="http://schemas.microsoft.com/office/drawing/2014/main" id="{A4F2DA0F-5F19-3C1B-B53D-DC0E6F137D1A}"/>
                </a:ext>
              </a:extLst>
            </p:cNvPr>
            <p:cNvSpPr/>
            <p:nvPr/>
          </p:nvSpPr>
          <p:spPr>
            <a:xfrm>
              <a:off x="8282158" y="1481954"/>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d7</a:t>
              </a:r>
            </a:p>
          </p:txBody>
        </p:sp>
        <p:sp>
          <p:nvSpPr>
            <p:cNvPr id="124" name="Rectangle 123">
              <a:extLst>
                <a:ext uri="{FF2B5EF4-FFF2-40B4-BE49-F238E27FC236}">
                  <a16:creationId xmlns:a16="http://schemas.microsoft.com/office/drawing/2014/main" id="{9D448AC6-ADB7-44C7-27F6-53D2051B0CEF}"/>
                </a:ext>
              </a:extLst>
            </p:cNvPr>
            <p:cNvSpPr/>
            <p:nvPr/>
          </p:nvSpPr>
          <p:spPr>
            <a:xfrm>
              <a:off x="8282157" y="2160361"/>
              <a:ext cx="415159" cy="4177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d6</a:t>
              </a:r>
            </a:p>
          </p:txBody>
        </p:sp>
        <p:sp>
          <p:nvSpPr>
            <p:cNvPr id="125" name="Rectangle 124">
              <a:extLst>
                <a:ext uri="{FF2B5EF4-FFF2-40B4-BE49-F238E27FC236}">
                  <a16:creationId xmlns:a16="http://schemas.microsoft.com/office/drawing/2014/main" id="{EABCB70E-1681-5020-E1C0-81781F84721C}"/>
                </a:ext>
              </a:extLst>
            </p:cNvPr>
            <p:cNvSpPr/>
            <p:nvPr/>
          </p:nvSpPr>
          <p:spPr>
            <a:xfrm>
              <a:off x="8282157" y="2842706"/>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bg1"/>
                  </a:solidFill>
                </a:rPr>
                <a:t>d5</a:t>
              </a:r>
            </a:p>
          </p:txBody>
        </p:sp>
        <p:sp>
          <p:nvSpPr>
            <p:cNvPr id="126" name="Rectangle 125">
              <a:extLst>
                <a:ext uri="{FF2B5EF4-FFF2-40B4-BE49-F238E27FC236}">
                  <a16:creationId xmlns:a16="http://schemas.microsoft.com/office/drawing/2014/main" id="{1EAC120E-85FD-CFD8-ADD6-576781A06832}"/>
                </a:ext>
              </a:extLst>
            </p:cNvPr>
            <p:cNvSpPr/>
            <p:nvPr/>
          </p:nvSpPr>
          <p:spPr>
            <a:xfrm>
              <a:off x="8282157" y="3522725"/>
              <a:ext cx="415159" cy="41778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d4</a:t>
              </a:r>
            </a:p>
          </p:txBody>
        </p:sp>
        <p:sp>
          <p:nvSpPr>
            <p:cNvPr id="127" name="Rectangle 126">
              <a:extLst>
                <a:ext uri="{FF2B5EF4-FFF2-40B4-BE49-F238E27FC236}">
                  <a16:creationId xmlns:a16="http://schemas.microsoft.com/office/drawing/2014/main" id="{2B31ED4F-DBAE-37E9-FB13-D74AC291BFE0}"/>
                </a:ext>
              </a:extLst>
            </p:cNvPr>
            <p:cNvSpPr/>
            <p:nvPr/>
          </p:nvSpPr>
          <p:spPr>
            <a:xfrm>
              <a:off x="8282157" y="4202744"/>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d3</a:t>
              </a:r>
            </a:p>
          </p:txBody>
        </p:sp>
        <p:sp>
          <p:nvSpPr>
            <p:cNvPr id="128" name="Rectangle 127">
              <a:extLst>
                <a:ext uri="{FF2B5EF4-FFF2-40B4-BE49-F238E27FC236}">
                  <a16:creationId xmlns:a16="http://schemas.microsoft.com/office/drawing/2014/main" id="{2C943AB3-A967-A669-6DA5-2C306851A036}"/>
                </a:ext>
              </a:extLst>
            </p:cNvPr>
            <p:cNvSpPr/>
            <p:nvPr/>
          </p:nvSpPr>
          <p:spPr>
            <a:xfrm>
              <a:off x="8282157" y="4882763"/>
              <a:ext cx="415159" cy="4177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t>d2</a:t>
              </a:r>
            </a:p>
          </p:txBody>
        </p:sp>
        <p:sp>
          <p:nvSpPr>
            <p:cNvPr id="129" name="Rectangle 128">
              <a:extLst>
                <a:ext uri="{FF2B5EF4-FFF2-40B4-BE49-F238E27FC236}">
                  <a16:creationId xmlns:a16="http://schemas.microsoft.com/office/drawing/2014/main" id="{9DE34ECB-4B9D-47EF-6389-5550CD81F6C8}"/>
                </a:ext>
              </a:extLst>
            </p:cNvPr>
            <p:cNvSpPr/>
            <p:nvPr/>
          </p:nvSpPr>
          <p:spPr>
            <a:xfrm>
              <a:off x="8282157" y="5562781"/>
              <a:ext cx="415159" cy="4177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bg1"/>
                  </a:solidFill>
                </a:rPr>
                <a:t>d9</a:t>
              </a:r>
            </a:p>
          </p:txBody>
        </p:sp>
        <p:sp>
          <p:nvSpPr>
            <p:cNvPr id="142" name="Rectangle 141">
              <a:extLst>
                <a:ext uri="{FF2B5EF4-FFF2-40B4-BE49-F238E27FC236}">
                  <a16:creationId xmlns:a16="http://schemas.microsoft.com/office/drawing/2014/main" id="{4CB4CA37-5BF5-CB14-7A83-C46BD7188E74}"/>
                </a:ext>
              </a:extLst>
            </p:cNvPr>
            <p:cNvSpPr/>
            <p:nvPr/>
          </p:nvSpPr>
          <p:spPr>
            <a:xfrm>
              <a:off x="3461849" y="3179189"/>
              <a:ext cx="415159" cy="380511"/>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2">
                      <a:lumMod val="50000"/>
                    </a:schemeClr>
                  </a:solidFill>
                </a:rPr>
                <a:t>1</a:t>
              </a:r>
            </a:p>
          </p:txBody>
        </p:sp>
        <p:cxnSp>
          <p:nvCxnSpPr>
            <p:cNvPr id="143" name="Straight Connector 142">
              <a:extLst>
                <a:ext uri="{FF2B5EF4-FFF2-40B4-BE49-F238E27FC236}">
                  <a16:creationId xmlns:a16="http://schemas.microsoft.com/office/drawing/2014/main" id="{AB1D3EA1-142A-783B-C54F-A714A699EFB9}"/>
                </a:ext>
              </a:extLst>
            </p:cNvPr>
            <p:cNvCxnSpPr>
              <a:cxnSpLocks/>
              <a:stCxn id="142" idx="3"/>
            </p:cNvCxnSpPr>
            <p:nvPr/>
          </p:nvCxnSpPr>
          <p:spPr>
            <a:xfrm>
              <a:off x="3877008" y="3369445"/>
              <a:ext cx="5236253" cy="1574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grpSp>
      <p:grpSp>
        <p:nvGrpSpPr>
          <p:cNvPr id="144" name="Group 143">
            <a:extLst>
              <a:ext uri="{FF2B5EF4-FFF2-40B4-BE49-F238E27FC236}">
                <a16:creationId xmlns:a16="http://schemas.microsoft.com/office/drawing/2014/main" id="{86A7BE1A-C6B0-93C6-00DB-C371015BAC37}"/>
              </a:ext>
            </a:extLst>
          </p:cNvPr>
          <p:cNvGrpSpPr/>
          <p:nvPr/>
        </p:nvGrpSpPr>
        <p:grpSpPr>
          <a:xfrm>
            <a:off x="7225918" y="1371600"/>
            <a:ext cx="2770508" cy="4355511"/>
            <a:chOff x="659337" y="1264683"/>
            <a:chExt cx="2770508" cy="4355511"/>
          </a:xfrm>
        </p:grpSpPr>
        <p:cxnSp>
          <p:nvCxnSpPr>
            <p:cNvPr id="145" name="Straight Connector 144">
              <a:extLst>
                <a:ext uri="{FF2B5EF4-FFF2-40B4-BE49-F238E27FC236}">
                  <a16:creationId xmlns:a16="http://schemas.microsoft.com/office/drawing/2014/main" id="{EE70E433-12BC-5BAF-E276-4F3D65E4E0E6}"/>
                </a:ext>
              </a:extLst>
            </p:cNvPr>
            <p:cNvCxnSpPr/>
            <p:nvPr/>
          </p:nvCxnSpPr>
          <p:spPr>
            <a:xfrm>
              <a:off x="901551" y="1612232"/>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7472EE7D-7F9E-7401-E857-53723D07EB0C}"/>
                </a:ext>
              </a:extLst>
            </p:cNvPr>
            <p:cNvCxnSpPr/>
            <p:nvPr/>
          </p:nvCxnSpPr>
          <p:spPr>
            <a:xfrm>
              <a:off x="2077190" y="158779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91501910-E5E1-6FC9-76AC-11643B36AB60}"/>
                </a:ext>
              </a:extLst>
            </p:cNvPr>
            <p:cNvCxnSpPr/>
            <p:nvPr/>
          </p:nvCxnSpPr>
          <p:spPr>
            <a:xfrm>
              <a:off x="3197262" y="1589279"/>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id="{D2F45D27-BB61-7B66-DC71-C46199EA1D76}"/>
                </a:ext>
              </a:extLst>
            </p:cNvPr>
            <p:cNvSpPr txBox="1"/>
            <p:nvPr/>
          </p:nvSpPr>
          <p:spPr>
            <a:xfrm>
              <a:off x="659337" y="1282274"/>
              <a:ext cx="484428" cy="369332"/>
            </a:xfrm>
            <a:prstGeom prst="rect">
              <a:avLst/>
            </a:prstGeom>
            <a:noFill/>
          </p:spPr>
          <p:txBody>
            <a:bodyPr wrap="none" rtlCol="0">
              <a:spAutoFit/>
            </a:bodyPr>
            <a:lstStyle/>
            <a:p>
              <a:r>
                <a:rPr lang="en-US" b="1" dirty="0"/>
                <a:t>L0</a:t>
              </a:r>
            </a:p>
          </p:txBody>
        </p:sp>
        <p:sp>
          <p:nvSpPr>
            <p:cNvPr id="149" name="TextBox 148">
              <a:extLst>
                <a:ext uri="{FF2B5EF4-FFF2-40B4-BE49-F238E27FC236}">
                  <a16:creationId xmlns:a16="http://schemas.microsoft.com/office/drawing/2014/main" id="{20FD36D0-8DCE-1333-B462-A7B127F480DC}"/>
                </a:ext>
              </a:extLst>
            </p:cNvPr>
            <p:cNvSpPr txBox="1"/>
            <p:nvPr/>
          </p:nvSpPr>
          <p:spPr>
            <a:xfrm>
              <a:off x="1834976" y="1264683"/>
              <a:ext cx="404278" cy="369332"/>
            </a:xfrm>
            <a:prstGeom prst="rect">
              <a:avLst/>
            </a:prstGeom>
            <a:noFill/>
          </p:spPr>
          <p:txBody>
            <a:bodyPr wrap="none" rtlCol="0">
              <a:spAutoFit/>
            </a:bodyPr>
            <a:lstStyle/>
            <a:p>
              <a:r>
                <a:rPr lang="en-US" b="1" dirty="0"/>
                <a:t>L1</a:t>
              </a:r>
            </a:p>
          </p:txBody>
        </p:sp>
        <p:sp>
          <p:nvSpPr>
            <p:cNvPr id="150" name="TextBox 149">
              <a:extLst>
                <a:ext uri="{FF2B5EF4-FFF2-40B4-BE49-F238E27FC236}">
                  <a16:creationId xmlns:a16="http://schemas.microsoft.com/office/drawing/2014/main" id="{D3735342-769F-0015-E63D-4AED8409D816}"/>
                </a:ext>
              </a:extLst>
            </p:cNvPr>
            <p:cNvSpPr txBox="1"/>
            <p:nvPr/>
          </p:nvSpPr>
          <p:spPr>
            <a:xfrm>
              <a:off x="2959845" y="1284102"/>
              <a:ext cx="470000" cy="369332"/>
            </a:xfrm>
            <a:prstGeom prst="rect">
              <a:avLst/>
            </a:prstGeom>
            <a:noFill/>
          </p:spPr>
          <p:txBody>
            <a:bodyPr wrap="none" rtlCol="0">
              <a:spAutoFit/>
            </a:bodyPr>
            <a:lstStyle/>
            <a:p>
              <a:r>
                <a:rPr lang="en-US" b="1" dirty="0"/>
                <a:t>L2</a:t>
              </a:r>
            </a:p>
          </p:txBody>
        </p:sp>
      </p:grpSp>
      <p:sp>
        <p:nvSpPr>
          <p:cNvPr id="151" name="TextBox 150">
            <a:extLst>
              <a:ext uri="{FF2B5EF4-FFF2-40B4-BE49-F238E27FC236}">
                <a16:creationId xmlns:a16="http://schemas.microsoft.com/office/drawing/2014/main" id="{ACF1990E-5D77-A628-7541-86F9065E3977}"/>
              </a:ext>
            </a:extLst>
          </p:cNvPr>
          <p:cNvSpPr txBox="1"/>
          <p:nvPr/>
        </p:nvSpPr>
        <p:spPr>
          <a:xfrm>
            <a:off x="7483288" y="3822998"/>
            <a:ext cx="344966" cy="276999"/>
          </a:xfrm>
          <a:prstGeom prst="rect">
            <a:avLst/>
          </a:prstGeom>
          <a:noFill/>
        </p:spPr>
        <p:txBody>
          <a:bodyPr wrap="none" rtlCol="0">
            <a:spAutoFit/>
          </a:bodyPr>
          <a:lstStyle/>
          <a:p>
            <a:r>
              <a:rPr lang="en-US" sz="1200" b="1" dirty="0"/>
              <a:t>n</a:t>
            </a:r>
            <a:r>
              <a:rPr lang="en-US" sz="1200" b="1" baseline="-25000" dirty="0"/>
              <a:t>0</a:t>
            </a:r>
            <a:endParaRPr lang="en-US" sz="1200" b="1" dirty="0"/>
          </a:p>
        </p:txBody>
      </p:sp>
      <p:cxnSp>
        <p:nvCxnSpPr>
          <p:cNvPr id="158" name="Straight Connector 157">
            <a:extLst>
              <a:ext uri="{FF2B5EF4-FFF2-40B4-BE49-F238E27FC236}">
                <a16:creationId xmlns:a16="http://schemas.microsoft.com/office/drawing/2014/main" id="{7AA1D1CB-D557-6EEE-3759-B42E4B0FE8A1}"/>
              </a:ext>
            </a:extLst>
          </p:cNvPr>
          <p:cNvCxnSpPr>
            <a:cxnSpLocks/>
          </p:cNvCxnSpPr>
          <p:nvPr/>
        </p:nvCxnSpPr>
        <p:spPr>
          <a:xfrm>
            <a:off x="1219200" y="3810000"/>
            <a:ext cx="3873456" cy="11821"/>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97697EAC-0AC2-8488-10DF-F321E22940F5}"/>
              </a:ext>
            </a:extLst>
          </p:cNvPr>
          <p:cNvCxnSpPr>
            <a:cxnSpLocks/>
          </p:cNvCxnSpPr>
          <p:nvPr/>
        </p:nvCxnSpPr>
        <p:spPr>
          <a:xfrm flipV="1">
            <a:off x="7771399" y="2737254"/>
            <a:ext cx="869053" cy="89161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EFE7FE0-AA28-E915-BDA0-39246B5ADF6B}"/>
              </a:ext>
            </a:extLst>
          </p:cNvPr>
          <p:cNvSpPr/>
          <p:nvPr/>
        </p:nvSpPr>
        <p:spPr>
          <a:xfrm>
            <a:off x="8640452" y="2594382"/>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2">
                    <a:lumMod val="50000"/>
                  </a:schemeClr>
                </a:solidFill>
              </a:rPr>
              <a:t>0</a:t>
            </a:r>
          </a:p>
        </p:txBody>
      </p:sp>
      <p:cxnSp>
        <p:nvCxnSpPr>
          <p:cNvPr id="9" name="Straight Connector 8">
            <a:extLst>
              <a:ext uri="{FF2B5EF4-FFF2-40B4-BE49-F238E27FC236}">
                <a16:creationId xmlns:a16="http://schemas.microsoft.com/office/drawing/2014/main" id="{486960F7-612D-C12B-C1F2-EA73B665B674}"/>
              </a:ext>
            </a:extLst>
          </p:cNvPr>
          <p:cNvCxnSpPr>
            <a:cxnSpLocks/>
          </p:cNvCxnSpPr>
          <p:nvPr/>
        </p:nvCxnSpPr>
        <p:spPr>
          <a:xfrm>
            <a:off x="8947561" y="2737254"/>
            <a:ext cx="2787239" cy="2149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6659DB0-8BD9-2D72-D1E7-813E76B6776C}"/>
              </a:ext>
            </a:extLst>
          </p:cNvPr>
          <p:cNvSpPr/>
          <p:nvPr/>
        </p:nvSpPr>
        <p:spPr>
          <a:xfrm>
            <a:off x="8640452" y="4641632"/>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2">
                    <a:lumMod val="50000"/>
                  </a:schemeClr>
                </a:solidFill>
              </a:rPr>
              <a:t>0</a:t>
            </a:r>
          </a:p>
        </p:txBody>
      </p:sp>
      <p:cxnSp>
        <p:nvCxnSpPr>
          <p:cNvPr id="11" name="Straight Connector 10">
            <a:extLst>
              <a:ext uri="{FF2B5EF4-FFF2-40B4-BE49-F238E27FC236}">
                <a16:creationId xmlns:a16="http://schemas.microsoft.com/office/drawing/2014/main" id="{113D8AFA-7795-4DCD-4BB2-B781B0FE75E1}"/>
              </a:ext>
            </a:extLst>
          </p:cNvPr>
          <p:cNvCxnSpPr>
            <a:cxnSpLocks/>
          </p:cNvCxnSpPr>
          <p:nvPr/>
        </p:nvCxnSpPr>
        <p:spPr>
          <a:xfrm>
            <a:off x="8947561" y="4784505"/>
            <a:ext cx="2787239" cy="2149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37FF023-4C54-59F8-C583-5749633A19EF}"/>
              </a:ext>
            </a:extLst>
          </p:cNvPr>
          <p:cNvSpPr txBox="1"/>
          <p:nvPr/>
        </p:nvSpPr>
        <p:spPr>
          <a:xfrm>
            <a:off x="8645751" y="2846024"/>
            <a:ext cx="308098" cy="276999"/>
          </a:xfrm>
          <a:prstGeom prst="rect">
            <a:avLst/>
          </a:prstGeom>
          <a:noFill/>
        </p:spPr>
        <p:txBody>
          <a:bodyPr wrap="none" rtlCol="0">
            <a:spAutoFit/>
          </a:bodyPr>
          <a:lstStyle/>
          <a:p>
            <a:r>
              <a:rPr lang="en-US" sz="1200" b="1" dirty="0"/>
              <a:t>n</a:t>
            </a:r>
            <a:r>
              <a:rPr lang="en-US" sz="1200" b="1" baseline="-25000" dirty="0"/>
              <a:t>1</a:t>
            </a:r>
            <a:endParaRPr lang="en-US" sz="1200" b="1" dirty="0"/>
          </a:p>
        </p:txBody>
      </p:sp>
      <p:sp>
        <p:nvSpPr>
          <p:cNvPr id="15" name="TextBox 14">
            <a:extLst>
              <a:ext uri="{FF2B5EF4-FFF2-40B4-BE49-F238E27FC236}">
                <a16:creationId xmlns:a16="http://schemas.microsoft.com/office/drawing/2014/main" id="{FFA18CF3-3806-0B5A-0629-6BF1DEE052E0}"/>
              </a:ext>
            </a:extLst>
          </p:cNvPr>
          <p:cNvSpPr txBox="1"/>
          <p:nvPr/>
        </p:nvSpPr>
        <p:spPr>
          <a:xfrm>
            <a:off x="8652070" y="4917532"/>
            <a:ext cx="336952" cy="276999"/>
          </a:xfrm>
          <a:prstGeom prst="rect">
            <a:avLst/>
          </a:prstGeom>
          <a:noFill/>
        </p:spPr>
        <p:txBody>
          <a:bodyPr wrap="none" rtlCol="0">
            <a:spAutoFit/>
          </a:bodyPr>
          <a:lstStyle/>
          <a:p>
            <a:r>
              <a:rPr lang="en-US" sz="1200" b="1" dirty="0"/>
              <a:t>n</a:t>
            </a:r>
            <a:r>
              <a:rPr lang="en-US" sz="1200" b="1" baseline="-25000" dirty="0"/>
              <a:t>2</a:t>
            </a:r>
            <a:endParaRPr lang="en-US" sz="1200" b="1" dirty="0"/>
          </a:p>
        </p:txBody>
      </p:sp>
      <p:cxnSp>
        <p:nvCxnSpPr>
          <p:cNvPr id="47" name="Straight Arrow Connector 46">
            <a:extLst>
              <a:ext uri="{FF2B5EF4-FFF2-40B4-BE49-F238E27FC236}">
                <a16:creationId xmlns:a16="http://schemas.microsoft.com/office/drawing/2014/main" id="{605A079A-3804-D42B-1BBE-A818587B5A93}"/>
              </a:ext>
            </a:extLst>
          </p:cNvPr>
          <p:cNvCxnSpPr>
            <a:cxnSpLocks/>
          </p:cNvCxnSpPr>
          <p:nvPr/>
        </p:nvCxnSpPr>
        <p:spPr>
          <a:xfrm>
            <a:off x="8947560" y="2869420"/>
            <a:ext cx="815651" cy="40217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AD2DC18-4C52-E364-669A-AD07D52ACE6C}"/>
              </a:ext>
            </a:extLst>
          </p:cNvPr>
          <p:cNvCxnSpPr>
            <a:cxnSpLocks/>
          </p:cNvCxnSpPr>
          <p:nvPr/>
        </p:nvCxnSpPr>
        <p:spPr>
          <a:xfrm>
            <a:off x="8947561" y="4903560"/>
            <a:ext cx="815650" cy="4024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8DFB594B-0100-43B7-2BC8-66791407F78F}"/>
              </a:ext>
            </a:extLst>
          </p:cNvPr>
          <p:cNvSpPr/>
          <p:nvPr/>
        </p:nvSpPr>
        <p:spPr>
          <a:xfrm>
            <a:off x="9763211" y="2096048"/>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rgbClr val="000000"/>
                </a:solidFill>
              </a:rPr>
              <a:t>1</a:t>
            </a:r>
          </a:p>
        </p:txBody>
      </p:sp>
      <p:cxnSp>
        <p:nvCxnSpPr>
          <p:cNvPr id="59" name="Straight Connector 58">
            <a:extLst>
              <a:ext uri="{FF2B5EF4-FFF2-40B4-BE49-F238E27FC236}">
                <a16:creationId xmlns:a16="http://schemas.microsoft.com/office/drawing/2014/main" id="{6D1F78DF-DB7A-53C2-0DA4-F9C490B46A1F}"/>
              </a:ext>
            </a:extLst>
          </p:cNvPr>
          <p:cNvCxnSpPr>
            <a:cxnSpLocks/>
          </p:cNvCxnSpPr>
          <p:nvPr/>
        </p:nvCxnSpPr>
        <p:spPr>
          <a:xfrm>
            <a:off x="10070320" y="2238921"/>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E612C7FA-5F4B-E742-3DE5-828F01080382}"/>
              </a:ext>
            </a:extLst>
          </p:cNvPr>
          <p:cNvSpPr/>
          <p:nvPr/>
        </p:nvSpPr>
        <p:spPr>
          <a:xfrm>
            <a:off x="9763211" y="3128719"/>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lumMod val="50000"/>
                  </a:schemeClr>
                </a:solidFill>
              </a:rPr>
              <a:t>1</a:t>
            </a:r>
          </a:p>
        </p:txBody>
      </p:sp>
      <p:cxnSp>
        <p:nvCxnSpPr>
          <p:cNvPr id="63" name="Straight Connector 62">
            <a:extLst>
              <a:ext uri="{FF2B5EF4-FFF2-40B4-BE49-F238E27FC236}">
                <a16:creationId xmlns:a16="http://schemas.microsoft.com/office/drawing/2014/main" id="{845C165F-E587-8F32-800A-096D186C0A4B}"/>
              </a:ext>
            </a:extLst>
          </p:cNvPr>
          <p:cNvCxnSpPr>
            <a:cxnSpLocks/>
          </p:cNvCxnSpPr>
          <p:nvPr/>
        </p:nvCxnSpPr>
        <p:spPr>
          <a:xfrm>
            <a:off x="10070320" y="3271591"/>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2190B3FE-9250-AB26-4B16-4F11111E1307}"/>
              </a:ext>
            </a:extLst>
          </p:cNvPr>
          <p:cNvSpPr/>
          <p:nvPr/>
        </p:nvSpPr>
        <p:spPr>
          <a:xfrm>
            <a:off x="9763211" y="4147374"/>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lumMod val="50000"/>
                  </a:schemeClr>
                </a:solidFill>
              </a:rPr>
              <a:t>0</a:t>
            </a:r>
          </a:p>
        </p:txBody>
      </p:sp>
      <p:cxnSp>
        <p:nvCxnSpPr>
          <p:cNvPr id="67" name="Straight Connector 66">
            <a:extLst>
              <a:ext uri="{FF2B5EF4-FFF2-40B4-BE49-F238E27FC236}">
                <a16:creationId xmlns:a16="http://schemas.microsoft.com/office/drawing/2014/main" id="{4D1CB5FF-D455-1A93-772A-A78FBCEC1E1C}"/>
              </a:ext>
            </a:extLst>
          </p:cNvPr>
          <p:cNvCxnSpPr>
            <a:cxnSpLocks/>
          </p:cNvCxnSpPr>
          <p:nvPr/>
        </p:nvCxnSpPr>
        <p:spPr>
          <a:xfrm>
            <a:off x="10070320" y="4290247"/>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32D047F1-D3EE-158D-4E36-510130FCC449}"/>
              </a:ext>
            </a:extLst>
          </p:cNvPr>
          <p:cNvSpPr/>
          <p:nvPr/>
        </p:nvSpPr>
        <p:spPr>
          <a:xfrm>
            <a:off x="9763211" y="5163187"/>
            <a:ext cx="307109" cy="285744"/>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lumMod val="50000"/>
                  </a:schemeClr>
                </a:solidFill>
              </a:rPr>
              <a:t>1</a:t>
            </a:r>
          </a:p>
        </p:txBody>
      </p:sp>
      <p:cxnSp>
        <p:nvCxnSpPr>
          <p:cNvPr id="71" name="Straight Connector 70">
            <a:extLst>
              <a:ext uri="{FF2B5EF4-FFF2-40B4-BE49-F238E27FC236}">
                <a16:creationId xmlns:a16="http://schemas.microsoft.com/office/drawing/2014/main" id="{4C4B0A9B-AE96-53E3-0BA6-9D48E1C5A9DE}"/>
              </a:ext>
            </a:extLst>
          </p:cNvPr>
          <p:cNvCxnSpPr>
            <a:cxnSpLocks/>
          </p:cNvCxnSpPr>
          <p:nvPr/>
        </p:nvCxnSpPr>
        <p:spPr>
          <a:xfrm>
            <a:off x="10070320" y="5306060"/>
            <a:ext cx="166448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AD9A561-FA89-3005-AD79-AA880763FEE7}"/>
              </a:ext>
            </a:extLst>
          </p:cNvPr>
          <p:cNvSpPr txBox="1"/>
          <p:nvPr/>
        </p:nvSpPr>
        <p:spPr>
          <a:xfrm>
            <a:off x="9764690" y="2332018"/>
            <a:ext cx="338554" cy="276999"/>
          </a:xfrm>
          <a:prstGeom prst="rect">
            <a:avLst/>
          </a:prstGeom>
          <a:noFill/>
        </p:spPr>
        <p:txBody>
          <a:bodyPr wrap="none" rtlCol="0">
            <a:spAutoFit/>
          </a:bodyPr>
          <a:lstStyle/>
          <a:p>
            <a:r>
              <a:rPr lang="en-US" sz="1200" b="1" dirty="0"/>
              <a:t>n</a:t>
            </a:r>
            <a:r>
              <a:rPr lang="en-US" sz="1200" b="1" baseline="-25000" dirty="0"/>
              <a:t>3</a:t>
            </a:r>
            <a:endParaRPr lang="en-US" sz="1200" b="1" dirty="0"/>
          </a:p>
        </p:txBody>
      </p:sp>
      <p:sp>
        <p:nvSpPr>
          <p:cNvPr id="3" name="TextBox 2">
            <a:extLst>
              <a:ext uri="{FF2B5EF4-FFF2-40B4-BE49-F238E27FC236}">
                <a16:creationId xmlns:a16="http://schemas.microsoft.com/office/drawing/2014/main" id="{1D57231C-B2D9-8314-EEF7-FE180BD7093E}"/>
              </a:ext>
            </a:extLst>
          </p:cNvPr>
          <p:cNvSpPr txBox="1"/>
          <p:nvPr/>
        </p:nvSpPr>
        <p:spPr>
          <a:xfrm>
            <a:off x="9753600" y="3352493"/>
            <a:ext cx="341760" cy="276999"/>
          </a:xfrm>
          <a:prstGeom prst="rect">
            <a:avLst/>
          </a:prstGeom>
          <a:noFill/>
        </p:spPr>
        <p:txBody>
          <a:bodyPr wrap="none" rtlCol="0">
            <a:spAutoFit/>
          </a:bodyPr>
          <a:lstStyle/>
          <a:p>
            <a:r>
              <a:rPr lang="en-US" sz="1200" b="1" dirty="0"/>
              <a:t>n</a:t>
            </a:r>
            <a:r>
              <a:rPr lang="en-US" sz="1200" b="1" baseline="-25000" dirty="0"/>
              <a:t>4</a:t>
            </a:r>
            <a:endParaRPr lang="en-US" sz="1200" b="1" dirty="0"/>
          </a:p>
        </p:txBody>
      </p:sp>
      <p:sp>
        <p:nvSpPr>
          <p:cNvPr id="17" name="TextBox 16">
            <a:extLst>
              <a:ext uri="{FF2B5EF4-FFF2-40B4-BE49-F238E27FC236}">
                <a16:creationId xmlns:a16="http://schemas.microsoft.com/office/drawing/2014/main" id="{8FDDEE2A-968C-E6F9-2A47-B7041625692A}"/>
              </a:ext>
            </a:extLst>
          </p:cNvPr>
          <p:cNvSpPr txBox="1"/>
          <p:nvPr/>
        </p:nvSpPr>
        <p:spPr>
          <a:xfrm>
            <a:off x="9753600" y="4371201"/>
            <a:ext cx="338554" cy="276999"/>
          </a:xfrm>
          <a:prstGeom prst="rect">
            <a:avLst/>
          </a:prstGeom>
          <a:noFill/>
        </p:spPr>
        <p:txBody>
          <a:bodyPr wrap="none" rtlCol="0">
            <a:spAutoFit/>
          </a:bodyPr>
          <a:lstStyle/>
          <a:p>
            <a:r>
              <a:rPr lang="en-US" sz="1200" b="1" dirty="0"/>
              <a:t>n</a:t>
            </a:r>
            <a:r>
              <a:rPr lang="en-US" sz="1200" b="1" baseline="-25000" dirty="0"/>
              <a:t>5</a:t>
            </a:r>
            <a:endParaRPr lang="en-US" sz="1200" b="1" dirty="0"/>
          </a:p>
        </p:txBody>
      </p:sp>
      <p:sp>
        <p:nvSpPr>
          <p:cNvPr id="48" name="TextBox 47">
            <a:extLst>
              <a:ext uri="{FF2B5EF4-FFF2-40B4-BE49-F238E27FC236}">
                <a16:creationId xmlns:a16="http://schemas.microsoft.com/office/drawing/2014/main" id="{4DA202A9-4DF9-303B-6623-BCF2698F17FA}"/>
              </a:ext>
            </a:extLst>
          </p:cNvPr>
          <p:cNvSpPr txBox="1"/>
          <p:nvPr/>
        </p:nvSpPr>
        <p:spPr>
          <a:xfrm>
            <a:off x="9753600" y="5392011"/>
            <a:ext cx="338554" cy="276999"/>
          </a:xfrm>
          <a:prstGeom prst="rect">
            <a:avLst/>
          </a:prstGeom>
          <a:noFill/>
        </p:spPr>
        <p:txBody>
          <a:bodyPr wrap="none" rtlCol="0">
            <a:spAutoFit/>
          </a:bodyPr>
          <a:lstStyle/>
          <a:p>
            <a:r>
              <a:rPr lang="en-US" sz="1200" b="1" dirty="0"/>
              <a:t>n</a:t>
            </a:r>
            <a:r>
              <a:rPr lang="en-US" sz="1200" b="1" baseline="-25000" dirty="0"/>
              <a:t>6</a:t>
            </a:r>
            <a:endParaRPr lang="en-US" sz="1200" b="1" dirty="0"/>
          </a:p>
        </p:txBody>
      </p:sp>
      <p:cxnSp>
        <p:nvCxnSpPr>
          <p:cNvPr id="76" name="Straight Arrow Connector 75">
            <a:extLst>
              <a:ext uri="{FF2B5EF4-FFF2-40B4-BE49-F238E27FC236}">
                <a16:creationId xmlns:a16="http://schemas.microsoft.com/office/drawing/2014/main" id="{A3FC4B8B-8398-B8DF-0145-0C3C0CA296B1}"/>
              </a:ext>
            </a:extLst>
          </p:cNvPr>
          <p:cNvCxnSpPr>
            <a:cxnSpLocks/>
          </p:cNvCxnSpPr>
          <p:nvPr/>
        </p:nvCxnSpPr>
        <p:spPr>
          <a:xfrm flipV="1">
            <a:off x="10059335" y="1981200"/>
            <a:ext cx="975807" cy="12431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DDB60AD7-E411-75B1-800F-2D1BCB4B23BB}"/>
              </a:ext>
            </a:extLst>
          </p:cNvPr>
          <p:cNvCxnSpPr>
            <a:cxnSpLocks/>
          </p:cNvCxnSpPr>
          <p:nvPr/>
        </p:nvCxnSpPr>
        <p:spPr>
          <a:xfrm flipV="1">
            <a:off x="10044390" y="3004266"/>
            <a:ext cx="990752" cy="13272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BC8053A7-9636-5F29-A0B2-E4FD0AC33F8C}"/>
              </a:ext>
            </a:extLst>
          </p:cNvPr>
          <p:cNvCxnSpPr>
            <a:cxnSpLocks/>
          </p:cNvCxnSpPr>
          <p:nvPr/>
        </p:nvCxnSpPr>
        <p:spPr>
          <a:xfrm>
            <a:off x="10070320" y="4402567"/>
            <a:ext cx="964822" cy="1354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7AD18E3E-A82C-30AD-343A-05167B37009E}"/>
              </a:ext>
            </a:extLst>
          </p:cNvPr>
          <p:cNvCxnSpPr>
            <a:cxnSpLocks/>
          </p:cNvCxnSpPr>
          <p:nvPr/>
        </p:nvCxnSpPr>
        <p:spPr>
          <a:xfrm flipV="1">
            <a:off x="10070320" y="5048650"/>
            <a:ext cx="964822" cy="1245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162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DF3-DA3F-F80D-BF69-28A5FEB2E651}"/>
              </a:ext>
            </a:extLst>
          </p:cNvPr>
          <p:cNvSpPr>
            <a:spLocks noGrp="1"/>
          </p:cNvSpPr>
          <p:nvPr>
            <p:ph type="title"/>
          </p:nvPr>
        </p:nvSpPr>
        <p:spPr>
          <a:xfrm>
            <a:off x="609600" y="274638"/>
            <a:ext cx="10972800" cy="1143000"/>
          </a:xfrm>
        </p:spPr>
        <p:txBody>
          <a:bodyPr anchor="ctr">
            <a:normAutofit/>
          </a:bodyPr>
          <a:lstStyle/>
          <a:p>
            <a:r>
              <a:rPr lang="en-US" dirty="0"/>
              <a:t>PLRU FV – Final Approach</a:t>
            </a:r>
            <a:endParaRPr lang="en-US" dirty="0">
              <a:cs typeface="Calibri"/>
            </a:endParaRPr>
          </a:p>
        </p:txBody>
      </p:sp>
      <p:sp>
        <p:nvSpPr>
          <p:cNvPr id="4" name="Footer Placeholder 3">
            <a:extLst>
              <a:ext uri="{FF2B5EF4-FFF2-40B4-BE49-F238E27FC236}">
                <a16:creationId xmlns:a16="http://schemas.microsoft.com/office/drawing/2014/main" id="{E4412985-E39E-7E84-20BE-78673E5A1A18}"/>
              </a:ext>
            </a:extLst>
          </p:cNvPr>
          <p:cNvSpPr>
            <a:spLocks noGrp="1"/>
          </p:cNvSpPr>
          <p:nvPr>
            <p:ph type="ftr" sz="quarter" idx="11"/>
          </p:nvPr>
        </p:nvSpPr>
        <p:spPr>
          <a:xfrm>
            <a:off x="2235200" y="6356351"/>
            <a:ext cx="2946400" cy="365125"/>
          </a:xfrm>
        </p:spPr>
        <p:txBody>
          <a:bodyPr anchor="ctr">
            <a:normAutofit/>
          </a:bodyPr>
          <a:lstStyle/>
          <a:p>
            <a:pPr>
              <a:spcAft>
                <a:spcPts val="600"/>
              </a:spcAft>
            </a:pPr>
            <a:r>
              <a:rPr lang="en-US" dirty="0"/>
              <a:t>© Accellera Systems Initiative</a:t>
            </a:r>
            <a:endParaRPr lang="en-US"/>
          </a:p>
        </p:txBody>
      </p:sp>
      <p:sp>
        <p:nvSpPr>
          <p:cNvPr id="5" name="Slide Number Placeholder 4">
            <a:extLst>
              <a:ext uri="{FF2B5EF4-FFF2-40B4-BE49-F238E27FC236}">
                <a16:creationId xmlns:a16="http://schemas.microsoft.com/office/drawing/2014/main" id="{1842EF0C-0FDF-2718-F924-F547EF30665B}"/>
              </a:ext>
            </a:extLst>
          </p:cNvPr>
          <p:cNvSpPr>
            <a:spLocks noGrp="1"/>
          </p:cNvSpPr>
          <p:nvPr>
            <p:ph type="sldNum" sz="quarter" idx="12"/>
          </p:nvPr>
        </p:nvSpPr>
        <p:spPr>
          <a:xfrm>
            <a:off x="4876800" y="6356351"/>
            <a:ext cx="2336800" cy="365125"/>
          </a:xfrm>
        </p:spPr>
        <p:txBody>
          <a:bodyPr anchor="ctr">
            <a:normAutofit/>
          </a:bodyPr>
          <a:lstStyle/>
          <a:p>
            <a:pPr>
              <a:spcAft>
                <a:spcPts val="600"/>
              </a:spcAft>
            </a:pPr>
            <a:fld id="{8B820FFD-5868-4678-ACC2-C353669912D5}" type="slidenum">
              <a:rPr lang="en-US" smtClean="0"/>
              <a:pPr>
                <a:spcAft>
                  <a:spcPts val="600"/>
                </a:spcAft>
              </a:pPr>
              <a:t>13</a:t>
            </a:fld>
            <a:endParaRPr lang="en-US"/>
          </a:p>
        </p:txBody>
      </p:sp>
      <p:sp>
        <p:nvSpPr>
          <p:cNvPr id="6" name="Content Placeholder 2">
            <a:extLst>
              <a:ext uri="{FF2B5EF4-FFF2-40B4-BE49-F238E27FC236}">
                <a16:creationId xmlns:a16="http://schemas.microsoft.com/office/drawing/2014/main" id="{A06963A1-E63C-823E-DD94-959FB024B964}"/>
              </a:ext>
            </a:extLst>
          </p:cNvPr>
          <p:cNvSpPr txBox="1">
            <a:spLocks/>
          </p:cNvSpPr>
          <p:nvPr/>
        </p:nvSpPr>
        <p:spPr>
          <a:xfrm>
            <a:off x="762000" y="1600201"/>
            <a:ext cx="10972800" cy="44958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lnSpc>
                <a:spcPct val="90000"/>
              </a:lnSpc>
              <a:spcAft>
                <a:spcPts val="0"/>
              </a:spcAft>
            </a:pPr>
            <a:endParaRPr lang="en-US" dirty="0"/>
          </a:p>
        </p:txBody>
      </p:sp>
      <p:sp>
        <p:nvSpPr>
          <p:cNvPr id="10" name="TextBox 9">
            <a:extLst>
              <a:ext uri="{FF2B5EF4-FFF2-40B4-BE49-F238E27FC236}">
                <a16:creationId xmlns:a16="http://schemas.microsoft.com/office/drawing/2014/main" id="{B152991F-D638-2703-5FFA-ABF42FB4393F}"/>
              </a:ext>
            </a:extLst>
          </p:cNvPr>
          <p:cNvSpPr txBox="1"/>
          <p:nvPr/>
        </p:nvSpPr>
        <p:spPr>
          <a:xfrm>
            <a:off x="800100" y="1397000"/>
            <a:ext cx="11074400"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400" dirty="0">
                <a:latin typeface="Calibri"/>
                <a:cs typeface="Arial"/>
              </a:rPr>
              <a:t>Most of the CEX ended up being exceptions of PLRU, which prompted us to come up with a further relaxation of 2 generic PLRU properties. </a:t>
            </a:r>
          </a:p>
          <a:p>
            <a:pPr marL="342900" indent="-342900">
              <a:buFont typeface="Arial" panose="020B0604020202020204" pitchFamily="34" charset="0"/>
              <a:buChar char="•"/>
            </a:pPr>
            <a:r>
              <a:rPr lang="en-US" sz="2400" dirty="0">
                <a:latin typeface="Calibri"/>
                <a:cs typeface="Arial"/>
              </a:rPr>
              <a:t>For example,</a:t>
            </a:r>
          </a:p>
          <a:p>
            <a:pPr marL="800100" lvl="1" indent="-342900">
              <a:buFont typeface="Arial" panose="020B0604020202020204" pitchFamily="34" charset="0"/>
              <a:buChar char="•"/>
            </a:pPr>
            <a:r>
              <a:rPr lang="en-US" sz="2400" dirty="0">
                <a:latin typeface="Calibri"/>
                <a:cs typeface="Arial"/>
              </a:rPr>
              <a:t>Property #2 of initial test plan is converted to 4 directed properties as shown below</a:t>
            </a:r>
            <a:endParaRPr lang="en-US" dirty="0"/>
          </a:p>
        </p:txBody>
      </p:sp>
      <p:graphicFrame>
        <p:nvGraphicFramePr>
          <p:cNvPr id="21" name="Content Placeholder 2">
            <a:extLst>
              <a:ext uri="{FF2B5EF4-FFF2-40B4-BE49-F238E27FC236}">
                <a16:creationId xmlns:a16="http://schemas.microsoft.com/office/drawing/2014/main" id="{844E2779-7229-DF6A-7706-DAA02C19477D}"/>
              </a:ext>
            </a:extLst>
          </p:cNvPr>
          <p:cNvGraphicFramePr>
            <a:graphicFrameLocks noGrp="1"/>
          </p:cNvGraphicFramePr>
          <p:nvPr>
            <p:ph idx="1"/>
            <p:extLst>
              <p:ext uri="{D42A27DB-BD31-4B8C-83A1-F6EECF244321}">
                <p14:modId xmlns:p14="http://schemas.microsoft.com/office/powerpoint/2010/main" val="3249313204"/>
              </p:ext>
            </p:extLst>
          </p:nvPr>
        </p:nvGraphicFramePr>
        <p:xfrm>
          <a:off x="850900" y="3361392"/>
          <a:ext cx="10972800" cy="2494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2093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C3818-C0B3-6FD0-FA9F-6844974EF5FA}"/>
              </a:ext>
            </a:extLst>
          </p:cNvPr>
          <p:cNvSpPr>
            <a:spLocks noGrp="1"/>
          </p:cNvSpPr>
          <p:nvPr>
            <p:ph type="title"/>
          </p:nvPr>
        </p:nvSpPr>
        <p:spPr/>
        <p:txBody>
          <a:bodyPr/>
          <a:lstStyle/>
          <a:p>
            <a:r>
              <a:rPr lang="en-US" dirty="0">
                <a:cs typeface="Calibri"/>
              </a:rPr>
              <a:t>Critical Bug Summary</a:t>
            </a:r>
          </a:p>
        </p:txBody>
      </p:sp>
      <p:sp>
        <p:nvSpPr>
          <p:cNvPr id="3" name="Content Placeholder 2">
            <a:extLst>
              <a:ext uri="{FF2B5EF4-FFF2-40B4-BE49-F238E27FC236}">
                <a16:creationId xmlns:a16="http://schemas.microsoft.com/office/drawing/2014/main" id="{6B0823D0-D84A-8A5B-0916-0B61691F1B9F}"/>
              </a:ext>
            </a:extLst>
          </p:cNvPr>
          <p:cNvSpPr>
            <a:spLocks noGrp="1"/>
          </p:cNvSpPr>
          <p:nvPr>
            <p:ph idx="1"/>
          </p:nvPr>
        </p:nvSpPr>
        <p:spPr/>
        <p:txBody>
          <a:bodyPr vert="horz" lIns="91440" tIns="45720" rIns="91440" bIns="45720" rtlCol="0" anchor="t">
            <a:normAutofit/>
          </a:bodyPr>
          <a:lstStyle/>
          <a:p>
            <a:pPr marL="0" indent="0">
              <a:buNone/>
            </a:pPr>
            <a:endParaRPr lang="en-US" dirty="0">
              <a:ea typeface="Calibri"/>
              <a:cs typeface="Calibri"/>
            </a:endParaRPr>
          </a:p>
          <a:p>
            <a:pPr marL="0" indent="0">
              <a:buNone/>
            </a:pPr>
            <a:endParaRPr lang="en-US" dirty="0">
              <a:ea typeface="Calibri"/>
              <a:cs typeface="Calibri"/>
            </a:endParaRPr>
          </a:p>
        </p:txBody>
      </p:sp>
      <p:sp>
        <p:nvSpPr>
          <p:cNvPr id="4" name="Footer Placeholder 3">
            <a:extLst>
              <a:ext uri="{FF2B5EF4-FFF2-40B4-BE49-F238E27FC236}">
                <a16:creationId xmlns:a16="http://schemas.microsoft.com/office/drawing/2014/main" id="{5CE9E899-7F31-5ADB-2F50-BD30C4C49169}"/>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9CD80C2B-2B1E-8DAF-15EB-694F3BC446C9}"/>
              </a:ext>
            </a:extLst>
          </p:cNvPr>
          <p:cNvSpPr>
            <a:spLocks noGrp="1"/>
          </p:cNvSpPr>
          <p:nvPr>
            <p:ph type="sldNum" sz="quarter" idx="12"/>
          </p:nvPr>
        </p:nvSpPr>
        <p:spPr/>
        <p:txBody>
          <a:bodyPr/>
          <a:lstStyle/>
          <a:p>
            <a:fld id="{8B820FFD-5868-4678-ACC2-C353669912D5}" type="slidenum">
              <a:rPr lang="en-US" dirty="0" smtClean="0"/>
              <a:pPr/>
              <a:t>14</a:t>
            </a:fld>
            <a:endParaRPr lang="en-US" dirty="0"/>
          </a:p>
        </p:txBody>
      </p:sp>
      <p:sp>
        <p:nvSpPr>
          <p:cNvPr id="11" name="TextBox 10">
            <a:extLst>
              <a:ext uri="{FF2B5EF4-FFF2-40B4-BE49-F238E27FC236}">
                <a16:creationId xmlns:a16="http://schemas.microsoft.com/office/drawing/2014/main" id="{F0C14894-D145-D500-1F36-58F0D76132CB}"/>
              </a:ext>
            </a:extLst>
          </p:cNvPr>
          <p:cNvSpPr txBox="1"/>
          <p:nvPr/>
        </p:nvSpPr>
        <p:spPr>
          <a:xfrm>
            <a:off x="457200" y="1804406"/>
            <a:ext cx="4344421" cy="4154984"/>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IN" sz="1200" dirty="0">
                <a:solidFill>
                  <a:srgbClr val="008000"/>
                </a:solidFill>
                <a:latin typeface="Courier New"/>
                <a:cs typeface="Arial"/>
              </a:rPr>
              <a:t>//Tracker parameters</a:t>
            </a:r>
            <a:r>
              <a:rPr lang="en-IN" sz="1200" dirty="0">
                <a:latin typeface="Courier New"/>
                <a:cs typeface="Arial"/>
              </a:rPr>
              <a:t> </a:t>
            </a:r>
            <a:endParaRPr lang="en-IN" sz="1200" dirty="0">
              <a:latin typeface="Courier New"/>
              <a:cs typeface="Courier New"/>
            </a:endParaRPr>
          </a:p>
          <a:p>
            <a:r>
              <a:rPr lang="en-IN" sz="1200" dirty="0">
                <a:solidFill>
                  <a:srgbClr val="0000FF"/>
                </a:solidFill>
                <a:latin typeface="Courier New"/>
                <a:cs typeface="Arial"/>
              </a:rPr>
              <a:t>parameter </a:t>
            </a:r>
            <a:r>
              <a:rPr lang="en-IN" sz="1200" dirty="0">
                <a:solidFill>
                  <a:schemeClr val="tx1"/>
                </a:solidFill>
                <a:latin typeface="Courier New"/>
                <a:cs typeface="Arial"/>
              </a:rPr>
              <a:t>TRACK_ADDR </a:t>
            </a:r>
            <a:r>
              <a:rPr lang="en-IN" sz="1200" dirty="0">
                <a:latin typeface="Courier New"/>
                <a:cs typeface="Arial"/>
              </a:rPr>
              <a:t>= 23;</a:t>
            </a:r>
          </a:p>
          <a:p>
            <a:r>
              <a:rPr lang="en-IN" sz="1200" dirty="0">
                <a:solidFill>
                  <a:srgbClr val="0000FF"/>
                </a:solidFill>
                <a:latin typeface="Courier New"/>
                <a:cs typeface="Arial"/>
              </a:rPr>
              <a:t>parameter </a:t>
            </a:r>
            <a:r>
              <a:rPr lang="en-IN" sz="1200" dirty="0">
                <a:solidFill>
                  <a:schemeClr val="tx1"/>
                </a:solidFill>
                <a:latin typeface="Courier New"/>
                <a:cs typeface="Arial"/>
              </a:rPr>
              <a:t>TRACK_PAGE </a:t>
            </a:r>
            <a:r>
              <a:rPr lang="en-IN" sz="1200" dirty="0">
                <a:latin typeface="Courier New"/>
                <a:cs typeface="Arial"/>
              </a:rPr>
              <a:t>= 4K;</a:t>
            </a:r>
          </a:p>
          <a:p>
            <a:r>
              <a:rPr lang="en-IN" sz="1200" dirty="0">
                <a:solidFill>
                  <a:srgbClr val="0000FF"/>
                </a:solidFill>
                <a:latin typeface="Courier New"/>
                <a:cs typeface="Arial"/>
              </a:rPr>
              <a:t>parameter </a:t>
            </a:r>
            <a:r>
              <a:rPr lang="en-IN" sz="1200" dirty="0">
                <a:solidFill>
                  <a:schemeClr val="tx1"/>
                </a:solidFill>
                <a:latin typeface="Courier New"/>
                <a:cs typeface="Arial"/>
              </a:rPr>
              <a:t>TOTAL_WAY </a:t>
            </a:r>
            <a:r>
              <a:rPr lang="en-IN" sz="1200" dirty="0">
                <a:latin typeface="Courier New"/>
                <a:cs typeface="Arial"/>
              </a:rPr>
              <a:t>= 4;</a:t>
            </a:r>
          </a:p>
          <a:p>
            <a:endParaRPr lang="en-US" sz="1200" dirty="0">
              <a:solidFill>
                <a:srgbClr val="0000FF"/>
              </a:solidFill>
              <a:latin typeface="Courier New"/>
              <a:cs typeface="Courier New"/>
            </a:endParaRPr>
          </a:p>
          <a:p>
            <a:r>
              <a:rPr lang="en-IN" sz="1200" dirty="0">
                <a:solidFill>
                  <a:srgbClr val="008000"/>
                </a:solidFill>
                <a:latin typeface="Courier New"/>
                <a:cs typeface="Arial"/>
              </a:rPr>
              <a:t>//Glue logic to store MRU way</a:t>
            </a:r>
          </a:p>
          <a:p>
            <a:r>
              <a:rPr lang="en-IN" sz="1200" dirty="0">
                <a:solidFill>
                  <a:srgbClr val="0000FF"/>
                </a:solidFill>
                <a:latin typeface="Courier New"/>
                <a:cs typeface="Arial"/>
              </a:rPr>
              <a:t>logic </a:t>
            </a:r>
            <a:r>
              <a:rPr lang="en-IN" sz="1200" dirty="0">
                <a:latin typeface="Courier New"/>
                <a:cs typeface="Arial"/>
              </a:rPr>
              <a:t>[1:0] </a:t>
            </a:r>
            <a:r>
              <a:rPr lang="en-IN" sz="1200" dirty="0" err="1">
                <a:latin typeface="Courier New"/>
                <a:cs typeface="Arial"/>
              </a:rPr>
              <a:t>fv_mru_way</a:t>
            </a:r>
            <a:r>
              <a:rPr lang="en-IN" sz="1200" dirty="0">
                <a:latin typeface="Courier New"/>
                <a:cs typeface="Arial"/>
              </a:rPr>
              <a:t>;</a:t>
            </a:r>
          </a:p>
          <a:p>
            <a:r>
              <a:rPr lang="en-IN" sz="1200" dirty="0">
                <a:solidFill>
                  <a:srgbClr val="0000FF"/>
                </a:solidFill>
                <a:latin typeface="Courier New"/>
                <a:cs typeface="Arial"/>
              </a:rPr>
              <a:t>logic </a:t>
            </a:r>
            <a:r>
              <a:rPr lang="en-IN" sz="1200" dirty="0" err="1">
                <a:latin typeface="Courier New"/>
                <a:cs typeface="Arial"/>
              </a:rPr>
              <a:t>fv_mru_stored</a:t>
            </a:r>
            <a:r>
              <a:rPr lang="en-IN" sz="1200" dirty="0">
                <a:latin typeface="Courier New"/>
                <a:cs typeface="Arial"/>
              </a:rPr>
              <a:t>; </a:t>
            </a:r>
            <a:endParaRPr lang="en-IN" sz="1200" dirty="0">
              <a:latin typeface="Courier New"/>
              <a:cs typeface="Courier New"/>
            </a:endParaRPr>
          </a:p>
          <a:p>
            <a:endParaRPr lang="en-US" sz="1200" dirty="0">
              <a:latin typeface="Courier New"/>
              <a:cs typeface="Courier New"/>
            </a:endParaRPr>
          </a:p>
          <a:p>
            <a:r>
              <a:rPr lang="en-IN" sz="1200" dirty="0">
                <a:solidFill>
                  <a:srgbClr val="0000FF"/>
                </a:solidFill>
                <a:latin typeface="Courier New"/>
                <a:cs typeface="Arial"/>
              </a:rPr>
              <a:t>always</a:t>
            </a:r>
            <a:r>
              <a:rPr lang="en-IN" sz="1200" dirty="0">
                <a:latin typeface="Courier New"/>
                <a:cs typeface="Arial"/>
              </a:rPr>
              <a:t>@ (</a:t>
            </a:r>
            <a:r>
              <a:rPr lang="en-IN" sz="1200" dirty="0" err="1">
                <a:solidFill>
                  <a:srgbClr val="0000FF"/>
                </a:solidFill>
                <a:latin typeface="Courier New"/>
                <a:cs typeface="Arial"/>
              </a:rPr>
              <a:t>posedge</a:t>
            </a:r>
            <a:r>
              <a:rPr lang="en-IN" sz="1200" dirty="0">
                <a:solidFill>
                  <a:srgbClr val="0000FF"/>
                </a:solidFill>
                <a:latin typeface="Courier New"/>
                <a:cs typeface="Arial"/>
              </a:rPr>
              <a:t> </a:t>
            </a:r>
            <a:r>
              <a:rPr lang="en-IN" sz="1200" dirty="0" err="1">
                <a:latin typeface="Courier New"/>
                <a:cs typeface="Arial"/>
              </a:rPr>
              <a:t>clk</a:t>
            </a:r>
            <a:r>
              <a:rPr lang="en-IN" sz="1200" dirty="0">
                <a:latin typeface="Courier New"/>
                <a:cs typeface="Arial"/>
              </a:rPr>
              <a:t>) </a:t>
            </a:r>
            <a:r>
              <a:rPr lang="en-IN" sz="1200" dirty="0">
                <a:solidFill>
                  <a:srgbClr val="0000FF"/>
                </a:solidFill>
                <a:latin typeface="Courier New"/>
                <a:cs typeface="Arial"/>
              </a:rPr>
              <a:t>begin</a:t>
            </a:r>
          </a:p>
          <a:p>
            <a:r>
              <a:rPr lang="en-IN" sz="1200" dirty="0">
                <a:solidFill>
                  <a:srgbClr val="0000FF"/>
                </a:solidFill>
                <a:latin typeface="Courier New"/>
                <a:cs typeface="Arial"/>
              </a:rPr>
              <a:t>   if</a:t>
            </a:r>
            <a:r>
              <a:rPr lang="en-IN" sz="1200" dirty="0">
                <a:latin typeface="Courier New"/>
                <a:cs typeface="Arial"/>
              </a:rPr>
              <a:t> (</a:t>
            </a:r>
            <a:r>
              <a:rPr lang="en-IN" sz="1200" dirty="0" err="1">
                <a:latin typeface="Courier New"/>
                <a:cs typeface="Arial"/>
              </a:rPr>
              <a:t>rst</a:t>
            </a:r>
            <a:r>
              <a:rPr lang="en-IN" sz="1200" dirty="0">
                <a:latin typeface="Courier New"/>
                <a:cs typeface="Arial"/>
              </a:rPr>
              <a:t> | </a:t>
            </a:r>
            <a:r>
              <a:rPr lang="en-IN" sz="1200" dirty="0" err="1">
                <a:latin typeface="Courier New"/>
                <a:cs typeface="Arial"/>
              </a:rPr>
              <a:t>hit_en</a:t>
            </a:r>
            <a:r>
              <a:rPr lang="en-IN" sz="1200" dirty="0">
                <a:latin typeface="Courier New"/>
                <a:cs typeface="Arial"/>
              </a:rPr>
              <a:t>) begin</a:t>
            </a:r>
          </a:p>
          <a:p>
            <a:r>
              <a:rPr lang="en-IN" sz="1200" dirty="0">
                <a:latin typeface="Courier New"/>
                <a:cs typeface="Arial"/>
              </a:rPr>
              <a:t>      </a:t>
            </a:r>
            <a:r>
              <a:rPr lang="en-IN" sz="1200" dirty="0" err="1">
                <a:latin typeface="Courier New"/>
                <a:cs typeface="Arial"/>
              </a:rPr>
              <a:t>fv_mru_way</a:t>
            </a:r>
            <a:r>
              <a:rPr lang="en-IN" sz="1200" dirty="0">
                <a:latin typeface="Courier New"/>
                <a:cs typeface="Arial"/>
              </a:rPr>
              <a:t> &lt;= </a:t>
            </a:r>
            <a:r>
              <a:rPr lang="en-IN" sz="1200" dirty="0">
                <a:solidFill>
                  <a:srgbClr val="FF8000"/>
                </a:solidFill>
                <a:latin typeface="Courier New"/>
                <a:cs typeface="Arial"/>
              </a:rPr>
              <a:t>'0</a:t>
            </a:r>
            <a:r>
              <a:rPr lang="en-IN" sz="1200" dirty="0">
                <a:latin typeface="Courier New"/>
                <a:cs typeface="Arial"/>
              </a:rPr>
              <a:t>; </a:t>
            </a:r>
            <a:endParaRPr lang="en-IN" sz="1200" dirty="0">
              <a:latin typeface="Courier New"/>
              <a:cs typeface="Courier New"/>
            </a:endParaRPr>
          </a:p>
          <a:p>
            <a:r>
              <a:rPr lang="en-IN" sz="1200" dirty="0">
                <a:latin typeface="Courier New"/>
                <a:cs typeface="Arial"/>
              </a:rPr>
              <a:t>      </a:t>
            </a:r>
            <a:r>
              <a:rPr lang="en-IN" sz="1200" dirty="0" err="1">
                <a:latin typeface="Courier New"/>
                <a:cs typeface="Arial"/>
              </a:rPr>
              <a:t>fv_mru_stored</a:t>
            </a:r>
            <a:r>
              <a:rPr lang="en-IN" sz="1200" dirty="0">
                <a:latin typeface="Courier New"/>
                <a:cs typeface="Arial"/>
              </a:rPr>
              <a:t> &lt;= </a:t>
            </a:r>
            <a:r>
              <a:rPr lang="en-IN" sz="1200" dirty="0">
                <a:solidFill>
                  <a:srgbClr val="FF8000"/>
                </a:solidFill>
                <a:latin typeface="Courier New"/>
                <a:cs typeface="Arial"/>
              </a:rPr>
              <a:t>'0</a:t>
            </a:r>
            <a:r>
              <a:rPr lang="en-IN" sz="1200" dirty="0">
                <a:latin typeface="Courier New"/>
                <a:cs typeface="Arial"/>
              </a:rPr>
              <a:t>;</a:t>
            </a:r>
          </a:p>
          <a:p>
            <a:r>
              <a:rPr lang="en-IN" sz="1200" dirty="0">
                <a:solidFill>
                  <a:srgbClr val="0000FF"/>
                </a:solidFill>
                <a:latin typeface="Courier New"/>
                <a:cs typeface="Arial"/>
              </a:rPr>
              <a:t>   end</a:t>
            </a:r>
          </a:p>
          <a:p>
            <a:r>
              <a:rPr lang="en-IN" sz="1200" dirty="0">
                <a:solidFill>
                  <a:srgbClr val="0000FF"/>
                </a:solidFill>
                <a:latin typeface="Courier New"/>
                <a:cs typeface="Arial"/>
              </a:rPr>
              <a:t>   else</a:t>
            </a:r>
            <a:r>
              <a:rPr lang="en-IN" sz="1200" dirty="0">
                <a:latin typeface="Courier New"/>
                <a:cs typeface="Arial"/>
              </a:rPr>
              <a:t> </a:t>
            </a:r>
            <a:r>
              <a:rPr lang="en-IN" sz="1200" dirty="0">
                <a:solidFill>
                  <a:srgbClr val="0000FF"/>
                </a:solidFill>
                <a:latin typeface="Courier New"/>
                <a:cs typeface="Arial"/>
              </a:rPr>
              <a:t>if</a:t>
            </a:r>
            <a:r>
              <a:rPr lang="en-IN" sz="1200" dirty="0">
                <a:latin typeface="Courier New"/>
                <a:cs typeface="Arial"/>
              </a:rPr>
              <a:t> (wen &amp; </a:t>
            </a:r>
          </a:p>
          <a:p>
            <a:r>
              <a:rPr lang="en-IN" sz="1200" dirty="0">
                <a:latin typeface="Courier New"/>
                <a:cs typeface="Arial"/>
              </a:rPr>
              <a:t>           (</a:t>
            </a:r>
            <a:r>
              <a:rPr lang="en-IN" sz="1200" dirty="0" err="1">
                <a:latin typeface="Courier New"/>
                <a:cs typeface="Arial"/>
              </a:rPr>
              <a:t>wraddr</a:t>
            </a:r>
            <a:r>
              <a:rPr lang="en-IN" sz="1200" dirty="0">
                <a:latin typeface="Courier New"/>
                <a:cs typeface="Arial"/>
              </a:rPr>
              <a:t>==TRACK_ADDR)&amp;</a:t>
            </a:r>
          </a:p>
          <a:p>
            <a:r>
              <a:rPr lang="en-IN" sz="1200" dirty="0">
                <a:latin typeface="Courier New"/>
                <a:cs typeface="Arial"/>
              </a:rPr>
              <a:t>	 (</a:t>
            </a:r>
            <a:r>
              <a:rPr lang="en-IN" sz="1200" dirty="0" err="1">
                <a:latin typeface="Courier New"/>
                <a:cs typeface="Arial"/>
              </a:rPr>
              <a:t>page_type</a:t>
            </a:r>
            <a:r>
              <a:rPr lang="en-IN" sz="1200" dirty="0">
                <a:latin typeface="Courier New"/>
                <a:cs typeface="Arial"/>
              </a:rPr>
              <a:t>==TRACK_PAGE))</a:t>
            </a:r>
            <a:r>
              <a:rPr lang="en-IN" sz="1200" dirty="0">
                <a:solidFill>
                  <a:srgbClr val="000000"/>
                </a:solidFill>
                <a:latin typeface="Courier New"/>
                <a:cs typeface="Arial"/>
              </a:rPr>
              <a:t> </a:t>
            </a:r>
            <a:endParaRPr lang="en-IN" sz="1200" dirty="0">
              <a:solidFill>
                <a:srgbClr val="0070C0"/>
              </a:solidFill>
              <a:latin typeface="Courier New"/>
              <a:cs typeface="Arial"/>
            </a:endParaRPr>
          </a:p>
          <a:p>
            <a:r>
              <a:rPr lang="en-IN" sz="1200" dirty="0">
                <a:solidFill>
                  <a:srgbClr val="0000FF"/>
                </a:solidFill>
                <a:latin typeface="Courier New"/>
                <a:cs typeface="Courier New"/>
              </a:rPr>
              <a:t>   begin</a:t>
            </a:r>
            <a:endParaRPr lang="en-IN" sz="1200" dirty="0">
              <a:solidFill>
                <a:srgbClr val="0070C0"/>
              </a:solidFill>
              <a:latin typeface="Courier New"/>
              <a:cs typeface="Arial"/>
            </a:endParaRPr>
          </a:p>
          <a:p>
            <a:r>
              <a:rPr lang="en-IN" sz="1200" dirty="0">
                <a:latin typeface="Courier New"/>
                <a:cs typeface="Courier New"/>
              </a:rPr>
              <a:t>      </a:t>
            </a:r>
            <a:r>
              <a:rPr lang="en-IN" sz="1200" dirty="0" err="1">
                <a:latin typeface="Courier New"/>
                <a:cs typeface="Courier New"/>
              </a:rPr>
              <a:t>fv_mru_way</a:t>
            </a:r>
            <a:r>
              <a:rPr lang="en-IN" sz="1200" dirty="0">
                <a:latin typeface="Courier New"/>
                <a:cs typeface="Courier New"/>
              </a:rPr>
              <a:t> &lt;= </a:t>
            </a:r>
            <a:r>
              <a:rPr lang="en-IN" sz="1200" dirty="0" err="1">
                <a:latin typeface="Courier New"/>
                <a:cs typeface="Courier New"/>
              </a:rPr>
              <a:t>victim_way</a:t>
            </a:r>
            <a:r>
              <a:rPr lang="en-IN" sz="1200" dirty="0">
                <a:latin typeface="Courier New"/>
                <a:cs typeface="Courier New"/>
              </a:rPr>
              <a:t>;</a:t>
            </a:r>
            <a:endParaRPr lang="en-IN" sz="1200" dirty="0">
              <a:ea typeface="Calibri"/>
              <a:cs typeface="Calibri"/>
            </a:endParaRPr>
          </a:p>
          <a:p>
            <a:r>
              <a:rPr lang="en-IN" sz="1200" dirty="0">
                <a:latin typeface="Courier New"/>
                <a:cs typeface="Courier New"/>
              </a:rPr>
              <a:t>      </a:t>
            </a:r>
            <a:r>
              <a:rPr lang="en-IN" sz="1200" dirty="0" err="1">
                <a:latin typeface="Courier New"/>
                <a:cs typeface="Courier New"/>
              </a:rPr>
              <a:t>fv_mru_stored</a:t>
            </a:r>
            <a:r>
              <a:rPr lang="en-IN" sz="1200" dirty="0">
                <a:latin typeface="Courier New"/>
                <a:cs typeface="Courier New"/>
              </a:rPr>
              <a:t> &lt;= </a:t>
            </a:r>
            <a:r>
              <a:rPr lang="en-IN" sz="1200" dirty="0">
                <a:solidFill>
                  <a:srgbClr val="FF8000"/>
                </a:solidFill>
                <a:latin typeface="Courier New"/>
                <a:cs typeface="Courier New"/>
              </a:rPr>
              <a:t>1'b1</a:t>
            </a:r>
            <a:r>
              <a:rPr lang="en-IN" sz="1200" dirty="0">
                <a:latin typeface="Courier New"/>
                <a:cs typeface="Courier New"/>
              </a:rPr>
              <a:t>;</a:t>
            </a:r>
            <a:endParaRPr lang="en-IN" sz="1200" dirty="0">
              <a:ea typeface="Calibri"/>
              <a:cs typeface="Calibri"/>
            </a:endParaRPr>
          </a:p>
          <a:p>
            <a:r>
              <a:rPr lang="en-IN" sz="1200" dirty="0">
                <a:solidFill>
                  <a:srgbClr val="0000FF"/>
                </a:solidFill>
                <a:latin typeface="Courier New"/>
                <a:cs typeface="Courier New"/>
              </a:rPr>
              <a:t>   end</a:t>
            </a:r>
            <a:endParaRPr lang="en-IN" sz="1200" dirty="0">
              <a:ea typeface="Calibri"/>
              <a:cs typeface="Calibri"/>
            </a:endParaRPr>
          </a:p>
          <a:p>
            <a:r>
              <a:rPr lang="en-IN" sz="1200" dirty="0">
                <a:solidFill>
                  <a:srgbClr val="0000FF"/>
                </a:solidFill>
                <a:latin typeface="Courier New"/>
                <a:cs typeface="Courier New"/>
              </a:rPr>
              <a:t>end</a:t>
            </a:r>
            <a:r>
              <a:rPr lang="en-IN" sz="1200" dirty="0">
                <a:latin typeface="Arial"/>
                <a:cs typeface="Arial"/>
              </a:rPr>
              <a:t>         </a:t>
            </a:r>
          </a:p>
        </p:txBody>
      </p:sp>
      <p:sp>
        <p:nvSpPr>
          <p:cNvPr id="6" name="TextBox 5">
            <a:extLst>
              <a:ext uri="{FF2B5EF4-FFF2-40B4-BE49-F238E27FC236}">
                <a16:creationId xmlns:a16="http://schemas.microsoft.com/office/drawing/2014/main" id="{9E408807-F4C3-8C50-BEB8-3C1B00040F3A}"/>
              </a:ext>
            </a:extLst>
          </p:cNvPr>
          <p:cNvSpPr txBox="1"/>
          <p:nvPr/>
        </p:nvSpPr>
        <p:spPr>
          <a:xfrm>
            <a:off x="5105402" y="1823697"/>
            <a:ext cx="6543553" cy="1815882"/>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IN" sz="1400" dirty="0">
                <a:solidFill>
                  <a:srgbClr val="008000"/>
                </a:solidFill>
                <a:latin typeface="Courier New"/>
                <a:cs typeface="Segoe UI"/>
              </a:rPr>
              <a:t>//Property Implementation</a:t>
            </a:r>
          </a:p>
          <a:p>
            <a:r>
              <a:rPr lang="en-IN" sz="1400" dirty="0">
                <a:latin typeface="Courier New"/>
                <a:cs typeface="Segoe UI"/>
              </a:rPr>
              <a:t>PLRU_way_in_diff_half_whn_b2b_miss: </a:t>
            </a:r>
            <a:r>
              <a:rPr lang="en-IN" sz="1400" dirty="0">
                <a:solidFill>
                  <a:srgbClr val="0000FF"/>
                </a:solidFill>
                <a:latin typeface="Courier New"/>
                <a:cs typeface="Segoe UI"/>
              </a:rPr>
              <a:t>assert</a:t>
            </a:r>
            <a:r>
              <a:rPr lang="en-IN" sz="1400" dirty="0">
                <a:latin typeface="Courier New"/>
                <a:cs typeface="Segoe UI"/>
              </a:rPr>
              <a:t> </a:t>
            </a:r>
            <a:r>
              <a:rPr lang="en-IN" sz="1400" dirty="0">
                <a:solidFill>
                  <a:srgbClr val="0000FF"/>
                </a:solidFill>
                <a:latin typeface="Courier New"/>
                <a:cs typeface="Segoe UI"/>
              </a:rPr>
              <a:t>property</a:t>
            </a:r>
            <a:r>
              <a:rPr lang="en-IN" sz="1400" dirty="0">
                <a:latin typeface="Courier New"/>
                <a:cs typeface="Segoe UI"/>
              </a:rPr>
              <a:t> (​</a:t>
            </a:r>
          </a:p>
          <a:p>
            <a:r>
              <a:rPr lang="en-IN" sz="1400" dirty="0">
                <a:latin typeface="Courier New"/>
                <a:cs typeface="Segoe UI"/>
              </a:rPr>
              <a:t>   @(</a:t>
            </a:r>
            <a:r>
              <a:rPr lang="en-IN" sz="1400" dirty="0">
                <a:solidFill>
                  <a:srgbClr val="0000FF"/>
                </a:solidFill>
                <a:latin typeface="Courier New"/>
                <a:cs typeface="Segoe UI"/>
              </a:rPr>
              <a:t>posedge</a:t>
            </a:r>
            <a:r>
              <a:rPr lang="en-IN" sz="1400" dirty="0">
                <a:latin typeface="Courier New"/>
                <a:cs typeface="Segoe UI"/>
              </a:rPr>
              <a:t> </a:t>
            </a:r>
            <a:r>
              <a:rPr lang="en-IN" sz="1400" dirty="0" err="1">
                <a:latin typeface="Courier New"/>
                <a:cs typeface="Segoe UI"/>
              </a:rPr>
              <a:t>clk</a:t>
            </a:r>
            <a:r>
              <a:rPr lang="en-IN" sz="1400" dirty="0">
                <a:latin typeface="Courier New"/>
                <a:cs typeface="Segoe UI"/>
              </a:rPr>
              <a:t>) </a:t>
            </a:r>
            <a:r>
              <a:rPr lang="en-IN" sz="1400" dirty="0">
                <a:solidFill>
                  <a:srgbClr val="0000FF"/>
                </a:solidFill>
                <a:latin typeface="Courier New"/>
                <a:cs typeface="Segoe UI"/>
              </a:rPr>
              <a:t>disable</a:t>
            </a:r>
            <a:r>
              <a:rPr lang="en-IN" sz="1400" dirty="0">
                <a:latin typeface="Courier New"/>
                <a:cs typeface="Segoe UI"/>
              </a:rPr>
              <a:t> </a:t>
            </a:r>
            <a:r>
              <a:rPr lang="en-IN" sz="1400" dirty="0" err="1">
                <a:solidFill>
                  <a:srgbClr val="0000FF"/>
                </a:solidFill>
                <a:latin typeface="Courier New"/>
                <a:cs typeface="Segoe UI"/>
              </a:rPr>
              <a:t>iff</a:t>
            </a:r>
            <a:r>
              <a:rPr lang="en-IN" sz="1400" dirty="0">
                <a:latin typeface="Courier New"/>
                <a:cs typeface="Segoe UI"/>
              </a:rPr>
              <a:t>(</a:t>
            </a:r>
            <a:r>
              <a:rPr lang="en-IN" sz="1400" dirty="0" err="1">
                <a:latin typeface="Courier New"/>
                <a:cs typeface="Segoe UI"/>
              </a:rPr>
              <a:t>rst</a:t>
            </a:r>
            <a:r>
              <a:rPr lang="en-IN" sz="1400" dirty="0">
                <a:latin typeface="Courier New"/>
                <a:cs typeface="Segoe UI"/>
              </a:rPr>
              <a:t>)​</a:t>
            </a:r>
          </a:p>
          <a:p>
            <a:r>
              <a:rPr lang="en-IN" sz="1400" dirty="0">
                <a:latin typeface="Courier New"/>
                <a:cs typeface="Segoe UI"/>
              </a:rPr>
              <a:t>   (wen &amp; (</a:t>
            </a:r>
            <a:r>
              <a:rPr lang="en-IN" sz="1400" dirty="0" err="1">
                <a:latin typeface="Courier New"/>
                <a:cs typeface="Segoe UI"/>
              </a:rPr>
              <a:t>wraddr</a:t>
            </a:r>
            <a:r>
              <a:rPr lang="en-IN" sz="1400" dirty="0">
                <a:latin typeface="Courier New"/>
                <a:cs typeface="Segoe UI"/>
              </a:rPr>
              <a:t>==TRACK_ADDR) &amp; </a:t>
            </a:r>
            <a:r>
              <a:rPr lang="en-IN" sz="1400" dirty="0">
                <a:latin typeface="Courier New"/>
                <a:cs typeface="Courier New"/>
              </a:rPr>
              <a:t>(</a:t>
            </a:r>
            <a:r>
              <a:rPr lang="en-IN" sz="1400" dirty="0" err="1">
                <a:latin typeface="Courier New"/>
                <a:cs typeface="Courier New"/>
              </a:rPr>
              <a:t>page_type</a:t>
            </a:r>
            <a:r>
              <a:rPr lang="en-IN" sz="1400" dirty="0">
                <a:latin typeface="Courier New"/>
                <a:cs typeface="Courier New"/>
              </a:rPr>
              <a:t>==TRACK_PAGE)&amp; </a:t>
            </a:r>
          </a:p>
          <a:p>
            <a:r>
              <a:rPr lang="en-IN" sz="1400" dirty="0">
                <a:latin typeface="Courier New"/>
                <a:cs typeface="Segoe UI"/>
              </a:rPr>
              <a:t>    full &amp; </a:t>
            </a:r>
            <a:r>
              <a:rPr lang="en-IN" sz="1400" dirty="0" err="1">
                <a:latin typeface="Courier New"/>
                <a:cs typeface="Segoe UI"/>
              </a:rPr>
              <a:t>fv_mru_stored</a:t>
            </a:r>
            <a:r>
              <a:rPr lang="en-IN" sz="1400" dirty="0">
                <a:latin typeface="Courier New"/>
                <a:cs typeface="Segoe UI"/>
              </a:rPr>
              <a:t> &amp; (</a:t>
            </a:r>
            <a:r>
              <a:rPr lang="en-IN" sz="1400" dirty="0" err="1">
                <a:latin typeface="Courier New"/>
                <a:cs typeface="Segoe UI"/>
              </a:rPr>
              <a:t>fv_mru_way</a:t>
            </a:r>
            <a:r>
              <a:rPr lang="en-IN" sz="1400" dirty="0">
                <a:latin typeface="Courier New"/>
                <a:cs typeface="Segoe UI"/>
              </a:rPr>
              <a:t> &gt;= TOTAL_WAY/2)​)</a:t>
            </a:r>
            <a:endParaRPr lang="en-IN" dirty="0"/>
          </a:p>
          <a:p>
            <a:r>
              <a:rPr lang="en-IN" sz="1400" dirty="0">
                <a:latin typeface="Courier New"/>
                <a:cs typeface="Segoe UI"/>
              </a:rPr>
              <a:t>   |-&gt; ​</a:t>
            </a:r>
          </a:p>
          <a:p>
            <a:r>
              <a:rPr lang="en-IN" sz="1400" dirty="0">
                <a:latin typeface="Courier New"/>
                <a:cs typeface="Segoe UI"/>
              </a:rPr>
              <a:t>   (</a:t>
            </a:r>
            <a:r>
              <a:rPr lang="en-IN" sz="1400" dirty="0" err="1">
                <a:latin typeface="Courier New"/>
                <a:cs typeface="Segoe UI"/>
              </a:rPr>
              <a:t>victim_way</a:t>
            </a:r>
            <a:r>
              <a:rPr lang="en-IN" sz="1400" dirty="0">
                <a:latin typeface="Courier New"/>
                <a:cs typeface="Segoe UI"/>
              </a:rPr>
              <a:t> &lt; TOTAL_WAY/2)​</a:t>
            </a:r>
          </a:p>
          <a:p>
            <a:r>
              <a:rPr lang="en-IN" sz="1400" dirty="0">
                <a:latin typeface="Courier New"/>
                <a:cs typeface="Segoe UI"/>
              </a:rPr>
              <a:t>);</a:t>
            </a:r>
          </a:p>
        </p:txBody>
      </p:sp>
      <p:sp>
        <p:nvSpPr>
          <p:cNvPr id="8" name="TextBox 7">
            <a:extLst>
              <a:ext uri="{FF2B5EF4-FFF2-40B4-BE49-F238E27FC236}">
                <a16:creationId xmlns:a16="http://schemas.microsoft.com/office/drawing/2014/main" id="{CE3CD973-FF90-EEE2-4598-06F5F4129FBC}"/>
              </a:ext>
            </a:extLst>
          </p:cNvPr>
          <p:cNvSpPr txBox="1"/>
          <p:nvPr/>
        </p:nvSpPr>
        <p:spPr>
          <a:xfrm>
            <a:off x="6558196" y="4430686"/>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9" name="Picture 11" descr="A diagram of a computer">
            <a:extLst>
              <a:ext uri="{FF2B5EF4-FFF2-40B4-BE49-F238E27FC236}">
                <a16:creationId xmlns:a16="http://schemas.microsoft.com/office/drawing/2014/main" id="{4B382E5E-92B4-4875-66FC-6B5908D070B3}"/>
              </a:ext>
            </a:extLst>
          </p:cNvPr>
          <p:cNvPicPr>
            <a:picLocks noChangeAspect="1"/>
          </p:cNvPicPr>
          <p:nvPr/>
        </p:nvPicPr>
        <p:blipFill>
          <a:blip r:embed="rId2"/>
          <a:stretch>
            <a:fillRect/>
          </a:stretch>
        </p:blipFill>
        <p:spPr>
          <a:xfrm>
            <a:off x="5105402" y="3878047"/>
            <a:ext cx="6543553" cy="206266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pic>
      <p:sp>
        <p:nvSpPr>
          <p:cNvPr id="10" name="TextBox 9">
            <a:extLst>
              <a:ext uri="{FF2B5EF4-FFF2-40B4-BE49-F238E27FC236}">
                <a16:creationId xmlns:a16="http://schemas.microsoft.com/office/drawing/2014/main" id="{A441E9FB-D989-2BB2-40B9-8E5A7EE52DAD}"/>
              </a:ext>
            </a:extLst>
          </p:cNvPr>
          <p:cNvSpPr txBox="1"/>
          <p:nvPr/>
        </p:nvSpPr>
        <p:spPr>
          <a:xfrm>
            <a:off x="381000" y="1182469"/>
            <a:ext cx="112776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IN" b="1" i="1" dirty="0">
                <a:latin typeface="Calibri"/>
                <a:cs typeface="Arial"/>
              </a:rPr>
              <a:t>Property:</a:t>
            </a:r>
            <a:r>
              <a:rPr lang="en-IN" b="1" i="1" dirty="0">
                <a:solidFill>
                  <a:srgbClr val="008000"/>
                </a:solidFill>
                <a:latin typeface="Calibri"/>
                <a:cs typeface="Arial"/>
              </a:rPr>
              <a:t> </a:t>
            </a:r>
            <a:r>
              <a:rPr lang="en-US" b="1" i="1" dirty="0">
                <a:solidFill>
                  <a:srgbClr val="008000"/>
                </a:solidFill>
                <a:latin typeface="Calibri"/>
                <a:cs typeface="Arial"/>
              </a:rPr>
              <a:t>If cache miss follows another cache miss, then if first victim way is in first half of PLRU tree then next victim way should be from another half of PLRU tree provided there is no invalid ways </a:t>
            </a:r>
          </a:p>
        </p:txBody>
      </p:sp>
    </p:spTree>
    <p:extLst>
      <p:ext uri="{BB962C8B-B14F-4D97-AF65-F5344CB8AC3E}">
        <p14:creationId xmlns:p14="http://schemas.microsoft.com/office/powerpoint/2010/main" val="2833580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A7DA1-FC74-DBFA-985A-F58F69527B82}"/>
              </a:ext>
            </a:extLst>
          </p:cNvPr>
          <p:cNvSpPr>
            <a:spLocks noGrp="1"/>
          </p:cNvSpPr>
          <p:nvPr>
            <p:ph type="title"/>
          </p:nvPr>
        </p:nvSpPr>
        <p:spPr>
          <a:xfrm>
            <a:off x="609600" y="274638"/>
            <a:ext cx="10972800" cy="1143000"/>
          </a:xfrm>
        </p:spPr>
        <p:txBody>
          <a:bodyPr anchor="ctr">
            <a:normAutofit/>
          </a:bodyPr>
          <a:lstStyle/>
          <a:p>
            <a:r>
              <a:rPr lang="en-US" dirty="0"/>
              <a:t>Overall Results</a:t>
            </a:r>
          </a:p>
        </p:txBody>
      </p:sp>
      <p:sp>
        <p:nvSpPr>
          <p:cNvPr id="3" name="Content Placeholder 2">
            <a:extLst>
              <a:ext uri="{FF2B5EF4-FFF2-40B4-BE49-F238E27FC236}">
                <a16:creationId xmlns:a16="http://schemas.microsoft.com/office/drawing/2014/main" id="{05CBDC96-6F7A-0B13-2648-7D2A27A02336}"/>
              </a:ext>
            </a:extLst>
          </p:cNvPr>
          <p:cNvSpPr>
            <a:spLocks noGrp="1"/>
          </p:cNvSpPr>
          <p:nvPr>
            <p:ph sz="half" idx="1"/>
          </p:nvPr>
        </p:nvSpPr>
        <p:spPr>
          <a:xfrm>
            <a:off x="609600" y="1600202"/>
            <a:ext cx="5384800" cy="3933850"/>
          </a:xfrm>
        </p:spPr>
        <p:txBody>
          <a:bodyPr vert="horz" lIns="91440" tIns="45720" rIns="91440" bIns="45720" rtlCol="0">
            <a:normAutofit/>
          </a:bodyPr>
          <a:lstStyle/>
          <a:p>
            <a:pPr>
              <a:lnSpc>
                <a:spcPct val="90000"/>
              </a:lnSpc>
            </a:pPr>
            <a:r>
              <a:rPr lang="en-US" sz="2000" dirty="0"/>
              <a:t>Reported 15+ bugs in PLRU design</a:t>
            </a:r>
          </a:p>
          <a:p>
            <a:pPr>
              <a:lnSpc>
                <a:spcPct val="90000"/>
              </a:lnSpc>
            </a:pPr>
            <a:r>
              <a:rPr lang="en-US" sz="2000" dirty="0"/>
              <a:t>Achieved 100% functional coverage</a:t>
            </a:r>
          </a:p>
          <a:p>
            <a:pPr>
              <a:lnSpc>
                <a:spcPct val="90000"/>
              </a:lnSpc>
            </a:pPr>
            <a:r>
              <a:rPr lang="en-US" sz="2000" dirty="0"/>
              <a:t>Bugs found by FV were analyzed across the IP and some of them were found in multiple other flavors of PLRU </a:t>
            </a:r>
          </a:p>
          <a:p>
            <a:pPr>
              <a:lnSpc>
                <a:spcPct val="90000"/>
              </a:lnSpc>
            </a:pPr>
            <a:r>
              <a:rPr lang="en-US" sz="2000" dirty="0"/>
              <a:t>FV tool identified almost all bugs within 10 cycles using minimal CEX</a:t>
            </a:r>
          </a:p>
          <a:p>
            <a:pPr marL="0" indent="0">
              <a:lnSpc>
                <a:spcPct val="90000"/>
              </a:lnSpc>
              <a:buNone/>
            </a:pPr>
            <a:endParaRPr lang="en-US" sz="2000" dirty="0"/>
          </a:p>
        </p:txBody>
      </p:sp>
      <p:sp>
        <p:nvSpPr>
          <p:cNvPr id="4" name="Footer Placeholder 3">
            <a:extLst>
              <a:ext uri="{FF2B5EF4-FFF2-40B4-BE49-F238E27FC236}">
                <a16:creationId xmlns:a16="http://schemas.microsoft.com/office/drawing/2014/main" id="{FFE4E2E6-318D-AFC9-D747-9ED0B0700AA6}"/>
              </a:ext>
            </a:extLst>
          </p:cNvPr>
          <p:cNvSpPr>
            <a:spLocks noGrp="1"/>
          </p:cNvSpPr>
          <p:nvPr>
            <p:ph type="ftr" sz="quarter" idx="11"/>
          </p:nvPr>
        </p:nvSpPr>
        <p:spPr>
          <a:xfrm>
            <a:off x="2235200" y="6356351"/>
            <a:ext cx="2946400" cy="365125"/>
          </a:xfrm>
        </p:spPr>
        <p:txBody>
          <a:bodyPr anchor="ctr">
            <a:normAutofit/>
          </a:bodyPr>
          <a:lstStyle/>
          <a:p>
            <a:pPr>
              <a:spcAft>
                <a:spcPts val="600"/>
              </a:spcAft>
            </a:pPr>
            <a:r>
              <a:rPr lang="en-US" dirty="0"/>
              <a:t>© Accellera Systems Initiative</a:t>
            </a:r>
            <a:endParaRPr lang="en-US"/>
          </a:p>
        </p:txBody>
      </p:sp>
      <p:sp>
        <p:nvSpPr>
          <p:cNvPr id="5" name="Slide Number Placeholder 4">
            <a:extLst>
              <a:ext uri="{FF2B5EF4-FFF2-40B4-BE49-F238E27FC236}">
                <a16:creationId xmlns:a16="http://schemas.microsoft.com/office/drawing/2014/main" id="{82184022-997B-1701-D8A7-F7A180F1D3F6}"/>
              </a:ext>
            </a:extLst>
          </p:cNvPr>
          <p:cNvSpPr>
            <a:spLocks noGrp="1"/>
          </p:cNvSpPr>
          <p:nvPr>
            <p:ph type="sldNum" sz="quarter" idx="12"/>
          </p:nvPr>
        </p:nvSpPr>
        <p:spPr>
          <a:xfrm>
            <a:off x="4876800" y="6356351"/>
            <a:ext cx="2336800" cy="365125"/>
          </a:xfrm>
        </p:spPr>
        <p:txBody>
          <a:bodyPr anchor="ctr">
            <a:normAutofit/>
          </a:bodyPr>
          <a:lstStyle/>
          <a:p>
            <a:pPr>
              <a:spcAft>
                <a:spcPts val="600"/>
              </a:spcAft>
            </a:pPr>
            <a:fld id="{8B820FFD-5868-4678-ACC2-C353669912D5}" type="slidenum">
              <a:rPr lang="en-US" smtClean="0"/>
              <a:pPr>
                <a:spcAft>
                  <a:spcPts val="600"/>
                </a:spcAft>
              </a:pPr>
              <a:t>15</a:t>
            </a:fld>
            <a:endParaRPr lang="en-US" dirty="0"/>
          </a:p>
        </p:txBody>
      </p:sp>
      <p:graphicFrame>
        <p:nvGraphicFramePr>
          <p:cNvPr id="6" name="Chart 5">
            <a:extLst>
              <a:ext uri="{FF2B5EF4-FFF2-40B4-BE49-F238E27FC236}">
                <a16:creationId xmlns:a16="http://schemas.microsoft.com/office/drawing/2014/main" id="{4ACD54CA-EFFF-1A20-E4DD-FA8862FDD793}"/>
              </a:ext>
            </a:extLst>
          </p:cNvPr>
          <p:cNvGraphicFramePr>
            <a:graphicFrameLocks/>
          </p:cNvGraphicFramePr>
          <p:nvPr>
            <p:extLst>
              <p:ext uri="{D42A27DB-BD31-4B8C-83A1-F6EECF244321}">
                <p14:modId xmlns:p14="http://schemas.microsoft.com/office/powerpoint/2010/main" val="3689155941"/>
              </p:ext>
            </p:extLst>
          </p:nvPr>
        </p:nvGraphicFramePr>
        <p:xfrm>
          <a:off x="6197600" y="1600201"/>
          <a:ext cx="5384800" cy="393385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a:extLst>
              <a:ext uri="{FF2B5EF4-FFF2-40B4-BE49-F238E27FC236}">
                <a16:creationId xmlns:a16="http://schemas.microsoft.com/office/drawing/2014/main" id="{B3E92660-7E7B-85EE-22DF-BE9571D645C2}"/>
              </a:ext>
            </a:extLst>
          </p:cNvPr>
          <p:cNvCxnSpPr>
            <a:cxnSpLocks/>
          </p:cNvCxnSpPr>
          <p:nvPr/>
        </p:nvCxnSpPr>
        <p:spPr>
          <a:xfrm>
            <a:off x="7696200" y="2362200"/>
            <a:ext cx="2611718" cy="228600"/>
          </a:xfrm>
          <a:prstGeom prst="straightConnector1">
            <a:avLst/>
          </a:prstGeom>
          <a:ln w="15875">
            <a:prstDash val="dash"/>
            <a:headEnd w="lg"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095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5C275-5D3D-3224-4025-0FDFAF32E50F}"/>
              </a:ext>
            </a:extLst>
          </p:cNvPr>
          <p:cNvSpPr>
            <a:spLocks noGrp="1"/>
          </p:cNvSpPr>
          <p:nvPr>
            <p:ph type="title"/>
          </p:nvPr>
        </p:nvSpPr>
        <p:spPr/>
        <p:txBody>
          <a:bodyPr/>
          <a:lstStyle/>
          <a:p>
            <a:r>
              <a:rPr lang="en-US" dirty="0">
                <a:cs typeface="Calibri"/>
              </a:rPr>
              <a:t>Conclusion</a:t>
            </a:r>
            <a:endParaRPr lang="en-US" dirty="0"/>
          </a:p>
        </p:txBody>
      </p:sp>
      <p:sp>
        <p:nvSpPr>
          <p:cNvPr id="3" name="Content Placeholder 2">
            <a:extLst>
              <a:ext uri="{FF2B5EF4-FFF2-40B4-BE49-F238E27FC236}">
                <a16:creationId xmlns:a16="http://schemas.microsoft.com/office/drawing/2014/main" id="{40699689-F1AE-EE59-794B-49A4465CFA3C}"/>
              </a:ext>
            </a:extLst>
          </p:cNvPr>
          <p:cNvSpPr>
            <a:spLocks noGrp="1"/>
          </p:cNvSpPr>
          <p:nvPr>
            <p:ph idx="1"/>
          </p:nvPr>
        </p:nvSpPr>
        <p:spPr/>
        <p:txBody>
          <a:bodyPr/>
          <a:lstStyle/>
          <a:p>
            <a:r>
              <a:rPr lang="en-US" dirty="0"/>
              <a:t>Employed both initial and final test-plan to verify PLRU through FV</a:t>
            </a:r>
          </a:p>
          <a:p>
            <a:r>
              <a:rPr lang="en-US" b="0" i="0" dirty="0">
                <a:solidFill>
                  <a:srgbClr val="000000"/>
                </a:solidFill>
                <a:effectLst/>
                <a:latin typeface="Times New Roman" panose="02020603050405020304" pitchFamily="18" charset="0"/>
              </a:rPr>
              <a:t>Some of the identified bugs were particularly challenging, as they represented rare corner cases that could have had severe consequences on the resource utilization and overall performance of the System-on-Chip (SOC)</a:t>
            </a:r>
          </a:p>
          <a:p>
            <a:r>
              <a:rPr lang="en-US" b="0" i="0" dirty="0">
                <a:solidFill>
                  <a:srgbClr val="000000"/>
                </a:solidFill>
                <a:effectLst/>
                <a:latin typeface="WordVisi_MSFontService"/>
              </a:rPr>
              <a:t>Significantly, the bugs discovered through formal verification were thoroughly analyzed across the entire IP, revealing that some of them were present in multiple variants of the PLRU design.</a:t>
            </a:r>
            <a:endParaRPr lang="en-US" dirty="0"/>
          </a:p>
        </p:txBody>
      </p:sp>
      <p:sp>
        <p:nvSpPr>
          <p:cNvPr id="4" name="Footer Placeholder 3">
            <a:extLst>
              <a:ext uri="{FF2B5EF4-FFF2-40B4-BE49-F238E27FC236}">
                <a16:creationId xmlns:a16="http://schemas.microsoft.com/office/drawing/2014/main" id="{5CA27CBF-97CB-BD87-8E83-99265366A7E0}"/>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253CCF76-7D66-A0A2-C28D-2942F4837A39}"/>
              </a:ext>
            </a:extLst>
          </p:cNvPr>
          <p:cNvSpPr>
            <a:spLocks noGrp="1"/>
          </p:cNvSpPr>
          <p:nvPr>
            <p:ph type="sldNum" sz="quarter" idx="12"/>
          </p:nvPr>
        </p:nvSpPr>
        <p:spPr/>
        <p:txBody>
          <a:bodyPr/>
          <a:lstStyle/>
          <a:p>
            <a:fld id="{8B820FFD-5868-4678-ACC2-C353669912D5}" type="slidenum">
              <a:rPr lang="en-US" smtClean="0"/>
              <a:pPr/>
              <a:t>16</a:t>
            </a:fld>
            <a:endParaRPr lang="en-US"/>
          </a:p>
        </p:txBody>
      </p:sp>
    </p:spTree>
    <p:extLst>
      <p:ext uri="{BB962C8B-B14F-4D97-AF65-F5344CB8AC3E}">
        <p14:creationId xmlns:p14="http://schemas.microsoft.com/office/powerpoint/2010/main" val="3452667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A30BF-F070-B48C-66E6-54C71DA5A4B7}"/>
              </a:ext>
            </a:extLst>
          </p:cNvPr>
          <p:cNvSpPr>
            <a:spLocks noGrp="1"/>
          </p:cNvSpPr>
          <p:nvPr>
            <p:ph type="title"/>
          </p:nvPr>
        </p:nvSpPr>
        <p:spPr/>
        <p:txBody>
          <a:bodyPr/>
          <a:lstStyle/>
          <a:p>
            <a:r>
              <a:rPr lang="en-US" dirty="0">
                <a:cs typeface="Calibri"/>
              </a:rPr>
              <a:t>Future Scope</a:t>
            </a:r>
            <a:endParaRPr lang="en-US" dirty="0"/>
          </a:p>
        </p:txBody>
      </p:sp>
      <p:sp>
        <p:nvSpPr>
          <p:cNvPr id="3" name="Content Placeholder 2">
            <a:extLst>
              <a:ext uri="{FF2B5EF4-FFF2-40B4-BE49-F238E27FC236}">
                <a16:creationId xmlns:a16="http://schemas.microsoft.com/office/drawing/2014/main" id="{EEF0A9BF-65AF-6CF5-7AB4-DBE62806036B}"/>
              </a:ext>
            </a:extLst>
          </p:cNvPr>
          <p:cNvSpPr>
            <a:spLocks noGrp="1"/>
          </p:cNvSpPr>
          <p:nvPr>
            <p:ph idx="1"/>
          </p:nvPr>
        </p:nvSpPr>
        <p:spPr/>
        <p:txBody>
          <a:bodyPr/>
          <a:lstStyle/>
          <a:p>
            <a:pPr marL="0" indent="0">
              <a:buNone/>
            </a:pPr>
            <a:r>
              <a:rPr lang="en-US" b="0" i="0" dirty="0">
                <a:solidFill>
                  <a:srgbClr val="000000"/>
                </a:solidFill>
                <a:effectLst/>
                <a:latin typeface="Calibri" panose="020F0502020204030204" pitchFamily="34" charset="0"/>
              </a:rPr>
              <a:t>Going forward, we plan to </a:t>
            </a:r>
            <a:r>
              <a:rPr lang="en-US" dirty="0">
                <a:solidFill>
                  <a:srgbClr val="000000"/>
                </a:solidFill>
                <a:latin typeface="Calibri" panose="020F0502020204030204" pitchFamily="34" charset="0"/>
              </a:rPr>
              <a:t>f</a:t>
            </a:r>
            <a:r>
              <a:rPr lang="en-US" b="0" i="0" dirty="0">
                <a:solidFill>
                  <a:srgbClr val="000000"/>
                </a:solidFill>
                <a:effectLst/>
                <a:latin typeface="Calibri" panose="020F0502020204030204" pitchFamily="34" charset="0"/>
              </a:rPr>
              <a:t>ormally verify all the PLRU designs in the IPs using generic initial test plan or directed final test plan to avoid any corner case issues from creeping into Silicon. While we have only focused on PLRU algorithms, similar methodology can be employed to verify such algorithms and avoid any showstopper performance issues</a:t>
            </a:r>
            <a:endParaRPr lang="en-US" dirty="0"/>
          </a:p>
        </p:txBody>
      </p:sp>
      <p:sp>
        <p:nvSpPr>
          <p:cNvPr id="4" name="Footer Placeholder 3">
            <a:extLst>
              <a:ext uri="{FF2B5EF4-FFF2-40B4-BE49-F238E27FC236}">
                <a16:creationId xmlns:a16="http://schemas.microsoft.com/office/drawing/2014/main" id="{870755ED-A39E-7A70-B325-44869C1CB23F}"/>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1EDC16FA-BF96-5D72-B2A9-54A86FB18004}"/>
              </a:ext>
            </a:extLst>
          </p:cNvPr>
          <p:cNvSpPr>
            <a:spLocks noGrp="1"/>
          </p:cNvSpPr>
          <p:nvPr>
            <p:ph type="sldNum" sz="quarter" idx="12"/>
          </p:nvPr>
        </p:nvSpPr>
        <p:spPr/>
        <p:txBody>
          <a:bodyPr/>
          <a:lstStyle/>
          <a:p>
            <a:fld id="{8B820FFD-5868-4678-ACC2-C353669912D5}" type="slidenum">
              <a:rPr lang="en-US" smtClean="0"/>
              <a:pPr/>
              <a:t>17</a:t>
            </a:fld>
            <a:endParaRPr lang="en-US"/>
          </a:p>
        </p:txBody>
      </p:sp>
    </p:spTree>
    <p:extLst>
      <p:ext uri="{BB962C8B-B14F-4D97-AF65-F5344CB8AC3E}">
        <p14:creationId xmlns:p14="http://schemas.microsoft.com/office/powerpoint/2010/main" val="225755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Questions</a:t>
            </a:r>
          </a:p>
        </p:txBody>
      </p:sp>
      <p:sp>
        <p:nvSpPr>
          <p:cNvPr id="7" name="Subtitle 6"/>
          <p:cNvSpPr>
            <a:spLocks noGrp="1"/>
          </p:cNvSpPr>
          <p:nvPr>
            <p:ph type="subTitle" idx="1"/>
          </p:nvPr>
        </p:nvSpPr>
        <p:spPr/>
        <p:txBody>
          <a:bodyPr/>
          <a:lstStyle/>
          <a:p>
            <a:r>
              <a:rPr lang="en-US" dirty="0"/>
              <a:t>Finalize slide set with questions slide</a:t>
            </a:r>
          </a:p>
        </p:txBody>
      </p:sp>
      <p:sp>
        <p:nvSpPr>
          <p:cNvPr id="4" name="Footer Placeholder 3"/>
          <p:cNvSpPr>
            <a:spLocks noGrp="1"/>
          </p:cNvSpPr>
          <p:nvPr>
            <p:ph type="ftr" sz="quarter" idx="11"/>
          </p:nvPr>
        </p:nvSpPr>
        <p:spPr/>
        <p:txBody>
          <a:bodyPr/>
          <a:lstStyle/>
          <a:p>
            <a:r>
              <a:rPr lang="en-US"/>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18</a:t>
            </a:fld>
            <a:endParaRPr lang="en-US"/>
          </a:p>
        </p:txBody>
      </p:sp>
    </p:spTree>
    <p:extLst>
      <p:ext uri="{BB962C8B-B14F-4D97-AF65-F5344CB8AC3E}">
        <p14:creationId xmlns:p14="http://schemas.microsoft.com/office/powerpoint/2010/main" val="1877386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Backup Slide</a:t>
            </a:r>
          </a:p>
        </p:txBody>
      </p:sp>
      <p:sp>
        <p:nvSpPr>
          <p:cNvPr id="4" name="Footer Placeholder 3"/>
          <p:cNvSpPr>
            <a:spLocks noGrp="1"/>
          </p:cNvSpPr>
          <p:nvPr>
            <p:ph type="ftr" sz="quarter" idx="11"/>
          </p:nvPr>
        </p:nvSpPr>
        <p:spPr/>
        <p:txBody>
          <a:bodyPr/>
          <a:lstStyle/>
          <a:p>
            <a:r>
              <a:rPr lang="en-US"/>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19</a:t>
            </a:fld>
            <a:endParaRPr lang="en-US"/>
          </a:p>
        </p:txBody>
      </p:sp>
    </p:spTree>
    <p:extLst>
      <p:ext uri="{BB962C8B-B14F-4D97-AF65-F5344CB8AC3E}">
        <p14:creationId xmlns:p14="http://schemas.microsoft.com/office/powerpoint/2010/main" val="236692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DA42-C147-0B45-060B-6F2A7710F41C}"/>
              </a:ext>
            </a:extLst>
          </p:cNvPr>
          <p:cNvSpPr>
            <a:spLocks noGrp="1"/>
          </p:cNvSpPr>
          <p:nvPr>
            <p:ph type="title"/>
          </p:nvPr>
        </p:nvSpPr>
        <p:spPr/>
        <p:txBody>
          <a:bodyPr>
            <a:normAutofit/>
          </a:bodyPr>
          <a:lstStyle/>
          <a:p>
            <a:r>
              <a:rPr lang="en-US" dirty="0">
                <a:cs typeface="Calibri"/>
              </a:rPr>
              <a:t>Agenda</a:t>
            </a:r>
          </a:p>
        </p:txBody>
      </p:sp>
      <p:sp>
        <p:nvSpPr>
          <p:cNvPr id="3" name="Content Placeholder 2">
            <a:extLst>
              <a:ext uri="{FF2B5EF4-FFF2-40B4-BE49-F238E27FC236}">
                <a16:creationId xmlns:a16="http://schemas.microsoft.com/office/drawing/2014/main" id="{6EA3C22D-316E-D15A-A7E6-595DB6C563D7}"/>
              </a:ext>
            </a:extLst>
          </p:cNvPr>
          <p:cNvSpPr>
            <a:spLocks noGrp="1"/>
          </p:cNvSpPr>
          <p:nvPr>
            <p:ph idx="1"/>
          </p:nvPr>
        </p:nvSpPr>
        <p:spPr/>
        <p:txBody>
          <a:bodyPr vert="horz" lIns="91440" tIns="45720" rIns="91440" bIns="45720" rtlCol="0" anchor="t">
            <a:normAutofit fontScale="85000" lnSpcReduction="20000"/>
          </a:bodyPr>
          <a:lstStyle/>
          <a:p>
            <a:pPr marL="514350" indent="-514350">
              <a:buFont typeface="+mj-lt"/>
              <a:buAutoNum type="arabicPeriod"/>
            </a:pPr>
            <a:r>
              <a:rPr lang="en-US" dirty="0">
                <a:cs typeface="Calibri"/>
              </a:rPr>
              <a:t>Introduction </a:t>
            </a:r>
          </a:p>
          <a:p>
            <a:pPr marL="514350" indent="-514350">
              <a:buFont typeface="+mj-lt"/>
              <a:buAutoNum type="arabicPeriod"/>
            </a:pPr>
            <a:r>
              <a:rPr lang="en-US" dirty="0">
                <a:cs typeface="Calibri"/>
              </a:rPr>
              <a:t>PLRU vs LRU</a:t>
            </a:r>
          </a:p>
          <a:p>
            <a:pPr marL="514350" indent="-514350">
              <a:buFont typeface="+mj-lt"/>
              <a:buAutoNum type="arabicPeriod"/>
            </a:pPr>
            <a:r>
              <a:rPr lang="en-US" dirty="0">
                <a:cs typeface="Calibri"/>
              </a:rPr>
              <a:t>PLRU Overview</a:t>
            </a:r>
          </a:p>
          <a:p>
            <a:pPr marL="514350" indent="-514350">
              <a:buFont typeface="Calibri"/>
              <a:buAutoNum type="arabicPeriod"/>
            </a:pPr>
            <a:r>
              <a:rPr lang="en-US" dirty="0">
                <a:cs typeface="Calibri"/>
              </a:rPr>
              <a:t>Tree-based PLRU Transition – Hit Read Case</a:t>
            </a:r>
          </a:p>
          <a:p>
            <a:pPr marL="514350" indent="-514350">
              <a:buAutoNum type="arabicPeriod"/>
            </a:pPr>
            <a:r>
              <a:rPr lang="en-US" dirty="0">
                <a:cs typeface="Calibri"/>
              </a:rPr>
              <a:t>Why FV for PLRU?</a:t>
            </a:r>
          </a:p>
          <a:p>
            <a:pPr marL="514350" indent="-514350">
              <a:buAutoNum type="arabicPeriod"/>
            </a:pPr>
            <a:r>
              <a:rPr lang="en-US" dirty="0">
                <a:cs typeface="Calibri"/>
              </a:rPr>
              <a:t>PLRU FV – Initial Approach</a:t>
            </a:r>
          </a:p>
          <a:p>
            <a:pPr marL="514350" indent="-514350">
              <a:buAutoNum type="arabicPeriod"/>
            </a:pPr>
            <a:r>
              <a:rPr lang="en-US" dirty="0">
                <a:cs typeface="Calibri"/>
              </a:rPr>
              <a:t>Challenges with Initial Approach</a:t>
            </a:r>
          </a:p>
          <a:p>
            <a:pPr marL="514350" indent="-514350">
              <a:buAutoNum type="arabicPeriod"/>
            </a:pPr>
            <a:r>
              <a:rPr lang="en-US" dirty="0">
                <a:cs typeface="Calibri"/>
              </a:rPr>
              <a:t>PLRU FV – Final Approach</a:t>
            </a:r>
          </a:p>
          <a:p>
            <a:pPr marL="514350" indent="-514350">
              <a:buAutoNum type="arabicPeriod"/>
            </a:pPr>
            <a:r>
              <a:rPr lang="en-US" dirty="0">
                <a:cs typeface="Calibri"/>
              </a:rPr>
              <a:t>Critical Bug Summary</a:t>
            </a:r>
          </a:p>
          <a:p>
            <a:pPr marL="514350" indent="-514350">
              <a:buAutoNum type="arabicPeriod"/>
            </a:pPr>
            <a:r>
              <a:rPr lang="en-US" dirty="0">
                <a:cs typeface="Calibri"/>
              </a:rPr>
              <a:t>Overall Results </a:t>
            </a:r>
          </a:p>
          <a:p>
            <a:pPr marL="514350" indent="-514350">
              <a:buAutoNum type="arabicPeriod"/>
            </a:pPr>
            <a:r>
              <a:rPr lang="en-US" dirty="0">
                <a:cs typeface="Calibri"/>
              </a:rPr>
              <a:t>Conclusion</a:t>
            </a:r>
          </a:p>
          <a:p>
            <a:pPr marL="514350" indent="-514350">
              <a:buAutoNum type="arabicPeriod"/>
            </a:pPr>
            <a:r>
              <a:rPr lang="en-US" dirty="0">
                <a:cs typeface="Calibri"/>
              </a:rPr>
              <a:t>Future Scope</a:t>
            </a:r>
          </a:p>
          <a:p>
            <a:pPr marL="514350" indent="-514350">
              <a:buAutoNum type="arabicPeriod"/>
            </a:pPr>
            <a:endParaRPr lang="en-US" dirty="0">
              <a:cs typeface="Calibri"/>
            </a:endParaRPr>
          </a:p>
        </p:txBody>
      </p:sp>
      <p:sp>
        <p:nvSpPr>
          <p:cNvPr id="4" name="Footer Placeholder 3">
            <a:extLst>
              <a:ext uri="{FF2B5EF4-FFF2-40B4-BE49-F238E27FC236}">
                <a16:creationId xmlns:a16="http://schemas.microsoft.com/office/drawing/2014/main" id="{2C608FEF-78B6-81DA-384D-28A3EEFAAC7F}"/>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816681E1-A432-4B45-32D7-5286C16FDBA4}"/>
              </a:ext>
            </a:extLst>
          </p:cNvPr>
          <p:cNvSpPr>
            <a:spLocks noGrp="1"/>
          </p:cNvSpPr>
          <p:nvPr>
            <p:ph type="sldNum" sz="quarter" idx="12"/>
          </p:nvPr>
        </p:nvSpPr>
        <p:spPr/>
        <p:txBody>
          <a:bodyPr/>
          <a:lstStyle/>
          <a:p>
            <a:fld id="{8B820FFD-5868-4678-ACC2-C353669912D5}" type="slidenum">
              <a:rPr lang="en-US" smtClean="0"/>
              <a:pPr/>
              <a:t>2</a:t>
            </a:fld>
            <a:endParaRPr lang="en-US"/>
          </a:p>
        </p:txBody>
      </p:sp>
    </p:spTree>
    <p:extLst>
      <p:ext uri="{BB962C8B-B14F-4D97-AF65-F5344CB8AC3E}">
        <p14:creationId xmlns:p14="http://schemas.microsoft.com/office/powerpoint/2010/main" val="926968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DF3-DA3F-F80D-BF69-28A5FEB2E651}"/>
              </a:ext>
            </a:extLst>
          </p:cNvPr>
          <p:cNvSpPr>
            <a:spLocks noGrp="1"/>
          </p:cNvSpPr>
          <p:nvPr>
            <p:ph type="title"/>
          </p:nvPr>
        </p:nvSpPr>
        <p:spPr>
          <a:xfrm>
            <a:off x="609600" y="274638"/>
            <a:ext cx="10972800" cy="1143000"/>
          </a:xfrm>
        </p:spPr>
        <p:txBody>
          <a:bodyPr anchor="ctr">
            <a:normAutofit/>
          </a:bodyPr>
          <a:lstStyle/>
          <a:p>
            <a:r>
              <a:rPr lang="en-US" dirty="0"/>
              <a:t>Final Test plan</a:t>
            </a:r>
            <a:endParaRPr lang="en-US"/>
          </a:p>
        </p:txBody>
      </p:sp>
      <p:sp>
        <p:nvSpPr>
          <p:cNvPr id="4" name="Footer Placeholder 3">
            <a:extLst>
              <a:ext uri="{FF2B5EF4-FFF2-40B4-BE49-F238E27FC236}">
                <a16:creationId xmlns:a16="http://schemas.microsoft.com/office/drawing/2014/main" id="{E4412985-E39E-7E84-20BE-78673E5A1A18}"/>
              </a:ext>
            </a:extLst>
          </p:cNvPr>
          <p:cNvSpPr>
            <a:spLocks noGrp="1"/>
          </p:cNvSpPr>
          <p:nvPr>
            <p:ph type="ftr" sz="quarter" idx="11"/>
          </p:nvPr>
        </p:nvSpPr>
        <p:spPr>
          <a:xfrm>
            <a:off x="2235200" y="6356351"/>
            <a:ext cx="2946400" cy="365125"/>
          </a:xfrm>
        </p:spPr>
        <p:txBody>
          <a:bodyPr anchor="ctr">
            <a:normAutofit/>
          </a:bodyPr>
          <a:lstStyle/>
          <a:p>
            <a:pPr>
              <a:spcAft>
                <a:spcPts val="600"/>
              </a:spcAft>
            </a:pPr>
            <a:r>
              <a:rPr lang="en-US" dirty="0"/>
              <a:t>© Accellera Systems Initiative</a:t>
            </a:r>
            <a:endParaRPr lang="en-US"/>
          </a:p>
        </p:txBody>
      </p:sp>
      <p:sp>
        <p:nvSpPr>
          <p:cNvPr id="5" name="Slide Number Placeholder 4">
            <a:extLst>
              <a:ext uri="{FF2B5EF4-FFF2-40B4-BE49-F238E27FC236}">
                <a16:creationId xmlns:a16="http://schemas.microsoft.com/office/drawing/2014/main" id="{1842EF0C-0FDF-2718-F924-F547EF30665B}"/>
              </a:ext>
            </a:extLst>
          </p:cNvPr>
          <p:cNvSpPr>
            <a:spLocks noGrp="1"/>
          </p:cNvSpPr>
          <p:nvPr>
            <p:ph type="sldNum" sz="quarter" idx="12"/>
          </p:nvPr>
        </p:nvSpPr>
        <p:spPr>
          <a:xfrm>
            <a:off x="4876800" y="6356351"/>
            <a:ext cx="2336800" cy="365125"/>
          </a:xfrm>
        </p:spPr>
        <p:txBody>
          <a:bodyPr anchor="ctr">
            <a:normAutofit/>
          </a:bodyPr>
          <a:lstStyle/>
          <a:p>
            <a:pPr>
              <a:spcAft>
                <a:spcPts val="600"/>
              </a:spcAft>
            </a:pPr>
            <a:fld id="{8B820FFD-5868-4678-ACC2-C353669912D5}" type="slidenum">
              <a:rPr lang="en-US" smtClean="0"/>
              <a:pPr>
                <a:spcAft>
                  <a:spcPts val="600"/>
                </a:spcAft>
              </a:pPr>
              <a:t>20</a:t>
            </a:fld>
            <a:endParaRPr lang="en-US"/>
          </a:p>
        </p:txBody>
      </p:sp>
      <p:graphicFrame>
        <p:nvGraphicFramePr>
          <p:cNvPr id="7" name="Content Placeholder 2">
            <a:extLst>
              <a:ext uri="{FF2B5EF4-FFF2-40B4-BE49-F238E27FC236}">
                <a16:creationId xmlns:a16="http://schemas.microsoft.com/office/drawing/2014/main" id="{E3C8A094-3633-0288-8DD1-9641AEB555DE}"/>
              </a:ext>
            </a:extLst>
          </p:cNvPr>
          <p:cNvGraphicFramePr>
            <a:graphicFrameLocks noGrp="1"/>
          </p:cNvGraphicFramePr>
          <p:nvPr>
            <p:ph idx="1"/>
            <p:extLst>
              <p:ext uri="{D42A27DB-BD31-4B8C-83A1-F6EECF244321}">
                <p14:modId xmlns:p14="http://schemas.microsoft.com/office/powerpoint/2010/main" val="2314973897"/>
              </p:ext>
            </p:extLst>
          </p:nvPr>
        </p:nvGraphicFramePr>
        <p:xfrm>
          <a:off x="609600" y="1447801"/>
          <a:ext cx="10972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3592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DF3-DA3F-F80D-BF69-28A5FEB2E651}"/>
              </a:ext>
            </a:extLst>
          </p:cNvPr>
          <p:cNvSpPr>
            <a:spLocks noGrp="1"/>
          </p:cNvSpPr>
          <p:nvPr>
            <p:ph type="title"/>
          </p:nvPr>
        </p:nvSpPr>
        <p:spPr/>
        <p:txBody>
          <a:bodyPr>
            <a:normAutofit/>
          </a:bodyPr>
          <a:lstStyle/>
          <a:p>
            <a:r>
              <a:rPr lang="en-US" dirty="0">
                <a:cs typeface="Calibri"/>
              </a:rPr>
              <a:t>Introduction</a:t>
            </a:r>
          </a:p>
        </p:txBody>
      </p:sp>
      <p:sp>
        <p:nvSpPr>
          <p:cNvPr id="3" name="Content Placeholder 2">
            <a:extLst>
              <a:ext uri="{FF2B5EF4-FFF2-40B4-BE49-F238E27FC236}">
                <a16:creationId xmlns:a16="http://schemas.microsoft.com/office/drawing/2014/main" id="{FA1C172F-5B20-E1A9-6006-E5BEEBE4DE27}"/>
              </a:ext>
            </a:extLst>
          </p:cNvPr>
          <p:cNvSpPr>
            <a:spLocks noGrp="1"/>
          </p:cNvSpPr>
          <p:nvPr>
            <p:ph idx="1"/>
          </p:nvPr>
        </p:nvSpPr>
        <p:spPr/>
        <p:txBody>
          <a:bodyPr vert="horz" lIns="91440" tIns="45720" rIns="91440" bIns="45720" rtlCol="0" anchor="t">
            <a:normAutofit/>
          </a:bodyPr>
          <a:lstStyle/>
          <a:p>
            <a:r>
              <a:rPr lang="en-US" dirty="0">
                <a:ea typeface="+mn-lt"/>
                <a:cs typeface="+mn-lt"/>
              </a:rPr>
              <a:t>In hardware systems, a set associative cache is a critical component utilized to store data that has been recently accessed, in N number of ways</a:t>
            </a:r>
          </a:p>
          <a:p>
            <a:r>
              <a:rPr lang="en-US" dirty="0">
                <a:ea typeface="+mn-lt"/>
                <a:cs typeface="+mn-lt"/>
              </a:rPr>
              <a:t>In case of cache full and miss, we employ an eviction mechanism to make space for the recently accessed data. Below listed are two of those eviction mechanisms </a:t>
            </a:r>
          </a:p>
          <a:p>
            <a:pPr lvl="1"/>
            <a:r>
              <a:rPr lang="en-US" dirty="0">
                <a:ea typeface="+mn-lt"/>
                <a:cs typeface="+mn-lt"/>
              </a:rPr>
              <a:t>Least Recently Used (LRU) Mechanism</a:t>
            </a:r>
          </a:p>
          <a:p>
            <a:pPr lvl="1"/>
            <a:r>
              <a:rPr lang="en-US" dirty="0">
                <a:ea typeface="+mn-lt"/>
                <a:cs typeface="+mn-lt"/>
              </a:rPr>
              <a:t>Pseudo Least Recently Used (PLRU) Mechanism</a:t>
            </a:r>
            <a:br>
              <a:rPr lang="en-US" dirty="0">
                <a:ea typeface="+mn-lt"/>
                <a:cs typeface="+mn-lt"/>
              </a:rPr>
            </a:br>
            <a:br>
              <a:rPr lang="en-US" dirty="0">
                <a:ea typeface="+mn-lt"/>
                <a:cs typeface="+mn-lt"/>
              </a:rPr>
            </a:br>
            <a:endParaRPr lang="en-US" dirty="0">
              <a:ea typeface="+mn-lt"/>
              <a:cs typeface="+mn-lt"/>
            </a:endParaRPr>
          </a:p>
        </p:txBody>
      </p:sp>
      <p:sp>
        <p:nvSpPr>
          <p:cNvPr id="4" name="Footer Placeholder 3">
            <a:extLst>
              <a:ext uri="{FF2B5EF4-FFF2-40B4-BE49-F238E27FC236}">
                <a16:creationId xmlns:a16="http://schemas.microsoft.com/office/drawing/2014/main" id="{E4412985-E39E-7E84-20BE-78673E5A1A18}"/>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1842EF0C-0FDF-2718-F924-F547EF30665B}"/>
              </a:ext>
            </a:extLst>
          </p:cNvPr>
          <p:cNvSpPr>
            <a:spLocks noGrp="1"/>
          </p:cNvSpPr>
          <p:nvPr>
            <p:ph type="sldNum" sz="quarter" idx="12"/>
          </p:nvPr>
        </p:nvSpPr>
        <p:spPr/>
        <p:txBody>
          <a:bodyPr/>
          <a:lstStyle/>
          <a:p>
            <a:fld id="{8B820FFD-5868-4678-ACC2-C353669912D5}" type="slidenum">
              <a:rPr lang="en-US" smtClean="0"/>
              <a:pPr/>
              <a:t>3</a:t>
            </a:fld>
            <a:endParaRPr lang="en-US"/>
          </a:p>
        </p:txBody>
      </p:sp>
    </p:spTree>
    <p:extLst>
      <p:ext uri="{BB962C8B-B14F-4D97-AF65-F5344CB8AC3E}">
        <p14:creationId xmlns:p14="http://schemas.microsoft.com/office/powerpoint/2010/main" val="2576429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CEC7D-0B6B-FF20-EF48-EE072685EEE9}"/>
              </a:ext>
            </a:extLst>
          </p:cNvPr>
          <p:cNvSpPr>
            <a:spLocks noGrp="1"/>
          </p:cNvSpPr>
          <p:nvPr>
            <p:ph type="title"/>
          </p:nvPr>
        </p:nvSpPr>
        <p:spPr/>
        <p:txBody>
          <a:bodyPr/>
          <a:lstStyle/>
          <a:p>
            <a:r>
              <a:rPr lang="en-US" dirty="0">
                <a:cs typeface="Calibri"/>
              </a:rPr>
              <a:t>LRU vs PLRU</a:t>
            </a:r>
            <a:endParaRPr lang="en-US" dirty="0"/>
          </a:p>
        </p:txBody>
      </p:sp>
      <p:sp>
        <p:nvSpPr>
          <p:cNvPr id="4" name="Footer Placeholder 3">
            <a:extLst>
              <a:ext uri="{FF2B5EF4-FFF2-40B4-BE49-F238E27FC236}">
                <a16:creationId xmlns:a16="http://schemas.microsoft.com/office/drawing/2014/main" id="{CAEAF7AD-48AB-3ABD-4E5C-CFF2808EDD04}"/>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6C6EE298-744E-7288-1751-C48A42FB84DB}"/>
              </a:ext>
            </a:extLst>
          </p:cNvPr>
          <p:cNvSpPr>
            <a:spLocks noGrp="1"/>
          </p:cNvSpPr>
          <p:nvPr>
            <p:ph type="sldNum" sz="quarter" idx="12"/>
          </p:nvPr>
        </p:nvSpPr>
        <p:spPr/>
        <p:txBody>
          <a:bodyPr/>
          <a:lstStyle/>
          <a:p>
            <a:fld id="{8B820FFD-5868-4678-ACC2-C353669912D5}" type="slidenum">
              <a:rPr lang="en-US" smtClean="0"/>
              <a:pPr/>
              <a:t>4</a:t>
            </a:fld>
            <a:endParaRPr lang="en-US"/>
          </a:p>
        </p:txBody>
      </p:sp>
      <p:sp>
        <p:nvSpPr>
          <p:cNvPr id="10" name="Rectangle: Rounded Corners 9">
            <a:extLst>
              <a:ext uri="{FF2B5EF4-FFF2-40B4-BE49-F238E27FC236}">
                <a16:creationId xmlns:a16="http://schemas.microsoft.com/office/drawing/2014/main" id="{7D6AF451-9B8C-62E2-23D4-F226CA76E553}"/>
              </a:ext>
            </a:extLst>
          </p:cNvPr>
          <p:cNvSpPr/>
          <p:nvPr/>
        </p:nvSpPr>
        <p:spPr>
          <a:xfrm>
            <a:off x="1143000" y="1524000"/>
            <a:ext cx="4419600" cy="3962400"/>
          </a:xfrm>
          <a:prstGeom prst="roundRect">
            <a:avLst/>
          </a:prstGeom>
          <a:ln/>
        </p:spPr>
        <p:style>
          <a:lnRef idx="3">
            <a:schemeClr val="lt1"/>
          </a:lnRef>
          <a:fillRef idx="1">
            <a:schemeClr val="accent1"/>
          </a:fillRef>
          <a:effectRef idx="1">
            <a:schemeClr val="accent1"/>
          </a:effectRef>
          <a:fontRef idx="minor">
            <a:schemeClr val="lt1"/>
          </a:fontRef>
        </p:style>
        <p:txBody>
          <a:bodyPr rtlCol="0" anchor="t"/>
          <a:lstStyle/>
          <a:p>
            <a:pPr algn="ctr"/>
            <a:r>
              <a:rPr lang="en-US" b="1" dirty="0"/>
              <a:t>LRU</a:t>
            </a:r>
          </a:p>
          <a:p>
            <a:pPr marL="285750" indent="-285750">
              <a:buFont typeface="Arial" panose="020B0604020202020204" pitchFamily="34" charset="0"/>
              <a:buChar char="•"/>
            </a:pPr>
            <a:r>
              <a:rPr lang="en-US" dirty="0"/>
              <a:t>LRU mechanism which keeps track of the least recently used entry.</a:t>
            </a:r>
          </a:p>
          <a:p>
            <a:pPr marL="285750" indent="-285750">
              <a:buFont typeface="Arial" panose="020B0604020202020204" pitchFamily="34" charset="0"/>
              <a:buChar char="•"/>
            </a:pPr>
            <a:r>
              <a:rPr lang="en-US" dirty="0"/>
              <a:t>It is the most accurate cache replacement policy </a:t>
            </a:r>
          </a:p>
          <a:p>
            <a:pPr marL="285750" indent="-285750">
              <a:buFont typeface="Arial" panose="020B0604020202020204" pitchFamily="34" charset="0"/>
              <a:buChar char="•"/>
            </a:pPr>
            <a:r>
              <a:rPr lang="en-US" dirty="0"/>
              <a:t>Due to its precise nature, LRU requires additional hardware overhead to maintain the ordering of cache lines.</a:t>
            </a:r>
          </a:p>
          <a:p>
            <a:pPr marL="285750" indent="-285750">
              <a:buFont typeface="Arial" panose="020B0604020202020204" pitchFamily="34" charset="0"/>
              <a:buChar char="•"/>
            </a:pPr>
            <a:r>
              <a:rPr lang="en-US" dirty="0"/>
              <a:t>For N way cache, number of LRU bits required = ceiling(log2(N!))</a:t>
            </a:r>
          </a:p>
          <a:p>
            <a:pPr marL="285750" indent="-285750">
              <a:buFont typeface="Arial" panose="020B0604020202020204" pitchFamily="34" charset="0"/>
              <a:buChar char="•"/>
            </a:pPr>
            <a:r>
              <a:rPr lang="en-US" dirty="0"/>
              <a:t>E.g., for 8 ways, number of bits required = ceiling(log2(8!)) = 16</a:t>
            </a:r>
          </a:p>
        </p:txBody>
      </p:sp>
      <p:sp>
        <p:nvSpPr>
          <p:cNvPr id="11" name="Rectangle: Rounded Corners 10">
            <a:extLst>
              <a:ext uri="{FF2B5EF4-FFF2-40B4-BE49-F238E27FC236}">
                <a16:creationId xmlns:a16="http://schemas.microsoft.com/office/drawing/2014/main" id="{21C7DE38-0C19-4C24-DFF9-41D709F6AA2E}"/>
              </a:ext>
            </a:extLst>
          </p:cNvPr>
          <p:cNvSpPr/>
          <p:nvPr/>
        </p:nvSpPr>
        <p:spPr>
          <a:xfrm>
            <a:off x="6629402" y="1524000"/>
            <a:ext cx="4419598" cy="3962400"/>
          </a:xfrm>
          <a:prstGeom prst="roundRect">
            <a:avLst/>
          </a:prstGeom>
          <a:ln/>
        </p:spPr>
        <p:style>
          <a:lnRef idx="3">
            <a:schemeClr val="lt1"/>
          </a:lnRef>
          <a:fillRef idx="1">
            <a:schemeClr val="accent1"/>
          </a:fillRef>
          <a:effectRef idx="1">
            <a:schemeClr val="accent1"/>
          </a:effectRef>
          <a:fontRef idx="minor">
            <a:schemeClr val="lt1"/>
          </a:fontRef>
        </p:style>
        <p:txBody>
          <a:bodyPr rtlCol="0" anchor="t"/>
          <a:lstStyle/>
          <a:p>
            <a:pPr algn="ctr"/>
            <a:r>
              <a:rPr lang="en-US" b="1" dirty="0"/>
              <a:t>PLRU</a:t>
            </a:r>
          </a:p>
          <a:p>
            <a:pPr marL="285750" indent="-285750">
              <a:buFont typeface="Arial" panose="020B0604020202020204" pitchFamily="34" charset="0"/>
              <a:buChar char="•"/>
            </a:pPr>
            <a:r>
              <a:rPr lang="en-US" dirty="0"/>
              <a:t>As the name “pseudo” suggests PLRU does not keep track of exact age of cache lines, but an approximation measure of age</a:t>
            </a:r>
          </a:p>
          <a:p>
            <a:pPr marL="285750" indent="-285750">
              <a:buFont typeface="Arial" panose="020B0604020202020204" pitchFamily="34" charset="0"/>
              <a:buChar char="•"/>
            </a:pPr>
            <a:r>
              <a:rPr lang="en-US" dirty="0"/>
              <a:t>Due to its approximation nature, PLRU requires much less hardware overhead</a:t>
            </a:r>
          </a:p>
          <a:p>
            <a:pPr marL="285750" indent="-285750">
              <a:buFont typeface="Arial" panose="020B0604020202020204" pitchFamily="34" charset="0"/>
              <a:buChar char="•"/>
            </a:pPr>
            <a:r>
              <a:rPr lang="en-US" dirty="0"/>
              <a:t>For N way cache, number of PLRU bits required = N - 1 </a:t>
            </a:r>
          </a:p>
          <a:p>
            <a:pPr marL="285750" indent="-285750">
              <a:buFont typeface="Arial" panose="020B0604020202020204" pitchFamily="34" charset="0"/>
              <a:buChar char="•"/>
            </a:pPr>
            <a:r>
              <a:rPr lang="en-US" dirty="0"/>
              <a:t>E.g., for 8 ways, number of bits required = 8 – 1 = 7</a:t>
            </a:r>
          </a:p>
        </p:txBody>
      </p:sp>
      <p:sp>
        <p:nvSpPr>
          <p:cNvPr id="12" name="Rectangle: Rounded Corners 11">
            <a:extLst>
              <a:ext uri="{FF2B5EF4-FFF2-40B4-BE49-F238E27FC236}">
                <a16:creationId xmlns:a16="http://schemas.microsoft.com/office/drawing/2014/main" id="{4FD9DC46-C4D1-A7E8-96FA-91F2A1B5642F}"/>
              </a:ext>
            </a:extLst>
          </p:cNvPr>
          <p:cNvSpPr/>
          <p:nvPr/>
        </p:nvSpPr>
        <p:spPr>
          <a:xfrm>
            <a:off x="1143000" y="5592762"/>
            <a:ext cx="9906000" cy="65563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tx1"/>
                </a:solidFill>
              </a:rPr>
              <a:t>PLRU vs LRU is a trade off between resource efficiency and accuracy</a:t>
            </a:r>
          </a:p>
          <a:p>
            <a:pPr algn="ctr"/>
            <a:r>
              <a:rPr lang="en-US" dirty="0">
                <a:solidFill>
                  <a:schemeClr val="tx1"/>
                </a:solidFill>
              </a:rPr>
              <a:t>In large complex modern hardware system, resource efficiency is becoming the bottleneck of design</a:t>
            </a:r>
          </a:p>
        </p:txBody>
      </p:sp>
    </p:spTree>
    <p:extLst>
      <p:ext uri="{BB962C8B-B14F-4D97-AF65-F5344CB8AC3E}">
        <p14:creationId xmlns:p14="http://schemas.microsoft.com/office/powerpoint/2010/main" val="171167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76B17-80A4-FA50-F23F-08774C59A535}"/>
              </a:ext>
            </a:extLst>
          </p:cNvPr>
          <p:cNvSpPr>
            <a:spLocks noGrp="1"/>
          </p:cNvSpPr>
          <p:nvPr>
            <p:ph type="title"/>
          </p:nvPr>
        </p:nvSpPr>
        <p:spPr/>
        <p:txBody>
          <a:bodyPr>
            <a:normAutofit/>
          </a:bodyPr>
          <a:lstStyle/>
          <a:p>
            <a:r>
              <a:rPr lang="en-US" dirty="0">
                <a:cs typeface="Calibri"/>
              </a:rPr>
              <a:t>PLRU Overview</a:t>
            </a:r>
          </a:p>
        </p:txBody>
      </p:sp>
      <p:sp>
        <p:nvSpPr>
          <p:cNvPr id="4" name="Footer Placeholder 3">
            <a:extLst>
              <a:ext uri="{FF2B5EF4-FFF2-40B4-BE49-F238E27FC236}">
                <a16:creationId xmlns:a16="http://schemas.microsoft.com/office/drawing/2014/main" id="{6BC1689B-5952-81B4-533B-78356C422CB1}"/>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AC103AAF-66B8-D99C-54F3-A5986A9A86D4}"/>
              </a:ext>
            </a:extLst>
          </p:cNvPr>
          <p:cNvSpPr>
            <a:spLocks noGrp="1"/>
          </p:cNvSpPr>
          <p:nvPr>
            <p:ph type="sldNum" sz="quarter" idx="12"/>
          </p:nvPr>
        </p:nvSpPr>
        <p:spPr/>
        <p:txBody>
          <a:bodyPr/>
          <a:lstStyle/>
          <a:p>
            <a:fld id="{8B820FFD-5868-4678-ACC2-C353669912D5}" type="slidenum">
              <a:rPr lang="en-US" smtClean="0"/>
              <a:pPr/>
              <a:t>5</a:t>
            </a:fld>
            <a:endParaRPr lang="en-US"/>
          </a:p>
        </p:txBody>
      </p:sp>
      <p:sp>
        <p:nvSpPr>
          <p:cNvPr id="74" name="Rectangle: Rounded Corners 73">
            <a:extLst>
              <a:ext uri="{FF2B5EF4-FFF2-40B4-BE49-F238E27FC236}">
                <a16:creationId xmlns:a16="http://schemas.microsoft.com/office/drawing/2014/main" id="{8E5EB2E1-B1BF-55BD-0FC4-AA7772D459FD}"/>
              </a:ext>
            </a:extLst>
          </p:cNvPr>
          <p:cNvSpPr/>
          <p:nvPr/>
        </p:nvSpPr>
        <p:spPr>
          <a:xfrm>
            <a:off x="6263642" y="1254966"/>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id="{18304052-8A12-317E-1217-DA722AEB47C6}"/>
              </a:ext>
            </a:extLst>
          </p:cNvPr>
          <p:cNvSpPr/>
          <p:nvPr/>
        </p:nvSpPr>
        <p:spPr>
          <a:xfrm>
            <a:off x="1234442" y="3027783"/>
            <a:ext cx="1295400" cy="1295400"/>
          </a:xfrm>
          <a:prstGeom prst="ellipse">
            <a:avLst/>
          </a:prstGeom>
          <a:gradFill>
            <a:gsLst>
              <a:gs pos="0">
                <a:schemeClr val="accent2"/>
              </a:gs>
              <a:gs pos="0">
                <a:schemeClr val="accent6">
                  <a:tint val="37000"/>
                  <a:satMod val="300000"/>
                </a:schemeClr>
              </a:gs>
              <a:gs pos="100000">
                <a:schemeClr val="accent6">
                  <a:lumMod val="60000"/>
                  <a:lumOff val="40000"/>
                </a:schemeClr>
              </a:gs>
            </a:gsLst>
          </a:gradFill>
          <a:ln w="22225">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PLRU</a:t>
            </a:r>
          </a:p>
        </p:txBody>
      </p:sp>
      <p:sp>
        <p:nvSpPr>
          <p:cNvPr id="9" name="Rectangle: Rounded Corners 8">
            <a:extLst>
              <a:ext uri="{FF2B5EF4-FFF2-40B4-BE49-F238E27FC236}">
                <a16:creationId xmlns:a16="http://schemas.microsoft.com/office/drawing/2014/main" id="{BB60A6A7-24DB-BBED-DCFC-C5CF26EAAD6A}"/>
              </a:ext>
            </a:extLst>
          </p:cNvPr>
          <p:cNvSpPr/>
          <p:nvPr/>
        </p:nvSpPr>
        <p:spPr>
          <a:xfrm>
            <a:off x="2925819" y="2341983"/>
            <a:ext cx="20574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Binary PLRU </a:t>
            </a:r>
          </a:p>
        </p:txBody>
      </p:sp>
      <p:sp>
        <p:nvSpPr>
          <p:cNvPr id="10" name="Rectangle: Rounded Corners 9">
            <a:extLst>
              <a:ext uri="{FF2B5EF4-FFF2-40B4-BE49-F238E27FC236}">
                <a16:creationId xmlns:a16="http://schemas.microsoft.com/office/drawing/2014/main" id="{56FDB735-16F7-B5F6-8FC7-D95DADBBA312}"/>
              </a:ext>
            </a:extLst>
          </p:cNvPr>
          <p:cNvSpPr/>
          <p:nvPr/>
        </p:nvSpPr>
        <p:spPr>
          <a:xfrm>
            <a:off x="2918675" y="2871572"/>
            <a:ext cx="20574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Ternary PLRU </a:t>
            </a:r>
          </a:p>
        </p:txBody>
      </p:sp>
      <p:sp>
        <p:nvSpPr>
          <p:cNvPr id="11" name="Rectangle: Rounded Corners 10">
            <a:extLst>
              <a:ext uri="{FF2B5EF4-FFF2-40B4-BE49-F238E27FC236}">
                <a16:creationId xmlns:a16="http://schemas.microsoft.com/office/drawing/2014/main" id="{E3F4DB85-15FD-071F-4781-70DF738A3BBC}"/>
              </a:ext>
            </a:extLst>
          </p:cNvPr>
          <p:cNvSpPr/>
          <p:nvPr/>
        </p:nvSpPr>
        <p:spPr>
          <a:xfrm>
            <a:off x="2925819" y="3401161"/>
            <a:ext cx="2057400" cy="533400"/>
          </a:xfrm>
          <a:prstGeom prst="roundRect">
            <a:avLst/>
          </a:prstGeom>
          <a:ln w="15875">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Tree-based PLRU </a:t>
            </a:r>
          </a:p>
        </p:txBody>
      </p:sp>
      <p:sp>
        <p:nvSpPr>
          <p:cNvPr id="12" name="Rectangle: Rounded Corners 11">
            <a:extLst>
              <a:ext uri="{FF2B5EF4-FFF2-40B4-BE49-F238E27FC236}">
                <a16:creationId xmlns:a16="http://schemas.microsoft.com/office/drawing/2014/main" id="{BB4E7BF8-8276-1C3D-02CD-FB9C42C1106F}"/>
              </a:ext>
            </a:extLst>
          </p:cNvPr>
          <p:cNvSpPr/>
          <p:nvPr/>
        </p:nvSpPr>
        <p:spPr>
          <a:xfrm>
            <a:off x="2925819" y="4159350"/>
            <a:ext cx="2057400" cy="3004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K-bit PLRU </a:t>
            </a:r>
          </a:p>
        </p:txBody>
      </p:sp>
      <p:cxnSp>
        <p:nvCxnSpPr>
          <p:cNvPr id="15" name="Straight Arrow Connector 14">
            <a:extLst>
              <a:ext uri="{FF2B5EF4-FFF2-40B4-BE49-F238E27FC236}">
                <a16:creationId xmlns:a16="http://schemas.microsoft.com/office/drawing/2014/main" id="{7482DB41-1BA7-5DEF-1407-FB4EB24B2983}"/>
              </a:ext>
            </a:extLst>
          </p:cNvPr>
          <p:cNvCxnSpPr>
            <a:stCxn id="8" idx="0"/>
            <a:endCxn id="9" idx="1"/>
          </p:cNvCxnSpPr>
          <p:nvPr/>
        </p:nvCxnSpPr>
        <p:spPr>
          <a:xfrm flipV="1">
            <a:off x="1882142" y="2494383"/>
            <a:ext cx="1043677" cy="5334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7" name="Straight Arrow Connector 16">
            <a:extLst>
              <a:ext uri="{FF2B5EF4-FFF2-40B4-BE49-F238E27FC236}">
                <a16:creationId xmlns:a16="http://schemas.microsoft.com/office/drawing/2014/main" id="{C4FF2590-94BE-2B09-37B3-E0A45086275A}"/>
              </a:ext>
            </a:extLst>
          </p:cNvPr>
          <p:cNvCxnSpPr>
            <a:stCxn id="8" idx="7"/>
            <a:endCxn id="10" idx="1"/>
          </p:cNvCxnSpPr>
          <p:nvPr/>
        </p:nvCxnSpPr>
        <p:spPr>
          <a:xfrm flipV="1">
            <a:off x="2340135" y="3023972"/>
            <a:ext cx="578540" cy="19351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9" name="Straight Arrow Connector 18">
            <a:extLst>
              <a:ext uri="{FF2B5EF4-FFF2-40B4-BE49-F238E27FC236}">
                <a16:creationId xmlns:a16="http://schemas.microsoft.com/office/drawing/2014/main" id="{B8A68547-6418-08AB-71CF-DE0D06941B6C}"/>
              </a:ext>
            </a:extLst>
          </p:cNvPr>
          <p:cNvCxnSpPr>
            <a:stCxn id="8" idx="6"/>
            <a:endCxn id="11" idx="1"/>
          </p:cNvCxnSpPr>
          <p:nvPr/>
        </p:nvCxnSpPr>
        <p:spPr>
          <a:xfrm flipV="1">
            <a:off x="2529842" y="3667861"/>
            <a:ext cx="395977" cy="762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4" name="Straight Arrow Connector 23">
            <a:extLst>
              <a:ext uri="{FF2B5EF4-FFF2-40B4-BE49-F238E27FC236}">
                <a16:creationId xmlns:a16="http://schemas.microsoft.com/office/drawing/2014/main" id="{F6B3B26A-CCF0-F97A-1C91-3D7CD35AD1D4}"/>
              </a:ext>
            </a:extLst>
          </p:cNvPr>
          <p:cNvCxnSpPr>
            <a:stCxn id="8" idx="5"/>
            <a:endCxn id="12" idx="1"/>
          </p:cNvCxnSpPr>
          <p:nvPr/>
        </p:nvCxnSpPr>
        <p:spPr>
          <a:xfrm>
            <a:off x="2340135" y="4133476"/>
            <a:ext cx="585684" cy="17609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6" name="Straight Arrow Connector 25">
            <a:extLst>
              <a:ext uri="{FF2B5EF4-FFF2-40B4-BE49-F238E27FC236}">
                <a16:creationId xmlns:a16="http://schemas.microsoft.com/office/drawing/2014/main" id="{48304918-A4F5-FDAB-225F-4A2CC801988F}"/>
              </a:ext>
            </a:extLst>
          </p:cNvPr>
          <p:cNvCxnSpPr>
            <a:stCxn id="8" idx="4"/>
            <a:endCxn id="13" idx="1"/>
          </p:cNvCxnSpPr>
          <p:nvPr/>
        </p:nvCxnSpPr>
        <p:spPr>
          <a:xfrm>
            <a:off x="1882142" y="4323183"/>
            <a:ext cx="1043677" cy="51380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grpSp>
        <p:nvGrpSpPr>
          <p:cNvPr id="30" name="Group 29">
            <a:extLst>
              <a:ext uri="{FF2B5EF4-FFF2-40B4-BE49-F238E27FC236}">
                <a16:creationId xmlns:a16="http://schemas.microsoft.com/office/drawing/2014/main" id="{D8391A1F-2C5C-C3A8-5E00-59516D8B18EA}"/>
              </a:ext>
            </a:extLst>
          </p:cNvPr>
          <p:cNvGrpSpPr/>
          <p:nvPr/>
        </p:nvGrpSpPr>
        <p:grpSpPr>
          <a:xfrm>
            <a:off x="6758677" y="1958500"/>
            <a:ext cx="3833120" cy="3497406"/>
            <a:chOff x="892557" y="1748520"/>
            <a:chExt cx="4268371" cy="3894534"/>
          </a:xfrm>
        </p:grpSpPr>
        <p:sp>
          <p:nvSpPr>
            <p:cNvPr id="31" name="Rectangle 30">
              <a:extLst>
                <a:ext uri="{FF2B5EF4-FFF2-40B4-BE49-F238E27FC236}">
                  <a16:creationId xmlns:a16="http://schemas.microsoft.com/office/drawing/2014/main" id="{6105A897-BA68-A4B3-413D-CFD34DDBB059}"/>
                </a:ext>
              </a:extLst>
            </p:cNvPr>
            <p:cNvSpPr/>
            <p:nvPr/>
          </p:nvSpPr>
          <p:spPr>
            <a:xfrm>
              <a:off x="4460787" y="1748520"/>
              <a:ext cx="307321" cy="313953"/>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d8</a:t>
              </a:r>
            </a:p>
          </p:txBody>
        </p:sp>
        <p:sp>
          <p:nvSpPr>
            <p:cNvPr id="32" name="Rectangle 31">
              <a:extLst>
                <a:ext uri="{FF2B5EF4-FFF2-40B4-BE49-F238E27FC236}">
                  <a16:creationId xmlns:a16="http://schemas.microsoft.com/office/drawing/2014/main" id="{C8254D42-F0D3-6676-7328-0423BC951BDA}"/>
                </a:ext>
              </a:extLst>
            </p:cNvPr>
            <p:cNvSpPr/>
            <p:nvPr/>
          </p:nvSpPr>
          <p:spPr>
            <a:xfrm>
              <a:off x="4460787" y="2262492"/>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d7</a:t>
              </a:r>
            </a:p>
          </p:txBody>
        </p:sp>
        <p:sp>
          <p:nvSpPr>
            <p:cNvPr id="33" name="Rectangle 32">
              <a:extLst>
                <a:ext uri="{FF2B5EF4-FFF2-40B4-BE49-F238E27FC236}">
                  <a16:creationId xmlns:a16="http://schemas.microsoft.com/office/drawing/2014/main" id="{C311C945-EC8F-EFC2-DC7D-8686ABB83206}"/>
                </a:ext>
              </a:extLst>
            </p:cNvPr>
            <p:cNvSpPr/>
            <p:nvPr/>
          </p:nvSpPr>
          <p:spPr>
            <a:xfrm>
              <a:off x="4460786" y="2772293"/>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d6</a:t>
              </a:r>
            </a:p>
          </p:txBody>
        </p:sp>
        <p:sp>
          <p:nvSpPr>
            <p:cNvPr id="34" name="Rectangle 33">
              <a:extLst>
                <a:ext uri="{FF2B5EF4-FFF2-40B4-BE49-F238E27FC236}">
                  <a16:creationId xmlns:a16="http://schemas.microsoft.com/office/drawing/2014/main" id="{E9084FD0-C146-4FAC-C450-CBEAFFCF5A19}"/>
                </a:ext>
              </a:extLst>
            </p:cNvPr>
            <p:cNvSpPr/>
            <p:nvPr/>
          </p:nvSpPr>
          <p:spPr>
            <a:xfrm>
              <a:off x="4460786" y="3285053"/>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d5</a:t>
              </a:r>
            </a:p>
          </p:txBody>
        </p:sp>
        <p:sp>
          <p:nvSpPr>
            <p:cNvPr id="35" name="Rectangle 34">
              <a:extLst>
                <a:ext uri="{FF2B5EF4-FFF2-40B4-BE49-F238E27FC236}">
                  <a16:creationId xmlns:a16="http://schemas.microsoft.com/office/drawing/2014/main" id="{65DF292C-77CA-6635-FEE7-C12AB8651C70}"/>
                </a:ext>
              </a:extLst>
            </p:cNvPr>
            <p:cNvSpPr/>
            <p:nvPr/>
          </p:nvSpPr>
          <p:spPr>
            <a:xfrm>
              <a:off x="4460786" y="379606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d4</a:t>
              </a:r>
            </a:p>
          </p:txBody>
        </p:sp>
        <p:sp>
          <p:nvSpPr>
            <p:cNvPr id="36" name="Rectangle 35">
              <a:extLst>
                <a:ext uri="{FF2B5EF4-FFF2-40B4-BE49-F238E27FC236}">
                  <a16:creationId xmlns:a16="http://schemas.microsoft.com/office/drawing/2014/main" id="{25EA504F-81F5-A9DA-79F5-931248F5EEC7}"/>
                </a:ext>
              </a:extLst>
            </p:cNvPr>
            <p:cNvSpPr/>
            <p:nvPr/>
          </p:nvSpPr>
          <p:spPr>
            <a:xfrm>
              <a:off x="4460786" y="4307077"/>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d3</a:t>
              </a:r>
            </a:p>
          </p:txBody>
        </p:sp>
        <p:sp>
          <p:nvSpPr>
            <p:cNvPr id="37" name="Rectangle 36">
              <a:extLst>
                <a:ext uri="{FF2B5EF4-FFF2-40B4-BE49-F238E27FC236}">
                  <a16:creationId xmlns:a16="http://schemas.microsoft.com/office/drawing/2014/main" id="{584385B8-3854-6346-203F-C99C8FB27C44}"/>
                </a:ext>
              </a:extLst>
            </p:cNvPr>
            <p:cNvSpPr/>
            <p:nvPr/>
          </p:nvSpPr>
          <p:spPr>
            <a:xfrm>
              <a:off x="4460786" y="4818090"/>
              <a:ext cx="307321" cy="313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d2</a:t>
              </a:r>
            </a:p>
          </p:txBody>
        </p:sp>
        <p:sp>
          <p:nvSpPr>
            <p:cNvPr id="38" name="Rectangle 37">
              <a:extLst>
                <a:ext uri="{FF2B5EF4-FFF2-40B4-BE49-F238E27FC236}">
                  <a16:creationId xmlns:a16="http://schemas.microsoft.com/office/drawing/2014/main" id="{9F163DC2-CAA1-027B-740C-879B7E07D93B}"/>
                </a:ext>
              </a:extLst>
            </p:cNvPr>
            <p:cNvSpPr/>
            <p:nvPr/>
          </p:nvSpPr>
          <p:spPr>
            <a:xfrm>
              <a:off x="4460786" y="5329101"/>
              <a:ext cx="307321" cy="3139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d1</a:t>
              </a:r>
            </a:p>
          </p:txBody>
        </p:sp>
        <p:sp>
          <p:nvSpPr>
            <p:cNvPr id="39" name="Rectangle 38">
              <a:extLst>
                <a:ext uri="{FF2B5EF4-FFF2-40B4-BE49-F238E27FC236}">
                  <a16:creationId xmlns:a16="http://schemas.microsoft.com/office/drawing/2014/main" id="{4B16FA22-2611-6FDB-8FE6-286B0C76131C}"/>
                </a:ext>
              </a:extLst>
            </p:cNvPr>
            <p:cNvSpPr/>
            <p:nvPr/>
          </p:nvSpPr>
          <p:spPr>
            <a:xfrm>
              <a:off x="3187977" y="201595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00000"/>
                  </a:solidFill>
                </a:rPr>
                <a:t>0</a:t>
              </a:r>
            </a:p>
          </p:txBody>
        </p:sp>
        <p:cxnSp>
          <p:nvCxnSpPr>
            <p:cNvPr id="40" name="Straight Connector 39">
              <a:extLst>
                <a:ext uri="{FF2B5EF4-FFF2-40B4-BE49-F238E27FC236}">
                  <a16:creationId xmlns:a16="http://schemas.microsoft.com/office/drawing/2014/main" id="{B37CD161-4498-ABB7-486E-85B0290BB11F}"/>
                </a:ext>
              </a:extLst>
            </p:cNvPr>
            <p:cNvCxnSpPr>
              <a:cxnSpLocks/>
            </p:cNvCxnSpPr>
            <p:nvPr/>
          </p:nvCxnSpPr>
          <p:spPr>
            <a:xfrm>
              <a:off x="3495298" y="2158924"/>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4E14ECE2-65D4-A55C-E82D-B07FBCCB1384}"/>
                </a:ext>
              </a:extLst>
            </p:cNvPr>
            <p:cNvSpPr/>
            <p:nvPr/>
          </p:nvSpPr>
          <p:spPr>
            <a:xfrm>
              <a:off x="3187977" y="3049337"/>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42" name="Straight Connector 41">
              <a:extLst>
                <a:ext uri="{FF2B5EF4-FFF2-40B4-BE49-F238E27FC236}">
                  <a16:creationId xmlns:a16="http://schemas.microsoft.com/office/drawing/2014/main" id="{2BD1FBC0-AE6D-F7E2-2F06-E2E009F7305B}"/>
                </a:ext>
              </a:extLst>
            </p:cNvPr>
            <p:cNvCxnSpPr>
              <a:cxnSpLocks/>
            </p:cNvCxnSpPr>
            <p:nvPr/>
          </p:nvCxnSpPr>
          <p:spPr>
            <a:xfrm>
              <a:off x="3495298" y="3192308"/>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01E36179-D143-197B-B83C-E5BECCA4AAFD}"/>
                </a:ext>
              </a:extLst>
            </p:cNvPr>
            <p:cNvSpPr/>
            <p:nvPr/>
          </p:nvSpPr>
          <p:spPr>
            <a:xfrm>
              <a:off x="3187977" y="4068696"/>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44" name="Straight Connector 43">
              <a:extLst>
                <a:ext uri="{FF2B5EF4-FFF2-40B4-BE49-F238E27FC236}">
                  <a16:creationId xmlns:a16="http://schemas.microsoft.com/office/drawing/2014/main" id="{5B2B5211-8A05-195D-87B8-BC0628FE64BF}"/>
                </a:ext>
              </a:extLst>
            </p:cNvPr>
            <p:cNvCxnSpPr>
              <a:cxnSpLocks/>
            </p:cNvCxnSpPr>
            <p:nvPr/>
          </p:nvCxnSpPr>
          <p:spPr>
            <a:xfrm>
              <a:off x="3495298" y="4211667"/>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95D304CE-0D8F-799B-DB0E-73CD1269497C}"/>
                </a:ext>
              </a:extLst>
            </p:cNvPr>
            <p:cNvSpPr/>
            <p:nvPr/>
          </p:nvSpPr>
          <p:spPr>
            <a:xfrm>
              <a:off x="3187977" y="5085211"/>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46" name="Straight Connector 45">
              <a:extLst>
                <a:ext uri="{FF2B5EF4-FFF2-40B4-BE49-F238E27FC236}">
                  <a16:creationId xmlns:a16="http://schemas.microsoft.com/office/drawing/2014/main" id="{C4B7EEA6-510E-A3B1-DD8E-8BCF2A0DAA1B}"/>
                </a:ext>
              </a:extLst>
            </p:cNvPr>
            <p:cNvCxnSpPr>
              <a:cxnSpLocks/>
            </p:cNvCxnSpPr>
            <p:nvPr/>
          </p:nvCxnSpPr>
          <p:spPr>
            <a:xfrm>
              <a:off x="3495298" y="5228182"/>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C91C0A2B-931D-8CFE-1CCE-4C3EDB5901A2}"/>
                </a:ext>
              </a:extLst>
            </p:cNvPr>
            <p:cNvSpPr/>
            <p:nvPr/>
          </p:nvSpPr>
          <p:spPr>
            <a:xfrm>
              <a:off x="2064443" y="2514631"/>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48" name="Straight Connector 47">
              <a:extLst>
                <a:ext uri="{FF2B5EF4-FFF2-40B4-BE49-F238E27FC236}">
                  <a16:creationId xmlns:a16="http://schemas.microsoft.com/office/drawing/2014/main" id="{A53DDEEF-EB4E-656E-B7F4-1F81B800EA34}"/>
                </a:ext>
              </a:extLst>
            </p:cNvPr>
            <p:cNvCxnSpPr>
              <a:cxnSpLocks/>
            </p:cNvCxnSpPr>
            <p:nvPr/>
          </p:nvCxnSpPr>
          <p:spPr>
            <a:xfrm>
              <a:off x="2371764" y="2657602"/>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61E288BC-5DBD-9160-AF91-F0DD7E2D60FB}"/>
                </a:ext>
              </a:extLst>
            </p:cNvPr>
            <p:cNvSpPr/>
            <p:nvPr/>
          </p:nvSpPr>
          <p:spPr>
            <a:xfrm>
              <a:off x="2064443" y="4563296"/>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50" name="Straight Connector 49">
              <a:extLst>
                <a:ext uri="{FF2B5EF4-FFF2-40B4-BE49-F238E27FC236}">
                  <a16:creationId xmlns:a16="http://schemas.microsoft.com/office/drawing/2014/main" id="{B59498FB-197C-8C15-93D7-3FD63EAC8CDD}"/>
                </a:ext>
              </a:extLst>
            </p:cNvPr>
            <p:cNvCxnSpPr>
              <a:cxnSpLocks/>
            </p:cNvCxnSpPr>
            <p:nvPr/>
          </p:nvCxnSpPr>
          <p:spPr>
            <a:xfrm>
              <a:off x="2371764" y="4706267"/>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0F85433B-8CFD-9209-8AA7-79D33DE4510B}"/>
                </a:ext>
              </a:extLst>
            </p:cNvPr>
            <p:cNvSpPr/>
            <p:nvPr/>
          </p:nvSpPr>
          <p:spPr>
            <a:xfrm>
              <a:off x="892557" y="3537909"/>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52" name="Straight Connector 51">
              <a:extLst>
                <a:ext uri="{FF2B5EF4-FFF2-40B4-BE49-F238E27FC236}">
                  <a16:creationId xmlns:a16="http://schemas.microsoft.com/office/drawing/2014/main" id="{29EB9174-5D93-E10F-78F1-20E50FADE6FE}"/>
                </a:ext>
              </a:extLst>
            </p:cNvPr>
            <p:cNvCxnSpPr>
              <a:cxnSpLocks/>
              <a:stCxn id="51" idx="3"/>
            </p:cNvCxnSpPr>
            <p:nvPr/>
          </p:nvCxnSpPr>
          <p:spPr>
            <a:xfrm>
              <a:off x="1199878" y="3680880"/>
              <a:ext cx="3876132" cy="1183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C8DAD1B-85D3-4C60-1047-79A81C583663}"/>
                </a:ext>
              </a:extLst>
            </p:cNvPr>
            <p:cNvCxnSpPr>
              <a:cxnSpLocks/>
              <a:endCxn id="38" idx="1"/>
            </p:cNvCxnSpPr>
            <p:nvPr/>
          </p:nvCxnSpPr>
          <p:spPr>
            <a:xfrm>
              <a:off x="3495299" y="5371153"/>
              <a:ext cx="965488" cy="11492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635B05B9-286F-407D-0B37-2CC7774D877E}"/>
                </a:ext>
              </a:extLst>
            </p:cNvPr>
            <p:cNvCxnSpPr>
              <a:cxnSpLocks/>
              <a:endCxn id="45" idx="1"/>
            </p:cNvCxnSpPr>
            <p:nvPr/>
          </p:nvCxnSpPr>
          <p:spPr>
            <a:xfrm>
              <a:off x="2349779" y="4837189"/>
              <a:ext cx="838199" cy="39099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95AD5048-E382-18AF-8C39-7843067B312E}"/>
                </a:ext>
              </a:extLst>
            </p:cNvPr>
            <p:cNvCxnSpPr>
              <a:cxnSpLocks/>
              <a:endCxn id="49" idx="1"/>
            </p:cNvCxnSpPr>
            <p:nvPr/>
          </p:nvCxnSpPr>
          <p:spPr>
            <a:xfrm>
              <a:off x="1199878" y="3823851"/>
              <a:ext cx="864564" cy="88241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6EA1BA37-56E7-C128-1093-47883FF9F903}"/>
                </a:ext>
              </a:extLst>
            </p:cNvPr>
            <p:cNvCxnSpPr>
              <a:cxnSpLocks/>
              <a:endCxn id="36" idx="1"/>
            </p:cNvCxnSpPr>
            <p:nvPr/>
          </p:nvCxnSpPr>
          <p:spPr>
            <a:xfrm>
              <a:off x="3495299" y="4336049"/>
              <a:ext cx="965488" cy="12800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4C1D10A4-75D3-71CC-94CF-D86B37D56EE6}"/>
                </a:ext>
              </a:extLst>
            </p:cNvPr>
            <p:cNvCxnSpPr/>
            <p:nvPr/>
          </p:nvCxnSpPr>
          <p:spPr>
            <a:xfrm>
              <a:off x="3495298" y="3322004"/>
              <a:ext cx="965488" cy="1149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95296881-0A7C-5964-A31B-A0110D3C6CA9}"/>
                </a:ext>
              </a:extLst>
            </p:cNvPr>
            <p:cNvCxnSpPr>
              <a:cxnSpLocks/>
              <a:endCxn id="32" idx="1"/>
            </p:cNvCxnSpPr>
            <p:nvPr/>
          </p:nvCxnSpPr>
          <p:spPr>
            <a:xfrm>
              <a:off x="3495298" y="2283305"/>
              <a:ext cx="965489" cy="1361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CC4C40E8-00B5-9BD2-6085-CC817245F0AC}"/>
                </a:ext>
              </a:extLst>
            </p:cNvPr>
            <p:cNvCxnSpPr>
              <a:cxnSpLocks/>
              <a:endCxn id="41" idx="1"/>
            </p:cNvCxnSpPr>
            <p:nvPr/>
          </p:nvCxnSpPr>
          <p:spPr>
            <a:xfrm>
              <a:off x="2349779" y="2779927"/>
              <a:ext cx="838199" cy="41238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1" name="Straight Connector 60">
            <a:extLst>
              <a:ext uri="{FF2B5EF4-FFF2-40B4-BE49-F238E27FC236}">
                <a16:creationId xmlns:a16="http://schemas.microsoft.com/office/drawing/2014/main" id="{A5CB8B44-2765-FFF2-0B42-C6D180691225}"/>
              </a:ext>
            </a:extLst>
          </p:cNvPr>
          <p:cNvCxnSpPr/>
          <p:nvPr/>
        </p:nvCxnSpPr>
        <p:spPr>
          <a:xfrm>
            <a:off x="7028266" y="1836109"/>
            <a:ext cx="0" cy="359926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43E92EF2-0251-8751-ECDA-0D5C4941B330}"/>
              </a:ext>
            </a:extLst>
          </p:cNvPr>
          <p:cNvCxnSpPr/>
          <p:nvPr/>
        </p:nvCxnSpPr>
        <p:spPr>
          <a:xfrm>
            <a:off x="8078513" y="1814168"/>
            <a:ext cx="0" cy="359926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2E16A598-D422-135F-1D3D-F6CDA841464D}"/>
              </a:ext>
            </a:extLst>
          </p:cNvPr>
          <p:cNvCxnSpPr/>
          <p:nvPr/>
        </p:nvCxnSpPr>
        <p:spPr>
          <a:xfrm>
            <a:off x="9092483" y="1815497"/>
            <a:ext cx="0" cy="359926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8B039D33-75C1-1D49-DBBF-4426238C0D24}"/>
              </a:ext>
            </a:extLst>
          </p:cNvPr>
          <p:cNvSpPr txBox="1"/>
          <p:nvPr/>
        </p:nvSpPr>
        <p:spPr>
          <a:xfrm>
            <a:off x="6786052" y="1539797"/>
            <a:ext cx="484428" cy="331671"/>
          </a:xfrm>
          <a:prstGeom prst="rect">
            <a:avLst/>
          </a:prstGeom>
          <a:noFill/>
        </p:spPr>
        <p:txBody>
          <a:bodyPr wrap="none" rtlCol="0">
            <a:spAutoFit/>
          </a:bodyPr>
          <a:lstStyle/>
          <a:p>
            <a:r>
              <a:rPr lang="en-US" dirty="0"/>
              <a:t>L0</a:t>
            </a:r>
          </a:p>
        </p:txBody>
      </p:sp>
      <p:sp>
        <p:nvSpPr>
          <p:cNvPr id="65" name="TextBox 64">
            <a:extLst>
              <a:ext uri="{FF2B5EF4-FFF2-40B4-BE49-F238E27FC236}">
                <a16:creationId xmlns:a16="http://schemas.microsoft.com/office/drawing/2014/main" id="{6C3B2801-C73A-A5E8-85A7-90C4DB10283D}"/>
              </a:ext>
            </a:extLst>
          </p:cNvPr>
          <p:cNvSpPr txBox="1"/>
          <p:nvPr/>
        </p:nvSpPr>
        <p:spPr>
          <a:xfrm>
            <a:off x="7836299" y="1524000"/>
            <a:ext cx="404278" cy="331671"/>
          </a:xfrm>
          <a:prstGeom prst="rect">
            <a:avLst/>
          </a:prstGeom>
          <a:noFill/>
        </p:spPr>
        <p:txBody>
          <a:bodyPr wrap="none" rtlCol="0">
            <a:spAutoFit/>
          </a:bodyPr>
          <a:lstStyle/>
          <a:p>
            <a:r>
              <a:rPr lang="en-US" dirty="0"/>
              <a:t>L1</a:t>
            </a:r>
          </a:p>
        </p:txBody>
      </p:sp>
      <p:sp>
        <p:nvSpPr>
          <p:cNvPr id="66" name="TextBox 65">
            <a:extLst>
              <a:ext uri="{FF2B5EF4-FFF2-40B4-BE49-F238E27FC236}">
                <a16:creationId xmlns:a16="http://schemas.microsoft.com/office/drawing/2014/main" id="{DA76EBEA-80E2-5C4A-5BC0-9C2EE3EB6E31}"/>
              </a:ext>
            </a:extLst>
          </p:cNvPr>
          <p:cNvSpPr txBox="1"/>
          <p:nvPr/>
        </p:nvSpPr>
        <p:spPr>
          <a:xfrm>
            <a:off x="8855066" y="1541439"/>
            <a:ext cx="470000" cy="331671"/>
          </a:xfrm>
          <a:prstGeom prst="rect">
            <a:avLst/>
          </a:prstGeom>
          <a:noFill/>
        </p:spPr>
        <p:txBody>
          <a:bodyPr wrap="none" rtlCol="0">
            <a:spAutoFit/>
          </a:bodyPr>
          <a:lstStyle/>
          <a:p>
            <a:r>
              <a:rPr lang="en-US" dirty="0"/>
              <a:t>L2</a:t>
            </a:r>
          </a:p>
        </p:txBody>
      </p:sp>
      <p:sp>
        <p:nvSpPr>
          <p:cNvPr id="67" name="TextBox 66">
            <a:extLst>
              <a:ext uri="{FF2B5EF4-FFF2-40B4-BE49-F238E27FC236}">
                <a16:creationId xmlns:a16="http://schemas.microsoft.com/office/drawing/2014/main" id="{EF8E93B6-F603-F85D-F661-361D1FD06F85}"/>
              </a:ext>
            </a:extLst>
          </p:cNvPr>
          <p:cNvSpPr txBox="1"/>
          <p:nvPr/>
        </p:nvSpPr>
        <p:spPr>
          <a:xfrm>
            <a:off x="6707225" y="3746687"/>
            <a:ext cx="309790" cy="248753"/>
          </a:xfrm>
          <a:prstGeom prst="rect">
            <a:avLst/>
          </a:prstGeom>
          <a:noFill/>
        </p:spPr>
        <p:txBody>
          <a:bodyPr wrap="none" rtlCol="0">
            <a:spAutoFit/>
          </a:bodyPr>
          <a:lstStyle/>
          <a:p>
            <a:r>
              <a:rPr lang="en-US" sz="1200" dirty="0"/>
              <a:t>n</a:t>
            </a:r>
            <a:r>
              <a:rPr lang="en-US" sz="1200" baseline="-25000" dirty="0"/>
              <a:t>0</a:t>
            </a:r>
            <a:endParaRPr lang="en-US" sz="1200" dirty="0"/>
          </a:p>
        </p:txBody>
      </p:sp>
      <p:sp>
        <p:nvSpPr>
          <p:cNvPr id="68" name="TextBox 67">
            <a:extLst>
              <a:ext uri="{FF2B5EF4-FFF2-40B4-BE49-F238E27FC236}">
                <a16:creationId xmlns:a16="http://schemas.microsoft.com/office/drawing/2014/main" id="{3554373D-31EE-7B17-DF2F-B345353048AB}"/>
              </a:ext>
            </a:extLst>
          </p:cNvPr>
          <p:cNvSpPr txBox="1"/>
          <p:nvPr/>
        </p:nvSpPr>
        <p:spPr>
          <a:xfrm>
            <a:off x="7794558" y="2868373"/>
            <a:ext cx="276681" cy="248753"/>
          </a:xfrm>
          <a:prstGeom prst="rect">
            <a:avLst/>
          </a:prstGeom>
          <a:noFill/>
        </p:spPr>
        <p:txBody>
          <a:bodyPr wrap="none" rtlCol="0">
            <a:spAutoFit/>
          </a:bodyPr>
          <a:lstStyle/>
          <a:p>
            <a:r>
              <a:rPr lang="en-US" sz="1200" dirty="0"/>
              <a:t>n</a:t>
            </a:r>
            <a:r>
              <a:rPr lang="en-US" sz="1200" baseline="-25000" dirty="0"/>
              <a:t>1</a:t>
            </a:r>
            <a:endParaRPr lang="en-US" sz="1200" dirty="0"/>
          </a:p>
        </p:txBody>
      </p:sp>
      <p:sp>
        <p:nvSpPr>
          <p:cNvPr id="69" name="TextBox 68">
            <a:extLst>
              <a:ext uri="{FF2B5EF4-FFF2-40B4-BE49-F238E27FC236}">
                <a16:creationId xmlns:a16="http://schemas.microsoft.com/office/drawing/2014/main" id="{6095151E-B60C-DFF1-E492-E98D7F0FDAC2}"/>
              </a:ext>
            </a:extLst>
          </p:cNvPr>
          <p:cNvSpPr txBox="1"/>
          <p:nvPr/>
        </p:nvSpPr>
        <p:spPr>
          <a:xfrm>
            <a:off x="7794558" y="4702715"/>
            <a:ext cx="302593" cy="248753"/>
          </a:xfrm>
          <a:prstGeom prst="rect">
            <a:avLst/>
          </a:prstGeom>
          <a:noFill/>
        </p:spPr>
        <p:txBody>
          <a:bodyPr wrap="none" rtlCol="0">
            <a:spAutoFit/>
          </a:bodyPr>
          <a:lstStyle/>
          <a:p>
            <a:r>
              <a:rPr lang="en-US" sz="1200" dirty="0"/>
              <a:t>n</a:t>
            </a:r>
            <a:r>
              <a:rPr lang="en-US" sz="1200" baseline="-25000" dirty="0"/>
              <a:t>2</a:t>
            </a:r>
            <a:endParaRPr lang="en-US" sz="1200" dirty="0"/>
          </a:p>
        </p:txBody>
      </p:sp>
      <p:sp>
        <p:nvSpPr>
          <p:cNvPr id="70" name="TextBox 69">
            <a:extLst>
              <a:ext uri="{FF2B5EF4-FFF2-40B4-BE49-F238E27FC236}">
                <a16:creationId xmlns:a16="http://schemas.microsoft.com/office/drawing/2014/main" id="{A2B5BBD9-7815-6C55-B8FB-D99EFE626066}"/>
              </a:ext>
            </a:extLst>
          </p:cNvPr>
          <p:cNvSpPr txBox="1"/>
          <p:nvPr/>
        </p:nvSpPr>
        <p:spPr>
          <a:xfrm>
            <a:off x="8795583" y="2397443"/>
            <a:ext cx="304031" cy="248753"/>
          </a:xfrm>
          <a:prstGeom prst="rect">
            <a:avLst/>
          </a:prstGeom>
          <a:noFill/>
        </p:spPr>
        <p:txBody>
          <a:bodyPr wrap="none" rtlCol="0">
            <a:spAutoFit/>
          </a:bodyPr>
          <a:lstStyle/>
          <a:p>
            <a:r>
              <a:rPr lang="en-US" sz="1200" dirty="0"/>
              <a:t>n</a:t>
            </a:r>
            <a:r>
              <a:rPr lang="en-US" sz="1200" baseline="-25000" dirty="0"/>
              <a:t>3</a:t>
            </a:r>
            <a:endParaRPr lang="en-US" sz="1200" dirty="0"/>
          </a:p>
        </p:txBody>
      </p:sp>
      <p:sp>
        <p:nvSpPr>
          <p:cNvPr id="71" name="TextBox 70">
            <a:extLst>
              <a:ext uri="{FF2B5EF4-FFF2-40B4-BE49-F238E27FC236}">
                <a16:creationId xmlns:a16="http://schemas.microsoft.com/office/drawing/2014/main" id="{900EDF8C-C652-C4B1-4314-DB5E1D68C4BF}"/>
              </a:ext>
            </a:extLst>
          </p:cNvPr>
          <p:cNvSpPr txBox="1"/>
          <p:nvPr/>
        </p:nvSpPr>
        <p:spPr>
          <a:xfrm>
            <a:off x="8803262" y="3333365"/>
            <a:ext cx="306911" cy="248753"/>
          </a:xfrm>
          <a:prstGeom prst="rect">
            <a:avLst/>
          </a:prstGeom>
          <a:noFill/>
        </p:spPr>
        <p:txBody>
          <a:bodyPr wrap="none" rtlCol="0">
            <a:spAutoFit/>
          </a:bodyPr>
          <a:lstStyle/>
          <a:p>
            <a:r>
              <a:rPr lang="en-US" sz="1200" dirty="0"/>
              <a:t>n</a:t>
            </a:r>
            <a:r>
              <a:rPr lang="en-US" sz="1200" baseline="-25000" dirty="0"/>
              <a:t>4</a:t>
            </a:r>
            <a:endParaRPr lang="en-US" sz="1200" dirty="0"/>
          </a:p>
        </p:txBody>
      </p:sp>
      <p:sp>
        <p:nvSpPr>
          <p:cNvPr id="72" name="TextBox 71">
            <a:extLst>
              <a:ext uri="{FF2B5EF4-FFF2-40B4-BE49-F238E27FC236}">
                <a16:creationId xmlns:a16="http://schemas.microsoft.com/office/drawing/2014/main" id="{1A0C5AFC-56C3-BB44-D538-AB7653D47B27}"/>
              </a:ext>
            </a:extLst>
          </p:cNvPr>
          <p:cNvSpPr txBox="1"/>
          <p:nvPr/>
        </p:nvSpPr>
        <p:spPr>
          <a:xfrm>
            <a:off x="8803262" y="4247966"/>
            <a:ext cx="304031" cy="248753"/>
          </a:xfrm>
          <a:prstGeom prst="rect">
            <a:avLst/>
          </a:prstGeom>
          <a:noFill/>
        </p:spPr>
        <p:txBody>
          <a:bodyPr wrap="none" rtlCol="0">
            <a:spAutoFit/>
          </a:bodyPr>
          <a:lstStyle/>
          <a:p>
            <a:r>
              <a:rPr lang="en-US" sz="1200" dirty="0"/>
              <a:t>n</a:t>
            </a:r>
            <a:r>
              <a:rPr lang="en-US" sz="1200" baseline="-25000" dirty="0"/>
              <a:t>5</a:t>
            </a:r>
            <a:endParaRPr lang="en-US" sz="1200" dirty="0"/>
          </a:p>
        </p:txBody>
      </p:sp>
      <p:sp>
        <p:nvSpPr>
          <p:cNvPr id="73" name="TextBox 72">
            <a:extLst>
              <a:ext uri="{FF2B5EF4-FFF2-40B4-BE49-F238E27FC236}">
                <a16:creationId xmlns:a16="http://schemas.microsoft.com/office/drawing/2014/main" id="{3226C2C8-610D-9376-4A59-F0BE9693E432}"/>
              </a:ext>
            </a:extLst>
          </p:cNvPr>
          <p:cNvSpPr txBox="1"/>
          <p:nvPr/>
        </p:nvSpPr>
        <p:spPr>
          <a:xfrm>
            <a:off x="8803262" y="5182373"/>
            <a:ext cx="327334" cy="276999"/>
          </a:xfrm>
          <a:prstGeom prst="rect">
            <a:avLst/>
          </a:prstGeom>
          <a:noFill/>
        </p:spPr>
        <p:txBody>
          <a:bodyPr wrap="none" rtlCol="0">
            <a:spAutoFit/>
          </a:bodyPr>
          <a:lstStyle/>
          <a:p>
            <a:r>
              <a:rPr lang="en-US" sz="1200" dirty="0"/>
              <a:t>n</a:t>
            </a:r>
            <a:r>
              <a:rPr lang="en-US" sz="1200" baseline="-25000" dirty="0"/>
              <a:t>6</a:t>
            </a:r>
            <a:endParaRPr lang="en-US" sz="1200" dirty="0"/>
          </a:p>
        </p:txBody>
      </p:sp>
      <p:cxnSp>
        <p:nvCxnSpPr>
          <p:cNvPr id="79" name="Straight Arrow Connector 78">
            <a:extLst>
              <a:ext uri="{FF2B5EF4-FFF2-40B4-BE49-F238E27FC236}">
                <a16:creationId xmlns:a16="http://schemas.microsoft.com/office/drawing/2014/main" id="{2906243D-F238-DF6C-56AF-96162282D16C}"/>
              </a:ext>
            </a:extLst>
          </p:cNvPr>
          <p:cNvCxnSpPr>
            <a:stCxn id="11" idx="3"/>
            <a:endCxn id="74" idx="1"/>
          </p:cNvCxnSpPr>
          <p:nvPr/>
        </p:nvCxnSpPr>
        <p:spPr>
          <a:xfrm>
            <a:off x="4983219" y="3667861"/>
            <a:ext cx="1280423" cy="762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3" name="Rectangle: Rounded Corners 12">
            <a:extLst>
              <a:ext uri="{FF2B5EF4-FFF2-40B4-BE49-F238E27FC236}">
                <a16:creationId xmlns:a16="http://schemas.microsoft.com/office/drawing/2014/main" id="{79A18147-8ED1-E711-5A62-93A98DECAF3E}"/>
              </a:ext>
            </a:extLst>
          </p:cNvPr>
          <p:cNvSpPr/>
          <p:nvPr/>
        </p:nvSpPr>
        <p:spPr>
          <a:xfrm>
            <a:off x="2925819" y="4684587"/>
            <a:ext cx="20574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XOR-based PLRU </a:t>
            </a:r>
          </a:p>
        </p:txBody>
      </p:sp>
      <p:sp>
        <p:nvSpPr>
          <p:cNvPr id="77" name="Rectangle 76">
            <a:extLst>
              <a:ext uri="{FF2B5EF4-FFF2-40B4-BE49-F238E27FC236}">
                <a16:creationId xmlns:a16="http://schemas.microsoft.com/office/drawing/2014/main" id="{565DC455-F4AF-AACC-026D-A1F2E582A17E}"/>
              </a:ext>
            </a:extLst>
          </p:cNvPr>
          <p:cNvSpPr/>
          <p:nvPr/>
        </p:nvSpPr>
        <p:spPr>
          <a:xfrm>
            <a:off x="7016581" y="5636266"/>
            <a:ext cx="1893384" cy="45956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b="1" dirty="0">
                <a:solidFill>
                  <a:srgbClr val="000000"/>
                </a:solidFill>
                <a:latin typeface="Arial"/>
                <a:cs typeface="Arial"/>
              </a:rPr>
              <a:t>Node = 0 –&gt; Lower Half</a:t>
            </a:r>
            <a:endParaRPr lang="en-US" b="1">
              <a:solidFill>
                <a:srgbClr val="000000"/>
              </a:solidFill>
              <a:latin typeface="Calibri"/>
              <a:cs typeface="Calibri"/>
            </a:endParaRPr>
          </a:p>
          <a:p>
            <a:pPr algn="ctr"/>
            <a:r>
              <a:rPr lang="en-US" sz="1000" b="1" dirty="0">
                <a:solidFill>
                  <a:srgbClr val="000000"/>
                </a:solidFill>
                <a:latin typeface="Arial"/>
                <a:cs typeface="Arial"/>
              </a:rPr>
              <a:t>Node = 1 –&gt; Upper Half</a:t>
            </a:r>
            <a:endParaRPr lang="en-US" b="1" dirty="0">
              <a:cs typeface="Calibri"/>
            </a:endParaRPr>
          </a:p>
        </p:txBody>
      </p:sp>
      <p:sp>
        <p:nvSpPr>
          <p:cNvPr id="3" name="Rectangle 2">
            <a:extLst>
              <a:ext uri="{FF2B5EF4-FFF2-40B4-BE49-F238E27FC236}">
                <a16:creationId xmlns:a16="http://schemas.microsoft.com/office/drawing/2014/main" id="{7CA7F4FC-5309-A909-0953-5D84656E16AD}"/>
              </a:ext>
            </a:extLst>
          </p:cNvPr>
          <p:cNvSpPr/>
          <p:nvPr/>
        </p:nvSpPr>
        <p:spPr>
          <a:xfrm>
            <a:off x="8919258" y="5638799"/>
            <a:ext cx="1331089" cy="212203"/>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MRU Way</a:t>
            </a:r>
          </a:p>
        </p:txBody>
      </p:sp>
      <p:sp>
        <p:nvSpPr>
          <p:cNvPr id="6" name="Rectangle 5">
            <a:extLst>
              <a:ext uri="{FF2B5EF4-FFF2-40B4-BE49-F238E27FC236}">
                <a16:creationId xmlns:a16="http://schemas.microsoft.com/office/drawing/2014/main" id="{7925FE0E-65E0-5518-C9FF-5DBA6FBAA239}"/>
              </a:ext>
            </a:extLst>
          </p:cNvPr>
          <p:cNvSpPr/>
          <p:nvPr/>
        </p:nvSpPr>
        <p:spPr>
          <a:xfrm>
            <a:off x="8919257" y="5870292"/>
            <a:ext cx="1331089" cy="212203"/>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dirty="0">
                <a:cs typeface="Calibri"/>
              </a:rPr>
              <a:t>PLRU Way</a:t>
            </a:r>
          </a:p>
        </p:txBody>
      </p:sp>
    </p:spTree>
    <p:extLst>
      <p:ext uri="{BB962C8B-B14F-4D97-AF65-F5344CB8AC3E}">
        <p14:creationId xmlns:p14="http://schemas.microsoft.com/office/powerpoint/2010/main" val="210961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1000" fill="hold"/>
                                        <p:tgtEl>
                                          <p:spTgt spid="15"/>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anim calcmode="lin" valueType="num">
                                      <p:cBhvr>
                                        <p:cTn id="38" dur="1000" fill="hold"/>
                                        <p:tgtEl>
                                          <p:spTgt spid="17"/>
                                        </p:tgtEl>
                                        <p:attrNameLst>
                                          <p:attrName>ppt_x</p:attrName>
                                        </p:attrNameLst>
                                      </p:cBhvr>
                                      <p:tavLst>
                                        <p:tav tm="0">
                                          <p:val>
                                            <p:strVal val="#ppt_x"/>
                                          </p:val>
                                        </p:tav>
                                        <p:tav tm="100000">
                                          <p:val>
                                            <p:strVal val="#ppt_x"/>
                                          </p:val>
                                        </p:tav>
                                      </p:tavLst>
                                    </p:anim>
                                    <p:anim calcmode="lin" valueType="num">
                                      <p:cBhvr>
                                        <p:cTn id="39" dur="1000" fill="hold"/>
                                        <p:tgtEl>
                                          <p:spTgt spid="17"/>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anim calcmode="lin" valueType="num">
                                      <p:cBhvr>
                                        <p:cTn id="43" dur="1000" fill="hold"/>
                                        <p:tgtEl>
                                          <p:spTgt spid="19"/>
                                        </p:tgtEl>
                                        <p:attrNameLst>
                                          <p:attrName>ppt_x</p:attrName>
                                        </p:attrNameLst>
                                      </p:cBhvr>
                                      <p:tavLst>
                                        <p:tav tm="0">
                                          <p:val>
                                            <p:strVal val="#ppt_x"/>
                                          </p:val>
                                        </p:tav>
                                        <p:tav tm="100000">
                                          <p:val>
                                            <p:strVal val="#ppt_x"/>
                                          </p:val>
                                        </p:tav>
                                      </p:tavLst>
                                    </p:anim>
                                    <p:anim calcmode="lin" valueType="num">
                                      <p:cBhvr>
                                        <p:cTn id="44" dur="1000" fill="hold"/>
                                        <p:tgtEl>
                                          <p:spTgt spid="19"/>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74"/>
                                        </p:tgtEl>
                                        <p:attrNameLst>
                                          <p:attrName>style.visibility</p:attrName>
                                        </p:attrNameLst>
                                      </p:cBhvr>
                                      <p:to>
                                        <p:strVal val="visible"/>
                                      </p:to>
                                    </p:set>
                                    <p:animEffect transition="in" filter="fade">
                                      <p:cBhvr>
                                        <p:cTn id="64" dur="1000"/>
                                        <p:tgtEl>
                                          <p:spTgt spid="74"/>
                                        </p:tgtEl>
                                      </p:cBhvr>
                                    </p:animEffect>
                                    <p:anim calcmode="lin" valueType="num">
                                      <p:cBhvr>
                                        <p:cTn id="65" dur="1000" fill="hold"/>
                                        <p:tgtEl>
                                          <p:spTgt spid="74"/>
                                        </p:tgtEl>
                                        <p:attrNameLst>
                                          <p:attrName>ppt_x</p:attrName>
                                        </p:attrNameLst>
                                      </p:cBhvr>
                                      <p:tavLst>
                                        <p:tav tm="0">
                                          <p:val>
                                            <p:strVal val="#ppt_x"/>
                                          </p:val>
                                        </p:tav>
                                        <p:tav tm="100000">
                                          <p:val>
                                            <p:strVal val="#ppt_x"/>
                                          </p:val>
                                        </p:tav>
                                      </p:tavLst>
                                    </p:anim>
                                    <p:anim calcmode="lin" valueType="num">
                                      <p:cBhvr>
                                        <p:cTn id="66" dur="1000" fill="hold"/>
                                        <p:tgtEl>
                                          <p:spTgt spid="74"/>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1000"/>
                                        <p:tgtEl>
                                          <p:spTgt spid="30"/>
                                        </p:tgtEl>
                                      </p:cBhvr>
                                    </p:animEffect>
                                    <p:anim calcmode="lin" valueType="num">
                                      <p:cBhvr>
                                        <p:cTn id="70" dur="1000" fill="hold"/>
                                        <p:tgtEl>
                                          <p:spTgt spid="30"/>
                                        </p:tgtEl>
                                        <p:attrNameLst>
                                          <p:attrName>ppt_x</p:attrName>
                                        </p:attrNameLst>
                                      </p:cBhvr>
                                      <p:tavLst>
                                        <p:tav tm="0">
                                          <p:val>
                                            <p:strVal val="#ppt_x"/>
                                          </p:val>
                                        </p:tav>
                                        <p:tav tm="100000">
                                          <p:val>
                                            <p:strVal val="#ppt_x"/>
                                          </p:val>
                                        </p:tav>
                                      </p:tavLst>
                                    </p:anim>
                                    <p:anim calcmode="lin" valueType="num">
                                      <p:cBhvr>
                                        <p:cTn id="71" dur="1000" fill="hold"/>
                                        <p:tgtEl>
                                          <p:spTgt spid="30"/>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61"/>
                                        </p:tgtEl>
                                        <p:attrNameLst>
                                          <p:attrName>style.visibility</p:attrName>
                                        </p:attrNameLst>
                                      </p:cBhvr>
                                      <p:to>
                                        <p:strVal val="visible"/>
                                      </p:to>
                                    </p:set>
                                    <p:animEffect transition="in" filter="fade">
                                      <p:cBhvr>
                                        <p:cTn id="74" dur="1000"/>
                                        <p:tgtEl>
                                          <p:spTgt spid="61"/>
                                        </p:tgtEl>
                                      </p:cBhvr>
                                    </p:animEffect>
                                    <p:anim calcmode="lin" valueType="num">
                                      <p:cBhvr>
                                        <p:cTn id="75" dur="1000" fill="hold"/>
                                        <p:tgtEl>
                                          <p:spTgt spid="61"/>
                                        </p:tgtEl>
                                        <p:attrNameLst>
                                          <p:attrName>ppt_x</p:attrName>
                                        </p:attrNameLst>
                                      </p:cBhvr>
                                      <p:tavLst>
                                        <p:tav tm="0">
                                          <p:val>
                                            <p:strVal val="#ppt_x"/>
                                          </p:val>
                                        </p:tav>
                                        <p:tav tm="100000">
                                          <p:val>
                                            <p:strVal val="#ppt_x"/>
                                          </p:val>
                                        </p:tav>
                                      </p:tavLst>
                                    </p:anim>
                                    <p:anim calcmode="lin" valueType="num">
                                      <p:cBhvr>
                                        <p:cTn id="76" dur="1000" fill="hold"/>
                                        <p:tgtEl>
                                          <p:spTgt spid="61"/>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62"/>
                                        </p:tgtEl>
                                        <p:attrNameLst>
                                          <p:attrName>style.visibility</p:attrName>
                                        </p:attrNameLst>
                                      </p:cBhvr>
                                      <p:to>
                                        <p:strVal val="visible"/>
                                      </p:to>
                                    </p:set>
                                    <p:animEffect transition="in" filter="fade">
                                      <p:cBhvr>
                                        <p:cTn id="79" dur="1000"/>
                                        <p:tgtEl>
                                          <p:spTgt spid="62"/>
                                        </p:tgtEl>
                                      </p:cBhvr>
                                    </p:animEffect>
                                    <p:anim calcmode="lin" valueType="num">
                                      <p:cBhvr>
                                        <p:cTn id="80" dur="1000" fill="hold"/>
                                        <p:tgtEl>
                                          <p:spTgt spid="62"/>
                                        </p:tgtEl>
                                        <p:attrNameLst>
                                          <p:attrName>ppt_x</p:attrName>
                                        </p:attrNameLst>
                                      </p:cBhvr>
                                      <p:tavLst>
                                        <p:tav tm="0">
                                          <p:val>
                                            <p:strVal val="#ppt_x"/>
                                          </p:val>
                                        </p:tav>
                                        <p:tav tm="100000">
                                          <p:val>
                                            <p:strVal val="#ppt_x"/>
                                          </p:val>
                                        </p:tav>
                                      </p:tavLst>
                                    </p:anim>
                                    <p:anim calcmode="lin" valueType="num">
                                      <p:cBhvr>
                                        <p:cTn id="81" dur="1000" fill="hold"/>
                                        <p:tgtEl>
                                          <p:spTgt spid="62"/>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63"/>
                                        </p:tgtEl>
                                        <p:attrNameLst>
                                          <p:attrName>style.visibility</p:attrName>
                                        </p:attrNameLst>
                                      </p:cBhvr>
                                      <p:to>
                                        <p:strVal val="visible"/>
                                      </p:to>
                                    </p:set>
                                    <p:animEffect transition="in" filter="fade">
                                      <p:cBhvr>
                                        <p:cTn id="84" dur="1000"/>
                                        <p:tgtEl>
                                          <p:spTgt spid="63"/>
                                        </p:tgtEl>
                                      </p:cBhvr>
                                    </p:animEffect>
                                    <p:anim calcmode="lin" valueType="num">
                                      <p:cBhvr>
                                        <p:cTn id="85" dur="1000" fill="hold"/>
                                        <p:tgtEl>
                                          <p:spTgt spid="63"/>
                                        </p:tgtEl>
                                        <p:attrNameLst>
                                          <p:attrName>ppt_x</p:attrName>
                                        </p:attrNameLst>
                                      </p:cBhvr>
                                      <p:tavLst>
                                        <p:tav tm="0">
                                          <p:val>
                                            <p:strVal val="#ppt_x"/>
                                          </p:val>
                                        </p:tav>
                                        <p:tav tm="100000">
                                          <p:val>
                                            <p:strVal val="#ppt_x"/>
                                          </p:val>
                                        </p:tav>
                                      </p:tavLst>
                                    </p:anim>
                                    <p:anim calcmode="lin" valueType="num">
                                      <p:cBhvr>
                                        <p:cTn id="86" dur="1000" fill="hold"/>
                                        <p:tgtEl>
                                          <p:spTgt spid="63"/>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64"/>
                                        </p:tgtEl>
                                        <p:attrNameLst>
                                          <p:attrName>style.visibility</p:attrName>
                                        </p:attrNameLst>
                                      </p:cBhvr>
                                      <p:to>
                                        <p:strVal val="visible"/>
                                      </p:to>
                                    </p:set>
                                    <p:animEffect transition="in" filter="fade">
                                      <p:cBhvr>
                                        <p:cTn id="89" dur="1000"/>
                                        <p:tgtEl>
                                          <p:spTgt spid="64"/>
                                        </p:tgtEl>
                                      </p:cBhvr>
                                    </p:animEffect>
                                    <p:anim calcmode="lin" valueType="num">
                                      <p:cBhvr>
                                        <p:cTn id="90" dur="1000" fill="hold"/>
                                        <p:tgtEl>
                                          <p:spTgt spid="64"/>
                                        </p:tgtEl>
                                        <p:attrNameLst>
                                          <p:attrName>ppt_x</p:attrName>
                                        </p:attrNameLst>
                                      </p:cBhvr>
                                      <p:tavLst>
                                        <p:tav tm="0">
                                          <p:val>
                                            <p:strVal val="#ppt_x"/>
                                          </p:val>
                                        </p:tav>
                                        <p:tav tm="100000">
                                          <p:val>
                                            <p:strVal val="#ppt_x"/>
                                          </p:val>
                                        </p:tav>
                                      </p:tavLst>
                                    </p:anim>
                                    <p:anim calcmode="lin" valueType="num">
                                      <p:cBhvr>
                                        <p:cTn id="91" dur="1000" fill="hold"/>
                                        <p:tgtEl>
                                          <p:spTgt spid="64"/>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65"/>
                                        </p:tgtEl>
                                        <p:attrNameLst>
                                          <p:attrName>style.visibility</p:attrName>
                                        </p:attrNameLst>
                                      </p:cBhvr>
                                      <p:to>
                                        <p:strVal val="visible"/>
                                      </p:to>
                                    </p:set>
                                    <p:animEffect transition="in" filter="fade">
                                      <p:cBhvr>
                                        <p:cTn id="94" dur="1000"/>
                                        <p:tgtEl>
                                          <p:spTgt spid="65"/>
                                        </p:tgtEl>
                                      </p:cBhvr>
                                    </p:animEffect>
                                    <p:anim calcmode="lin" valueType="num">
                                      <p:cBhvr>
                                        <p:cTn id="95" dur="1000" fill="hold"/>
                                        <p:tgtEl>
                                          <p:spTgt spid="65"/>
                                        </p:tgtEl>
                                        <p:attrNameLst>
                                          <p:attrName>ppt_x</p:attrName>
                                        </p:attrNameLst>
                                      </p:cBhvr>
                                      <p:tavLst>
                                        <p:tav tm="0">
                                          <p:val>
                                            <p:strVal val="#ppt_x"/>
                                          </p:val>
                                        </p:tav>
                                        <p:tav tm="100000">
                                          <p:val>
                                            <p:strVal val="#ppt_x"/>
                                          </p:val>
                                        </p:tav>
                                      </p:tavLst>
                                    </p:anim>
                                    <p:anim calcmode="lin" valueType="num">
                                      <p:cBhvr>
                                        <p:cTn id="96" dur="1000" fill="hold"/>
                                        <p:tgtEl>
                                          <p:spTgt spid="65"/>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66"/>
                                        </p:tgtEl>
                                        <p:attrNameLst>
                                          <p:attrName>style.visibility</p:attrName>
                                        </p:attrNameLst>
                                      </p:cBhvr>
                                      <p:to>
                                        <p:strVal val="visible"/>
                                      </p:to>
                                    </p:set>
                                    <p:animEffect transition="in" filter="fade">
                                      <p:cBhvr>
                                        <p:cTn id="99" dur="1000"/>
                                        <p:tgtEl>
                                          <p:spTgt spid="66"/>
                                        </p:tgtEl>
                                      </p:cBhvr>
                                    </p:animEffect>
                                    <p:anim calcmode="lin" valueType="num">
                                      <p:cBhvr>
                                        <p:cTn id="100" dur="1000" fill="hold"/>
                                        <p:tgtEl>
                                          <p:spTgt spid="66"/>
                                        </p:tgtEl>
                                        <p:attrNameLst>
                                          <p:attrName>ppt_x</p:attrName>
                                        </p:attrNameLst>
                                      </p:cBhvr>
                                      <p:tavLst>
                                        <p:tav tm="0">
                                          <p:val>
                                            <p:strVal val="#ppt_x"/>
                                          </p:val>
                                        </p:tav>
                                        <p:tav tm="100000">
                                          <p:val>
                                            <p:strVal val="#ppt_x"/>
                                          </p:val>
                                        </p:tav>
                                      </p:tavLst>
                                    </p:anim>
                                    <p:anim calcmode="lin" valueType="num">
                                      <p:cBhvr>
                                        <p:cTn id="101" dur="1000" fill="hold"/>
                                        <p:tgtEl>
                                          <p:spTgt spid="6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1000"/>
                                        <p:tgtEl>
                                          <p:spTgt spid="67"/>
                                        </p:tgtEl>
                                      </p:cBhvr>
                                    </p:animEffect>
                                    <p:anim calcmode="lin" valueType="num">
                                      <p:cBhvr>
                                        <p:cTn id="105" dur="1000" fill="hold"/>
                                        <p:tgtEl>
                                          <p:spTgt spid="67"/>
                                        </p:tgtEl>
                                        <p:attrNameLst>
                                          <p:attrName>ppt_x</p:attrName>
                                        </p:attrNameLst>
                                      </p:cBhvr>
                                      <p:tavLst>
                                        <p:tav tm="0">
                                          <p:val>
                                            <p:strVal val="#ppt_x"/>
                                          </p:val>
                                        </p:tav>
                                        <p:tav tm="100000">
                                          <p:val>
                                            <p:strVal val="#ppt_x"/>
                                          </p:val>
                                        </p:tav>
                                      </p:tavLst>
                                    </p:anim>
                                    <p:anim calcmode="lin" valueType="num">
                                      <p:cBhvr>
                                        <p:cTn id="106" dur="1000" fill="hold"/>
                                        <p:tgtEl>
                                          <p:spTgt spid="6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1000"/>
                                        <p:tgtEl>
                                          <p:spTgt spid="68"/>
                                        </p:tgtEl>
                                      </p:cBhvr>
                                    </p:animEffect>
                                    <p:anim calcmode="lin" valueType="num">
                                      <p:cBhvr>
                                        <p:cTn id="110" dur="1000" fill="hold"/>
                                        <p:tgtEl>
                                          <p:spTgt spid="68"/>
                                        </p:tgtEl>
                                        <p:attrNameLst>
                                          <p:attrName>ppt_x</p:attrName>
                                        </p:attrNameLst>
                                      </p:cBhvr>
                                      <p:tavLst>
                                        <p:tav tm="0">
                                          <p:val>
                                            <p:strVal val="#ppt_x"/>
                                          </p:val>
                                        </p:tav>
                                        <p:tav tm="100000">
                                          <p:val>
                                            <p:strVal val="#ppt_x"/>
                                          </p:val>
                                        </p:tav>
                                      </p:tavLst>
                                    </p:anim>
                                    <p:anim calcmode="lin" valueType="num">
                                      <p:cBhvr>
                                        <p:cTn id="111" dur="1000" fill="hold"/>
                                        <p:tgtEl>
                                          <p:spTgt spid="68"/>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69"/>
                                        </p:tgtEl>
                                        <p:attrNameLst>
                                          <p:attrName>style.visibility</p:attrName>
                                        </p:attrNameLst>
                                      </p:cBhvr>
                                      <p:to>
                                        <p:strVal val="visible"/>
                                      </p:to>
                                    </p:set>
                                    <p:animEffect transition="in" filter="fade">
                                      <p:cBhvr>
                                        <p:cTn id="114" dur="1000"/>
                                        <p:tgtEl>
                                          <p:spTgt spid="69"/>
                                        </p:tgtEl>
                                      </p:cBhvr>
                                    </p:animEffect>
                                    <p:anim calcmode="lin" valueType="num">
                                      <p:cBhvr>
                                        <p:cTn id="115" dur="1000" fill="hold"/>
                                        <p:tgtEl>
                                          <p:spTgt spid="69"/>
                                        </p:tgtEl>
                                        <p:attrNameLst>
                                          <p:attrName>ppt_x</p:attrName>
                                        </p:attrNameLst>
                                      </p:cBhvr>
                                      <p:tavLst>
                                        <p:tav tm="0">
                                          <p:val>
                                            <p:strVal val="#ppt_x"/>
                                          </p:val>
                                        </p:tav>
                                        <p:tav tm="100000">
                                          <p:val>
                                            <p:strVal val="#ppt_x"/>
                                          </p:val>
                                        </p:tav>
                                      </p:tavLst>
                                    </p:anim>
                                    <p:anim calcmode="lin" valueType="num">
                                      <p:cBhvr>
                                        <p:cTn id="116" dur="1000" fill="hold"/>
                                        <p:tgtEl>
                                          <p:spTgt spid="69"/>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70"/>
                                        </p:tgtEl>
                                        <p:attrNameLst>
                                          <p:attrName>style.visibility</p:attrName>
                                        </p:attrNameLst>
                                      </p:cBhvr>
                                      <p:to>
                                        <p:strVal val="visible"/>
                                      </p:to>
                                    </p:set>
                                    <p:animEffect transition="in" filter="fade">
                                      <p:cBhvr>
                                        <p:cTn id="119" dur="1000"/>
                                        <p:tgtEl>
                                          <p:spTgt spid="70"/>
                                        </p:tgtEl>
                                      </p:cBhvr>
                                    </p:animEffect>
                                    <p:anim calcmode="lin" valueType="num">
                                      <p:cBhvr>
                                        <p:cTn id="120" dur="1000" fill="hold"/>
                                        <p:tgtEl>
                                          <p:spTgt spid="70"/>
                                        </p:tgtEl>
                                        <p:attrNameLst>
                                          <p:attrName>ppt_x</p:attrName>
                                        </p:attrNameLst>
                                      </p:cBhvr>
                                      <p:tavLst>
                                        <p:tav tm="0">
                                          <p:val>
                                            <p:strVal val="#ppt_x"/>
                                          </p:val>
                                        </p:tav>
                                        <p:tav tm="100000">
                                          <p:val>
                                            <p:strVal val="#ppt_x"/>
                                          </p:val>
                                        </p:tav>
                                      </p:tavLst>
                                    </p:anim>
                                    <p:anim calcmode="lin" valueType="num">
                                      <p:cBhvr>
                                        <p:cTn id="121" dur="1000" fill="hold"/>
                                        <p:tgtEl>
                                          <p:spTgt spid="70"/>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71"/>
                                        </p:tgtEl>
                                        <p:attrNameLst>
                                          <p:attrName>style.visibility</p:attrName>
                                        </p:attrNameLst>
                                      </p:cBhvr>
                                      <p:to>
                                        <p:strVal val="visible"/>
                                      </p:to>
                                    </p:set>
                                    <p:animEffect transition="in" filter="fade">
                                      <p:cBhvr>
                                        <p:cTn id="124" dur="1000"/>
                                        <p:tgtEl>
                                          <p:spTgt spid="71"/>
                                        </p:tgtEl>
                                      </p:cBhvr>
                                    </p:animEffect>
                                    <p:anim calcmode="lin" valueType="num">
                                      <p:cBhvr>
                                        <p:cTn id="125" dur="1000" fill="hold"/>
                                        <p:tgtEl>
                                          <p:spTgt spid="71"/>
                                        </p:tgtEl>
                                        <p:attrNameLst>
                                          <p:attrName>ppt_x</p:attrName>
                                        </p:attrNameLst>
                                      </p:cBhvr>
                                      <p:tavLst>
                                        <p:tav tm="0">
                                          <p:val>
                                            <p:strVal val="#ppt_x"/>
                                          </p:val>
                                        </p:tav>
                                        <p:tav tm="100000">
                                          <p:val>
                                            <p:strVal val="#ppt_x"/>
                                          </p:val>
                                        </p:tav>
                                      </p:tavLst>
                                    </p:anim>
                                    <p:anim calcmode="lin" valueType="num">
                                      <p:cBhvr>
                                        <p:cTn id="126" dur="1000" fill="hold"/>
                                        <p:tgtEl>
                                          <p:spTgt spid="71"/>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72"/>
                                        </p:tgtEl>
                                        <p:attrNameLst>
                                          <p:attrName>style.visibility</p:attrName>
                                        </p:attrNameLst>
                                      </p:cBhvr>
                                      <p:to>
                                        <p:strVal val="visible"/>
                                      </p:to>
                                    </p:set>
                                    <p:animEffect transition="in" filter="fade">
                                      <p:cBhvr>
                                        <p:cTn id="129" dur="1000"/>
                                        <p:tgtEl>
                                          <p:spTgt spid="72"/>
                                        </p:tgtEl>
                                      </p:cBhvr>
                                    </p:animEffect>
                                    <p:anim calcmode="lin" valueType="num">
                                      <p:cBhvr>
                                        <p:cTn id="130" dur="1000" fill="hold"/>
                                        <p:tgtEl>
                                          <p:spTgt spid="72"/>
                                        </p:tgtEl>
                                        <p:attrNameLst>
                                          <p:attrName>ppt_x</p:attrName>
                                        </p:attrNameLst>
                                      </p:cBhvr>
                                      <p:tavLst>
                                        <p:tav tm="0">
                                          <p:val>
                                            <p:strVal val="#ppt_x"/>
                                          </p:val>
                                        </p:tav>
                                        <p:tav tm="100000">
                                          <p:val>
                                            <p:strVal val="#ppt_x"/>
                                          </p:val>
                                        </p:tav>
                                      </p:tavLst>
                                    </p:anim>
                                    <p:anim calcmode="lin" valueType="num">
                                      <p:cBhvr>
                                        <p:cTn id="131" dur="1000" fill="hold"/>
                                        <p:tgtEl>
                                          <p:spTgt spid="72"/>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0"/>
                                  </p:stCondLst>
                                  <p:childTnLst>
                                    <p:set>
                                      <p:cBhvr>
                                        <p:cTn id="133" dur="1" fill="hold">
                                          <p:stCondLst>
                                            <p:cond delay="0"/>
                                          </p:stCondLst>
                                        </p:cTn>
                                        <p:tgtEl>
                                          <p:spTgt spid="73"/>
                                        </p:tgtEl>
                                        <p:attrNameLst>
                                          <p:attrName>style.visibility</p:attrName>
                                        </p:attrNameLst>
                                      </p:cBhvr>
                                      <p:to>
                                        <p:strVal val="visible"/>
                                      </p:to>
                                    </p:set>
                                    <p:animEffect transition="in" filter="fade">
                                      <p:cBhvr>
                                        <p:cTn id="134" dur="1000"/>
                                        <p:tgtEl>
                                          <p:spTgt spid="73"/>
                                        </p:tgtEl>
                                      </p:cBhvr>
                                    </p:animEffect>
                                    <p:anim calcmode="lin" valueType="num">
                                      <p:cBhvr>
                                        <p:cTn id="135" dur="1000" fill="hold"/>
                                        <p:tgtEl>
                                          <p:spTgt spid="73"/>
                                        </p:tgtEl>
                                        <p:attrNameLst>
                                          <p:attrName>ppt_x</p:attrName>
                                        </p:attrNameLst>
                                      </p:cBhvr>
                                      <p:tavLst>
                                        <p:tav tm="0">
                                          <p:val>
                                            <p:strVal val="#ppt_x"/>
                                          </p:val>
                                        </p:tav>
                                        <p:tav tm="100000">
                                          <p:val>
                                            <p:strVal val="#ppt_x"/>
                                          </p:val>
                                        </p:tav>
                                      </p:tavLst>
                                    </p:anim>
                                    <p:anim calcmode="lin" valueType="num">
                                      <p:cBhvr>
                                        <p:cTn id="136" dur="1000" fill="hold"/>
                                        <p:tgtEl>
                                          <p:spTgt spid="73"/>
                                        </p:tgtEl>
                                        <p:attrNameLst>
                                          <p:attrName>ppt_y</p:attrName>
                                        </p:attrNameLst>
                                      </p:cBhvr>
                                      <p:tavLst>
                                        <p:tav tm="0">
                                          <p:val>
                                            <p:strVal val="#ppt_y+.1"/>
                                          </p:val>
                                        </p:tav>
                                        <p:tav tm="100000">
                                          <p:val>
                                            <p:strVal val="#ppt_y"/>
                                          </p:val>
                                        </p:tav>
                                      </p:tavLst>
                                    </p:anim>
                                  </p:childTnLst>
                                </p:cTn>
                              </p:par>
                              <p:par>
                                <p:cTn id="137" presetID="42" presetClass="entr" presetSubtype="0" fill="hold" nodeType="withEffect">
                                  <p:stCondLst>
                                    <p:cond delay="0"/>
                                  </p:stCondLst>
                                  <p:childTnLst>
                                    <p:set>
                                      <p:cBhvr>
                                        <p:cTn id="138" dur="1" fill="hold">
                                          <p:stCondLst>
                                            <p:cond delay="0"/>
                                          </p:stCondLst>
                                        </p:cTn>
                                        <p:tgtEl>
                                          <p:spTgt spid="79"/>
                                        </p:tgtEl>
                                        <p:attrNameLst>
                                          <p:attrName>style.visibility</p:attrName>
                                        </p:attrNameLst>
                                      </p:cBhvr>
                                      <p:to>
                                        <p:strVal val="visible"/>
                                      </p:to>
                                    </p:set>
                                    <p:animEffect transition="in" filter="fade">
                                      <p:cBhvr>
                                        <p:cTn id="139" dur="1000"/>
                                        <p:tgtEl>
                                          <p:spTgt spid="79"/>
                                        </p:tgtEl>
                                      </p:cBhvr>
                                    </p:animEffect>
                                    <p:anim calcmode="lin" valueType="num">
                                      <p:cBhvr>
                                        <p:cTn id="140" dur="1000" fill="hold"/>
                                        <p:tgtEl>
                                          <p:spTgt spid="79"/>
                                        </p:tgtEl>
                                        <p:attrNameLst>
                                          <p:attrName>ppt_x</p:attrName>
                                        </p:attrNameLst>
                                      </p:cBhvr>
                                      <p:tavLst>
                                        <p:tav tm="0">
                                          <p:val>
                                            <p:strVal val="#ppt_x"/>
                                          </p:val>
                                        </p:tav>
                                        <p:tav tm="100000">
                                          <p:val>
                                            <p:strVal val="#ppt_x"/>
                                          </p:val>
                                        </p:tav>
                                      </p:tavLst>
                                    </p:anim>
                                    <p:anim calcmode="lin" valueType="num">
                                      <p:cBhvr>
                                        <p:cTn id="141" dur="1000" fill="hold"/>
                                        <p:tgtEl>
                                          <p:spTgt spid="79"/>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77"/>
                                        </p:tgtEl>
                                        <p:attrNameLst>
                                          <p:attrName>style.visibility</p:attrName>
                                        </p:attrNameLst>
                                      </p:cBhvr>
                                      <p:to>
                                        <p:strVal val="visible"/>
                                      </p:to>
                                    </p:set>
                                    <p:animEffect transition="in" filter="fade">
                                      <p:cBhvr>
                                        <p:cTn id="144" dur="1000"/>
                                        <p:tgtEl>
                                          <p:spTgt spid="77"/>
                                        </p:tgtEl>
                                      </p:cBhvr>
                                    </p:animEffect>
                                    <p:anim calcmode="lin" valueType="num">
                                      <p:cBhvr>
                                        <p:cTn id="145" dur="1000" fill="hold"/>
                                        <p:tgtEl>
                                          <p:spTgt spid="77"/>
                                        </p:tgtEl>
                                        <p:attrNameLst>
                                          <p:attrName>ppt_x</p:attrName>
                                        </p:attrNameLst>
                                      </p:cBhvr>
                                      <p:tavLst>
                                        <p:tav tm="0">
                                          <p:val>
                                            <p:strVal val="#ppt_x"/>
                                          </p:val>
                                        </p:tav>
                                        <p:tav tm="100000">
                                          <p:val>
                                            <p:strVal val="#ppt_x"/>
                                          </p:val>
                                        </p:tav>
                                      </p:tavLst>
                                    </p:anim>
                                    <p:anim calcmode="lin" valueType="num">
                                      <p:cBhvr>
                                        <p:cTn id="146" dur="1000" fill="hold"/>
                                        <p:tgtEl>
                                          <p:spTgt spid="77"/>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3"/>
                                        </p:tgtEl>
                                        <p:attrNameLst>
                                          <p:attrName>style.visibility</p:attrName>
                                        </p:attrNameLst>
                                      </p:cBhvr>
                                      <p:to>
                                        <p:strVal val="visible"/>
                                      </p:to>
                                    </p:set>
                                    <p:animEffect transition="in" filter="fade">
                                      <p:cBhvr>
                                        <p:cTn id="149" dur="1000"/>
                                        <p:tgtEl>
                                          <p:spTgt spid="3"/>
                                        </p:tgtEl>
                                      </p:cBhvr>
                                    </p:animEffect>
                                    <p:anim calcmode="lin" valueType="num">
                                      <p:cBhvr>
                                        <p:cTn id="150" dur="1000" fill="hold"/>
                                        <p:tgtEl>
                                          <p:spTgt spid="3"/>
                                        </p:tgtEl>
                                        <p:attrNameLst>
                                          <p:attrName>ppt_x</p:attrName>
                                        </p:attrNameLst>
                                      </p:cBhvr>
                                      <p:tavLst>
                                        <p:tav tm="0">
                                          <p:val>
                                            <p:strVal val="#ppt_x"/>
                                          </p:val>
                                        </p:tav>
                                        <p:tav tm="100000">
                                          <p:val>
                                            <p:strVal val="#ppt_x"/>
                                          </p:val>
                                        </p:tav>
                                      </p:tavLst>
                                    </p:anim>
                                    <p:anim calcmode="lin" valueType="num">
                                      <p:cBhvr>
                                        <p:cTn id="151" dur="1000" fill="hold"/>
                                        <p:tgtEl>
                                          <p:spTgt spid="3"/>
                                        </p:tgtEl>
                                        <p:attrNameLst>
                                          <p:attrName>ppt_y</p:attrName>
                                        </p:attrNameLst>
                                      </p:cBhvr>
                                      <p:tavLst>
                                        <p:tav tm="0">
                                          <p:val>
                                            <p:strVal val="#ppt_y+.1"/>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6"/>
                                        </p:tgtEl>
                                        <p:attrNameLst>
                                          <p:attrName>style.visibility</p:attrName>
                                        </p:attrNameLst>
                                      </p:cBhvr>
                                      <p:to>
                                        <p:strVal val="visible"/>
                                      </p:to>
                                    </p:set>
                                    <p:animEffect transition="in" filter="fade">
                                      <p:cBhvr>
                                        <p:cTn id="154" dur="1000"/>
                                        <p:tgtEl>
                                          <p:spTgt spid="6"/>
                                        </p:tgtEl>
                                      </p:cBhvr>
                                    </p:animEffect>
                                    <p:anim calcmode="lin" valueType="num">
                                      <p:cBhvr>
                                        <p:cTn id="155" dur="1000" fill="hold"/>
                                        <p:tgtEl>
                                          <p:spTgt spid="6"/>
                                        </p:tgtEl>
                                        <p:attrNameLst>
                                          <p:attrName>ppt_x</p:attrName>
                                        </p:attrNameLst>
                                      </p:cBhvr>
                                      <p:tavLst>
                                        <p:tav tm="0">
                                          <p:val>
                                            <p:strVal val="#ppt_x"/>
                                          </p:val>
                                        </p:tav>
                                        <p:tav tm="100000">
                                          <p:val>
                                            <p:strVal val="#ppt_x"/>
                                          </p:val>
                                        </p:tav>
                                      </p:tavLst>
                                    </p:anim>
                                    <p:anim calcmode="lin" valueType="num">
                                      <p:cBhvr>
                                        <p:cTn id="15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8" grpId="0" animBg="1"/>
      <p:bldP spid="9" grpId="0" animBg="1"/>
      <p:bldP spid="10" grpId="0" animBg="1"/>
      <p:bldP spid="11" grpId="0" animBg="1"/>
      <p:bldP spid="12" grpId="0" animBg="1"/>
      <p:bldP spid="64" grpId="0"/>
      <p:bldP spid="65" grpId="0"/>
      <p:bldP spid="66" grpId="0"/>
      <p:bldP spid="67" grpId="0"/>
      <p:bldP spid="68" grpId="0"/>
      <p:bldP spid="69" grpId="0"/>
      <p:bldP spid="70" grpId="0"/>
      <p:bldP spid="71" grpId="0"/>
      <p:bldP spid="72" grpId="0"/>
      <p:bldP spid="73" grpId="0"/>
      <p:bldP spid="13" grpId="0" animBg="1"/>
      <p:bldP spid="77" grpId="0" animBg="1"/>
      <p:bldP spid="3"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C7996-BAB0-02BC-C131-014CF24F77DC}"/>
              </a:ext>
            </a:extLst>
          </p:cNvPr>
          <p:cNvSpPr>
            <a:spLocks noGrp="1"/>
          </p:cNvSpPr>
          <p:nvPr>
            <p:ph type="title"/>
          </p:nvPr>
        </p:nvSpPr>
        <p:spPr/>
        <p:txBody>
          <a:bodyPr>
            <a:normAutofit/>
          </a:bodyPr>
          <a:lstStyle/>
          <a:p>
            <a:r>
              <a:rPr lang="en-US" dirty="0">
                <a:cs typeface="Calibri"/>
              </a:rPr>
              <a:t>Tree-based PLRU Transition – Hit Read Case</a:t>
            </a:r>
            <a:endParaRPr lang="en-US" dirty="0"/>
          </a:p>
        </p:txBody>
      </p:sp>
      <p:sp>
        <p:nvSpPr>
          <p:cNvPr id="4" name="Footer Placeholder 3">
            <a:extLst>
              <a:ext uri="{FF2B5EF4-FFF2-40B4-BE49-F238E27FC236}">
                <a16:creationId xmlns:a16="http://schemas.microsoft.com/office/drawing/2014/main" id="{3A4244E9-E259-E553-4E78-EDF6ABA7F74A}"/>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09E1F9E5-FED3-BE05-38B5-0F4AEBE9D6D3}"/>
              </a:ext>
            </a:extLst>
          </p:cNvPr>
          <p:cNvSpPr>
            <a:spLocks noGrp="1"/>
          </p:cNvSpPr>
          <p:nvPr>
            <p:ph type="sldNum" sz="quarter" idx="12"/>
          </p:nvPr>
        </p:nvSpPr>
        <p:spPr/>
        <p:txBody>
          <a:bodyPr/>
          <a:lstStyle/>
          <a:p>
            <a:fld id="{8B820FFD-5868-4678-ACC2-C353669912D5}" type="slidenum">
              <a:rPr lang="en-US" smtClean="0"/>
              <a:pPr/>
              <a:t>6</a:t>
            </a:fld>
            <a:endParaRPr lang="en-US"/>
          </a:p>
        </p:txBody>
      </p:sp>
      <p:sp>
        <p:nvSpPr>
          <p:cNvPr id="6" name="Rectangle: Rounded Corners 5">
            <a:extLst>
              <a:ext uri="{FF2B5EF4-FFF2-40B4-BE49-F238E27FC236}">
                <a16:creationId xmlns:a16="http://schemas.microsoft.com/office/drawing/2014/main" id="{07B5A2E9-6A61-8D83-C251-A1CB286C2200}"/>
              </a:ext>
            </a:extLst>
          </p:cNvPr>
          <p:cNvSpPr/>
          <p:nvPr/>
        </p:nvSpPr>
        <p:spPr>
          <a:xfrm>
            <a:off x="7006351" y="1254966"/>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A1FE2E63-5411-CDD4-3A9B-58C107896FE5}"/>
              </a:ext>
            </a:extLst>
          </p:cNvPr>
          <p:cNvSpPr/>
          <p:nvPr/>
        </p:nvSpPr>
        <p:spPr>
          <a:xfrm>
            <a:off x="484017" y="1253037"/>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806C122B-5EA2-5995-7443-728740A496E7}"/>
              </a:ext>
            </a:extLst>
          </p:cNvPr>
          <p:cNvSpPr/>
          <p:nvPr/>
        </p:nvSpPr>
        <p:spPr>
          <a:xfrm>
            <a:off x="4408508" y="1939102"/>
            <a:ext cx="307321" cy="313953"/>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d8</a:t>
            </a:r>
          </a:p>
        </p:txBody>
      </p:sp>
      <p:sp>
        <p:nvSpPr>
          <p:cNvPr id="13" name="Rectangle 12">
            <a:extLst>
              <a:ext uri="{FF2B5EF4-FFF2-40B4-BE49-F238E27FC236}">
                <a16:creationId xmlns:a16="http://schemas.microsoft.com/office/drawing/2014/main" id="{0E5FA19C-3FE0-BA06-8C5C-1FDBB515C644}"/>
              </a:ext>
            </a:extLst>
          </p:cNvPr>
          <p:cNvSpPr/>
          <p:nvPr/>
        </p:nvSpPr>
        <p:spPr>
          <a:xfrm>
            <a:off x="4408508" y="2453074"/>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d7</a:t>
            </a:r>
          </a:p>
        </p:txBody>
      </p:sp>
      <p:sp>
        <p:nvSpPr>
          <p:cNvPr id="15" name="Rectangle 14">
            <a:extLst>
              <a:ext uri="{FF2B5EF4-FFF2-40B4-BE49-F238E27FC236}">
                <a16:creationId xmlns:a16="http://schemas.microsoft.com/office/drawing/2014/main" id="{60854FF2-64FC-3CF8-C351-7D7D40B62925}"/>
              </a:ext>
            </a:extLst>
          </p:cNvPr>
          <p:cNvSpPr/>
          <p:nvPr/>
        </p:nvSpPr>
        <p:spPr>
          <a:xfrm>
            <a:off x="4408507" y="296287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d6</a:t>
            </a:r>
          </a:p>
        </p:txBody>
      </p:sp>
      <p:sp>
        <p:nvSpPr>
          <p:cNvPr id="17" name="Rectangle 16">
            <a:extLst>
              <a:ext uri="{FF2B5EF4-FFF2-40B4-BE49-F238E27FC236}">
                <a16:creationId xmlns:a16="http://schemas.microsoft.com/office/drawing/2014/main" id="{217F8F44-D21C-C0F3-7998-B9C5C863CFA7}"/>
              </a:ext>
            </a:extLst>
          </p:cNvPr>
          <p:cNvSpPr/>
          <p:nvPr/>
        </p:nvSpPr>
        <p:spPr>
          <a:xfrm>
            <a:off x="4408507" y="347563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d5</a:t>
            </a:r>
          </a:p>
        </p:txBody>
      </p:sp>
      <p:sp>
        <p:nvSpPr>
          <p:cNvPr id="19" name="Rectangle 18">
            <a:extLst>
              <a:ext uri="{FF2B5EF4-FFF2-40B4-BE49-F238E27FC236}">
                <a16:creationId xmlns:a16="http://schemas.microsoft.com/office/drawing/2014/main" id="{37A875B3-19FA-846B-4279-148088FAFE8E}"/>
              </a:ext>
            </a:extLst>
          </p:cNvPr>
          <p:cNvSpPr/>
          <p:nvPr/>
        </p:nvSpPr>
        <p:spPr>
          <a:xfrm>
            <a:off x="4408507" y="3986647"/>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d4</a:t>
            </a:r>
          </a:p>
        </p:txBody>
      </p:sp>
      <p:sp>
        <p:nvSpPr>
          <p:cNvPr id="21" name="Rectangle 20">
            <a:extLst>
              <a:ext uri="{FF2B5EF4-FFF2-40B4-BE49-F238E27FC236}">
                <a16:creationId xmlns:a16="http://schemas.microsoft.com/office/drawing/2014/main" id="{26FEAC85-2C4C-B119-E22A-3F81DB80547E}"/>
              </a:ext>
            </a:extLst>
          </p:cNvPr>
          <p:cNvSpPr/>
          <p:nvPr/>
        </p:nvSpPr>
        <p:spPr>
          <a:xfrm>
            <a:off x="4408507" y="4497659"/>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d3</a:t>
            </a:r>
          </a:p>
        </p:txBody>
      </p:sp>
      <p:sp>
        <p:nvSpPr>
          <p:cNvPr id="23" name="Rectangle 22">
            <a:extLst>
              <a:ext uri="{FF2B5EF4-FFF2-40B4-BE49-F238E27FC236}">
                <a16:creationId xmlns:a16="http://schemas.microsoft.com/office/drawing/2014/main" id="{7C204820-3482-9266-7160-28B961F28525}"/>
              </a:ext>
            </a:extLst>
          </p:cNvPr>
          <p:cNvSpPr/>
          <p:nvPr/>
        </p:nvSpPr>
        <p:spPr>
          <a:xfrm>
            <a:off x="4408507" y="5008672"/>
            <a:ext cx="307321" cy="313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d2</a:t>
            </a:r>
          </a:p>
        </p:txBody>
      </p:sp>
      <p:sp>
        <p:nvSpPr>
          <p:cNvPr id="25" name="Rectangle 24">
            <a:extLst>
              <a:ext uri="{FF2B5EF4-FFF2-40B4-BE49-F238E27FC236}">
                <a16:creationId xmlns:a16="http://schemas.microsoft.com/office/drawing/2014/main" id="{E7456189-2542-099E-80D8-3BFE675C7DE1}"/>
              </a:ext>
            </a:extLst>
          </p:cNvPr>
          <p:cNvSpPr/>
          <p:nvPr/>
        </p:nvSpPr>
        <p:spPr>
          <a:xfrm>
            <a:off x="4408507" y="5519683"/>
            <a:ext cx="307321" cy="3139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d1</a:t>
            </a:r>
          </a:p>
        </p:txBody>
      </p:sp>
      <p:sp>
        <p:nvSpPr>
          <p:cNvPr id="27" name="Rectangle 26">
            <a:extLst>
              <a:ext uri="{FF2B5EF4-FFF2-40B4-BE49-F238E27FC236}">
                <a16:creationId xmlns:a16="http://schemas.microsoft.com/office/drawing/2014/main" id="{8B013E4A-CD3B-5227-91F4-608014F10B4E}"/>
              </a:ext>
            </a:extLst>
          </p:cNvPr>
          <p:cNvSpPr/>
          <p:nvPr/>
        </p:nvSpPr>
        <p:spPr>
          <a:xfrm>
            <a:off x="3135698" y="2206535"/>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00000"/>
                </a:solidFill>
              </a:rPr>
              <a:t>0</a:t>
            </a:r>
          </a:p>
        </p:txBody>
      </p:sp>
      <p:cxnSp>
        <p:nvCxnSpPr>
          <p:cNvPr id="29" name="Straight Connector 28">
            <a:extLst>
              <a:ext uri="{FF2B5EF4-FFF2-40B4-BE49-F238E27FC236}">
                <a16:creationId xmlns:a16="http://schemas.microsoft.com/office/drawing/2014/main" id="{A1CFC935-4E22-1C35-0E6A-56A42F04E506}"/>
              </a:ext>
            </a:extLst>
          </p:cNvPr>
          <p:cNvCxnSpPr>
            <a:cxnSpLocks/>
          </p:cNvCxnSpPr>
          <p:nvPr/>
        </p:nvCxnSpPr>
        <p:spPr>
          <a:xfrm>
            <a:off x="3443019" y="2349506"/>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D8CDBD0C-FBD7-B865-16F0-6DA40FADF640}"/>
              </a:ext>
            </a:extLst>
          </p:cNvPr>
          <p:cNvSpPr/>
          <p:nvPr/>
        </p:nvSpPr>
        <p:spPr>
          <a:xfrm>
            <a:off x="3135698" y="3239919"/>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33" name="Straight Connector 32">
            <a:extLst>
              <a:ext uri="{FF2B5EF4-FFF2-40B4-BE49-F238E27FC236}">
                <a16:creationId xmlns:a16="http://schemas.microsoft.com/office/drawing/2014/main" id="{C7026634-BC49-B22E-0D9E-9E8FB8745444}"/>
              </a:ext>
            </a:extLst>
          </p:cNvPr>
          <p:cNvCxnSpPr>
            <a:cxnSpLocks/>
          </p:cNvCxnSpPr>
          <p:nvPr/>
        </p:nvCxnSpPr>
        <p:spPr>
          <a:xfrm>
            <a:off x="3443019" y="3382890"/>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15E0CABA-06E1-D4C1-39DC-F96599A35F76}"/>
              </a:ext>
            </a:extLst>
          </p:cNvPr>
          <p:cNvSpPr/>
          <p:nvPr/>
        </p:nvSpPr>
        <p:spPr>
          <a:xfrm>
            <a:off x="3135698" y="425927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37" name="Straight Connector 36">
            <a:extLst>
              <a:ext uri="{FF2B5EF4-FFF2-40B4-BE49-F238E27FC236}">
                <a16:creationId xmlns:a16="http://schemas.microsoft.com/office/drawing/2014/main" id="{31A123F1-0C28-1BAE-DB90-18C1286E00CD}"/>
              </a:ext>
            </a:extLst>
          </p:cNvPr>
          <p:cNvCxnSpPr>
            <a:cxnSpLocks/>
          </p:cNvCxnSpPr>
          <p:nvPr/>
        </p:nvCxnSpPr>
        <p:spPr>
          <a:xfrm>
            <a:off x="3443019" y="4402249"/>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0E2ECBF-28DC-5B0C-74F6-6D903362C8A8}"/>
              </a:ext>
            </a:extLst>
          </p:cNvPr>
          <p:cNvSpPr/>
          <p:nvPr/>
        </p:nvSpPr>
        <p:spPr>
          <a:xfrm>
            <a:off x="3135698" y="527579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41" name="Straight Connector 40">
            <a:extLst>
              <a:ext uri="{FF2B5EF4-FFF2-40B4-BE49-F238E27FC236}">
                <a16:creationId xmlns:a16="http://schemas.microsoft.com/office/drawing/2014/main" id="{417211AD-94E8-3B97-34FD-1E3680C6DD26}"/>
              </a:ext>
            </a:extLst>
          </p:cNvPr>
          <p:cNvCxnSpPr>
            <a:cxnSpLocks/>
          </p:cNvCxnSpPr>
          <p:nvPr/>
        </p:nvCxnSpPr>
        <p:spPr>
          <a:xfrm>
            <a:off x="3443019" y="5418764"/>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281B313F-6A9E-4509-E79E-68D245DA02F6}"/>
              </a:ext>
            </a:extLst>
          </p:cNvPr>
          <p:cNvSpPr/>
          <p:nvPr/>
        </p:nvSpPr>
        <p:spPr>
          <a:xfrm>
            <a:off x="2012164" y="270521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45" name="Straight Connector 44">
            <a:extLst>
              <a:ext uri="{FF2B5EF4-FFF2-40B4-BE49-F238E27FC236}">
                <a16:creationId xmlns:a16="http://schemas.microsoft.com/office/drawing/2014/main" id="{79B47A38-3828-964D-3AE1-15C7F9A651B5}"/>
              </a:ext>
            </a:extLst>
          </p:cNvPr>
          <p:cNvCxnSpPr>
            <a:cxnSpLocks/>
          </p:cNvCxnSpPr>
          <p:nvPr/>
        </p:nvCxnSpPr>
        <p:spPr>
          <a:xfrm>
            <a:off x="2319485" y="2848184"/>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D50DDD0C-46B8-30AB-52CB-3548677AE07D}"/>
              </a:ext>
            </a:extLst>
          </p:cNvPr>
          <p:cNvSpPr/>
          <p:nvPr/>
        </p:nvSpPr>
        <p:spPr>
          <a:xfrm>
            <a:off x="2012164" y="475387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49" name="Straight Connector 48">
            <a:extLst>
              <a:ext uri="{FF2B5EF4-FFF2-40B4-BE49-F238E27FC236}">
                <a16:creationId xmlns:a16="http://schemas.microsoft.com/office/drawing/2014/main" id="{9E7CB7D9-A166-4AA7-3234-B5A786ADBB3B}"/>
              </a:ext>
            </a:extLst>
          </p:cNvPr>
          <p:cNvCxnSpPr>
            <a:cxnSpLocks/>
          </p:cNvCxnSpPr>
          <p:nvPr/>
        </p:nvCxnSpPr>
        <p:spPr>
          <a:xfrm>
            <a:off x="2319485" y="4896849"/>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BED1D74C-F17C-7843-ED16-7CADCEE5053C}"/>
              </a:ext>
            </a:extLst>
          </p:cNvPr>
          <p:cNvSpPr/>
          <p:nvPr/>
        </p:nvSpPr>
        <p:spPr>
          <a:xfrm>
            <a:off x="840278" y="3728491"/>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53" name="Straight Connector 52">
            <a:extLst>
              <a:ext uri="{FF2B5EF4-FFF2-40B4-BE49-F238E27FC236}">
                <a16:creationId xmlns:a16="http://schemas.microsoft.com/office/drawing/2014/main" id="{D4CE2456-DE18-8955-06DB-4C195E804838}"/>
              </a:ext>
            </a:extLst>
          </p:cNvPr>
          <p:cNvCxnSpPr>
            <a:cxnSpLocks/>
          </p:cNvCxnSpPr>
          <p:nvPr/>
        </p:nvCxnSpPr>
        <p:spPr>
          <a:xfrm>
            <a:off x="1147599" y="3871462"/>
            <a:ext cx="3876132" cy="1183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C5D0D9E-BA9B-6257-C97E-D2DFF2E0B1E6}"/>
              </a:ext>
            </a:extLst>
          </p:cNvPr>
          <p:cNvCxnSpPr>
            <a:cxnSpLocks/>
          </p:cNvCxnSpPr>
          <p:nvPr/>
        </p:nvCxnSpPr>
        <p:spPr>
          <a:xfrm>
            <a:off x="3443020" y="5561735"/>
            <a:ext cx="965488" cy="11492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E20DEC56-CDCD-4248-36C3-30179E91F0A6}"/>
              </a:ext>
            </a:extLst>
          </p:cNvPr>
          <p:cNvCxnSpPr>
            <a:cxnSpLocks/>
          </p:cNvCxnSpPr>
          <p:nvPr/>
        </p:nvCxnSpPr>
        <p:spPr>
          <a:xfrm>
            <a:off x="2297500" y="5027771"/>
            <a:ext cx="838199" cy="39099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EF3EC9EF-6328-1946-B817-F06D32F19752}"/>
              </a:ext>
            </a:extLst>
          </p:cNvPr>
          <p:cNvCxnSpPr>
            <a:cxnSpLocks/>
          </p:cNvCxnSpPr>
          <p:nvPr/>
        </p:nvCxnSpPr>
        <p:spPr>
          <a:xfrm>
            <a:off x="1147599" y="4014433"/>
            <a:ext cx="864564" cy="88241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D9B8303-67D0-7B3C-37EC-CA8AA144FDF6}"/>
              </a:ext>
            </a:extLst>
          </p:cNvPr>
          <p:cNvCxnSpPr>
            <a:cxnSpLocks/>
          </p:cNvCxnSpPr>
          <p:nvPr/>
        </p:nvCxnSpPr>
        <p:spPr>
          <a:xfrm>
            <a:off x="3443020" y="4526631"/>
            <a:ext cx="965488" cy="12800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B6462F49-4BBC-91F2-014D-233C375204E5}"/>
              </a:ext>
            </a:extLst>
          </p:cNvPr>
          <p:cNvCxnSpPr/>
          <p:nvPr/>
        </p:nvCxnSpPr>
        <p:spPr>
          <a:xfrm>
            <a:off x="3443019" y="3512586"/>
            <a:ext cx="965488" cy="1149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C4FE8285-465A-2EF7-DCBD-3E183B2EDE1B}"/>
              </a:ext>
            </a:extLst>
          </p:cNvPr>
          <p:cNvCxnSpPr>
            <a:cxnSpLocks/>
          </p:cNvCxnSpPr>
          <p:nvPr/>
        </p:nvCxnSpPr>
        <p:spPr>
          <a:xfrm>
            <a:off x="3443019" y="2473887"/>
            <a:ext cx="965489" cy="1361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82C97DC6-BCFD-8F90-E952-E4D3B08DE89B}"/>
              </a:ext>
            </a:extLst>
          </p:cNvPr>
          <p:cNvCxnSpPr>
            <a:cxnSpLocks/>
          </p:cNvCxnSpPr>
          <p:nvPr/>
        </p:nvCxnSpPr>
        <p:spPr>
          <a:xfrm>
            <a:off x="2297500" y="2970509"/>
            <a:ext cx="838199" cy="41238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F619107F-A361-CA68-C6CC-DCD57C130FD3}"/>
              </a:ext>
            </a:extLst>
          </p:cNvPr>
          <p:cNvCxnSpPr/>
          <p:nvPr/>
        </p:nvCxnSpPr>
        <p:spPr>
          <a:xfrm>
            <a:off x="834032" y="1802815"/>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633195C-DB0B-EE3C-B410-CB5B882F1B6B}"/>
              </a:ext>
            </a:extLst>
          </p:cNvPr>
          <p:cNvCxnSpPr/>
          <p:nvPr/>
        </p:nvCxnSpPr>
        <p:spPr>
          <a:xfrm>
            <a:off x="2009671" y="1778382"/>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C813BA2-ECE3-A13C-C0C6-7EB838E5DF84}"/>
              </a:ext>
            </a:extLst>
          </p:cNvPr>
          <p:cNvCxnSpPr/>
          <p:nvPr/>
        </p:nvCxnSpPr>
        <p:spPr>
          <a:xfrm>
            <a:off x="3129743" y="1779861"/>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0EDA2F17-86E9-BF1D-9818-0344CB176BF2}"/>
              </a:ext>
            </a:extLst>
          </p:cNvPr>
          <p:cNvSpPr txBox="1"/>
          <p:nvPr/>
        </p:nvSpPr>
        <p:spPr>
          <a:xfrm>
            <a:off x="591818" y="1472856"/>
            <a:ext cx="484428" cy="369332"/>
          </a:xfrm>
          <a:prstGeom prst="rect">
            <a:avLst/>
          </a:prstGeom>
          <a:noFill/>
        </p:spPr>
        <p:txBody>
          <a:bodyPr wrap="none" rtlCol="0">
            <a:spAutoFit/>
          </a:bodyPr>
          <a:lstStyle/>
          <a:p>
            <a:r>
              <a:rPr lang="en-US" dirty="0"/>
              <a:t>L0</a:t>
            </a:r>
          </a:p>
        </p:txBody>
      </p:sp>
      <p:sp>
        <p:nvSpPr>
          <p:cNvPr id="78" name="TextBox 77">
            <a:extLst>
              <a:ext uri="{FF2B5EF4-FFF2-40B4-BE49-F238E27FC236}">
                <a16:creationId xmlns:a16="http://schemas.microsoft.com/office/drawing/2014/main" id="{B8E209A7-6CF4-CCE0-8BFA-C60BBA114F36}"/>
              </a:ext>
            </a:extLst>
          </p:cNvPr>
          <p:cNvSpPr txBox="1"/>
          <p:nvPr/>
        </p:nvSpPr>
        <p:spPr>
          <a:xfrm>
            <a:off x="1767457" y="1455265"/>
            <a:ext cx="404278" cy="369332"/>
          </a:xfrm>
          <a:prstGeom prst="rect">
            <a:avLst/>
          </a:prstGeom>
          <a:noFill/>
        </p:spPr>
        <p:txBody>
          <a:bodyPr wrap="none" rtlCol="0">
            <a:spAutoFit/>
          </a:bodyPr>
          <a:lstStyle/>
          <a:p>
            <a:r>
              <a:rPr lang="en-US" dirty="0"/>
              <a:t>L1</a:t>
            </a:r>
          </a:p>
        </p:txBody>
      </p:sp>
      <p:sp>
        <p:nvSpPr>
          <p:cNvPr id="80" name="TextBox 79">
            <a:extLst>
              <a:ext uri="{FF2B5EF4-FFF2-40B4-BE49-F238E27FC236}">
                <a16:creationId xmlns:a16="http://schemas.microsoft.com/office/drawing/2014/main" id="{2E02ACE1-1E98-84B0-B0C9-D164752FBDEA}"/>
              </a:ext>
            </a:extLst>
          </p:cNvPr>
          <p:cNvSpPr txBox="1"/>
          <p:nvPr/>
        </p:nvSpPr>
        <p:spPr>
          <a:xfrm>
            <a:off x="2892326" y="1474684"/>
            <a:ext cx="470000" cy="369332"/>
          </a:xfrm>
          <a:prstGeom prst="rect">
            <a:avLst/>
          </a:prstGeom>
          <a:noFill/>
        </p:spPr>
        <p:txBody>
          <a:bodyPr wrap="none" rtlCol="0">
            <a:spAutoFit/>
          </a:bodyPr>
          <a:lstStyle/>
          <a:p>
            <a:r>
              <a:rPr lang="en-US" dirty="0"/>
              <a:t>L2</a:t>
            </a:r>
          </a:p>
        </p:txBody>
      </p:sp>
      <p:sp>
        <p:nvSpPr>
          <p:cNvPr id="82" name="TextBox 81">
            <a:extLst>
              <a:ext uri="{FF2B5EF4-FFF2-40B4-BE49-F238E27FC236}">
                <a16:creationId xmlns:a16="http://schemas.microsoft.com/office/drawing/2014/main" id="{48EFEFEA-A5A5-962E-67DF-BE0979251B0A}"/>
              </a:ext>
            </a:extLst>
          </p:cNvPr>
          <p:cNvSpPr txBox="1"/>
          <p:nvPr/>
        </p:nvSpPr>
        <p:spPr>
          <a:xfrm>
            <a:off x="782983" y="3930338"/>
            <a:ext cx="344966" cy="276999"/>
          </a:xfrm>
          <a:prstGeom prst="rect">
            <a:avLst/>
          </a:prstGeom>
          <a:noFill/>
        </p:spPr>
        <p:txBody>
          <a:bodyPr wrap="none" rtlCol="0">
            <a:spAutoFit/>
          </a:bodyPr>
          <a:lstStyle/>
          <a:p>
            <a:r>
              <a:rPr lang="en-US" sz="1200" dirty="0"/>
              <a:t>n</a:t>
            </a:r>
            <a:r>
              <a:rPr lang="en-US" sz="1200" baseline="-25000" dirty="0"/>
              <a:t>0</a:t>
            </a:r>
            <a:endParaRPr lang="en-US" sz="1200" dirty="0"/>
          </a:p>
        </p:txBody>
      </p:sp>
      <p:sp>
        <p:nvSpPr>
          <p:cNvPr id="84" name="TextBox 83">
            <a:extLst>
              <a:ext uri="{FF2B5EF4-FFF2-40B4-BE49-F238E27FC236}">
                <a16:creationId xmlns:a16="http://schemas.microsoft.com/office/drawing/2014/main" id="{8B6D790F-E34C-E2BF-B7BE-3BE4A7D9202E}"/>
              </a:ext>
            </a:extLst>
          </p:cNvPr>
          <p:cNvSpPr txBox="1"/>
          <p:nvPr/>
        </p:nvSpPr>
        <p:spPr>
          <a:xfrm>
            <a:off x="1993782" y="2952290"/>
            <a:ext cx="308098" cy="276999"/>
          </a:xfrm>
          <a:prstGeom prst="rect">
            <a:avLst/>
          </a:prstGeom>
          <a:noFill/>
        </p:spPr>
        <p:txBody>
          <a:bodyPr wrap="none" rtlCol="0">
            <a:spAutoFit/>
          </a:bodyPr>
          <a:lstStyle/>
          <a:p>
            <a:r>
              <a:rPr lang="en-US" sz="1200" dirty="0"/>
              <a:t>n</a:t>
            </a:r>
            <a:r>
              <a:rPr lang="en-US" sz="1200" baseline="-25000" dirty="0"/>
              <a:t>1</a:t>
            </a:r>
            <a:endParaRPr lang="en-US" sz="1200" dirty="0"/>
          </a:p>
        </p:txBody>
      </p:sp>
      <p:sp>
        <p:nvSpPr>
          <p:cNvPr id="86" name="TextBox 85">
            <a:extLst>
              <a:ext uri="{FF2B5EF4-FFF2-40B4-BE49-F238E27FC236}">
                <a16:creationId xmlns:a16="http://schemas.microsoft.com/office/drawing/2014/main" id="{0698CDA8-A066-A7C0-1C8B-33B6D767BE9C}"/>
              </a:ext>
            </a:extLst>
          </p:cNvPr>
          <p:cNvSpPr txBox="1"/>
          <p:nvPr/>
        </p:nvSpPr>
        <p:spPr>
          <a:xfrm>
            <a:off x="1993782" y="4994921"/>
            <a:ext cx="336952" cy="276999"/>
          </a:xfrm>
          <a:prstGeom prst="rect">
            <a:avLst/>
          </a:prstGeom>
          <a:noFill/>
        </p:spPr>
        <p:txBody>
          <a:bodyPr wrap="none" rtlCol="0">
            <a:spAutoFit/>
          </a:bodyPr>
          <a:lstStyle/>
          <a:p>
            <a:r>
              <a:rPr lang="en-US" sz="1200" dirty="0"/>
              <a:t>n</a:t>
            </a:r>
            <a:r>
              <a:rPr lang="en-US" sz="1200" baseline="-25000" dirty="0"/>
              <a:t>2</a:t>
            </a:r>
            <a:endParaRPr lang="en-US" sz="1200" dirty="0"/>
          </a:p>
        </p:txBody>
      </p:sp>
      <p:sp>
        <p:nvSpPr>
          <p:cNvPr id="89" name="TextBox 88">
            <a:extLst>
              <a:ext uri="{FF2B5EF4-FFF2-40B4-BE49-F238E27FC236}">
                <a16:creationId xmlns:a16="http://schemas.microsoft.com/office/drawing/2014/main" id="{D678CC56-53FF-16FA-7A7F-63666BECFC68}"/>
              </a:ext>
            </a:extLst>
          </p:cNvPr>
          <p:cNvSpPr txBox="1"/>
          <p:nvPr/>
        </p:nvSpPr>
        <p:spPr>
          <a:xfrm>
            <a:off x="3108473" y="2427887"/>
            <a:ext cx="338554" cy="276999"/>
          </a:xfrm>
          <a:prstGeom prst="rect">
            <a:avLst/>
          </a:prstGeom>
          <a:noFill/>
        </p:spPr>
        <p:txBody>
          <a:bodyPr wrap="none" rtlCol="0">
            <a:spAutoFit/>
          </a:bodyPr>
          <a:lstStyle/>
          <a:p>
            <a:r>
              <a:rPr lang="en-US" sz="1200" dirty="0"/>
              <a:t>n</a:t>
            </a:r>
            <a:r>
              <a:rPr lang="en-US" sz="1200" baseline="-25000" dirty="0"/>
              <a:t>3</a:t>
            </a:r>
            <a:endParaRPr lang="en-US" sz="1200" dirty="0"/>
          </a:p>
        </p:txBody>
      </p:sp>
      <p:sp>
        <p:nvSpPr>
          <p:cNvPr id="93" name="TextBox 92">
            <a:extLst>
              <a:ext uri="{FF2B5EF4-FFF2-40B4-BE49-F238E27FC236}">
                <a16:creationId xmlns:a16="http://schemas.microsoft.com/office/drawing/2014/main" id="{BAC03B6C-F4B6-2F54-7249-4E0E0C70FAF8}"/>
              </a:ext>
            </a:extLst>
          </p:cNvPr>
          <p:cNvSpPr txBox="1"/>
          <p:nvPr/>
        </p:nvSpPr>
        <p:spPr>
          <a:xfrm>
            <a:off x="3117024" y="3470082"/>
            <a:ext cx="341760" cy="276999"/>
          </a:xfrm>
          <a:prstGeom prst="rect">
            <a:avLst/>
          </a:prstGeom>
          <a:noFill/>
        </p:spPr>
        <p:txBody>
          <a:bodyPr wrap="none" rtlCol="0">
            <a:spAutoFit/>
          </a:bodyPr>
          <a:lstStyle/>
          <a:p>
            <a:r>
              <a:rPr lang="en-US" sz="1200" dirty="0"/>
              <a:t>n</a:t>
            </a:r>
            <a:r>
              <a:rPr lang="en-US" sz="1200" baseline="-25000" dirty="0"/>
              <a:t>4</a:t>
            </a:r>
            <a:endParaRPr lang="en-US" sz="1200" dirty="0"/>
          </a:p>
        </p:txBody>
      </p:sp>
      <p:sp>
        <p:nvSpPr>
          <p:cNvPr id="97" name="TextBox 96">
            <a:extLst>
              <a:ext uri="{FF2B5EF4-FFF2-40B4-BE49-F238E27FC236}">
                <a16:creationId xmlns:a16="http://schemas.microsoft.com/office/drawing/2014/main" id="{44696C6E-29C2-27D8-F170-DE37BC7EDC3A}"/>
              </a:ext>
            </a:extLst>
          </p:cNvPr>
          <p:cNvSpPr txBox="1"/>
          <p:nvPr/>
        </p:nvSpPr>
        <p:spPr>
          <a:xfrm>
            <a:off x="3117024" y="4488535"/>
            <a:ext cx="338554" cy="276999"/>
          </a:xfrm>
          <a:prstGeom prst="rect">
            <a:avLst/>
          </a:prstGeom>
          <a:noFill/>
        </p:spPr>
        <p:txBody>
          <a:bodyPr wrap="none" rtlCol="0">
            <a:spAutoFit/>
          </a:bodyPr>
          <a:lstStyle/>
          <a:p>
            <a:r>
              <a:rPr lang="en-US" sz="1200" dirty="0"/>
              <a:t>n</a:t>
            </a:r>
            <a:r>
              <a:rPr lang="en-US" sz="1200" baseline="-25000" dirty="0"/>
              <a:t>5</a:t>
            </a:r>
            <a:endParaRPr lang="en-US" sz="1200" dirty="0"/>
          </a:p>
        </p:txBody>
      </p:sp>
      <p:sp>
        <p:nvSpPr>
          <p:cNvPr id="101" name="TextBox 100">
            <a:extLst>
              <a:ext uri="{FF2B5EF4-FFF2-40B4-BE49-F238E27FC236}">
                <a16:creationId xmlns:a16="http://schemas.microsoft.com/office/drawing/2014/main" id="{4044552D-916A-DA09-1B99-5B8BEA9BAA84}"/>
              </a:ext>
            </a:extLst>
          </p:cNvPr>
          <p:cNvSpPr txBox="1"/>
          <p:nvPr/>
        </p:nvSpPr>
        <p:spPr>
          <a:xfrm>
            <a:off x="3117024" y="5529044"/>
            <a:ext cx="338554" cy="276999"/>
          </a:xfrm>
          <a:prstGeom prst="rect">
            <a:avLst/>
          </a:prstGeom>
          <a:noFill/>
        </p:spPr>
        <p:txBody>
          <a:bodyPr wrap="none" rtlCol="0">
            <a:spAutoFit/>
          </a:bodyPr>
          <a:lstStyle/>
          <a:p>
            <a:r>
              <a:rPr lang="en-US" sz="1200" dirty="0"/>
              <a:t>n</a:t>
            </a:r>
            <a:r>
              <a:rPr lang="en-US" sz="1200" baseline="-25000" dirty="0"/>
              <a:t>6</a:t>
            </a:r>
            <a:endParaRPr lang="en-US" sz="1200" dirty="0"/>
          </a:p>
        </p:txBody>
      </p:sp>
      <p:sp>
        <p:nvSpPr>
          <p:cNvPr id="105" name="Rectangle 104">
            <a:extLst>
              <a:ext uri="{FF2B5EF4-FFF2-40B4-BE49-F238E27FC236}">
                <a16:creationId xmlns:a16="http://schemas.microsoft.com/office/drawing/2014/main" id="{D94056F7-D129-19A3-6232-ED1E2201CE86}"/>
              </a:ext>
            </a:extLst>
          </p:cNvPr>
          <p:cNvSpPr/>
          <p:nvPr/>
        </p:nvSpPr>
        <p:spPr>
          <a:xfrm>
            <a:off x="11068967" y="1896952"/>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d8</a:t>
            </a:r>
          </a:p>
        </p:txBody>
      </p:sp>
      <p:sp>
        <p:nvSpPr>
          <p:cNvPr id="109" name="Rectangle 108">
            <a:extLst>
              <a:ext uri="{FF2B5EF4-FFF2-40B4-BE49-F238E27FC236}">
                <a16:creationId xmlns:a16="http://schemas.microsoft.com/office/drawing/2014/main" id="{48F332B0-C61A-253C-3E31-601115340428}"/>
              </a:ext>
            </a:extLst>
          </p:cNvPr>
          <p:cNvSpPr/>
          <p:nvPr/>
        </p:nvSpPr>
        <p:spPr>
          <a:xfrm>
            <a:off x="11068967" y="2410924"/>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d7</a:t>
            </a:r>
          </a:p>
        </p:txBody>
      </p:sp>
      <p:sp>
        <p:nvSpPr>
          <p:cNvPr id="113" name="Rectangle 112">
            <a:extLst>
              <a:ext uri="{FF2B5EF4-FFF2-40B4-BE49-F238E27FC236}">
                <a16:creationId xmlns:a16="http://schemas.microsoft.com/office/drawing/2014/main" id="{BDE57760-1975-3417-E3FA-9B30D2F3767C}"/>
              </a:ext>
            </a:extLst>
          </p:cNvPr>
          <p:cNvSpPr/>
          <p:nvPr/>
        </p:nvSpPr>
        <p:spPr>
          <a:xfrm>
            <a:off x="11068966" y="292072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d6</a:t>
            </a:r>
          </a:p>
        </p:txBody>
      </p:sp>
      <p:sp>
        <p:nvSpPr>
          <p:cNvPr id="132" name="Rectangle 131">
            <a:extLst>
              <a:ext uri="{FF2B5EF4-FFF2-40B4-BE49-F238E27FC236}">
                <a16:creationId xmlns:a16="http://schemas.microsoft.com/office/drawing/2014/main" id="{BCF6794D-B539-457E-7791-8CCA013B96C5}"/>
              </a:ext>
            </a:extLst>
          </p:cNvPr>
          <p:cNvSpPr/>
          <p:nvPr/>
        </p:nvSpPr>
        <p:spPr>
          <a:xfrm>
            <a:off x="11068966" y="3433485"/>
            <a:ext cx="307321" cy="313953"/>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d5</a:t>
            </a:r>
          </a:p>
        </p:txBody>
      </p:sp>
      <p:sp>
        <p:nvSpPr>
          <p:cNvPr id="171" name="Rectangle 170">
            <a:extLst>
              <a:ext uri="{FF2B5EF4-FFF2-40B4-BE49-F238E27FC236}">
                <a16:creationId xmlns:a16="http://schemas.microsoft.com/office/drawing/2014/main" id="{9C4E5679-5D4E-C07D-62F0-063B68DE41AD}"/>
              </a:ext>
            </a:extLst>
          </p:cNvPr>
          <p:cNvSpPr/>
          <p:nvPr/>
        </p:nvSpPr>
        <p:spPr>
          <a:xfrm>
            <a:off x="11068966" y="3944497"/>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d4</a:t>
            </a:r>
          </a:p>
        </p:txBody>
      </p:sp>
      <p:sp>
        <p:nvSpPr>
          <p:cNvPr id="181" name="Rectangle 180">
            <a:extLst>
              <a:ext uri="{FF2B5EF4-FFF2-40B4-BE49-F238E27FC236}">
                <a16:creationId xmlns:a16="http://schemas.microsoft.com/office/drawing/2014/main" id="{64E57498-44AF-0BFC-C79D-B1C9509A6A00}"/>
              </a:ext>
            </a:extLst>
          </p:cNvPr>
          <p:cNvSpPr/>
          <p:nvPr/>
        </p:nvSpPr>
        <p:spPr>
          <a:xfrm>
            <a:off x="11068966" y="4455509"/>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d3</a:t>
            </a:r>
          </a:p>
        </p:txBody>
      </p:sp>
      <p:sp>
        <p:nvSpPr>
          <p:cNvPr id="185" name="Rectangle 184">
            <a:extLst>
              <a:ext uri="{FF2B5EF4-FFF2-40B4-BE49-F238E27FC236}">
                <a16:creationId xmlns:a16="http://schemas.microsoft.com/office/drawing/2014/main" id="{261D7D33-7F18-5CEE-0CA2-E63213C67A0C}"/>
              </a:ext>
            </a:extLst>
          </p:cNvPr>
          <p:cNvSpPr/>
          <p:nvPr/>
        </p:nvSpPr>
        <p:spPr>
          <a:xfrm>
            <a:off x="11068966" y="4966522"/>
            <a:ext cx="307321" cy="313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d2</a:t>
            </a:r>
          </a:p>
        </p:txBody>
      </p:sp>
      <p:sp>
        <p:nvSpPr>
          <p:cNvPr id="189" name="Rectangle 188">
            <a:extLst>
              <a:ext uri="{FF2B5EF4-FFF2-40B4-BE49-F238E27FC236}">
                <a16:creationId xmlns:a16="http://schemas.microsoft.com/office/drawing/2014/main" id="{1BE127D4-A72E-EC2F-CF0B-BC2B27D54D2C}"/>
              </a:ext>
            </a:extLst>
          </p:cNvPr>
          <p:cNvSpPr/>
          <p:nvPr/>
        </p:nvSpPr>
        <p:spPr>
          <a:xfrm>
            <a:off x="11068966" y="5477533"/>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d1</a:t>
            </a:r>
          </a:p>
        </p:txBody>
      </p:sp>
      <p:sp>
        <p:nvSpPr>
          <p:cNvPr id="224" name="Rectangle 223">
            <a:extLst>
              <a:ext uri="{FF2B5EF4-FFF2-40B4-BE49-F238E27FC236}">
                <a16:creationId xmlns:a16="http://schemas.microsoft.com/office/drawing/2014/main" id="{F72A3B78-8755-5360-8A8F-5A09F37BF9B4}"/>
              </a:ext>
            </a:extLst>
          </p:cNvPr>
          <p:cNvSpPr/>
          <p:nvPr/>
        </p:nvSpPr>
        <p:spPr>
          <a:xfrm>
            <a:off x="7500737" y="3686341"/>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226" name="Straight Connector 225">
            <a:extLst>
              <a:ext uri="{FF2B5EF4-FFF2-40B4-BE49-F238E27FC236}">
                <a16:creationId xmlns:a16="http://schemas.microsoft.com/office/drawing/2014/main" id="{C2BEA11F-A694-3575-7BB2-B01B1C1A1E0A}"/>
              </a:ext>
            </a:extLst>
          </p:cNvPr>
          <p:cNvCxnSpPr>
            <a:cxnSpLocks/>
          </p:cNvCxnSpPr>
          <p:nvPr/>
        </p:nvCxnSpPr>
        <p:spPr>
          <a:xfrm>
            <a:off x="7808058" y="3829312"/>
            <a:ext cx="3876132" cy="1183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468EA3A3-70B0-14BA-1A94-52F6F3D4594E}"/>
              </a:ext>
            </a:extLst>
          </p:cNvPr>
          <p:cNvCxnSpPr/>
          <p:nvPr/>
        </p:nvCxnSpPr>
        <p:spPr>
          <a:xfrm>
            <a:off x="7494277" y="1806384"/>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6B19B387-9DAC-35D6-4864-501C980F8370}"/>
              </a:ext>
            </a:extLst>
          </p:cNvPr>
          <p:cNvCxnSpPr/>
          <p:nvPr/>
        </p:nvCxnSpPr>
        <p:spPr>
          <a:xfrm>
            <a:off x="8669916" y="1781951"/>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44B23B0B-994F-2105-A454-3297BA264A45}"/>
              </a:ext>
            </a:extLst>
          </p:cNvPr>
          <p:cNvCxnSpPr/>
          <p:nvPr/>
        </p:nvCxnSpPr>
        <p:spPr>
          <a:xfrm>
            <a:off x="9789988" y="1783431"/>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48" name="TextBox 247">
            <a:extLst>
              <a:ext uri="{FF2B5EF4-FFF2-40B4-BE49-F238E27FC236}">
                <a16:creationId xmlns:a16="http://schemas.microsoft.com/office/drawing/2014/main" id="{5A16A771-F8D5-128A-6EC9-75E4E47B33A3}"/>
              </a:ext>
            </a:extLst>
          </p:cNvPr>
          <p:cNvSpPr txBox="1"/>
          <p:nvPr/>
        </p:nvSpPr>
        <p:spPr>
          <a:xfrm>
            <a:off x="7252063" y="1476426"/>
            <a:ext cx="484428" cy="369332"/>
          </a:xfrm>
          <a:prstGeom prst="rect">
            <a:avLst/>
          </a:prstGeom>
          <a:noFill/>
        </p:spPr>
        <p:txBody>
          <a:bodyPr wrap="none" rtlCol="0">
            <a:spAutoFit/>
          </a:bodyPr>
          <a:lstStyle/>
          <a:p>
            <a:r>
              <a:rPr lang="en-US" dirty="0"/>
              <a:t>L0</a:t>
            </a:r>
          </a:p>
        </p:txBody>
      </p:sp>
      <p:sp>
        <p:nvSpPr>
          <p:cNvPr id="250" name="TextBox 249">
            <a:extLst>
              <a:ext uri="{FF2B5EF4-FFF2-40B4-BE49-F238E27FC236}">
                <a16:creationId xmlns:a16="http://schemas.microsoft.com/office/drawing/2014/main" id="{A2C90499-5702-E42C-426E-7E58C461FD47}"/>
              </a:ext>
            </a:extLst>
          </p:cNvPr>
          <p:cNvSpPr txBox="1"/>
          <p:nvPr/>
        </p:nvSpPr>
        <p:spPr>
          <a:xfrm>
            <a:off x="8427702" y="1458835"/>
            <a:ext cx="404278" cy="369332"/>
          </a:xfrm>
          <a:prstGeom prst="rect">
            <a:avLst/>
          </a:prstGeom>
          <a:noFill/>
        </p:spPr>
        <p:txBody>
          <a:bodyPr wrap="none" rtlCol="0">
            <a:spAutoFit/>
          </a:bodyPr>
          <a:lstStyle/>
          <a:p>
            <a:r>
              <a:rPr lang="en-US" dirty="0"/>
              <a:t>L1</a:t>
            </a:r>
          </a:p>
        </p:txBody>
      </p:sp>
      <p:sp>
        <p:nvSpPr>
          <p:cNvPr id="252" name="TextBox 251">
            <a:extLst>
              <a:ext uri="{FF2B5EF4-FFF2-40B4-BE49-F238E27FC236}">
                <a16:creationId xmlns:a16="http://schemas.microsoft.com/office/drawing/2014/main" id="{F2ABF03B-DD34-09EC-CD5B-01456E4B3AC7}"/>
              </a:ext>
            </a:extLst>
          </p:cNvPr>
          <p:cNvSpPr txBox="1"/>
          <p:nvPr/>
        </p:nvSpPr>
        <p:spPr>
          <a:xfrm>
            <a:off x="9552571" y="1478254"/>
            <a:ext cx="470000" cy="369332"/>
          </a:xfrm>
          <a:prstGeom prst="rect">
            <a:avLst/>
          </a:prstGeom>
          <a:noFill/>
        </p:spPr>
        <p:txBody>
          <a:bodyPr wrap="none" rtlCol="0">
            <a:spAutoFit/>
          </a:bodyPr>
          <a:lstStyle/>
          <a:p>
            <a:r>
              <a:rPr lang="en-US" dirty="0"/>
              <a:t>L2</a:t>
            </a:r>
          </a:p>
        </p:txBody>
      </p:sp>
      <p:sp>
        <p:nvSpPr>
          <p:cNvPr id="254" name="TextBox 253">
            <a:extLst>
              <a:ext uri="{FF2B5EF4-FFF2-40B4-BE49-F238E27FC236}">
                <a16:creationId xmlns:a16="http://schemas.microsoft.com/office/drawing/2014/main" id="{F31BAF0A-2B0C-D707-1E14-65BB5CA91C06}"/>
              </a:ext>
            </a:extLst>
          </p:cNvPr>
          <p:cNvSpPr txBox="1"/>
          <p:nvPr/>
        </p:nvSpPr>
        <p:spPr>
          <a:xfrm>
            <a:off x="7471129" y="3906856"/>
            <a:ext cx="344966" cy="276999"/>
          </a:xfrm>
          <a:prstGeom prst="rect">
            <a:avLst/>
          </a:prstGeom>
          <a:noFill/>
        </p:spPr>
        <p:txBody>
          <a:bodyPr wrap="none" rtlCol="0">
            <a:spAutoFit/>
          </a:bodyPr>
          <a:lstStyle/>
          <a:p>
            <a:r>
              <a:rPr lang="en-US" sz="1200" dirty="0"/>
              <a:t>n</a:t>
            </a:r>
            <a:r>
              <a:rPr lang="en-US" sz="1200" baseline="-25000" dirty="0"/>
              <a:t>0</a:t>
            </a:r>
            <a:endParaRPr lang="en-US" sz="1200" dirty="0"/>
          </a:p>
        </p:txBody>
      </p:sp>
      <p:cxnSp>
        <p:nvCxnSpPr>
          <p:cNvPr id="268" name="Straight Arrow Connector 267">
            <a:extLst>
              <a:ext uri="{FF2B5EF4-FFF2-40B4-BE49-F238E27FC236}">
                <a16:creationId xmlns:a16="http://schemas.microsoft.com/office/drawing/2014/main" id="{0EABC756-04D5-EB5C-12EE-44E065779838}"/>
              </a:ext>
            </a:extLst>
          </p:cNvPr>
          <p:cNvCxnSpPr/>
          <p:nvPr/>
        </p:nvCxnSpPr>
        <p:spPr>
          <a:xfrm flipV="1">
            <a:off x="5185775" y="3675484"/>
            <a:ext cx="1830221" cy="202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69" name="TextBox 268">
            <a:extLst>
              <a:ext uri="{FF2B5EF4-FFF2-40B4-BE49-F238E27FC236}">
                <a16:creationId xmlns:a16="http://schemas.microsoft.com/office/drawing/2014/main" id="{CC0CED02-6302-D3F8-0F59-A5FA2D96417B}"/>
              </a:ext>
            </a:extLst>
          </p:cNvPr>
          <p:cNvSpPr txBox="1"/>
          <p:nvPr/>
        </p:nvSpPr>
        <p:spPr>
          <a:xfrm>
            <a:off x="5262328" y="3383666"/>
            <a:ext cx="1666897"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dirty="0">
                <a:latin typeface="Aharoni"/>
                <a:cs typeface="Aharoni"/>
              </a:rPr>
              <a:t>Cache read to d5 </a:t>
            </a:r>
          </a:p>
        </p:txBody>
      </p:sp>
      <p:cxnSp>
        <p:nvCxnSpPr>
          <p:cNvPr id="3" name="Straight Arrow Connector 2">
            <a:extLst>
              <a:ext uri="{FF2B5EF4-FFF2-40B4-BE49-F238E27FC236}">
                <a16:creationId xmlns:a16="http://schemas.microsoft.com/office/drawing/2014/main" id="{289F4813-09E5-16AC-2631-1BFB21577231}"/>
              </a:ext>
            </a:extLst>
          </p:cNvPr>
          <p:cNvCxnSpPr>
            <a:cxnSpLocks/>
          </p:cNvCxnSpPr>
          <p:nvPr/>
        </p:nvCxnSpPr>
        <p:spPr>
          <a:xfrm>
            <a:off x="7782772" y="3954396"/>
            <a:ext cx="889851" cy="9003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C26C599-3765-2AD6-9DB8-3F2F1CF8E8E8}"/>
              </a:ext>
            </a:extLst>
          </p:cNvPr>
          <p:cNvSpPr/>
          <p:nvPr/>
        </p:nvSpPr>
        <p:spPr>
          <a:xfrm>
            <a:off x="8672623" y="266306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1</a:t>
            </a:r>
          </a:p>
        </p:txBody>
      </p:sp>
      <p:cxnSp>
        <p:nvCxnSpPr>
          <p:cNvPr id="9" name="Straight Connector 8">
            <a:extLst>
              <a:ext uri="{FF2B5EF4-FFF2-40B4-BE49-F238E27FC236}">
                <a16:creationId xmlns:a16="http://schemas.microsoft.com/office/drawing/2014/main" id="{E226A55F-CE3A-FAA6-927B-EDDB3076D337}"/>
              </a:ext>
            </a:extLst>
          </p:cNvPr>
          <p:cNvCxnSpPr>
            <a:cxnSpLocks/>
          </p:cNvCxnSpPr>
          <p:nvPr/>
        </p:nvCxnSpPr>
        <p:spPr>
          <a:xfrm>
            <a:off x="8979944" y="2806034"/>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DD8523CE-0537-2FB5-281F-F3C6F0A13851}"/>
              </a:ext>
            </a:extLst>
          </p:cNvPr>
          <p:cNvSpPr/>
          <p:nvPr/>
        </p:nvSpPr>
        <p:spPr>
          <a:xfrm>
            <a:off x="8672623" y="471172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12" name="Straight Connector 11">
            <a:extLst>
              <a:ext uri="{FF2B5EF4-FFF2-40B4-BE49-F238E27FC236}">
                <a16:creationId xmlns:a16="http://schemas.microsoft.com/office/drawing/2014/main" id="{19ADFE7C-8817-702A-7179-774513EAFCC6}"/>
              </a:ext>
            </a:extLst>
          </p:cNvPr>
          <p:cNvCxnSpPr>
            <a:cxnSpLocks/>
          </p:cNvCxnSpPr>
          <p:nvPr/>
        </p:nvCxnSpPr>
        <p:spPr>
          <a:xfrm>
            <a:off x="8979944" y="4854699"/>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0B44130-AF6B-E2AD-82D5-8386F91B379E}"/>
              </a:ext>
            </a:extLst>
          </p:cNvPr>
          <p:cNvSpPr txBox="1"/>
          <p:nvPr/>
        </p:nvSpPr>
        <p:spPr>
          <a:xfrm>
            <a:off x="8681928" y="2928809"/>
            <a:ext cx="308098" cy="276999"/>
          </a:xfrm>
          <a:prstGeom prst="rect">
            <a:avLst/>
          </a:prstGeom>
          <a:noFill/>
        </p:spPr>
        <p:txBody>
          <a:bodyPr wrap="none" rtlCol="0">
            <a:spAutoFit/>
          </a:bodyPr>
          <a:lstStyle/>
          <a:p>
            <a:r>
              <a:rPr lang="en-US" sz="1200" dirty="0"/>
              <a:t>n</a:t>
            </a:r>
            <a:r>
              <a:rPr lang="en-US" sz="1200" baseline="-25000" dirty="0"/>
              <a:t>1</a:t>
            </a:r>
            <a:endParaRPr lang="en-US" sz="1200" dirty="0"/>
          </a:p>
        </p:txBody>
      </p:sp>
      <p:sp>
        <p:nvSpPr>
          <p:cNvPr id="16" name="TextBox 15">
            <a:extLst>
              <a:ext uri="{FF2B5EF4-FFF2-40B4-BE49-F238E27FC236}">
                <a16:creationId xmlns:a16="http://schemas.microsoft.com/office/drawing/2014/main" id="{EF5F96EA-D313-6D22-4B08-5F3E52DBFC89}"/>
              </a:ext>
            </a:extLst>
          </p:cNvPr>
          <p:cNvSpPr txBox="1"/>
          <p:nvPr/>
        </p:nvSpPr>
        <p:spPr>
          <a:xfrm>
            <a:off x="8681928" y="4971440"/>
            <a:ext cx="336952" cy="276999"/>
          </a:xfrm>
          <a:prstGeom prst="rect">
            <a:avLst/>
          </a:prstGeom>
          <a:noFill/>
        </p:spPr>
        <p:txBody>
          <a:bodyPr wrap="none" rtlCol="0">
            <a:spAutoFit/>
          </a:bodyPr>
          <a:lstStyle/>
          <a:p>
            <a:r>
              <a:rPr lang="en-US" sz="1200" dirty="0"/>
              <a:t>n</a:t>
            </a:r>
            <a:r>
              <a:rPr lang="en-US" sz="1200" baseline="-25000" dirty="0"/>
              <a:t>2</a:t>
            </a:r>
            <a:endParaRPr lang="en-US" sz="1200" dirty="0"/>
          </a:p>
        </p:txBody>
      </p:sp>
      <p:cxnSp>
        <p:nvCxnSpPr>
          <p:cNvPr id="18" name="Straight Arrow Connector 17">
            <a:extLst>
              <a:ext uri="{FF2B5EF4-FFF2-40B4-BE49-F238E27FC236}">
                <a16:creationId xmlns:a16="http://schemas.microsoft.com/office/drawing/2014/main" id="{01A0ACB8-0AC4-FD01-11B8-647DDF17D2B8}"/>
              </a:ext>
            </a:extLst>
          </p:cNvPr>
          <p:cNvCxnSpPr>
            <a:cxnSpLocks/>
          </p:cNvCxnSpPr>
          <p:nvPr/>
        </p:nvCxnSpPr>
        <p:spPr>
          <a:xfrm flipV="1">
            <a:off x="8979944" y="2307356"/>
            <a:ext cx="816213" cy="35570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C7CA5FE-CED9-7B90-0C48-9E79A17836CA}"/>
              </a:ext>
            </a:extLst>
          </p:cNvPr>
          <p:cNvCxnSpPr>
            <a:cxnSpLocks/>
          </p:cNvCxnSpPr>
          <p:nvPr/>
        </p:nvCxnSpPr>
        <p:spPr>
          <a:xfrm>
            <a:off x="8957959" y="4985621"/>
            <a:ext cx="838199" cy="390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7153E96-2FEE-08A2-63BB-DA3577DB3785}"/>
              </a:ext>
            </a:extLst>
          </p:cNvPr>
          <p:cNvSpPr/>
          <p:nvPr/>
        </p:nvSpPr>
        <p:spPr>
          <a:xfrm>
            <a:off x="9796157" y="2164385"/>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00000"/>
                </a:solidFill>
              </a:rPr>
              <a:t>0</a:t>
            </a:r>
          </a:p>
        </p:txBody>
      </p:sp>
      <p:cxnSp>
        <p:nvCxnSpPr>
          <p:cNvPr id="24" name="Straight Connector 23">
            <a:extLst>
              <a:ext uri="{FF2B5EF4-FFF2-40B4-BE49-F238E27FC236}">
                <a16:creationId xmlns:a16="http://schemas.microsoft.com/office/drawing/2014/main" id="{E2C21B71-1B9F-4A77-5DFB-A633224436BF}"/>
              </a:ext>
            </a:extLst>
          </p:cNvPr>
          <p:cNvCxnSpPr>
            <a:cxnSpLocks/>
          </p:cNvCxnSpPr>
          <p:nvPr/>
        </p:nvCxnSpPr>
        <p:spPr>
          <a:xfrm>
            <a:off x="10103478" y="2307356"/>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42DDBB4-C414-6B73-22AF-553DE1427A73}"/>
              </a:ext>
            </a:extLst>
          </p:cNvPr>
          <p:cNvSpPr/>
          <p:nvPr/>
        </p:nvSpPr>
        <p:spPr>
          <a:xfrm>
            <a:off x="9796157" y="3197769"/>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1</a:t>
            </a:r>
          </a:p>
        </p:txBody>
      </p:sp>
      <p:cxnSp>
        <p:nvCxnSpPr>
          <p:cNvPr id="28" name="Straight Connector 27">
            <a:extLst>
              <a:ext uri="{FF2B5EF4-FFF2-40B4-BE49-F238E27FC236}">
                <a16:creationId xmlns:a16="http://schemas.microsoft.com/office/drawing/2014/main" id="{4D92F7AE-2C0F-5D69-F86C-82EE727C5BFC}"/>
              </a:ext>
            </a:extLst>
          </p:cNvPr>
          <p:cNvCxnSpPr>
            <a:cxnSpLocks/>
          </p:cNvCxnSpPr>
          <p:nvPr/>
        </p:nvCxnSpPr>
        <p:spPr>
          <a:xfrm>
            <a:off x="10103478" y="3340740"/>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6131D6E8-801B-FAEF-79B8-7E36E5CEF5E1}"/>
              </a:ext>
            </a:extLst>
          </p:cNvPr>
          <p:cNvSpPr/>
          <p:nvPr/>
        </p:nvSpPr>
        <p:spPr>
          <a:xfrm>
            <a:off x="9796157" y="421712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32" name="Straight Connector 31">
            <a:extLst>
              <a:ext uri="{FF2B5EF4-FFF2-40B4-BE49-F238E27FC236}">
                <a16:creationId xmlns:a16="http://schemas.microsoft.com/office/drawing/2014/main" id="{CA145EA0-ACC6-8130-BEC9-CD548501F304}"/>
              </a:ext>
            </a:extLst>
          </p:cNvPr>
          <p:cNvCxnSpPr>
            <a:cxnSpLocks/>
          </p:cNvCxnSpPr>
          <p:nvPr/>
        </p:nvCxnSpPr>
        <p:spPr>
          <a:xfrm>
            <a:off x="10103478" y="4360099"/>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03C7744E-F86F-F71D-407C-C9ED7B616349}"/>
              </a:ext>
            </a:extLst>
          </p:cNvPr>
          <p:cNvSpPr/>
          <p:nvPr/>
        </p:nvSpPr>
        <p:spPr>
          <a:xfrm>
            <a:off x="9796157" y="523364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36" name="Straight Connector 35">
            <a:extLst>
              <a:ext uri="{FF2B5EF4-FFF2-40B4-BE49-F238E27FC236}">
                <a16:creationId xmlns:a16="http://schemas.microsoft.com/office/drawing/2014/main" id="{5722742C-46CF-DBA1-0A20-AC0265B45F2B}"/>
              </a:ext>
            </a:extLst>
          </p:cNvPr>
          <p:cNvCxnSpPr>
            <a:cxnSpLocks/>
          </p:cNvCxnSpPr>
          <p:nvPr/>
        </p:nvCxnSpPr>
        <p:spPr>
          <a:xfrm>
            <a:off x="10103478" y="5376614"/>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18EBE27C-1EFE-6C2B-3C61-E79E783DE0F7}"/>
              </a:ext>
            </a:extLst>
          </p:cNvPr>
          <p:cNvSpPr txBox="1"/>
          <p:nvPr/>
        </p:nvSpPr>
        <p:spPr>
          <a:xfrm>
            <a:off x="9796619" y="2404406"/>
            <a:ext cx="338554" cy="276999"/>
          </a:xfrm>
          <a:prstGeom prst="rect">
            <a:avLst/>
          </a:prstGeom>
          <a:noFill/>
        </p:spPr>
        <p:txBody>
          <a:bodyPr wrap="none" rtlCol="0">
            <a:spAutoFit/>
          </a:bodyPr>
          <a:lstStyle/>
          <a:p>
            <a:r>
              <a:rPr lang="en-US" sz="1200" dirty="0"/>
              <a:t>n</a:t>
            </a:r>
            <a:r>
              <a:rPr lang="en-US" sz="1200" baseline="-25000" dirty="0"/>
              <a:t>3</a:t>
            </a:r>
            <a:endParaRPr lang="en-US" sz="1200" dirty="0"/>
          </a:p>
        </p:txBody>
      </p:sp>
      <p:sp>
        <p:nvSpPr>
          <p:cNvPr id="40" name="TextBox 39">
            <a:extLst>
              <a:ext uri="{FF2B5EF4-FFF2-40B4-BE49-F238E27FC236}">
                <a16:creationId xmlns:a16="http://schemas.microsoft.com/office/drawing/2014/main" id="{7466F417-3126-D7C0-14DF-8402FD766A47}"/>
              </a:ext>
            </a:extLst>
          </p:cNvPr>
          <p:cNvSpPr txBox="1"/>
          <p:nvPr/>
        </p:nvSpPr>
        <p:spPr>
          <a:xfrm>
            <a:off x="9805170" y="3446601"/>
            <a:ext cx="341760" cy="276999"/>
          </a:xfrm>
          <a:prstGeom prst="rect">
            <a:avLst/>
          </a:prstGeom>
          <a:noFill/>
        </p:spPr>
        <p:txBody>
          <a:bodyPr wrap="none" rtlCol="0">
            <a:spAutoFit/>
          </a:bodyPr>
          <a:lstStyle/>
          <a:p>
            <a:r>
              <a:rPr lang="en-US" sz="1200" dirty="0"/>
              <a:t>n</a:t>
            </a:r>
            <a:r>
              <a:rPr lang="en-US" sz="1200" baseline="-25000" dirty="0"/>
              <a:t>4</a:t>
            </a:r>
            <a:endParaRPr lang="en-US" sz="1200" dirty="0"/>
          </a:p>
        </p:txBody>
      </p:sp>
      <p:sp>
        <p:nvSpPr>
          <p:cNvPr id="42" name="TextBox 41">
            <a:extLst>
              <a:ext uri="{FF2B5EF4-FFF2-40B4-BE49-F238E27FC236}">
                <a16:creationId xmlns:a16="http://schemas.microsoft.com/office/drawing/2014/main" id="{FC7DF636-1B45-80C0-54DD-23706E0C5B44}"/>
              </a:ext>
            </a:extLst>
          </p:cNvPr>
          <p:cNvSpPr txBox="1"/>
          <p:nvPr/>
        </p:nvSpPr>
        <p:spPr>
          <a:xfrm>
            <a:off x="9805170" y="4465054"/>
            <a:ext cx="338554" cy="276999"/>
          </a:xfrm>
          <a:prstGeom prst="rect">
            <a:avLst/>
          </a:prstGeom>
          <a:noFill/>
        </p:spPr>
        <p:txBody>
          <a:bodyPr wrap="none" rtlCol="0">
            <a:spAutoFit/>
          </a:bodyPr>
          <a:lstStyle/>
          <a:p>
            <a:r>
              <a:rPr lang="en-US" sz="1200" dirty="0"/>
              <a:t>n</a:t>
            </a:r>
            <a:r>
              <a:rPr lang="en-US" sz="1200" baseline="-25000" dirty="0"/>
              <a:t>5</a:t>
            </a:r>
            <a:endParaRPr lang="en-US" sz="1200" dirty="0"/>
          </a:p>
        </p:txBody>
      </p:sp>
      <p:sp>
        <p:nvSpPr>
          <p:cNvPr id="44" name="TextBox 43">
            <a:extLst>
              <a:ext uri="{FF2B5EF4-FFF2-40B4-BE49-F238E27FC236}">
                <a16:creationId xmlns:a16="http://schemas.microsoft.com/office/drawing/2014/main" id="{3C2F7DBF-DE37-F48F-9812-04CA81815503}"/>
              </a:ext>
            </a:extLst>
          </p:cNvPr>
          <p:cNvSpPr txBox="1"/>
          <p:nvPr/>
        </p:nvSpPr>
        <p:spPr>
          <a:xfrm>
            <a:off x="9805170" y="5505562"/>
            <a:ext cx="338554" cy="276999"/>
          </a:xfrm>
          <a:prstGeom prst="rect">
            <a:avLst/>
          </a:prstGeom>
          <a:noFill/>
        </p:spPr>
        <p:txBody>
          <a:bodyPr wrap="none" rtlCol="0">
            <a:spAutoFit/>
          </a:bodyPr>
          <a:lstStyle/>
          <a:p>
            <a:r>
              <a:rPr lang="en-US" sz="1200" dirty="0"/>
              <a:t>n</a:t>
            </a:r>
            <a:r>
              <a:rPr lang="en-US" sz="1200" baseline="-25000" dirty="0"/>
              <a:t>6</a:t>
            </a:r>
            <a:endParaRPr lang="en-US" sz="1200" dirty="0"/>
          </a:p>
        </p:txBody>
      </p:sp>
      <p:cxnSp>
        <p:nvCxnSpPr>
          <p:cNvPr id="46" name="Straight Arrow Connector 45">
            <a:extLst>
              <a:ext uri="{FF2B5EF4-FFF2-40B4-BE49-F238E27FC236}">
                <a16:creationId xmlns:a16="http://schemas.microsoft.com/office/drawing/2014/main" id="{25D6D6D5-EFCE-6524-EDD4-131E3838C7C7}"/>
              </a:ext>
            </a:extLst>
          </p:cNvPr>
          <p:cNvCxnSpPr>
            <a:cxnSpLocks/>
          </p:cNvCxnSpPr>
          <p:nvPr/>
        </p:nvCxnSpPr>
        <p:spPr>
          <a:xfrm>
            <a:off x="10103478" y="2431737"/>
            <a:ext cx="965489" cy="1361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ADBBECE9-6CF0-CC16-E353-EFA38F31A2DB}"/>
              </a:ext>
            </a:extLst>
          </p:cNvPr>
          <p:cNvCxnSpPr>
            <a:cxnSpLocks/>
          </p:cNvCxnSpPr>
          <p:nvPr/>
        </p:nvCxnSpPr>
        <p:spPr>
          <a:xfrm flipV="1">
            <a:off x="10081494" y="3077702"/>
            <a:ext cx="987472" cy="13362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0A56AF8-9F36-9134-486D-B1CDE0676B83}"/>
              </a:ext>
            </a:extLst>
          </p:cNvPr>
          <p:cNvCxnSpPr>
            <a:cxnSpLocks/>
          </p:cNvCxnSpPr>
          <p:nvPr/>
        </p:nvCxnSpPr>
        <p:spPr>
          <a:xfrm>
            <a:off x="10103479" y="4484481"/>
            <a:ext cx="965488" cy="12800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1C93C4D-AC5E-1FA9-3678-D989AD703B9E}"/>
              </a:ext>
            </a:extLst>
          </p:cNvPr>
          <p:cNvCxnSpPr>
            <a:cxnSpLocks/>
          </p:cNvCxnSpPr>
          <p:nvPr/>
        </p:nvCxnSpPr>
        <p:spPr>
          <a:xfrm>
            <a:off x="10103479" y="5519585"/>
            <a:ext cx="965488" cy="1149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8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68"/>
                                        </p:tgtEl>
                                        <p:attrNameLst>
                                          <p:attrName>style.visibility</p:attrName>
                                        </p:attrNameLst>
                                      </p:cBhvr>
                                      <p:to>
                                        <p:strVal val="visible"/>
                                      </p:to>
                                    </p:set>
                                    <p:animEffect transition="in" filter="fade">
                                      <p:cBhvr>
                                        <p:cTn id="7" dur="1000"/>
                                        <p:tgtEl>
                                          <p:spTgt spid="268"/>
                                        </p:tgtEl>
                                      </p:cBhvr>
                                    </p:animEffect>
                                    <p:anim calcmode="lin" valueType="num">
                                      <p:cBhvr>
                                        <p:cTn id="8" dur="1000" fill="hold"/>
                                        <p:tgtEl>
                                          <p:spTgt spid="268"/>
                                        </p:tgtEl>
                                        <p:attrNameLst>
                                          <p:attrName>ppt_x</p:attrName>
                                        </p:attrNameLst>
                                      </p:cBhvr>
                                      <p:tavLst>
                                        <p:tav tm="0">
                                          <p:val>
                                            <p:strVal val="#ppt_x"/>
                                          </p:val>
                                        </p:tav>
                                        <p:tav tm="100000">
                                          <p:val>
                                            <p:strVal val="#ppt_x"/>
                                          </p:val>
                                        </p:tav>
                                      </p:tavLst>
                                    </p:anim>
                                    <p:anim calcmode="lin" valueType="num">
                                      <p:cBhvr>
                                        <p:cTn id="9" dur="1000" fill="hold"/>
                                        <p:tgtEl>
                                          <p:spTgt spid="26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69"/>
                                        </p:tgtEl>
                                        <p:attrNameLst>
                                          <p:attrName>style.visibility</p:attrName>
                                        </p:attrNameLst>
                                      </p:cBhvr>
                                      <p:to>
                                        <p:strVal val="visible"/>
                                      </p:to>
                                    </p:set>
                                    <p:animEffect transition="in" filter="fade">
                                      <p:cBhvr>
                                        <p:cTn id="12" dur="1000"/>
                                        <p:tgtEl>
                                          <p:spTgt spid="269"/>
                                        </p:tgtEl>
                                      </p:cBhvr>
                                    </p:animEffect>
                                    <p:anim calcmode="lin" valueType="num">
                                      <p:cBhvr>
                                        <p:cTn id="13" dur="1000" fill="hold"/>
                                        <p:tgtEl>
                                          <p:spTgt spid="269"/>
                                        </p:tgtEl>
                                        <p:attrNameLst>
                                          <p:attrName>ppt_x</p:attrName>
                                        </p:attrNameLst>
                                      </p:cBhvr>
                                      <p:tavLst>
                                        <p:tav tm="0">
                                          <p:val>
                                            <p:strVal val="#ppt_x"/>
                                          </p:val>
                                        </p:tav>
                                        <p:tav tm="100000">
                                          <p:val>
                                            <p:strVal val="#ppt_x"/>
                                          </p:val>
                                        </p:tav>
                                      </p:tavLst>
                                    </p:anim>
                                    <p:anim calcmode="lin" valueType="num">
                                      <p:cBhvr>
                                        <p:cTn id="14" dur="1000" fill="hold"/>
                                        <p:tgtEl>
                                          <p:spTgt spid="26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5"/>
                                        </p:tgtEl>
                                        <p:attrNameLst>
                                          <p:attrName>style.visibility</p:attrName>
                                        </p:attrNameLst>
                                      </p:cBhvr>
                                      <p:to>
                                        <p:strVal val="visible"/>
                                      </p:to>
                                    </p:set>
                                    <p:animEffect transition="in" filter="fade">
                                      <p:cBhvr>
                                        <p:cTn id="24" dur="1000"/>
                                        <p:tgtEl>
                                          <p:spTgt spid="105"/>
                                        </p:tgtEl>
                                      </p:cBhvr>
                                    </p:animEffect>
                                    <p:anim calcmode="lin" valueType="num">
                                      <p:cBhvr>
                                        <p:cTn id="25" dur="1000" fill="hold"/>
                                        <p:tgtEl>
                                          <p:spTgt spid="105"/>
                                        </p:tgtEl>
                                        <p:attrNameLst>
                                          <p:attrName>ppt_x</p:attrName>
                                        </p:attrNameLst>
                                      </p:cBhvr>
                                      <p:tavLst>
                                        <p:tav tm="0">
                                          <p:val>
                                            <p:strVal val="#ppt_x"/>
                                          </p:val>
                                        </p:tav>
                                        <p:tav tm="100000">
                                          <p:val>
                                            <p:strVal val="#ppt_x"/>
                                          </p:val>
                                        </p:tav>
                                      </p:tavLst>
                                    </p:anim>
                                    <p:anim calcmode="lin" valueType="num">
                                      <p:cBhvr>
                                        <p:cTn id="26" dur="1000" fill="hold"/>
                                        <p:tgtEl>
                                          <p:spTgt spid="105"/>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09"/>
                                        </p:tgtEl>
                                        <p:attrNameLst>
                                          <p:attrName>style.visibility</p:attrName>
                                        </p:attrNameLst>
                                      </p:cBhvr>
                                      <p:to>
                                        <p:strVal val="visible"/>
                                      </p:to>
                                    </p:set>
                                    <p:animEffect transition="in" filter="fade">
                                      <p:cBhvr>
                                        <p:cTn id="29" dur="1000"/>
                                        <p:tgtEl>
                                          <p:spTgt spid="109"/>
                                        </p:tgtEl>
                                      </p:cBhvr>
                                    </p:animEffect>
                                    <p:anim calcmode="lin" valueType="num">
                                      <p:cBhvr>
                                        <p:cTn id="30" dur="1000" fill="hold"/>
                                        <p:tgtEl>
                                          <p:spTgt spid="109"/>
                                        </p:tgtEl>
                                        <p:attrNameLst>
                                          <p:attrName>ppt_x</p:attrName>
                                        </p:attrNameLst>
                                      </p:cBhvr>
                                      <p:tavLst>
                                        <p:tav tm="0">
                                          <p:val>
                                            <p:strVal val="#ppt_x"/>
                                          </p:val>
                                        </p:tav>
                                        <p:tav tm="100000">
                                          <p:val>
                                            <p:strVal val="#ppt_x"/>
                                          </p:val>
                                        </p:tav>
                                      </p:tavLst>
                                    </p:anim>
                                    <p:anim calcmode="lin" valueType="num">
                                      <p:cBhvr>
                                        <p:cTn id="31" dur="1000" fill="hold"/>
                                        <p:tgtEl>
                                          <p:spTgt spid="10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3"/>
                                        </p:tgtEl>
                                        <p:attrNameLst>
                                          <p:attrName>style.visibility</p:attrName>
                                        </p:attrNameLst>
                                      </p:cBhvr>
                                      <p:to>
                                        <p:strVal val="visible"/>
                                      </p:to>
                                    </p:set>
                                    <p:animEffect transition="in" filter="fade">
                                      <p:cBhvr>
                                        <p:cTn id="34" dur="1000"/>
                                        <p:tgtEl>
                                          <p:spTgt spid="113"/>
                                        </p:tgtEl>
                                      </p:cBhvr>
                                    </p:animEffect>
                                    <p:anim calcmode="lin" valueType="num">
                                      <p:cBhvr>
                                        <p:cTn id="35" dur="1000" fill="hold"/>
                                        <p:tgtEl>
                                          <p:spTgt spid="113"/>
                                        </p:tgtEl>
                                        <p:attrNameLst>
                                          <p:attrName>ppt_x</p:attrName>
                                        </p:attrNameLst>
                                      </p:cBhvr>
                                      <p:tavLst>
                                        <p:tav tm="0">
                                          <p:val>
                                            <p:strVal val="#ppt_x"/>
                                          </p:val>
                                        </p:tav>
                                        <p:tav tm="100000">
                                          <p:val>
                                            <p:strVal val="#ppt_x"/>
                                          </p:val>
                                        </p:tav>
                                      </p:tavLst>
                                    </p:anim>
                                    <p:anim calcmode="lin" valueType="num">
                                      <p:cBhvr>
                                        <p:cTn id="36" dur="1000" fill="hold"/>
                                        <p:tgtEl>
                                          <p:spTgt spid="11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32"/>
                                        </p:tgtEl>
                                        <p:attrNameLst>
                                          <p:attrName>style.visibility</p:attrName>
                                        </p:attrNameLst>
                                      </p:cBhvr>
                                      <p:to>
                                        <p:strVal val="visible"/>
                                      </p:to>
                                    </p:set>
                                    <p:animEffect transition="in" filter="fade">
                                      <p:cBhvr>
                                        <p:cTn id="39" dur="1000"/>
                                        <p:tgtEl>
                                          <p:spTgt spid="132"/>
                                        </p:tgtEl>
                                      </p:cBhvr>
                                    </p:animEffect>
                                    <p:anim calcmode="lin" valueType="num">
                                      <p:cBhvr>
                                        <p:cTn id="40" dur="1000" fill="hold"/>
                                        <p:tgtEl>
                                          <p:spTgt spid="132"/>
                                        </p:tgtEl>
                                        <p:attrNameLst>
                                          <p:attrName>ppt_x</p:attrName>
                                        </p:attrNameLst>
                                      </p:cBhvr>
                                      <p:tavLst>
                                        <p:tav tm="0">
                                          <p:val>
                                            <p:strVal val="#ppt_x"/>
                                          </p:val>
                                        </p:tav>
                                        <p:tav tm="100000">
                                          <p:val>
                                            <p:strVal val="#ppt_x"/>
                                          </p:val>
                                        </p:tav>
                                      </p:tavLst>
                                    </p:anim>
                                    <p:anim calcmode="lin" valueType="num">
                                      <p:cBhvr>
                                        <p:cTn id="41" dur="1000" fill="hold"/>
                                        <p:tgtEl>
                                          <p:spTgt spid="132"/>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1"/>
                                        </p:tgtEl>
                                        <p:attrNameLst>
                                          <p:attrName>style.visibility</p:attrName>
                                        </p:attrNameLst>
                                      </p:cBhvr>
                                      <p:to>
                                        <p:strVal val="visible"/>
                                      </p:to>
                                    </p:set>
                                    <p:animEffect transition="in" filter="fade">
                                      <p:cBhvr>
                                        <p:cTn id="44" dur="1000"/>
                                        <p:tgtEl>
                                          <p:spTgt spid="171"/>
                                        </p:tgtEl>
                                      </p:cBhvr>
                                    </p:animEffect>
                                    <p:anim calcmode="lin" valueType="num">
                                      <p:cBhvr>
                                        <p:cTn id="45" dur="1000" fill="hold"/>
                                        <p:tgtEl>
                                          <p:spTgt spid="171"/>
                                        </p:tgtEl>
                                        <p:attrNameLst>
                                          <p:attrName>ppt_x</p:attrName>
                                        </p:attrNameLst>
                                      </p:cBhvr>
                                      <p:tavLst>
                                        <p:tav tm="0">
                                          <p:val>
                                            <p:strVal val="#ppt_x"/>
                                          </p:val>
                                        </p:tav>
                                        <p:tav tm="100000">
                                          <p:val>
                                            <p:strVal val="#ppt_x"/>
                                          </p:val>
                                        </p:tav>
                                      </p:tavLst>
                                    </p:anim>
                                    <p:anim calcmode="lin" valueType="num">
                                      <p:cBhvr>
                                        <p:cTn id="46" dur="1000" fill="hold"/>
                                        <p:tgtEl>
                                          <p:spTgt spid="17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81"/>
                                        </p:tgtEl>
                                        <p:attrNameLst>
                                          <p:attrName>style.visibility</p:attrName>
                                        </p:attrNameLst>
                                      </p:cBhvr>
                                      <p:to>
                                        <p:strVal val="visible"/>
                                      </p:to>
                                    </p:set>
                                    <p:animEffect transition="in" filter="fade">
                                      <p:cBhvr>
                                        <p:cTn id="49" dur="1000"/>
                                        <p:tgtEl>
                                          <p:spTgt spid="181"/>
                                        </p:tgtEl>
                                      </p:cBhvr>
                                    </p:animEffect>
                                    <p:anim calcmode="lin" valueType="num">
                                      <p:cBhvr>
                                        <p:cTn id="50" dur="1000" fill="hold"/>
                                        <p:tgtEl>
                                          <p:spTgt spid="181"/>
                                        </p:tgtEl>
                                        <p:attrNameLst>
                                          <p:attrName>ppt_x</p:attrName>
                                        </p:attrNameLst>
                                      </p:cBhvr>
                                      <p:tavLst>
                                        <p:tav tm="0">
                                          <p:val>
                                            <p:strVal val="#ppt_x"/>
                                          </p:val>
                                        </p:tav>
                                        <p:tav tm="100000">
                                          <p:val>
                                            <p:strVal val="#ppt_x"/>
                                          </p:val>
                                        </p:tav>
                                      </p:tavLst>
                                    </p:anim>
                                    <p:anim calcmode="lin" valueType="num">
                                      <p:cBhvr>
                                        <p:cTn id="51" dur="1000" fill="hold"/>
                                        <p:tgtEl>
                                          <p:spTgt spid="181"/>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185"/>
                                        </p:tgtEl>
                                        <p:attrNameLst>
                                          <p:attrName>style.visibility</p:attrName>
                                        </p:attrNameLst>
                                      </p:cBhvr>
                                      <p:to>
                                        <p:strVal val="visible"/>
                                      </p:to>
                                    </p:set>
                                    <p:animEffect transition="in" filter="fade">
                                      <p:cBhvr>
                                        <p:cTn id="54" dur="1000"/>
                                        <p:tgtEl>
                                          <p:spTgt spid="185"/>
                                        </p:tgtEl>
                                      </p:cBhvr>
                                    </p:animEffect>
                                    <p:anim calcmode="lin" valueType="num">
                                      <p:cBhvr>
                                        <p:cTn id="55" dur="1000" fill="hold"/>
                                        <p:tgtEl>
                                          <p:spTgt spid="185"/>
                                        </p:tgtEl>
                                        <p:attrNameLst>
                                          <p:attrName>ppt_x</p:attrName>
                                        </p:attrNameLst>
                                      </p:cBhvr>
                                      <p:tavLst>
                                        <p:tav tm="0">
                                          <p:val>
                                            <p:strVal val="#ppt_x"/>
                                          </p:val>
                                        </p:tav>
                                        <p:tav tm="100000">
                                          <p:val>
                                            <p:strVal val="#ppt_x"/>
                                          </p:val>
                                        </p:tav>
                                      </p:tavLst>
                                    </p:anim>
                                    <p:anim calcmode="lin" valueType="num">
                                      <p:cBhvr>
                                        <p:cTn id="56" dur="1000" fill="hold"/>
                                        <p:tgtEl>
                                          <p:spTgt spid="185"/>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89"/>
                                        </p:tgtEl>
                                        <p:attrNameLst>
                                          <p:attrName>style.visibility</p:attrName>
                                        </p:attrNameLst>
                                      </p:cBhvr>
                                      <p:to>
                                        <p:strVal val="visible"/>
                                      </p:to>
                                    </p:set>
                                    <p:animEffect transition="in" filter="fade">
                                      <p:cBhvr>
                                        <p:cTn id="59" dur="1000"/>
                                        <p:tgtEl>
                                          <p:spTgt spid="189"/>
                                        </p:tgtEl>
                                      </p:cBhvr>
                                    </p:animEffect>
                                    <p:anim calcmode="lin" valueType="num">
                                      <p:cBhvr>
                                        <p:cTn id="60" dur="1000" fill="hold"/>
                                        <p:tgtEl>
                                          <p:spTgt spid="189"/>
                                        </p:tgtEl>
                                        <p:attrNameLst>
                                          <p:attrName>ppt_x</p:attrName>
                                        </p:attrNameLst>
                                      </p:cBhvr>
                                      <p:tavLst>
                                        <p:tav tm="0">
                                          <p:val>
                                            <p:strVal val="#ppt_x"/>
                                          </p:val>
                                        </p:tav>
                                        <p:tav tm="100000">
                                          <p:val>
                                            <p:strVal val="#ppt_x"/>
                                          </p:val>
                                        </p:tav>
                                      </p:tavLst>
                                    </p:anim>
                                    <p:anim calcmode="lin" valueType="num">
                                      <p:cBhvr>
                                        <p:cTn id="61" dur="1000" fill="hold"/>
                                        <p:tgtEl>
                                          <p:spTgt spid="18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24"/>
                                        </p:tgtEl>
                                        <p:attrNameLst>
                                          <p:attrName>style.visibility</p:attrName>
                                        </p:attrNameLst>
                                      </p:cBhvr>
                                      <p:to>
                                        <p:strVal val="visible"/>
                                      </p:to>
                                    </p:set>
                                    <p:animEffect transition="in" filter="fade">
                                      <p:cBhvr>
                                        <p:cTn id="64" dur="1000"/>
                                        <p:tgtEl>
                                          <p:spTgt spid="224"/>
                                        </p:tgtEl>
                                      </p:cBhvr>
                                    </p:animEffect>
                                    <p:anim calcmode="lin" valueType="num">
                                      <p:cBhvr>
                                        <p:cTn id="65" dur="1000" fill="hold"/>
                                        <p:tgtEl>
                                          <p:spTgt spid="224"/>
                                        </p:tgtEl>
                                        <p:attrNameLst>
                                          <p:attrName>ppt_x</p:attrName>
                                        </p:attrNameLst>
                                      </p:cBhvr>
                                      <p:tavLst>
                                        <p:tav tm="0">
                                          <p:val>
                                            <p:strVal val="#ppt_x"/>
                                          </p:val>
                                        </p:tav>
                                        <p:tav tm="100000">
                                          <p:val>
                                            <p:strVal val="#ppt_x"/>
                                          </p:val>
                                        </p:tav>
                                      </p:tavLst>
                                    </p:anim>
                                    <p:anim calcmode="lin" valueType="num">
                                      <p:cBhvr>
                                        <p:cTn id="66" dur="1000" fill="hold"/>
                                        <p:tgtEl>
                                          <p:spTgt spid="224"/>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226"/>
                                        </p:tgtEl>
                                        <p:attrNameLst>
                                          <p:attrName>style.visibility</p:attrName>
                                        </p:attrNameLst>
                                      </p:cBhvr>
                                      <p:to>
                                        <p:strVal val="visible"/>
                                      </p:to>
                                    </p:set>
                                    <p:animEffect transition="in" filter="fade">
                                      <p:cBhvr>
                                        <p:cTn id="69" dur="1000"/>
                                        <p:tgtEl>
                                          <p:spTgt spid="226"/>
                                        </p:tgtEl>
                                      </p:cBhvr>
                                    </p:animEffect>
                                    <p:anim calcmode="lin" valueType="num">
                                      <p:cBhvr>
                                        <p:cTn id="70" dur="1000" fill="hold"/>
                                        <p:tgtEl>
                                          <p:spTgt spid="226"/>
                                        </p:tgtEl>
                                        <p:attrNameLst>
                                          <p:attrName>ppt_x</p:attrName>
                                        </p:attrNameLst>
                                      </p:cBhvr>
                                      <p:tavLst>
                                        <p:tav tm="0">
                                          <p:val>
                                            <p:strVal val="#ppt_x"/>
                                          </p:val>
                                        </p:tav>
                                        <p:tav tm="100000">
                                          <p:val>
                                            <p:strVal val="#ppt_x"/>
                                          </p:val>
                                        </p:tav>
                                      </p:tavLst>
                                    </p:anim>
                                    <p:anim calcmode="lin" valueType="num">
                                      <p:cBhvr>
                                        <p:cTn id="71" dur="1000" fill="hold"/>
                                        <p:tgtEl>
                                          <p:spTgt spid="226"/>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242"/>
                                        </p:tgtEl>
                                        <p:attrNameLst>
                                          <p:attrName>style.visibility</p:attrName>
                                        </p:attrNameLst>
                                      </p:cBhvr>
                                      <p:to>
                                        <p:strVal val="visible"/>
                                      </p:to>
                                    </p:set>
                                    <p:animEffect transition="in" filter="fade">
                                      <p:cBhvr>
                                        <p:cTn id="74" dur="1000"/>
                                        <p:tgtEl>
                                          <p:spTgt spid="242"/>
                                        </p:tgtEl>
                                      </p:cBhvr>
                                    </p:animEffect>
                                    <p:anim calcmode="lin" valueType="num">
                                      <p:cBhvr>
                                        <p:cTn id="75" dur="1000" fill="hold"/>
                                        <p:tgtEl>
                                          <p:spTgt spid="242"/>
                                        </p:tgtEl>
                                        <p:attrNameLst>
                                          <p:attrName>ppt_x</p:attrName>
                                        </p:attrNameLst>
                                      </p:cBhvr>
                                      <p:tavLst>
                                        <p:tav tm="0">
                                          <p:val>
                                            <p:strVal val="#ppt_x"/>
                                          </p:val>
                                        </p:tav>
                                        <p:tav tm="100000">
                                          <p:val>
                                            <p:strVal val="#ppt_x"/>
                                          </p:val>
                                        </p:tav>
                                      </p:tavLst>
                                    </p:anim>
                                    <p:anim calcmode="lin" valueType="num">
                                      <p:cBhvr>
                                        <p:cTn id="76" dur="1000" fill="hold"/>
                                        <p:tgtEl>
                                          <p:spTgt spid="242"/>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244"/>
                                        </p:tgtEl>
                                        <p:attrNameLst>
                                          <p:attrName>style.visibility</p:attrName>
                                        </p:attrNameLst>
                                      </p:cBhvr>
                                      <p:to>
                                        <p:strVal val="visible"/>
                                      </p:to>
                                    </p:set>
                                    <p:animEffect transition="in" filter="fade">
                                      <p:cBhvr>
                                        <p:cTn id="79" dur="1000"/>
                                        <p:tgtEl>
                                          <p:spTgt spid="244"/>
                                        </p:tgtEl>
                                      </p:cBhvr>
                                    </p:animEffect>
                                    <p:anim calcmode="lin" valueType="num">
                                      <p:cBhvr>
                                        <p:cTn id="80" dur="1000" fill="hold"/>
                                        <p:tgtEl>
                                          <p:spTgt spid="244"/>
                                        </p:tgtEl>
                                        <p:attrNameLst>
                                          <p:attrName>ppt_x</p:attrName>
                                        </p:attrNameLst>
                                      </p:cBhvr>
                                      <p:tavLst>
                                        <p:tav tm="0">
                                          <p:val>
                                            <p:strVal val="#ppt_x"/>
                                          </p:val>
                                        </p:tav>
                                        <p:tav tm="100000">
                                          <p:val>
                                            <p:strVal val="#ppt_x"/>
                                          </p:val>
                                        </p:tav>
                                      </p:tavLst>
                                    </p:anim>
                                    <p:anim calcmode="lin" valueType="num">
                                      <p:cBhvr>
                                        <p:cTn id="81" dur="1000" fill="hold"/>
                                        <p:tgtEl>
                                          <p:spTgt spid="244"/>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246"/>
                                        </p:tgtEl>
                                        <p:attrNameLst>
                                          <p:attrName>style.visibility</p:attrName>
                                        </p:attrNameLst>
                                      </p:cBhvr>
                                      <p:to>
                                        <p:strVal val="visible"/>
                                      </p:to>
                                    </p:set>
                                    <p:animEffect transition="in" filter="fade">
                                      <p:cBhvr>
                                        <p:cTn id="84" dur="1000"/>
                                        <p:tgtEl>
                                          <p:spTgt spid="246"/>
                                        </p:tgtEl>
                                      </p:cBhvr>
                                    </p:animEffect>
                                    <p:anim calcmode="lin" valueType="num">
                                      <p:cBhvr>
                                        <p:cTn id="85" dur="1000" fill="hold"/>
                                        <p:tgtEl>
                                          <p:spTgt spid="246"/>
                                        </p:tgtEl>
                                        <p:attrNameLst>
                                          <p:attrName>ppt_x</p:attrName>
                                        </p:attrNameLst>
                                      </p:cBhvr>
                                      <p:tavLst>
                                        <p:tav tm="0">
                                          <p:val>
                                            <p:strVal val="#ppt_x"/>
                                          </p:val>
                                        </p:tav>
                                        <p:tav tm="100000">
                                          <p:val>
                                            <p:strVal val="#ppt_x"/>
                                          </p:val>
                                        </p:tav>
                                      </p:tavLst>
                                    </p:anim>
                                    <p:anim calcmode="lin" valueType="num">
                                      <p:cBhvr>
                                        <p:cTn id="86" dur="1000" fill="hold"/>
                                        <p:tgtEl>
                                          <p:spTgt spid="246"/>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248"/>
                                        </p:tgtEl>
                                        <p:attrNameLst>
                                          <p:attrName>style.visibility</p:attrName>
                                        </p:attrNameLst>
                                      </p:cBhvr>
                                      <p:to>
                                        <p:strVal val="visible"/>
                                      </p:to>
                                    </p:set>
                                    <p:animEffect transition="in" filter="fade">
                                      <p:cBhvr>
                                        <p:cTn id="89" dur="1000"/>
                                        <p:tgtEl>
                                          <p:spTgt spid="248"/>
                                        </p:tgtEl>
                                      </p:cBhvr>
                                    </p:animEffect>
                                    <p:anim calcmode="lin" valueType="num">
                                      <p:cBhvr>
                                        <p:cTn id="90" dur="1000" fill="hold"/>
                                        <p:tgtEl>
                                          <p:spTgt spid="248"/>
                                        </p:tgtEl>
                                        <p:attrNameLst>
                                          <p:attrName>ppt_x</p:attrName>
                                        </p:attrNameLst>
                                      </p:cBhvr>
                                      <p:tavLst>
                                        <p:tav tm="0">
                                          <p:val>
                                            <p:strVal val="#ppt_x"/>
                                          </p:val>
                                        </p:tav>
                                        <p:tav tm="100000">
                                          <p:val>
                                            <p:strVal val="#ppt_x"/>
                                          </p:val>
                                        </p:tav>
                                      </p:tavLst>
                                    </p:anim>
                                    <p:anim calcmode="lin" valueType="num">
                                      <p:cBhvr>
                                        <p:cTn id="91" dur="1000" fill="hold"/>
                                        <p:tgtEl>
                                          <p:spTgt spid="248"/>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250"/>
                                        </p:tgtEl>
                                        <p:attrNameLst>
                                          <p:attrName>style.visibility</p:attrName>
                                        </p:attrNameLst>
                                      </p:cBhvr>
                                      <p:to>
                                        <p:strVal val="visible"/>
                                      </p:to>
                                    </p:set>
                                    <p:animEffect transition="in" filter="fade">
                                      <p:cBhvr>
                                        <p:cTn id="94" dur="1000"/>
                                        <p:tgtEl>
                                          <p:spTgt spid="250"/>
                                        </p:tgtEl>
                                      </p:cBhvr>
                                    </p:animEffect>
                                    <p:anim calcmode="lin" valueType="num">
                                      <p:cBhvr>
                                        <p:cTn id="95" dur="1000" fill="hold"/>
                                        <p:tgtEl>
                                          <p:spTgt spid="250"/>
                                        </p:tgtEl>
                                        <p:attrNameLst>
                                          <p:attrName>ppt_x</p:attrName>
                                        </p:attrNameLst>
                                      </p:cBhvr>
                                      <p:tavLst>
                                        <p:tav tm="0">
                                          <p:val>
                                            <p:strVal val="#ppt_x"/>
                                          </p:val>
                                        </p:tav>
                                        <p:tav tm="100000">
                                          <p:val>
                                            <p:strVal val="#ppt_x"/>
                                          </p:val>
                                        </p:tav>
                                      </p:tavLst>
                                    </p:anim>
                                    <p:anim calcmode="lin" valueType="num">
                                      <p:cBhvr>
                                        <p:cTn id="96" dur="1000" fill="hold"/>
                                        <p:tgtEl>
                                          <p:spTgt spid="250"/>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252"/>
                                        </p:tgtEl>
                                        <p:attrNameLst>
                                          <p:attrName>style.visibility</p:attrName>
                                        </p:attrNameLst>
                                      </p:cBhvr>
                                      <p:to>
                                        <p:strVal val="visible"/>
                                      </p:to>
                                    </p:set>
                                    <p:animEffect transition="in" filter="fade">
                                      <p:cBhvr>
                                        <p:cTn id="99" dur="1000"/>
                                        <p:tgtEl>
                                          <p:spTgt spid="252"/>
                                        </p:tgtEl>
                                      </p:cBhvr>
                                    </p:animEffect>
                                    <p:anim calcmode="lin" valueType="num">
                                      <p:cBhvr>
                                        <p:cTn id="100" dur="1000" fill="hold"/>
                                        <p:tgtEl>
                                          <p:spTgt spid="252"/>
                                        </p:tgtEl>
                                        <p:attrNameLst>
                                          <p:attrName>ppt_x</p:attrName>
                                        </p:attrNameLst>
                                      </p:cBhvr>
                                      <p:tavLst>
                                        <p:tav tm="0">
                                          <p:val>
                                            <p:strVal val="#ppt_x"/>
                                          </p:val>
                                        </p:tav>
                                        <p:tav tm="100000">
                                          <p:val>
                                            <p:strVal val="#ppt_x"/>
                                          </p:val>
                                        </p:tav>
                                      </p:tavLst>
                                    </p:anim>
                                    <p:anim calcmode="lin" valueType="num">
                                      <p:cBhvr>
                                        <p:cTn id="101" dur="1000" fill="hold"/>
                                        <p:tgtEl>
                                          <p:spTgt spid="252"/>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54"/>
                                        </p:tgtEl>
                                        <p:attrNameLst>
                                          <p:attrName>style.visibility</p:attrName>
                                        </p:attrNameLst>
                                      </p:cBhvr>
                                      <p:to>
                                        <p:strVal val="visible"/>
                                      </p:to>
                                    </p:set>
                                    <p:animEffect transition="in" filter="fade">
                                      <p:cBhvr>
                                        <p:cTn id="104" dur="1000"/>
                                        <p:tgtEl>
                                          <p:spTgt spid="254"/>
                                        </p:tgtEl>
                                      </p:cBhvr>
                                    </p:animEffect>
                                    <p:anim calcmode="lin" valueType="num">
                                      <p:cBhvr>
                                        <p:cTn id="105" dur="1000" fill="hold"/>
                                        <p:tgtEl>
                                          <p:spTgt spid="254"/>
                                        </p:tgtEl>
                                        <p:attrNameLst>
                                          <p:attrName>ppt_x</p:attrName>
                                        </p:attrNameLst>
                                      </p:cBhvr>
                                      <p:tavLst>
                                        <p:tav tm="0">
                                          <p:val>
                                            <p:strVal val="#ppt_x"/>
                                          </p:val>
                                        </p:tav>
                                        <p:tav tm="100000">
                                          <p:val>
                                            <p:strVal val="#ppt_x"/>
                                          </p:val>
                                        </p:tav>
                                      </p:tavLst>
                                    </p:anim>
                                    <p:anim calcmode="lin" valueType="num">
                                      <p:cBhvr>
                                        <p:cTn id="106" dur="1000" fill="hold"/>
                                        <p:tgtEl>
                                          <p:spTgt spid="254"/>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42" presetClass="entr" presetSubtype="0" fill="hold" nodeType="clickEffect">
                                  <p:stCondLst>
                                    <p:cond delay="0"/>
                                  </p:stCondLst>
                                  <p:childTnLst>
                                    <p:set>
                                      <p:cBhvr>
                                        <p:cTn id="110" dur="1" fill="hold">
                                          <p:stCondLst>
                                            <p:cond delay="0"/>
                                          </p:stCondLst>
                                        </p:cTn>
                                        <p:tgtEl>
                                          <p:spTgt spid="3"/>
                                        </p:tgtEl>
                                        <p:attrNameLst>
                                          <p:attrName>style.visibility</p:attrName>
                                        </p:attrNameLst>
                                      </p:cBhvr>
                                      <p:to>
                                        <p:strVal val="visible"/>
                                      </p:to>
                                    </p:set>
                                    <p:animEffect transition="in" filter="fade">
                                      <p:cBhvr>
                                        <p:cTn id="111" dur="1000"/>
                                        <p:tgtEl>
                                          <p:spTgt spid="3"/>
                                        </p:tgtEl>
                                      </p:cBhvr>
                                    </p:animEffect>
                                    <p:anim calcmode="lin" valueType="num">
                                      <p:cBhvr>
                                        <p:cTn id="112" dur="1000" fill="hold"/>
                                        <p:tgtEl>
                                          <p:spTgt spid="3"/>
                                        </p:tgtEl>
                                        <p:attrNameLst>
                                          <p:attrName>ppt_x</p:attrName>
                                        </p:attrNameLst>
                                      </p:cBhvr>
                                      <p:tavLst>
                                        <p:tav tm="0">
                                          <p:val>
                                            <p:strVal val="#ppt_x"/>
                                          </p:val>
                                        </p:tav>
                                        <p:tav tm="100000">
                                          <p:val>
                                            <p:strVal val="#ppt_x"/>
                                          </p:val>
                                        </p:tav>
                                      </p:tavLst>
                                    </p:anim>
                                    <p:anim calcmode="lin" valueType="num">
                                      <p:cBhvr>
                                        <p:cTn id="1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7"/>
                                        </p:tgtEl>
                                        <p:attrNameLst>
                                          <p:attrName>style.visibility</p:attrName>
                                        </p:attrNameLst>
                                      </p:cBhvr>
                                      <p:to>
                                        <p:strVal val="visible"/>
                                      </p:to>
                                    </p:set>
                                    <p:animEffect transition="in" filter="fade">
                                      <p:cBhvr>
                                        <p:cTn id="118" dur="1000"/>
                                        <p:tgtEl>
                                          <p:spTgt spid="7"/>
                                        </p:tgtEl>
                                      </p:cBhvr>
                                    </p:animEffect>
                                    <p:anim calcmode="lin" valueType="num">
                                      <p:cBhvr>
                                        <p:cTn id="119" dur="1000" fill="hold"/>
                                        <p:tgtEl>
                                          <p:spTgt spid="7"/>
                                        </p:tgtEl>
                                        <p:attrNameLst>
                                          <p:attrName>ppt_x</p:attrName>
                                        </p:attrNameLst>
                                      </p:cBhvr>
                                      <p:tavLst>
                                        <p:tav tm="0">
                                          <p:val>
                                            <p:strVal val="#ppt_x"/>
                                          </p:val>
                                        </p:tav>
                                        <p:tav tm="100000">
                                          <p:val>
                                            <p:strVal val="#ppt_x"/>
                                          </p:val>
                                        </p:tav>
                                      </p:tavLst>
                                    </p:anim>
                                    <p:anim calcmode="lin" valueType="num">
                                      <p:cBhvr>
                                        <p:cTn id="120" dur="1000" fill="hold"/>
                                        <p:tgtEl>
                                          <p:spTgt spid="7"/>
                                        </p:tgtEl>
                                        <p:attrNameLst>
                                          <p:attrName>ppt_y</p:attrName>
                                        </p:attrNameLst>
                                      </p:cBhvr>
                                      <p:tavLst>
                                        <p:tav tm="0">
                                          <p:val>
                                            <p:strVal val="#ppt_y+.1"/>
                                          </p:val>
                                        </p:tav>
                                        <p:tav tm="100000">
                                          <p:val>
                                            <p:strVal val="#ppt_y"/>
                                          </p:val>
                                        </p:tav>
                                      </p:tavLst>
                                    </p:anim>
                                  </p:childTnLst>
                                </p:cTn>
                              </p:par>
                              <p:par>
                                <p:cTn id="121" presetID="42" presetClass="entr" presetSubtype="0" fill="hold" grpId="0" nodeType="withEffect">
                                  <p:stCondLst>
                                    <p:cond delay="0"/>
                                  </p:stCondLst>
                                  <p:childTnLst>
                                    <p:set>
                                      <p:cBhvr>
                                        <p:cTn id="122" dur="1" fill="hold">
                                          <p:stCondLst>
                                            <p:cond delay="0"/>
                                          </p:stCondLst>
                                        </p:cTn>
                                        <p:tgtEl>
                                          <p:spTgt spid="14"/>
                                        </p:tgtEl>
                                        <p:attrNameLst>
                                          <p:attrName>style.visibility</p:attrName>
                                        </p:attrNameLst>
                                      </p:cBhvr>
                                      <p:to>
                                        <p:strVal val="visible"/>
                                      </p:to>
                                    </p:set>
                                    <p:animEffect transition="in" filter="fade">
                                      <p:cBhvr>
                                        <p:cTn id="123" dur="1000"/>
                                        <p:tgtEl>
                                          <p:spTgt spid="14"/>
                                        </p:tgtEl>
                                      </p:cBhvr>
                                    </p:animEffect>
                                    <p:anim calcmode="lin" valueType="num">
                                      <p:cBhvr>
                                        <p:cTn id="124" dur="1000" fill="hold"/>
                                        <p:tgtEl>
                                          <p:spTgt spid="14"/>
                                        </p:tgtEl>
                                        <p:attrNameLst>
                                          <p:attrName>ppt_x</p:attrName>
                                        </p:attrNameLst>
                                      </p:cBhvr>
                                      <p:tavLst>
                                        <p:tav tm="0">
                                          <p:val>
                                            <p:strVal val="#ppt_x"/>
                                          </p:val>
                                        </p:tav>
                                        <p:tav tm="100000">
                                          <p:val>
                                            <p:strVal val="#ppt_x"/>
                                          </p:val>
                                        </p:tav>
                                      </p:tavLst>
                                    </p:anim>
                                    <p:anim calcmode="lin" valueType="num">
                                      <p:cBhvr>
                                        <p:cTn id="125" dur="1000" fill="hold"/>
                                        <p:tgtEl>
                                          <p:spTgt spid="14"/>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10"/>
                                        </p:tgtEl>
                                        <p:attrNameLst>
                                          <p:attrName>style.visibility</p:attrName>
                                        </p:attrNameLst>
                                      </p:cBhvr>
                                      <p:to>
                                        <p:strVal val="visible"/>
                                      </p:to>
                                    </p:set>
                                    <p:animEffect transition="in" filter="fade">
                                      <p:cBhvr>
                                        <p:cTn id="128" dur="1000"/>
                                        <p:tgtEl>
                                          <p:spTgt spid="10"/>
                                        </p:tgtEl>
                                      </p:cBhvr>
                                    </p:animEffect>
                                    <p:anim calcmode="lin" valueType="num">
                                      <p:cBhvr>
                                        <p:cTn id="129" dur="1000" fill="hold"/>
                                        <p:tgtEl>
                                          <p:spTgt spid="10"/>
                                        </p:tgtEl>
                                        <p:attrNameLst>
                                          <p:attrName>ppt_x</p:attrName>
                                        </p:attrNameLst>
                                      </p:cBhvr>
                                      <p:tavLst>
                                        <p:tav tm="0">
                                          <p:val>
                                            <p:strVal val="#ppt_x"/>
                                          </p:val>
                                        </p:tav>
                                        <p:tav tm="100000">
                                          <p:val>
                                            <p:strVal val="#ppt_x"/>
                                          </p:val>
                                        </p:tav>
                                      </p:tavLst>
                                    </p:anim>
                                    <p:anim calcmode="lin" valueType="num">
                                      <p:cBhvr>
                                        <p:cTn id="130" dur="1000" fill="hold"/>
                                        <p:tgtEl>
                                          <p:spTgt spid="10"/>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fade">
                                      <p:cBhvr>
                                        <p:cTn id="133" dur="1000"/>
                                        <p:tgtEl>
                                          <p:spTgt spid="16"/>
                                        </p:tgtEl>
                                      </p:cBhvr>
                                    </p:animEffect>
                                    <p:anim calcmode="lin" valueType="num">
                                      <p:cBhvr>
                                        <p:cTn id="134" dur="1000" fill="hold"/>
                                        <p:tgtEl>
                                          <p:spTgt spid="16"/>
                                        </p:tgtEl>
                                        <p:attrNameLst>
                                          <p:attrName>ppt_x</p:attrName>
                                        </p:attrNameLst>
                                      </p:cBhvr>
                                      <p:tavLst>
                                        <p:tav tm="0">
                                          <p:val>
                                            <p:strVal val="#ppt_x"/>
                                          </p:val>
                                        </p:tav>
                                        <p:tav tm="100000">
                                          <p:val>
                                            <p:strVal val="#ppt_x"/>
                                          </p:val>
                                        </p:tav>
                                      </p:tavLst>
                                    </p:anim>
                                    <p:anim calcmode="lin" valueType="num">
                                      <p:cBhvr>
                                        <p:cTn id="135" dur="1000" fill="hold"/>
                                        <p:tgtEl>
                                          <p:spTgt spid="16"/>
                                        </p:tgtEl>
                                        <p:attrNameLst>
                                          <p:attrName>ppt_y</p:attrName>
                                        </p:attrNameLst>
                                      </p:cBhvr>
                                      <p:tavLst>
                                        <p:tav tm="0">
                                          <p:val>
                                            <p:strVal val="#ppt_y+.1"/>
                                          </p:val>
                                        </p:tav>
                                        <p:tav tm="100000">
                                          <p:val>
                                            <p:strVal val="#ppt_y"/>
                                          </p:val>
                                        </p:tav>
                                      </p:tavLst>
                                    </p:anim>
                                  </p:childTnLst>
                                </p:cTn>
                              </p:par>
                              <p:par>
                                <p:cTn id="136" presetID="42" presetClass="entr" presetSubtype="0" fill="hold" nodeType="withEffect">
                                  <p:stCondLst>
                                    <p:cond delay="0"/>
                                  </p:stCondLst>
                                  <p:childTnLst>
                                    <p:set>
                                      <p:cBhvr>
                                        <p:cTn id="137" dur="1" fill="hold">
                                          <p:stCondLst>
                                            <p:cond delay="0"/>
                                          </p:stCondLst>
                                        </p:cTn>
                                        <p:tgtEl>
                                          <p:spTgt spid="9"/>
                                        </p:tgtEl>
                                        <p:attrNameLst>
                                          <p:attrName>style.visibility</p:attrName>
                                        </p:attrNameLst>
                                      </p:cBhvr>
                                      <p:to>
                                        <p:strVal val="visible"/>
                                      </p:to>
                                    </p:set>
                                    <p:animEffect transition="in" filter="fade">
                                      <p:cBhvr>
                                        <p:cTn id="138" dur="1000"/>
                                        <p:tgtEl>
                                          <p:spTgt spid="9"/>
                                        </p:tgtEl>
                                      </p:cBhvr>
                                    </p:animEffect>
                                    <p:anim calcmode="lin" valueType="num">
                                      <p:cBhvr>
                                        <p:cTn id="139" dur="1000" fill="hold"/>
                                        <p:tgtEl>
                                          <p:spTgt spid="9"/>
                                        </p:tgtEl>
                                        <p:attrNameLst>
                                          <p:attrName>ppt_x</p:attrName>
                                        </p:attrNameLst>
                                      </p:cBhvr>
                                      <p:tavLst>
                                        <p:tav tm="0">
                                          <p:val>
                                            <p:strVal val="#ppt_x"/>
                                          </p:val>
                                        </p:tav>
                                        <p:tav tm="100000">
                                          <p:val>
                                            <p:strVal val="#ppt_x"/>
                                          </p:val>
                                        </p:tav>
                                      </p:tavLst>
                                    </p:anim>
                                    <p:anim calcmode="lin" valueType="num">
                                      <p:cBhvr>
                                        <p:cTn id="140" dur="1000" fill="hold"/>
                                        <p:tgtEl>
                                          <p:spTgt spid="9"/>
                                        </p:tgtEl>
                                        <p:attrNameLst>
                                          <p:attrName>ppt_y</p:attrName>
                                        </p:attrNameLst>
                                      </p:cBhvr>
                                      <p:tavLst>
                                        <p:tav tm="0">
                                          <p:val>
                                            <p:strVal val="#ppt_y+.1"/>
                                          </p:val>
                                        </p:tav>
                                        <p:tav tm="100000">
                                          <p:val>
                                            <p:strVal val="#ppt_y"/>
                                          </p:val>
                                        </p:tav>
                                      </p:tavLst>
                                    </p:anim>
                                  </p:childTnLst>
                                </p:cTn>
                              </p:par>
                              <p:par>
                                <p:cTn id="141" presetID="42" presetClass="entr" presetSubtype="0" fill="hold" nodeType="withEffect">
                                  <p:stCondLst>
                                    <p:cond delay="0"/>
                                  </p:stCondLst>
                                  <p:childTnLst>
                                    <p:set>
                                      <p:cBhvr>
                                        <p:cTn id="142" dur="1" fill="hold">
                                          <p:stCondLst>
                                            <p:cond delay="0"/>
                                          </p:stCondLst>
                                        </p:cTn>
                                        <p:tgtEl>
                                          <p:spTgt spid="12"/>
                                        </p:tgtEl>
                                        <p:attrNameLst>
                                          <p:attrName>style.visibility</p:attrName>
                                        </p:attrNameLst>
                                      </p:cBhvr>
                                      <p:to>
                                        <p:strVal val="visible"/>
                                      </p:to>
                                    </p:set>
                                    <p:animEffect transition="in" filter="fade">
                                      <p:cBhvr>
                                        <p:cTn id="143" dur="1000"/>
                                        <p:tgtEl>
                                          <p:spTgt spid="12"/>
                                        </p:tgtEl>
                                      </p:cBhvr>
                                    </p:animEffect>
                                    <p:anim calcmode="lin" valueType="num">
                                      <p:cBhvr>
                                        <p:cTn id="144" dur="1000" fill="hold"/>
                                        <p:tgtEl>
                                          <p:spTgt spid="12"/>
                                        </p:tgtEl>
                                        <p:attrNameLst>
                                          <p:attrName>ppt_x</p:attrName>
                                        </p:attrNameLst>
                                      </p:cBhvr>
                                      <p:tavLst>
                                        <p:tav tm="0">
                                          <p:val>
                                            <p:strVal val="#ppt_x"/>
                                          </p:val>
                                        </p:tav>
                                        <p:tav tm="100000">
                                          <p:val>
                                            <p:strVal val="#ppt_x"/>
                                          </p:val>
                                        </p:tav>
                                      </p:tavLst>
                                    </p:anim>
                                    <p:anim calcmode="lin" valueType="num">
                                      <p:cBhvr>
                                        <p:cTn id="14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42" presetClass="entr" presetSubtype="0" fill="hold" nodeType="clickEffect">
                                  <p:stCondLst>
                                    <p:cond delay="0"/>
                                  </p:stCondLst>
                                  <p:childTnLst>
                                    <p:set>
                                      <p:cBhvr>
                                        <p:cTn id="149" dur="1" fill="hold">
                                          <p:stCondLst>
                                            <p:cond delay="0"/>
                                          </p:stCondLst>
                                        </p:cTn>
                                        <p:tgtEl>
                                          <p:spTgt spid="18"/>
                                        </p:tgtEl>
                                        <p:attrNameLst>
                                          <p:attrName>style.visibility</p:attrName>
                                        </p:attrNameLst>
                                      </p:cBhvr>
                                      <p:to>
                                        <p:strVal val="visible"/>
                                      </p:to>
                                    </p:set>
                                    <p:animEffect transition="in" filter="fade">
                                      <p:cBhvr>
                                        <p:cTn id="150" dur="1000"/>
                                        <p:tgtEl>
                                          <p:spTgt spid="18"/>
                                        </p:tgtEl>
                                      </p:cBhvr>
                                    </p:animEffect>
                                    <p:anim calcmode="lin" valueType="num">
                                      <p:cBhvr>
                                        <p:cTn id="151" dur="1000" fill="hold"/>
                                        <p:tgtEl>
                                          <p:spTgt spid="18"/>
                                        </p:tgtEl>
                                        <p:attrNameLst>
                                          <p:attrName>ppt_x</p:attrName>
                                        </p:attrNameLst>
                                      </p:cBhvr>
                                      <p:tavLst>
                                        <p:tav tm="0">
                                          <p:val>
                                            <p:strVal val="#ppt_x"/>
                                          </p:val>
                                        </p:tav>
                                        <p:tav tm="100000">
                                          <p:val>
                                            <p:strVal val="#ppt_x"/>
                                          </p:val>
                                        </p:tav>
                                      </p:tavLst>
                                    </p:anim>
                                    <p:anim calcmode="lin" valueType="num">
                                      <p:cBhvr>
                                        <p:cTn id="15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42" presetClass="entr" presetSubtype="0" fill="hold" nodeType="clickEffect">
                                  <p:stCondLst>
                                    <p:cond delay="0"/>
                                  </p:stCondLst>
                                  <p:childTnLst>
                                    <p:set>
                                      <p:cBhvr>
                                        <p:cTn id="156" dur="1" fill="hold">
                                          <p:stCondLst>
                                            <p:cond delay="0"/>
                                          </p:stCondLst>
                                        </p:cTn>
                                        <p:tgtEl>
                                          <p:spTgt spid="20"/>
                                        </p:tgtEl>
                                        <p:attrNameLst>
                                          <p:attrName>style.visibility</p:attrName>
                                        </p:attrNameLst>
                                      </p:cBhvr>
                                      <p:to>
                                        <p:strVal val="visible"/>
                                      </p:to>
                                    </p:set>
                                    <p:animEffect transition="in" filter="fade">
                                      <p:cBhvr>
                                        <p:cTn id="157" dur="1000"/>
                                        <p:tgtEl>
                                          <p:spTgt spid="20"/>
                                        </p:tgtEl>
                                      </p:cBhvr>
                                    </p:animEffect>
                                    <p:anim calcmode="lin" valueType="num">
                                      <p:cBhvr>
                                        <p:cTn id="158" dur="1000" fill="hold"/>
                                        <p:tgtEl>
                                          <p:spTgt spid="20"/>
                                        </p:tgtEl>
                                        <p:attrNameLst>
                                          <p:attrName>ppt_x</p:attrName>
                                        </p:attrNameLst>
                                      </p:cBhvr>
                                      <p:tavLst>
                                        <p:tav tm="0">
                                          <p:val>
                                            <p:strVal val="#ppt_x"/>
                                          </p:val>
                                        </p:tav>
                                        <p:tav tm="100000">
                                          <p:val>
                                            <p:strVal val="#ppt_x"/>
                                          </p:val>
                                        </p:tav>
                                      </p:tavLst>
                                    </p:anim>
                                    <p:anim calcmode="lin" valueType="num">
                                      <p:cBhvr>
                                        <p:cTn id="15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42" presetClass="entr" presetSubtype="0" fill="hold" grpId="0" nodeType="clickEffect">
                                  <p:stCondLst>
                                    <p:cond delay="0"/>
                                  </p:stCondLst>
                                  <p:childTnLst>
                                    <p:set>
                                      <p:cBhvr>
                                        <p:cTn id="163" dur="1" fill="hold">
                                          <p:stCondLst>
                                            <p:cond delay="0"/>
                                          </p:stCondLst>
                                        </p:cTn>
                                        <p:tgtEl>
                                          <p:spTgt spid="22"/>
                                        </p:tgtEl>
                                        <p:attrNameLst>
                                          <p:attrName>style.visibility</p:attrName>
                                        </p:attrNameLst>
                                      </p:cBhvr>
                                      <p:to>
                                        <p:strVal val="visible"/>
                                      </p:to>
                                    </p:set>
                                    <p:animEffect transition="in" filter="fade">
                                      <p:cBhvr>
                                        <p:cTn id="164" dur="1000"/>
                                        <p:tgtEl>
                                          <p:spTgt spid="22"/>
                                        </p:tgtEl>
                                      </p:cBhvr>
                                    </p:animEffect>
                                    <p:anim calcmode="lin" valueType="num">
                                      <p:cBhvr>
                                        <p:cTn id="165" dur="1000" fill="hold"/>
                                        <p:tgtEl>
                                          <p:spTgt spid="22"/>
                                        </p:tgtEl>
                                        <p:attrNameLst>
                                          <p:attrName>ppt_x</p:attrName>
                                        </p:attrNameLst>
                                      </p:cBhvr>
                                      <p:tavLst>
                                        <p:tav tm="0">
                                          <p:val>
                                            <p:strVal val="#ppt_x"/>
                                          </p:val>
                                        </p:tav>
                                        <p:tav tm="100000">
                                          <p:val>
                                            <p:strVal val="#ppt_x"/>
                                          </p:val>
                                        </p:tav>
                                      </p:tavLst>
                                    </p:anim>
                                    <p:anim calcmode="lin" valueType="num">
                                      <p:cBhvr>
                                        <p:cTn id="166" dur="1000" fill="hold"/>
                                        <p:tgtEl>
                                          <p:spTgt spid="22"/>
                                        </p:tgtEl>
                                        <p:attrNameLst>
                                          <p:attrName>ppt_y</p:attrName>
                                        </p:attrNameLst>
                                      </p:cBhvr>
                                      <p:tavLst>
                                        <p:tav tm="0">
                                          <p:val>
                                            <p:strVal val="#ppt_y+.1"/>
                                          </p:val>
                                        </p:tav>
                                        <p:tav tm="100000">
                                          <p:val>
                                            <p:strVal val="#ppt_y"/>
                                          </p:val>
                                        </p:tav>
                                      </p:tavLst>
                                    </p:anim>
                                  </p:childTnLst>
                                </p:cTn>
                              </p:par>
                              <p:par>
                                <p:cTn id="167" presetID="42" presetClass="entr" presetSubtype="0" fill="hold" grpId="0" nodeType="withEffect">
                                  <p:stCondLst>
                                    <p:cond delay="0"/>
                                  </p:stCondLst>
                                  <p:childTnLst>
                                    <p:set>
                                      <p:cBhvr>
                                        <p:cTn id="168" dur="1" fill="hold">
                                          <p:stCondLst>
                                            <p:cond delay="0"/>
                                          </p:stCondLst>
                                        </p:cTn>
                                        <p:tgtEl>
                                          <p:spTgt spid="38"/>
                                        </p:tgtEl>
                                        <p:attrNameLst>
                                          <p:attrName>style.visibility</p:attrName>
                                        </p:attrNameLst>
                                      </p:cBhvr>
                                      <p:to>
                                        <p:strVal val="visible"/>
                                      </p:to>
                                    </p:set>
                                    <p:animEffect transition="in" filter="fade">
                                      <p:cBhvr>
                                        <p:cTn id="169" dur="1000"/>
                                        <p:tgtEl>
                                          <p:spTgt spid="38"/>
                                        </p:tgtEl>
                                      </p:cBhvr>
                                    </p:animEffect>
                                    <p:anim calcmode="lin" valueType="num">
                                      <p:cBhvr>
                                        <p:cTn id="170" dur="1000" fill="hold"/>
                                        <p:tgtEl>
                                          <p:spTgt spid="38"/>
                                        </p:tgtEl>
                                        <p:attrNameLst>
                                          <p:attrName>ppt_x</p:attrName>
                                        </p:attrNameLst>
                                      </p:cBhvr>
                                      <p:tavLst>
                                        <p:tav tm="0">
                                          <p:val>
                                            <p:strVal val="#ppt_x"/>
                                          </p:val>
                                        </p:tav>
                                        <p:tav tm="100000">
                                          <p:val>
                                            <p:strVal val="#ppt_x"/>
                                          </p:val>
                                        </p:tav>
                                      </p:tavLst>
                                    </p:anim>
                                    <p:anim calcmode="lin" valueType="num">
                                      <p:cBhvr>
                                        <p:cTn id="171" dur="1000" fill="hold"/>
                                        <p:tgtEl>
                                          <p:spTgt spid="38"/>
                                        </p:tgtEl>
                                        <p:attrNameLst>
                                          <p:attrName>ppt_y</p:attrName>
                                        </p:attrNameLst>
                                      </p:cBhvr>
                                      <p:tavLst>
                                        <p:tav tm="0">
                                          <p:val>
                                            <p:strVal val="#ppt_y+.1"/>
                                          </p:val>
                                        </p:tav>
                                        <p:tav tm="100000">
                                          <p:val>
                                            <p:strVal val="#ppt_y"/>
                                          </p:val>
                                        </p:tav>
                                      </p:tavLst>
                                    </p:anim>
                                  </p:childTnLst>
                                </p:cTn>
                              </p:par>
                              <p:par>
                                <p:cTn id="172" presetID="42" presetClass="entr" presetSubtype="0" fill="hold" nodeType="withEffect">
                                  <p:stCondLst>
                                    <p:cond delay="0"/>
                                  </p:stCondLst>
                                  <p:childTnLst>
                                    <p:set>
                                      <p:cBhvr>
                                        <p:cTn id="173" dur="1" fill="hold">
                                          <p:stCondLst>
                                            <p:cond delay="0"/>
                                          </p:stCondLst>
                                        </p:cTn>
                                        <p:tgtEl>
                                          <p:spTgt spid="24"/>
                                        </p:tgtEl>
                                        <p:attrNameLst>
                                          <p:attrName>style.visibility</p:attrName>
                                        </p:attrNameLst>
                                      </p:cBhvr>
                                      <p:to>
                                        <p:strVal val="visible"/>
                                      </p:to>
                                    </p:set>
                                    <p:animEffect transition="in" filter="fade">
                                      <p:cBhvr>
                                        <p:cTn id="174" dur="1000"/>
                                        <p:tgtEl>
                                          <p:spTgt spid="24"/>
                                        </p:tgtEl>
                                      </p:cBhvr>
                                    </p:animEffect>
                                    <p:anim calcmode="lin" valueType="num">
                                      <p:cBhvr>
                                        <p:cTn id="175" dur="1000" fill="hold"/>
                                        <p:tgtEl>
                                          <p:spTgt spid="24"/>
                                        </p:tgtEl>
                                        <p:attrNameLst>
                                          <p:attrName>ppt_x</p:attrName>
                                        </p:attrNameLst>
                                      </p:cBhvr>
                                      <p:tavLst>
                                        <p:tav tm="0">
                                          <p:val>
                                            <p:strVal val="#ppt_x"/>
                                          </p:val>
                                        </p:tav>
                                        <p:tav tm="100000">
                                          <p:val>
                                            <p:strVal val="#ppt_x"/>
                                          </p:val>
                                        </p:tav>
                                      </p:tavLst>
                                    </p:anim>
                                    <p:anim calcmode="lin" valueType="num">
                                      <p:cBhvr>
                                        <p:cTn id="176" dur="1000" fill="hold"/>
                                        <p:tgtEl>
                                          <p:spTgt spid="24"/>
                                        </p:tgtEl>
                                        <p:attrNameLst>
                                          <p:attrName>ppt_y</p:attrName>
                                        </p:attrNameLst>
                                      </p:cBhvr>
                                      <p:tavLst>
                                        <p:tav tm="0">
                                          <p:val>
                                            <p:strVal val="#ppt_y+.1"/>
                                          </p:val>
                                        </p:tav>
                                        <p:tav tm="100000">
                                          <p:val>
                                            <p:strVal val="#ppt_y"/>
                                          </p:val>
                                        </p:tav>
                                      </p:tavLst>
                                    </p:anim>
                                  </p:childTnLst>
                                </p:cTn>
                              </p:par>
                              <p:par>
                                <p:cTn id="177" presetID="42" presetClass="entr" presetSubtype="0" fill="hold" grpId="0" nodeType="withEffect">
                                  <p:stCondLst>
                                    <p:cond delay="0"/>
                                  </p:stCondLst>
                                  <p:childTnLst>
                                    <p:set>
                                      <p:cBhvr>
                                        <p:cTn id="178" dur="1" fill="hold">
                                          <p:stCondLst>
                                            <p:cond delay="0"/>
                                          </p:stCondLst>
                                        </p:cTn>
                                        <p:tgtEl>
                                          <p:spTgt spid="40"/>
                                        </p:tgtEl>
                                        <p:attrNameLst>
                                          <p:attrName>style.visibility</p:attrName>
                                        </p:attrNameLst>
                                      </p:cBhvr>
                                      <p:to>
                                        <p:strVal val="visible"/>
                                      </p:to>
                                    </p:set>
                                    <p:animEffect transition="in" filter="fade">
                                      <p:cBhvr>
                                        <p:cTn id="179" dur="1000"/>
                                        <p:tgtEl>
                                          <p:spTgt spid="40"/>
                                        </p:tgtEl>
                                      </p:cBhvr>
                                    </p:animEffect>
                                    <p:anim calcmode="lin" valueType="num">
                                      <p:cBhvr>
                                        <p:cTn id="180" dur="1000" fill="hold"/>
                                        <p:tgtEl>
                                          <p:spTgt spid="40"/>
                                        </p:tgtEl>
                                        <p:attrNameLst>
                                          <p:attrName>ppt_x</p:attrName>
                                        </p:attrNameLst>
                                      </p:cBhvr>
                                      <p:tavLst>
                                        <p:tav tm="0">
                                          <p:val>
                                            <p:strVal val="#ppt_x"/>
                                          </p:val>
                                        </p:tav>
                                        <p:tav tm="100000">
                                          <p:val>
                                            <p:strVal val="#ppt_x"/>
                                          </p:val>
                                        </p:tav>
                                      </p:tavLst>
                                    </p:anim>
                                    <p:anim calcmode="lin" valueType="num">
                                      <p:cBhvr>
                                        <p:cTn id="181" dur="1000" fill="hold"/>
                                        <p:tgtEl>
                                          <p:spTgt spid="40"/>
                                        </p:tgtEl>
                                        <p:attrNameLst>
                                          <p:attrName>ppt_y</p:attrName>
                                        </p:attrNameLst>
                                      </p:cBhvr>
                                      <p:tavLst>
                                        <p:tav tm="0">
                                          <p:val>
                                            <p:strVal val="#ppt_y+.1"/>
                                          </p:val>
                                        </p:tav>
                                        <p:tav tm="100000">
                                          <p:val>
                                            <p:strVal val="#ppt_y"/>
                                          </p:val>
                                        </p:tav>
                                      </p:tavLst>
                                    </p:anim>
                                  </p:childTnLst>
                                </p:cTn>
                              </p:par>
                              <p:par>
                                <p:cTn id="182" presetID="42" presetClass="entr" presetSubtype="0" fill="hold" grpId="0" nodeType="withEffect">
                                  <p:stCondLst>
                                    <p:cond delay="0"/>
                                  </p:stCondLst>
                                  <p:childTnLst>
                                    <p:set>
                                      <p:cBhvr>
                                        <p:cTn id="183" dur="1" fill="hold">
                                          <p:stCondLst>
                                            <p:cond delay="0"/>
                                          </p:stCondLst>
                                        </p:cTn>
                                        <p:tgtEl>
                                          <p:spTgt spid="26"/>
                                        </p:tgtEl>
                                        <p:attrNameLst>
                                          <p:attrName>style.visibility</p:attrName>
                                        </p:attrNameLst>
                                      </p:cBhvr>
                                      <p:to>
                                        <p:strVal val="visible"/>
                                      </p:to>
                                    </p:set>
                                    <p:animEffect transition="in" filter="fade">
                                      <p:cBhvr>
                                        <p:cTn id="184" dur="1000"/>
                                        <p:tgtEl>
                                          <p:spTgt spid="26"/>
                                        </p:tgtEl>
                                      </p:cBhvr>
                                    </p:animEffect>
                                    <p:anim calcmode="lin" valueType="num">
                                      <p:cBhvr>
                                        <p:cTn id="185" dur="1000" fill="hold"/>
                                        <p:tgtEl>
                                          <p:spTgt spid="26"/>
                                        </p:tgtEl>
                                        <p:attrNameLst>
                                          <p:attrName>ppt_x</p:attrName>
                                        </p:attrNameLst>
                                      </p:cBhvr>
                                      <p:tavLst>
                                        <p:tav tm="0">
                                          <p:val>
                                            <p:strVal val="#ppt_x"/>
                                          </p:val>
                                        </p:tav>
                                        <p:tav tm="100000">
                                          <p:val>
                                            <p:strVal val="#ppt_x"/>
                                          </p:val>
                                        </p:tav>
                                      </p:tavLst>
                                    </p:anim>
                                    <p:anim calcmode="lin" valueType="num">
                                      <p:cBhvr>
                                        <p:cTn id="186" dur="1000" fill="hold"/>
                                        <p:tgtEl>
                                          <p:spTgt spid="26"/>
                                        </p:tgtEl>
                                        <p:attrNameLst>
                                          <p:attrName>ppt_y</p:attrName>
                                        </p:attrNameLst>
                                      </p:cBhvr>
                                      <p:tavLst>
                                        <p:tav tm="0">
                                          <p:val>
                                            <p:strVal val="#ppt_y+.1"/>
                                          </p:val>
                                        </p:tav>
                                        <p:tav tm="100000">
                                          <p:val>
                                            <p:strVal val="#ppt_y"/>
                                          </p:val>
                                        </p:tav>
                                      </p:tavLst>
                                    </p:anim>
                                  </p:childTnLst>
                                </p:cTn>
                              </p:par>
                              <p:par>
                                <p:cTn id="187" presetID="42" presetClass="entr" presetSubtype="0" fill="hold" nodeType="withEffect">
                                  <p:stCondLst>
                                    <p:cond delay="0"/>
                                  </p:stCondLst>
                                  <p:childTnLst>
                                    <p:set>
                                      <p:cBhvr>
                                        <p:cTn id="188" dur="1" fill="hold">
                                          <p:stCondLst>
                                            <p:cond delay="0"/>
                                          </p:stCondLst>
                                        </p:cTn>
                                        <p:tgtEl>
                                          <p:spTgt spid="28"/>
                                        </p:tgtEl>
                                        <p:attrNameLst>
                                          <p:attrName>style.visibility</p:attrName>
                                        </p:attrNameLst>
                                      </p:cBhvr>
                                      <p:to>
                                        <p:strVal val="visible"/>
                                      </p:to>
                                    </p:set>
                                    <p:animEffect transition="in" filter="fade">
                                      <p:cBhvr>
                                        <p:cTn id="189" dur="1000"/>
                                        <p:tgtEl>
                                          <p:spTgt spid="28"/>
                                        </p:tgtEl>
                                      </p:cBhvr>
                                    </p:animEffect>
                                    <p:anim calcmode="lin" valueType="num">
                                      <p:cBhvr>
                                        <p:cTn id="190" dur="1000" fill="hold"/>
                                        <p:tgtEl>
                                          <p:spTgt spid="28"/>
                                        </p:tgtEl>
                                        <p:attrNameLst>
                                          <p:attrName>ppt_x</p:attrName>
                                        </p:attrNameLst>
                                      </p:cBhvr>
                                      <p:tavLst>
                                        <p:tav tm="0">
                                          <p:val>
                                            <p:strVal val="#ppt_x"/>
                                          </p:val>
                                        </p:tav>
                                        <p:tav tm="100000">
                                          <p:val>
                                            <p:strVal val="#ppt_x"/>
                                          </p:val>
                                        </p:tav>
                                      </p:tavLst>
                                    </p:anim>
                                    <p:anim calcmode="lin" valueType="num">
                                      <p:cBhvr>
                                        <p:cTn id="191" dur="1000" fill="hold"/>
                                        <p:tgtEl>
                                          <p:spTgt spid="28"/>
                                        </p:tgtEl>
                                        <p:attrNameLst>
                                          <p:attrName>ppt_y</p:attrName>
                                        </p:attrNameLst>
                                      </p:cBhvr>
                                      <p:tavLst>
                                        <p:tav tm="0">
                                          <p:val>
                                            <p:strVal val="#ppt_y+.1"/>
                                          </p:val>
                                        </p:tav>
                                        <p:tav tm="100000">
                                          <p:val>
                                            <p:strVal val="#ppt_y"/>
                                          </p:val>
                                        </p:tav>
                                      </p:tavLst>
                                    </p:anim>
                                  </p:childTnLst>
                                </p:cTn>
                              </p:par>
                              <p:par>
                                <p:cTn id="192" presetID="42" presetClass="entr" presetSubtype="0" fill="hold" grpId="0" nodeType="withEffect">
                                  <p:stCondLst>
                                    <p:cond delay="0"/>
                                  </p:stCondLst>
                                  <p:childTnLst>
                                    <p:set>
                                      <p:cBhvr>
                                        <p:cTn id="193" dur="1" fill="hold">
                                          <p:stCondLst>
                                            <p:cond delay="0"/>
                                          </p:stCondLst>
                                        </p:cTn>
                                        <p:tgtEl>
                                          <p:spTgt spid="30"/>
                                        </p:tgtEl>
                                        <p:attrNameLst>
                                          <p:attrName>style.visibility</p:attrName>
                                        </p:attrNameLst>
                                      </p:cBhvr>
                                      <p:to>
                                        <p:strVal val="visible"/>
                                      </p:to>
                                    </p:set>
                                    <p:animEffect transition="in" filter="fade">
                                      <p:cBhvr>
                                        <p:cTn id="194" dur="1000"/>
                                        <p:tgtEl>
                                          <p:spTgt spid="30"/>
                                        </p:tgtEl>
                                      </p:cBhvr>
                                    </p:animEffect>
                                    <p:anim calcmode="lin" valueType="num">
                                      <p:cBhvr>
                                        <p:cTn id="195" dur="1000" fill="hold"/>
                                        <p:tgtEl>
                                          <p:spTgt spid="30"/>
                                        </p:tgtEl>
                                        <p:attrNameLst>
                                          <p:attrName>ppt_x</p:attrName>
                                        </p:attrNameLst>
                                      </p:cBhvr>
                                      <p:tavLst>
                                        <p:tav tm="0">
                                          <p:val>
                                            <p:strVal val="#ppt_x"/>
                                          </p:val>
                                        </p:tav>
                                        <p:tav tm="100000">
                                          <p:val>
                                            <p:strVal val="#ppt_x"/>
                                          </p:val>
                                        </p:tav>
                                      </p:tavLst>
                                    </p:anim>
                                    <p:anim calcmode="lin" valueType="num">
                                      <p:cBhvr>
                                        <p:cTn id="196" dur="1000" fill="hold"/>
                                        <p:tgtEl>
                                          <p:spTgt spid="30"/>
                                        </p:tgtEl>
                                        <p:attrNameLst>
                                          <p:attrName>ppt_y</p:attrName>
                                        </p:attrNameLst>
                                      </p:cBhvr>
                                      <p:tavLst>
                                        <p:tav tm="0">
                                          <p:val>
                                            <p:strVal val="#ppt_y+.1"/>
                                          </p:val>
                                        </p:tav>
                                        <p:tav tm="100000">
                                          <p:val>
                                            <p:strVal val="#ppt_y"/>
                                          </p:val>
                                        </p:tav>
                                      </p:tavLst>
                                    </p:anim>
                                  </p:childTnLst>
                                </p:cTn>
                              </p:par>
                              <p:par>
                                <p:cTn id="197" presetID="42" presetClass="entr" presetSubtype="0" fill="hold" nodeType="withEffect">
                                  <p:stCondLst>
                                    <p:cond delay="0"/>
                                  </p:stCondLst>
                                  <p:childTnLst>
                                    <p:set>
                                      <p:cBhvr>
                                        <p:cTn id="198" dur="1" fill="hold">
                                          <p:stCondLst>
                                            <p:cond delay="0"/>
                                          </p:stCondLst>
                                        </p:cTn>
                                        <p:tgtEl>
                                          <p:spTgt spid="32"/>
                                        </p:tgtEl>
                                        <p:attrNameLst>
                                          <p:attrName>style.visibility</p:attrName>
                                        </p:attrNameLst>
                                      </p:cBhvr>
                                      <p:to>
                                        <p:strVal val="visible"/>
                                      </p:to>
                                    </p:set>
                                    <p:animEffect transition="in" filter="fade">
                                      <p:cBhvr>
                                        <p:cTn id="199" dur="1000"/>
                                        <p:tgtEl>
                                          <p:spTgt spid="32"/>
                                        </p:tgtEl>
                                      </p:cBhvr>
                                    </p:animEffect>
                                    <p:anim calcmode="lin" valueType="num">
                                      <p:cBhvr>
                                        <p:cTn id="200" dur="1000" fill="hold"/>
                                        <p:tgtEl>
                                          <p:spTgt spid="32"/>
                                        </p:tgtEl>
                                        <p:attrNameLst>
                                          <p:attrName>ppt_x</p:attrName>
                                        </p:attrNameLst>
                                      </p:cBhvr>
                                      <p:tavLst>
                                        <p:tav tm="0">
                                          <p:val>
                                            <p:strVal val="#ppt_x"/>
                                          </p:val>
                                        </p:tav>
                                        <p:tav tm="100000">
                                          <p:val>
                                            <p:strVal val="#ppt_x"/>
                                          </p:val>
                                        </p:tav>
                                      </p:tavLst>
                                    </p:anim>
                                    <p:anim calcmode="lin" valueType="num">
                                      <p:cBhvr>
                                        <p:cTn id="201" dur="1000" fill="hold"/>
                                        <p:tgtEl>
                                          <p:spTgt spid="32"/>
                                        </p:tgtEl>
                                        <p:attrNameLst>
                                          <p:attrName>ppt_y</p:attrName>
                                        </p:attrNameLst>
                                      </p:cBhvr>
                                      <p:tavLst>
                                        <p:tav tm="0">
                                          <p:val>
                                            <p:strVal val="#ppt_y+.1"/>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42"/>
                                        </p:tgtEl>
                                        <p:attrNameLst>
                                          <p:attrName>style.visibility</p:attrName>
                                        </p:attrNameLst>
                                      </p:cBhvr>
                                      <p:to>
                                        <p:strVal val="visible"/>
                                      </p:to>
                                    </p:set>
                                    <p:animEffect transition="in" filter="fade">
                                      <p:cBhvr>
                                        <p:cTn id="204" dur="1000"/>
                                        <p:tgtEl>
                                          <p:spTgt spid="42"/>
                                        </p:tgtEl>
                                      </p:cBhvr>
                                    </p:animEffect>
                                    <p:anim calcmode="lin" valueType="num">
                                      <p:cBhvr>
                                        <p:cTn id="205" dur="1000" fill="hold"/>
                                        <p:tgtEl>
                                          <p:spTgt spid="42"/>
                                        </p:tgtEl>
                                        <p:attrNameLst>
                                          <p:attrName>ppt_x</p:attrName>
                                        </p:attrNameLst>
                                      </p:cBhvr>
                                      <p:tavLst>
                                        <p:tav tm="0">
                                          <p:val>
                                            <p:strVal val="#ppt_x"/>
                                          </p:val>
                                        </p:tav>
                                        <p:tav tm="100000">
                                          <p:val>
                                            <p:strVal val="#ppt_x"/>
                                          </p:val>
                                        </p:tav>
                                      </p:tavLst>
                                    </p:anim>
                                    <p:anim calcmode="lin" valueType="num">
                                      <p:cBhvr>
                                        <p:cTn id="206" dur="1000" fill="hold"/>
                                        <p:tgtEl>
                                          <p:spTgt spid="42"/>
                                        </p:tgtEl>
                                        <p:attrNameLst>
                                          <p:attrName>ppt_y</p:attrName>
                                        </p:attrNameLst>
                                      </p:cBhvr>
                                      <p:tavLst>
                                        <p:tav tm="0">
                                          <p:val>
                                            <p:strVal val="#ppt_y+.1"/>
                                          </p:val>
                                        </p:tav>
                                        <p:tav tm="100000">
                                          <p:val>
                                            <p:strVal val="#ppt_y"/>
                                          </p:val>
                                        </p:tav>
                                      </p:tavLst>
                                    </p:anim>
                                  </p:childTnLst>
                                </p:cTn>
                              </p:par>
                              <p:par>
                                <p:cTn id="207" presetID="42" presetClass="entr" presetSubtype="0" fill="hold" grpId="0" nodeType="withEffect">
                                  <p:stCondLst>
                                    <p:cond delay="0"/>
                                  </p:stCondLst>
                                  <p:childTnLst>
                                    <p:set>
                                      <p:cBhvr>
                                        <p:cTn id="208" dur="1" fill="hold">
                                          <p:stCondLst>
                                            <p:cond delay="0"/>
                                          </p:stCondLst>
                                        </p:cTn>
                                        <p:tgtEl>
                                          <p:spTgt spid="34"/>
                                        </p:tgtEl>
                                        <p:attrNameLst>
                                          <p:attrName>style.visibility</p:attrName>
                                        </p:attrNameLst>
                                      </p:cBhvr>
                                      <p:to>
                                        <p:strVal val="visible"/>
                                      </p:to>
                                    </p:set>
                                    <p:animEffect transition="in" filter="fade">
                                      <p:cBhvr>
                                        <p:cTn id="209" dur="1000"/>
                                        <p:tgtEl>
                                          <p:spTgt spid="34"/>
                                        </p:tgtEl>
                                      </p:cBhvr>
                                    </p:animEffect>
                                    <p:anim calcmode="lin" valueType="num">
                                      <p:cBhvr>
                                        <p:cTn id="210" dur="1000" fill="hold"/>
                                        <p:tgtEl>
                                          <p:spTgt spid="34"/>
                                        </p:tgtEl>
                                        <p:attrNameLst>
                                          <p:attrName>ppt_x</p:attrName>
                                        </p:attrNameLst>
                                      </p:cBhvr>
                                      <p:tavLst>
                                        <p:tav tm="0">
                                          <p:val>
                                            <p:strVal val="#ppt_x"/>
                                          </p:val>
                                        </p:tav>
                                        <p:tav tm="100000">
                                          <p:val>
                                            <p:strVal val="#ppt_x"/>
                                          </p:val>
                                        </p:tav>
                                      </p:tavLst>
                                    </p:anim>
                                    <p:anim calcmode="lin" valueType="num">
                                      <p:cBhvr>
                                        <p:cTn id="211" dur="1000" fill="hold"/>
                                        <p:tgtEl>
                                          <p:spTgt spid="34"/>
                                        </p:tgtEl>
                                        <p:attrNameLst>
                                          <p:attrName>ppt_y</p:attrName>
                                        </p:attrNameLst>
                                      </p:cBhvr>
                                      <p:tavLst>
                                        <p:tav tm="0">
                                          <p:val>
                                            <p:strVal val="#ppt_y+.1"/>
                                          </p:val>
                                        </p:tav>
                                        <p:tav tm="100000">
                                          <p:val>
                                            <p:strVal val="#ppt_y"/>
                                          </p:val>
                                        </p:tav>
                                      </p:tavLst>
                                    </p:anim>
                                  </p:childTnLst>
                                </p:cTn>
                              </p:par>
                              <p:par>
                                <p:cTn id="212" presetID="42" presetClass="entr" presetSubtype="0" fill="hold" nodeType="withEffect">
                                  <p:stCondLst>
                                    <p:cond delay="0"/>
                                  </p:stCondLst>
                                  <p:childTnLst>
                                    <p:set>
                                      <p:cBhvr>
                                        <p:cTn id="213" dur="1" fill="hold">
                                          <p:stCondLst>
                                            <p:cond delay="0"/>
                                          </p:stCondLst>
                                        </p:cTn>
                                        <p:tgtEl>
                                          <p:spTgt spid="36"/>
                                        </p:tgtEl>
                                        <p:attrNameLst>
                                          <p:attrName>style.visibility</p:attrName>
                                        </p:attrNameLst>
                                      </p:cBhvr>
                                      <p:to>
                                        <p:strVal val="visible"/>
                                      </p:to>
                                    </p:set>
                                    <p:animEffect transition="in" filter="fade">
                                      <p:cBhvr>
                                        <p:cTn id="214" dur="1000"/>
                                        <p:tgtEl>
                                          <p:spTgt spid="36"/>
                                        </p:tgtEl>
                                      </p:cBhvr>
                                    </p:animEffect>
                                    <p:anim calcmode="lin" valueType="num">
                                      <p:cBhvr>
                                        <p:cTn id="215" dur="1000" fill="hold"/>
                                        <p:tgtEl>
                                          <p:spTgt spid="36"/>
                                        </p:tgtEl>
                                        <p:attrNameLst>
                                          <p:attrName>ppt_x</p:attrName>
                                        </p:attrNameLst>
                                      </p:cBhvr>
                                      <p:tavLst>
                                        <p:tav tm="0">
                                          <p:val>
                                            <p:strVal val="#ppt_x"/>
                                          </p:val>
                                        </p:tav>
                                        <p:tav tm="100000">
                                          <p:val>
                                            <p:strVal val="#ppt_x"/>
                                          </p:val>
                                        </p:tav>
                                      </p:tavLst>
                                    </p:anim>
                                    <p:anim calcmode="lin" valueType="num">
                                      <p:cBhvr>
                                        <p:cTn id="216" dur="1000" fill="hold"/>
                                        <p:tgtEl>
                                          <p:spTgt spid="36"/>
                                        </p:tgtEl>
                                        <p:attrNameLst>
                                          <p:attrName>ppt_y</p:attrName>
                                        </p:attrNameLst>
                                      </p:cBhvr>
                                      <p:tavLst>
                                        <p:tav tm="0">
                                          <p:val>
                                            <p:strVal val="#ppt_y+.1"/>
                                          </p:val>
                                        </p:tav>
                                        <p:tav tm="100000">
                                          <p:val>
                                            <p:strVal val="#ppt_y"/>
                                          </p:val>
                                        </p:tav>
                                      </p:tavLst>
                                    </p:anim>
                                  </p:childTnLst>
                                </p:cTn>
                              </p:par>
                              <p:par>
                                <p:cTn id="217" presetID="42" presetClass="entr" presetSubtype="0" fill="hold" grpId="0" nodeType="withEffect">
                                  <p:stCondLst>
                                    <p:cond delay="0"/>
                                  </p:stCondLst>
                                  <p:childTnLst>
                                    <p:set>
                                      <p:cBhvr>
                                        <p:cTn id="218" dur="1" fill="hold">
                                          <p:stCondLst>
                                            <p:cond delay="0"/>
                                          </p:stCondLst>
                                        </p:cTn>
                                        <p:tgtEl>
                                          <p:spTgt spid="44"/>
                                        </p:tgtEl>
                                        <p:attrNameLst>
                                          <p:attrName>style.visibility</p:attrName>
                                        </p:attrNameLst>
                                      </p:cBhvr>
                                      <p:to>
                                        <p:strVal val="visible"/>
                                      </p:to>
                                    </p:set>
                                    <p:animEffect transition="in" filter="fade">
                                      <p:cBhvr>
                                        <p:cTn id="219" dur="1000"/>
                                        <p:tgtEl>
                                          <p:spTgt spid="44"/>
                                        </p:tgtEl>
                                      </p:cBhvr>
                                    </p:animEffect>
                                    <p:anim calcmode="lin" valueType="num">
                                      <p:cBhvr>
                                        <p:cTn id="220" dur="1000" fill="hold"/>
                                        <p:tgtEl>
                                          <p:spTgt spid="44"/>
                                        </p:tgtEl>
                                        <p:attrNameLst>
                                          <p:attrName>ppt_x</p:attrName>
                                        </p:attrNameLst>
                                      </p:cBhvr>
                                      <p:tavLst>
                                        <p:tav tm="0">
                                          <p:val>
                                            <p:strVal val="#ppt_x"/>
                                          </p:val>
                                        </p:tav>
                                        <p:tav tm="100000">
                                          <p:val>
                                            <p:strVal val="#ppt_x"/>
                                          </p:val>
                                        </p:tav>
                                      </p:tavLst>
                                    </p:anim>
                                    <p:anim calcmode="lin" valueType="num">
                                      <p:cBhvr>
                                        <p:cTn id="221"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22" fill="hold">
                      <p:stCondLst>
                        <p:cond delay="indefinite"/>
                      </p:stCondLst>
                      <p:childTnLst>
                        <p:par>
                          <p:cTn id="223" fill="hold">
                            <p:stCondLst>
                              <p:cond delay="0"/>
                            </p:stCondLst>
                            <p:childTnLst>
                              <p:par>
                                <p:cTn id="224" presetID="42" presetClass="entr" presetSubtype="0" fill="hold" nodeType="clickEffect">
                                  <p:stCondLst>
                                    <p:cond delay="0"/>
                                  </p:stCondLst>
                                  <p:childTnLst>
                                    <p:set>
                                      <p:cBhvr>
                                        <p:cTn id="225" dur="1" fill="hold">
                                          <p:stCondLst>
                                            <p:cond delay="0"/>
                                          </p:stCondLst>
                                        </p:cTn>
                                        <p:tgtEl>
                                          <p:spTgt spid="46"/>
                                        </p:tgtEl>
                                        <p:attrNameLst>
                                          <p:attrName>style.visibility</p:attrName>
                                        </p:attrNameLst>
                                      </p:cBhvr>
                                      <p:to>
                                        <p:strVal val="visible"/>
                                      </p:to>
                                    </p:set>
                                    <p:animEffect transition="in" filter="fade">
                                      <p:cBhvr>
                                        <p:cTn id="226" dur="1000"/>
                                        <p:tgtEl>
                                          <p:spTgt spid="46"/>
                                        </p:tgtEl>
                                      </p:cBhvr>
                                    </p:animEffect>
                                    <p:anim calcmode="lin" valueType="num">
                                      <p:cBhvr>
                                        <p:cTn id="227" dur="1000" fill="hold"/>
                                        <p:tgtEl>
                                          <p:spTgt spid="46"/>
                                        </p:tgtEl>
                                        <p:attrNameLst>
                                          <p:attrName>ppt_x</p:attrName>
                                        </p:attrNameLst>
                                      </p:cBhvr>
                                      <p:tavLst>
                                        <p:tav tm="0">
                                          <p:val>
                                            <p:strVal val="#ppt_x"/>
                                          </p:val>
                                        </p:tav>
                                        <p:tav tm="100000">
                                          <p:val>
                                            <p:strVal val="#ppt_x"/>
                                          </p:val>
                                        </p:tav>
                                      </p:tavLst>
                                    </p:anim>
                                    <p:anim calcmode="lin" valueType="num">
                                      <p:cBhvr>
                                        <p:cTn id="22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229" fill="hold">
                      <p:stCondLst>
                        <p:cond delay="indefinite"/>
                      </p:stCondLst>
                      <p:childTnLst>
                        <p:par>
                          <p:cTn id="230" fill="hold">
                            <p:stCondLst>
                              <p:cond delay="0"/>
                            </p:stCondLst>
                            <p:childTnLst>
                              <p:par>
                                <p:cTn id="231" presetID="42" presetClass="entr" presetSubtype="0" fill="hold" nodeType="clickEffect">
                                  <p:stCondLst>
                                    <p:cond delay="0"/>
                                  </p:stCondLst>
                                  <p:childTnLst>
                                    <p:set>
                                      <p:cBhvr>
                                        <p:cTn id="232" dur="1" fill="hold">
                                          <p:stCondLst>
                                            <p:cond delay="0"/>
                                          </p:stCondLst>
                                        </p:cTn>
                                        <p:tgtEl>
                                          <p:spTgt spid="48"/>
                                        </p:tgtEl>
                                        <p:attrNameLst>
                                          <p:attrName>style.visibility</p:attrName>
                                        </p:attrNameLst>
                                      </p:cBhvr>
                                      <p:to>
                                        <p:strVal val="visible"/>
                                      </p:to>
                                    </p:set>
                                    <p:animEffect transition="in" filter="fade">
                                      <p:cBhvr>
                                        <p:cTn id="233" dur="1000"/>
                                        <p:tgtEl>
                                          <p:spTgt spid="48"/>
                                        </p:tgtEl>
                                      </p:cBhvr>
                                    </p:animEffect>
                                    <p:anim calcmode="lin" valueType="num">
                                      <p:cBhvr>
                                        <p:cTn id="234" dur="1000" fill="hold"/>
                                        <p:tgtEl>
                                          <p:spTgt spid="48"/>
                                        </p:tgtEl>
                                        <p:attrNameLst>
                                          <p:attrName>ppt_x</p:attrName>
                                        </p:attrNameLst>
                                      </p:cBhvr>
                                      <p:tavLst>
                                        <p:tav tm="0">
                                          <p:val>
                                            <p:strVal val="#ppt_x"/>
                                          </p:val>
                                        </p:tav>
                                        <p:tav tm="100000">
                                          <p:val>
                                            <p:strVal val="#ppt_x"/>
                                          </p:val>
                                        </p:tav>
                                      </p:tavLst>
                                    </p:anim>
                                    <p:anim calcmode="lin" valueType="num">
                                      <p:cBhvr>
                                        <p:cTn id="235"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236" fill="hold">
                      <p:stCondLst>
                        <p:cond delay="indefinite"/>
                      </p:stCondLst>
                      <p:childTnLst>
                        <p:par>
                          <p:cTn id="237" fill="hold">
                            <p:stCondLst>
                              <p:cond delay="0"/>
                            </p:stCondLst>
                            <p:childTnLst>
                              <p:par>
                                <p:cTn id="238" presetID="42" presetClass="entr" presetSubtype="0" fill="hold" nodeType="clickEffect">
                                  <p:stCondLst>
                                    <p:cond delay="0"/>
                                  </p:stCondLst>
                                  <p:childTnLst>
                                    <p:set>
                                      <p:cBhvr>
                                        <p:cTn id="239" dur="1" fill="hold">
                                          <p:stCondLst>
                                            <p:cond delay="0"/>
                                          </p:stCondLst>
                                        </p:cTn>
                                        <p:tgtEl>
                                          <p:spTgt spid="50"/>
                                        </p:tgtEl>
                                        <p:attrNameLst>
                                          <p:attrName>style.visibility</p:attrName>
                                        </p:attrNameLst>
                                      </p:cBhvr>
                                      <p:to>
                                        <p:strVal val="visible"/>
                                      </p:to>
                                    </p:set>
                                    <p:animEffect transition="in" filter="fade">
                                      <p:cBhvr>
                                        <p:cTn id="240" dur="1000"/>
                                        <p:tgtEl>
                                          <p:spTgt spid="50"/>
                                        </p:tgtEl>
                                      </p:cBhvr>
                                    </p:animEffect>
                                    <p:anim calcmode="lin" valueType="num">
                                      <p:cBhvr>
                                        <p:cTn id="241" dur="1000" fill="hold"/>
                                        <p:tgtEl>
                                          <p:spTgt spid="50"/>
                                        </p:tgtEl>
                                        <p:attrNameLst>
                                          <p:attrName>ppt_x</p:attrName>
                                        </p:attrNameLst>
                                      </p:cBhvr>
                                      <p:tavLst>
                                        <p:tav tm="0">
                                          <p:val>
                                            <p:strVal val="#ppt_x"/>
                                          </p:val>
                                        </p:tav>
                                        <p:tav tm="100000">
                                          <p:val>
                                            <p:strVal val="#ppt_x"/>
                                          </p:val>
                                        </p:tav>
                                      </p:tavLst>
                                    </p:anim>
                                    <p:anim calcmode="lin" valueType="num">
                                      <p:cBhvr>
                                        <p:cTn id="2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43" fill="hold">
                      <p:stCondLst>
                        <p:cond delay="indefinite"/>
                      </p:stCondLst>
                      <p:childTnLst>
                        <p:par>
                          <p:cTn id="244" fill="hold">
                            <p:stCondLst>
                              <p:cond delay="0"/>
                            </p:stCondLst>
                            <p:childTnLst>
                              <p:par>
                                <p:cTn id="245" presetID="42" presetClass="entr" presetSubtype="0" fill="hold" nodeType="clickEffect">
                                  <p:stCondLst>
                                    <p:cond delay="0"/>
                                  </p:stCondLst>
                                  <p:childTnLst>
                                    <p:set>
                                      <p:cBhvr>
                                        <p:cTn id="246" dur="1" fill="hold">
                                          <p:stCondLst>
                                            <p:cond delay="0"/>
                                          </p:stCondLst>
                                        </p:cTn>
                                        <p:tgtEl>
                                          <p:spTgt spid="52"/>
                                        </p:tgtEl>
                                        <p:attrNameLst>
                                          <p:attrName>style.visibility</p:attrName>
                                        </p:attrNameLst>
                                      </p:cBhvr>
                                      <p:to>
                                        <p:strVal val="visible"/>
                                      </p:to>
                                    </p:set>
                                    <p:animEffect transition="in" filter="fade">
                                      <p:cBhvr>
                                        <p:cTn id="247" dur="1000"/>
                                        <p:tgtEl>
                                          <p:spTgt spid="52"/>
                                        </p:tgtEl>
                                      </p:cBhvr>
                                    </p:animEffect>
                                    <p:anim calcmode="lin" valueType="num">
                                      <p:cBhvr>
                                        <p:cTn id="248" dur="1000" fill="hold"/>
                                        <p:tgtEl>
                                          <p:spTgt spid="52"/>
                                        </p:tgtEl>
                                        <p:attrNameLst>
                                          <p:attrName>ppt_x</p:attrName>
                                        </p:attrNameLst>
                                      </p:cBhvr>
                                      <p:tavLst>
                                        <p:tav tm="0">
                                          <p:val>
                                            <p:strVal val="#ppt_x"/>
                                          </p:val>
                                        </p:tav>
                                        <p:tav tm="100000">
                                          <p:val>
                                            <p:strVal val="#ppt_x"/>
                                          </p:val>
                                        </p:tav>
                                      </p:tavLst>
                                    </p:anim>
                                    <p:anim calcmode="lin" valueType="num">
                                      <p:cBhvr>
                                        <p:cTn id="249"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5" grpId="0" animBg="1"/>
      <p:bldP spid="109" grpId="0" animBg="1"/>
      <p:bldP spid="113" grpId="0" animBg="1"/>
      <p:bldP spid="132" grpId="0" animBg="1"/>
      <p:bldP spid="171" grpId="0" animBg="1"/>
      <p:bldP spid="181" grpId="0" animBg="1"/>
      <p:bldP spid="185" grpId="0" animBg="1"/>
      <p:bldP spid="189" grpId="0" animBg="1"/>
      <p:bldP spid="224" grpId="0" animBg="1"/>
      <p:bldP spid="248" grpId="0"/>
      <p:bldP spid="250" grpId="0"/>
      <p:bldP spid="252" grpId="0"/>
      <p:bldP spid="254" grpId="0"/>
      <p:bldP spid="269" grpId="0"/>
      <p:bldP spid="7" grpId="0" animBg="1"/>
      <p:bldP spid="10" grpId="0" animBg="1"/>
      <p:bldP spid="14" grpId="0"/>
      <p:bldP spid="16" grpId="0"/>
      <p:bldP spid="22" grpId="0" animBg="1"/>
      <p:bldP spid="26" grpId="0" animBg="1"/>
      <p:bldP spid="30" grpId="0" animBg="1"/>
      <p:bldP spid="34" grpId="0" animBg="1"/>
      <p:bldP spid="38" grpId="0"/>
      <p:bldP spid="40" grpId="0"/>
      <p:bldP spid="42" grpId="0"/>
      <p:bldP spid="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C7996-BAB0-02BC-C131-014CF24F77DC}"/>
              </a:ext>
            </a:extLst>
          </p:cNvPr>
          <p:cNvSpPr>
            <a:spLocks noGrp="1"/>
          </p:cNvSpPr>
          <p:nvPr>
            <p:ph type="title"/>
          </p:nvPr>
        </p:nvSpPr>
        <p:spPr/>
        <p:txBody>
          <a:bodyPr>
            <a:normAutofit/>
          </a:bodyPr>
          <a:lstStyle/>
          <a:p>
            <a:r>
              <a:rPr lang="en-US" dirty="0">
                <a:cs typeface="Calibri"/>
              </a:rPr>
              <a:t>Tree-based PLRU Transition – Hit Read Case</a:t>
            </a:r>
            <a:endParaRPr lang="en-US" dirty="0"/>
          </a:p>
        </p:txBody>
      </p:sp>
      <p:sp>
        <p:nvSpPr>
          <p:cNvPr id="4" name="Footer Placeholder 3">
            <a:extLst>
              <a:ext uri="{FF2B5EF4-FFF2-40B4-BE49-F238E27FC236}">
                <a16:creationId xmlns:a16="http://schemas.microsoft.com/office/drawing/2014/main" id="{3A4244E9-E259-E553-4E78-EDF6ABA7F74A}"/>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09E1F9E5-FED3-BE05-38B5-0F4AEBE9D6D3}"/>
              </a:ext>
            </a:extLst>
          </p:cNvPr>
          <p:cNvSpPr>
            <a:spLocks noGrp="1"/>
          </p:cNvSpPr>
          <p:nvPr>
            <p:ph type="sldNum" sz="quarter" idx="12"/>
          </p:nvPr>
        </p:nvSpPr>
        <p:spPr/>
        <p:txBody>
          <a:bodyPr/>
          <a:lstStyle/>
          <a:p>
            <a:fld id="{8B820FFD-5868-4678-ACC2-C353669912D5}" type="slidenum">
              <a:rPr lang="en-US" smtClean="0"/>
              <a:pPr/>
              <a:t>7</a:t>
            </a:fld>
            <a:endParaRPr lang="en-US"/>
          </a:p>
        </p:txBody>
      </p:sp>
      <p:sp>
        <p:nvSpPr>
          <p:cNvPr id="6" name="Rectangle: Rounded Corners 5">
            <a:extLst>
              <a:ext uri="{FF2B5EF4-FFF2-40B4-BE49-F238E27FC236}">
                <a16:creationId xmlns:a16="http://schemas.microsoft.com/office/drawing/2014/main" id="{07B5A2E9-6A61-8D83-C251-A1CB286C2200}"/>
              </a:ext>
            </a:extLst>
          </p:cNvPr>
          <p:cNvSpPr/>
          <p:nvPr/>
        </p:nvSpPr>
        <p:spPr>
          <a:xfrm>
            <a:off x="7006351" y="1254966"/>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A1FE2E63-5411-CDD4-3A9B-58C107896FE5}"/>
              </a:ext>
            </a:extLst>
          </p:cNvPr>
          <p:cNvSpPr/>
          <p:nvPr/>
        </p:nvSpPr>
        <p:spPr>
          <a:xfrm>
            <a:off x="484017" y="1253037"/>
            <a:ext cx="4693915" cy="4841034"/>
          </a:xfrm>
          <a:prstGeom prst="roundRect">
            <a:avLst/>
          </a:prstGeom>
          <a:gradFill flip="none" rotWithShape="1">
            <a:gsLst>
              <a:gs pos="0">
                <a:schemeClr val="accent6">
                  <a:lumMod val="5000"/>
                  <a:lumOff val="95000"/>
                  <a:alpha val="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806C122B-5EA2-5995-7443-728740A496E7}"/>
              </a:ext>
            </a:extLst>
          </p:cNvPr>
          <p:cNvSpPr/>
          <p:nvPr/>
        </p:nvSpPr>
        <p:spPr>
          <a:xfrm>
            <a:off x="4408508" y="1939102"/>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d8</a:t>
            </a:r>
          </a:p>
        </p:txBody>
      </p:sp>
      <p:sp>
        <p:nvSpPr>
          <p:cNvPr id="13" name="Rectangle 12">
            <a:extLst>
              <a:ext uri="{FF2B5EF4-FFF2-40B4-BE49-F238E27FC236}">
                <a16:creationId xmlns:a16="http://schemas.microsoft.com/office/drawing/2014/main" id="{0E5FA19C-3FE0-BA06-8C5C-1FDBB515C644}"/>
              </a:ext>
            </a:extLst>
          </p:cNvPr>
          <p:cNvSpPr/>
          <p:nvPr/>
        </p:nvSpPr>
        <p:spPr>
          <a:xfrm>
            <a:off x="4408508" y="2453074"/>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d7</a:t>
            </a:r>
          </a:p>
        </p:txBody>
      </p:sp>
      <p:sp>
        <p:nvSpPr>
          <p:cNvPr id="15" name="Rectangle 14">
            <a:extLst>
              <a:ext uri="{FF2B5EF4-FFF2-40B4-BE49-F238E27FC236}">
                <a16:creationId xmlns:a16="http://schemas.microsoft.com/office/drawing/2014/main" id="{60854FF2-64FC-3CF8-C351-7D7D40B62925}"/>
              </a:ext>
            </a:extLst>
          </p:cNvPr>
          <p:cNvSpPr/>
          <p:nvPr/>
        </p:nvSpPr>
        <p:spPr>
          <a:xfrm>
            <a:off x="4408507" y="296287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d6</a:t>
            </a:r>
          </a:p>
        </p:txBody>
      </p:sp>
      <p:sp>
        <p:nvSpPr>
          <p:cNvPr id="17" name="Rectangle 16">
            <a:extLst>
              <a:ext uri="{FF2B5EF4-FFF2-40B4-BE49-F238E27FC236}">
                <a16:creationId xmlns:a16="http://schemas.microsoft.com/office/drawing/2014/main" id="{217F8F44-D21C-C0F3-7998-B9C5C863CFA7}"/>
              </a:ext>
            </a:extLst>
          </p:cNvPr>
          <p:cNvSpPr/>
          <p:nvPr/>
        </p:nvSpPr>
        <p:spPr>
          <a:xfrm>
            <a:off x="4408507" y="347563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d5</a:t>
            </a:r>
          </a:p>
        </p:txBody>
      </p:sp>
      <p:sp>
        <p:nvSpPr>
          <p:cNvPr id="19" name="Rectangle 18">
            <a:extLst>
              <a:ext uri="{FF2B5EF4-FFF2-40B4-BE49-F238E27FC236}">
                <a16:creationId xmlns:a16="http://schemas.microsoft.com/office/drawing/2014/main" id="{37A875B3-19FA-846B-4279-148088FAFE8E}"/>
              </a:ext>
            </a:extLst>
          </p:cNvPr>
          <p:cNvSpPr/>
          <p:nvPr/>
        </p:nvSpPr>
        <p:spPr>
          <a:xfrm>
            <a:off x="4408507" y="3986647"/>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d4</a:t>
            </a:r>
          </a:p>
        </p:txBody>
      </p:sp>
      <p:sp>
        <p:nvSpPr>
          <p:cNvPr id="21" name="Rectangle 20">
            <a:extLst>
              <a:ext uri="{FF2B5EF4-FFF2-40B4-BE49-F238E27FC236}">
                <a16:creationId xmlns:a16="http://schemas.microsoft.com/office/drawing/2014/main" id="{26FEAC85-2C4C-B119-E22A-3F81DB80547E}"/>
              </a:ext>
            </a:extLst>
          </p:cNvPr>
          <p:cNvSpPr/>
          <p:nvPr/>
        </p:nvSpPr>
        <p:spPr>
          <a:xfrm>
            <a:off x="4408507" y="4497659"/>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d3</a:t>
            </a:r>
          </a:p>
        </p:txBody>
      </p:sp>
      <p:sp>
        <p:nvSpPr>
          <p:cNvPr id="23" name="Rectangle 22">
            <a:extLst>
              <a:ext uri="{FF2B5EF4-FFF2-40B4-BE49-F238E27FC236}">
                <a16:creationId xmlns:a16="http://schemas.microsoft.com/office/drawing/2014/main" id="{7C204820-3482-9266-7160-28B961F28525}"/>
              </a:ext>
            </a:extLst>
          </p:cNvPr>
          <p:cNvSpPr/>
          <p:nvPr/>
        </p:nvSpPr>
        <p:spPr>
          <a:xfrm>
            <a:off x="4408507" y="5008672"/>
            <a:ext cx="307321" cy="313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d2</a:t>
            </a:r>
          </a:p>
        </p:txBody>
      </p:sp>
      <p:sp>
        <p:nvSpPr>
          <p:cNvPr id="25" name="Rectangle 24">
            <a:extLst>
              <a:ext uri="{FF2B5EF4-FFF2-40B4-BE49-F238E27FC236}">
                <a16:creationId xmlns:a16="http://schemas.microsoft.com/office/drawing/2014/main" id="{E7456189-2542-099E-80D8-3BFE675C7DE1}"/>
              </a:ext>
            </a:extLst>
          </p:cNvPr>
          <p:cNvSpPr/>
          <p:nvPr/>
        </p:nvSpPr>
        <p:spPr>
          <a:xfrm>
            <a:off x="4408507" y="5519683"/>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d1</a:t>
            </a:r>
          </a:p>
        </p:txBody>
      </p:sp>
      <p:sp>
        <p:nvSpPr>
          <p:cNvPr id="27" name="Rectangle 26">
            <a:extLst>
              <a:ext uri="{FF2B5EF4-FFF2-40B4-BE49-F238E27FC236}">
                <a16:creationId xmlns:a16="http://schemas.microsoft.com/office/drawing/2014/main" id="{8B013E4A-CD3B-5227-91F4-608014F10B4E}"/>
              </a:ext>
            </a:extLst>
          </p:cNvPr>
          <p:cNvSpPr/>
          <p:nvPr/>
        </p:nvSpPr>
        <p:spPr>
          <a:xfrm>
            <a:off x="3135698" y="2206535"/>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00000"/>
                </a:solidFill>
              </a:rPr>
              <a:t>0</a:t>
            </a:r>
          </a:p>
        </p:txBody>
      </p:sp>
      <p:cxnSp>
        <p:nvCxnSpPr>
          <p:cNvPr id="29" name="Straight Connector 28">
            <a:extLst>
              <a:ext uri="{FF2B5EF4-FFF2-40B4-BE49-F238E27FC236}">
                <a16:creationId xmlns:a16="http://schemas.microsoft.com/office/drawing/2014/main" id="{A1CFC935-4E22-1C35-0E6A-56A42F04E506}"/>
              </a:ext>
            </a:extLst>
          </p:cNvPr>
          <p:cNvCxnSpPr>
            <a:cxnSpLocks/>
          </p:cNvCxnSpPr>
          <p:nvPr/>
        </p:nvCxnSpPr>
        <p:spPr>
          <a:xfrm>
            <a:off x="3443019" y="2349506"/>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D8CDBD0C-FBD7-B865-16F0-6DA40FADF640}"/>
              </a:ext>
            </a:extLst>
          </p:cNvPr>
          <p:cNvSpPr/>
          <p:nvPr/>
        </p:nvSpPr>
        <p:spPr>
          <a:xfrm>
            <a:off x="3135698" y="3239919"/>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33" name="Straight Connector 32">
            <a:extLst>
              <a:ext uri="{FF2B5EF4-FFF2-40B4-BE49-F238E27FC236}">
                <a16:creationId xmlns:a16="http://schemas.microsoft.com/office/drawing/2014/main" id="{C7026634-BC49-B22E-0D9E-9E8FB8745444}"/>
              </a:ext>
            </a:extLst>
          </p:cNvPr>
          <p:cNvCxnSpPr>
            <a:cxnSpLocks/>
          </p:cNvCxnSpPr>
          <p:nvPr/>
        </p:nvCxnSpPr>
        <p:spPr>
          <a:xfrm>
            <a:off x="3443019" y="3382890"/>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15E0CABA-06E1-D4C1-39DC-F96599A35F76}"/>
              </a:ext>
            </a:extLst>
          </p:cNvPr>
          <p:cNvSpPr/>
          <p:nvPr/>
        </p:nvSpPr>
        <p:spPr>
          <a:xfrm>
            <a:off x="3135698" y="425927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37" name="Straight Connector 36">
            <a:extLst>
              <a:ext uri="{FF2B5EF4-FFF2-40B4-BE49-F238E27FC236}">
                <a16:creationId xmlns:a16="http://schemas.microsoft.com/office/drawing/2014/main" id="{31A123F1-0C28-1BAE-DB90-18C1286E00CD}"/>
              </a:ext>
            </a:extLst>
          </p:cNvPr>
          <p:cNvCxnSpPr>
            <a:cxnSpLocks/>
          </p:cNvCxnSpPr>
          <p:nvPr/>
        </p:nvCxnSpPr>
        <p:spPr>
          <a:xfrm>
            <a:off x="3443019" y="4402249"/>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0E2ECBF-28DC-5B0C-74F6-6D903362C8A8}"/>
              </a:ext>
            </a:extLst>
          </p:cNvPr>
          <p:cNvSpPr/>
          <p:nvPr/>
        </p:nvSpPr>
        <p:spPr>
          <a:xfrm>
            <a:off x="3135698" y="527579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41" name="Straight Connector 40">
            <a:extLst>
              <a:ext uri="{FF2B5EF4-FFF2-40B4-BE49-F238E27FC236}">
                <a16:creationId xmlns:a16="http://schemas.microsoft.com/office/drawing/2014/main" id="{417211AD-94E8-3B97-34FD-1E3680C6DD26}"/>
              </a:ext>
            </a:extLst>
          </p:cNvPr>
          <p:cNvCxnSpPr>
            <a:cxnSpLocks/>
          </p:cNvCxnSpPr>
          <p:nvPr/>
        </p:nvCxnSpPr>
        <p:spPr>
          <a:xfrm>
            <a:off x="3443019" y="5418764"/>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281B313F-6A9E-4509-E79E-68D245DA02F6}"/>
              </a:ext>
            </a:extLst>
          </p:cNvPr>
          <p:cNvSpPr/>
          <p:nvPr/>
        </p:nvSpPr>
        <p:spPr>
          <a:xfrm>
            <a:off x="2012164" y="270521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45" name="Straight Connector 44">
            <a:extLst>
              <a:ext uri="{FF2B5EF4-FFF2-40B4-BE49-F238E27FC236}">
                <a16:creationId xmlns:a16="http://schemas.microsoft.com/office/drawing/2014/main" id="{79B47A38-3828-964D-3AE1-15C7F9A651B5}"/>
              </a:ext>
            </a:extLst>
          </p:cNvPr>
          <p:cNvCxnSpPr>
            <a:cxnSpLocks/>
          </p:cNvCxnSpPr>
          <p:nvPr/>
        </p:nvCxnSpPr>
        <p:spPr>
          <a:xfrm>
            <a:off x="2319485" y="2848184"/>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D50DDD0C-46B8-30AB-52CB-3548677AE07D}"/>
              </a:ext>
            </a:extLst>
          </p:cNvPr>
          <p:cNvSpPr/>
          <p:nvPr/>
        </p:nvSpPr>
        <p:spPr>
          <a:xfrm>
            <a:off x="2012164" y="475387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49" name="Straight Connector 48">
            <a:extLst>
              <a:ext uri="{FF2B5EF4-FFF2-40B4-BE49-F238E27FC236}">
                <a16:creationId xmlns:a16="http://schemas.microsoft.com/office/drawing/2014/main" id="{9E7CB7D9-A166-4AA7-3234-B5A786ADBB3B}"/>
              </a:ext>
            </a:extLst>
          </p:cNvPr>
          <p:cNvCxnSpPr>
            <a:cxnSpLocks/>
          </p:cNvCxnSpPr>
          <p:nvPr/>
        </p:nvCxnSpPr>
        <p:spPr>
          <a:xfrm>
            <a:off x="2319485" y="4896849"/>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BED1D74C-F17C-7843-ED16-7CADCEE5053C}"/>
              </a:ext>
            </a:extLst>
          </p:cNvPr>
          <p:cNvSpPr/>
          <p:nvPr/>
        </p:nvSpPr>
        <p:spPr>
          <a:xfrm>
            <a:off x="840278" y="3728491"/>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53" name="Straight Connector 52">
            <a:extLst>
              <a:ext uri="{FF2B5EF4-FFF2-40B4-BE49-F238E27FC236}">
                <a16:creationId xmlns:a16="http://schemas.microsoft.com/office/drawing/2014/main" id="{D4CE2456-DE18-8955-06DB-4C195E804838}"/>
              </a:ext>
            </a:extLst>
          </p:cNvPr>
          <p:cNvCxnSpPr>
            <a:cxnSpLocks/>
          </p:cNvCxnSpPr>
          <p:nvPr/>
        </p:nvCxnSpPr>
        <p:spPr>
          <a:xfrm>
            <a:off x="1147599" y="3871462"/>
            <a:ext cx="3876132" cy="1183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C5D0D9E-BA9B-6257-C97E-D2DFF2E0B1E6}"/>
              </a:ext>
            </a:extLst>
          </p:cNvPr>
          <p:cNvCxnSpPr>
            <a:cxnSpLocks/>
          </p:cNvCxnSpPr>
          <p:nvPr/>
        </p:nvCxnSpPr>
        <p:spPr>
          <a:xfrm>
            <a:off x="3443020" y="5561735"/>
            <a:ext cx="965488" cy="11492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E20DEC56-CDCD-4248-36C3-30179E91F0A6}"/>
              </a:ext>
            </a:extLst>
          </p:cNvPr>
          <p:cNvCxnSpPr>
            <a:cxnSpLocks/>
          </p:cNvCxnSpPr>
          <p:nvPr/>
        </p:nvCxnSpPr>
        <p:spPr>
          <a:xfrm>
            <a:off x="2297500" y="5027771"/>
            <a:ext cx="838199" cy="39099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EF3EC9EF-6328-1946-B817-F06D32F19752}"/>
              </a:ext>
            </a:extLst>
          </p:cNvPr>
          <p:cNvCxnSpPr>
            <a:cxnSpLocks/>
          </p:cNvCxnSpPr>
          <p:nvPr/>
        </p:nvCxnSpPr>
        <p:spPr>
          <a:xfrm>
            <a:off x="1147599" y="4014433"/>
            <a:ext cx="864564" cy="88241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D9B8303-67D0-7B3C-37EC-CA8AA144FDF6}"/>
              </a:ext>
            </a:extLst>
          </p:cNvPr>
          <p:cNvCxnSpPr>
            <a:cxnSpLocks/>
          </p:cNvCxnSpPr>
          <p:nvPr/>
        </p:nvCxnSpPr>
        <p:spPr>
          <a:xfrm>
            <a:off x="3443020" y="4526631"/>
            <a:ext cx="965488" cy="12800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B6462F49-4BBC-91F2-014D-233C375204E5}"/>
              </a:ext>
            </a:extLst>
          </p:cNvPr>
          <p:cNvCxnSpPr/>
          <p:nvPr/>
        </p:nvCxnSpPr>
        <p:spPr>
          <a:xfrm>
            <a:off x="3443019" y="3512586"/>
            <a:ext cx="965488" cy="1149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C4FE8285-465A-2EF7-DCBD-3E183B2EDE1B}"/>
              </a:ext>
            </a:extLst>
          </p:cNvPr>
          <p:cNvCxnSpPr>
            <a:cxnSpLocks/>
          </p:cNvCxnSpPr>
          <p:nvPr/>
        </p:nvCxnSpPr>
        <p:spPr>
          <a:xfrm>
            <a:off x="3443019" y="2473887"/>
            <a:ext cx="965489" cy="1361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82C97DC6-BCFD-8F90-E952-E4D3B08DE89B}"/>
              </a:ext>
            </a:extLst>
          </p:cNvPr>
          <p:cNvCxnSpPr>
            <a:cxnSpLocks/>
          </p:cNvCxnSpPr>
          <p:nvPr/>
        </p:nvCxnSpPr>
        <p:spPr>
          <a:xfrm>
            <a:off x="2297500" y="2970509"/>
            <a:ext cx="838199" cy="41238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F619107F-A361-CA68-C6CC-DCD57C130FD3}"/>
              </a:ext>
            </a:extLst>
          </p:cNvPr>
          <p:cNvCxnSpPr/>
          <p:nvPr/>
        </p:nvCxnSpPr>
        <p:spPr>
          <a:xfrm>
            <a:off x="834032" y="1802815"/>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633195C-DB0B-EE3C-B410-CB5B882F1B6B}"/>
              </a:ext>
            </a:extLst>
          </p:cNvPr>
          <p:cNvCxnSpPr/>
          <p:nvPr/>
        </p:nvCxnSpPr>
        <p:spPr>
          <a:xfrm>
            <a:off x="2009671" y="1778382"/>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C813BA2-ECE3-A13C-C0C6-7EB838E5DF84}"/>
              </a:ext>
            </a:extLst>
          </p:cNvPr>
          <p:cNvCxnSpPr/>
          <p:nvPr/>
        </p:nvCxnSpPr>
        <p:spPr>
          <a:xfrm>
            <a:off x="3129743" y="1779861"/>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0EDA2F17-86E9-BF1D-9818-0344CB176BF2}"/>
              </a:ext>
            </a:extLst>
          </p:cNvPr>
          <p:cNvSpPr txBox="1"/>
          <p:nvPr/>
        </p:nvSpPr>
        <p:spPr>
          <a:xfrm>
            <a:off x="591818" y="1472856"/>
            <a:ext cx="484428" cy="369332"/>
          </a:xfrm>
          <a:prstGeom prst="rect">
            <a:avLst/>
          </a:prstGeom>
          <a:noFill/>
        </p:spPr>
        <p:txBody>
          <a:bodyPr wrap="none" rtlCol="0">
            <a:spAutoFit/>
          </a:bodyPr>
          <a:lstStyle/>
          <a:p>
            <a:r>
              <a:rPr lang="en-US" dirty="0"/>
              <a:t>L0</a:t>
            </a:r>
          </a:p>
        </p:txBody>
      </p:sp>
      <p:sp>
        <p:nvSpPr>
          <p:cNvPr id="78" name="TextBox 77">
            <a:extLst>
              <a:ext uri="{FF2B5EF4-FFF2-40B4-BE49-F238E27FC236}">
                <a16:creationId xmlns:a16="http://schemas.microsoft.com/office/drawing/2014/main" id="{B8E209A7-6CF4-CCE0-8BFA-C60BBA114F36}"/>
              </a:ext>
            </a:extLst>
          </p:cNvPr>
          <p:cNvSpPr txBox="1"/>
          <p:nvPr/>
        </p:nvSpPr>
        <p:spPr>
          <a:xfrm>
            <a:off x="1767457" y="1455265"/>
            <a:ext cx="404278" cy="369332"/>
          </a:xfrm>
          <a:prstGeom prst="rect">
            <a:avLst/>
          </a:prstGeom>
          <a:noFill/>
        </p:spPr>
        <p:txBody>
          <a:bodyPr wrap="none" rtlCol="0">
            <a:spAutoFit/>
          </a:bodyPr>
          <a:lstStyle/>
          <a:p>
            <a:r>
              <a:rPr lang="en-US" dirty="0"/>
              <a:t>L1</a:t>
            </a:r>
          </a:p>
        </p:txBody>
      </p:sp>
      <p:sp>
        <p:nvSpPr>
          <p:cNvPr id="80" name="TextBox 79">
            <a:extLst>
              <a:ext uri="{FF2B5EF4-FFF2-40B4-BE49-F238E27FC236}">
                <a16:creationId xmlns:a16="http://schemas.microsoft.com/office/drawing/2014/main" id="{2E02ACE1-1E98-84B0-B0C9-D164752FBDEA}"/>
              </a:ext>
            </a:extLst>
          </p:cNvPr>
          <p:cNvSpPr txBox="1"/>
          <p:nvPr/>
        </p:nvSpPr>
        <p:spPr>
          <a:xfrm>
            <a:off x="2892326" y="1474684"/>
            <a:ext cx="470000" cy="369332"/>
          </a:xfrm>
          <a:prstGeom prst="rect">
            <a:avLst/>
          </a:prstGeom>
          <a:noFill/>
        </p:spPr>
        <p:txBody>
          <a:bodyPr wrap="none" rtlCol="0">
            <a:spAutoFit/>
          </a:bodyPr>
          <a:lstStyle/>
          <a:p>
            <a:r>
              <a:rPr lang="en-US" dirty="0"/>
              <a:t>L2</a:t>
            </a:r>
          </a:p>
        </p:txBody>
      </p:sp>
      <p:sp>
        <p:nvSpPr>
          <p:cNvPr id="82" name="TextBox 81">
            <a:extLst>
              <a:ext uri="{FF2B5EF4-FFF2-40B4-BE49-F238E27FC236}">
                <a16:creationId xmlns:a16="http://schemas.microsoft.com/office/drawing/2014/main" id="{48EFEFEA-A5A5-962E-67DF-BE0979251B0A}"/>
              </a:ext>
            </a:extLst>
          </p:cNvPr>
          <p:cNvSpPr txBox="1"/>
          <p:nvPr/>
        </p:nvSpPr>
        <p:spPr>
          <a:xfrm>
            <a:off x="782983" y="3930338"/>
            <a:ext cx="344966" cy="276999"/>
          </a:xfrm>
          <a:prstGeom prst="rect">
            <a:avLst/>
          </a:prstGeom>
          <a:noFill/>
        </p:spPr>
        <p:txBody>
          <a:bodyPr wrap="none" rtlCol="0">
            <a:spAutoFit/>
          </a:bodyPr>
          <a:lstStyle/>
          <a:p>
            <a:r>
              <a:rPr lang="en-US" sz="1200" dirty="0"/>
              <a:t>n</a:t>
            </a:r>
            <a:r>
              <a:rPr lang="en-US" sz="1200" baseline="-25000" dirty="0"/>
              <a:t>0</a:t>
            </a:r>
            <a:endParaRPr lang="en-US" sz="1200" dirty="0"/>
          </a:p>
        </p:txBody>
      </p:sp>
      <p:sp>
        <p:nvSpPr>
          <p:cNvPr id="84" name="TextBox 83">
            <a:extLst>
              <a:ext uri="{FF2B5EF4-FFF2-40B4-BE49-F238E27FC236}">
                <a16:creationId xmlns:a16="http://schemas.microsoft.com/office/drawing/2014/main" id="{8B6D790F-E34C-E2BF-B7BE-3BE4A7D9202E}"/>
              </a:ext>
            </a:extLst>
          </p:cNvPr>
          <p:cNvSpPr txBox="1"/>
          <p:nvPr/>
        </p:nvSpPr>
        <p:spPr>
          <a:xfrm>
            <a:off x="1993782" y="2952290"/>
            <a:ext cx="308098" cy="276999"/>
          </a:xfrm>
          <a:prstGeom prst="rect">
            <a:avLst/>
          </a:prstGeom>
          <a:noFill/>
        </p:spPr>
        <p:txBody>
          <a:bodyPr wrap="none" rtlCol="0">
            <a:spAutoFit/>
          </a:bodyPr>
          <a:lstStyle/>
          <a:p>
            <a:r>
              <a:rPr lang="en-US" sz="1200" dirty="0"/>
              <a:t>n</a:t>
            </a:r>
            <a:r>
              <a:rPr lang="en-US" sz="1200" baseline="-25000" dirty="0"/>
              <a:t>1</a:t>
            </a:r>
            <a:endParaRPr lang="en-US" sz="1200" dirty="0"/>
          </a:p>
        </p:txBody>
      </p:sp>
      <p:sp>
        <p:nvSpPr>
          <p:cNvPr id="86" name="TextBox 85">
            <a:extLst>
              <a:ext uri="{FF2B5EF4-FFF2-40B4-BE49-F238E27FC236}">
                <a16:creationId xmlns:a16="http://schemas.microsoft.com/office/drawing/2014/main" id="{0698CDA8-A066-A7C0-1C8B-33B6D767BE9C}"/>
              </a:ext>
            </a:extLst>
          </p:cNvPr>
          <p:cNvSpPr txBox="1"/>
          <p:nvPr/>
        </p:nvSpPr>
        <p:spPr>
          <a:xfrm>
            <a:off x="1993782" y="4994921"/>
            <a:ext cx="336952" cy="276999"/>
          </a:xfrm>
          <a:prstGeom prst="rect">
            <a:avLst/>
          </a:prstGeom>
          <a:noFill/>
        </p:spPr>
        <p:txBody>
          <a:bodyPr wrap="none" rtlCol="0">
            <a:spAutoFit/>
          </a:bodyPr>
          <a:lstStyle/>
          <a:p>
            <a:r>
              <a:rPr lang="en-US" sz="1200" dirty="0"/>
              <a:t>n</a:t>
            </a:r>
            <a:r>
              <a:rPr lang="en-US" sz="1200" baseline="-25000" dirty="0"/>
              <a:t>2</a:t>
            </a:r>
            <a:endParaRPr lang="en-US" sz="1200" dirty="0"/>
          </a:p>
        </p:txBody>
      </p:sp>
      <p:sp>
        <p:nvSpPr>
          <p:cNvPr id="89" name="TextBox 88">
            <a:extLst>
              <a:ext uri="{FF2B5EF4-FFF2-40B4-BE49-F238E27FC236}">
                <a16:creationId xmlns:a16="http://schemas.microsoft.com/office/drawing/2014/main" id="{D678CC56-53FF-16FA-7A7F-63666BECFC68}"/>
              </a:ext>
            </a:extLst>
          </p:cNvPr>
          <p:cNvSpPr txBox="1"/>
          <p:nvPr/>
        </p:nvSpPr>
        <p:spPr>
          <a:xfrm>
            <a:off x="3108473" y="2427887"/>
            <a:ext cx="338554" cy="276999"/>
          </a:xfrm>
          <a:prstGeom prst="rect">
            <a:avLst/>
          </a:prstGeom>
          <a:noFill/>
        </p:spPr>
        <p:txBody>
          <a:bodyPr wrap="none" rtlCol="0">
            <a:spAutoFit/>
          </a:bodyPr>
          <a:lstStyle/>
          <a:p>
            <a:r>
              <a:rPr lang="en-US" sz="1200" dirty="0"/>
              <a:t>n</a:t>
            </a:r>
            <a:r>
              <a:rPr lang="en-US" sz="1200" baseline="-25000" dirty="0"/>
              <a:t>3</a:t>
            </a:r>
            <a:endParaRPr lang="en-US" sz="1200" dirty="0"/>
          </a:p>
        </p:txBody>
      </p:sp>
      <p:sp>
        <p:nvSpPr>
          <p:cNvPr id="93" name="TextBox 92">
            <a:extLst>
              <a:ext uri="{FF2B5EF4-FFF2-40B4-BE49-F238E27FC236}">
                <a16:creationId xmlns:a16="http://schemas.microsoft.com/office/drawing/2014/main" id="{BAC03B6C-F4B6-2F54-7249-4E0E0C70FAF8}"/>
              </a:ext>
            </a:extLst>
          </p:cNvPr>
          <p:cNvSpPr txBox="1"/>
          <p:nvPr/>
        </p:nvSpPr>
        <p:spPr>
          <a:xfrm>
            <a:off x="3117024" y="3470082"/>
            <a:ext cx="341760" cy="276999"/>
          </a:xfrm>
          <a:prstGeom prst="rect">
            <a:avLst/>
          </a:prstGeom>
          <a:noFill/>
        </p:spPr>
        <p:txBody>
          <a:bodyPr wrap="none" rtlCol="0">
            <a:spAutoFit/>
          </a:bodyPr>
          <a:lstStyle/>
          <a:p>
            <a:r>
              <a:rPr lang="en-US" sz="1200" dirty="0"/>
              <a:t>n</a:t>
            </a:r>
            <a:r>
              <a:rPr lang="en-US" sz="1200" baseline="-25000" dirty="0"/>
              <a:t>4</a:t>
            </a:r>
            <a:endParaRPr lang="en-US" sz="1200" dirty="0"/>
          </a:p>
        </p:txBody>
      </p:sp>
      <p:sp>
        <p:nvSpPr>
          <p:cNvPr id="97" name="TextBox 96">
            <a:extLst>
              <a:ext uri="{FF2B5EF4-FFF2-40B4-BE49-F238E27FC236}">
                <a16:creationId xmlns:a16="http://schemas.microsoft.com/office/drawing/2014/main" id="{44696C6E-29C2-27D8-F170-DE37BC7EDC3A}"/>
              </a:ext>
            </a:extLst>
          </p:cNvPr>
          <p:cNvSpPr txBox="1"/>
          <p:nvPr/>
        </p:nvSpPr>
        <p:spPr>
          <a:xfrm>
            <a:off x="3117024" y="4488535"/>
            <a:ext cx="338554" cy="276999"/>
          </a:xfrm>
          <a:prstGeom prst="rect">
            <a:avLst/>
          </a:prstGeom>
          <a:noFill/>
        </p:spPr>
        <p:txBody>
          <a:bodyPr wrap="none" rtlCol="0">
            <a:spAutoFit/>
          </a:bodyPr>
          <a:lstStyle/>
          <a:p>
            <a:r>
              <a:rPr lang="en-US" sz="1200" dirty="0"/>
              <a:t>n</a:t>
            </a:r>
            <a:r>
              <a:rPr lang="en-US" sz="1200" baseline="-25000" dirty="0"/>
              <a:t>5</a:t>
            </a:r>
            <a:endParaRPr lang="en-US" sz="1200" dirty="0"/>
          </a:p>
        </p:txBody>
      </p:sp>
      <p:sp>
        <p:nvSpPr>
          <p:cNvPr id="101" name="TextBox 100">
            <a:extLst>
              <a:ext uri="{FF2B5EF4-FFF2-40B4-BE49-F238E27FC236}">
                <a16:creationId xmlns:a16="http://schemas.microsoft.com/office/drawing/2014/main" id="{4044552D-916A-DA09-1B99-5B8BEA9BAA84}"/>
              </a:ext>
            </a:extLst>
          </p:cNvPr>
          <p:cNvSpPr txBox="1"/>
          <p:nvPr/>
        </p:nvSpPr>
        <p:spPr>
          <a:xfrm>
            <a:off x="3117024" y="5529044"/>
            <a:ext cx="338554" cy="276999"/>
          </a:xfrm>
          <a:prstGeom prst="rect">
            <a:avLst/>
          </a:prstGeom>
          <a:noFill/>
        </p:spPr>
        <p:txBody>
          <a:bodyPr wrap="none" rtlCol="0">
            <a:spAutoFit/>
          </a:bodyPr>
          <a:lstStyle/>
          <a:p>
            <a:r>
              <a:rPr lang="en-US" sz="1200" dirty="0"/>
              <a:t>n</a:t>
            </a:r>
            <a:r>
              <a:rPr lang="en-US" sz="1200" baseline="-25000" dirty="0"/>
              <a:t>6</a:t>
            </a:r>
            <a:endParaRPr lang="en-US" sz="1200" dirty="0"/>
          </a:p>
        </p:txBody>
      </p:sp>
      <p:sp>
        <p:nvSpPr>
          <p:cNvPr id="105" name="Rectangle 104">
            <a:extLst>
              <a:ext uri="{FF2B5EF4-FFF2-40B4-BE49-F238E27FC236}">
                <a16:creationId xmlns:a16="http://schemas.microsoft.com/office/drawing/2014/main" id="{D94056F7-D129-19A3-6232-ED1E2201CE86}"/>
              </a:ext>
            </a:extLst>
          </p:cNvPr>
          <p:cNvSpPr/>
          <p:nvPr/>
        </p:nvSpPr>
        <p:spPr>
          <a:xfrm>
            <a:off x="11068967" y="1896952"/>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d8</a:t>
            </a:r>
          </a:p>
        </p:txBody>
      </p:sp>
      <p:sp>
        <p:nvSpPr>
          <p:cNvPr id="109" name="Rectangle 108">
            <a:extLst>
              <a:ext uri="{FF2B5EF4-FFF2-40B4-BE49-F238E27FC236}">
                <a16:creationId xmlns:a16="http://schemas.microsoft.com/office/drawing/2014/main" id="{48F332B0-C61A-253C-3E31-601115340428}"/>
              </a:ext>
            </a:extLst>
          </p:cNvPr>
          <p:cNvSpPr/>
          <p:nvPr/>
        </p:nvSpPr>
        <p:spPr>
          <a:xfrm>
            <a:off x="11068967" y="2410924"/>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d7</a:t>
            </a:r>
          </a:p>
        </p:txBody>
      </p:sp>
      <p:sp>
        <p:nvSpPr>
          <p:cNvPr id="113" name="Rectangle 112">
            <a:extLst>
              <a:ext uri="{FF2B5EF4-FFF2-40B4-BE49-F238E27FC236}">
                <a16:creationId xmlns:a16="http://schemas.microsoft.com/office/drawing/2014/main" id="{BDE57760-1975-3417-E3FA-9B30D2F3767C}"/>
              </a:ext>
            </a:extLst>
          </p:cNvPr>
          <p:cNvSpPr/>
          <p:nvPr/>
        </p:nvSpPr>
        <p:spPr>
          <a:xfrm>
            <a:off x="11068966" y="2920725"/>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d6</a:t>
            </a:r>
          </a:p>
        </p:txBody>
      </p:sp>
      <p:sp>
        <p:nvSpPr>
          <p:cNvPr id="132" name="Rectangle 131">
            <a:extLst>
              <a:ext uri="{FF2B5EF4-FFF2-40B4-BE49-F238E27FC236}">
                <a16:creationId xmlns:a16="http://schemas.microsoft.com/office/drawing/2014/main" id="{BCF6794D-B539-457E-7791-8CCA013B96C5}"/>
              </a:ext>
            </a:extLst>
          </p:cNvPr>
          <p:cNvSpPr/>
          <p:nvPr/>
        </p:nvSpPr>
        <p:spPr>
          <a:xfrm>
            <a:off x="11068966" y="3433485"/>
            <a:ext cx="307321" cy="313953"/>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d5</a:t>
            </a:r>
          </a:p>
        </p:txBody>
      </p:sp>
      <p:sp>
        <p:nvSpPr>
          <p:cNvPr id="171" name="Rectangle 170">
            <a:extLst>
              <a:ext uri="{FF2B5EF4-FFF2-40B4-BE49-F238E27FC236}">
                <a16:creationId xmlns:a16="http://schemas.microsoft.com/office/drawing/2014/main" id="{9C4E5679-5D4E-C07D-62F0-063B68DE41AD}"/>
              </a:ext>
            </a:extLst>
          </p:cNvPr>
          <p:cNvSpPr/>
          <p:nvPr/>
        </p:nvSpPr>
        <p:spPr>
          <a:xfrm>
            <a:off x="11068966" y="3944497"/>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d4</a:t>
            </a:r>
          </a:p>
        </p:txBody>
      </p:sp>
      <p:sp>
        <p:nvSpPr>
          <p:cNvPr id="181" name="Rectangle 180">
            <a:extLst>
              <a:ext uri="{FF2B5EF4-FFF2-40B4-BE49-F238E27FC236}">
                <a16:creationId xmlns:a16="http://schemas.microsoft.com/office/drawing/2014/main" id="{64E57498-44AF-0BFC-C79D-B1C9509A6A00}"/>
              </a:ext>
            </a:extLst>
          </p:cNvPr>
          <p:cNvSpPr/>
          <p:nvPr/>
        </p:nvSpPr>
        <p:spPr>
          <a:xfrm>
            <a:off x="11068966" y="4455509"/>
            <a:ext cx="307321" cy="313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d3</a:t>
            </a:r>
          </a:p>
        </p:txBody>
      </p:sp>
      <p:sp>
        <p:nvSpPr>
          <p:cNvPr id="185" name="Rectangle 184">
            <a:extLst>
              <a:ext uri="{FF2B5EF4-FFF2-40B4-BE49-F238E27FC236}">
                <a16:creationId xmlns:a16="http://schemas.microsoft.com/office/drawing/2014/main" id="{261D7D33-7F18-5CEE-0CA2-E63213C67A0C}"/>
              </a:ext>
            </a:extLst>
          </p:cNvPr>
          <p:cNvSpPr/>
          <p:nvPr/>
        </p:nvSpPr>
        <p:spPr>
          <a:xfrm>
            <a:off x="11068966" y="4966522"/>
            <a:ext cx="307321" cy="313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d2</a:t>
            </a:r>
          </a:p>
        </p:txBody>
      </p:sp>
      <p:sp>
        <p:nvSpPr>
          <p:cNvPr id="189" name="Rectangle 188">
            <a:extLst>
              <a:ext uri="{FF2B5EF4-FFF2-40B4-BE49-F238E27FC236}">
                <a16:creationId xmlns:a16="http://schemas.microsoft.com/office/drawing/2014/main" id="{1BE127D4-A72E-EC2F-CF0B-BC2B27D54D2C}"/>
              </a:ext>
            </a:extLst>
          </p:cNvPr>
          <p:cNvSpPr/>
          <p:nvPr/>
        </p:nvSpPr>
        <p:spPr>
          <a:xfrm>
            <a:off x="11068966" y="5477533"/>
            <a:ext cx="307321" cy="3139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d1</a:t>
            </a:r>
          </a:p>
        </p:txBody>
      </p:sp>
      <p:sp>
        <p:nvSpPr>
          <p:cNvPr id="193" name="Rectangle 192">
            <a:extLst>
              <a:ext uri="{FF2B5EF4-FFF2-40B4-BE49-F238E27FC236}">
                <a16:creationId xmlns:a16="http://schemas.microsoft.com/office/drawing/2014/main" id="{9CCCCE82-FBE0-5DFD-EBA8-000F5426BF16}"/>
              </a:ext>
            </a:extLst>
          </p:cNvPr>
          <p:cNvSpPr/>
          <p:nvPr/>
        </p:nvSpPr>
        <p:spPr>
          <a:xfrm>
            <a:off x="9796157" y="2164385"/>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00000"/>
                </a:solidFill>
              </a:rPr>
              <a:t>0</a:t>
            </a:r>
          </a:p>
        </p:txBody>
      </p:sp>
      <p:cxnSp>
        <p:nvCxnSpPr>
          <p:cNvPr id="197" name="Straight Connector 196">
            <a:extLst>
              <a:ext uri="{FF2B5EF4-FFF2-40B4-BE49-F238E27FC236}">
                <a16:creationId xmlns:a16="http://schemas.microsoft.com/office/drawing/2014/main" id="{B7264BA5-A51E-9696-0B1C-A9AD46097228}"/>
              </a:ext>
            </a:extLst>
          </p:cNvPr>
          <p:cNvCxnSpPr>
            <a:cxnSpLocks/>
          </p:cNvCxnSpPr>
          <p:nvPr/>
        </p:nvCxnSpPr>
        <p:spPr>
          <a:xfrm>
            <a:off x="10103478" y="2307356"/>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01" name="Rectangle 200">
            <a:extLst>
              <a:ext uri="{FF2B5EF4-FFF2-40B4-BE49-F238E27FC236}">
                <a16:creationId xmlns:a16="http://schemas.microsoft.com/office/drawing/2014/main" id="{D2596CA4-C2D0-0CB3-11A4-9282B21E2957}"/>
              </a:ext>
            </a:extLst>
          </p:cNvPr>
          <p:cNvSpPr/>
          <p:nvPr/>
        </p:nvSpPr>
        <p:spPr>
          <a:xfrm>
            <a:off x="9796157" y="3197769"/>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1</a:t>
            </a:r>
          </a:p>
        </p:txBody>
      </p:sp>
      <p:cxnSp>
        <p:nvCxnSpPr>
          <p:cNvPr id="205" name="Straight Connector 204">
            <a:extLst>
              <a:ext uri="{FF2B5EF4-FFF2-40B4-BE49-F238E27FC236}">
                <a16:creationId xmlns:a16="http://schemas.microsoft.com/office/drawing/2014/main" id="{A402F2F6-4562-0210-5636-4635E7DFC5BA}"/>
              </a:ext>
            </a:extLst>
          </p:cNvPr>
          <p:cNvCxnSpPr>
            <a:cxnSpLocks/>
          </p:cNvCxnSpPr>
          <p:nvPr/>
        </p:nvCxnSpPr>
        <p:spPr>
          <a:xfrm>
            <a:off x="10103478" y="3340740"/>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08" name="Rectangle 207">
            <a:extLst>
              <a:ext uri="{FF2B5EF4-FFF2-40B4-BE49-F238E27FC236}">
                <a16:creationId xmlns:a16="http://schemas.microsoft.com/office/drawing/2014/main" id="{22FC6FFC-1864-1ACB-DD9C-7483F2B1DEDA}"/>
              </a:ext>
            </a:extLst>
          </p:cNvPr>
          <p:cNvSpPr/>
          <p:nvPr/>
        </p:nvSpPr>
        <p:spPr>
          <a:xfrm>
            <a:off x="9796157" y="421712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210" name="Straight Connector 209">
            <a:extLst>
              <a:ext uri="{FF2B5EF4-FFF2-40B4-BE49-F238E27FC236}">
                <a16:creationId xmlns:a16="http://schemas.microsoft.com/office/drawing/2014/main" id="{A98D2EE4-7F95-128D-5F11-C745AA164601}"/>
              </a:ext>
            </a:extLst>
          </p:cNvPr>
          <p:cNvCxnSpPr>
            <a:cxnSpLocks/>
          </p:cNvCxnSpPr>
          <p:nvPr/>
        </p:nvCxnSpPr>
        <p:spPr>
          <a:xfrm>
            <a:off x="10103478" y="4360099"/>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12" name="Rectangle 211">
            <a:extLst>
              <a:ext uri="{FF2B5EF4-FFF2-40B4-BE49-F238E27FC236}">
                <a16:creationId xmlns:a16="http://schemas.microsoft.com/office/drawing/2014/main" id="{FF679339-58E3-AF63-EB5B-4ACC808EDF1B}"/>
              </a:ext>
            </a:extLst>
          </p:cNvPr>
          <p:cNvSpPr/>
          <p:nvPr/>
        </p:nvSpPr>
        <p:spPr>
          <a:xfrm>
            <a:off x="9796157" y="523364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lumMod val="50000"/>
                  </a:schemeClr>
                </a:solidFill>
              </a:rPr>
              <a:t>0</a:t>
            </a:r>
          </a:p>
        </p:txBody>
      </p:sp>
      <p:cxnSp>
        <p:nvCxnSpPr>
          <p:cNvPr id="214" name="Straight Connector 213">
            <a:extLst>
              <a:ext uri="{FF2B5EF4-FFF2-40B4-BE49-F238E27FC236}">
                <a16:creationId xmlns:a16="http://schemas.microsoft.com/office/drawing/2014/main" id="{430AC117-9DCE-51DE-9D0A-A1A11950A6B4}"/>
              </a:ext>
            </a:extLst>
          </p:cNvPr>
          <p:cNvCxnSpPr>
            <a:cxnSpLocks/>
          </p:cNvCxnSpPr>
          <p:nvPr/>
        </p:nvCxnSpPr>
        <p:spPr>
          <a:xfrm>
            <a:off x="10103478" y="5376614"/>
            <a:ext cx="166563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262598B3-B7E9-3E91-4826-9F977011AC26}"/>
              </a:ext>
            </a:extLst>
          </p:cNvPr>
          <p:cNvSpPr/>
          <p:nvPr/>
        </p:nvSpPr>
        <p:spPr>
          <a:xfrm>
            <a:off x="8672623" y="2663063"/>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1</a:t>
            </a:r>
          </a:p>
        </p:txBody>
      </p:sp>
      <p:cxnSp>
        <p:nvCxnSpPr>
          <p:cNvPr id="218" name="Straight Connector 217">
            <a:extLst>
              <a:ext uri="{FF2B5EF4-FFF2-40B4-BE49-F238E27FC236}">
                <a16:creationId xmlns:a16="http://schemas.microsoft.com/office/drawing/2014/main" id="{ED075B44-CB31-4371-A74B-BFA4C3231E99}"/>
              </a:ext>
            </a:extLst>
          </p:cNvPr>
          <p:cNvCxnSpPr>
            <a:cxnSpLocks/>
          </p:cNvCxnSpPr>
          <p:nvPr/>
        </p:nvCxnSpPr>
        <p:spPr>
          <a:xfrm>
            <a:off x="8979944" y="2806034"/>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20" name="Rectangle 219">
            <a:extLst>
              <a:ext uri="{FF2B5EF4-FFF2-40B4-BE49-F238E27FC236}">
                <a16:creationId xmlns:a16="http://schemas.microsoft.com/office/drawing/2014/main" id="{85039DF5-25E8-7D76-5568-A9AE9964F9C2}"/>
              </a:ext>
            </a:extLst>
          </p:cNvPr>
          <p:cNvSpPr/>
          <p:nvPr/>
        </p:nvSpPr>
        <p:spPr>
          <a:xfrm>
            <a:off x="8672623" y="4711728"/>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222" name="Straight Connector 221">
            <a:extLst>
              <a:ext uri="{FF2B5EF4-FFF2-40B4-BE49-F238E27FC236}">
                <a16:creationId xmlns:a16="http://schemas.microsoft.com/office/drawing/2014/main" id="{724F80B2-2ECC-33ED-9312-78800568FD35}"/>
              </a:ext>
            </a:extLst>
          </p:cNvPr>
          <p:cNvCxnSpPr>
            <a:cxnSpLocks/>
          </p:cNvCxnSpPr>
          <p:nvPr/>
        </p:nvCxnSpPr>
        <p:spPr>
          <a:xfrm>
            <a:off x="8979944" y="4854699"/>
            <a:ext cx="2789164" cy="215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24" name="Rectangle 223">
            <a:extLst>
              <a:ext uri="{FF2B5EF4-FFF2-40B4-BE49-F238E27FC236}">
                <a16:creationId xmlns:a16="http://schemas.microsoft.com/office/drawing/2014/main" id="{F72A3B78-8755-5360-8A8F-5A09F37BF9B4}"/>
              </a:ext>
            </a:extLst>
          </p:cNvPr>
          <p:cNvSpPr/>
          <p:nvPr/>
        </p:nvSpPr>
        <p:spPr>
          <a:xfrm>
            <a:off x="7500737" y="3686341"/>
            <a:ext cx="307321" cy="285942"/>
          </a:xfrm>
          <a:prstGeom prst="rect">
            <a:avLst/>
          </a:prstGeom>
          <a:solidFill>
            <a:srgbClr val="FEC9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2">
                    <a:lumMod val="50000"/>
                  </a:schemeClr>
                </a:solidFill>
              </a:rPr>
              <a:t>0</a:t>
            </a:r>
          </a:p>
        </p:txBody>
      </p:sp>
      <p:cxnSp>
        <p:nvCxnSpPr>
          <p:cNvPr id="226" name="Straight Connector 225">
            <a:extLst>
              <a:ext uri="{FF2B5EF4-FFF2-40B4-BE49-F238E27FC236}">
                <a16:creationId xmlns:a16="http://schemas.microsoft.com/office/drawing/2014/main" id="{C2BEA11F-A694-3575-7BB2-B01B1C1A1E0A}"/>
              </a:ext>
            </a:extLst>
          </p:cNvPr>
          <p:cNvCxnSpPr>
            <a:cxnSpLocks/>
          </p:cNvCxnSpPr>
          <p:nvPr/>
        </p:nvCxnSpPr>
        <p:spPr>
          <a:xfrm>
            <a:off x="7808058" y="3829312"/>
            <a:ext cx="3876132" cy="1183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28" name="Straight Arrow Connector 227">
            <a:extLst>
              <a:ext uri="{FF2B5EF4-FFF2-40B4-BE49-F238E27FC236}">
                <a16:creationId xmlns:a16="http://schemas.microsoft.com/office/drawing/2014/main" id="{A64A16AF-DFA8-2757-F3C4-B0C02341C8BB}"/>
              </a:ext>
            </a:extLst>
          </p:cNvPr>
          <p:cNvCxnSpPr>
            <a:cxnSpLocks/>
          </p:cNvCxnSpPr>
          <p:nvPr/>
        </p:nvCxnSpPr>
        <p:spPr>
          <a:xfrm>
            <a:off x="10103479" y="5519585"/>
            <a:ext cx="965488" cy="11492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0" name="Straight Arrow Connector 229">
            <a:extLst>
              <a:ext uri="{FF2B5EF4-FFF2-40B4-BE49-F238E27FC236}">
                <a16:creationId xmlns:a16="http://schemas.microsoft.com/office/drawing/2014/main" id="{A127C8F8-2CA3-CF9B-6035-5008D485F516}"/>
              </a:ext>
            </a:extLst>
          </p:cNvPr>
          <p:cNvCxnSpPr>
            <a:cxnSpLocks/>
          </p:cNvCxnSpPr>
          <p:nvPr/>
        </p:nvCxnSpPr>
        <p:spPr>
          <a:xfrm>
            <a:off x="8957959" y="4985621"/>
            <a:ext cx="838199" cy="39099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2" name="Straight Arrow Connector 231">
            <a:extLst>
              <a:ext uri="{FF2B5EF4-FFF2-40B4-BE49-F238E27FC236}">
                <a16:creationId xmlns:a16="http://schemas.microsoft.com/office/drawing/2014/main" id="{B70BB6F4-B0ED-A35A-3F41-399C52605EB3}"/>
              </a:ext>
            </a:extLst>
          </p:cNvPr>
          <p:cNvCxnSpPr>
            <a:cxnSpLocks/>
          </p:cNvCxnSpPr>
          <p:nvPr/>
        </p:nvCxnSpPr>
        <p:spPr>
          <a:xfrm>
            <a:off x="7782772" y="3954396"/>
            <a:ext cx="889851" cy="90030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4" name="Straight Arrow Connector 233">
            <a:extLst>
              <a:ext uri="{FF2B5EF4-FFF2-40B4-BE49-F238E27FC236}">
                <a16:creationId xmlns:a16="http://schemas.microsoft.com/office/drawing/2014/main" id="{149D8258-A590-E92A-785E-DB7C83118F93}"/>
              </a:ext>
            </a:extLst>
          </p:cNvPr>
          <p:cNvCxnSpPr>
            <a:cxnSpLocks/>
          </p:cNvCxnSpPr>
          <p:nvPr/>
        </p:nvCxnSpPr>
        <p:spPr>
          <a:xfrm>
            <a:off x="10103479" y="4484481"/>
            <a:ext cx="965488" cy="12800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6" name="Straight Arrow Connector 235">
            <a:extLst>
              <a:ext uri="{FF2B5EF4-FFF2-40B4-BE49-F238E27FC236}">
                <a16:creationId xmlns:a16="http://schemas.microsoft.com/office/drawing/2014/main" id="{9398EFE5-27F9-3D7A-FD28-5DEC7B4C1A99}"/>
              </a:ext>
            </a:extLst>
          </p:cNvPr>
          <p:cNvCxnSpPr>
            <a:cxnSpLocks/>
          </p:cNvCxnSpPr>
          <p:nvPr/>
        </p:nvCxnSpPr>
        <p:spPr>
          <a:xfrm flipV="1">
            <a:off x="10081494" y="3077702"/>
            <a:ext cx="987472" cy="13362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8" name="Straight Arrow Connector 237">
            <a:extLst>
              <a:ext uri="{FF2B5EF4-FFF2-40B4-BE49-F238E27FC236}">
                <a16:creationId xmlns:a16="http://schemas.microsoft.com/office/drawing/2014/main" id="{CB2A0E94-42E4-4DAC-D3E6-E1B4B76B648B}"/>
              </a:ext>
            </a:extLst>
          </p:cNvPr>
          <p:cNvCxnSpPr>
            <a:cxnSpLocks/>
          </p:cNvCxnSpPr>
          <p:nvPr/>
        </p:nvCxnSpPr>
        <p:spPr>
          <a:xfrm>
            <a:off x="10103478" y="2431737"/>
            <a:ext cx="965489" cy="1361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0" name="Straight Arrow Connector 239">
            <a:extLst>
              <a:ext uri="{FF2B5EF4-FFF2-40B4-BE49-F238E27FC236}">
                <a16:creationId xmlns:a16="http://schemas.microsoft.com/office/drawing/2014/main" id="{ECC60801-B592-D1EE-DD30-6CADA4804FE0}"/>
              </a:ext>
            </a:extLst>
          </p:cNvPr>
          <p:cNvCxnSpPr>
            <a:cxnSpLocks/>
          </p:cNvCxnSpPr>
          <p:nvPr/>
        </p:nvCxnSpPr>
        <p:spPr>
          <a:xfrm flipV="1">
            <a:off x="8979944" y="2307356"/>
            <a:ext cx="816213" cy="35570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468EA3A3-70B0-14BA-1A94-52F6F3D4594E}"/>
              </a:ext>
            </a:extLst>
          </p:cNvPr>
          <p:cNvCxnSpPr/>
          <p:nvPr/>
        </p:nvCxnSpPr>
        <p:spPr>
          <a:xfrm>
            <a:off x="7494277" y="1806384"/>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6B19B387-9DAC-35D6-4864-501C980F8370}"/>
              </a:ext>
            </a:extLst>
          </p:cNvPr>
          <p:cNvCxnSpPr/>
          <p:nvPr/>
        </p:nvCxnSpPr>
        <p:spPr>
          <a:xfrm>
            <a:off x="8669916" y="1781951"/>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44B23B0B-994F-2105-A454-3297BA264A45}"/>
              </a:ext>
            </a:extLst>
          </p:cNvPr>
          <p:cNvCxnSpPr/>
          <p:nvPr/>
        </p:nvCxnSpPr>
        <p:spPr>
          <a:xfrm>
            <a:off x="9789988" y="1783431"/>
            <a:ext cx="0" cy="400796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48" name="TextBox 247">
            <a:extLst>
              <a:ext uri="{FF2B5EF4-FFF2-40B4-BE49-F238E27FC236}">
                <a16:creationId xmlns:a16="http://schemas.microsoft.com/office/drawing/2014/main" id="{5A16A771-F8D5-128A-6EC9-75E4E47B33A3}"/>
              </a:ext>
            </a:extLst>
          </p:cNvPr>
          <p:cNvSpPr txBox="1"/>
          <p:nvPr/>
        </p:nvSpPr>
        <p:spPr>
          <a:xfrm>
            <a:off x="7252063" y="1476426"/>
            <a:ext cx="484428" cy="369332"/>
          </a:xfrm>
          <a:prstGeom prst="rect">
            <a:avLst/>
          </a:prstGeom>
          <a:noFill/>
        </p:spPr>
        <p:txBody>
          <a:bodyPr wrap="none" rtlCol="0">
            <a:spAutoFit/>
          </a:bodyPr>
          <a:lstStyle/>
          <a:p>
            <a:r>
              <a:rPr lang="en-US" dirty="0"/>
              <a:t>L0</a:t>
            </a:r>
          </a:p>
        </p:txBody>
      </p:sp>
      <p:sp>
        <p:nvSpPr>
          <p:cNvPr id="250" name="TextBox 249">
            <a:extLst>
              <a:ext uri="{FF2B5EF4-FFF2-40B4-BE49-F238E27FC236}">
                <a16:creationId xmlns:a16="http://schemas.microsoft.com/office/drawing/2014/main" id="{A2C90499-5702-E42C-426E-7E58C461FD47}"/>
              </a:ext>
            </a:extLst>
          </p:cNvPr>
          <p:cNvSpPr txBox="1"/>
          <p:nvPr/>
        </p:nvSpPr>
        <p:spPr>
          <a:xfrm>
            <a:off x="8427702" y="1458835"/>
            <a:ext cx="404278" cy="369332"/>
          </a:xfrm>
          <a:prstGeom prst="rect">
            <a:avLst/>
          </a:prstGeom>
          <a:noFill/>
        </p:spPr>
        <p:txBody>
          <a:bodyPr wrap="none" rtlCol="0">
            <a:spAutoFit/>
          </a:bodyPr>
          <a:lstStyle/>
          <a:p>
            <a:r>
              <a:rPr lang="en-US" dirty="0"/>
              <a:t>L1</a:t>
            </a:r>
          </a:p>
        </p:txBody>
      </p:sp>
      <p:sp>
        <p:nvSpPr>
          <p:cNvPr id="252" name="TextBox 251">
            <a:extLst>
              <a:ext uri="{FF2B5EF4-FFF2-40B4-BE49-F238E27FC236}">
                <a16:creationId xmlns:a16="http://schemas.microsoft.com/office/drawing/2014/main" id="{F2ABF03B-DD34-09EC-CD5B-01456E4B3AC7}"/>
              </a:ext>
            </a:extLst>
          </p:cNvPr>
          <p:cNvSpPr txBox="1"/>
          <p:nvPr/>
        </p:nvSpPr>
        <p:spPr>
          <a:xfrm>
            <a:off x="9552571" y="1478254"/>
            <a:ext cx="470000" cy="369332"/>
          </a:xfrm>
          <a:prstGeom prst="rect">
            <a:avLst/>
          </a:prstGeom>
          <a:noFill/>
        </p:spPr>
        <p:txBody>
          <a:bodyPr wrap="none" rtlCol="0">
            <a:spAutoFit/>
          </a:bodyPr>
          <a:lstStyle/>
          <a:p>
            <a:r>
              <a:rPr lang="en-US" dirty="0"/>
              <a:t>L2</a:t>
            </a:r>
          </a:p>
        </p:txBody>
      </p:sp>
      <p:sp>
        <p:nvSpPr>
          <p:cNvPr id="254" name="TextBox 253">
            <a:extLst>
              <a:ext uri="{FF2B5EF4-FFF2-40B4-BE49-F238E27FC236}">
                <a16:creationId xmlns:a16="http://schemas.microsoft.com/office/drawing/2014/main" id="{F31BAF0A-2B0C-D707-1E14-65BB5CA91C06}"/>
              </a:ext>
            </a:extLst>
          </p:cNvPr>
          <p:cNvSpPr txBox="1"/>
          <p:nvPr/>
        </p:nvSpPr>
        <p:spPr>
          <a:xfrm>
            <a:off x="7471129" y="3906856"/>
            <a:ext cx="344966" cy="276999"/>
          </a:xfrm>
          <a:prstGeom prst="rect">
            <a:avLst/>
          </a:prstGeom>
          <a:noFill/>
        </p:spPr>
        <p:txBody>
          <a:bodyPr wrap="none" rtlCol="0">
            <a:spAutoFit/>
          </a:bodyPr>
          <a:lstStyle/>
          <a:p>
            <a:r>
              <a:rPr lang="en-US" sz="1200" dirty="0"/>
              <a:t>n</a:t>
            </a:r>
            <a:r>
              <a:rPr lang="en-US" sz="1200" baseline="-25000" dirty="0"/>
              <a:t>0</a:t>
            </a:r>
            <a:endParaRPr lang="en-US" sz="1200" dirty="0"/>
          </a:p>
        </p:txBody>
      </p:sp>
      <p:sp>
        <p:nvSpPr>
          <p:cNvPr id="256" name="TextBox 255">
            <a:extLst>
              <a:ext uri="{FF2B5EF4-FFF2-40B4-BE49-F238E27FC236}">
                <a16:creationId xmlns:a16="http://schemas.microsoft.com/office/drawing/2014/main" id="{942DC4D1-B0F7-AA02-9823-08B050A09C19}"/>
              </a:ext>
            </a:extLst>
          </p:cNvPr>
          <p:cNvSpPr txBox="1"/>
          <p:nvPr/>
        </p:nvSpPr>
        <p:spPr>
          <a:xfrm>
            <a:off x="8681928" y="2928809"/>
            <a:ext cx="308098" cy="276999"/>
          </a:xfrm>
          <a:prstGeom prst="rect">
            <a:avLst/>
          </a:prstGeom>
          <a:noFill/>
        </p:spPr>
        <p:txBody>
          <a:bodyPr wrap="none" rtlCol="0">
            <a:spAutoFit/>
          </a:bodyPr>
          <a:lstStyle/>
          <a:p>
            <a:r>
              <a:rPr lang="en-US" sz="1200" dirty="0"/>
              <a:t>n</a:t>
            </a:r>
            <a:r>
              <a:rPr lang="en-US" sz="1200" baseline="-25000" dirty="0"/>
              <a:t>1</a:t>
            </a:r>
            <a:endParaRPr lang="en-US" sz="1200" dirty="0"/>
          </a:p>
        </p:txBody>
      </p:sp>
      <p:sp>
        <p:nvSpPr>
          <p:cNvPr id="258" name="TextBox 257">
            <a:extLst>
              <a:ext uri="{FF2B5EF4-FFF2-40B4-BE49-F238E27FC236}">
                <a16:creationId xmlns:a16="http://schemas.microsoft.com/office/drawing/2014/main" id="{A4AD463E-CE2A-A724-B7B6-164D1C0144E6}"/>
              </a:ext>
            </a:extLst>
          </p:cNvPr>
          <p:cNvSpPr txBox="1"/>
          <p:nvPr/>
        </p:nvSpPr>
        <p:spPr>
          <a:xfrm>
            <a:off x="8681928" y="4971440"/>
            <a:ext cx="336952" cy="276999"/>
          </a:xfrm>
          <a:prstGeom prst="rect">
            <a:avLst/>
          </a:prstGeom>
          <a:noFill/>
        </p:spPr>
        <p:txBody>
          <a:bodyPr wrap="none" rtlCol="0">
            <a:spAutoFit/>
          </a:bodyPr>
          <a:lstStyle/>
          <a:p>
            <a:r>
              <a:rPr lang="en-US" sz="1200" dirty="0"/>
              <a:t>n</a:t>
            </a:r>
            <a:r>
              <a:rPr lang="en-US" sz="1200" baseline="-25000" dirty="0"/>
              <a:t>2</a:t>
            </a:r>
            <a:endParaRPr lang="en-US" sz="1200" dirty="0"/>
          </a:p>
        </p:txBody>
      </p:sp>
      <p:sp>
        <p:nvSpPr>
          <p:cNvPr id="260" name="TextBox 259">
            <a:extLst>
              <a:ext uri="{FF2B5EF4-FFF2-40B4-BE49-F238E27FC236}">
                <a16:creationId xmlns:a16="http://schemas.microsoft.com/office/drawing/2014/main" id="{96615022-7019-6612-E5F4-15CCE7DA4DA1}"/>
              </a:ext>
            </a:extLst>
          </p:cNvPr>
          <p:cNvSpPr txBox="1"/>
          <p:nvPr/>
        </p:nvSpPr>
        <p:spPr>
          <a:xfrm>
            <a:off x="9796619" y="2404406"/>
            <a:ext cx="338554" cy="276999"/>
          </a:xfrm>
          <a:prstGeom prst="rect">
            <a:avLst/>
          </a:prstGeom>
          <a:noFill/>
        </p:spPr>
        <p:txBody>
          <a:bodyPr wrap="none" rtlCol="0">
            <a:spAutoFit/>
          </a:bodyPr>
          <a:lstStyle/>
          <a:p>
            <a:r>
              <a:rPr lang="en-US" sz="1200" dirty="0"/>
              <a:t>n</a:t>
            </a:r>
            <a:r>
              <a:rPr lang="en-US" sz="1200" baseline="-25000" dirty="0"/>
              <a:t>3</a:t>
            </a:r>
            <a:endParaRPr lang="en-US" sz="1200" dirty="0"/>
          </a:p>
        </p:txBody>
      </p:sp>
      <p:sp>
        <p:nvSpPr>
          <p:cNvPr id="262" name="TextBox 261">
            <a:extLst>
              <a:ext uri="{FF2B5EF4-FFF2-40B4-BE49-F238E27FC236}">
                <a16:creationId xmlns:a16="http://schemas.microsoft.com/office/drawing/2014/main" id="{D38D1430-D247-B401-75A7-A38781781DB3}"/>
              </a:ext>
            </a:extLst>
          </p:cNvPr>
          <p:cNvSpPr txBox="1"/>
          <p:nvPr/>
        </p:nvSpPr>
        <p:spPr>
          <a:xfrm>
            <a:off x="9805170" y="3446601"/>
            <a:ext cx="341760" cy="276999"/>
          </a:xfrm>
          <a:prstGeom prst="rect">
            <a:avLst/>
          </a:prstGeom>
          <a:noFill/>
        </p:spPr>
        <p:txBody>
          <a:bodyPr wrap="none" rtlCol="0">
            <a:spAutoFit/>
          </a:bodyPr>
          <a:lstStyle/>
          <a:p>
            <a:r>
              <a:rPr lang="en-US" sz="1200" dirty="0"/>
              <a:t>n</a:t>
            </a:r>
            <a:r>
              <a:rPr lang="en-US" sz="1200" baseline="-25000" dirty="0"/>
              <a:t>4</a:t>
            </a:r>
            <a:endParaRPr lang="en-US" sz="1200" dirty="0"/>
          </a:p>
        </p:txBody>
      </p:sp>
      <p:sp>
        <p:nvSpPr>
          <p:cNvPr id="264" name="TextBox 263">
            <a:extLst>
              <a:ext uri="{FF2B5EF4-FFF2-40B4-BE49-F238E27FC236}">
                <a16:creationId xmlns:a16="http://schemas.microsoft.com/office/drawing/2014/main" id="{481F6E81-BE0D-D4C8-0E2C-A022588A7823}"/>
              </a:ext>
            </a:extLst>
          </p:cNvPr>
          <p:cNvSpPr txBox="1"/>
          <p:nvPr/>
        </p:nvSpPr>
        <p:spPr>
          <a:xfrm>
            <a:off x="9805170" y="4465054"/>
            <a:ext cx="338554" cy="276999"/>
          </a:xfrm>
          <a:prstGeom prst="rect">
            <a:avLst/>
          </a:prstGeom>
          <a:noFill/>
        </p:spPr>
        <p:txBody>
          <a:bodyPr wrap="none" rtlCol="0">
            <a:spAutoFit/>
          </a:bodyPr>
          <a:lstStyle/>
          <a:p>
            <a:r>
              <a:rPr lang="en-US" sz="1200" dirty="0"/>
              <a:t>n</a:t>
            </a:r>
            <a:r>
              <a:rPr lang="en-US" sz="1200" baseline="-25000" dirty="0"/>
              <a:t>5</a:t>
            </a:r>
            <a:endParaRPr lang="en-US" sz="1200" dirty="0"/>
          </a:p>
        </p:txBody>
      </p:sp>
      <p:sp>
        <p:nvSpPr>
          <p:cNvPr id="266" name="TextBox 265">
            <a:extLst>
              <a:ext uri="{FF2B5EF4-FFF2-40B4-BE49-F238E27FC236}">
                <a16:creationId xmlns:a16="http://schemas.microsoft.com/office/drawing/2014/main" id="{0014AA03-0275-BF28-13CC-DD04493A95F8}"/>
              </a:ext>
            </a:extLst>
          </p:cNvPr>
          <p:cNvSpPr txBox="1"/>
          <p:nvPr/>
        </p:nvSpPr>
        <p:spPr>
          <a:xfrm>
            <a:off x="9805170" y="5505562"/>
            <a:ext cx="338554" cy="276999"/>
          </a:xfrm>
          <a:prstGeom prst="rect">
            <a:avLst/>
          </a:prstGeom>
          <a:noFill/>
        </p:spPr>
        <p:txBody>
          <a:bodyPr wrap="none" rtlCol="0">
            <a:spAutoFit/>
          </a:bodyPr>
          <a:lstStyle/>
          <a:p>
            <a:r>
              <a:rPr lang="en-US" sz="1200" dirty="0"/>
              <a:t>n</a:t>
            </a:r>
            <a:r>
              <a:rPr lang="en-US" sz="1200" baseline="-25000" dirty="0"/>
              <a:t>6</a:t>
            </a:r>
            <a:endParaRPr lang="en-US" sz="1200" dirty="0"/>
          </a:p>
        </p:txBody>
      </p:sp>
      <p:cxnSp>
        <p:nvCxnSpPr>
          <p:cNvPr id="268" name="Straight Arrow Connector 267">
            <a:extLst>
              <a:ext uri="{FF2B5EF4-FFF2-40B4-BE49-F238E27FC236}">
                <a16:creationId xmlns:a16="http://schemas.microsoft.com/office/drawing/2014/main" id="{0EABC756-04D5-EB5C-12EE-44E065779838}"/>
              </a:ext>
            </a:extLst>
          </p:cNvPr>
          <p:cNvCxnSpPr/>
          <p:nvPr/>
        </p:nvCxnSpPr>
        <p:spPr>
          <a:xfrm flipV="1">
            <a:off x="5185775" y="3675484"/>
            <a:ext cx="1830221" cy="202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69" name="TextBox 268">
            <a:extLst>
              <a:ext uri="{FF2B5EF4-FFF2-40B4-BE49-F238E27FC236}">
                <a16:creationId xmlns:a16="http://schemas.microsoft.com/office/drawing/2014/main" id="{CC0CED02-6302-D3F8-0F59-A5FA2D96417B}"/>
              </a:ext>
            </a:extLst>
          </p:cNvPr>
          <p:cNvSpPr txBox="1"/>
          <p:nvPr/>
        </p:nvSpPr>
        <p:spPr>
          <a:xfrm>
            <a:off x="4724400" y="3383666"/>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a:latin typeface="Aharoni"/>
                <a:cs typeface="Aharoni"/>
              </a:rPr>
              <a:t>Cache hit to d5 </a:t>
            </a:r>
          </a:p>
        </p:txBody>
      </p:sp>
    </p:spTree>
    <p:extLst>
      <p:ext uri="{BB962C8B-B14F-4D97-AF65-F5344CB8AC3E}">
        <p14:creationId xmlns:p14="http://schemas.microsoft.com/office/powerpoint/2010/main" val="21526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21340-E47D-C4D3-99F2-0890D40D8C2D}"/>
              </a:ext>
            </a:extLst>
          </p:cNvPr>
          <p:cNvSpPr>
            <a:spLocks noGrp="1"/>
          </p:cNvSpPr>
          <p:nvPr>
            <p:ph type="title"/>
          </p:nvPr>
        </p:nvSpPr>
        <p:spPr/>
        <p:txBody>
          <a:bodyPr/>
          <a:lstStyle/>
          <a:p>
            <a:r>
              <a:rPr lang="en-US" dirty="0">
                <a:cs typeface="Calibri"/>
              </a:rPr>
              <a:t>Why FV for PLRU?</a:t>
            </a:r>
            <a:endParaRPr lang="en-US" dirty="0"/>
          </a:p>
        </p:txBody>
      </p:sp>
      <p:sp>
        <p:nvSpPr>
          <p:cNvPr id="4" name="Footer Placeholder 3">
            <a:extLst>
              <a:ext uri="{FF2B5EF4-FFF2-40B4-BE49-F238E27FC236}">
                <a16:creationId xmlns:a16="http://schemas.microsoft.com/office/drawing/2014/main" id="{16D10A0F-07F1-44AB-A21C-39190392583E}"/>
              </a:ext>
            </a:extLst>
          </p:cNvPr>
          <p:cNvSpPr>
            <a:spLocks noGrp="1"/>
          </p:cNvSpPr>
          <p:nvPr>
            <p:ph type="ftr" sz="quarter" idx="11"/>
          </p:nvPr>
        </p:nvSpPr>
        <p:spPr/>
        <p:txBody>
          <a:bodyPr/>
          <a:lstStyle/>
          <a:p>
            <a:r>
              <a:rPr lang="en-US" dirty="0"/>
              <a:t>© Accellera Systems Initiative</a:t>
            </a:r>
          </a:p>
        </p:txBody>
      </p:sp>
      <p:sp>
        <p:nvSpPr>
          <p:cNvPr id="5" name="Slide Number Placeholder 4">
            <a:extLst>
              <a:ext uri="{FF2B5EF4-FFF2-40B4-BE49-F238E27FC236}">
                <a16:creationId xmlns:a16="http://schemas.microsoft.com/office/drawing/2014/main" id="{AAB865CC-5D00-A092-E25E-69C785DED499}"/>
              </a:ext>
            </a:extLst>
          </p:cNvPr>
          <p:cNvSpPr>
            <a:spLocks noGrp="1"/>
          </p:cNvSpPr>
          <p:nvPr>
            <p:ph type="sldNum" sz="quarter" idx="12"/>
          </p:nvPr>
        </p:nvSpPr>
        <p:spPr/>
        <p:txBody>
          <a:bodyPr/>
          <a:lstStyle/>
          <a:p>
            <a:fld id="{8B820FFD-5868-4678-ACC2-C353669912D5}" type="slidenum">
              <a:rPr lang="en-US" smtClean="0"/>
              <a:pPr/>
              <a:t>8</a:t>
            </a:fld>
            <a:endParaRPr lang="en-US"/>
          </a:p>
        </p:txBody>
      </p:sp>
      <p:sp>
        <p:nvSpPr>
          <p:cNvPr id="7" name="Rectangle: Rounded Corners 6">
            <a:extLst>
              <a:ext uri="{FF2B5EF4-FFF2-40B4-BE49-F238E27FC236}">
                <a16:creationId xmlns:a16="http://schemas.microsoft.com/office/drawing/2014/main" id="{3EA6AF66-037D-892D-1A06-A2A6A5A9A007}"/>
              </a:ext>
            </a:extLst>
          </p:cNvPr>
          <p:cNvSpPr/>
          <p:nvPr/>
        </p:nvSpPr>
        <p:spPr>
          <a:xfrm>
            <a:off x="4076698" y="4000964"/>
            <a:ext cx="4038601" cy="1752600"/>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dk1"/>
          </a:fillRef>
          <a:effectRef idx="1">
            <a:schemeClr val="dk1"/>
          </a:effectRef>
          <a:fontRef idx="minor">
            <a:schemeClr val="lt1"/>
          </a:fontRef>
        </p:style>
        <p:txBody>
          <a:bodyPr rtlCol="0" anchor="ctr"/>
          <a:lstStyle/>
          <a:p>
            <a:pPr algn="ctr"/>
            <a:r>
              <a:rPr lang="en-US" dirty="0">
                <a:ea typeface="+mn-lt"/>
                <a:cs typeface="+mn-lt"/>
              </a:rPr>
              <a:t>Therefore, FV helps us to find all critical corner cases bugs and other low hanging bugs easily</a:t>
            </a:r>
          </a:p>
          <a:p>
            <a:pPr algn="ctr"/>
            <a:r>
              <a:rPr lang="en-US" b="1" dirty="0">
                <a:ea typeface="+mn-lt"/>
                <a:cs typeface="+mn-lt"/>
              </a:rPr>
              <a:t> </a:t>
            </a:r>
          </a:p>
        </p:txBody>
      </p:sp>
      <p:sp>
        <p:nvSpPr>
          <p:cNvPr id="8" name="Rectangle: Rounded Corners 7">
            <a:extLst>
              <a:ext uri="{FF2B5EF4-FFF2-40B4-BE49-F238E27FC236}">
                <a16:creationId xmlns:a16="http://schemas.microsoft.com/office/drawing/2014/main" id="{B51E56AC-DB60-4921-F722-3FE51953C790}"/>
              </a:ext>
            </a:extLst>
          </p:cNvPr>
          <p:cNvSpPr/>
          <p:nvPr/>
        </p:nvSpPr>
        <p:spPr>
          <a:xfrm>
            <a:off x="1066798" y="1447800"/>
            <a:ext cx="4038601" cy="1752600"/>
          </a:xfrm>
          <a:prstGeom prst="round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ea typeface="+mn-lt"/>
                <a:cs typeface="+mn-lt"/>
              </a:rPr>
              <a:t>PLRU is prone to corner cases bugs like not accessing some ways of cache set after a set of events as it is just an approximation not absolute like LRU.</a:t>
            </a:r>
          </a:p>
        </p:txBody>
      </p:sp>
      <p:sp>
        <p:nvSpPr>
          <p:cNvPr id="9" name="Rectangle: Rounded Corners 8">
            <a:extLst>
              <a:ext uri="{FF2B5EF4-FFF2-40B4-BE49-F238E27FC236}">
                <a16:creationId xmlns:a16="http://schemas.microsoft.com/office/drawing/2014/main" id="{19D1AD25-9293-7798-0438-9FBCE055553B}"/>
              </a:ext>
            </a:extLst>
          </p:cNvPr>
          <p:cNvSpPr/>
          <p:nvPr/>
        </p:nvSpPr>
        <p:spPr>
          <a:xfrm>
            <a:off x="7086600" y="1447800"/>
            <a:ext cx="4038601" cy="1752600"/>
          </a:xfrm>
          <a:prstGeom prst="round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ea typeface="+mn-lt"/>
                <a:cs typeface="+mn-lt"/>
              </a:rPr>
              <a:t>FV is a technique to verify complex digital design using mathematical models. Its breadth first analysis is exhaustive enough to provide complete coverage of design functionality</a:t>
            </a:r>
          </a:p>
        </p:txBody>
      </p:sp>
      <p:sp>
        <p:nvSpPr>
          <p:cNvPr id="15" name="Callout: Down Arrow 14">
            <a:extLst>
              <a:ext uri="{FF2B5EF4-FFF2-40B4-BE49-F238E27FC236}">
                <a16:creationId xmlns:a16="http://schemas.microsoft.com/office/drawing/2014/main" id="{6BAA1B9C-5A49-89BD-28A1-6345A77F7A39}"/>
              </a:ext>
            </a:extLst>
          </p:cNvPr>
          <p:cNvSpPr/>
          <p:nvPr/>
        </p:nvSpPr>
        <p:spPr>
          <a:xfrm>
            <a:off x="5105399" y="2232025"/>
            <a:ext cx="1981201" cy="1752600"/>
          </a:xfrm>
          <a:prstGeom prst="downArrowCallout">
            <a:avLst>
              <a:gd name="adj1" fmla="val 14319"/>
              <a:gd name="adj2" fmla="val 25000"/>
              <a:gd name="adj3" fmla="val 25000"/>
              <a:gd name="adj4" fmla="val 12953"/>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513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55DA-33CD-E3FA-395D-EBCF33631450}"/>
              </a:ext>
            </a:extLst>
          </p:cNvPr>
          <p:cNvSpPr>
            <a:spLocks noGrp="1"/>
          </p:cNvSpPr>
          <p:nvPr>
            <p:ph type="title"/>
          </p:nvPr>
        </p:nvSpPr>
        <p:spPr>
          <a:xfrm>
            <a:off x="609600" y="274638"/>
            <a:ext cx="10972800" cy="1143000"/>
          </a:xfrm>
        </p:spPr>
        <p:txBody>
          <a:bodyPr anchor="ctr">
            <a:normAutofit/>
          </a:bodyPr>
          <a:lstStyle/>
          <a:p>
            <a:r>
              <a:rPr lang="en-US" dirty="0"/>
              <a:t>PLRU FV – Initial Approach</a:t>
            </a:r>
          </a:p>
        </p:txBody>
      </p:sp>
      <p:sp>
        <p:nvSpPr>
          <p:cNvPr id="4" name="Footer Placeholder 3">
            <a:extLst>
              <a:ext uri="{FF2B5EF4-FFF2-40B4-BE49-F238E27FC236}">
                <a16:creationId xmlns:a16="http://schemas.microsoft.com/office/drawing/2014/main" id="{9751013D-5010-5E77-CD67-ACF7B7EFB215}"/>
              </a:ext>
            </a:extLst>
          </p:cNvPr>
          <p:cNvSpPr>
            <a:spLocks noGrp="1"/>
          </p:cNvSpPr>
          <p:nvPr>
            <p:ph type="ftr" sz="quarter" idx="11"/>
          </p:nvPr>
        </p:nvSpPr>
        <p:spPr>
          <a:xfrm>
            <a:off x="2235200" y="6356351"/>
            <a:ext cx="2946400" cy="365125"/>
          </a:xfrm>
        </p:spPr>
        <p:txBody>
          <a:bodyPr anchor="ctr">
            <a:normAutofit/>
          </a:bodyPr>
          <a:lstStyle/>
          <a:p>
            <a:pPr>
              <a:spcAft>
                <a:spcPts val="600"/>
              </a:spcAft>
            </a:pPr>
            <a:r>
              <a:rPr lang="en-US" dirty="0"/>
              <a:t>© Accellera Systems Initiative</a:t>
            </a:r>
            <a:endParaRPr lang="en-US"/>
          </a:p>
        </p:txBody>
      </p:sp>
      <p:sp>
        <p:nvSpPr>
          <p:cNvPr id="5" name="Slide Number Placeholder 4">
            <a:extLst>
              <a:ext uri="{FF2B5EF4-FFF2-40B4-BE49-F238E27FC236}">
                <a16:creationId xmlns:a16="http://schemas.microsoft.com/office/drawing/2014/main" id="{E255238D-BADE-64B1-375B-899B99623634}"/>
              </a:ext>
            </a:extLst>
          </p:cNvPr>
          <p:cNvSpPr>
            <a:spLocks noGrp="1"/>
          </p:cNvSpPr>
          <p:nvPr>
            <p:ph type="sldNum" sz="quarter" idx="12"/>
          </p:nvPr>
        </p:nvSpPr>
        <p:spPr>
          <a:xfrm>
            <a:off x="4876800" y="6356351"/>
            <a:ext cx="2336800" cy="365125"/>
          </a:xfrm>
        </p:spPr>
        <p:txBody>
          <a:bodyPr anchor="ctr">
            <a:normAutofit/>
          </a:bodyPr>
          <a:lstStyle/>
          <a:p>
            <a:pPr>
              <a:spcAft>
                <a:spcPts val="600"/>
              </a:spcAft>
            </a:pPr>
            <a:fld id="{8B820FFD-5868-4678-ACC2-C353669912D5}" type="slidenum">
              <a:rPr lang="en-US" smtClean="0"/>
              <a:pPr>
                <a:spcAft>
                  <a:spcPts val="600"/>
                </a:spcAft>
              </a:pPr>
              <a:t>9</a:t>
            </a:fld>
            <a:endParaRPr lang="en-US" dirty="0"/>
          </a:p>
        </p:txBody>
      </p:sp>
      <p:sp>
        <p:nvSpPr>
          <p:cNvPr id="6" name="Freeform: Shape 5">
            <a:extLst>
              <a:ext uri="{FF2B5EF4-FFF2-40B4-BE49-F238E27FC236}">
                <a16:creationId xmlns:a16="http://schemas.microsoft.com/office/drawing/2014/main" id="{A317089A-8A54-056E-9E94-66C0D5CA5432}"/>
              </a:ext>
            </a:extLst>
          </p:cNvPr>
          <p:cNvSpPr/>
          <p:nvPr/>
        </p:nvSpPr>
        <p:spPr>
          <a:xfrm>
            <a:off x="609600" y="4832027"/>
            <a:ext cx="10972800" cy="1110778"/>
          </a:xfrm>
          <a:custGeom>
            <a:avLst/>
            <a:gdLst>
              <a:gd name="connsiteX0" fmla="*/ 0 w 10972800"/>
              <a:gd name="connsiteY0" fmla="*/ 0 h 1110778"/>
              <a:gd name="connsiteX1" fmla="*/ 10972800 w 10972800"/>
              <a:gd name="connsiteY1" fmla="*/ 0 h 1110778"/>
              <a:gd name="connsiteX2" fmla="*/ 10972800 w 10972800"/>
              <a:gd name="connsiteY2" fmla="*/ 1110778 h 1110778"/>
              <a:gd name="connsiteX3" fmla="*/ 0 w 10972800"/>
              <a:gd name="connsiteY3" fmla="*/ 1110778 h 1110778"/>
              <a:gd name="connsiteX4" fmla="*/ 0 w 10972800"/>
              <a:gd name="connsiteY4" fmla="*/ 0 h 1110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1110778">
                <a:moveTo>
                  <a:pt x="0" y="0"/>
                </a:moveTo>
                <a:lnTo>
                  <a:pt x="10972800" y="0"/>
                </a:lnTo>
                <a:lnTo>
                  <a:pt x="10972800" y="1110778"/>
                </a:lnTo>
                <a:lnTo>
                  <a:pt x="0" y="1110778"/>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9352" tIns="149352" rIns="149352" bIns="660310" numCol="1" spcCol="1270" anchor="ctr" anchorCtr="0">
            <a:noAutofit/>
          </a:bodyPr>
          <a:lstStyle/>
          <a:p>
            <a:pPr marL="0" lvl="0" indent="0" algn="ctr" defTabSz="933450" rtl="0">
              <a:lnSpc>
                <a:spcPct val="90000"/>
              </a:lnSpc>
              <a:spcBef>
                <a:spcPct val="0"/>
              </a:spcBef>
              <a:spcAft>
                <a:spcPct val="35000"/>
              </a:spcAft>
              <a:buNone/>
            </a:pPr>
            <a:r>
              <a:rPr lang="en-US" sz="2100" kern="1200">
                <a:latin typeface="Calibri"/>
              </a:rPr>
              <a:t>PLRU generic properties derived from LRU</a:t>
            </a:r>
            <a:endParaRPr lang="en-US" sz="2100" kern="1200" dirty="0">
              <a:latin typeface="Calibri"/>
            </a:endParaRPr>
          </a:p>
        </p:txBody>
      </p:sp>
      <p:sp>
        <p:nvSpPr>
          <p:cNvPr id="8" name="Freeform: Shape 7">
            <a:extLst>
              <a:ext uri="{FF2B5EF4-FFF2-40B4-BE49-F238E27FC236}">
                <a16:creationId xmlns:a16="http://schemas.microsoft.com/office/drawing/2014/main" id="{ECF9E96C-89CC-70FB-C4FD-D96D086689D7}"/>
              </a:ext>
            </a:extLst>
          </p:cNvPr>
          <p:cNvSpPr/>
          <p:nvPr/>
        </p:nvSpPr>
        <p:spPr>
          <a:xfrm>
            <a:off x="609600" y="5409632"/>
            <a:ext cx="5486399" cy="510958"/>
          </a:xfrm>
          <a:custGeom>
            <a:avLst/>
            <a:gdLst>
              <a:gd name="connsiteX0" fmla="*/ 0 w 5486399"/>
              <a:gd name="connsiteY0" fmla="*/ 0 h 510958"/>
              <a:gd name="connsiteX1" fmla="*/ 5486399 w 5486399"/>
              <a:gd name="connsiteY1" fmla="*/ 0 h 510958"/>
              <a:gd name="connsiteX2" fmla="*/ 5486399 w 5486399"/>
              <a:gd name="connsiteY2" fmla="*/ 510958 h 510958"/>
              <a:gd name="connsiteX3" fmla="*/ 0 w 5486399"/>
              <a:gd name="connsiteY3" fmla="*/ 510958 h 510958"/>
              <a:gd name="connsiteX4" fmla="*/ 0 w 5486399"/>
              <a:gd name="connsiteY4" fmla="*/ 0 h 510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399" h="510958">
                <a:moveTo>
                  <a:pt x="0" y="0"/>
                </a:moveTo>
                <a:lnTo>
                  <a:pt x="5486399" y="0"/>
                </a:lnTo>
                <a:lnTo>
                  <a:pt x="5486399" y="510958"/>
                </a:lnTo>
                <a:lnTo>
                  <a:pt x="0" y="510958"/>
                </a:lnTo>
                <a:lnTo>
                  <a:pt x="0" y="0"/>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dirty="0"/>
              <a:t>When the cache is not full and a cache miss occurs, a write happens on an invalid way.</a:t>
            </a:r>
          </a:p>
        </p:txBody>
      </p:sp>
      <p:sp>
        <p:nvSpPr>
          <p:cNvPr id="9" name="Freeform: Shape 8">
            <a:extLst>
              <a:ext uri="{FF2B5EF4-FFF2-40B4-BE49-F238E27FC236}">
                <a16:creationId xmlns:a16="http://schemas.microsoft.com/office/drawing/2014/main" id="{79951E8C-DCC2-31E5-BC59-5159E8B5D8DC}"/>
              </a:ext>
            </a:extLst>
          </p:cNvPr>
          <p:cNvSpPr/>
          <p:nvPr/>
        </p:nvSpPr>
        <p:spPr>
          <a:xfrm>
            <a:off x="6096000" y="5409632"/>
            <a:ext cx="5486399" cy="510958"/>
          </a:xfrm>
          <a:custGeom>
            <a:avLst/>
            <a:gdLst>
              <a:gd name="connsiteX0" fmla="*/ 0 w 5486399"/>
              <a:gd name="connsiteY0" fmla="*/ 0 h 510958"/>
              <a:gd name="connsiteX1" fmla="*/ 5486399 w 5486399"/>
              <a:gd name="connsiteY1" fmla="*/ 0 h 510958"/>
              <a:gd name="connsiteX2" fmla="*/ 5486399 w 5486399"/>
              <a:gd name="connsiteY2" fmla="*/ 510958 h 510958"/>
              <a:gd name="connsiteX3" fmla="*/ 0 w 5486399"/>
              <a:gd name="connsiteY3" fmla="*/ 510958 h 510958"/>
              <a:gd name="connsiteX4" fmla="*/ 0 w 5486399"/>
              <a:gd name="connsiteY4" fmla="*/ 0 h 510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399" h="510958">
                <a:moveTo>
                  <a:pt x="0" y="0"/>
                </a:moveTo>
                <a:lnTo>
                  <a:pt x="5486399" y="0"/>
                </a:lnTo>
                <a:lnTo>
                  <a:pt x="5486399" y="510958"/>
                </a:lnTo>
                <a:lnTo>
                  <a:pt x="0" y="510958"/>
                </a:lnTo>
                <a:lnTo>
                  <a:pt x="0" y="0"/>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dirty="0"/>
              <a:t>When the cache is full and a cache miss occurs, no write happens on the most recently used(MRU) way.</a:t>
            </a:r>
          </a:p>
        </p:txBody>
      </p:sp>
      <p:sp>
        <p:nvSpPr>
          <p:cNvPr id="10" name="Freeform: Shape 9">
            <a:extLst>
              <a:ext uri="{FF2B5EF4-FFF2-40B4-BE49-F238E27FC236}">
                <a16:creationId xmlns:a16="http://schemas.microsoft.com/office/drawing/2014/main" id="{E89B85D9-B2ED-B05D-963F-D9CB7B9B11A8}"/>
              </a:ext>
            </a:extLst>
          </p:cNvPr>
          <p:cNvSpPr/>
          <p:nvPr/>
        </p:nvSpPr>
        <p:spPr>
          <a:xfrm>
            <a:off x="609600" y="3140311"/>
            <a:ext cx="10972800" cy="1708378"/>
          </a:xfrm>
          <a:custGeom>
            <a:avLst/>
            <a:gdLst>
              <a:gd name="connsiteX0" fmla="*/ 0 w 10972800"/>
              <a:gd name="connsiteY0" fmla="*/ 598325 h 1708377"/>
              <a:gd name="connsiteX1" fmla="*/ 5272853 w 10972800"/>
              <a:gd name="connsiteY1" fmla="*/ 598325 h 1708377"/>
              <a:gd name="connsiteX2" fmla="*/ 5272853 w 10972800"/>
              <a:gd name="connsiteY2" fmla="*/ 427094 h 1708377"/>
              <a:gd name="connsiteX3" fmla="*/ 5059306 w 10972800"/>
              <a:gd name="connsiteY3" fmla="*/ 427094 h 1708377"/>
              <a:gd name="connsiteX4" fmla="*/ 5486400 w 10972800"/>
              <a:gd name="connsiteY4" fmla="*/ 0 h 1708377"/>
              <a:gd name="connsiteX5" fmla="*/ 5913494 w 10972800"/>
              <a:gd name="connsiteY5" fmla="*/ 427094 h 1708377"/>
              <a:gd name="connsiteX6" fmla="*/ 5699947 w 10972800"/>
              <a:gd name="connsiteY6" fmla="*/ 427094 h 1708377"/>
              <a:gd name="connsiteX7" fmla="*/ 5699947 w 10972800"/>
              <a:gd name="connsiteY7" fmla="*/ 598325 h 1708377"/>
              <a:gd name="connsiteX8" fmla="*/ 10972800 w 10972800"/>
              <a:gd name="connsiteY8" fmla="*/ 598325 h 1708377"/>
              <a:gd name="connsiteX9" fmla="*/ 10972800 w 10972800"/>
              <a:gd name="connsiteY9" fmla="*/ 1708377 h 1708377"/>
              <a:gd name="connsiteX10" fmla="*/ 0 w 10972800"/>
              <a:gd name="connsiteY10" fmla="*/ 1708377 h 1708377"/>
              <a:gd name="connsiteX11" fmla="*/ 0 w 10972800"/>
              <a:gd name="connsiteY11" fmla="*/ 598325 h 1708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0" h="1708377">
                <a:moveTo>
                  <a:pt x="10972800" y="1110052"/>
                </a:moveTo>
                <a:lnTo>
                  <a:pt x="5699947" y="1110052"/>
                </a:lnTo>
                <a:lnTo>
                  <a:pt x="5699947" y="1281283"/>
                </a:lnTo>
                <a:lnTo>
                  <a:pt x="5913494" y="1281283"/>
                </a:lnTo>
                <a:lnTo>
                  <a:pt x="5486400" y="1708376"/>
                </a:lnTo>
                <a:lnTo>
                  <a:pt x="5059306" y="1281283"/>
                </a:lnTo>
                <a:lnTo>
                  <a:pt x="5272853" y="1281283"/>
                </a:lnTo>
                <a:lnTo>
                  <a:pt x="5272853" y="1110052"/>
                </a:lnTo>
                <a:lnTo>
                  <a:pt x="0" y="1110052"/>
                </a:lnTo>
                <a:lnTo>
                  <a:pt x="0" y="1"/>
                </a:lnTo>
                <a:lnTo>
                  <a:pt x="10972800" y="1"/>
                </a:lnTo>
                <a:lnTo>
                  <a:pt x="10972800" y="111005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9352" tIns="149352" rIns="149352" bIns="1258090" numCol="1" spcCol="1270" anchor="ctr" anchorCtr="0">
            <a:noAutofit/>
          </a:bodyPr>
          <a:lstStyle/>
          <a:p>
            <a:pPr marL="0" lvl="0" indent="0" algn="ctr" defTabSz="933450" rtl="0">
              <a:lnSpc>
                <a:spcPct val="90000"/>
              </a:lnSpc>
              <a:spcBef>
                <a:spcPct val="0"/>
              </a:spcBef>
              <a:spcAft>
                <a:spcPct val="35000"/>
              </a:spcAft>
              <a:buNone/>
            </a:pPr>
            <a:r>
              <a:rPr lang="en-US" sz="2100" kern="1200">
                <a:latin typeface="Calibri"/>
              </a:rPr>
              <a:t> Generic</a:t>
            </a:r>
            <a:r>
              <a:rPr lang="en-US" sz="2100" kern="1200"/>
              <a:t> properties</a:t>
            </a:r>
            <a:r>
              <a:rPr lang="en-US" sz="2100" kern="1200">
                <a:latin typeface="Calibri"/>
              </a:rPr>
              <a:t> for LRU</a:t>
            </a:r>
            <a:endParaRPr lang="en-US" sz="2100" kern="1200" dirty="0"/>
          </a:p>
        </p:txBody>
      </p:sp>
      <p:sp>
        <p:nvSpPr>
          <p:cNvPr id="11" name="Freeform: Shape 10">
            <a:extLst>
              <a:ext uri="{FF2B5EF4-FFF2-40B4-BE49-F238E27FC236}">
                <a16:creationId xmlns:a16="http://schemas.microsoft.com/office/drawing/2014/main" id="{91FAD1B1-AAE7-08DB-F6CC-E607AA109588}"/>
              </a:ext>
            </a:extLst>
          </p:cNvPr>
          <p:cNvSpPr/>
          <p:nvPr/>
        </p:nvSpPr>
        <p:spPr>
          <a:xfrm>
            <a:off x="609600" y="3739952"/>
            <a:ext cx="5486399" cy="510804"/>
          </a:xfrm>
          <a:custGeom>
            <a:avLst/>
            <a:gdLst>
              <a:gd name="connsiteX0" fmla="*/ 0 w 5486399"/>
              <a:gd name="connsiteY0" fmla="*/ 0 h 510804"/>
              <a:gd name="connsiteX1" fmla="*/ 5486399 w 5486399"/>
              <a:gd name="connsiteY1" fmla="*/ 0 h 510804"/>
              <a:gd name="connsiteX2" fmla="*/ 5486399 w 5486399"/>
              <a:gd name="connsiteY2" fmla="*/ 510804 h 510804"/>
              <a:gd name="connsiteX3" fmla="*/ 0 w 5486399"/>
              <a:gd name="connsiteY3" fmla="*/ 510804 h 510804"/>
              <a:gd name="connsiteX4" fmla="*/ 0 w 5486399"/>
              <a:gd name="connsiteY4" fmla="*/ 0 h 510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399" h="510804">
                <a:moveTo>
                  <a:pt x="0" y="0"/>
                </a:moveTo>
                <a:lnTo>
                  <a:pt x="5486399" y="0"/>
                </a:lnTo>
                <a:lnTo>
                  <a:pt x="5486399" y="510804"/>
                </a:lnTo>
                <a:lnTo>
                  <a:pt x="0" y="510804"/>
                </a:lnTo>
                <a:lnTo>
                  <a:pt x="0" y="0"/>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IN" sz="1600" kern="1200" dirty="0"/>
              <a:t>When a cache is not full and a cache miss occurs, then write should happen at one of the invalid entries</a:t>
            </a:r>
            <a:r>
              <a:rPr lang="en-US" sz="1600" kern="1200" dirty="0"/>
              <a:t> </a:t>
            </a:r>
          </a:p>
        </p:txBody>
      </p:sp>
      <p:sp>
        <p:nvSpPr>
          <p:cNvPr id="12" name="Freeform: Shape 11">
            <a:extLst>
              <a:ext uri="{FF2B5EF4-FFF2-40B4-BE49-F238E27FC236}">
                <a16:creationId xmlns:a16="http://schemas.microsoft.com/office/drawing/2014/main" id="{49CFB2C0-2ED3-FE2E-F9F0-0776185E5EF4}"/>
              </a:ext>
            </a:extLst>
          </p:cNvPr>
          <p:cNvSpPr/>
          <p:nvPr/>
        </p:nvSpPr>
        <p:spPr>
          <a:xfrm>
            <a:off x="6096000" y="3739952"/>
            <a:ext cx="5486399" cy="510804"/>
          </a:xfrm>
          <a:custGeom>
            <a:avLst/>
            <a:gdLst>
              <a:gd name="connsiteX0" fmla="*/ 0 w 5486399"/>
              <a:gd name="connsiteY0" fmla="*/ 0 h 510804"/>
              <a:gd name="connsiteX1" fmla="*/ 5486399 w 5486399"/>
              <a:gd name="connsiteY1" fmla="*/ 0 h 510804"/>
              <a:gd name="connsiteX2" fmla="*/ 5486399 w 5486399"/>
              <a:gd name="connsiteY2" fmla="*/ 510804 h 510804"/>
              <a:gd name="connsiteX3" fmla="*/ 0 w 5486399"/>
              <a:gd name="connsiteY3" fmla="*/ 510804 h 510804"/>
              <a:gd name="connsiteX4" fmla="*/ 0 w 5486399"/>
              <a:gd name="connsiteY4" fmla="*/ 0 h 510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399" h="510804">
                <a:moveTo>
                  <a:pt x="0" y="0"/>
                </a:moveTo>
                <a:lnTo>
                  <a:pt x="5486399" y="0"/>
                </a:lnTo>
                <a:lnTo>
                  <a:pt x="5486399" y="510804"/>
                </a:lnTo>
                <a:lnTo>
                  <a:pt x="0" y="510804"/>
                </a:lnTo>
                <a:lnTo>
                  <a:pt x="0" y="0"/>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IN" sz="1600" kern="1200" dirty="0"/>
              <a:t>When a cache is full and a cache miss occurs, then write should happen on the oldest valid entry present</a:t>
            </a:r>
            <a:r>
              <a:rPr lang="en-US" sz="1600" kern="1200" dirty="0"/>
              <a:t> </a:t>
            </a:r>
          </a:p>
        </p:txBody>
      </p:sp>
      <p:sp>
        <p:nvSpPr>
          <p:cNvPr id="13" name="Freeform: Shape 12">
            <a:extLst>
              <a:ext uri="{FF2B5EF4-FFF2-40B4-BE49-F238E27FC236}">
                <a16:creationId xmlns:a16="http://schemas.microsoft.com/office/drawing/2014/main" id="{45A47C25-5104-66D2-528D-99D9CC0B52FA}"/>
              </a:ext>
            </a:extLst>
          </p:cNvPr>
          <p:cNvSpPr/>
          <p:nvPr/>
        </p:nvSpPr>
        <p:spPr>
          <a:xfrm>
            <a:off x="609600" y="1448594"/>
            <a:ext cx="10972800" cy="1708379"/>
          </a:xfrm>
          <a:custGeom>
            <a:avLst/>
            <a:gdLst>
              <a:gd name="connsiteX0" fmla="*/ 0 w 10972800"/>
              <a:gd name="connsiteY0" fmla="*/ 598325 h 1708377"/>
              <a:gd name="connsiteX1" fmla="*/ 5272853 w 10972800"/>
              <a:gd name="connsiteY1" fmla="*/ 598325 h 1708377"/>
              <a:gd name="connsiteX2" fmla="*/ 5272853 w 10972800"/>
              <a:gd name="connsiteY2" fmla="*/ 427094 h 1708377"/>
              <a:gd name="connsiteX3" fmla="*/ 5059306 w 10972800"/>
              <a:gd name="connsiteY3" fmla="*/ 427094 h 1708377"/>
              <a:gd name="connsiteX4" fmla="*/ 5486400 w 10972800"/>
              <a:gd name="connsiteY4" fmla="*/ 0 h 1708377"/>
              <a:gd name="connsiteX5" fmla="*/ 5913494 w 10972800"/>
              <a:gd name="connsiteY5" fmla="*/ 427094 h 1708377"/>
              <a:gd name="connsiteX6" fmla="*/ 5699947 w 10972800"/>
              <a:gd name="connsiteY6" fmla="*/ 427094 h 1708377"/>
              <a:gd name="connsiteX7" fmla="*/ 5699947 w 10972800"/>
              <a:gd name="connsiteY7" fmla="*/ 598325 h 1708377"/>
              <a:gd name="connsiteX8" fmla="*/ 10972800 w 10972800"/>
              <a:gd name="connsiteY8" fmla="*/ 598325 h 1708377"/>
              <a:gd name="connsiteX9" fmla="*/ 10972800 w 10972800"/>
              <a:gd name="connsiteY9" fmla="*/ 1708377 h 1708377"/>
              <a:gd name="connsiteX10" fmla="*/ 0 w 10972800"/>
              <a:gd name="connsiteY10" fmla="*/ 1708377 h 1708377"/>
              <a:gd name="connsiteX11" fmla="*/ 0 w 10972800"/>
              <a:gd name="connsiteY11" fmla="*/ 598325 h 1708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0" h="1708377">
                <a:moveTo>
                  <a:pt x="10972800" y="1110052"/>
                </a:moveTo>
                <a:lnTo>
                  <a:pt x="5699947" y="1110052"/>
                </a:lnTo>
                <a:lnTo>
                  <a:pt x="5699947" y="1281283"/>
                </a:lnTo>
                <a:lnTo>
                  <a:pt x="5913494" y="1281283"/>
                </a:lnTo>
                <a:lnTo>
                  <a:pt x="5486400" y="1708376"/>
                </a:lnTo>
                <a:lnTo>
                  <a:pt x="5059306" y="1281283"/>
                </a:lnTo>
                <a:lnTo>
                  <a:pt x="5272853" y="1281283"/>
                </a:lnTo>
                <a:lnTo>
                  <a:pt x="5272853" y="1110052"/>
                </a:lnTo>
                <a:lnTo>
                  <a:pt x="0" y="1110052"/>
                </a:lnTo>
                <a:lnTo>
                  <a:pt x="0" y="1"/>
                </a:lnTo>
                <a:lnTo>
                  <a:pt x="10972800" y="1"/>
                </a:lnTo>
                <a:lnTo>
                  <a:pt x="10972800" y="1110052"/>
                </a:lnTo>
                <a:close/>
              </a:path>
            </a:pathLst>
          </a:custGeom>
          <a:gradFill>
            <a:gsLst>
              <a:gs pos="0">
                <a:schemeClr val="accent1">
                  <a:hueOff val="0"/>
                  <a:satOff val="0"/>
                  <a:lumOff val="0"/>
                  <a:alphaOff val="0"/>
                  <a:shade val="51000"/>
                  <a:satMod val="130000"/>
                </a:schemeClr>
              </a:gs>
              <a:gs pos="49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9351" tIns="149353" rIns="149352" bIns="747678"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alibri"/>
                <a:cs typeface="Times New Roman"/>
              </a:rPr>
              <a:t>The PLRU mechanism is derived from the LRU mechanism, resulting in its test plan to be slightly a modified version of LRU test plan</a:t>
            </a:r>
            <a:endParaRPr lang="en-US" sz="2100" kern="1200" dirty="0">
              <a:latin typeface="Calibri"/>
            </a:endParaRPr>
          </a:p>
        </p:txBody>
      </p:sp>
    </p:spTree>
    <p:extLst>
      <p:ext uri="{BB962C8B-B14F-4D97-AF65-F5344CB8AC3E}">
        <p14:creationId xmlns:p14="http://schemas.microsoft.com/office/powerpoint/2010/main" val="13019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AC529A4D857314092F8987294A43FD3" ma:contentTypeVersion="0" ma:contentTypeDescription="Create a new document." ma:contentTypeScope="" ma:versionID="b3a40a446e339e50bd650e277a113f3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91CAD78-C6F6-407D-A9D5-329355F07703}">
  <ds:schemaRefs>
    <ds:schemaRef ds:uri="http://purl.org/dc/dcmitype/"/>
    <ds:schemaRef ds:uri="http://schemas.microsoft.com/office/2006/documentManagement/types"/>
    <ds:schemaRef ds:uri="http://purl.org/dc/terms/"/>
    <ds:schemaRef ds:uri="http://purl.org/dc/elements/1.1/"/>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1A855BF4-2A99-441B-9566-850307E4F0A5}">
  <ds:schemaRefs>
    <ds:schemaRef ds:uri="http://schemas.microsoft.com/sharepoint/v3/contenttype/forms"/>
  </ds:schemaRefs>
</ds:datastoreItem>
</file>

<file path=customXml/itemProps3.xml><?xml version="1.0" encoding="utf-8"?>
<ds:datastoreItem xmlns:ds="http://schemas.openxmlformats.org/officeDocument/2006/customXml" ds:itemID="{3171F2A1-2ACF-4A95-B48F-47B38B7131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0</TotalTime>
  <Words>1857</Words>
  <Application>Microsoft Office PowerPoint</Application>
  <PresentationFormat>Widescreen</PresentationFormat>
  <Paragraphs>398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Pseudo-LRU Not Efficient in Real World? Use Formal Verification to Bridge the Gap </vt:lpstr>
      <vt:lpstr>Agenda</vt:lpstr>
      <vt:lpstr>Introduction</vt:lpstr>
      <vt:lpstr>LRU vs PLRU</vt:lpstr>
      <vt:lpstr>PLRU Overview</vt:lpstr>
      <vt:lpstr>Tree-based PLRU Transition – Hit Read Case</vt:lpstr>
      <vt:lpstr>Tree-based PLRU Transition – Hit Read Case</vt:lpstr>
      <vt:lpstr>Why FV for PLRU?</vt:lpstr>
      <vt:lpstr>PLRU FV – Initial Approach</vt:lpstr>
      <vt:lpstr>Challenges with Initial Approach</vt:lpstr>
      <vt:lpstr>PowerPoint Presentation</vt:lpstr>
      <vt:lpstr>PowerPoint Presentation</vt:lpstr>
      <vt:lpstr>PLRU FV – Final Approach</vt:lpstr>
      <vt:lpstr>Critical Bug Summary</vt:lpstr>
      <vt:lpstr>Overall Results</vt:lpstr>
      <vt:lpstr>Conclusion</vt:lpstr>
      <vt:lpstr>Future Scope</vt:lpstr>
      <vt:lpstr>Questions</vt:lpstr>
      <vt:lpstr>Backup Slide</vt:lpstr>
      <vt:lpstr>Final Test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Pseudo-LRU Not Efficient in Real World? Use Formal Verification to Bridge the Gap </dc:title>
  <dc:creator/>
  <cp:lastModifiedBy/>
  <cp:revision>904</cp:revision>
  <dcterms:created xsi:type="dcterms:W3CDTF">2011-11-23T07:37:04Z</dcterms:created>
  <dcterms:modified xsi:type="dcterms:W3CDTF">2023-08-01T15:52:42Z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0x0101004AC529A4D857314092F8987294A43FD3</vt:lpwstr>
  </property>
  <property fmtid="{D5CDD505-2E9C-101B-9397-08002B2CF9AE}" pid="3" name="MSIP_Label_6f75f480-7803-4ee9-bb54-84d0635fdbe7_Enabled">
    <vt:lpwstr>true</vt:lpwstr>
  </property>
  <property fmtid="{D5CDD505-2E9C-101B-9397-08002B2CF9AE}" pid="4" name="MSIP_Label_6f75f480-7803-4ee9-bb54-84d0635fdbe7_SetDate">
    <vt:lpwstr>2022-12-15T10:58:23Z</vt:lpwstr>
  </property>
  <property fmtid="{D5CDD505-2E9C-101B-9397-08002B2CF9AE}" pid="5" name="MSIP_Label_6f75f480-7803-4ee9-bb54-84d0635fdbe7_Method">
    <vt:lpwstr>Privileged</vt:lpwstr>
  </property>
  <property fmtid="{D5CDD505-2E9C-101B-9397-08002B2CF9AE}" pid="6" name="MSIP_Label_6f75f480-7803-4ee9-bb54-84d0635fdbe7_Name">
    <vt:lpwstr>unrestricted</vt:lpwstr>
  </property>
  <property fmtid="{D5CDD505-2E9C-101B-9397-08002B2CF9AE}" pid="7" name="MSIP_Label_6f75f480-7803-4ee9-bb54-84d0635fdbe7_SiteId">
    <vt:lpwstr>38ae3bcd-9579-4fd4-adda-b42e1495d55a</vt:lpwstr>
  </property>
  <property fmtid="{D5CDD505-2E9C-101B-9397-08002B2CF9AE}" pid="8" name="MSIP_Label_6f75f480-7803-4ee9-bb54-84d0635fdbe7_ActionId">
    <vt:lpwstr>38c0abd5-c799-45e9-985a-ca31d84c522b</vt:lpwstr>
  </property>
  <property fmtid="{D5CDD505-2E9C-101B-9397-08002B2CF9AE}" pid="9" name="MSIP_Label_6f75f480-7803-4ee9-bb54-84d0635fdbe7_ContentBits">
    <vt:lpwstr>0</vt:lpwstr>
  </property>
  <property fmtid="{D5CDD505-2E9C-101B-9397-08002B2CF9AE}" pid="10" name="Document_Confidentiality">
    <vt:lpwstr>Unrestricted</vt:lpwstr>
  </property>
</Properties>
</file>