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26"/>
  </p:notesMasterIdLst>
  <p:handoutMasterIdLst>
    <p:handoutMasterId r:id="rId27"/>
  </p:handoutMasterIdLst>
  <p:sldIdLst>
    <p:sldId id="501" r:id="rId5"/>
    <p:sldId id="531" r:id="rId6"/>
    <p:sldId id="532" r:id="rId7"/>
    <p:sldId id="529" r:id="rId8"/>
    <p:sldId id="538" r:id="rId9"/>
    <p:sldId id="533" r:id="rId10"/>
    <p:sldId id="539" r:id="rId11"/>
    <p:sldId id="506" r:id="rId12"/>
    <p:sldId id="527" r:id="rId13"/>
    <p:sldId id="525" r:id="rId14"/>
    <p:sldId id="526" r:id="rId15"/>
    <p:sldId id="509" r:id="rId16"/>
    <p:sldId id="528" r:id="rId17"/>
    <p:sldId id="524" r:id="rId18"/>
    <p:sldId id="541" r:id="rId19"/>
    <p:sldId id="512" r:id="rId20"/>
    <p:sldId id="513" r:id="rId21"/>
    <p:sldId id="540" r:id="rId22"/>
    <p:sldId id="536" r:id="rId23"/>
    <p:sldId id="537" r:id="rId24"/>
    <p:sldId id="505" r:id="rId25"/>
  </p:sldIdLst>
  <p:sldSz cx="12192000" cy="6858000"/>
  <p:notesSz cx="10048875" cy="6918325"/>
  <p:custDataLst>
    <p:tags r:id="rId2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FFFFCC"/>
    <a:srgbClr val="FF9900"/>
    <a:srgbClr val="99FF33"/>
    <a:srgbClr val="CC99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FD033C-B609-4A4C-8793-F77F1B404C59}" v="372" dt="2023-09-10T16:05:42.5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7" autoAdjust="0"/>
    <p:restoredTop sz="86008" autoAdjust="0"/>
  </p:normalViewPr>
  <p:slideViewPr>
    <p:cSldViewPr>
      <p:cViewPr varScale="1">
        <p:scale>
          <a:sx n="58" d="100"/>
          <a:sy n="58" d="100"/>
        </p:scale>
        <p:origin x="52" y="42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16914-A675-4EA2-AFE0-D57D5C190E13}"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B38EA361-D924-402A-B999-607852AAE0AA}">
      <dgm:prSet/>
      <dgm:spPr/>
      <dgm:t>
        <a:bodyPr/>
        <a:lstStyle/>
        <a:p>
          <a:pPr>
            <a:defRPr cap="all"/>
          </a:pPr>
          <a:r>
            <a:rPr lang="en-US"/>
            <a:t>Design Complexities </a:t>
          </a:r>
        </a:p>
      </dgm:t>
    </dgm:pt>
    <dgm:pt modelId="{1E52BB6B-F0B3-4237-BCEB-B4493BB6E13F}" type="parTrans" cxnId="{41F87355-A37C-4354-A24D-3D305B759ACB}">
      <dgm:prSet/>
      <dgm:spPr/>
      <dgm:t>
        <a:bodyPr/>
        <a:lstStyle/>
        <a:p>
          <a:endParaRPr lang="en-US"/>
        </a:p>
      </dgm:t>
    </dgm:pt>
    <dgm:pt modelId="{FD4E88FF-02FE-4B91-AC60-13E9E489F5E0}" type="sibTrans" cxnId="{41F87355-A37C-4354-A24D-3D305B759ACB}">
      <dgm:prSet/>
      <dgm:spPr/>
      <dgm:t>
        <a:bodyPr/>
        <a:lstStyle/>
        <a:p>
          <a:endParaRPr lang="en-US"/>
        </a:p>
      </dgm:t>
    </dgm:pt>
    <dgm:pt modelId="{7F259B8A-6BEC-43B8-AA8E-7DFF278BF799}">
      <dgm:prSet/>
      <dgm:spPr/>
      <dgm:t>
        <a:bodyPr/>
        <a:lstStyle/>
        <a:p>
          <a:pPr>
            <a:defRPr cap="all"/>
          </a:pPr>
          <a:r>
            <a:rPr lang="en-US"/>
            <a:t>Case Study – In Band ECC</a:t>
          </a:r>
        </a:p>
      </dgm:t>
    </dgm:pt>
    <dgm:pt modelId="{846EB0E7-C9E1-4E97-BA2F-2DFDB0F331AA}" type="parTrans" cxnId="{D51EA523-263A-4595-974D-D263E1835D80}">
      <dgm:prSet/>
      <dgm:spPr/>
      <dgm:t>
        <a:bodyPr/>
        <a:lstStyle/>
        <a:p>
          <a:endParaRPr lang="en-US"/>
        </a:p>
      </dgm:t>
    </dgm:pt>
    <dgm:pt modelId="{86233496-146F-46C3-8930-6FEB176C3478}" type="sibTrans" cxnId="{D51EA523-263A-4595-974D-D263E1835D80}">
      <dgm:prSet/>
      <dgm:spPr/>
      <dgm:t>
        <a:bodyPr/>
        <a:lstStyle/>
        <a:p>
          <a:endParaRPr lang="en-US"/>
        </a:p>
      </dgm:t>
    </dgm:pt>
    <dgm:pt modelId="{40733B40-68FC-4189-9970-DBA8A5182056}">
      <dgm:prSet/>
      <dgm:spPr/>
      <dgm:t>
        <a:bodyPr/>
        <a:lstStyle/>
        <a:p>
          <a:pPr>
            <a:defRPr cap="all"/>
          </a:pPr>
          <a:r>
            <a:rPr lang="en-US"/>
            <a:t>Comprehensive Verification Technique </a:t>
          </a:r>
        </a:p>
      </dgm:t>
    </dgm:pt>
    <dgm:pt modelId="{0677388D-714F-4570-BFA2-363781C291B4}" type="parTrans" cxnId="{F409A332-ACB0-4293-A655-00E11E822596}">
      <dgm:prSet/>
      <dgm:spPr/>
      <dgm:t>
        <a:bodyPr/>
        <a:lstStyle/>
        <a:p>
          <a:endParaRPr lang="en-US"/>
        </a:p>
      </dgm:t>
    </dgm:pt>
    <dgm:pt modelId="{109A2338-585C-4AF2-9F8D-421CA5389889}" type="sibTrans" cxnId="{F409A332-ACB0-4293-A655-00E11E822596}">
      <dgm:prSet/>
      <dgm:spPr/>
      <dgm:t>
        <a:bodyPr/>
        <a:lstStyle/>
        <a:p>
          <a:endParaRPr lang="en-US"/>
        </a:p>
      </dgm:t>
    </dgm:pt>
    <dgm:pt modelId="{5E7A6E82-F3E1-48AA-95C3-FC9847D952A0}">
      <dgm:prSet/>
      <dgm:spPr/>
      <dgm:t>
        <a:bodyPr/>
        <a:lstStyle/>
        <a:p>
          <a:pPr>
            <a:defRPr cap="all"/>
          </a:pPr>
          <a:r>
            <a:rPr lang="en-US"/>
            <a:t>Results </a:t>
          </a:r>
        </a:p>
      </dgm:t>
    </dgm:pt>
    <dgm:pt modelId="{5BBF9545-C731-4B76-864D-84378249F8C8}" type="parTrans" cxnId="{5BD9114F-DF34-4B7C-AEAB-83EF40730D53}">
      <dgm:prSet/>
      <dgm:spPr/>
      <dgm:t>
        <a:bodyPr/>
        <a:lstStyle/>
        <a:p>
          <a:endParaRPr lang="en-US"/>
        </a:p>
      </dgm:t>
    </dgm:pt>
    <dgm:pt modelId="{45F646DB-9699-4ACA-B28D-9602A91A9283}" type="sibTrans" cxnId="{5BD9114F-DF34-4B7C-AEAB-83EF40730D53}">
      <dgm:prSet/>
      <dgm:spPr/>
      <dgm:t>
        <a:bodyPr/>
        <a:lstStyle/>
        <a:p>
          <a:endParaRPr lang="en-US"/>
        </a:p>
      </dgm:t>
    </dgm:pt>
    <dgm:pt modelId="{B88F47AD-DD1F-4533-AA02-E20028070AAF}">
      <dgm:prSet/>
      <dgm:spPr/>
      <dgm:t>
        <a:bodyPr/>
        <a:lstStyle/>
        <a:p>
          <a:pPr>
            <a:defRPr cap="all"/>
          </a:pPr>
          <a:r>
            <a:rPr lang="en-US"/>
            <a:t>Next Steps </a:t>
          </a:r>
        </a:p>
      </dgm:t>
    </dgm:pt>
    <dgm:pt modelId="{7B3BC075-B288-45E2-9FEB-B00F2A915047}" type="parTrans" cxnId="{3AF0C02B-3DD2-4D55-AA4B-04D93F898E6F}">
      <dgm:prSet/>
      <dgm:spPr/>
      <dgm:t>
        <a:bodyPr/>
        <a:lstStyle/>
        <a:p>
          <a:endParaRPr lang="en-US"/>
        </a:p>
      </dgm:t>
    </dgm:pt>
    <dgm:pt modelId="{7DE1C357-BCAA-4FF1-8D5C-4AF4264E0AFE}" type="sibTrans" cxnId="{3AF0C02B-3DD2-4D55-AA4B-04D93F898E6F}">
      <dgm:prSet/>
      <dgm:spPr/>
      <dgm:t>
        <a:bodyPr/>
        <a:lstStyle/>
        <a:p>
          <a:endParaRPr lang="en-US"/>
        </a:p>
      </dgm:t>
    </dgm:pt>
    <dgm:pt modelId="{39E9B813-E72A-4E7F-A5AE-7C6DCCDB311E}" type="pres">
      <dgm:prSet presAssocID="{34D16914-A675-4EA2-AFE0-D57D5C190E13}" presName="root" presStyleCnt="0">
        <dgm:presLayoutVars>
          <dgm:dir/>
          <dgm:resizeHandles val="exact"/>
        </dgm:presLayoutVars>
      </dgm:prSet>
      <dgm:spPr/>
    </dgm:pt>
    <dgm:pt modelId="{B4EFAEB8-1085-4946-9357-08F54208ACD5}" type="pres">
      <dgm:prSet presAssocID="{B38EA361-D924-402A-B999-607852AAE0AA}" presName="compNode" presStyleCnt="0"/>
      <dgm:spPr/>
    </dgm:pt>
    <dgm:pt modelId="{965F21E2-4EBE-44F8-8256-254049F36827}" type="pres">
      <dgm:prSet presAssocID="{B38EA361-D924-402A-B999-607852AAE0AA}" presName="iconBgRect" presStyleLbl="bgShp" presStyleIdx="0" presStyleCnt="5"/>
      <dgm:spPr/>
    </dgm:pt>
    <dgm:pt modelId="{1E72FD90-C9FA-4971-A1AD-6534F9CEE0F0}" type="pres">
      <dgm:prSet presAssocID="{B38EA361-D924-402A-B999-607852AAE0A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0F5FBF6F-25E6-4A25-B208-F39861317939}" type="pres">
      <dgm:prSet presAssocID="{B38EA361-D924-402A-B999-607852AAE0AA}" presName="spaceRect" presStyleCnt="0"/>
      <dgm:spPr/>
    </dgm:pt>
    <dgm:pt modelId="{F22EA6CF-11A0-4705-B470-E64CCE492AAE}" type="pres">
      <dgm:prSet presAssocID="{B38EA361-D924-402A-B999-607852AAE0AA}" presName="textRect" presStyleLbl="revTx" presStyleIdx="0" presStyleCnt="5">
        <dgm:presLayoutVars>
          <dgm:chMax val="1"/>
          <dgm:chPref val="1"/>
        </dgm:presLayoutVars>
      </dgm:prSet>
      <dgm:spPr/>
    </dgm:pt>
    <dgm:pt modelId="{3ACC9A1B-0E26-40DD-ABC7-668449294F90}" type="pres">
      <dgm:prSet presAssocID="{FD4E88FF-02FE-4B91-AC60-13E9E489F5E0}" presName="sibTrans" presStyleCnt="0"/>
      <dgm:spPr/>
    </dgm:pt>
    <dgm:pt modelId="{873E9F6D-51F1-4D6C-86F9-484F3E83EF93}" type="pres">
      <dgm:prSet presAssocID="{7F259B8A-6BEC-43B8-AA8E-7DFF278BF799}" presName="compNode" presStyleCnt="0"/>
      <dgm:spPr/>
    </dgm:pt>
    <dgm:pt modelId="{9433ACAE-0FB3-4077-83C6-607B1E3E6E42}" type="pres">
      <dgm:prSet presAssocID="{7F259B8A-6BEC-43B8-AA8E-7DFF278BF799}" presName="iconBgRect" presStyleLbl="bgShp" presStyleIdx="1" presStyleCnt="5"/>
      <dgm:spPr/>
    </dgm:pt>
    <dgm:pt modelId="{3DC200FA-B553-47D6-93AF-FBAC795C64EF}" type="pres">
      <dgm:prSet presAssocID="{7F259B8A-6BEC-43B8-AA8E-7DFF278BF79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axophone"/>
        </a:ext>
      </dgm:extLst>
    </dgm:pt>
    <dgm:pt modelId="{0F8D87AD-979C-432E-961F-A67853C7E83D}" type="pres">
      <dgm:prSet presAssocID="{7F259B8A-6BEC-43B8-AA8E-7DFF278BF799}" presName="spaceRect" presStyleCnt="0"/>
      <dgm:spPr/>
    </dgm:pt>
    <dgm:pt modelId="{6AEBCD99-0EF2-467F-AB1F-09F3683E5710}" type="pres">
      <dgm:prSet presAssocID="{7F259B8A-6BEC-43B8-AA8E-7DFF278BF799}" presName="textRect" presStyleLbl="revTx" presStyleIdx="1" presStyleCnt="5">
        <dgm:presLayoutVars>
          <dgm:chMax val="1"/>
          <dgm:chPref val="1"/>
        </dgm:presLayoutVars>
      </dgm:prSet>
      <dgm:spPr/>
    </dgm:pt>
    <dgm:pt modelId="{4E3E6375-3D68-456E-8B44-26AE452F954E}" type="pres">
      <dgm:prSet presAssocID="{86233496-146F-46C3-8930-6FEB176C3478}" presName="sibTrans" presStyleCnt="0"/>
      <dgm:spPr/>
    </dgm:pt>
    <dgm:pt modelId="{50CEEBA5-E008-40B0-98A4-6297E6155ADB}" type="pres">
      <dgm:prSet presAssocID="{40733B40-68FC-4189-9970-DBA8A5182056}" presName="compNode" presStyleCnt="0"/>
      <dgm:spPr/>
    </dgm:pt>
    <dgm:pt modelId="{F64AD63C-AD72-4BAA-B754-51972131C58B}" type="pres">
      <dgm:prSet presAssocID="{40733B40-68FC-4189-9970-DBA8A5182056}" presName="iconBgRect" presStyleLbl="bgShp" presStyleIdx="2" presStyleCnt="5"/>
      <dgm:spPr/>
    </dgm:pt>
    <dgm:pt modelId="{6EB58973-C74C-41B2-BFA7-AD75BAE88997}" type="pres">
      <dgm:prSet presAssocID="{40733B40-68FC-4189-9970-DBA8A518205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E042D654-7774-43C0-80C8-0035DC27B068}" type="pres">
      <dgm:prSet presAssocID="{40733B40-68FC-4189-9970-DBA8A5182056}" presName="spaceRect" presStyleCnt="0"/>
      <dgm:spPr/>
    </dgm:pt>
    <dgm:pt modelId="{808D8B54-E256-4FCF-AD08-F3330F94EBAE}" type="pres">
      <dgm:prSet presAssocID="{40733B40-68FC-4189-9970-DBA8A5182056}" presName="textRect" presStyleLbl="revTx" presStyleIdx="2" presStyleCnt="5">
        <dgm:presLayoutVars>
          <dgm:chMax val="1"/>
          <dgm:chPref val="1"/>
        </dgm:presLayoutVars>
      </dgm:prSet>
      <dgm:spPr/>
    </dgm:pt>
    <dgm:pt modelId="{CC4FB2ED-D897-4A2A-85B5-3CAADA641653}" type="pres">
      <dgm:prSet presAssocID="{109A2338-585C-4AF2-9F8D-421CA5389889}" presName="sibTrans" presStyleCnt="0"/>
      <dgm:spPr/>
    </dgm:pt>
    <dgm:pt modelId="{25562B80-2C91-4017-985D-2144F3D2E10F}" type="pres">
      <dgm:prSet presAssocID="{5E7A6E82-F3E1-48AA-95C3-FC9847D952A0}" presName="compNode" presStyleCnt="0"/>
      <dgm:spPr/>
    </dgm:pt>
    <dgm:pt modelId="{A99C50D2-3A70-46F8-8BC0-68044CE6F6F8}" type="pres">
      <dgm:prSet presAssocID="{5E7A6E82-F3E1-48AA-95C3-FC9847D952A0}" presName="iconBgRect" presStyleLbl="bgShp" presStyleIdx="3" presStyleCnt="5"/>
      <dgm:spPr/>
    </dgm:pt>
    <dgm:pt modelId="{55221A00-FEF1-42B2-A98E-AEBE955287C2}" type="pres">
      <dgm:prSet presAssocID="{5E7A6E82-F3E1-48AA-95C3-FC9847D952A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r chart"/>
        </a:ext>
      </dgm:extLst>
    </dgm:pt>
    <dgm:pt modelId="{6579C855-39AF-4A92-80B1-A123271253C0}" type="pres">
      <dgm:prSet presAssocID="{5E7A6E82-F3E1-48AA-95C3-FC9847D952A0}" presName="spaceRect" presStyleCnt="0"/>
      <dgm:spPr/>
    </dgm:pt>
    <dgm:pt modelId="{9CF38A9D-C7AA-4578-8473-64962F36513F}" type="pres">
      <dgm:prSet presAssocID="{5E7A6E82-F3E1-48AA-95C3-FC9847D952A0}" presName="textRect" presStyleLbl="revTx" presStyleIdx="3" presStyleCnt="5">
        <dgm:presLayoutVars>
          <dgm:chMax val="1"/>
          <dgm:chPref val="1"/>
        </dgm:presLayoutVars>
      </dgm:prSet>
      <dgm:spPr/>
    </dgm:pt>
    <dgm:pt modelId="{CFF07988-090A-4724-8876-65B7FDA206CB}" type="pres">
      <dgm:prSet presAssocID="{45F646DB-9699-4ACA-B28D-9602A91A9283}" presName="sibTrans" presStyleCnt="0"/>
      <dgm:spPr/>
    </dgm:pt>
    <dgm:pt modelId="{4385DB3F-5319-4AF6-8BD5-AC0A22123927}" type="pres">
      <dgm:prSet presAssocID="{B88F47AD-DD1F-4533-AA02-E20028070AAF}" presName="compNode" presStyleCnt="0"/>
      <dgm:spPr/>
    </dgm:pt>
    <dgm:pt modelId="{88F08F9A-E76A-4D3B-A731-D20B40F72F6B}" type="pres">
      <dgm:prSet presAssocID="{B88F47AD-DD1F-4533-AA02-E20028070AAF}" presName="iconBgRect" presStyleLbl="bgShp" presStyleIdx="4" presStyleCnt="5"/>
      <dgm:spPr/>
    </dgm:pt>
    <dgm:pt modelId="{D59FDB20-40FF-43CA-9AC1-EE8D63FFCB85}" type="pres">
      <dgm:prSet presAssocID="{B88F47AD-DD1F-4533-AA02-E20028070AA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ootprints"/>
        </a:ext>
      </dgm:extLst>
    </dgm:pt>
    <dgm:pt modelId="{19E828B5-73EB-43CD-BDE4-8A5D21903B1F}" type="pres">
      <dgm:prSet presAssocID="{B88F47AD-DD1F-4533-AA02-E20028070AAF}" presName="spaceRect" presStyleCnt="0"/>
      <dgm:spPr/>
    </dgm:pt>
    <dgm:pt modelId="{DD1D429E-20F8-4CCE-AFFC-63B1C0396345}" type="pres">
      <dgm:prSet presAssocID="{B88F47AD-DD1F-4533-AA02-E20028070AAF}" presName="textRect" presStyleLbl="revTx" presStyleIdx="4" presStyleCnt="5">
        <dgm:presLayoutVars>
          <dgm:chMax val="1"/>
          <dgm:chPref val="1"/>
        </dgm:presLayoutVars>
      </dgm:prSet>
      <dgm:spPr/>
    </dgm:pt>
  </dgm:ptLst>
  <dgm:cxnLst>
    <dgm:cxn modelId="{30744109-8661-4429-8D20-C9B9230EFCF4}" type="presOf" srcId="{B38EA361-D924-402A-B999-607852AAE0AA}" destId="{F22EA6CF-11A0-4705-B470-E64CCE492AAE}" srcOrd="0" destOrd="0" presId="urn:microsoft.com/office/officeart/2018/5/layout/IconCircleLabelList"/>
    <dgm:cxn modelId="{D51EA523-263A-4595-974D-D263E1835D80}" srcId="{34D16914-A675-4EA2-AFE0-D57D5C190E13}" destId="{7F259B8A-6BEC-43B8-AA8E-7DFF278BF799}" srcOrd="1" destOrd="0" parTransId="{846EB0E7-C9E1-4E97-BA2F-2DFDB0F331AA}" sibTransId="{86233496-146F-46C3-8930-6FEB176C3478}"/>
    <dgm:cxn modelId="{A8BAE22A-73C1-4209-8B65-6F571BB4DEB3}" type="presOf" srcId="{B88F47AD-DD1F-4533-AA02-E20028070AAF}" destId="{DD1D429E-20F8-4CCE-AFFC-63B1C0396345}" srcOrd="0" destOrd="0" presId="urn:microsoft.com/office/officeart/2018/5/layout/IconCircleLabelList"/>
    <dgm:cxn modelId="{3AF0C02B-3DD2-4D55-AA4B-04D93F898E6F}" srcId="{34D16914-A675-4EA2-AFE0-D57D5C190E13}" destId="{B88F47AD-DD1F-4533-AA02-E20028070AAF}" srcOrd="4" destOrd="0" parTransId="{7B3BC075-B288-45E2-9FEB-B00F2A915047}" sibTransId="{7DE1C357-BCAA-4FF1-8D5C-4AF4264E0AFE}"/>
    <dgm:cxn modelId="{F409A332-ACB0-4293-A655-00E11E822596}" srcId="{34D16914-A675-4EA2-AFE0-D57D5C190E13}" destId="{40733B40-68FC-4189-9970-DBA8A5182056}" srcOrd="2" destOrd="0" parTransId="{0677388D-714F-4570-BFA2-363781C291B4}" sibTransId="{109A2338-585C-4AF2-9F8D-421CA5389889}"/>
    <dgm:cxn modelId="{E9570433-FCC7-45C9-8DC6-E937F6729F1C}" type="presOf" srcId="{34D16914-A675-4EA2-AFE0-D57D5C190E13}" destId="{39E9B813-E72A-4E7F-A5AE-7C6DCCDB311E}" srcOrd="0" destOrd="0" presId="urn:microsoft.com/office/officeart/2018/5/layout/IconCircleLabelList"/>
    <dgm:cxn modelId="{5BD9114F-DF34-4B7C-AEAB-83EF40730D53}" srcId="{34D16914-A675-4EA2-AFE0-D57D5C190E13}" destId="{5E7A6E82-F3E1-48AA-95C3-FC9847D952A0}" srcOrd="3" destOrd="0" parTransId="{5BBF9545-C731-4B76-864D-84378249F8C8}" sibTransId="{45F646DB-9699-4ACA-B28D-9602A91A9283}"/>
    <dgm:cxn modelId="{41F87355-A37C-4354-A24D-3D305B759ACB}" srcId="{34D16914-A675-4EA2-AFE0-D57D5C190E13}" destId="{B38EA361-D924-402A-B999-607852AAE0AA}" srcOrd="0" destOrd="0" parTransId="{1E52BB6B-F0B3-4237-BCEB-B4493BB6E13F}" sibTransId="{FD4E88FF-02FE-4B91-AC60-13E9E489F5E0}"/>
    <dgm:cxn modelId="{8637DBB2-17F3-4CFF-95D8-203BDCFA368A}" type="presOf" srcId="{5E7A6E82-F3E1-48AA-95C3-FC9847D952A0}" destId="{9CF38A9D-C7AA-4578-8473-64962F36513F}" srcOrd="0" destOrd="0" presId="urn:microsoft.com/office/officeart/2018/5/layout/IconCircleLabelList"/>
    <dgm:cxn modelId="{A9E538B6-D957-460C-B669-3F8D31FE4B18}" type="presOf" srcId="{7F259B8A-6BEC-43B8-AA8E-7DFF278BF799}" destId="{6AEBCD99-0EF2-467F-AB1F-09F3683E5710}" srcOrd="0" destOrd="0" presId="urn:microsoft.com/office/officeart/2018/5/layout/IconCircleLabelList"/>
    <dgm:cxn modelId="{FFBADDF8-80FA-4C25-B930-04BF9031382D}" type="presOf" srcId="{40733B40-68FC-4189-9970-DBA8A5182056}" destId="{808D8B54-E256-4FCF-AD08-F3330F94EBAE}" srcOrd="0" destOrd="0" presId="urn:microsoft.com/office/officeart/2018/5/layout/IconCircleLabelList"/>
    <dgm:cxn modelId="{A822F326-987A-41E7-81D4-60F893A41B4E}" type="presParOf" srcId="{39E9B813-E72A-4E7F-A5AE-7C6DCCDB311E}" destId="{B4EFAEB8-1085-4946-9357-08F54208ACD5}" srcOrd="0" destOrd="0" presId="urn:microsoft.com/office/officeart/2018/5/layout/IconCircleLabelList"/>
    <dgm:cxn modelId="{8BE9752E-1D39-4407-ACC6-62D0D2F7149B}" type="presParOf" srcId="{B4EFAEB8-1085-4946-9357-08F54208ACD5}" destId="{965F21E2-4EBE-44F8-8256-254049F36827}" srcOrd="0" destOrd="0" presId="urn:microsoft.com/office/officeart/2018/5/layout/IconCircleLabelList"/>
    <dgm:cxn modelId="{24637101-6730-4963-AA5A-F0B26E6B97BF}" type="presParOf" srcId="{B4EFAEB8-1085-4946-9357-08F54208ACD5}" destId="{1E72FD90-C9FA-4971-A1AD-6534F9CEE0F0}" srcOrd="1" destOrd="0" presId="urn:microsoft.com/office/officeart/2018/5/layout/IconCircleLabelList"/>
    <dgm:cxn modelId="{82B1D14F-4DCA-48E8-9462-83AE80F04484}" type="presParOf" srcId="{B4EFAEB8-1085-4946-9357-08F54208ACD5}" destId="{0F5FBF6F-25E6-4A25-B208-F39861317939}" srcOrd="2" destOrd="0" presId="urn:microsoft.com/office/officeart/2018/5/layout/IconCircleLabelList"/>
    <dgm:cxn modelId="{66E83B69-C446-4BDD-9E1F-02B92BA7F31D}" type="presParOf" srcId="{B4EFAEB8-1085-4946-9357-08F54208ACD5}" destId="{F22EA6CF-11A0-4705-B470-E64CCE492AAE}" srcOrd="3" destOrd="0" presId="urn:microsoft.com/office/officeart/2018/5/layout/IconCircleLabelList"/>
    <dgm:cxn modelId="{7632F83E-423C-4A43-9075-959A0272E7C4}" type="presParOf" srcId="{39E9B813-E72A-4E7F-A5AE-7C6DCCDB311E}" destId="{3ACC9A1B-0E26-40DD-ABC7-668449294F90}" srcOrd="1" destOrd="0" presId="urn:microsoft.com/office/officeart/2018/5/layout/IconCircleLabelList"/>
    <dgm:cxn modelId="{97E42E40-FA53-4E30-B9F2-21E86C4A6231}" type="presParOf" srcId="{39E9B813-E72A-4E7F-A5AE-7C6DCCDB311E}" destId="{873E9F6D-51F1-4D6C-86F9-484F3E83EF93}" srcOrd="2" destOrd="0" presId="urn:microsoft.com/office/officeart/2018/5/layout/IconCircleLabelList"/>
    <dgm:cxn modelId="{F7881D6C-AD1B-4008-8185-1A486CCB3FBF}" type="presParOf" srcId="{873E9F6D-51F1-4D6C-86F9-484F3E83EF93}" destId="{9433ACAE-0FB3-4077-83C6-607B1E3E6E42}" srcOrd="0" destOrd="0" presId="urn:microsoft.com/office/officeart/2018/5/layout/IconCircleLabelList"/>
    <dgm:cxn modelId="{A326DD3D-7598-483D-AFA6-3D4560A9E1E1}" type="presParOf" srcId="{873E9F6D-51F1-4D6C-86F9-484F3E83EF93}" destId="{3DC200FA-B553-47D6-93AF-FBAC795C64EF}" srcOrd="1" destOrd="0" presId="urn:microsoft.com/office/officeart/2018/5/layout/IconCircleLabelList"/>
    <dgm:cxn modelId="{EDA7342B-10EC-4BE7-B4C7-978959A1F361}" type="presParOf" srcId="{873E9F6D-51F1-4D6C-86F9-484F3E83EF93}" destId="{0F8D87AD-979C-432E-961F-A67853C7E83D}" srcOrd="2" destOrd="0" presId="urn:microsoft.com/office/officeart/2018/5/layout/IconCircleLabelList"/>
    <dgm:cxn modelId="{64B77F0C-3998-44F8-844D-22AFCA795BB5}" type="presParOf" srcId="{873E9F6D-51F1-4D6C-86F9-484F3E83EF93}" destId="{6AEBCD99-0EF2-467F-AB1F-09F3683E5710}" srcOrd="3" destOrd="0" presId="urn:microsoft.com/office/officeart/2018/5/layout/IconCircleLabelList"/>
    <dgm:cxn modelId="{0B5070E7-A53B-4C5B-AD55-9864C736F6ED}" type="presParOf" srcId="{39E9B813-E72A-4E7F-A5AE-7C6DCCDB311E}" destId="{4E3E6375-3D68-456E-8B44-26AE452F954E}" srcOrd="3" destOrd="0" presId="urn:microsoft.com/office/officeart/2018/5/layout/IconCircleLabelList"/>
    <dgm:cxn modelId="{9AB4B4D9-547E-4A78-8E6C-BF51FBB3DAA7}" type="presParOf" srcId="{39E9B813-E72A-4E7F-A5AE-7C6DCCDB311E}" destId="{50CEEBA5-E008-40B0-98A4-6297E6155ADB}" srcOrd="4" destOrd="0" presId="urn:microsoft.com/office/officeart/2018/5/layout/IconCircleLabelList"/>
    <dgm:cxn modelId="{C75768DB-F4CF-4BD6-8B0D-8372CB2B0DCA}" type="presParOf" srcId="{50CEEBA5-E008-40B0-98A4-6297E6155ADB}" destId="{F64AD63C-AD72-4BAA-B754-51972131C58B}" srcOrd="0" destOrd="0" presId="urn:microsoft.com/office/officeart/2018/5/layout/IconCircleLabelList"/>
    <dgm:cxn modelId="{9B030630-E40A-46B4-938F-3C7ADA81DBC3}" type="presParOf" srcId="{50CEEBA5-E008-40B0-98A4-6297E6155ADB}" destId="{6EB58973-C74C-41B2-BFA7-AD75BAE88997}" srcOrd="1" destOrd="0" presId="urn:microsoft.com/office/officeart/2018/5/layout/IconCircleLabelList"/>
    <dgm:cxn modelId="{DCBFB72C-FACF-4443-A3ED-38908FC08645}" type="presParOf" srcId="{50CEEBA5-E008-40B0-98A4-6297E6155ADB}" destId="{E042D654-7774-43C0-80C8-0035DC27B068}" srcOrd="2" destOrd="0" presId="urn:microsoft.com/office/officeart/2018/5/layout/IconCircleLabelList"/>
    <dgm:cxn modelId="{5763A036-48EC-4555-B9C0-F3E1933CEB7B}" type="presParOf" srcId="{50CEEBA5-E008-40B0-98A4-6297E6155ADB}" destId="{808D8B54-E256-4FCF-AD08-F3330F94EBAE}" srcOrd="3" destOrd="0" presId="urn:microsoft.com/office/officeart/2018/5/layout/IconCircleLabelList"/>
    <dgm:cxn modelId="{26B803E4-87B4-4020-BB6C-8E0429DC0126}" type="presParOf" srcId="{39E9B813-E72A-4E7F-A5AE-7C6DCCDB311E}" destId="{CC4FB2ED-D897-4A2A-85B5-3CAADA641653}" srcOrd="5" destOrd="0" presId="urn:microsoft.com/office/officeart/2018/5/layout/IconCircleLabelList"/>
    <dgm:cxn modelId="{20C755C7-A054-4CF9-8762-432115DB1408}" type="presParOf" srcId="{39E9B813-E72A-4E7F-A5AE-7C6DCCDB311E}" destId="{25562B80-2C91-4017-985D-2144F3D2E10F}" srcOrd="6" destOrd="0" presId="urn:microsoft.com/office/officeart/2018/5/layout/IconCircleLabelList"/>
    <dgm:cxn modelId="{6A3CB64B-8AAF-4641-A6E1-49A34E24540B}" type="presParOf" srcId="{25562B80-2C91-4017-985D-2144F3D2E10F}" destId="{A99C50D2-3A70-46F8-8BC0-68044CE6F6F8}" srcOrd="0" destOrd="0" presId="urn:microsoft.com/office/officeart/2018/5/layout/IconCircleLabelList"/>
    <dgm:cxn modelId="{C76D21FF-9444-42EA-AD24-D147F74B501A}" type="presParOf" srcId="{25562B80-2C91-4017-985D-2144F3D2E10F}" destId="{55221A00-FEF1-42B2-A98E-AEBE955287C2}" srcOrd="1" destOrd="0" presId="urn:microsoft.com/office/officeart/2018/5/layout/IconCircleLabelList"/>
    <dgm:cxn modelId="{7A1E603A-4D44-4165-9725-59C89CA6F3CB}" type="presParOf" srcId="{25562B80-2C91-4017-985D-2144F3D2E10F}" destId="{6579C855-39AF-4A92-80B1-A123271253C0}" srcOrd="2" destOrd="0" presId="urn:microsoft.com/office/officeart/2018/5/layout/IconCircleLabelList"/>
    <dgm:cxn modelId="{2BD83A8B-1639-4C05-AB6A-9CF29034313D}" type="presParOf" srcId="{25562B80-2C91-4017-985D-2144F3D2E10F}" destId="{9CF38A9D-C7AA-4578-8473-64962F36513F}" srcOrd="3" destOrd="0" presId="urn:microsoft.com/office/officeart/2018/5/layout/IconCircleLabelList"/>
    <dgm:cxn modelId="{5270088F-0E09-40AA-9636-793A713BF904}" type="presParOf" srcId="{39E9B813-E72A-4E7F-A5AE-7C6DCCDB311E}" destId="{CFF07988-090A-4724-8876-65B7FDA206CB}" srcOrd="7" destOrd="0" presId="urn:microsoft.com/office/officeart/2018/5/layout/IconCircleLabelList"/>
    <dgm:cxn modelId="{6A5F9313-5CFF-413C-B1D3-61D4449A7CA0}" type="presParOf" srcId="{39E9B813-E72A-4E7F-A5AE-7C6DCCDB311E}" destId="{4385DB3F-5319-4AF6-8BD5-AC0A22123927}" srcOrd="8" destOrd="0" presId="urn:microsoft.com/office/officeart/2018/5/layout/IconCircleLabelList"/>
    <dgm:cxn modelId="{F523FFA5-BC78-4AF6-BFBB-76F6F3AE5181}" type="presParOf" srcId="{4385DB3F-5319-4AF6-8BD5-AC0A22123927}" destId="{88F08F9A-E76A-4D3B-A731-D20B40F72F6B}" srcOrd="0" destOrd="0" presId="urn:microsoft.com/office/officeart/2018/5/layout/IconCircleLabelList"/>
    <dgm:cxn modelId="{37BCC0A8-D93E-4EEE-B8B2-39E787404C4C}" type="presParOf" srcId="{4385DB3F-5319-4AF6-8BD5-AC0A22123927}" destId="{D59FDB20-40FF-43CA-9AC1-EE8D63FFCB85}" srcOrd="1" destOrd="0" presId="urn:microsoft.com/office/officeart/2018/5/layout/IconCircleLabelList"/>
    <dgm:cxn modelId="{A7905D3E-BA6E-44C4-B4DB-10875857A0DA}" type="presParOf" srcId="{4385DB3F-5319-4AF6-8BD5-AC0A22123927}" destId="{19E828B5-73EB-43CD-BDE4-8A5D21903B1F}" srcOrd="2" destOrd="0" presId="urn:microsoft.com/office/officeart/2018/5/layout/IconCircleLabelList"/>
    <dgm:cxn modelId="{95132768-D3A1-4B2B-B55D-9905B988D1CE}" type="presParOf" srcId="{4385DB3F-5319-4AF6-8BD5-AC0A22123927}" destId="{DD1D429E-20F8-4CCE-AFFC-63B1C0396345}"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1769AA-7E31-4743-9773-3FFCB02F0A85}"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EBA22F92-E441-4FF9-A25B-68A782F6826E}">
      <dgm:prSet/>
      <dgm:spPr/>
      <dgm:t>
        <a:bodyPr/>
        <a:lstStyle/>
        <a:p>
          <a:r>
            <a:rPr lang="en-US" dirty="0"/>
            <a:t>FSM to block regular read and write to protected regions  </a:t>
          </a:r>
        </a:p>
      </dgm:t>
    </dgm:pt>
    <dgm:pt modelId="{6EFF010C-0AD7-4D05-A86F-5C098EADDBC4}" type="parTrans" cxnId="{857E2F94-B633-42BC-BC2F-5937B8605023}">
      <dgm:prSet/>
      <dgm:spPr/>
      <dgm:t>
        <a:bodyPr/>
        <a:lstStyle/>
        <a:p>
          <a:endParaRPr lang="en-US"/>
        </a:p>
      </dgm:t>
    </dgm:pt>
    <dgm:pt modelId="{031B8857-4BE8-41BD-8A5B-2664C60A5CD8}" type="sibTrans" cxnId="{857E2F94-B633-42BC-BC2F-5937B8605023}">
      <dgm:prSet/>
      <dgm:spPr/>
      <dgm:t>
        <a:bodyPr/>
        <a:lstStyle/>
        <a:p>
          <a:endParaRPr lang="en-US"/>
        </a:p>
      </dgm:t>
    </dgm:pt>
    <dgm:pt modelId="{E38E2CDE-2DE3-4938-84F5-91CF165DEFAD}">
      <dgm:prSet/>
      <dgm:spPr/>
      <dgm:t>
        <a:bodyPr/>
        <a:lstStyle/>
        <a:p>
          <a:r>
            <a:rPr lang="en-US" dirty="0"/>
            <a:t>Even minimum address space (32x32 MB) -&gt; ~10</a:t>
          </a:r>
          <a:r>
            <a:rPr lang="en-US" baseline="30000" dirty="0"/>
            <a:t>6</a:t>
          </a:r>
          <a:r>
            <a:rPr lang="en-US" dirty="0"/>
            <a:t>  clock cycles. </a:t>
          </a:r>
        </a:p>
      </dgm:t>
    </dgm:pt>
    <dgm:pt modelId="{E1454EDC-BA09-450B-ABAC-46BCCD9EA1DB}" type="parTrans" cxnId="{A842EC29-14D9-4FFD-B8DB-D470448D6DEA}">
      <dgm:prSet/>
      <dgm:spPr/>
      <dgm:t>
        <a:bodyPr/>
        <a:lstStyle/>
        <a:p>
          <a:endParaRPr lang="en-US"/>
        </a:p>
      </dgm:t>
    </dgm:pt>
    <dgm:pt modelId="{F8CB417D-672B-4739-B86B-61DE2F193767}" type="sibTrans" cxnId="{A842EC29-14D9-4FFD-B8DB-D470448D6DEA}">
      <dgm:prSet/>
      <dgm:spPr/>
      <dgm:t>
        <a:bodyPr/>
        <a:lstStyle/>
        <a:p>
          <a:endParaRPr lang="en-US"/>
        </a:p>
      </dgm:t>
    </dgm:pt>
    <dgm:pt modelId="{3C379416-D854-42E6-A06F-CA045CF68DD1}">
      <dgm:prSet/>
      <dgm:spPr/>
      <dgm:t>
        <a:bodyPr/>
        <a:lstStyle/>
        <a:p>
          <a:r>
            <a:rPr lang="en-US" dirty="0"/>
            <a:t>Impossible to verify in FV without abstractions. </a:t>
          </a:r>
          <a:br>
            <a:rPr lang="en-US" dirty="0"/>
          </a:br>
          <a:endParaRPr lang="en-US" dirty="0"/>
        </a:p>
      </dgm:t>
    </dgm:pt>
    <dgm:pt modelId="{A85D0CF9-2B52-45EB-860E-5F953D492AF9}" type="parTrans" cxnId="{F6B78EC0-1604-406F-BC69-E60404820B0E}">
      <dgm:prSet/>
      <dgm:spPr/>
      <dgm:t>
        <a:bodyPr/>
        <a:lstStyle/>
        <a:p>
          <a:endParaRPr lang="en-US"/>
        </a:p>
      </dgm:t>
    </dgm:pt>
    <dgm:pt modelId="{49647543-ED41-408D-A1D4-ABF71784447E}" type="sibTrans" cxnId="{F6B78EC0-1604-406F-BC69-E60404820B0E}">
      <dgm:prSet/>
      <dgm:spPr/>
      <dgm:t>
        <a:bodyPr/>
        <a:lstStyle/>
        <a:p>
          <a:endParaRPr lang="en-US"/>
        </a:p>
      </dgm:t>
    </dgm:pt>
    <dgm:pt modelId="{25B920F2-57DD-435A-A907-519899273256}" type="pres">
      <dgm:prSet presAssocID="{781769AA-7E31-4743-9773-3FFCB02F0A85}" presName="CompostProcess" presStyleCnt="0">
        <dgm:presLayoutVars>
          <dgm:dir/>
          <dgm:resizeHandles val="exact"/>
        </dgm:presLayoutVars>
      </dgm:prSet>
      <dgm:spPr/>
    </dgm:pt>
    <dgm:pt modelId="{25E9A932-8E7C-4477-BCD2-71A4FE610076}" type="pres">
      <dgm:prSet presAssocID="{781769AA-7E31-4743-9773-3FFCB02F0A85}" presName="arrow" presStyleLbl="bgShp" presStyleIdx="0" presStyleCnt="1" custLinFactNeighborX="242" custLinFactNeighborY="-8475"/>
      <dgm:spPr/>
    </dgm:pt>
    <dgm:pt modelId="{1CF5A5CF-12AE-4909-8BF7-EFB285304675}" type="pres">
      <dgm:prSet presAssocID="{781769AA-7E31-4743-9773-3FFCB02F0A85}" presName="linearProcess" presStyleCnt="0"/>
      <dgm:spPr/>
    </dgm:pt>
    <dgm:pt modelId="{79C0FB28-0D44-4BB6-9ABB-C6D0AEE22B63}" type="pres">
      <dgm:prSet presAssocID="{EBA22F92-E441-4FF9-A25B-68A782F6826E}" presName="textNode" presStyleLbl="node1" presStyleIdx="0" presStyleCnt="3">
        <dgm:presLayoutVars>
          <dgm:bulletEnabled val="1"/>
        </dgm:presLayoutVars>
      </dgm:prSet>
      <dgm:spPr/>
    </dgm:pt>
    <dgm:pt modelId="{27E53B2F-B6DC-4CAB-B15B-2440AA62460A}" type="pres">
      <dgm:prSet presAssocID="{031B8857-4BE8-41BD-8A5B-2664C60A5CD8}" presName="sibTrans" presStyleCnt="0"/>
      <dgm:spPr/>
    </dgm:pt>
    <dgm:pt modelId="{562CCBA4-E8CD-45AE-B4CE-BB5BB011DAB4}" type="pres">
      <dgm:prSet presAssocID="{E38E2CDE-2DE3-4938-84F5-91CF165DEFAD}" presName="textNode" presStyleLbl="node1" presStyleIdx="1" presStyleCnt="3">
        <dgm:presLayoutVars>
          <dgm:bulletEnabled val="1"/>
        </dgm:presLayoutVars>
      </dgm:prSet>
      <dgm:spPr/>
    </dgm:pt>
    <dgm:pt modelId="{CA2F116F-B5A4-4FDA-9874-099EA3122B4C}" type="pres">
      <dgm:prSet presAssocID="{F8CB417D-672B-4739-B86B-61DE2F193767}" presName="sibTrans" presStyleCnt="0"/>
      <dgm:spPr/>
    </dgm:pt>
    <dgm:pt modelId="{4AB769DD-4B0E-468F-9AB5-9C264555B09E}" type="pres">
      <dgm:prSet presAssocID="{3C379416-D854-42E6-A06F-CA045CF68DD1}" presName="textNode" presStyleLbl="node1" presStyleIdx="2" presStyleCnt="3">
        <dgm:presLayoutVars>
          <dgm:bulletEnabled val="1"/>
        </dgm:presLayoutVars>
      </dgm:prSet>
      <dgm:spPr/>
    </dgm:pt>
  </dgm:ptLst>
  <dgm:cxnLst>
    <dgm:cxn modelId="{A842EC29-14D9-4FFD-B8DB-D470448D6DEA}" srcId="{781769AA-7E31-4743-9773-3FFCB02F0A85}" destId="{E38E2CDE-2DE3-4938-84F5-91CF165DEFAD}" srcOrd="1" destOrd="0" parTransId="{E1454EDC-BA09-450B-ABAC-46BCCD9EA1DB}" sibTransId="{F8CB417D-672B-4739-B86B-61DE2F193767}"/>
    <dgm:cxn modelId="{0DAFFB36-859F-4D71-9701-B59F5D501B75}" type="presOf" srcId="{781769AA-7E31-4743-9773-3FFCB02F0A85}" destId="{25B920F2-57DD-435A-A907-519899273256}" srcOrd="0" destOrd="0" presId="urn:microsoft.com/office/officeart/2005/8/layout/hProcess9"/>
    <dgm:cxn modelId="{173C2C52-A91B-423A-B64E-ECE2DA24B9E8}" type="presOf" srcId="{E38E2CDE-2DE3-4938-84F5-91CF165DEFAD}" destId="{562CCBA4-E8CD-45AE-B4CE-BB5BB011DAB4}" srcOrd="0" destOrd="0" presId="urn:microsoft.com/office/officeart/2005/8/layout/hProcess9"/>
    <dgm:cxn modelId="{988F9B83-7358-417B-B0BD-C894AF9DB6BE}" type="presOf" srcId="{3C379416-D854-42E6-A06F-CA045CF68DD1}" destId="{4AB769DD-4B0E-468F-9AB5-9C264555B09E}" srcOrd="0" destOrd="0" presId="urn:microsoft.com/office/officeart/2005/8/layout/hProcess9"/>
    <dgm:cxn modelId="{857E2F94-B633-42BC-BC2F-5937B8605023}" srcId="{781769AA-7E31-4743-9773-3FFCB02F0A85}" destId="{EBA22F92-E441-4FF9-A25B-68A782F6826E}" srcOrd="0" destOrd="0" parTransId="{6EFF010C-0AD7-4D05-A86F-5C098EADDBC4}" sibTransId="{031B8857-4BE8-41BD-8A5B-2664C60A5CD8}"/>
    <dgm:cxn modelId="{BB91EAA2-DC8B-4860-BF90-321C17ABA8AF}" type="presOf" srcId="{EBA22F92-E441-4FF9-A25B-68A782F6826E}" destId="{79C0FB28-0D44-4BB6-9ABB-C6D0AEE22B63}" srcOrd="0" destOrd="0" presId="urn:microsoft.com/office/officeart/2005/8/layout/hProcess9"/>
    <dgm:cxn modelId="{F6B78EC0-1604-406F-BC69-E60404820B0E}" srcId="{781769AA-7E31-4743-9773-3FFCB02F0A85}" destId="{3C379416-D854-42E6-A06F-CA045CF68DD1}" srcOrd="2" destOrd="0" parTransId="{A85D0CF9-2B52-45EB-860E-5F953D492AF9}" sibTransId="{49647543-ED41-408D-A1D4-ABF71784447E}"/>
    <dgm:cxn modelId="{D6C6FF37-B21A-45FD-B18C-D2D831B08C64}" type="presParOf" srcId="{25B920F2-57DD-435A-A907-519899273256}" destId="{25E9A932-8E7C-4477-BCD2-71A4FE610076}" srcOrd="0" destOrd="0" presId="urn:microsoft.com/office/officeart/2005/8/layout/hProcess9"/>
    <dgm:cxn modelId="{602046EF-F502-464D-B9DD-291DEC03CCB5}" type="presParOf" srcId="{25B920F2-57DD-435A-A907-519899273256}" destId="{1CF5A5CF-12AE-4909-8BF7-EFB285304675}" srcOrd="1" destOrd="0" presId="urn:microsoft.com/office/officeart/2005/8/layout/hProcess9"/>
    <dgm:cxn modelId="{D9403164-2582-4F31-BD9E-556D5AA3ECDC}" type="presParOf" srcId="{1CF5A5CF-12AE-4909-8BF7-EFB285304675}" destId="{79C0FB28-0D44-4BB6-9ABB-C6D0AEE22B63}" srcOrd="0" destOrd="0" presId="urn:microsoft.com/office/officeart/2005/8/layout/hProcess9"/>
    <dgm:cxn modelId="{D3EE4289-D447-4739-8245-58A75B676C04}" type="presParOf" srcId="{1CF5A5CF-12AE-4909-8BF7-EFB285304675}" destId="{27E53B2F-B6DC-4CAB-B15B-2440AA62460A}" srcOrd="1" destOrd="0" presId="urn:microsoft.com/office/officeart/2005/8/layout/hProcess9"/>
    <dgm:cxn modelId="{03223EE1-7CCE-4472-9C81-4F159FE0736C}" type="presParOf" srcId="{1CF5A5CF-12AE-4909-8BF7-EFB285304675}" destId="{562CCBA4-E8CD-45AE-B4CE-BB5BB011DAB4}" srcOrd="2" destOrd="0" presId="urn:microsoft.com/office/officeart/2005/8/layout/hProcess9"/>
    <dgm:cxn modelId="{D5A4F60E-C42F-4EBD-9358-B4A0F925D170}" type="presParOf" srcId="{1CF5A5CF-12AE-4909-8BF7-EFB285304675}" destId="{CA2F116F-B5A4-4FDA-9874-099EA3122B4C}" srcOrd="3" destOrd="0" presId="urn:microsoft.com/office/officeart/2005/8/layout/hProcess9"/>
    <dgm:cxn modelId="{D3CC0CB6-9396-4AD1-933D-B8FA16772ED5}" type="presParOf" srcId="{1CF5A5CF-12AE-4909-8BF7-EFB285304675}" destId="{4AB769DD-4B0E-468F-9AB5-9C264555B09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3A671A-302F-42EB-B35E-60254D83B875}" type="doc">
      <dgm:prSet loTypeId="urn:microsoft.com/office/officeart/2005/8/layout/chart3" loCatId="cycle" qsTypeId="urn:microsoft.com/office/officeart/2005/8/quickstyle/simple1" qsCatId="simple" csTypeId="urn:microsoft.com/office/officeart/2005/8/colors/colorful1" csCatId="colorful" phldr="1"/>
      <dgm:spPr/>
    </dgm:pt>
    <dgm:pt modelId="{E2563DB1-F677-43ED-BA2A-13EA7FE2B14E}">
      <dgm:prSet phldrT="[Text]"/>
      <dgm:spPr>
        <a:solidFill>
          <a:schemeClr val="bg1">
            <a:lumMod val="75000"/>
          </a:schemeClr>
        </a:solidFill>
      </dgm:spPr>
      <dgm:t>
        <a:bodyPr/>
        <a:lstStyle/>
        <a:p>
          <a:r>
            <a:rPr lang="en-US" dirty="0"/>
            <a:t>Spatial</a:t>
          </a:r>
        </a:p>
      </dgm:t>
    </dgm:pt>
    <dgm:pt modelId="{E46ACE0E-B9E3-44AC-A942-D030C1297695}" type="parTrans" cxnId="{47123DFA-8B41-4EEB-AF2C-367F60A6BF3E}">
      <dgm:prSet/>
      <dgm:spPr/>
      <dgm:t>
        <a:bodyPr/>
        <a:lstStyle/>
        <a:p>
          <a:endParaRPr lang="en-US"/>
        </a:p>
      </dgm:t>
    </dgm:pt>
    <dgm:pt modelId="{7B8D2DDA-B44B-49FC-9423-3CFD71CEC946}" type="sibTrans" cxnId="{47123DFA-8B41-4EEB-AF2C-367F60A6BF3E}">
      <dgm:prSet/>
      <dgm:spPr/>
      <dgm:t>
        <a:bodyPr/>
        <a:lstStyle/>
        <a:p>
          <a:endParaRPr lang="en-US"/>
        </a:p>
      </dgm:t>
    </dgm:pt>
    <dgm:pt modelId="{FFC533B4-389F-4A50-AA62-87A60DDD7DCD}">
      <dgm:prSet phldrT="[Text]"/>
      <dgm:spPr>
        <a:solidFill>
          <a:schemeClr val="bg1">
            <a:lumMod val="75000"/>
          </a:schemeClr>
        </a:solidFill>
      </dgm:spPr>
      <dgm:t>
        <a:bodyPr/>
        <a:lstStyle/>
        <a:p>
          <a:r>
            <a:rPr lang="en-US" dirty="0"/>
            <a:t>Computational</a:t>
          </a:r>
        </a:p>
      </dgm:t>
    </dgm:pt>
    <dgm:pt modelId="{527A9622-5207-4147-98ED-2CC829EF425F}" type="parTrans" cxnId="{98ABEB84-7D3C-4DA7-9B63-1D40A43155F5}">
      <dgm:prSet/>
      <dgm:spPr/>
      <dgm:t>
        <a:bodyPr/>
        <a:lstStyle/>
        <a:p>
          <a:endParaRPr lang="en-US"/>
        </a:p>
      </dgm:t>
    </dgm:pt>
    <dgm:pt modelId="{6D8A1C6E-B5DD-442D-BBE6-077E9E036811}" type="sibTrans" cxnId="{98ABEB84-7D3C-4DA7-9B63-1D40A43155F5}">
      <dgm:prSet/>
      <dgm:spPr/>
      <dgm:t>
        <a:bodyPr/>
        <a:lstStyle/>
        <a:p>
          <a:endParaRPr lang="en-US"/>
        </a:p>
      </dgm:t>
    </dgm:pt>
    <dgm:pt modelId="{065EFADD-8D34-4447-8E04-21BB39D94A96}">
      <dgm:prSet phldrT="[Text]" custT="1"/>
      <dgm:spPr/>
      <dgm:t>
        <a:bodyPr/>
        <a:lstStyle/>
        <a:p>
          <a:r>
            <a:rPr lang="en-US" sz="1000" dirty="0"/>
            <a:t>Sequential</a:t>
          </a:r>
        </a:p>
      </dgm:t>
    </dgm:pt>
    <dgm:pt modelId="{DBF25591-FA8A-4F02-97EA-DD21CBA39DC5}" type="parTrans" cxnId="{05179253-4F3F-40C9-8209-D1588BDC597D}">
      <dgm:prSet/>
      <dgm:spPr/>
      <dgm:t>
        <a:bodyPr/>
        <a:lstStyle/>
        <a:p>
          <a:endParaRPr lang="en-US"/>
        </a:p>
      </dgm:t>
    </dgm:pt>
    <dgm:pt modelId="{85DEAA76-3503-40BE-AC7C-A25AD6261A20}" type="sibTrans" cxnId="{05179253-4F3F-40C9-8209-D1588BDC597D}">
      <dgm:prSet/>
      <dgm:spPr/>
      <dgm:t>
        <a:bodyPr/>
        <a:lstStyle/>
        <a:p>
          <a:endParaRPr lang="en-US"/>
        </a:p>
      </dgm:t>
    </dgm:pt>
    <dgm:pt modelId="{7F3FCB3E-5E29-42F7-A2D9-3A8CB17E596A}" type="pres">
      <dgm:prSet presAssocID="{3C3A671A-302F-42EB-B35E-60254D83B875}" presName="compositeShape" presStyleCnt="0">
        <dgm:presLayoutVars>
          <dgm:chMax val="7"/>
          <dgm:dir/>
          <dgm:resizeHandles val="exact"/>
        </dgm:presLayoutVars>
      </dgm:prSet>
      <dgm:spPr/>
    </dgm:pt>
    <dgm:pt modelId="{F384056C-7587-4511-956F-2334DFB148EE}" type="pres">
      <dgm:prSet presAssocID="{3C3A671A-302F-42EB-B35E-60254D83B875}" presName="wedge1" presStyleLbl="node1" presStyleIdx="0" presStyleCnt="3" custLinFactNeighborX="-6649" custLinFactNeighborY="2822"/>
      <dgm:spPr/>
    </dgm:pt>
    <dgm:pt modelId="{CF276FA5-9DFF-4B9B-820F-E71442B2E8FB}" type="pres">
      <dgm:prSet presAssocID="{3C3A671A-302F-42EB-B35E-60254D83B875}" presName="wedge1Tx" presStyleLbl="node1" presStyleIdx="0" presStyleCnt="3">
        <dgm:presLayoutVars>
          <dgm:chMax val="0"/>
          <dgm:chPref val="0"/>
          <dgm:bulletEnabled val="1"/>
        </dgm:presLayoutVars>
      </dgm:prSet>
      <dgm:spPr/>
    </dgm:pt>
    <dgm:pt modelId="{781BA6CD-FB4B-4096-82B2-6CC682B7A851}" type="pres">
      <dgm:prSet presAssocID="{3C3A671A-302F-42EB-B35E-60254D83B875}" presName="wedge2" presStyleLbl="node1" presStyleIdx="1" presStyleCnt="3"/>
      <dgm:spPr/>
    </dgm:pt>
    <dgm:pt modelId="{C0AEAF51-018C-4519-8D70-AE5FCE4BBB92}" type="pres">
      <dgm:prSet presAssocID="{3C3A671A-302F-42EB-B35E-60254D83B875}" presName="wedge2Tx" presStyleLbl="node1" presStyleIdx="1" presStyleCnt="3">
        <dgm:presLayoutVars>
          <dgm:chMax val="0"/>
          <dgm:chPref val="0"/>
          <dgm:bulletEnabled val="1"/>
        </dgm:presLayoutVars>
      </dgm:prSet>
      <dgm:spPr/>
    </dgm:pt>
    <dgm:pt modelId="{7B80FE69-9FA6-4A89-9ACA-954726E0520A}" type="pres">
      <dgm:prSet presAssocID="{3C3A671A-302F-42EB-B35E-60254D83B875}" presName="wedge3" presStyleLbl="node1" presStyleIdx="2" presStyleCnt="3"/>
      <dgm:spPr/>
    </dgm:pt>
    <dgm:pt modelId="{CF75F52C-6A11-4898-9903-30A1C96EAB93}" type="pres">
      <dgm:prSet presAssocID="{3C3A671A-302F-42EB-B35E-60254D83B875}" presName="wedge3Tx" presStyleLbl="node1" presStyleIdx="2" presStyleCnt="3">
        <dgm:presLayoutVars>
          <dgm:chMax val="0"/>
          <dgm:chPref val="0"/>
          <dgm:bulletEnabled val="1"/>
        </dgm:presLayoutVars>
      </dgm:prSet>
      <dgm:spPr/>
    </dgm:pt>
  </dgm:ptLst>
  <dgm:cxnLst>
    <dgm:cxn modelId="{5505C40B-EC27-4B09-BD8F-73348716ACE9}" type="presOf" srcId="{065EFADD-8D34-4447-8E04-21BB39D94A96}" destId="{CF75F52C-6A11-4898-9903-30A1C96EAB93}" srcOrd="1" destOrd="0" presId="urn:microsoft.com/office/officeart/2005/8/layout/chart3"/>
    <dgm:cxn modelId="{19AF5335-DFA0-42F6-BA7F-9C410169B2DA}" type="presOf" srcId="{E2563DB1-F677-43ED-BA2A-13EA7FE2B14E}" destId="{F384056C-7587-4511-956F-2334DFB148EE}" srcOrd="0" destOrd="0" presId="urn:microsoft.com/office/officeart/2005/8/layout/chart3"/>
    <dgm:cxn modelId="{1411F361-4279-4D21-8B6E-2FDF3662E3C7}" type="presOf" srcId="{FFC533B4-389F-4A50-AA62-87A60DDD7DCD}" destId="{C0AEAF51-018C-4519-8D70-AE5FCE4BBB92}" srcOrd="1" destOrd="0" presId="urn:microsoft.com/office/officeart/2005/8/layout/chart3"/>
    <dgm:cxn modelId="{05179253-4F3F-40C9-8209-D1588BDC597D}" srcId="{3C3A671A-302F-42EB-B35E-60254D83B875}" destId="{065EFADD-8D34-4447-8E04-21BB39D94A96}" srcOrd="2" destOrd="0" parTransId="{DBF25591-FA8A-4F02-97EA-DD21CBA39DC5}" sibTransId="{85DEAA76-3503-40BE-AC7C-A25AD6261A20}"/>
    <dgm:cxn modelId="{2AB55380-3F01-41D5-8B4D-60114F3839AA}" type="presOf" srcId="{065EFADD-8D34-4447-8E04-21BB39D94A96}" destId="{7B80FE69-9FA6-4A89-9ACA-954726E0520A}" srcOrd="0" destOrd="0" presId="urn:microsoft.com/office/officeart/2005/8/layout/chart3"/>
    <dgm:cxn modelId="{98ABEB84-7D3C-4DA7-9B63-1D40A43155F5}" srcId="{3C3A671A-302F-42EB-B35E-60254D83B875}" destId="{FFC533B4-389F-4A50-AA62-87A60DDD7DCD}" srcOrd="1" destOrd="0" parTransId="{527A9622-5207-4147-98ED-2CC829EF425F}" sibTransId="{6D8A1C6E-B5DD-442D-BBE6-077E9E036811}"/>
    <dgm:cxn modelId="{1C79EDAD-515E-449A-9B9A-9DD1DB320ABC}" type="presOf" srcId="{E2563DB1-F677-43ED-BA2A-13EA7FE2B14E}" destId="{CF276FA5-9DFF-4B9B-820F-E71442B2E8FB}" srcOrd="1" destOrd="0" presId="urn:microsoft.com/office/officeart/2005/8/layout/chart3"/>
    <dgm:cxn modelId="{B7B4DBB4-DF22-489E-9DCF-D0AD5B505FC4}" type="presOf" srcId="{FFC533B4-389F-4A50-AA62-87A60DDD7DCD}" destId="{781BA6CD-FB4B-4096-82B2-6CC682B7A851}" srcOrd="0" destOrd="0" presId="urn:microsoft.com/office/officeart/2005/8/layout/chart3"/>
    <dgm:cxn modelId="{484504BC-1C93-4AAA-B470-EFD46B42A514}" type="presOf" srcId="{3C3A671A-302F-42EB-B35E-60254D83B875}" destId="{7F3FCB3E-5E29-42F7-A2D9-3A8CB17E596A}" srcOrd="0" destOrd="0" presId="urn:microsoft.com/office/officeart/2005/8/layout/chart3"/>
    <dgm:cxn modelId="{47123DFA-8B41-4EEB-AF2C-367F60A6BF3E}" srcId="{3C3A671A-302F-42EB-B35E-60254D83B875}" destId="{E2563DB1-F677-43ED-BA2A-13EA7FE2B14E}" srcOrd="0" destOrd="0" parTransId="{E46ACE0E-B9E3-44AC-A942-D030C1297695}" sibTransId="{7B8D2DDA-B44B-49FC-9423-3CFD71CEC946}"/>
    <dgm:cxn modelId="{7CC86FB5-8C3E-4B4B-966B-0CEB022CE5D8}" type="presParOf" srcId="{7F3FCB3E-5E29-42F7-A2D9-3A8CB17E596A}" destId="{F384056C-7587-4511-956F-2334DFB148EE}" srcOrd="0" destOrd="0" presId="urn:microsoft.com/office/officeart/2005/8/layout/chart3"/>
    <dgm:cxn modelId="{6C41B64A-4F07-45A6-846B-4F1EE90569DF}" type="presParOf" srcId="{7F3FCB3E-5E29-42F7-A2D9-3A8CB17E596A}" destId="{CF276FA5-9DFF-4B9B-820F-E71442B2E8FB}" srcOrd="1" destOrd="0" presId="urn:microsoft.com/office/officeart/2005/8/layout/chart3"/>
    <dgm:cxn modelId="{D372E4D5-874F-460D-B0CC-9022E844D413}" type="presParOf" srcId="{7F3FCB3E-5E29-42F7-A2D9-3A8CB17E596A}" destId="{781BA6CD-FB4B-4096-82B2-6CC682B7A851}" srcOrd="2" destOrd="0" presId="urn:microsoft.com/office/officeart/2005/8/layout/chart3"/>
    <dgm:cxn modelId="{D74D261C-3EFD-46D6-A14E-149C96B12095}" type="presParOf" srcId="{7F3FCB3E-5E29-42F7-A2D9-3A8CB17E596A}" destId="{C0AEAF51-018C-4519-8D70-AE5FCE4BBB92}" srcOrd="3" destOrd="0" presId="urn:microsoft.com/office/officeart/2005/8/layout/chart3"/>
    <dgm:cxn modelId="{C574E164-9E16-4188-AFE6-8066261F4DAB}" type="presParOf" srcId="{7F3FCB3E-5E29-42F7-A2D9-3A8CB17E596A}" destId="{7B80FE69-9FA6-4A89-9ACA-954726E0520A}" srcOrd="4" destOrd="0" presId="urn:microsoft.com/office/officeart/2005/8/layout/chart3"/>
    <dgm:cxn modelId="{8C5AC079-3931-4E28-8249-EE88952976BC}" type="presParOf" srcId="{7F3FCB3E-5E29-42F7-A2D9-3A8CB17E596A}" destId="{CF75F52C-6A11-4898-9903-30A1C96EAB93}" srcOrd="5" destOrd="0" presId="urn:microsoft.com/office/officeart/2005/8/layout/char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4337BA-DEE3-4CB7-8E1A-3319178479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1C277D1-28C0-405E-9E84-F094B19A14E9}">
      <dgm:prSet/>
      <dgm:spPr/>
      <dgm:t>
        <a:bodyPr/>
        <a:lstStyle/>
        <a:p>
          <a:r>
            <a:rPr lang="en-US" dirty="0"/>
            <a:t>Apply cut-points on state-elements</a:t>
          </a:r>
        </a:p>
      </dgm:t>
    </dgm:pt>
    <dgm:pt modelId="{69D0BC3C-94C1-40A7-87A9-999728078C26}" type="parTrans" cxnId="{5C981C05-6B58-4045-A465-554DD75C04E2}">
      <dgm:prSet/>
      <dgm:spPr/>
      <dgm:t>
        <a:bodyPr/>
        <a:lstStyle/>
        <a:p>
          <a:endParaRPr lang="en-US"/>
        </a:p>
      </dgm:t>
    </dgm:pt>
    <dgm:pt modelId="{67638398-9718-4593-91F8-11B4F2147A6E}" type="sibTrans" cxnId="{5C981C05-6B58-4045-A465-554DD75C04E2}">
      <dgm:prSet/>
      <dgm:spPr/>
      <dgm:t>
        <a:bodyPr/>
        <a:lstStyle/>
        <a:p>
          <a:endParaRPr lang="en-US"/>
        </a:p>
      </dgm:t>
    </dgm:pt>
    <dgm:pt modelId="{4C1F8CCD-A1D6-4262-A5EB-1EF9950F1D34}">
      <dgm:prSet/>
      <dgm:spPr/>
      <dgm:t>
        <a:bodyPr/>
        <a:lstStyle/>
        <a:p>
          <a:r>
            <a:rPr lang="en-US" dirty="0"/>
            <a:t>First cycle constraint: Any valid state in ECC initialization sequence can be taken</a:t>
          </a:r>
        </a:p>
      </dgm:t>
    </dgm:pt>
    <dgm:pt modelId="{FD27C69E-323D-4959-868C-7CA3662E9AAD}" type="parTrans" cxnId="{F4B051DB-9A42-4FC4-AF6A-294ED096E2ED}">
      <dgm:prSet/>
      <dgm:spPr/>
      <dgm:t>
        <a:bodyPr/>
        <a:lstStyle/>
        <a:p>
          <a:endParaRPr lang="en-US"/>
        </a:p>
      </dgm:t>
    </dgm:pt>
    <dgm:pt modelId="{57E77F88-CD28-4ABC-9429-089A07E49C61}" type="sibTrans" cxnId="{F4B051DB-9A42-4FC4-AF6A-294ED096E2ED}">
      <dgm:prSet/>
      <dgm:spPr/>
      <dgm:t>
        <a:bodyPr/>
        <a:lstStyle/>
        <a:p>
          <a:endParaRPr lang="en-US"/>
        </a:p>
      </dgm:t>
    </dgm:pt>
    <dgm:pt modelId="{A6D322E0-D414-455A-969B-6F8413EF7D41}">
      <dgm:prSet/>
      <dgm:spPr/>
      <dgm:t>
        <a:bodyPr/>
        <a:lstStyle/>
        <a:p>
          <a:r>
            <a:rPr lang="en-US" dirty="0"/>
            <a:t>Prove next state is always a legal state </a:t>
          </a:r>
        </a:p>
      </dgm:t>
    </dgm:pt>
    <dgm:pt modelId="{91C2E4CA-00CF-4FC6-ACF0-5449838B8402}" type="parTrans" cxnId="{D4D51309-407F-408B-BE96-A0F21324228C}">
      <dgm:prSet/>
      <dgm:spPr/>
      <dgm:t>
        <a:bodyPr/>
        <a:lstStyle/>
        <a:p>
          <a:endParaRPr lang="en-US"/>
        </a:p>
      </dgm:t>
    </dgm:pt>
    <dgm:pt modelId="{9757BE75-7A0E-4DC5-AA52-D6826A0E0553}" type="sibTrans" cxnId="{D4D51309-407F-408B-BE96-A0F21324228C}">
      <dgm:prSet/>
      <dgm:spPr/>
      <dgm:t>
        <a:bodyPr/>
        <a:lstStyle/>
        <a:p>
          <a:endParaRPr lang="en-US"/>
        </a:p>
      </dgm:t>
    </dgm:pt>
    <dgm:pt modelId="{56607F92-B0BA-4F9A-8E55-B200C481C1C5}">
      <dgm:prSet/>
      <dgm:spPr/>
      <dgm:t>
        <a:bodyPr/>
        <a:lstStyle/>
        <a:p>
          <a:r>
            <a:rPr lang="en-US" dirty="0"/>
            <a:t>Prove any symbolic protected address is initialized</a:t>
          </a:r>
        </a:p>
      </dgm:t>
    </dgm:pt>
    <dgm:pt modelId="{A9423278-3BD8-479C-9FFF-7434F1F1FBEE}" type="parTrans" cxnId="{BA002F2A-1DA8-4658-849B-FC2DDE1E3FE0}">
      <dgm:prSet/>
      <dgm:spPr/>
      <dgm:t>
        <a:bodyPr/>
        <a:lstStyle/>
        <a:p>
          <a:endParaRPr lang="en-US"/>
        </a:p>
      </dgm:t>
    </dgm:pt>
    <dgm:pt modelId="{3F1FFB85-E49D-4786-BF95-CC1339253A92}" type="sibTrans" cxnId="{BA002F2A-1DA8-4658-849B-FC2DDE1E3FE0}">
      <dgm:prSet/>
      <dgm:spPr/>
      <dgm:t>
        <a:bodyPr/>
        <a:lstStyle/>
        <a:p>
          <a:endParaRPr lang="en-US"/>
        </a:p>
      </dgm:t>
    </dgm:pt>
    <dgm:pt modelId="{83B01EEF-501D-4D18-83E6-81A22B5BED66}" type="pres">
      <dgm:prSet presAssocID="{5B4337BA-DEE3-4CB7-8E1A-33191784792E}" presName="linear" presStyleCnt="0">
        <dgm:presLayoutVars>
          <dgm:animLvl val="lvl"/>
          <dgm:resizeHandles val="exact"/>
        </dgm:presLayoutVars>
      </dgm:prSet>
      <dgm:spPr/>
    </dgm:pt>
    <dgm:pt modelId="{18E8B0C8-641B-4363-9B28-50E04BA62BF2}" type="pres">
      <dgm:prSet presAssocID="{B1C277D1-28C0-405E-9E84-F094B19A14E9}" presName="parentText" presStyleLbl="node1" presStyleIdx="0" presStyleCnt="4">
        <dgm:presLayoutVars>
          <dgm:chMax val="0"/>
          <dgm:bulletEnabled val="1"/>
        </dgm:presLayoutVars>
      </dgm:prSet>
      <dgm:spPr/>
    </dgm:pt>
    <dgm:pt modelId="{8115FEBA-F7D4-4BF1-864A-D0FB56FEE962}" type="pres">
      <dgm:prSet presAssocID="{67638398-9718-4593-91F8-11B4F2147A6E}" presName="spacer" presStyleCnt="0"/>
      <dgm:spPr/>
    </dgm:pt>
    <dgm:pt modelId="{34E31A2B-A723-4447-A588-4754AD9DFF4D}" type="pres">
      <dgm:prSet presAssocID="{4C1F8CCD-A1D6-4262-A5EB-1EF9950F1D34}" presName="parentText" presStyleLbl="node1" presStyleIdx="1" presStyleCnt="4">
        <dgm:presLayoutVars>
          <dgm:chMax val="0"/>
          <dgm:bulletEnabled val="1"/>
        </dgm:presLayoutVars>
      </dgm:prSet>
      <dgm:spPr/>
    </dgm:pt>
    <dgm:pt modelId="{11FA1EBB-BAEF-4BFB-850E-B02B7B1258FA}" type="pres">
      <dgm:prSet presAssocID="{57E77F88-CD28-4ABC-9429-089A07E49C61}" presName="spacer" presStyleCnt="0"/>
      <dgm:spPr/>
    </dgm:pt>
    <dgm:pt modelId="{7421067F-CC40-4F53-B4C7-F8E2EE9328D5}" type="pres">
      <dgm:prSet presAssocID="{A6D322E0-D414-455A-969B-6F8413EF7D41}" presName="parentText" presStyleLbl="node1" presStyleIdx="2" presStyleCnt="4">
        <dgm:presLayoutVars>
          <dgm:chMax val="0"/>
          <dgm:bulletEnabled val="1"/>
        </dgm:presLayoutVars>
      </dgm:prSet>
      <dgm:spPr/>
    </dgm:pt>
    <dgm:pt modelId="{73084E6B-3845-4ACC-A621-AD89ECDC1D76}" type="pres">
      <dgm:prSet presAssocID="{9757BE75-7A0E-4DC5-AA52-D6826A0E0553}" presName="spacer" presStyleCnt="0"/>
      <dgm:spPr/>
    </dgm:pt>
    <dgm:pt modelId="{AFA40D3B-1736-4C50-946B-E7609F55947F}" type="pres">
      <dgm:prSet presAssocID="{56607F92-B0BA-4F9A-8E55-B200C481C1C5}" presName="parentText" presStyleLbl="node1" presStyleIdx="3" presStyleCnt="4">
        <dgm:presLayoutVars>
          <dgm:chMax val="0"/>
          <dgm:bulletEnabled val="1"/>
        </dgm:presLayoutVars>
      </dgm:prSet>
      <dgm:spPr/>
    </dgm:pt>
  </dgm:ptLst>
  <dgm:cxnLst>
    <dgm:cxn modelId="{5C981C05-6B58-4045-A465-554DD75C04E2}" srcId="{5B4337BA-DEE3-4CB7-8E1A-33191784792E}" destId="{B1C277D1-28C0-405E-9E84-F094B19A14E9}" srcOrd="0" destOrd="0" parTransId="{69D0BC3C-94C1-40A7-87A9-999728078C26}" sibTransId="{67638398-9718-4593-91F8-11B4F2147A6E}"/>
    <dgm:cxn modelId="{D4D51309-407F-408B-BE96-A0F21324228C}" srcId="{5B4337BA-DEE3-4CB7-8E1A-33191784792E}" destId="{A6D322E0-D414-455A-969B-6F8413EF7D41}" srcOrd="2" destOrd="0" parTransId="{91C2E4CA-00CF-4FC6-ACF0-5449838B8402}" sibTransId="{9757BE75-7A0E-4DC5-AA52-D6826A0E0553}"/>
    <dgm:cxn modelId="{C1C19A0D-5491-47A5-9871-D435FA39EFE9}" type="presOf" srcId="{56607F92-B0BA-4F9A-8E55-B200C481C1C5}" destId="{AFA40D3B-1736-4C50-946B-E7609F55947F}" srcOrd="0" destOrd="0" presId="urn:microsoft.com/office/officeart/2005/8/layout/vList2"/>
    <dgm:cxn modelId="{A65D7513-F67B-4152-B347-FAA12DCFA56D}" type="presOf" srcId="{A6D322E0-D414-455A-969B-6F8413EF7D41}" destId="{7421067F-CC40-4F53-B4C7-F8E2EE9328D5}" srcOrd="0" destOrd="0" presId="urn:microsoft.com/office/officeart/2005/8/layout/vList2"/>
    <dgm:cxn modelId="{BA002F2A-1DA8-4658-849B-FC2DDE1E3FE0}" srcId="{5B4337BA-DEE3-4CB7-8E1A-33191784792E}" destId="{56607F92-B0BA-4F9A-8E55-B200C481C1C5}" srcOrd="3" destOrd="0" parTransId="{A9423278-3BD8-479C-9FFF-7434F1F1FBEE}" sibTransId="{3F1FFB85-E49D-4786-BF95-CC1339253A92}"/>
    <dgm:cxn modelId="{B7959C37-6CA9-435D-ABD4-661D6F3E9E29}" type="presOf" srcId="{4C1F8CCD-A1D6-4262-A5EB-1EF9950F1D34}" destId="{34E31A2B-A723-4447-A588-4754AD9DFF4D}" srcOrd="0" destOrd="0" presId="urn:microsoft.com/office/officeart/2005/8/layout/vList2"/>
    <dgm:cxn modelId="{2125BAAF-C0A4-4C06-A6CB-0EB55853FCDE}" type="presOf" srcId="{B1C277D1-28C0-405E-9E84-F094B19A14E9}" destId="{18E8B0C8-641B-4363-9B28-50E04BA62BF2}" srcOrd="0" destOrd="0" presId="urn:microsoft.com/office/officeart/2005/8/layout/vList2"/>
    <dgm:cxn modelId="{F4B051DB-9A42-4FC4-AF6A-294ED096E2ED}" srcId="{5B4337BA-DEE3-4CB7-8E1A-33191784792E}" destId="{4C1F8CCD-A1D6-4262-A5EB-1EF9950F1D34}" srcOrd="1" destOrd="0" parTransId="{FD27C69E-323D-4959-868C-7CA3662E9AAD}" sibTransId="{57E77F88-CD28-4ABC-9429-089A07E49C61}"/>
    <dgm:cxn modelId="{77F05CF9-2564-4D1B-AB40-F187C3EC6417}" type="presOf" srcId="{5B4337BA-DEE3-4CB7-8E1A-33191784792E}" destId="{83B01EEF-501D-4D18-83E6-81A22B5BED66}" srcOrd="0" destOrd="0" presId="urn:microsoft.com/office/officeart/2005/8/layout/vList2"/>
    <dgm:cxn modelId="{10C0D747-1F5B-4C66-8299-59C4DA5CAE3F}" type="presParOf" srcId="{83B01EEF-501D-4D18-83E6-81A22B5BED66}" destId="{18E8B0C8-641B-4363-9B28-50E04BA62BF2}" srcOrd="0" destOrd="0" presId="urn:microsoft.com/office/officeart/2005/8/layout/vList2"/>
    <dgm:cxn modelId="{74940256-F7F7-4B84-8A45-2C7E7D3FCD1C}" type="presParOf" srcId="{83B01EEF-501D-4D18-83E6-81A22B5BED66}" destId="{8115FEBA-F7D4-4BF1-864A-D0FB56FEE962}" srcOrd="1" destOrd="0" presId="urn:microsoft.com/office/officeart/2005/8/layout/vList2"/>
    <dgm:cxn modelId="{F2FCA463-4539-4E47-A774-5D8ED403B075}" type="presParOf" srcId="{83B01EEF-501D-4D18-83E6-81A22B5BED66}" destId="{34E31A2B-A723-4447-A588-4754AD9DFF4D}" srcOrd="2" destOrd="0" presId="urn:microsoft.com/office/officeart/2005/8/layout/vList2"/>
    <dgm:cxn modelId="{20E85781-B06D-4CDE-97F4-7F41D637A71B}" type="presParOf" srcId="{83B01EEF-501D-4D18-83E6-81A22B5BED66}" destId="{11FA1EBB-BAEF-4BFB-850E-B02B7B1258FA}" srcOrd="3" destOrd="0" presId="urn:microsoft.com/office/officeart/2005/8/layout/vList2"/>
    <dgm:cxn modelId="{AC66AE48-C8B5-48A9-902E-CE4914DE9714}" type="presParOf" srcId="{83B01EEF-501D-4D18-83E6-81A22B5BED66}" destId="{7421067F-CC40-4F53-B4C7-F8E2EE9328D5}" srcOrd="4" destOrd="0" presId="urn:microsoft.com/office/officeart/2005/8/layout/vList2"/>
    <dgm:cxn modelId="{4AADEB3A-DCE8-46EE-BF96-FE621D38EDA0}" type="presParOf" srcId="{83B01EEF-501D-4D18-83E6-81A22B5BED66}" destId="{73084E6B-3845-4ACC-A621-AD89ECDC1D76}" srcOrd="5" destOrd="0" presId="urn:microsoft.com/office/officeart/2005/8/layout/vList2"/>
    <dgm:cxn modelId="{F88FDFB5-1048-4E84-9EC9-2DFBE9C9A0E7}" type="presParOf" srcId="{83B01EEF-501D-4D18-83E6-81A22B5BED66}" destId="{AFA40D3B-1736-4C50-946B-E7609F55947F}" srcOrd="6"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3A671A-302F-42EB-B35E-60254D83B875}" type="doc">
      <dgm:prSet loTypeId="urn:microsoft.com/office/officeart/2005/8/layout/chart3" loCatId="cycle" qsTypeId="urn:microsoft.com/office/officeart/2005/8/quickstyle/simple1" qsCatId="simple" csTypeId="urn:microsoft.com/office/officeart/2005/8/colors/colorful1" csCatId="colorful" phldr="1"/>
      <dgm:spPr/>
    </dgm:pt>
    <dgm:pt modelId="{E2563DB1-F677-43ED-BA2A-13EA7FE2B14E}">
      <dgm:prSet phldrT="[Text]"/>
      <dgm:spPr>
        <a:solidFill>
          <a:schemeClr val="bg1">
            <a:lumMod val="75000"/>
          </a:schemeClr>
        </a:solidFill>
      </dgm:spPr>
      <dgm:t>
        <a:bodyPr/>
        <a:lstStyle/>
        <a:p>
          <a:r>
            <a:rPr lang="en-US" dirty="0"/>
            <a:t>Spatial</a:t>
          </a:r>
        </a:p>
      </dgm:t>
    </dgm:pt>
    <dgm:pt modelId="{E46ACE0E-B9E3-44AC-A942-D030C1297695}" type="parTrans" cxnId="{47123DFA-8B41-4EEB-AF2C-367F60A6BF3E}">
      <dgm:prSet/>
      <dgm:spPr/>
      <dgm:t>
        <a:bodyPr/>
        <a:lstStyle/>
        <a:p>
          <a:endParaRPr lang="en-US"/>
        </a:p>
      </dgm:t>
    </dgm:pt>
    <dgm:pt modelId="{7B8D2DDA-B44B-49FC-9423-3CFD71CEC946}" type="sibTrans" cxnId="{47123DFA-8B41-4EEB-AF2C-367F60A6BF3E}">
      <dgm:prSet/>
      <dgm:spPr/>
      <dgm:t>
        <a:bodyPr/>
        <a:lstStyle/>
        <a:p>
          <a:endParaRPr lang="en-US"/>
        </a:p>
      </dgm:t>
    </dgm:pt>
    <dgm:pt modelId="{FFC533B4-389F-4A50-AA62-87A60DDD7DCD}">
      <dgm:prSet phldrT="[Text]" custT="1"/>
      <dgm:spPr/>
      <dgm:t>
        <a:bodyPr/>
        <a:lstStyle/>
        <a:p>
          <a:r>
            <a:rPr lang="en-US" sz="1000" dirty="0"/>
            <a:t>Computational</a:t>
          </a:r>
        </a:p>
      </dgm:t>
    </dgm:pt>
    <dgm:pt modelId="{527A9622-5207-4147-98ED-2CC829EF425F}" type="parTrans" cxnId="{98ABEB84-7D3C-4DA7-9B63-1D40A43155F5}">
      <dgm:prSet/>
      <dgm:spPr/>
      <dgm:t>
        <a:bodyPr/>
        <a:lstStyle/>
        <a:p>
          <a:endParaRPr lang="en-US"/>
        </a:p>
      </dgm:t>
    </dgm:pt>
    <dgm:pt modelId="{6D8A1C6E-B5DD-442D-BBE6-077E9E036811}" type="sibTrans" cxnId="{98ABEB84-7D3C-4DA7-9B63-1D40A43155F5}">
      <dgm:prSet/>
      <dgm:spPr/>
      <dgm:t>
        <a:bodyPr/>
        <a:lstStyle/>
        <a:p>
          <a:endParaRPr lang="en-US"/>
        </a:p>
      </dgm:t>
    </dgm:pt>
    <dgm:pt modelId="{065EFADD-8D34-4447-8E04-21BB39D94A96}">
      <dgm:prSet phldrT="[Text]" custT="1"/>
      <dgm:spPr>
        <a:solidFill>
          <a:schemeClr val="bg1">
            <a:lumMod val="75000"/>
          </a:schemeClr>
        </a:solidFill>
      </dgm:spPr>
      <dgm:t>
        <a:bodyPr/>
        <a:lstStyle/>
        <a:p>
          <a:r>
            <a:rPr lang="en-US" sz="1000" dirty="0"/>
            <a:t>Sequential</a:t>
          </a:r>
        </a:p>
      </dgm:t>
    </dgm:pt>
    <dgm:pt modelId="{DBF25591-FA8A-4F02-97EA-DD21CBA39DC5}" type="parTrans" cxnId="{05179253-4F3F-40C9-8209-D1588BDC597D}">
      <dgm:prSet/>
      <dgm:spPr/>
      <dgm:t>
        <a:bodyPr/>
        <a:lstStyle/>
        <a:p>
          <a:endParaRPr lang="en-US"/>
        </a:p>
      </dgm:t>
    </dgm:pt>
    <dgm:pt modelId="{85DEAA76-3503-40BE-AC7C-A25AD6261A20}" type="sibTrans" cxnId="{05179253-4F3F-40C9-8209-D1588BDC597D}">
      <dgm:prSet/>
      <dgm:spPr/>
      <dgm:t>
        <a:bodyPr/>
        <a:lstStyle/>
        <a:p>
          <a:endParaRPr lang="en-US"/>
        </a:p>
      </dgm:t>
    </dgm:pt>
    <dgm:pt modelId="{7F3FCB3E-5E29-42F7-A2D9-3A8CB17E596A}" type="pres">
      <dgm:prSet presAssocID="{3C3A671A-302F-42EB-B35E-60254D83B875}" presName="compositeShape" presStyleCnt="0">
        <dgm:presLayoutVars>
          <dgm:chMax val="7"/>
          <dgm:dir/>
          <dgm:resizeHandles val="exact"/>
        </dgm:presLayoutVars>
      </dgm:prSet>
      <dgm:spPr/>
    </dgm:pt>
    <dgm:pt modelId="{F384056C-7587-4511-956F-2334DFB148EE}" type="pres">
      <dgm:prSet presAssocID="{3C3A671A-302F-42EB-B35E-60254D83B875}" presName="wedge1" presStyleLbl="node1" presStyleIdx="0" presStyleCnt="3" custLinFactNeighborX="-6649" custLinFactNeighborY="2822"/>
      <dgm:spPr/>
    </dgm:pt>
    <dgm:pt modelId="{CF276FA5-9DFF-4B9B-820F-E71442B2E8FB}" type="pres">
      <dgm:prSet presAssocID="{3C3A671A-302F-42EB-B35E-60254D83B875}" presName="wedge1Tx" presStyleLbl="node1" presStyleIdx="0" presStyleCnt="3">
        <dgm:presLayoutVars>
          <dgm:chMax val="0"/>
          <dgm:chPref val="0"/>
          <dgm:bulletEnabled val="1"/>
        </dgm:presLayoutVars>
      </dgm:prSet>
      <dgm:spPr/>
    </dgm:pt>
    <dgm:pt modelId="{781BA6CD-FB4B-4096-82B2-6CC682B7A851}" type="pres">
      <dgm:prSet presAssocID="{3C3A671A-302F-42EB-B35E-60254D83B875}" presName="wedge2" presStyleLbl="node1" presStyleIdx="1" presStyleCnt="3"/>
      <dgm:spPr/>
    </dgm:pt>
    <dgm:pt modelId="{C0AEAF51-018C-4519-8D70-AE5FCE4BBB92}" type="pres">
      <dgm:prSet presAssocID="{3C3A671A-302F-42EB-B35E-60254D83B875}" presName="wedge2Tx" presStyleLbl="node1" presStyleIdx="1" presStyleCnt="3">
        <dgm:presLayoutVars>
          <dgm:chMax val="0"/>
          <dgm:chPref val="0"/>
          <dgm:bulletEnabled val="1"/>
        </dgm:presLayoutVars>
      </dgm:prSet>
      <dgm:spPr/>
    </dgm:pt>
    <dgm:pt modelId="{7B80FE69-9FA6-4A89-9ACA-954726E0520A}" type="pres">
      <dgm:prSet presAssocID="{3C3A671A-302F-42EB-B35E-60254D83B875}" presName="wedge3" presStyleLbl="node1" presStyleIdx="2" presStyleCnt="3"/>
      <dgm:spPr/>
    </dgm:pt>
    <dgm:pt modelId="{CF75F52C-6A11-4898-9903-30A1C96EAB93}" type="pres">
      <dgm:prSet presAssocID="{3C3A671A-302F-42EB-B35E-60254D83B875}" presName="wedge3Tx" presStyleLbl="node1" presStyleIdx="2" presStyleCnt="3">
        <dgm:presLayoutVars>
          <dgm:chMax val="0"/>
          <dgm:chPref val="0"/>
          <dgm:bulletEnabled val="1"/>
        </dgm:presLayoutVars>
      </dgm:prSet>
      <dgm:spPr/>
    </dgm:pt>
  </dgm:ptLst>
  <dgm:cxnLst>
    <dgm:cxn modelId="{5505C40B-EC27-4B09-BD8F-73348716ACE9}" type="presOf" srcId="{065EFADD-8D34-4447-8E04-21BB39D94A96}" destId="{CF75F52C-6A11-4898-9903-30A1C96EAB93}" srcOrd="1" destOrd="0" presId="urn:microsoft.com/office/officeart/2005/8/layout/chart3"/>
    <dgm:cxn modelId="{19AF5335-DFA0-42F6-BA7F-9C410169B2DA}" type="presOf" srcId="{E2563DB1-F677-43ED-BA2A-13EA7FE2B14E}" destId="{F384056C-7587-4511-956F-2334DFB148EE}" srcOrd="0" destOrd="0" presId="urn:microsoft.com/office/officeart/2005/8/layout/chart3"/>
    <dgm:cxn modelId="{1411F361-4279-4D21-8B6E-2FDF3662E3C7}" type="presOf" srcId="{FFC533B4-389F-4A50-AA62-87A60DDD7DCD}" destId="{C0AEAF51-018C-4519-8D70-AE5FCE4BBB92}" srcOrd="1" destOrd="0" presId="urn:microsoft.com/office/officeart/2005/8/layout/chart3"/>
    <dgm:cxn modelId="{05179253-4F3F-40C9-8209-D1588BDC597D}" srcId="{3C3A671A-302F-42EB-B35E-60254D83B875}" destId="{065EFADD-8D34-4447-8E04-21BB39D94A96}" srcOrd="2" destOrd="0" parTransId="{DBF25591-FA8A-4F02-97EA-DD21CBA39DC5}" sibTransId="{85DEAA76-3503-40BE-AC7C-A25AD6261A20}"/>
    <dgm:cxn modelId="{2AB55380-3F01-41D5-8B4D-60114F3839AA}" type="presOf" srcId="{065EFADD-8D34-4447-8E04-21BB39D94A96}" destId="{7B80FE69-9FA6-4A89-9ACA-954726E0520A}" srcOrd="0" destOrd="0" presId="urn:microsoft.com/office/officeart/2005/8/layout/chart3"/>
    <dgm:cxn modelId="{98ABEB84-7D3C-4DA7-9B63-1D40A43155F5}" srcId="{3C3A671A-302F-42EB-B35E-60254D83B875}" destId="{FFC533B4-389F-4A50-AA62-87A60DDD7DCD}" srcOrd="1" destOrd="0" parTransId="{527A9622-5207-4147-98ED-2CC829EF425F}" sibTransId="{6D8A1C6E-B5DD-442D-BBE6-077E9E036811}"/>
    <dgm:cxn modelId="{1C79EDAD-515E-449A-9B9A-9DD1DB320ABC}" type="presOf" srcId="{E2563DB1-F677-43ED-BA2A-13EA7FE2B14E}" destId="{CF276FA5-9DFF-4B9B-820F-E71442B2E8FB}" srcOrd="1" destOrd="0" presId="urn:microsoft.com/office/officeart/2005/8/layout/chart3"/>
    <dgm:cxn modelId="{B7B4DBB4-DF22-489E-9DCF-D0AD5B505FC4}" type="presOf" srcId="{FFC533B4-389F-4A50-AA62-87A60DDD7DCD}" destId="{781BA6CD-FB4B-4096-82B2-6CC682B7A851}" srcOrd="0" destOrd="0" presId="urn:microsoft.com/office/officeart/2005/8/layout/chart3"/>
    <dgm:cxn modelId="{484504BC-1C93-4AAA-B470-EFD46B42A514}" type="presOf" srcId="{3C3A671A-302F-42EB-B35E-60254D83B875}" destId="{7F3FCB3E-5E29-42F7-A2D9-3A8CB17E596A}" srcOrd="0" destOrd="0" presId="urn:microsoft.com/office/officeart/2005/8/layout/chart3"/>
    <dgm:cxn modelId="{47123DFA-8B41-4EEB-AF2C-367F60A6BF3E}" srcId="{3C3A671A-302F-42EB-B35E-60254D83B875}" destId="{E2563DB1-F677-43ED-BA2A-13EA7FE2B14E}" srcOrd="0" destOrd="0" parTransId="{E46ACE0E-B9E3-44AC-A942-D030C1297695}" sibTransId="{7B8D2DDA-B44B-49FC-9423-3CFD71CEC946}"/>
    <dgm:cxn modelId="{7CC86FB5-8C3E-4B4B-966B-0CEB022CE5D8}" type="presParOf" srcId="{7F3FCB3E-5E29-42F7-A2D9-3A8CB17E596A}" destId="{F384056C-7587-4511-956F-2334DFB148EE}" srcOrd="0" destOrd="0" presId="urn:microsoft.com/office/officeart/2005/8/layout/chart3"/>
    <dgm:cxn modelId="{6C41B64A-4F07-45A6-846B-4F1EE90569DF}" type="presParOf" srcId="{7F3FCB3E-5E29-42F7-A2D9-3A8CB17E596A}" destId="{CF276FA5-9DFF-4B9B-820F-E71442B2E8FB}" srcOrd="1" destOrd="0" presId="urn:microsoft.com/office/officeart/2005/8/layout/chart3"/>
    <dgm:cxn modelId="{D372E4D5-874F-460D-B0CC-9022E844D413}" type="presParOf" srcId="{7F3FCB3E-5E29-42F7-A2D9-3A8CB17E596A}" destId="{781BA6CD-FB4B-4096-82B2-6CC682B7A851}" srcOrd="2" destOrd="0" presId="urn:microsoft.com/office/officeart/2005/8/layout/chart3"/>
    <dgm:cxn modelId="{D74D261C-3EFD-46D6-A14E-149C96B12095}" type="presParOf" srcId="{7F3FCB3E-5E29-42F7-A2D9-3A8CB17E596A}" destId="{C0AEAF51-018C-4519-8D70-AE5FCE4BBB92}" srcOrd="3" destOrd="0" presId="urn:microsoft.com/office/officeart/2005/8/layout/chart3"/>
    <dgm:cxn modelId="{C574E164-9E16-4188-AFE6-8066261F4DAB}" type="presParOf" srcId="{7F3FCB3E-5E29-42F7-A2D9-3A8CB17E596A}" destId="{7B80FE69-9FA6-4A89-9ACA-954726E0520A}" srcOrd="4" destOrd="0" presId="urn:microsoft.com/office/officeart/2005/8/layout/chart3"/>
    <dgm:cxn modelId="{8C5AC079-3931-4E28-8249-EE88952976BC}" type="presParOf" srcId="{7F3FCB3E-5E29-42F7-A2D9-3A8CB17E596A}" destId="{CF75F52C-6A11-4898-9903-30A1C96EAB93}" srcOrd="5" destOrd="0" presId="urn:microsoft.com/office/officeart/2005/8/layout/char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E48973-AD46-47FD-9383-2F650D7B9BB5}"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945D267C-C196-46D2-B809-50D8585FB59A}">
      <dgm:prSet/>
      <dgm:spPr/>
      <dgm:t>
        <a:bodyPr/>
        <a:lstStyle/>
        <a:p>
          <a:pPr>
            <a:lnSpc>
              <a:spcPct val="100000"/>
            </a:lnSpc>
            <a:defRPr b="1"/>
          </a:pPr>
          <a:r>
            <a:rPr lang="en-US"/>
            <a:t>Fully Associative Cache</a:t>
          </a:r>
        </a:p>
      </dgm:t>
    </dgm:pt>
    <dgm:pt modelId="{2AEF9192-B2B0-4662-80CB-A687804E7F91}" type="parTrans" cxnId="{41D3E995-5380-4FC2-8038-5F2E29ED3C61}">
      <dgm:prSet/>
      <dgm:spPr/>
      <dgm:t>
        <a:bodyPr/>
        <a:lstStyle/>
        <a:p>
          <a:endParaRPr lang="en-US"/>
        </a:p>
      </dgm:t>
    </dgm:pt>
    <dgm:pt modelId="{2E88A227-D59B-4A77-B7EA-30E4FF009A8D}" type="sibTrans" cxnId="{41D3E995-5380-4FC2-8038-5F2E29ED3C61}">
      <dgm:prSet/>
      <dgm:spPr/>
      <dgm:t>
        <a:bodyPr/>
        <a:lstStyle/>
        <a:p>
          <a:endParaRPr lang="en-US"/>
        </a:p>
      </dgm:t>
    </dgm:pt>
    <dgm:pt modelId="{A2A7DB8F-F8DC-4CA9-AFD2-C263FEEF7F22}">
      <dgm:prSet/>
      <dgm:spPr/>
      <dgm:t>
        <a:bodyPr/>
        <a:lstStyle/>
        <a:p>
          <a:pPr>
            <a:lnSpc>
              <a:spcPct val="100000"/>
            </a:lnSpc>
            <a:defRPr b="1"/>
          </a:pPr>
          <a:r>
            <a:rPr lang="en-US"/>
            <a:t>The tag width for this cache is 34-bit address. </a:t>
          </a:r>
        </a:p>
      </dgm:t>
    </dgm:pt>
    <dgm:pt modelId="{C8E79CA3-4687-4F10-9626-3CF6C817A03A}" type="parTrans" cxnId="{31651BD0-D6FC-49BC-A2DE-6C3174598423}">
      <dgm:prSet/>
      <dgm:spPr/>
      <dgm:t>
        <a:bodyPr/>
        <a:lstStyle/>
        <a:p>
          <a:endParaRPr lang="en-US"/>
        </a:p>
      </dgm:t>
    </dgm:pt>
    <dgm:pt modelId="{8C8CEC99-F6A7-4DB3-88D6-7CF08CE95C5C}" type="sibTrans" cxnId="{31651BD0-D6FC-49BC-A2DE-6C3174598423}">
      <dgm:prSet/>
      <dgm:spPr/>
      <dgm:t>
        <a:bodyPr/>
        <a:lstStyle/>
        <a:p>
          <a:endParaRPr lang="en-US"/>
        </a:p>
      </dgm:t>
    </dgm:pt>
    <dgm:pt modelId="{7BE55472-CC79-4B8A-A694-98D1E34DE446}">
      <dgm:prSet/>
      <dgm:spPr/>
      <dgm:t>
        <a:bodyPr/>
        <a:lstStyle/>
        <a:p>
          <a:pPr>
            <a:lnSpc>
              <a:spcPct val="100000"/>
            </a:lnSpc>
            <a:defRPr b="1"/>
          </a:pPr>
          <a:r>
            <a:rPr lang="en-US"/>
            <a:t>Each new read can hit and miss with the cache, to know the result, the incoming read address serving as a tag needs to be matched with all valid addresses (tags). </a:t>
          </a:r>
        </a:p>
      </dgm:t>
    </dgm:pt>
    <dgm:pt modelId="{83741ECA-9462-48AF-AF69-F5B50EC3821F}" type="parTrans" cxnId="{4AAD8910-3767-479C-AF95-E66900A7665E}">
      <dgm:prSet/>
      <dgm:spPr/>
      <dgm:t>
        <a:bodyPr/>
        <a:lstStyle/>
        <a:p>
          <a:endParaRPr lang="en-US"/>
        </a:p>
      </dgm:t>
    </dgm:pt>
    <dgm:pt modelId="{589DDB52-166F-4F40-8D5A-ACD250823176}" type="sibTrans" cxnId="{4AAD8910-3767-479C-AF95-E66900A7665E}">
      <dgm:prSet/>
      <dgm:spPr/>
      <dgm:t>
        <a:bodyPr/>
        <a:lstStyle/>
        <a:p>
          <a:endParaRPr lang="en-US"/>
        </a:p>
      </dgm:t>
    </dgm:pt>
    <dgm:pt modelId="{CFFDC3D8-5413-4B60-A631-104FD15FEEDD}" type="pres">
      <dgm:prSet presAssocID="{C3E48973-AD46-47FD-9383-2F650D7B9BB5}" presName="root" presStyleCnt="0">
        <dgm:presLayoutVars>
          <dgm:dir/>
          <dgm:resizeHandles val="exact"/>
        </dgm:presLayoutVars>
      </dgm:prSet>
      <dgm:spPr/>
    </dgm:pt>
    <dgm:pt modelId="{BB111504-1CF9-4DF8-A63A-AF35E561796E}" type="pres">
      <dgm:prSet presAssocID="{945D267C-C196-46D2-B809-50D8585FB59A}" presName="compNode" presStyleCnt="0"/>
      <dgm:spPr/>
    </dgm:pt>
    <dgm:pt modelId="{6305C11E-B0C6-414A-8638-1CE730ECCC5C}" type="pres">
      <dgm:prSet presAssocID="{945D267C-C196-46D2-B809-50D8585FB59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743DDF4B-57FF-4C28-BAA5-B68EA4A4FC01}" type="pres">
      <dgm:prSet presAssocID="{945D267C-C196-46D2-B809-50D8585FB59A}" presName="iconSpace" presStyleCnt="0"/>
      <dgm:spPr/>
    </dgm:pt>
    <dgm:pt modelId="{98E37195-3B9A-4DA6-88EB-CEA2E810A6F1}" type="pres">
      <dgm:prSet presAssocID="{945D267C-C196-46D2-B809-50D8585FB59A}" presName="parTx" presStyleLbl="revTx" presStyleIdx="0" presStyleCnt="6">
        <dgm:presLayoutVars>
          <dgm:chMax val="0"/>
          <dgm:chPref val="0"/>
        </dgm:presLayoutVars>
      </dgm:prSet>
      <dgm:spPr/>
    </dgm:pt>
    <dgm:pt modelId="{C3B83D17-3A11-4ED4-8785-6AD8316372B0}" type="pres">
      <dgm:prSet presAssocID="{945D267C-C196-46D2-B809-50D8585FB59A}" presName="txSpace" presStyleCnt="0"/>
      <dgm:spPr/>
    </dgm:pt>
    <dgm:pt modelId="{0BDCEA73-1093-45AC-A3F8-8B355076954A}" type="pres">
      <dgm:prSet presAssocID="{945D267C-C196-46D2-B809-50D8585FB59A}" presName="desTx" presStyleLbl="revTx" presStyleIdx="1" presStyleCnt="6">
        <dgm:presLayoutVars/>
      </dgm:prSet>
      <dgm:spPr/>
    </dgm:pt>
    <dgm:pt modelId="{CAAB32E1-6C61-4774-94B1-07BA8A5A082A}" type="pres">
      <dgm:prSet presAssocID="{2E88A227-D59B-4A77-B7EA-30E4FF009A8D}" presName="sibTrans" presStyleCnt="0"/>
      <dgm:spPr/>
    </dgm:pt>
    <dgm:pt modelId="{09CBE4A6-9152-44AD-85F5-11655A2BEF93}" type="pres">
      <dgm:prSet presAssocID="{A2A7DB8F-F8DC-4CA9-AFD2-C263FEEF7F22}" presName="compNode" presStyleCnt="0"/>
      <dgm:spPr/>
    </dgm:pt>
    <dgm:pt modelId="{06DA5004-28BA-4B6B-95AE-28C3AA8BB6F4}" type="pres">
      <dgm:prSet presAssocID="{A2A7DB8F-F8DC-4CA9-AFD2-C263FEEF7F2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code"/>
        </a:ext>
      </dgm:extLst>
    </dgm:pt>
    <dgm:pt modelId="{2400690B-B18C-4F4A-A147-77DA1194DDC4}" type="pres">
      <dgm:prSet presAssocID="{A2A7DB8F-F8DC-4CA9-AFD2-C263FEEF7F22}" presName="iconSpace" presStyleCnt="0"/>
      <dgm:spPr/>
    </dgm:pt>
    <dgm:pt modelId="{9DFDB89C-A8E1-4366-AC4D-4EE2E6D0D099}" type="pres">
      <dgm:prSet presAssocID="{A2A7DB8F-F8DC-4CA9-AFD2-C263FEEF7F22}" presName="parTx" presStyleLbl="revTx" presStyleIdx="2" presStyleCnt="6">
        <dgm:presLayoutVars>
          <dgm:chMax val="0"/>
          <dgm:chPref val="0"/>
        </dgm:presLayoutVars>
      </dgm:prSet>
      <dgm:spPr/>
    </dgm:pt>
    <dgm:pt modelId="{0B239DBD-641E-4463-ADA2-CD0AE7FC433A}" type="pres">
      <dgm:prSet presAssocID="{A2A7DB8F-F8DC-4CA9-AFD2-C263FEEF7F22}" presName="txSpace" presStyleCnt="0"/>
      <dgm:spPr/>
    </dgm:pt>
    <dgm:pt modelId="{9A48B754-4CDB-499E-BC62-2FE3FC102557}" type="pres">
      <dgm:prSet presAssocID="{A2A7DB8F-F8DC-4CA9-AFD2-C263FEEF7F22}" presName="desTx" presStyleLbl="revTx" presStyleIdx="3" presStyleCnt="6">
        <dgm:presLayoutVars/>
      </dgm:prSet>
      <dgm:spPr/>
    </dgm:pt>
    <dgm:pt modelId="{02B8708B-9057-4D90-96F7-83DE219F220B}" type="pres">
      <dgm:prSet presAssocID="{8C8CEC99-F6A7-4DB3-88D6-7CF08CE95C5C}" presName="sibTrans" presStyleCnt="0"/>
      <dgm:spPr/>
    </dgm:pt>
    <dgm:pt modelId="{1158A653-CE8E-42F7-A899-688843751B7B}" type="pres">
      <dgm:prSet presAssocID="{7BE55472-CC79-4B8A-A694-98D1E34DE446}" presName="compNode" presStyleCnt="0"/>
      <dgm:spPr/>
    </dgm:pt>
    <dgm:pt modelId="{3A2C28F5-88F0-4D2E-A879-C93CF86DBF63}" type="pres">
      <dgm:prSet presAssocID="{7BE55472-CC79-4B8A-A694-98D1E34DE44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lowchart"/>
        </a:ext>
      </dgm:extLst>
    </dgm:pt>
    <dgm:pt modelId="{70CABD4C-8BD7-4341-9E1A-8392D20A3977}" type="pres">
      <dgm:prSet presAssocID="{7BE55472-CC79-4B8A-A694-98D1E34DE446}" presName="iconSpace" presStyleCnt="0"/>
      <dgm:spPr/>
    </dgm:pt>
    <dgm:pt modelId="{BA71E4DF-0868-4300-8451-4DA391F10959}" type="pres">
      <dgm:prSet presAssocID="{7BE55472-CC79-4B8A-A694-98D1E34DE446}" presName="parTx" presStyleLbl="revTx" presStyleIdx="4" presStyleCnt="6">
        <dgm:presLayoutVars>
          <dgm:chMax val="0"/>
          <dgm:chPref val="0"/>
        </dgm:presLayoutVars>
      </dgm:prSet>
      <dgm:spPr/>
    </dgm:pt>
    <dgm:pt modelId="{13CA6108-D54A-436E-AB22-09CB0E3C3436}" type="pres">
      <dgm:prSet presAssocID="{7BE55472-CC79-4B8A-A694-98D1E34DE446}" presName="txSpace" presStyleCnt="0"/>
      <dgm:spPr/>
    </dgm:pt>
    <dgm:pt modelId="{F3E7828E-7ADD-4E67-8367-B460538562E6}" type="pres">
      <dgm:prSet presAssocID="{7BE55472-CC79-4B8A-A694-98D1E34DE446}" presName="desTx" presStyleLbl="revTx" presStyleIdx="5" presStyleCnt="6">
        <dgm:presLayoutVars/>
      </dgm:prSet>
      <dgm:spPr/>
    </dgm:pt>
  </dgm:ptLst>
  <dgm:cxnLst>
    <dgm:cxn modelId="{4AAD8910-3767-479C-AF95-E66900A7665E}" srcId="{C3E48973-AD46-47FD-9383-2F650D7B9BB5}" destId="{7BE55472-CC79-4B8A-A694-98D1E34DE446}" srcOrd="2" destOrd="0" parTransId="{83741ECA-9462-48AF-AF69-F5B50EC3821F}" sibTransId="{589DDB52-166F-4F40-8D5A-ACD250823176}"/>
    <dgm:cxn modelId="{7541A94B-53CF-4E25-B911-6643B4D70310}" type="presOf" srcId="{C3E48973-AD46-47FD-9383-2F650D7B9BB5}" destId="{CFFDC3D8-5413-4B60-A631-104FD15FEEDD}" srcOrd="0" destOrd="0" presId="urn:microsoft.com/office/officeart/2018/5/layout/CenteredIconLabelDescriptionList"/>
    <dgm:cxn modelId="{BA0DAA87-7689-47AF-8AF4-CC95FC51FEB4}" type="presOf" srcId="{7BE55472-CC79-4B8A-A694-98D1E34DE446}" destId="{BA71E4DF-0868-4300-8451-4DA391F10959}" srcOrd="0" destOrd="0" presId="urn:microsoft.com/office/officeart/2018/5/layout/CenteredIconLabelDescriptionList"/>
    <dgm:cxn modelId="{41D3E995-5380-4FC2-8038-5F2E29ED3C61}" srcId="{C3E48973-AD46-47FD-9383-2F650D7B9BB5}" destId="{945D267C-C196-46D2-B809-50D8585FB59A}" srcOrd="0" destOrd="0" parTransId="{2AEF9192-B2B0-4662-80CB-A687804E7F91}" sibTransId="{2E88A227-D59B-4A77-B7EA-30E4FF009A8D}"/>
    <dgm:cxn modelId="{924909C3-D21E-4592-9138-CAEE96663DA4}" type="presOf" srcId="{945D267C-C196-46D2-B809-50D8585FB59A}" destId="{98E37195-3B9A-4DA6-88EB-CEA2E810A6F1}" srcOrd="0" destOrd="0" presId="urn:microsoft.com/office/officeart/2018/5/layout/CenteredIconLabelDescriptionList"/>
    <dgm:cxn modelId="{31651BD0-D6FC-49BC-A2DE-6C3174598423}" srcId="{C3E48973-AD46-47FD-9383-2F650D7B9BB5}" destId="{A2A7DB8F-F8DC-4CA9-AFD2-C263FEEF7F22}" srcOrd="1" destOrd="0" parTransId="{C8E79CA3-4687-4F10-9626-3CF6C817A03A}" sibTransId="{8C8CEC99-F6A7-4DB3-88D6-7CF08CE95C5C}"/>
    <dgm:cxn modelId="{0C572BDF-BE6C-43F3-AF1F-DAF2190D1B0C}" type="presOf" srcId="{A2A7DB8F-F8DC-4CA9-AFD2-C263FEEF7F22}" destId="{9DFDB89C-A8E1-4366-AC4D-4EE2E6D0D099}" srcOrd="0" destOrd="0" presId="urn:microsoft.com/office/officeart/2018/5/layout/CenteredIconLabelDescriptionList"/>
    <dgm:cxn modelId="{DE4F574F-306F-461D-983B-B93178046003}" type="presParOf" srcId="{CFFDC3D8-5413-4B60-A631-104FD15FEEDD}" destId="{BB111504-1CF9-4DF8-A63A-AF35E561796E}" srcOrd="0" destOrd="0" presId="urn:microsoft.com/office/officeart/2018/5/layout/CenteredIconLabelDescriptionList"/>
    <dgm:cxn modelId="{7889C71E-D213-4F4B-9BCB-4D7FD2A601D3}" type="presParOf" srcId="{BB111504-1CF9-4DF8-A63A-AF35E561796E}" destId="{6305C11E-B0C6-414A-8638-1CE730ECCC5C}" srcOrd="0" destOrd="0" presId="urn:microsoft.com/office/officeart/2018/5/layout/CenteredIconLabelDescriptionList"/>
    <dgm:cxn modelId="{AABC251B-A993-4B6C-AA03-0CC0A8428DD2}" type="presParOf" srcId="{BB111504-1CF9-4DF8-A63A-AF35E561796E}" destId="{743DDF4B-57FF-4C28-BAA5-B68EA4A4FC01}" srcOrd="1" destOrd="0" presId="urn:microsoft.com/office/officeart/2018/5/layout/CenteredIconLabelDescriptionList"/>
    <dgm:cxn modelId="{BF384986-4884-4DE1-B483-642525E4AB52}" type="presParOf" srcId="{BB111504-1CF9-4DF8-A63A-AF35E561796E}" destId="{98E37195-3B9A-4DA6-88EB-CEA2E810A6F1}" srcOrd="2" destOrd="0" presId="urn:microsoft.com/office/officeart/2018/5/layout/CenteredIconLabelDescriptionList"/>
    <dgm:cxn modelId="{DD741287-91D6-4ED1-8F50-DFCE3EE17C82}" type="presParOf" srcId="{BB111504-1CF9-4DF8-A63A-AF35E561796E}" destId="{C3B83D17-3A11-4ED4-8785-6AD8316372B0}" srcOrd="3" destOrd="0" presId="urn:microsoft.com/office/officeart/2018/5/layout/CenteredIconLabelDescriptionList"/>
    <dgm:cxn modelId="{E9D1D1DA-7597-44A9-ACC3-B00C36F30B84}" type="presParOf" srcId="{BB111504-1CF9-4DF8-A63A-AF35E561796E}" destId="{0BDCEA73-1093-45AC-A3F8-8B355076954A}" srcOrd="4" destOrd="0" presId="urn:microsoft.com/office/officeart/2018/5/layout/CenteredIconLabelDescriptionList"/>
    <dgm:cxn modelId="{19E2BF6B-0496-41A3-92EB-3FF553EF3E48}" type="presParOf" srcId="{CFFDC3D8-5413-4B60-A631-104FD15FEEDD}" destId="{CAAB32E1-6C61-4774-94B1-07BA8A5A082A}" srcOrd="1" destOrd="0" presId="urn:microsoft.com/office/officeart/2018/5/layout/CenteredIconLabelDescriptionList"/>
    <dgm:cxn modelId="{25D8ED9C-D410-45AC-A2FA-39362BAC176B}" type="presParOf" srcId="{CFFDC3D8-5413-4B60-A631-104FD15FEEDD}" destId="{09CBE4A6-9152-44AD-85F5-11655A2BEF93}" srcOrd="2" destOrd="0" presId="urn:microsoft.com/office/officeart/2018/5/layout/CenteredIconLabelDescriptionList"/>
    <dgm:cxn modelId="{3B319FF0-558B-4329-B6C9-87CD8C1C4D51}" type="presParOf" srcId="{09CBE4A6-9152-44AD-85F5-11655A2BEF93}" destId="{06DA5004-28BA-4B6B-95AE-28C3AA8BB6F4}" srcOrd="0" destOrd="0" presId="urn:microsoft.com/office/officeart/2018/5/layout/CenteredIconLabelDescriptionList"/>
    <dgm:cxn modelId="{B35EE501-D76D-4A4D-88F2-696E9526633A}" type="presParOf" srcId="{09CBE4A6-9152-44AD-85F5-11655A2BEF93}" destId="{2400690B-B18C-4F4A-A147-77DA1194DDC4}" srcOrd="1" destOrd="0" presId="urn:microsoft.com/office/officeart/2018/5/layout/CenteredIconLabelDescriptionList"/>
    <dgm:cxn modelId="{9CC60876-5138-4BF8-B91C-8109B8C13003}" type="presParOf" srcId="{09CBE4A6-9152-44AD-85F5-11655A2BEF93}" destId="{9DFDB89C-A8E1-4366-AC4D-4EE2E6D0D099}" srcOrd="2" destOrd="0" presId="urn:microsoft.com/office/officeart/2018/5/layout/CenteredIconLabelDescriptionList"/>
    <dgm:cxn modelId="{8C6EED82-57D6-4016-9E40-34FA05022A9F}" type="presParOf" srcId="{09CBE4A6-9152-44AD-85F5-11655A2BEF93}" destId="{0B239DBD-641E-4463-ADA2-CD0AE7FC433A}" srcOrd="3" destOrd="0" presId="urn:microsoft.com/office/officeart/2018/5/layout/CenteredIconLabelDescriptionList"/>
    <dgm:cxn modelId="{D4BECBE5-58E9-4D1B-92A7-E35FCA42E25C}" type="presParOf" srcId="{09CBE4A6-9152-44AD-85F5-11655A2BEF93}" destId="{9A48B754-4CDB-499E-BC62-2FE3FC102557}" srcOrd="4" destOrd="0" presId="urn:microsoft.com/office/officeart/2018/5/layout/CenteredIconLabelDescriptionList"/>
    <dgm:cxn modelId="{83027058-C7A5-47BB-B1FD-C2F565592C0C}" type="presParOf" srcId="{CFFDC3D8-5413-4B60-A631-104FD15FEEDD}" destId="{02B8708B-9057-4D90-96F7-83DE219F220B}" srcOrd="3" destOrd="0" presId="urn:microsoft.com/office/officeart/2018/5/layout/CenteredIconLabelDescriptionList"/>
    <dgm:cxn modelId="{F23BFD4A-F48F-4757-840B-5A4C25CD48B6}" type="presParOf" srcId="{CFFDC3D8-5413-4B60-A631-104FD15FEEDD}" destId="{1158A653-CE8E-42F7-A899-688843751B7B}" srcOrd="4" destOrd="0" presId="urn:microsoft.com/office/officeart/2018/5/layout/CenteredIconLabelDescriptionList"/>
    <dgm:cxn modelId="{BC463AA3-7C5E-4EE4-B84A-79B0564F2C29}" type="presParOf" srcId="{1158A653-CE8E-42F7-A899-688843751B7B}" destId="{3A2C28F5-88F0-4D2E-A879-C93CF86DBF63}" srcOrd="0" destOrd="0" presId="urn:microsoft.com/office/officeart/2018/5/layout/CenteredIconLabelDescriptionList"/>
    <dgm:cxn modelId="{98323635-F3E0-4CB9-831A-1F2D6E364123}" type="presParOf" srcId="{1158A653-CE8E-42F7-A899-688843751B7B}" destId="{70CABD4C-8BD7-4341-9E1A-8392D20A3977}" srcOrd="1" destOrd="0" presId="urn:microsoft.com/office/officeart/2018/5/layout/CenteredIconLabelDescriptionList"/>
    <dgm:cxn modelId="{F09A5927-AB6E-4846-9D90-58D84FABFBA3}" type="presParOf" srcId="{1158A653-CE8E-42F7-A899-688843751B7B}" destId="{BA71E4DF-0868-4300-8451-4DA391F10959}" srcOrd="2" destOrd="0" presId="urn:microsoft.com/office/officeart/2018/5/layout/CenteredIconLabelDescriptionList"/>
    <dgm:cxn modelId="{471CDFFA-2805-4E37-9E09-F06E341E24F2}" type="presParOf" srcId="{1158A653-CE8E-42F7-A899-688843751B7B}" destId="{13CA6108-D54A-436E-AB22-09CB0E3C3436}" srcOrd="3" destOrd="0" presId="urn:microsoft.com/office/officeart/2018/5/layout/CenteredIconLabelDescriptionList"/>
    <dgm:cxn modelId="{F2D43091-0A38-4FED-B6D6-FC2B256E6802}" type="presParOf" srcId="{1158A653-CE8E-42F7-A899-688843751B7B}" destId="{F3E7828E-7ADD-4E67-8367-B460538562E6}"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3A671A-302F-42EB-B35E-60254D83B875}" type="doc">
      <dgm:prSet loTypeId="urn:microsoft.com/office/officeart/2005/8/layout/chart3" loCatId="cycle" qsTypeId="urn:microsoft.com/office/officeart/2005/8/quickstyle/simple1" qsCatId="simple" csTypeId="urn:microsoft.com/office/officeart/2005/8/colors/colorful1" csCatId="colorful" phldr="1"/>
      <dgm:spPr/>
    </dgm:pt>
    <dgm:pt modelId="{E2563DB1-F677-43ED-BA2A-13EA7FE2B14E}">
      <dgm:prSet phldrT="[Text]"/>
      <dgm:spPr/>
      <dgm:t>
        <a:bodyPr/>
        <a:lstStyle/>
        <a:p>
          <a:r>
            <a:rPr lang="en-US" dirty="0"/>
            <a:t>Spatial</a:t>
          </a:r>
        </a:p>
      </dgm:t>
    </dgm:pt>
    <dgm:pt modelId="{E46ACE0E-B9E3-44AC-A942-D030C1297695}" type="parTrans" cxnId="{47123DFA-8B41-4EEB-AF2C-367F60A6BF3E}">
      <dgm:prSet/>
      <dgm:spPr/>
      <dgm:t>
        <a:bodyPr/>
        <a:lstStyle/>
        <a:p>
          <a:endParaRPr lang="en-US"/>
        </a:p>
      </dgm:t>
    </dgm:pt>
    <dgm:pt modelId="{7B8D2DDA-B44B-49FC-9423-3CFD71CEC946}" type="sibTrans" cxnId="{47123DFA-8B41-4EEB-AF2C-367F60A6BF3E}">
      <dgm:prSet/>
      <dgm:spPr/>
      <dgm:t>
        <a:bodyPr/>
        <a:lstStyle/>
        <a:p>
          <a:endParaRPr lang="en-US"/>
        </a:p>
      </dgm:t>
    </dgm:pt>
    <dgm:pt modelId="{FFC533B4-389F-4A50-AA62-87A60DDD7DCD}">
      <dgm:prSet phldrT="[Text]"/>
      <dgm:spPr>
        <a:solidFill>
          <a:schemeClr val="bg1">
            <a:lumMod val="75000"/>
          </a:schemeClr>
        </a:solidFill>
      </dgm:spPr>
      <dgm:t>
        <a:bodyPr/>
        <a:lstStyle/>
        <a:p>
          <a:r>
            <a:rPr lang="en-US" dirty="0"/>
            <a:t>Computational</a:t>
          </a:r>
        </a:p>
      </dgm:t>
    </dgm:pt>
    <dgm:pt modelId="{527A9622-5207-4147-98ED-2CC829EF425F}" type="parTrans" cxnId="{98ABEB84-7D3C-4DA7-9B63-1D40A43155F5}">
      <dgm:prSet/>
      <dgm:spPr/>
      <dgm:t>
        <a:bodyPr/>
        <a:lstStyle/>
        <a:p>
          <a:endParaRPr lang="en-US"/>
        </a:p>
      </dgm:t>
    </dgm:pt>
    <dgm:pt modelId="{6D8A1C6E-B5DD-442D-BBE6-077E9E036811}" type="sibTrans" cxnId="{98ABEB84-7D3C-4DA7-9B63-1D40A43155F5}">
      <dgm:prSet/>
      <dgm:spPr/>
      <dgm:t>
        <a:bodyPr/>
        <a:lstStyle/>
        <a:p>
          <a:endParaRPr lang="en-US"/>
        </a:p>
      </dgm:t>
    </dgm:pt>
    <dgm:pt modelId="{065EFADD-8D34-4447-8E04-21BB39D94A96}">
      <dgm:prSet phldrT="[Text]" custT="1"/>
      <dgm:spPr>
        <a:solidFill>
          <a:schemeClr val="bg1">
            <a:lumMod val="75000"/>
          </a:schemeClr>
        </a:solidFill>
      </dgm:spPr>
      <dgm:t>
        <a:bodyPr/>
        <a:lstStyle/>
        <a:p>
          <a:r>
            <a:rPr lang="en-US" sz="1000" dirty="0"/>
            <a:t>Sequential</a:t>
          </a:r>
        </a:p>
      </dgm:t>
    </dgm:pt>
    <dgm:pt modelId="{DBF25591-FA8A-4F02-97EA-DD21CBA39DC5}" type="parTrans" cxnId="{05179253-4F3F-40C9-8209-D1588BDC597D}">
      <dgm:prSet/>
      <dgm:spPr/>
      <dgm:t>
        <a:bodyPr/>
        <a:lstStyle/>
        <a:p>
          <a:endParaRPr lang="en-US"/>
        </a:p>
      </dgm:t>
    </dgm:pt>
    <dgm:pt modelId="{85DEAA76-3503-40BE-AC7C-A25AD6261A20}" type="sibTrans" cxnId="{05179253-4F3F-40C9-8209-D1588BDC597D}">
      <dgm:prSet/>
      <dgm:spPr/>
      <dgm:t>
        <a:bodyPr/>
        <a:lstStyle/>
        <a:p>
          <a:endParaRPr lang="en-US"/>
        </a:p>
      </dgm:t>
    </dgm:pt>
    <dgm:pt modelId="{7F3FCB3E-5E29-42F7-A2D9-3A8CB17E596A}" type="pres">
      <dgm:prSet presAssocID="{3C3A671A-302F-42EB-B35E-60254D83B875}" presName="compositeShape" presStyleCnt="0">
        <dgm:presLayoutVars>
          <dgm:chMax val="7"/>
          <dgm:dir/>
          <dgm:resizeHandles val="exact"/>
        </dgm:presLayoutVars>
      </dgm:prSet>
      <dgm:spPr/>
    </dgm:pt>
    <dgm:pt modelId="{F384056C-7587-4511-956F-2334DFB148EE}" type="pres">
      <dgm:prSet presAssocID="{3C3A671A-302F-42EB-B35E-60254D83B875}" presName="wedge1" presStyleLbl="node1" presStyleIdx="0" presStyleCnt="3" custLinFactNeighborX="-6649" custLinFactNeighborY="2822"/>
      <dgm:spPr/>
    </dgm:pt>
    <dgm:pt modelId="{CF276FA5-9DFF-4B9B-820F-E71442B2E8FB}" type="pres">
      <dgm:prSet presAssocID="{3C3A671A-302F-42EB-B35E-60254D83B875}" presName="wedge1Tx" presStyleLbl="node1" presStyleIdx="0" presStyleCnt="3">
        <dgm:presLayoutVars>
          <dgm:chMax val="0"/>
          <dgm:chPref val="0"/>
          <dgm:bulletEnabled val="1"/>
        </dgm:presLayoutVars>
      </dgm:prSet>
      <dgm:spPr/>
    </dgm:pt>
    <dgm:pt modelId="{781BA6CD-FB4B-4096-82B2-6CC682B7A851}" type="pres">
      <dgm:prSet presAssocID="{3C3A671A-302F-42EB-B35E-60254D83B875}" presName="wedge2" presStyleLbl="node1" presStyleIdx="1" presStyleCnt="3"/>
      <dgm:spPr/>
    </dgm:pt>
    <dgm:pt modelId="{C0AEAF51-018C-4519-8D70-AE5FCE4BBB92}" type="pres">
      <dgm:prSet presAssocID="{3C3A671A-302F-42EB-B35E-60254D83B875}" presName="wedge2Tx" presStyleLbl="node1" presStyleIdx="1" presStyleCnt="3">
        <dgm:presLayoutVars>
          <dgm:chMax val="0"/>
          <dgm:chPref val="0"/>
          <dgm:bulletEnabled val="1"/>
        </dgm:presLayoutVars>
      </dgm:prSet>
      <dgm:spPr/>
    </dgm:pt>
    <dgm:pt modelId="{7B80FE69-9FA6-4A89-9ACA-954726E0520A}" type="pres">
      <dgm:prSet presAssocID="{3C3A671A-302F-42EB-B35E-60254D83B875}" presName="wedge3" presStyleLbl="node1" presStyleIdx="2" presStyleCnt="3"/>
      <dgm:spPr/>
    </dgm:pt>
    <dgm:pt modelId="{CF75F52C-6A11-4898-9903-30A1C96EAB93}" type="pres">
      <dgm:prSet presAssocID="{3C3A671A-302F-42EB-B35E-60254D83B875}" presName="wedge3Tx" presStyleLbl="node1" presStyleIdx="2" presStyleCnt="3">
        <dgm:presLayoutVars>
          <dgm:chMax val="0"/>
          <dgm:chPref val="0"/>
          <dgm:bulletEnabled val="1"/>
        </dgm:presLayoutVars>
      </dgm:prSet>
      <dgm:spPr/>
    </dgm:pt>
  </dgm:ptLst>
  <dgm:cxnLst>
    <dgm:cxn modelId="{5505C40B-EC27-4B09-BD8F-73348716ACE9}" type="presOf" srcId="{065EFADD-8D34-4447-8E04-21BB39D94A96}" destId="{CF75F52C-6A11-4898-9903-30A1C96EAB93}" srcOrd="1" destOrd="0" presId="urn:microsoft.com/office/officeart/2005/8/layout/chart3"/>
    <dgm:cxn modelId="{19AF5335-DFA0-42F6-BA7F-9C410169B2DA}" type="presOf" srcId="{E2563DB1-F677-43ED-BA2A-13EA7FE2B14E}" destId="{F384056C-7587-4511-956F-2334DFB148EE}" srcOrd="0" destOrd="0" presId="urn:microsoft.com/office/officeart/2005/8/layout/chart3"/>
    <dgm:cxn modelId="{1411F361-4279-4D21-8B6E-2FDF3662E3C7}" type="presOf" srcId="{FFC533B4-389F-4A50-AA62-87A60DDD7DCD}" destId="{C0AEAF51-018C-4519-8D70-AE5FCE4BBB92}" srcOrd="1" destOrd="0" presId="urn:microsoft.com/office/officeart/2005/8/layout/chart3"/>
    <dgm:cxn modelId="{05179253-4F3F-40C9-8209-D1588BDC597D}" srcId="{3C3A671A-302F-42EB-B35E-60254D83B875}" destId="{065EFADD-8D34-4447-8E04-21BB39D94A96}" srcOrd="2" destOrd="0" parTransId="{DBF25591-FA8A-4F02-97EA-DD21CBA39DC5}" sibTransId="{85DEAA76-3503-40BE-AC7C-A25AD6261A20}"/>
    <dgm:cxn modelId="{2AB55380-3F01-41D5-8B4D-60114F3839AA}" type="presOf" srcId="{065EFADD-8D34-4447-8E04-21BB39D94A96}" destId="{7B80FE69-9FA6-4A89-9ACA-954726E0520A}" srcOrd="0" destOrd="0" presId="urn:microsoft.com/office/officeart/2005/8/layout/chart3"/>
    <dgm:cxn modelId="{98ABEB84-7D3C-4DA7-9B63-1D40A43155F5}" srcId="{3C3A671A-302F-42EB-B35E-60254D83B875}" destId="{FFC533B4-389F-4A50-AA62-87A60DDD7DCD}" srcOrd="1" destOrd="0" parTransId="{527A9622-5207-4147-98ED-2CC829EF425F}" sibTransId="{6D8A1C6E-B5DD-442D-BBE6-077E9E036811}"/>
    <dgm:cxn modelId="{1C79EDAD-515E-449A-9B9A-9DD1DB320ABC}" type="presOf" srcId="{E2563DB1-F677-43ED-BA2A-13EA7FE2B14E}" destId="{CF276FA5-9DFF-4B9B-820F-E71442B2E8FB}" srcOrd="1" destOrd="0" presId="urn:microsoft.com/office/officeart/2005/8/layout/chart3"/>
    <dgm:cxn modelId="{B7B4DBB4-DF22-489E-9DCF-D0AD5B505FC4}" type="presOf" srcId="{FFC533B4-389F-4A50-AA62-87A60DDD7DCD}" destId="{781BA6CD-FB4B-4096-82B2-6CC682B7A851}" srcOrd="0" destOrd="0" presId="urn:microsoft.com/office/officeart/2005/8/layout/chart3"/>
    <dgm:cxn modelId="{484504BC-1C93-4AAA-B470-EFD46B42A514}" type="presOf" srcId="{3C3A671A-302F-42EB-B35E-60254D83B875}" destId="{7F3FCB3E-5E29-42F7-A2D9-3A8CB17E596A}" srcOrd="0" destOrd="0" presId="urn:microsoft.com/office/officeart/2005/8/layout/chart3"/>
    <dgm:cxn modelId="{47123DFA-8B41-4EEB-AF2C-367F60A6BF3E}" srcId="{3C3A671A-302F-42EB-B35E-60254D83B875}" destId="{E2563DB1-F677-43ED-BA2A-13EA7FE2B14E}" srcOrd="0" destOrd="0" parTransId="{E46ACE0E-B9E3-44AC-A942-D030C1297695}" sibTransId="{7B8D2DDA-B44B-49FC-9423-3CFD71CEC946}"/>
    <dgm:cxn modelId="{7CC86FB5-8C3E-4B4B-966B-0CEB022CE5D8}" type="presParOf" srcId="{7F3FCB3E-5E29-42F7-A2D9-3A8CB17E596A}" destId="{F384056C-7587-4511-956F-2334DFB148EE}" srcOrd="0" destOrd="0" presId="urn:microsoft.com/office/officeart/2005/8/layout/chart3"/>
    <dgm:cxn modelId="{6C41B64A-4F07-45A6-846B-4F1EE90569DF}" type="presParOf" srcId="{7F3FCB3E-5E29-42F7-A2D9-3A8CB17E596A}" destId="{CF276FA5-9DFF-4B9B-820F-E71442B2E8FB}" srcOrd="1" destOrd="0" presId="urn:microsoft.com/office/officeart/2005/8/layout/chart3"/>
    <dgm:cxn modelId="{D372E4D5-874F-460D-B0CC-9022E844D413}" type="presParOf" srcId="{7F3FCB3E-5E29-42F7-A2D9-3A8CB17E596A}" destId="{781BA6CD-FB4B-4096-82B2-6CC682B7A851}" srcOrd="2" destOrd="0" presId="urn:microsoft.com/office/officeart/2005/8/layout/chart3"/>
    <dgm:cxn modelId="{D74D261C-3EFD-46D6-A14E-149C96B12095}" type="presParOf" srcId="{7F3FCB3E-5E29-42F7-A2D9-3A8CB17E596A}" destId="{C0AEAF51-018C-4519-8D70-AE5FCE4BBB92}" srcOrd="3" destOrd="0" presId="urn:microsoft.com/office/officeart/2005/8/layout/chart3"/>
    <dgm:cxn modelId="{C574E164-9E16-4188-AFE6-8066261F4DAB}" type="presParOf" srcId="{7F3FCB3E-5E29-42F7-A2D9-3A8CB17E596A}" destId="{7B80FE69-9FA6-4A89-9ACA-954726E0520A}" srcOrd="4" destOrd="0" presId="urn:microsoft.com/office/officeart/2005/8/layout/chart3"/>
    <dgm:cxn modelId="{8C5AC079-3931-4E28-8249-EE88952976BC}" type="presParOf" srcId="{7F3FCB3E-5E29-42F7-A2D9-3A8CB17E596A}" destId="{CF75F52C-6A11-4898-9903-30A1C96EAB93}" srcOrd="5" destOrd="0" presId="urn:microsoft.com/office/officeart/2005/8/layout/char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DDAFBC8-827A-4D45-8651-8BAB18EAF97B}"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B99ED163-D412-4D90-AD3B-6D0A59056621}">
      <dgm:prSet/>
      <dgm:spPr/>
      <dgm:t>
        <a:bodyPr/>
        <a:lstStyle/>
        <a:p>
          <a:r>
            <a:rPr lang="en-US"/>
            <a:t>The properties that are proved earlier are used as constraints to drive outputs of Initialization-Module/RSB.</a:t>
          </a:r>
        </a:p>
      </dgm:t>
    </dgm:pt>
    <dgm:pt modelId="{E2653421-C510-4B7F-96C9-F27A02C6CC62}" type="parTrans" cxnId="{710EEECE-7DE9-4383-BD53-021C460D61E1}">
      <dgm:prSet/>
      <dgm:spPr/>
      <dgm:t>
        <a:bodyPr/>
        <a:lstStyle/>
        <a:p>
          <a:endParaRPr lang="en-US"/>
        </a:p>
      </dgm:t>
    </dgm:pt>
    <dgm:pt modelId="{A2D394A6-D10B-449F-8F92-A4260B5A355E}" type="sibTrans" cxnId="{710EEECE-7DE9-4383-BD53-021C460D61E1}">
      <dgm:prSet/>
      <dgm:spPr/>
      <dgm:t>
        <a:bodyPr/>
        <a:lstStyle/>
        <a:p>
          <a:endParaRPr lang="en-US"/>
        </a:p>
      </dgm:t>
    </dgm:pt>
    <dgm:pt modelId="{0A6188F2-6102-4F5C-BC38-9A7A78990AFB}">
      <dgm:prSet/>
      <dgm:spPr/>
      <dgm:t>
        <a:bodyPr/>
        <a:lstStyle/>
        <a:p>
          <a:r>
            <a:rPr lang="en-US" dirty="0"/>
            <a:t>Helps in convergence of end-to-end properties</a:t>
          </a:r>
          <a:br>
            <a:rPr lang="en-US" dirty="0"/>
          </a:br>
          <a:endParaRPr lang="en-US" dirty="0"/>
        </a:p>
      </dgm:t>
    </dgm:pt>
    <dgm:pt modelId="{986D0A14-E85D-41F8-A1B9-3AA5993BF9EA}" type="parTrans" cxnId="{68CE1B87-3A0C-4426-896C-E9CBCF719E43}">
      <dgm:prSet/>
      <dgm:spPr/>
      <dgm:t>
        <a:bodyPr/>
        <a:lstStyle/>
        <a:p>
          <a:endParaRPr lang="en-US"/>
        </a:p>
      </dgm:t>
    </dgm:pt>
    <dgm:pt modelId="{14788EE0-B23E-4B02-85B5-4A8F01A7E766}" type="sibTrans" cxnId="{68CE1B87-3A0C-4426-896C-E9CBCF719E43}">
      <dgm:prSet/>
      <dgm:spPr/>
      <dgm:t>
        <a:bodyPr/>
        <a:lstStyle/>
        <a:p>
          <a:endParaRPr lang="en-US"/>
        </a:p>
      </dgm:t>
    </dgm:pt>
    <dgm:pt modelId="{A0935FA4-9E70-4C39-B9BF-E7D775146B49}" type="pres">
      <dgm:prSet presAssocID="{3DDAFBC8-827A-4D45-8651-8BAB18EAF97B}" presName="Name0" presStyleCnt="0">
        <dgm:presLayoutVars>
          <dgm:chMax val="7"/>
          <dgm:dir/>
          <dgm:animLvl val="lvl"/>
          <dgm:resizeHandles val="exact"/>
        </dgm:presLayoutVars>
      </dgm:prSet>
      <dgm:spPr/>
    </dgm:pt>
    <dgm:pt modelId="{4472B377-CB0F-4E5D-A04D-F0B55658994C}" type="pres">
      <dgm:prSet presAssocID="{B99ED163-D412-4D90-AD3B-6D0A59056621}" presName="circle1" presStyleLbl="node1" presStyleIdx="0" presStyleCnt="2"/>
      <dgm:spPr/>
    </dgm:pt>
    <dgm:pt modelId="{59AAD1A7-91A8-4E72-8EC1-6D5131325DF5}" type="pres">
      <dgm:prSet presAssocID="{B99ED163-D412-4D90-AD3B-6D0A59056621}" presName="space" presStyleCnt="0"/>
      <dgm:spPr/>
    </dgm:pt>
    <dgm:pt modelId="{B36C2092-07DC-45E5-9BCB-02293269B5B7}" type="pres">
      <dgm:prSet presAssocID="{B99ED163-D412-4D90-AD3B-6D0A59056621}" presName="rect1" presStyleLbl="alignAcc1" presStyleIdx="0" presStyleCnt="2"/>
      <dgm:spPr/>
    </dgm:pt>
    <dgm:pt modelId="{FF841D22-58FB-4238-9BF5-DB834A0C9D8D}" type="pres">
      <dgm:prSet presAssocID="{0A6188F2-6102-4F5C-BC38-9A7A78990AFB}" presName="vertSpace2" presStyleLbl="node1" presStyleIdx="0" presStyleCnt="2"/>
      <dgm:spPr/>
    </dgm:pt>
    <dgm:pt modelId="{45B30B30-AE5A-445A-B1CD-DFF50D28D170}" type="pres">
      <dgm:prSet presAssocID="{0A6188F2-6102-4F5C-BC38-9A7A78990AFB}" presName="circle2" presStyleLbl="node1" presStyleIdx="1" presStyleCnt="2"/>
      <dgm:spPr/>
    </dgm:pt>
    <dgm:pt modelId="{3DA2AA55-59F6-4057-8D68-E6A3D3EA9FD9}" type="pres">
      <dgm:prSet presAssocID="{0A6188F2-6102-4F5C-BC38-9A7A78990AFB}" presName="rect2" presStyleLbl="alignAcc1" presStyleIdx="1" presStyleCnt="2"/>
      <dgm:spPr/>
    </dgm:pt>
    <dgm:pt modelId="{408BA2F1-26C9-41EC-9DDB-902A6F673971}" type="pres">
      <dgm:prSet presAssocID="{B99ED163-D412-4D90-AD3B-6D0A59056621}" presName="rect1ParTxNoCh" presStyleLbl="alignAcc1" presStyleIdx="1" presStyleCnt="2">
        <dgm:presLayoutVars>
          <dgm:chMax val="1"/>
          <dgm:bulletEnabled val="1"/>
        </dgm:presLayoutVars>
      </dgm:prSet>
      <dgm:spPr/>
    </dgm:pt>
    <dgm:pt modelId="{06E06D74-8277-4F6F-AAD3-40B3B038F8FD}" type="pres">
      <dgm:prSet presAssocID="{0A6188F2-6102-4F5C-BC38-9A7A78990AFB}" presName="rect2ParTxNoCh" presStyleLbl="alignAcc1" presStyleIdx="1" presStyleCnt="2">
        <dgm:presLayoutVars>
          <dgm:chMax val="1"/>
          <dgm:bulletEnabled val="1"/>
        </dgm:presLayoutVars>
      </dgm:prSet>
      <dgm:spPr/>
    </dgm:pt>
  </dgm:ptLst>
  <dgm:cxnLst>
    <dgm:cxn modelId="{C552466D-97CF-4E64-9F74-CE1C0F53B158}" type="presOf" srcId="{3DDAFBC8-827A-4D45-8651-8BAB18EAF97B}" destId="{A0935FA4-9E70-4C39-B9BF-E7D775146B49}" srcOrd="0" destOrd="0" presId="urn:microsoft.com/office/officeart/2005/8/layout/target3"/>
    <dgm:cxn modelId="{1BD5E86E-ABC8-40B5-A932-EC19B985E640}" type="presOf" srcId="{B99ED163-D412-4D90-AD3B-6D0A59056621}" destId="{B36C2092-07DC-45E5-9BCB-02293269B5B7}" srcOrd="0" destOrd="0" presId="urn:microsoft.com/office/officeart/2005/8/layout/target3"/>
    <dgm:cxn modelId="{68CE1B87-3A0C-4426-896C-E9CBCF719E43}" srcId="{3DDAFBC8-827A-4D45-8651-8BAB18EAF97B}" destId="{0A6188F2-6102-4F5C-BC38-9A7A78990AFB}" srcOrd="1" destOrd="0" parTransId="{986D0A14-E85D-41F8-A1B9-3AA5993BF9EA}" sibTransId="{14788EE0-B23E-4B02-85B5-4A8F01A7E766}"/>
    <dgm:cxn modelId="{550B8EA7-9E3C-44EF-83DA-E36F5066E066}" type="presOf" srcId="{B99ED163-D412-4D90-AD3B-6D0A59056621}" destId="{408BA2F1-26C9-41EC-9DDB-902A6F673971}" srcOrd="1" destOrd="0" presId="urn:microsoft.com/office/officeart/2005/8/layout/target3"/>
    <dgm:cxn modelId="{81C8F4C8-8ED4-4D72-B26F-CB57B5D0C2BF}" type="presOf" srcId="{0A6188F2-6102-4F5C-BC38-9A7A78990AFB}" destId="{06E06D74-8277-4F6F-AAD3-40B3B038F8FD}" srcOrd="1" destOrd="0" presId="urn:microsoft.com/office/officeart/2005/8/layout/target3"/>
    <dgm:cxn modelId="{710EEECE-7DE9-4383-BD53-021C460D61E1}" srcId="{3DDAFBC8-827A-4D45-8651-8BAB18EAF97B}" destId="{B99ED163-D412-4D90-AD3B-6D0A59056621}" srcOrd="0" destOrd="0" parTransId="{E2653421-C510-4B7F-96C9-F27A02C6CC62}" sibTransId="{A2D394A6-D10B-449F-8F92-A4260B5A355E}"/>
    <dgm:cxn modelId="{E3F1ACEE-78AE-464B-82E6-723FD24C1FAC}" type="presOf" srcId="{0A6188F2-6102-4F5C-BC38-9A7A78990AFB}" destId="{3DA2AA55-59F6-4057-8D68-E6A3D3EA9FD9}" srcOrd="0" destOrd="0" presId="urn:microsoft.com/office/officeart/2005/8/layout/target3"/>
    <dgm:cxn modelId="{657ED658-DC05-4503-AD30-1DB83BFB22FB}" type="presParOf" srcId="{A0935FA4-9E70-4C39-B9BF-E7D775146B49}" destId="{4472B377-CB0F-4E5D-A04D-F0B55658994C}" srcOrd="0" destOrd="0" presId="urn:microsoft.com/office/officeart/2005/8/layout/target3"/>
    <dgm:cxn modelId="{828B7895-4715-44B1-B9B1-C27CD3A0BB55}" type="presParOf" srcId="{A0935FA4-9E70-4C39-B9BF-E7D775146B49}" destId="{59AAD1A7-91A8-4E72-8EC1-6D5131325DF5}" srcOrd="1" destOrd="0" presId="urn:microsoft.com/office/officeart/2005/8/layout/target3"/>
    <dgm:cxn modelId="{A7E7E58A-2ACE-4DEA-A19D-EEF722C62359}" type="presParOf" srcId="{A0935FA4-9E70-4C39-B9BF-E7D775146B49}" destId="{B36C2092-07DC-45E5-9BCB-02293269B5B7}" srcOrd="2" destOrd="0" presId="urn:microsoft.com/office/officeart/2005/8/layout/target3"/>
    <dgm:cxn modelId="{93431433-DD7A-42CD-89C2-9B8933ADB895}" type="presParOf" srcId="{A0935FA4-9E70-4C39-B9BF-E7D775146B49}" destId="{FF841D22-58FB-4238-9BF5-DB834A0C9D8D}" srcOrd="3" destOrd="0" presId="urn:microsoft.com/office/officeart/2005/8/layout/target3"/>
    <dgm:cxn modelId="{D6AE8D2A-5A31-4E1A-8E2A-D60D24964908}" type="presParOf" srcId="{A0935FA4-9E70-4C39-B9BF-E7D775146B49}" destId="{45B30B30-AE5A-445A-B1CD-DFF50D28D170}" srcOrd="4" destOrd="0" presId="urn:microsoft.com/office/officeart/2005/8/layout/target3"/>
    <dgm:cxn modelId="{DC34C3B0-45F6-4916-BD04-ECB93A018F17}" type="presParOf" srcId="{A0935FA4-9E70-4C39-B9BF-E7D775146B49}" destId="{3DA2AA55-59F6-4057-8D68-E6A3D3EA9FD9}" srcOrd="5" destOrd="0" presId="urn:microsoft.com/office/officeart/2005/8/layout/target3"/>
    <dgm:cxn modelId="{F20F69E1-4FD1-46A2-96E4-DA49AC47B8DB}" type="presParOf" srcId="{A0935FA4-9E70-4C39-B9BF-E7D775146B49}" destId="{408BA2F1-26C9-41EC-9DDB-902A6F673971}" srcOrd="6" destOrd="0" presId="urn:microsoft.com/office/officeart/2005/8/layout/target3"/>
    <dgm:cxn modelId="{C118B232-33BC-4FC0-8355-8F4577291760}" type="presParOf" srcId="{A0935FA4-9E70-4C39-B9BF-E7D775146B49}" destId="{06E06D74-8277-4F6F-AAD3-40B3B038F8FD}"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ACB152-B19A-46A6-A73D-1370F46639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3B0A755-B7E9-4585-A167-4B3C82608CE4}">
      <dgm:prSet/>
      <dgm:spPr/>
      <dgm:t>
        <a:bodyPr/>
        <a:lstStyle/>
        <a:p>
          <a:r>
            <a:rPr lang="en-US" dirty="0"/>
            <a:t>Sequential Complexity</a:t>
          </a:r>
        </a:p>
      </dgm:t>
    </dgm:pt>
    <dgm:pt modelId="{ECC6D965-3047-4681-B6B7-4C0E106872A0}" type="parTrans" cxnId="{ABCC95A5-5CEB-4741-90ED-7A1BB0460284}">
      <dgm:prSet/>
      <dgm:spPr/>
      <dgm:t>
        <a:bodyPr/>
        <a:lstStyle/>
        <a:p>
          <a:endParaRPr lang="en-US"/>
        </a:p>
      </dgm:t>
    </dgm:pt>
    <dgm:pt modelId="{EECDB079-EBDC-47A8-85A3-98CDADA3FE20}" type="sibTrans" cxnId="{ABCC95A5-5CEB-4741-90ED-7A1BB0460284}">
      <dgm:prSet/>
      <dgm:spPr/>
      <dgm:t>
        <a:bodyPr/>
        <a:lstStyle/>
        <a:p>
          <a:endParaRPr lang="en-US"/>
        </a:p>
      </dgm:t>
    </dgm:pt>
    <dgm:pt modelId="{27AA4DB7-FBDA-412C-9B43-342A7F2F2E51}">
      <dgm:prSet/>
      <dgm:spPr/>
      <dgm:t>
        <a:bodyPr/>
        <a:lstStyle/>
        <a:p>
          <a:r>
            <a:rPr lang="en-US"/>
            <a:t>ECC Initialization Module</a:t>
          </a:r>
        </a:p>
      </dgm:t>
    </dgm:pt>
    <dgm:pt modelId="{DD1567D9-BFD7-4732-8D74-F8245B4F8D39}" type="parTrans" cxnId="{BE78747F-2413-4FFE-994C-F6F7D0E72F2F}">
      <dgm:prSet/>
      <dgm:spPr/>
      <dgm:t>
        <a:bodyPr/>
        <a:lstStyle/>
        <a:p>
          <a:endParaRPr lang="en-US"/>
        </a:p>
      </dgm:t>
    </dgm:pt>
    <dgm:pt modelId="{597D1A24-ACA4-4108-ABDA-28937A8B04DE}" type="sibTrans" cxnId="{BE78747F-2413-4FFE-994C-F6F7D0E72F2F}">
      <dgm:prSet/>
      <dgm:spPr/>
      <dgm:t>
        <a:bodyPr/>
        <a:lstStyle/>
        <a:p>
          <a:endParaRPr lang="en-US"/>
        </a:p>
      </dgm:t>
    </dgm:pt>
    <dgm:pt modelId="{AC2E0558-808B-4621-BDBE-4F21894533FD}">
      <dgm:prSet/>
      <dgm:spPr/>
      <dgm:t>
        <a:bodyPr/>
        <a:lstStyle/>
        <a:p>
          <a:r>
            <a:rPr lang="en-US"/>
            <a:t>Interesting Cases at Deeper Bounds</a:t>
          </a:r>
        </a:p>
      </dgm:t>
    </dgm:pt>
    <dgm:pt modelId="{58025652-A5A6-47B6-896A-687A4F69B423}" type="parTrans" cxnId="{063BCBB6-F0CF-4A44-A15A-9E428C3FA123}">
      <dgm:prSet/>
      <dgm:spPr/>
      <dgm:t>
        <a:bodyPr/>
        <a:lstStyle/>
        <a:p>
          <a:endParaRPr lang="en-US"/>
        </a:p>
      </dgm:t>
    </dgm:pt>
    <dgm:pt modelId="{88D6FFA3-5DAA-4741-826C-E685793D9CA9}" type="sibTrans" cxnId="{063BCBB6-F0CF-4A44-A15A-9E428C3FA123}">
      <dgm:prSet/>
      <dgm:spPr/>
      <dgm:t>
        <a:bodyPr/>
        <a:lstStyle/>
        <a:p>
          <a:endParaRPr lang="en-US"/>
        </a:p>
      </dgm:t>
    </dgm:pt>
    <dgm:pt modelId="{2CB2E163-A3D4-48A0-A61C-7E3716F08743}">
      <dgm:prSet/>
      <dgm:spPr/>
      <dgm:t>
        <a:bodyPr/>
        <a:lstStyle/>
        <a:p>
          <a:r>
            <a:rPr lang="en-US"/>
            <a:t>Spatial Complexity</a:t>
          </a:r>
        </a:p>
      </dgm:t>
    </dgm:pt>
    <dgm:pt modelId="{7A3F4D0B-ECA6-4583-9592-4AC9E6CC96F2}" type="parTrans" cxnId="{00E58C07-B8B2-4A1D-8427-5AC6A9F5F39C}">
      <dgm:prSet/>
      <dgm:spPr/>
      <dgm:t>
        <a:bodyPr/>
        <a:lstStyle/>
        <a:p>
          <a:endParaRPr lang="en-US"/>
        </a:p>
      </dgm:t>
    </dgm:pt>
    <dgm:pt modelId="{57971D2C-BC41-49D3-A7DD-B6104629F203}" type="sibTrans" cxnId="{00E58C07-B8B2-4A1D-8427-5AC6A9F5F39C}">
      <dgm:prSet/>
      <dgm:spPr/>
      <dgm:t>
        <a:bodyPr/>
        <a:lstStyle/>
        <a:p>
          <a:endParaRPr lang="en-US"/>
        </a:p>
      </dgm:t>
    </dgm:pt>
    <dgm:pt modelId="{3AF6FD0B-E9BF-4F91-9A18-0287FB1995FC}">
      <dgm:prSet/>
      <dgm:spPr/>
      <dgm:t>
        <a:bodyPr/>
        <a:lstStyle/>
        <a:p>
          <a:r>
            <a:rPr lang="en-US"/>
            <a:t>Recent Syndrome Buffer</a:t>
          </a:r>
        </a:p>
      </dgm:t>
    </dgm:pt>
    <dgm:pt modelId="{145A0093-DE95-4E2F-A8A6-173DFF80183B}" type="parTrans" cxnId="{3874923B-908C-4D54-A7A2-A532B485E699}">
      <dgm:prSet/>
      <dgm:spPr/>
      <dgm:t>
        <a:bodyPr/>
        <a:lstStyle/>
        <a:p>
          <a:endParaRPr lang="en-US"/>
        </a:p>
      </dgm:t>
    </dgm:pt>
    <dgm:pt modelId="{488A5D2F-4B76-4129-A0BD-87610AD0F0CF}" type="sibTrans" cxnId="{3874923B-908C-4D54-A7A2-A532B485E699}">
      <dgm:prSet/>
      <dgm:spPr/>
      <dgm:t>
        <a:bodyPr/>
        <a:lstStyle/>
        <a:p>
          <a:endParaRPr lang="en-US"/>
        </a:p>
      </dgm:t>
    </dgm:pt>
    <dgm:pt modelId="{FFC9DABA-601B-4C6C-B66A-528641D056AA}">
      <dgm:prSet/>
      <dgm:spPr/>
      <dgm:t>
        <a:bodyPr/>
        <a:lstStyle/>
        <a:p>
          <a:r>
            <a:rPr lang="en-US" dirty="0"/>
            <a:t>Input Combinations Unmanageable</a:t>
          </a:r>
        </a:p>
      </dgm:t>
    </dgm:pt>
    <dgm:pt modelId="{16E10277-0BEA-4A4C-A144-B6132A1BCCF1}" type="parTrans" cxnId="{05FF28B2-F645-4F54-B0C3-54737EB47EEC}">
      <dgm:prSet/>
      <dgm:spPr/>
      <dgm:t>
        <a:bodyPr/>
        <a:lstStyle/>
        <a:p>
          <a:endParaRPr lang="en-US"/>
        </a:p>
      </dgm:t>
    </dgm:pt>
    <dgm:pt modelId="{B27D94D1-CDC6-47CA-A49E-B6CC8B0C013E}" type="sibTrans" cxnId="{05FF28B2-F645-4F54-B0C3-54737EB47EEC}">
      <dgm:prSet/>
      <dgm:spPr/>
      <dgm:t>
        <a:bodyPr/>
        <a:lstStyle/>
        <a:p>
          <a:endParaRPr lang="en-US"/>
        </a:p>
      </dgm:t>
    </dgm:pt>
    <dgm:pt modelId="{387DB8C7-9463-481C-BC73-7B248756447F}">
      <dgm:prSet/>
      <dgm:spPr/>
      <dgm:t>
        <a:bodyPr/>
        <a:lstStyle/>
        <a:p>
          <a:r>
            <a:rPr lang="en-US"/>
            <a:t>Computational Complexity</a:t>
          </a:r>
        </a:p>
      </dgm:t>
    </dgm:pt>
    <dgm:pt modelId="{254E5CAF-B889-4A10-9C3A-EBB1566B9C74}" type="parTrans" cxnId="{5F64BB2C-34BC-4837-9394-0A54405F3D11}">
      <dgm:prSet/>
      <dgm:spPr/>
      <dgm:t>
        <a:bodyPr/>
        <a:lstStyle/>
        <a:p>
          <a:endParaRPr lang="en-US"/>
        </a:p>
      </dgm:t>
    </dgm:pt>
    <dgm:pt modelId="{1DE2A314-0775-4E38-8856-86DF512B5B29}" type="sibTrans" cxnId="{5F64BB2C-34BC-4837-9394-0A54405F3D11}">
      <dgm:prSet/>
      <dgm:spPr/>
      <dgm:t>
        <a:bodyPr/>
        <a:lstStyle/>
        <a:p>
          <a:endParaRPr lang="en-US"/>
        </a:p>
      </dgm:t>
    </dgm:pt>
    <dgm:pt modelId="{C78E2E1F-54B3-44CE-BE58-2AF5BD659855}">
      <dgm:prSet/>
      <dgm:spPr/>
      <dgm:t>
        <a:bodyPr/>
        <a:lstStyle/>
        <a:p>
          <a:r>
            <a:rPr lang="en-US" dirty="0"/>
            <a:t>ECC Computation Block</a:t>
          </a:r>
        </a:p>
      </dgm:t>
    </dgm:pt>
    <dgm:pt modelId="{26E472BF-6EC1-4D4D-B5B5-E3157455B7FB}" type="parTrans" cxnId="{3868368F-3592-46B7-84F3-AF2A4EA24548}">
      <dgm:prSet/>
      <dgm:spPr/>
      <dgm:t>
        <a:bodyPr/>
        <a:lstStyle/>
        <a:p>
          <a:endParaRPr lang="en-US"/>
        </a:p>
      </dgm:t>
    </dgm:pt>
    <dgm:pt modelId="{726B63D2-1403-43E1-83C4-490283316F61}" type="sibTrans" cxnId="{3868368F-3592-46B7-84F3-AF2A4EA24548}">
      <dgm:prSet/>
      <dgm:spPr/>
      <dgm:t>
        <a:bodyPr/>
        <a:lstStyle/>
        <a:p>
          <a:endParaRPr lang="en-US"/>
        </a:p>
      </dgm:t>
    </dgm:pt>
    <dgm:pt modelId="{BBF5CD33-BC25-4BA8-A6FA-10A4E7059C89}">
      <dgm:prSet/>
      <dgm:spPr/>
      <dgm:t>
        <a:bodyPr/>
        <a:lstStyle/>
        <a:p>
          <a:r>
            <a:rPr lang="en-US" dirty="0"/>
            <a:t>Complex Arithmetic Manipulations</a:t>
          </a:r>
        </a:p>
      </dgm:t>
    </dgm:pt>
    <dgm:pt modelId="{561BC227-401E-4EC5-A691-E09B8C22F7F0}" type="parTrans" cxnId="{C1120047-A4CF-425A-8586-2DD0AF6A9992}">
      <dgm:prSet/>
      <dgm:spPr/>
      <dgm:t>
        <a:bodyPr/>
        <a:lstStyle/>
        <a:p>
          <a:endParaRPr lang="en-US"/>
        </a:p>
      </dgm:t>
    </dgm:pt>
    <dgm:pt modelId="{C37D079E-5929-481C-A932-7FE6A0C04AF8}" type="sibTrans" cxnId="{C1120047-A4CF-425A-8586-2DD0AF6A9992}">
      <dgm:prSet/>
      <dgm:spPr/>
      <dgm:t>
        <a:bodyPr/>
        <a:lstStyle/>
        <a:p>
          <a:endParaRPr lang="en-US"/>
        </a:p>
      </dgm:t>
    </dgm:pt>
    <dgm:pt modelId="{CD068CC5-F41B-4142-8D7B-CDF2CBC73F31}" type="pres">
      <dgm:prSet presAssocID="{05ACB152-B19A-46A6-A73D-1370F4663986}" presName="linear" presStyleCnt="0">
        <dgm:presLayoutVars>
          <dgm:animLvl val="lvl"/>
          <dgm:resizeHandles val="exact"/>
        </dgm:presLayoutVars>
      </dgm:prSet>
      <dgm:spPr/>
    </dgm:pt>
    <dgm:pt modelId="{31F88030-BB18-4BC9-B671-1FC624B92E18}" type="pres">
      <dgm:prSet presAssocID="{03B0A755-B7E9-4585-A167-4B3C82608CE4}" presName="parentText" presStyleLbl="node1" presStyleIdx="0" presStyleCnt="3">
        <dgm:presLayoutVars>
          <dgm:chMax val="0"/>
          <dgm:bulletEnabled val="1"/>
        </dgm:presLayoutVars>
      </dgm:prSet>
      <dgm:spPr/>
    </dgm:pt>
    <dgm:pt modelId="{E89C5475-2A9A-4EEB-82E5-9A73AA5A8CC4}" type="pres">
      <dgm:prSet presAssocID="{03B0A755-B7E9-4585-A167-4B3C82608CE4}" presName="childText" presStyleLbl="revTx" presStyleIdx="0" presStyleCnt="3">
        <dgm:presLayoutVars>
          <dgm:bulletEnabled val="1"/>
        </dgm:presLayoutVars>
      </dgm:prSet>
      <dgm:spPr/>
    </dgm:pt>
    <dgm:pt modelId="{0E514809-9B20-4721-A89F-AB777F6EAED1}" type="pres">
      <dgm:prSet presAssocID="{2CB2E163-A3D4-48A0-A61C-7E3716F08743}" presName="parentText" presStyleLbl="node1" presStyleIdx="1" presStyleCnt="3">
        <dgm:presLayoutVars>
          <dgm:chMax val="0"/>
          <dgm:bulletEnabled val="1"/>
        </dgm:presLayoutVars>
      </dgm:prSet>
      <dgm:spPr/>
    </dgm:pt>
    <dgm:pt modelId="{A103B700-D788-4D88-A5EB-BF00932D3D0C}" type="pres">
      <dgm:prSet presAssocID="{2CB2E163-A3D4-48A0-A61C-7E3716F08743}" presName="childText" presStyleLbl="revTx" presStyleIdx="1" presStyleCnt="3">
        <dgm:presLayoutVars>
          <dgm:bulletEnabled val="1"/>
        </dgm:presLayoutVars>
      </dgm:prSet>
      <dgm:spPr/>
    </dgm:pt>
    <dgm:pt modelId="{51161DBC-4571-4933-914E-DC6D41713BCD}" type="pres">
      <dgm:prSet presAssocID="{387DB8C7-9463-481C-BC73-7B248756447F}" presName="parentText" presStyleLbl="node1" presStyleIdx="2" presStyleCnt="3">
        <dgm:presLayoutVars>
          <dgm:chMax val="0"/>
          <dgm:bulletEnabled val="1"/>
        </dgm:presLayoutVars>
      </dgm:prSet>
      <dgm:spPr/>
    </dgm:pt>
    <dgm:pt modelId="{F0E79C00-BA2F-4B53-AA25-7AE287DDDC58}" type="pres">
      <dgm:prSet presAssocID="{387DB8C7-9463-481C-BC73-7B248756447F}" presName="childText" presStyleLbl="revTx" presStyleIdx="2" presStyleCnt="3">
        <dgm:presLayoutVars>
          <dgm:bulletEnabled val="1"/>
        </dgm:presLayoutVars>
      </dgm:prSet>
      <dgm:spPr/>
    </dgm:pt>
  </dgm:ptLst>
  <dgm:cxnLst>
    <dgm:cxn modelId="{F78F1601-6BB1-420B-A55F-FE808545B763}" type="presOf" srcId="{AC2E0558-808B-4621-BDBE-4F21894533FD}" destId="{E89C5475-2A9A-4EEB-82E5-9A73AA5A8CC4}" srcOrd="0" destOrd="1" presId="urn:microsoft.com/office/officeart/2005/8/layout/vList2"/>
    <dgm:cxn modelId="{00E58C07-B8B2-4A1D-8427-5AC6A9F5F39C}" srcId="{05ACB152-B19A-46A6-A73D-1370F4663986}" destId="{2CB2E163-A3D4-48A0-A61C-7E3716F08743}" srcOrd="1" destOrd="0" parTransId="{7A3F4D0B-ECA6-4583-9592-4AC9E6CC96F2}" sibTransId="{57971D2C-BC41-49D3-A7DD-B6104629F203}"/>
    <dgm:cxn modelId="{F3930D0D-BC7A-4BF4-81EA-A6A38FBD4EC0}" type="presOf" srcId="{BBF5CD33-BC25-4BA8-A6FA-10A4E7059C89}" destId="{F0E79C00-BA2F-4B53-AA25-7AE287DDDC58}" srcOrd="0" destOrd="1" presId="urn:microsoft.com/office/officeart/2005/8/layout/vList2"/>
    <dgm:cxn modelId="{B1278A1B-BF17-41E1-9491-15B29197BF39}" type="presOf" srcId="{05ACB152-B19A-46A6-A73D-1370F4663986}" destId="{CD068CC5-F41B-4142-8D7B-CDF2CBC73F31}" srcOrd="0" destOrd="0" presId="urn:microsoft.com/office/officeart/2005/8/layout/vList2"/>
    <dgm:cxn modelId="{5F64BB2C-34BC-4837-9394-0A54405F3D11}" srcId="{05ACB152-B19A-46A6-A73D-1370F4663986}" destId="{387DB8C7-9463-481C-BC73-7B248756447F}" srcOrd="2" destOrd="0" parTransId="{254E5CAF-B889-4A10-9C3A-EBB1566B9C74}" sibTransId="{1DE2A314-0775-4E38-8856-86DF512B5B29}"/>
    <dgm:cxn modelId="{C520593B-2893-4E69-BEBD-39E2AADD043A}" type="presOf" srcId="{03B0A755-B7E9-4585-A167-4B3C82608CE4}" destId="{31F88030-BB18-4BC9-B671-1FC624B92E18}" srcOrd="0" destOrd="0" presId="urn:microsoft.com/office/officeart/2005/8/layout/vList2"/>
    <dgm:cxn modelId="{3874923B-908C-4D54-A7A2-A532B485E699}" srcId="{2CB2E163-A3D4-48A0-A61C-7E3716F08743}" destId="{3AF6FD0B-E9BF-4F91-9A18-0287FB1995FC}" srcOrd="0" destOrd="0" parTransId="{145A0093-DE95-4E2F-A8A6-173DFF80183B}" sibTransId="{488A5D2F-4B76-4129-A0BD-87610AD0F0CF}"/>
    <dgm:cxn modelId="{B349885F-801F-43D2-B8DD-E324250C444C}" type="presOf" srcId="{27AA4DB7-FBDA-412C-9B43-342A7F2F2E51}" destId="{E89C5475-2A9A-4EEB-82E5-9A73AA5A8CC4}" srcOrd="0" destOrd="0" presId="urn:microsoft.com/office/officeart/2005/8/layout/vList2"/>
    <dgm:cxn modelId="{4DBD5D60-E9AA-40F6-A0D7-A26023D7D12A}" type="presOf" srcId="{2CB2E163-A3D4-48A0-A61C-7E3716F08743}" destId="{0E514809-9B20-4721-A89F-AB777F6EAED1}" srcOrd="0" destOrd="0" presId="urn:microsoft.com/office/officeart/2005/8/layout/vList2"/>
    <dgm:cxn modelId="{C1120047-A4CF-425A-8586-2DD0AF6A9992}" srcId="{C78E2E1F-54B3-44CE-BE58-2AF5BD659855}" destId="{BBF5CD33-BC25-4BA8-A6FA-10A4E7059C89}" srcOrd="0" destOrd="0" parTransId="{561BC227-401E-4EC5-A691-E09B8C22F7F0}" sibTransId="{C37D079E-5929-481C-A932-7FE6A0C04AF8}"/>
    <dgm:cxn modelId="{BE78747F-2413-4FFE-994C-F6F7D0E72F2F}" srcId="{03B0A755-B7E9-4585-A167-4B3C82608CE4}" destId="{27AA4DB7-FBDA-412C-9B43-342A7F2F2E51}" srcOrd="0" destOrd="0" parTransId="{DD1567D9-BFD7-4732-8D74-F8245B4F8D39}" sibTransId="{597D1A24-ACA4-4108-ABDA-28937A8B04DE}"/>
    <dgm:cxn modelId="{3868368F-3592-46B7-84F3-AF2A4EA24548}" srcId="{387DB8C7-9463-481C-BC73-7B248756447F}" destId="{C78E2E1F-54B3-44CE-BE58-2AF5BD659855}" srcOrd="0" destOrd="0" parTransId="{26E472BF-6EC1-4D4D-B5B5-E3157455B7FB}" sibTransId="{726B63D2-1403-43E1-83C4-490283316F61}"/>
    <dgm:cxn modelId="{ABCC95A5-5CEB-4741-90ED-7A1BB0460284}" srcId="{05ACB152-B19A-46A6-A73D-1370F4663986}" destId="{03B0A755-B7E9-4585-A167-4B3C82608CE4}" srcOrd="0" destOrd="0" parTransId="{ECC6D965-3047-4681-B6B7-4C0E106872A0}" sibTransId="{EECDB079-EBDC-47A8-85A3-98CDADA3FE20}"/>
    <dgm:cxn modelId="{05FF28B2-F645-4F54-B0C3-54737EB47EEC}" srcId="{3AF6FD0B-E9BF-4F91-9A18-0287FB1995FC}" destId="{FFC9DABA-601B-4C6C-B66A-528641D056AA}" srcOrd="0" destOrd="0" parTransId="{16E10277-0BEA-4A4C-A144-B6132A1BCCF1}" sibTransId="{B27D94D1-CDC6-47CA-A49E-B6CC8B0C013E}"/>
    <dgm:cxn modelId="{063BCBB6-F0CF-4A44-A15A-9E428C3FA123}" srcId="{27AA4DB7-FBDA-412C-9B43-342A7F2F2E51}" destId="{AC2E0558-808B-4621-BDBE-4F21894533FD}" srcOrd="0" destOrd="0" parTransId="{58025652-A5A6-47B6-896A-687A4F69B423}" sibTransId="{88D6FFA3-5DAA-4741-826C-E685793D9CA9}"/>
    <dgm:cxn modelId="{349061C7-9F46-4F3D-B863-2E0CBCEE9002}" type="presOf" srcId="{C78E2E1F-54B3-44CE-BE58-2AF5BD659855}" destId="{F0E79C00-BA2F-4B53-AA25-7AE287DDDC58}" srcOrd="0" destOrd="0" presId="urn:microsoft.com/office/officeart/2005/8/layout/vList2"/>
    <dgm:cxn modelId="{403F31E8-22BA-437E-82E8-D37C5B5AEF9A}" type="presOf" srcId="{387DB8C7-9463-481C-BC73-7B248756447F}" destId="{51161DBC-4571-4933-914E-DC6D41713BCD}" srcOrd="0" destOrd="0" presId="urn:microsoft.com/office/officeart/2005/8/layout/vList2"/>
    <dgm:cxn modelId="{F0A7B3E8-34B6-473F-9F7F-75109D6D897D}" type="presOf" srcId="{3AF6FD0B-E9BF-4F91-9A18-0287FB1995FC}" destId="{A103B700-D788-4D88-A5EB-BF00932D3D0C}" srcOrd="0" destOrd="0" presId="urn:microsoft.com/office/officeart/2005/8/layout/vList2"/>
    <dgm:cxn modelId="{40B1B8FC-7237-4305-A6F8-93341F3A9C4F}" type="presOf" srcId="{FFC9DABA-601B-4C6C-B66A-528641D056AA}" destId="{A103B700-D788-4D88-A5EB-BF00932D3D0C}" srcOrd="0" destOrd="1" presId="urn:microsoft.com/office/officeart/2005/8/layout/vList2"/>
    <dgm:cxn modelId="{292B65E5-5CAA-4E49-B814-A3C8862623A3}" type="presParOf" srcId="{CD068CC5-F41B-4142-8D7B-CDF2CBC73F31}" destId="{31F88030-BB18-4BC9-B671-1FC624B92E18}" srcOrd="0" destOrd="0" presId="urn:microsoft.com/office/officeart/2005/8/layout/vList2"/>
    <dgm:cxn modelId="{54611380-5FEB-4B41-AD16-3B1183C5A426}" type="presParOf" srcId="{CD068CC5-F41B-4142-8D7B-CDF2CBC73F31}" destId="{E89C5475-2A9A-4EEB-82E5-9A73AA5A8CC4}" srcOrd="1" destOrd="0" presId="urn:microsoft.com/office/officeart/2005/8/layout/vList2"/>
    <dgm:cxn modelId="{089ED3CB-ACD3-4C32-BFA0-8C91ABF27E11}" type="presParOf" srcId="{CD068CC5-F41B-4142-8D7B-CDF2CBC73F31}" destId="{0E514809-9B20-4721-A89F-AB777F6EAED1}" srcOrd="2" destOrd="0" presId="urn:microsoft.com/office/officeart/2005/8/layout/vList2"/>
    <dgm:cxn modelId="{25A0D2FB-EF6E-4323-9EB3-E42C5F780163}" type="presParOf" srcId="{CD068CC5-F41B-4142-8D7B-CDF2CBC73F31}" destId="{A103B700-D788-4D88-A5EB-BF00932D3D0C}" srcOrd="3" destOrd="0" presId="urn:microsoft.com/office/officeart/2005/8/layout/vList2"/>
    <dgm:cxn modelId="{3185F237-9F9D-42DD-89F0-4EBBC37AB831}" type="presParOf" srcId="{CD068CC5-F41B-4142-8D7B-CDF2CBC73F31}" destId="{51161DBC-4571-4933-914E-DC6D41713BCD}" srcOrd="4" destOrd="0" presId="urn:microsoft.com/office/officeart/2005/8/layout/vList2"/>
    <dgm:cxn modelId="{A857D25D-33F2-4D60-B398-6FACAAEC1475}" type="presParOf" srcId="{CD068CC5-F41B-4142-8D7B-CDF2CBC73F31}" destId="{F0E79C00-BA2F-4B53-AA25-7AE287DDDC58}"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5F21E2-4EBE-44F8-8256-254049F36827}">
      <dsp:nvSpPr>
        <dsp:cNvPr id="0" name=""/>
        <dsp:cNvSpPr/>
      </dsp:nvSpPr>
      <dsp:spPr>
        <a:xfrm>
          <a:off x="707400" y="116789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72FD90-C9FA-4971-A1AD-6534F9CEE0F0}">
      <dsp:nvSpPr>
        <dsp:cNvPr id="0" name=""/>
        <dsp:cNvSpPr/>
      </dsp:nvSpPr>
      <dsp:spPr>
        <a:xfrm>
          <a:off x="941400" y="1401899"/>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2EA6CF-11A0-4705-B470-E64CCE492AAE}">
      <dsp:nvSpPr>
        <dsp:cNvPr id="0" name=""/>
        <dsp:cNvSpPr/>
      </dsp:nvSpPr>
      <dsp:spPr>
        <a:xfrm>
          <a:off x="356400" y="2607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Design Complexities </a:t>
          </a:r>
        </a:p>
      </dsp:txBody>
      <dsp:txXfrm>
        <a:off x="356400" y="2607900"/>
        <a:ext cx="1800000" cy="720000"/>
      </dsp:txXfrm>
    </dsp:sp>
    <dsp:sp modelId="{9433ACAE-0FB3-4077-83C6-607B1E3E6E42}">
      <dsp:nvSpPr>
        <dsp:cNvPr id="0" name=""/>
        <dsp:cNvSpPr/>
      </dsp:nvSpPr>
      <dsp:spPr>
        <a:xfrm>
          <a:off x="2822400" y="116789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C200FA-B553-47D6-93AF-FBAC795C64EF}">
      <dsp:nvSpPr>
        <dsp:cNvPr id="0" name=""/>
        <dsp:cNvSpPr/>
      </dsp:nvSpPr>
      <dsp:spPr>
        <a:xfrm>
          <a:off x="3056400" y="1401899"/>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EBCD99-0EF2-467F-AB1F-09F3683E5710}">
      <dsp:nvSpPr>
        <dsp:cNvPr id="0" name=""/>
        <dsp:cNvSpPr/>
      </dsp:nvSpPr>
      <dsp:spPr>
        <a:xfrm>
          <a:off x="2471400" y="2607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Case Study – In Band ECC</a:t>
          </a:r>
        </a:p>
      </dsp:txBody>
      <dsp:txXfrm>
        <a:off x="2471400" y="2607900"/>
        <a:ext cx="1800000" cy="720000"/>
      </dsp:txXfrm>
    </dsp:sp>
    <dsp:sp modelId="{F64AD63C-AD72-4BAA-B754-51972131C58B}">
      <dsp:nvSpPr>
        <dsp:cNvPr id="0" name=""/>
        <dsp:cNvSpPr/>
      </dsp:nvSpPr>
      <dsp:spPr>
        <a:xfrm>
          <a:off x="4937400" y="116789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B58973-C74C-41B2-BFA7-AD75BAE88997}">
      <dsp:nvSpPr>
        <dsp:cNvPr id="0" name=""/>
        <dsp:cNvSpPr/>
      </dsp:nvSpPr>
      <dsp:spPr>
        <a:xfrm>
          <a:off x="5171400" y="1401899"/>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8D8B54-E256-4FCF-AD08-F3330F94EBAE}">
      <dsp:nvSpPr>
        <dsp:cNvPr id="0" name=""/>
        <dsp:cNvSpPr/>
      </dsp:nvSpPr>
      <dsp:spPr>
        <a:xfrm>
          <a:off x="4586400" y="2607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Comprehensive Verification Technique </a:t>
          </a:r>
        </a:p>
      </dsp:txBody>
      <dsp:txXfrm>
        <a:off x="4586400" y="2607900"/>
        <a:ext cx="1800000" cy="720000"/>
      </dsp:txXfrm>
    </dsp:sp>
    <dsp:sp modelId="{A99C50D2-3A70-46F8-8BC0-68044CE6F6F8}">
      <dsp:nvSpPr>
        <dsp:cNvPr id="0" name=""/>
        <dsp:cNvSpPr/>
      </dsp:nvSpPr>
      <dsp:spPr>
        <a:xfrm>
          <a:off x="7052400" y="116789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221A00-FEF1-42B2-A98E-AEBE955287C2}">
      <dsp:nvSpPr>
        <dsp:cNvPr id="0" name=""/>
        <dsp:cNvSpPr/>
      </dsp:nvSpPr>
      <dsp:spPr>
        <a:xfrm>
          <a:off x="7286400" y="1401899"/>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CF38A9D-C7AA-4578-8473-64962F36513F}">
      <dsp:nvSpPr>
        <dsp:cNvPr id="0" name=""/>
        <dsp:cNvSpPr/>
      </dsp:nvSpPr>
      <dsp:spPr>
        <a:xfrm>
          <a:off x="6701400" y="2607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Results </a:t>
          </a:r>
        </a:p>
      </dsp:txBody>
      <dsp:txXfrm>
        <a:off x="6701400" y="2607900"/>
        <a:ext cx="1800000" cy="720000"/>
      </dsp:txXfrm>
    </dsp:sp>
    <dsp:sp modelId="{88F08F9A-E76A-4D3B-A731-D20B40F72F6B}">
      <dsp:nvSpPr>
        <dsp:cNvPr id="0" name=""/>
        <dsp:cNvSpPr/>
      </dsp:nvSpPr>
      <dsp:spPr>
        <a:xfrm>
          <a:off x="9167400" y="1167899"/>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9FDB20-40FF-43CA-9AC1-EE8D63FFCB85}">
      <dsp:nvSpPr>
        <dsp:cNvPr id="0" name=""/>
        <dsp:cNvSpPr/>
      </dsp:nvSpPr>
      <dsp:spPr>
        <a:xfrm>
          <a:off x="9401399" y="1401899"/>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1D429E-20F8-4CCE-AFFC-63B1C0396345}">
      <dsp:nvSpPr>
        <dsp:cNvPr id="0" name=""/>
        <dsp:cNvSpPr/>
      </dsp:nvSpPr>
      <dsp:spPr>
        <a:xfrm>
          <a:off x="8816400" y="2607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Next Steps </a:t>
          </a:r>
        </a:p>
      </dsp:txBody>
      <dsp:txXfrm>
        <a:off x="8816400" y="2607900"/>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9A932-8E7C-4477-BCD2-71A4FE610076}">
      <dsp:nvSpPr>
        <dsp:cNvPr id="0" name=""/>
        <dsp:cNvSpPr/>
      </dsp:nvSpPr>
      <dsp:spPr>
        <a:xfrm>
          <a:off x="475611" y="0"/>
          <a:ext cx="5246370" cy="26669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C0FB28-0D44-4BB6-9ABB-C6D0AEE22B63}">
      <dsp:nvSpPr>
        <dsp:cNvPr id="0" name=""/>
        <dsp:cNvSpPr/>
      </dsp:nvSpPr>
      <dsp:spPr>
        <a:xfrm>
          <a:off x="209155" y="800099"/>
          <a:ext cx="1851660" cy="1066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FSM to block regular read and write to protected regions  </a:t>
          </a:r>
        </a:p>
      </dsp:txBody>
      <dsp:txXfrm>
        <a:off x="261232" y="852176"/>
        <a:ext cx="1747506" cy="962645"/>
      </dsp:txXfrm>
    </dsp:sp>
    <dsp:sp modelId="{562CCBA4-E8CD-45AE-B4CE-BB5BB011DAB4}">
      <dsp:nvSpPr>
        <dsp:cNvPr id="0" name=""/>
        <dsp:cNvSpPr/>
      </dsp:nvSpPr>
      <dsp:spPr>
        <a:xfrm>
          <a:off x="2160269" y="800099"/>
          <a:ext cx="1851660" cy="1066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Even minimum address space (32x32 MB) -&gt; ~10</a:t>
          </a:r>
          <a:r>
            <a:rPr lang="en-US" sz="1500" kern="1200" baseline="30000" dirty="0"/>
            <a:t>6</a:t>
          </a:r>
          <a:r>
            <a:rPr lang="en-US" sz="1500" kern="1200" dirty="0"/>
            <a:t>  clock cycles. </a:t>
          </a:r>
        </a:p>
      </dsp:txBody>
      <dsp:txXfrm>
        <a:off x="2212346" y="852176"/>
        <a:ext cx="1747506" cy="962645"/>
      </dsp:txXfrm>
    </dsp:sp>
    <dsp:sp modelId="{4AB769DD-4B0E-468F-9AB5-9C264555B09E}">
      <dsp:nvSpPr>
        <dsp:cNvPr id="0" name=""/>
        <dsp:cNvSpPr/>
      </dsp:nvSpPr>
      <dsp:spPr>
        <a:xfrm>
          <a:off x="4111384" y="800099"/>
          <a:ext cx="1851660" cy="1066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Impossible to verify in FV without abstractions. </a:t>
          </a:r>
          <a:br>
            <a:rPr lang="en-US" sz="1500" kern="1200" dirty="0"/>
          </a:br>
          <a:endParaRPr lang="en-US" sz="1500" kern="1200" dirty="0"/>
        </a:p>
      </dsp:txBody>
      <dsp:txXfrm>
        <a:off x="4163461" y="852176"/>
        <a:ext cx="1747506" cy="962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4056C-7587-4511-956F-2334DFB148EE}">
      <dsp:nvSpPr>
        <dsp:cNvPr id="0" name=""/>
        <dsp:cNvSpPr/>
      </dsp:nvSpPr>
      <dsp:spPr>
        <a:xfrm>
          <a:off x="609593" y="190057"/>
          <a:ext cx="1750439" cy="1750439"/>
        </a:xfrm>
        <a:prstGeom prst="pie">
          <a:avLst>
            <a:gd name="adj1" fmla="val 16200000"/>
            <a:gd name="adj2" fmla="val 1800000"/>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Spatial</a:t>
          </a:r>
        </a:p>
      </dsp:txBody>
      <dsp:txXfrm>
        <a:off x="1561291" y="513055"/>
        <a:ext cx="593899" cy="583479"/>
      </dsp:txXfrm>
    </dsp:sp>
    <dsp:sp modelId="{781BA6CD-FB4B-4096-82B2-6CC682B7A851}">
      <dsp:nvSpPr>
        <dsp:cNvPr id="0" name=""/>
        <dsp:cNvSpPr/>
      </dsp:nvSpPr>
      <dsp:spPr>
        <a:xfrm>
          <a:off x="635749" y="192756"/>
          <a:ext cx="1750439" cy="1750439"/>
        </a:xfrm>
        <a:prstGeom prst="pie">
          <a:avLst>
            <a:gd name="adj1" fmla="val 1800000"/>
            <a:gd name="adj2" fmla="val 9000000"/>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Computational</a:t>
          </a:r>
        </a:p>
      </dsp:txBody>
      <dsp:txXfrm>
        <a:off x="1115036" y="1297200"/>
        <a:ext cx="791865" cy="541802"/>
      </dsp:txXfrm>
    </dsp:sp>
    <dsp:sp modelId="{7B80FE69-9FA6-4A89-9ACA-954726E0520A}">
      <dsp:nvSpPr>
        <dsp:cNvPr id="0" name=""/>
        <dsp:cNvSpPr/>
      </dsp:nvSpPr>
      <dsp:spPr>
        <a:xfrm>
          <a:off x="635749" y="192756"/>
          <a:ext cx="1750439" cy="1750439"/>
        </a:xfrm>
        <a:prstGeom prst="pie">
          <a:avLst>
            <a:gd name="adj1" fmla="val 90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Sequential</a:t>
          </a:r>
        </a:p>
      </dsp:txBody>
      <dsp:txXfrm>
        <a:off x="823296" y="536593"/>
        <a:ext cx="593899" cy="5834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8B0C8-641B-4363-9B28-50E04BA62BF2}">
      <dsp:nvSpPr>
        <dsp:cNvPr id="0" name=""/>
        <dsp:cNvSpPr/>
      </dsp:nvSpPr>
      <dsp:spPr>
        <a:xfrm>
          <a:off x="0" y="526456"/>
          <a:ext cx="4559300"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Apply cut-points on state-elements</a:t>
          </a:r>
        </a:p>
      </dsp:txBody>
      <dsp:txXfrm>
        <a:off x="38784" y="565240"/>
        <a:ext cx="4481732" cy="716935"/>
      </dsp:txXfrm>
    </dsp:sp>
    <dsp:sp modelId="{34E31A2B-A723-4447-A588-4754AD9DFF4D}">
      <dsp:nvSpPr>
        <dsp:cNvPr id="0" name=""/>
        <dsp:cNvSpPr/>
      </dsp:nvSpPr>
      <dsp:spPr>
        <a:xfrm>
          <a:off x="0" y="1378559"/>
          <a:ext cx="4559300"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First cycle constraint: Any valid state in ECC initialization sequence can be taken</a:t>
          </a:r>
        </a:p>
      </dsp:txBody>
      <dsp:txXfrm>
        <a:off x="38784" y="1417343"/>
        <a:ext cx="4481732" cy="716935"/>
      </dsp:txXfrm>
    </dsp:sp>
    <dsp:sp modelId="{7421067F-CC40-4F53-B4C7-F8E2EE9328D5}">
      <dsp:nvSpPr>
        <dsp:cNvPr id="0" name=""/>
        <dsp:cNvSpPr/>
      </dsp:nvSpPr>
      <dsp:spPr>
        <a:xfrm>
          <a:off x="0" y="2230662"/>
          <a:ext cx="4559300"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Prove next state is always a legal state </a:t>
          </a:r>
        </a:p>
      </dsp:txBody>
      <dsp:txXfrm>
        <a:off x="38784" y="2269446"/>
        <a:ext cx="4481732" cy="716935"/>
      </dsp:txXfrm>
    </dsp:sp>
    <dsp:sp modelId="{AFA40D3B-1736-4C50-946B-E7609F55947F}">
      <dsp:nvSpPr>
        <dsp:cNvPr id="0" name=""/>
        <dsp:cNvSpPr/>
      </dsp:nvSpPr>
      <dsp:spPr>
        <a:xfrm>
          <a:off x="0" y="3082765"/>
          <a:ext cx="4559300" cy="7945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Prove any symbolic protected address is initialized</a:t>
          </a:r>
        </a:p>
      </dsp:txBody>
      <dsp:txXfrm>
        <a:off x="38784" y="3121549"/>
        <a:ext cx="4481732" cy="7169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4056C-7587-4511-956F-2334DFB148EE}">
      <dsp:nvSpPr>
        <dsp:cNvPr id="0" name=""/>
        <dsp:cNvSpPr/>
      </dsp:nvSpPr>
      <dsp:spPr>
        <a:xfrm>
          <a:off x="609593" y="190057"/>
          <a:ext cx="1750439" cy="1750439"/>
        </a:xfrm>
        <a:prstGeom prst="pie">
          <a:avLst>
            <a:gd name="adj1" fmla="val 16200000"/>
            <a:gd name="adj2" fmla="val 1800000"/>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Spatial</a:t>
          </a:r>
        </a:p>
      </dsp:txBody>
      <dsp:txXfrm>
        <a:off x="1561291" y="513055"/>
        <a:ext cx="593899" cy="583479"/>
      </dsp:txXfrm>
    </dsp:sp>
    <dsp:sp modelId="{781BA6CD-FB4B-4096-82B2-6CC682B7A851}">
      <dsp:nvSpPr>
        <dsp:cNvPr id="0" name=""/>
        <dsp:cNvSpPr/>
      </dsp:nvSpPr>
      <dsp:spPr>
        <a:xfrm>
          <a:off x="635749" y="192756"/>
          <a:ext cx="1750439" cy="1750439"/>
        </a:xfrm>
        <a:prstGeom prst="pie">
          <a:avLst>
            <a:gd name="adj1" fmla="val 1800000"/>
            <a:gd name="adj2" fmla="val 90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Computational</a:t>
          </a:r>
        </a:p>
      </dsp:txBody>
      <dsp:txXfrm>
        <a:off x="1115036" y="1297200"/>
        <a:ext cx="791865" cy="541802"/>
      </dsp:txXfrm>
    </dsp:sp>
    <dsp:sp modelId="{7B80FE69-9FA6-4A89-9ACA-954726E0520A}">
      <dsp:nvSpPr>
        <dsp:cNvPr id="0" name=""/>
        <dsp:cNvSpPr/>
      </dsp:nvSpPr>
      <dsp:spPr>
        <a:xfrm>
          <a:off x="635749" y="192756"/>
          <a:ext cx="1750439" cy="1750439"/>
        </a:xfrm>
        <a:prstGeom prst="pie">
          <a:avLst>
            <a:gd name="adj1" fmla="val 9000000"/>
            <a:gd name="adj2" fmla="val 16200000"/>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Sequential</a:t>
          </a:r>
        </a:p>
      </dsp:txBody>
      <dsp:txXfrm>
        <a:off x="823296" y="536593"/>
        <a:ext cx="593899" cy="5834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5C11E-B0C6-414A-8638-1CE730ECCC5C}">
      <dsp:nvSpPr>
        <dsp:cNvPr id="0" name=""/>
        <dsp:cNvSpPr/>
      </dsp:nvSpPr>
      <dsp:spPr>
        <a:xfrm>
          <a:off x="1066837" y="1102985"/>
          <a:ext cx="1145812" cy="1145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8E37195-3B9A-4DA6-88EB-CEA2E810A6F1}">
      <dsp:nvSpPr>
        <dsp:cNvPr id="0" name=""/>
        <dsp:cNvSpPr/>
      </dsp:nvSpPr>
      <dsp:spPr>
        <a:xfrm>
          <a:off x="2868" y="2347260"/>
          <a:ext cx="3273749" cy="874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Fully Associative Cache</a:t>
          </a:r>
        </a:p>
      </dsp:txBody>
      <dsp:txXfrm>
        <a:off x="2868" y="2347260"/>
        <a:ext cx="3273749" cy="874705"/>
      </dsp:txXfrm>
    </dsp:sp>
    <dsp:sp modelId="{0BDCEA73-1093-45AC-A3F8-8B355076954A}">
      <dsp:nvSpPr>
        <dsp:cNvPr id="0" name=""/>
        <dsp:cNvSpPr/>
      </dsp:nvSpPr>
      <dsp:spPr>
        <a:xfrm>
          <a:off x="2868" y="3267762"/>
          <a:ext cx="3273749" cy="125051"/>
        </a:xfrm>
        <a:prstGeom prst="rect">
          <a:avLst/>
        </a:prstGeom>
        <a:noFill/>
        <a:ln>
          <a:noFill/>
        </a:ln>
        <a:effectLst/>
      </dsp:spPr>
      <dsp:style>
        <a:lnRef idx="0">
          <a:scrgbClr r="0" g="0" b="0"/>
        </a:lnRef>
        <a:fillRef idx="0">
          <a:scrgbClr r="0" g="0" b="0"/>
        </a:fillRef>
        <a:effectRef idx="0">
          <a:scrgbClr r="0" g="0" b="0"/>
        </a:effectRef>
        <a:fontRef idx="minor"/>
      </dsp:style>
    </dsp:sp>
    <dsp:sp modelId="{06DA5004-28BA-4B6B-95AE-28C3AA8BB6F4}">
      <dsp:nvSpPr>
        <dsp:cNvPr id="0" name=""/>
        <dsp:cNvSpPr/>
      </dsp:nvSpPr>
      <dsp:spPr>
        <a:xfrm>
          <a:off x="4913493" y="1102985"/>
          <a:ext cx="1145812" cy="1145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FDB89C-A8E1-4366-AC4D-4EE2E6D0D099}">
      <dsp:nvSpPr>
        <dsp:cNvPr id="0" name=""/>
        <dsp:cNvSpPr/>
      </dsp:nvSpPr>
      <dsp:spPr>
        <a:xfrm>
          <a:off x="3849525" y="2347260"/>
          <a:ext cx="3273749" cy="874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The tag width for this cache is 34-bit address. </a:t>
          </a:r>
        </a:p>
      </dsp:txBody>
      <dsp:txXfrm>
        <a:off x="3849525" y="2347260"/>
        <a:ext cx="3273749" cy="874705"/>
      </dsp:txXfrm>
    </dsp:sp>
    <dsp:sp modelId="{9A48B754-4CDB-499E-BC62-2FE3FC102557}">
      <dsp:nvSpPr>
        <dsp:cNvPr id="0" name=""/>
        <dsp:cNvSpPr/>
      </dsp:nvSpPr>
      <dsp:spPr>
        <a:xfrm>
          <a:off x="3849525" y="3267762"/>
          <a:ext cx="3273749" cy="125051"/>
        </a:xfrm>
        <a:prstGeom prst="rect">
          <a:avLst/>
        </a:prstGeom>
        <a:noFill/>
        <a:ln>
          <a:noFill/>
        </a:ln>
        <a:effectLst/>
      </dsp:spPr>
      <dsp:style>
        <a:lnRef idx="0">
          <a:scrgbClr r="0" g="0" b="0"/>
        </a:lnRef>
        <a:fillRef idx="0">
          <a:scrgbClr r="0" g="0" b="0"/>
        </a:fillRef>
        <a:effectRef idx="0">
          <a:scrgbClr r="0" g="0" b="0"/>
        </a:effectRef>
        <a:fontRef idx="minor"/>
      </dsp:style>
    </dsp:sp>
    <dsp:sp modelId="{3A2C28F5-88F0-4D2E-A879-C93CF86DBF63}">
      <dsp:nvSpPr>
        <dsp:cNvPr id="0" name=""/>
        <dsp:cNvSpPr/>
      </dsp:nvSpPr>
      <dsp:spPr>
        <a:xfrm>
          <a:off x="8760150" y="1102985"/>
          <a:ext cx="1145812" cy="1145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71E4DF-0868-4300-8451-4DA391F10959}">
      <dsp:nvSpPr>
        <dsp:cNvPr id="0" name=""/>
        <dsp:cNvSpPr/>
      </dsp:nvSpPr>
      <dsp:spPr>
        <a:xfrm>
          <a:off x="7696181" y="2347260"/>
          <a:ext cx="3273749" cy="874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Each new read can hit and miss with the cache, to know the result, the incoming read address serving as a tag needs to be matched with all valid addresses (tags). </a:t>
          </a:r>
        </a:p>
      </dsp:txBody>
      <dsp:txXfrm>
        <a:off x="7696181" y="2347260"/>
        <a:ext cx="3273749" cy="874705"/>
      </dsp:txXfrm>
    </dsp:sp>
    <dsp:sp modelId="{F3E7828E-7ADD-4E67-8367-B460538562E6}">
      <dsp:nvSpPr>
        <dsp:cNvPr id="0" name=""/>
        <dsp:cNvSpPr/>
      </dsp:nvSpPr>
      <dsp:spPr>
        <a:xfrm>
          <a:off x="7696181" y="3267762"/>
          <a:ext cx="3273749" cy="12505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4056C-7587-4511-956F-2334DFB148EE}">
      <dsp:nvSpPr>
        <dsp:cNvPr id="0" name=""/>
        <dsp:cNvSpPr/>
      </dsp:nvSpPr>
      <dsp:spPr>
        <a:xfrm>
          <a:off x="609593" y="190057"/>
          <a:ext cx="1750439" cy="1750439"/>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Spatial</a:t>
          </a:r>
        </a:p>
      </dsp:txBody>
      <dsp:txXfrm>
        <a:off x="1561291" y="513055"/>
        <a:ext cx="593899" cy="583479"/>
      </dsp:txXfrm>
    </dsp:sp>
    <dsp:sp modelId="{781BA6CD-FB4B-4096-82B2-6CC682B7A851}">
      <dsp:nvSpPr>
        <dsp:cNvPr id="0" name=""/>
        <dsp:cNvSpPr/>
      </dsp:nvSpPr>
      <dsp:spPr>
        <a:xfrm>
          <a:off x="635749" y="192756"/>
          <a:ext cx="1750439" cy="1750439"/>
        </a:xfrm>
        <a:prstGeom prst="pie">
          <a:avLst>
            <a:gd name="adj1" fmla="val 1800000"/>
            <a:gd name="adj2" fmla="val 9000000"/>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Computational</a:t>
          </a:r>
        </a:p>
      </dsp:txBody>
      <dsp:txXfrm>
        <a:off x="1115036" y="1297200"/>
        <a:ext cx="791865" cy="541802"/>
      </dsp:txXfrm>
    </dsp:sp>
    <dsp:sp modelId="{7B80FE69-9FA6-4A89-9ACA-954726E0520A}">
      <dsp:nvSpPr>
        <dsp:cNvPr id="0" name=""/>
        <dsp:cNvSpPr/>
      </dsp:nvSpPr>
      <dsp:spPr>
        <a:xfrm>
          <a:off x="635749" y="192756"/>
          <a:ext cx="1750439" cy="1750439"/>
        </a:xfrm>
        <a:prstGeom prst="pie">
          <a:avLst>
            <a:gd name="adj1" fmla="val 9000000"/>
            <a:gd name="adj2" fmla="val 16200000"/>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Sequential</a:t>
          </a:r>
        </a:p>
      </dsp:txBody>
      <dsp:txXfrm>
        <a:off x="823296" y="536593"/>
        <a:ext cx="593899" cy="5834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2B377-CB0F-4E5D-A04D-F0B55658994C}">
      <dsp:nvSpPr>
        <dsp:cNvPr id="0" name=""/>
        <dsp:cNvSpPr/>
      </dsp:nvSpPr>
      <dsp:spPr>
        <a:xfrm>
          <a:off x="0" y="396240"/>
          <a:ext cx="3703320" cy="370332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6C2092-07DC-45E5-9BCB-02293269B5B7}">
      <dsp:nvSpPr>
        <dsp:cNvPr id="0" name=""/>
        <dsp:cNvSpPr/>
      </dsp:nvSpPr>
      <dsp:spPr>
        <a:xfrm>
          <a:off x="1851660" y="396239"/>
          <a:ext cx="4320539" cy="370332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The properties that are proved earlier are used as constraints to drive outputs of Initialization-Module/RSB.</a:t>
          </a:r>
        </a:p>
      </dsp:txBody>
      <dsp:txXfrm>
        <a:off x="1851660" y="396239"/>
        <a:ext cx="4320539" cy="1759077"/>
      </dsp:txXfrm>
    </dsp:sp>
    <dsp:sp modelId="{45B30B30-AE5A-445A-B1CD-DFF50D28D170}">
      <dsp:nvSpPr>
        <dsp:cNvPr id="0" name=""/>
        <dsp:cNvSpPr/>
      </dsp:nvSpPr>
      <dsp:spPr>
        <a:xfrm>
          <a:off x="972121" y="2155316"/>
          <a:ext cx="1759077" cy="175907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A2AA55-59F6-4057-8D68-E6A3D3EA9FD9}">
      <dsp:nvSpPr>
        <dsp:cNvPr id="0" name=""/>
        <dsp:cNvSpPr/>
      </dsp:nvSpPr>
      <dsp:spPr>
        <a:xfrm>
          <a:off x="1851660" y="2155316"/>
          <a:ext cx="4320539" cy="175907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Helps in convergence of end-to-end properties</a:t>
          </a:r>
          <a:br>
            <a:rPr lang="en-US" sz="2700" kern="1200" dirty="0"/>
          </a:br>
          <a:endParaRPr lang="en-US" sz="2700" kern="1200" dirty="0"/>
        </a:p>
      </dsp:txBody>
      <dsp:txXfrm>
        <a:off x="1851660" y="2155316"/>
        <a:ext cx="4320539" cy="17590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88030-BB18-4BC9-B671-1FC624B92E18}">
      <dsp:nvSpPr>
        <dsp:cNvPr id="0" name=""/>
        <dsp:cNvSpPr/>
      </dsp:nvSpPr>
      <dsp:spPr>
        <a:xfrm>
          <a:off x="0" y="72209"/>
          <a:ext cx="53340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Sequential Complexity</a:t>
          </a:r>
        </a:p>
      </dsp:txBody>
      <dsp:txXfrm>
        <a:off x="32784" y="104993"/>
        <a:ext cx="5268432" cy="606012"/>
      </dsp:txXfrm>
    </dsp:sp>
    <dsp:sp modelId="{E89C5475-2A9A-4EEB-82E5-9A73AA5A8CC4}">
      <dsp:nvSpPr>
        <dsp:cNvPr id="0" name=""/>
        <dsp:cNvSpPr/>
      </dsp:nvSpPr>
      <dsp:spPr>
        <a:xfrm>
          <a:off x="0" y="743789"/>
          <a:ext cx="53340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355"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ECC Initialization Module</a:t>
          </a:r>
        </a:p>
        <a:p>
          <a:pPr marL="457200" lvl="2" indent="-228600" algn="l" defTabSz="977900">
            <a:lnSpc>
              <a:spcPct val="90000"/>
            </a:lnSpc>
            <a:spcBef>
              <a:spcPct val="0"/>
            </a:spcBef>
            <a:spcAft>
              <a:spcPct val="20000"/>
            </a:spcAft>
            <a:buChar char="•"/>
          </a:pPr>
          <a:r>
            <a:rPr lang="en-US" sz="2200" kern="1200"/>
            <a:t>Interesting Cases at Deeper Bounds</a:t>
          </a:r>
        </a:p>
      </dsp:txBody>
      <dsp:txXfrm>
        <a:off x="0" y="743789"/>
        <a:ext cx="5334000" cy="753480"/>
      </dsp:txXfrm>
    </dsp:sp>
    <dsp:sp modelId="{0E514809-9B20-4721-A89F-AB777F6EAED1}">
      <dsp:nvSpPr>
        <dsp:cNvPr id="0" name=""/>
        <dsp:cNvSpPr/>
      </dsp:nvSpPr>
      <dsp:spPr>
        <a:xfrm>
          <a:off x="0" y="1497269"/>
          <a:ext cx="53340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Spatial Complexity</a:t>
          </a:r>
        </a:p>
      </dsp:txBody>
      <dsp:txXfrm>
        <a:off x="32784" y="1530053"/>
        <a:ext cx="5268432" cy="606012"/>
      </dsp:txXfrm>
    </dsp:sp>
    <dsp:sp modelId="{A103B700-D788-4D88-A5EB-BF00932D3D0C}">
      <dsp:nvSpPr>
        <dsp:cNvPr id="0" name=""/>
        <dsp:cNvSpPr/>
      </dsp:nvSpPr>
      <dsp:spPr>
        <a:xfrm>
          <a:off x="0" y="2168849"/>
          <a:ext cx="53340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355"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Recent Syndrome Buffer</a:t>
          </a:r>
        </a:p>
        <a:p>
          <a:pPr marL="457200" lvl="2" indent="-228600" algn="l" defTabSz="977900">
            <a:lnSpc>
              <a:spcPct val="90000"/>
            </a:lnSpc>
            <a:spcBef>
              <a:spcPct val="0"/>
            </a:spcBef>
            <a:spcAft>
              <a:spcPct val="20000"/>
            </a:spcAft>
            <a:buChar char="•"/>
          </a:pPr>
          <a:r>
            <a:rPr lang="en-US" sz="2200" kern="1200" dirty="0"/>
            <a:t>Input Combinations Unmanageable</a:t>
          </a:r>
        </a:p>
      </dsp:txBody>
      <dsp:txXfrm>
        <a:off x="0" y="2168849"/>
        <a:ext cx="5334000" cy="753480"/>
      </dsp:txXfrm>
    </dsp:sp>
    <dsp:sp modelId="{51161DBC-4571-4933-914E-DC6D41713BCD}">
      <dsp:nvSpPr>
        <dsp:cNvPr id="0" name=""/>
        <dsp:cNvSpPr/>
      </dsp:nvSpPr>
      <dsp:spPr>
        <a:xfrm>
          <a:off x="0" y="2922329"/>
          <a:ext cx="53340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Computational Complexity</a:t>
          </a:r>
        </a:p>
      </dsp:txBody>
      <dsp:txXfrm>
        <a:off x="32784" y="2955113"/>
        <a:ext cx="5268432" cy="606012"/>
      </dsp:txXfrm>
    </dsp:sp>
    <dsp:sp modelId="{F0E79C00-BA2F-4B53-AA25-7AE287DDDC58}">
      <dsp:nvSpPr>
        <dsp:cNvPr id="0" name=""/>
        <dsp:cNvSpPr/>
      </dsp:nvSpPr>
      <dsp:spPr>
        <a:xfrm>
          <a:off x="0" y="3593909"/>
          <a:ext cx="53340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9355"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ECC Computation Block</a:t>
          </a:r>
        </a:p>
        <a:p>
          <a:pPr marL="457200" lvl="2" indent="-228600" algn="l" defTabSz="977900">
            <a:lnSpc>
              <a:spcPct val="90000"/>
            </a:lnSpc>
            <a:spcBef>
              <a:spcPct val="0"/>
            </a:spcBef>
            <a:spcAft>
              <a:spcPct val="20000"/>
            </a:spcAft>
            <a:buChar char="•"/>
          </a:pPr>
          <a:r>
            <a:rPr lang="en-US" sz="2200" kern="1200" dirty="0"/>
            <a:t>Complex Arithmetic Manipulations</a:t>
          </a:r>
        </a:p>
      </dsp:txBody>
      <dsp:txXfrm>
        <a:off x="0" y="3593909"/>
        <a:ext cx="5334000" cy="75348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10.09.2023</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9/10/2023</a:t>
            </a:fld>
            <a:endParaRPr lang="en-US"/>
          </a:p>
        </p:txBody>
      </p:sp>
      <p:sp>
        <p:nvSpPr>
          <p:cNvPr id="4" name="Slide Image Placeholder 3"/>
          <p:cNvSpPr>
            <a:spLocks noGrp="1" noRot="1" noChangeAspect="1"/>
          </p:cNvSpPr>
          <p:nvPr>
            <p:ph type="sldImg" idx="2"/>
          </p:nvPr>
        </p:nvSpPr>
        <p:spPr>
          <a:xfrm>
            <a:off x="2719388" y="519113"/>
            <a:ext cx="4610100" cy="2593975"/>
          </a:xfrm>
          <a:prstGeom prst="rect">
            <a:avLst/>
          </a:prstGeom>
          <a:noFill/>
          <a:ln w="12700">
            <a:solidFill>
              <a:prstClr val="black"/>
            </a:solidFill>
          </a:ln>
        </p:spPr>
        <p:txBody>
          <a:bodyPr vert="horz" lIns="92766" tIns="46383" rIns="92766" bIns="46383" rtlCol="0" anchor="ctr"/>
          <a:lstStyle/>
          <a:p>
            <a:pPr lvl="0"/>
            <a:endParaRPr lang="en-US" noProof="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atents.google.com/patent/US20190332469A1/e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2</a:t>
            </a:fld>
            <a:endParaRPr lang="en-US"/>
          </a:p>
        </p:txBody>
      </p:sp>
    </p:spTree>
    <p:extLst>
      <p:ext uri="{BB962C8B-B14F-4D97-AF65-F5344CB8AC3E}">
        <p14:creationId xmlns:p14="http://schemas.microsoft.com/office/powerpoint/2010/main" val="293196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4</a:t>
            </a:fld>
            <a:endParaRPr lang="en-US"/>
          </a:p>
        </p:txBody>
      </p:sp>
    </p:spTree>
    <p:extLst>
      <p:ext uri="{BB962C8B-B14F-4D97-AF65-F5344CB8AC3E}">
        <p14:creationId xmlns:p14="http://schemas.microsoft.com/office/powerpoint/2010/main" val="3891112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l" fontAlgn="base"/>
            <a:r>
              <a:rPr lang="en-US" b="0" i="0" dirty="0">
                <a:solidFill>
                  <a:srgbClr val="444444"/>
                </a:solidFill>
                <a:effectLst/>
                <a:latin typeface="Arimo"/>
              </a:rPr>
              <a:t>ECC bits have to be done and write is done using </a:t>
            </a:r>
            <a:r>
              <a:rPr lang="en-US" b="0" i="0" dirty="0" err="1">
                <a:solidFill>
                  <a:srgbClr val="444444"/>
                </a:solidFill>
                <a:effectLst/>
                <a:latin typeface="Arimo"/>
              </a:rPr>
              <a:t>xor</a:t>
            </a:r>
            <a:r>
              <a:rPr lang="en-US" b="0" i="0" dirty="0">
                <a:solidFill>
                  <a:srgbClr val="444444"/>
                </a:solidFill>
                <a:effectLst/>
                <a:latin typeface="Arimo"/>
              </a:rPr>
              <a:t>, so they need to be initialized to 0 initially to avoid x prop later. If performance is of paramount importance, the sideband (extra bits in the bus between the processor and external memory) scheme is helpful because the ECC computation and checks can be carried out in parallel with the main data transfer. However, using sideband signals is not only wasteful of board real estate and component sizes, but also imposes power and cost penalties. </a:t>
            </a:r>
          </a:p>
          <a:p>
            <a:pPr algn="l" fontAlgn="base"/>
            <a:r>
              <a:rPr lang="en-US" b="0" i="0" dirty="0">
                <a:solidFill>
                  <a:srgbClr val="444444"/>
                </a:solidFill>
                <a:effectLst/>
                <a:latin typeface="Arimo"/>
              </a:rPr>
              <a:t>In space-constrained systems and other applications where sacrificing a bit of performance is an acceptable trade-off for memory protection, architects have come up with the concept of in-band ECC.</a:t>
            </a:r>
          </a:p>
          <a:p>
            <a:pPr algn="l" fontAlgn="base"/>
            <a:r>
              <a:rPr lang="en-US" b="0" i="0" dirty="0">
                <a:solidFill>
                  <a:srgbClr val="444444"/>
                </a:solidFill>
                <a:effectLst/>
                <a:latin typeface="Arimo"/>
              </a:rPr>
              <a:t>'In-Band' refers to the fact that the ECC is stored within the same memory space as the main data (by reserving an address range, and disallowing its use by the memory clients inside the SoC / processor). In simple terms, whenever data is written out to the external memory, the ECC corresponding to it is also written out to a corresponding reserved address. Whenever data is read from the external memory, the corresponding ECC is also read back, and the memory controller inside the SoC / processor does the data integrity check as required. This scheme is not performance-friendly if operated with the same 64-bit data / 8-bit ECC granularity used in sideband configurations, as the effective memory bandwidth would get cut down by more than a factor of two. </a:t>
            </a:r>
          </a:p>
          <a:p>
            <a:pPr algn="l" fontAlgn="base"/>
            <a:r>
              <a:rPr lang="en-US" b="0" i="0" dirty="0">
                <a:solidFill>
                  <a:srgbClr val="444444"/>
                </a:solidFill>
                <a:effectLst/>
                <a:latin typeface="Arimo"/>
              </a:rPr>
              <a:t>Instead, most in-band ECC schemes operate with data block sizes equivalent to the burst size of the external memory. DRAM is accessed in sets of cycles (termed as the burst length - BL). With BL8, and a 64-bit memory bus, each access set would be to 64 bytes (512-bits). I am hugely oversimplifying things here, but readers should be able to catch the drift. </a:t>
            </a:r>
          </a:p>
          <a:p>
            <a:pPr algn="l" fontAlgn="base"/>
            <a:r>
              <a:rPr lang="en-US" b="0" i="0" dirty="0">
                <a:solidFill>
                  <a:srgbClr val="444444"/>
                </a:solidFill>
                <a:effectLst/>
                <a:latin typeface="Arimo"/>
              </a:rPr>
              <a:t>Now, SECDED for 512 bits can be achieved with 16 ECC bits. There is an additional complication here because accessing the external memory for reading and writing 2 bytes is highly wasteful (remember the BL8 / 64-byte access set). To improve memory bandwidth utilization for ECC accesses, the memory controller includes an 'ECC cache' where these ECC values are stored (and preferably flushed out only if they can be bunched together in a single write burst). Similar to any caching scheme, this can improve bandwidth utilization but can't always be guaranteed to avoid inefficiencies. Sometimes, it may be necessary to perform read-modify-writes to the external memory, and this can bring down overall memory bandwidth utilization. Intel's 2019 </a:t>
            </a:r>
            <a:r>
              <a:rPr lang="en-US" b="0" i="0" u="none" strike="noStrike" dirty="0">
                <a:solidFill>
                  <a:srgbClr val="2295AB"/>
                </a:solidFill>
                <a:effectLst/>
                <a:latin typeface="Arimo"/>
                <a:hlinkClick r:id="rId3"/>
              </a:rPr>
              <a:t>patent filing</a:t>
            </a:r>
            <a:r>
              <a:rPr lang="en-US" b="0" i="0" dirty="0">
                <a:solidFill>
                  <a:srgbClr val="444444"/>
                </a:solidFill>
                <a:effectLst/>
                <a:latin typeface="Arimo"/>
              </a:rPr>
              <a:t> provides more detailed technical insights into the likely architecture of the in-band ECC block in the memory controller.</a:t>
            </a:r>
          </a:p>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6</a:t>
            </a:fld>
            <a:endParaRPr lang="en-US"/>
          </a:p>
        </p:txBody>
      </p:sp>
    </p:spTree>
    <p:extLst>
      <p:ext uri="{BB962C8B-B14F-4D97-AF65-F5344CB8AC3E}">
        <p14:creationId xmlns:p14="http://schemas.microsoft.com/office/powerpoint/2010/main" val="3457975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8</a:t>
            </a:fld>
            <a:endParaRPr lang="en-US"/>
          </a:p>
        </p:txBody>
      </p:sp>
    </p:spTree>
    <p:extLst>
      <p:ext uri="{BB962C8B-B14F-4D97-AF65-F5344CB8AC3E}">
        <p14:creationId xmlns:p14="http://schemas.microsoft.com/office/powerpoint/2010/main" val="970268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Prove:</a:t>
            </a:r>
          </a:p>
          <a:p>
            <a:pPr marL="228600" indent="-228600">
              <a:buAutoNum type="arabicPeriod"/>
            </a:pPr>
            <a:r>
              <a:rPr lang="en-US" dirty="0"/>
              <a:t>Always start from legal state : initial constraints (symbolic </a:t>
            </a:r>
          </a:p>
          <a:p>
            <a:pPr marL="228600" indent="-228600">
              <a:buAutoNum type="arabicPeriod"/>
            </a:pPr>
            <a:r>
              <a:rPr lang="en-US" dirty="0"/>
              <a:t>Next state is always valid state (converted to assertions)</a:t>
            </a:r>
          </a:p>
          <a:p>
            <a:endParaRPr lang="en-US" dirty="0"/>
          </a:p>
          <a:p>
            <a:r>
              <a:rPr lang="en-US" dirty="0"/>
              <a:t>If I choose a protected symbolic address, then is it initialized </a:t>
            </a:r>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9</a:t>
            </a:fld>
            <a:endParaRPr lang="en-US"/>
          </a:p>
        </p:txBody>
      </p:sp>
    </p:spTree>
    <p:extLst>
      <p:ext uri="{BB962C8B-B14F-4D97-AF65-F5344CB8AC3E}">
        <p14:creationId xmlns:p14="http://schemas.microsoft.com/office/powerpoint/2010/main" val="1627319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ECC Datapath – 2 separate modules – EE writer and reader module. Writer takes data and generates ECC or check bits, redundant bits which can be used to recover data in case of soft errors. This data plus </a:t>
            </a:r>
            <a:r>
              <a:rPr lang="en-US" dirty="0" err="1"/>
              <a:t>checkbits</a:t>
            </a:r>
            <a:r>
              <a:rPr lang="en-US" dirty="0"/>
              <a:t> makes write code word. This code word is data stored in memory. In memory, it can be corrupted. Some bits can flip (on data or check bits). When we read data, it may not be equivalent to write data. Read code word goes through reader module which checks and tries to correct. It gives out </a:t>
            </a:r>
            <a:r>
              <a:rPr lang="en-US" dirty="0" err="1"/>
              <a:t>dout</a:t>
            </a:r>
            <a:r>
              <a:rPr lang="en-US" dirty="0"/>
              <a:t> and some error signals which indicates if error was indeed present. 0 – no error, CE – correctable error, DUE – </a:t>
            </a:r>
            <a:r>
              <a:rPr lang="en-US" dirty="0" err="1"/>
              <a:t>detecteable</a:t>
            </a:r>
            <a:r>
              <a:rPr lang="en-US" dirty="0"/>
              <a:t> but uncorrectable error. ECC have diff protection levels. In this module, we had 2 configurable protection levels: SECDED: Single Error Correction, Double Error Detection (if single bit flip, corrected; double bit is detected but not corrected); ZECTED: Zero Error Correction, Triple Error Detection (no correction but </a:t>
            </a:r>
            <a:r>
              <a:rPr lang="en-US" dirty="0" err="1"/>
              <a:t>upto</a:t>
            </a:r>
            <a:r>
              <a:rPr lang="en-US" dirty="0"/>
              <a:t> 3 bits </a:t>
            </a:r>
            <a:r>
              <a:rPr lang="en-US" dirty="0" err="1"/>
              <a:t>signalled</a:t>
            </a:r>
            <a:r>
              <a:rPr lang="en-US" dirty="0"/>
              <a:t>) </a:t>
            </a:r>
          </a:p>
          <a:p>
            <a:pPr lvl="1"/>
            <a:r>
              <a:rPr lang="en-US" dirty="0" err="1"/>
              <a:t>Reader;s</a:t>
            </a:r>
            <a:r>
              <a:rPr lang="en-US" dirty="0"/>
              <a:t> output is as per ECC scheme is job of </a:t>
            </a:r>
            <a:r>
              <a:rPr lang="en-US" dirty="0" err="1"/>
              <a:t>verif</a:t>
            </a:r>
            <a:r>
              <a:rPr lang="en-US" dirty="0"/>
              <a:t>. </a:t>
            </a:r>
          </a:p>
          <a:p>
            <a:pPr lvl="1"/>
            <a:endParaRPr lang="en-US" dirty="0"/>
          </a:p>
          <a:p>
            <a:pPr lvl="1"/>
            <a:r>
              <a:rPr lang="en-US" dirty="0"/>
              <a:t>Complexity – max corner case : 512 choose 3 combinations of corruption, </a:t>
            </a:r>
            <a:r>
              <a:rPr lang="en-US" b="0" i="0" dirty="0">
                <a:solidFill>
                  <a:srgbClr val="202124"/>
                </a:solidFill>
                <a:effectLst/>
                <a:latin typeface="arial" panose="020B0604020202020204" pitchFamily="34" charset="0"/>
              </a:rPr>
              <a:t>22million combinations. Apart from this, there was mix of control due to multiple granularity.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10</a:t>
            </a:fld>
            <a:endParaRPr lang="en-US"/>
          </a:p>
        </p:txBody>
      </p:sp>
    </p:spTree>
    <p:extLst>
      <p:ext uri="{BB962C8B-B14F-4D97-AF65-F5344CB8AC3E}">
        <p14:creationId xmlns:p14="http://schemas.microsoft.com/office/powerpoint/2010/main" val="2628584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symbols, symbols on each bit of inputs – data and corruption. Writes symbols across circuits and generates Boolean equations called BDD’s for each internal nodes. Boolean </a:t>
            </a:r>
            <a:r>
              <a:rPr lang="en-US" dirty="0" err="1"/>
              <a:t>expron</a:t>
            </a:r>
            <a:r>
              <a:rPr lang="en-US" dirty="0"/>
              <a:t> </a:t>
            </a:r>
            <a:r>
              <a:rPr lang="en-US" dirty="0" err="1"/>
              <a:t>dout</a:t>
            </a:r>
            <a:r>
              <a:rPr lang="en-US" dirty="0"/>
              <a:t> and error signals. Prove above properties based on scheme. SECDED scheme above, no error and 1 bit flips. Symbolic indexing. 534 bits of corruption, 534 corruption variables, only 1 bit is problem…make symbolic vector… 10 bits (corruption index) tells which bit is high. If variable is all 0, bit 0 in corrupted. </a:t>
            </a:r>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11</a:t>
            </a:fld>
            <a:endParaRPr lang="en-US"/>
          </a:p>
        </p:txBody>
      </p:sp>
    </p:spTree>
    <p:extLst>
      <p:ext uri="{BB962C8B-B14F-4D97-AF65-F5344CB8AC3E}">
        <p14:creationId xmlns:p14="http://schemas.microsoft.com/office/powerpoint/2010/main" val="1270439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13</a:t>
            </a:fld>
            <a:endParaRPr lang="en-US"/>
          </a:p>
        </p:txBody>
      </p:sp>
    </p:spTree>
    <p:extLst>
      <p:ext uri="{BB962C8B-B14F-4D97-AF65-F5344CB8AC3E}">
        <p14:creationId xmlns:p14="http://schemas.microsoft.com/office/powerpoint/2010/main" val="1335372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248D3D-B91D-4C0E-B577-B2CAAE2DB882}" type="slidenum">
              <a:rPr lang="en-US" smtClean="0"/>
              <a:pPr>
                <a:defRPr/>
              </a:pPr>
              <a:t>19</a:t>
            </a:fld>
            <a:endParaRPr lang="en-US"/>
          </a:p>
        </p:txBody>
      </p:sp>
    </p:spTree>
    <p:extLst>
      <p:ext uri="{BB962C8B-B14F-4D97-AF65-F5344CB8AC3E}">
        <p14:creationId xmlns:p14="http://schemas.microsoft.com/office/powerpoint/2010/main" val="24436396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625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36D410-BB1B-47BE-81F8-FA61DEEC5942}" type="datetimeFigureOut">
              <a:rPr lang="en-US" smtClean="0"/>
              <a:pPr/>
              <a:t>9/10/2023</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343" y="6095476"/>
            <a:ext cx="1176058" cy="6821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BA8AA75-262C-4581-B680-B40EED1AE53C}" type="datetime1">
              <a:rPr lang="en-US" smtClean="0"/>
              <a:pPr>
                <a:defRPr/>
              </a:pPr>
              <a:t>9/10/2023</a:t>
            </a:fld>
            <a:endParaRPr lang="en-US"/>
          </a:p>
        </p:txBody>
      </p:sp>
      <p:sp>
        <p:nvSpPr>
          <p:cNvPr id="5" name="Footer Placeholder 4"/>
          <p:cNvSpPr>
            <a:spLocks noGrp="1"/>
          </p:cNvSpPr>
          <p:nvPr>
            <p:ph type="ftr" sz="quarter" idx="11"/>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6341D75C-4BF4-4FD2-BDFD-6A8F3FBC2A3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447801"/>
            <a:ext cx="109728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736D410-BB1B-47BE-81F8-FA61DEEC5942}" type="datetimeFigureOut">
              <a:rPr lang="en-US" smtClean="0"/>
              <a:pPr/>
              <a:t>9/10/2023</a:t>
            </a:fld>
            <a:endParaRPr lang="en-US"/>
          </a:p>
        </p:txBody>
      </p:sp>
      <p:sp>
        <p:nvSpPr>
          <p:cNvPr id="5" name="Footer Placeholder 4"/>
          <p:cNvSpPr>
            <a:spLocks noGrp="1"/>
          </p:cNvSpPr>
          <p:nvPr>
            <p:ph type="ftr" sz="quarter" idx="11"/>
          </p:nvPr>
        </p:nvSpPr>
        <p:spPr>
          <a:xfrm>
            <a:off x="2235200" y="6356351"/>
            <a:ext cx="2946400" cy="365125"/>
          </a:xfrm>
        </p:spPr>
        <p:txBody>
          <a:bodyPr/>
          <a:lstStyle/>
          <a:p>
            <a:r>
              <a:rPr lang="en-US" dirty="0"/>
              <a:t>© Accellera Systems Initiative</a:t>
            </a:r>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4BC9A6E-F594-49C2-B860-46C046B55A0A}" type="datetime1">
              <a:rPr lang="en-US" smtClean="0"/>
              <a:pPr>
                <a:defRPr/>
              </a:pPr>
              <a:t>9/10/2023</a:t>
            </a:fld>
            <a:endParaRPr lang="en-US"/>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9BED2C31-2823-4D5C-9492-C33302236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F673DBD0-EF53-4770-BD75-2D2F0D6ECE2F}" type="datetime1">
              <a:rPr lang="en-US" smtClean="0"/>
              <a:pPr>
                <a:defRPr/>
              </a:pPr>
              <a:t>9/10/2023</a:t>
            </a:fld>
            <a:endParaRPr lang="en-US"/>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8277852F-9151-4853-BCAD-1A8F018BE5A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B2AFC4C6-4205-4748-A8A0-C1F8D089C381}" type="datetime1">
              <a:rPr lang="en-US" smtClean="0"/>
              <a:pPr>
                <a:defRPr/>
              </a:pPr>
              <a:t>9/10/2023</a:t>
            </a:fld>
            <a:endParaRPr lang="en-US"/>
          </a:p>
        </p:txBody>
      </p:sp>
      <p:sp>
        <p:nvSpPr>
          <p:cNvPr id="8" name="Footer Placeholder 7"/>
          <p:cNvSpPr>
            <a:spLocks noGrp="1"/>
          </p:cNvSpPr>
          <p:nvPr>
            <p:ph type="ftr" sz="quarter" idx="11"/>
          </p:nvPr>
        </p:nvSpPr>
        <p:spPr/>
        <p:txBody>
          <a:bodyPr/>
          <a:lstStyle/>
          <a:p>
            <a:pPr>
              <a:defRPr/>
            </a:pPr>
            <a:r>
              <a:rPr lang="en-US" dirty="0"/>
              <a:t>© Accellera Systems Initiative</a:t>
            </a:r>
          </a:p>
        </p:txBody>
      </p:sp>
      <p:sp>
        <p:nvSpPr>
          <p:cNvPr id="9" name="Slide Number Placeholder 8"/>
          <p:cNvSpPr>
            <a:spLocks noGrp="1"/>
          </p:cNvSpPr>
          <p:nvPr>
            <p:ph type="sldNum" sz="quarter" idx="12"/>
          </p:nvPr>
        </p:nvSpPr>
        <p:spPr/>
        <p:txBody>
          <a:bodyPr/>
          <a:lstStyle/>
          <a:p>
            <a:pPr>
              <a:defRPr/>
            </a:pPr>
            <a:fld id="{EDC8F293-4BBC-458E-B2BD-F4405770B8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D1D31CF-E045-4E65-98EA-1CC49C1609F0}" type="datetime1">
              <a:rPr lang="en-US" smtClean="0"/>
              <a:pPr>
                <a:defRPr/>
              </a:pPr>
              <a:t>9/10/2023</a:t>
            </a:fld>
            <a:endParaRPr lang="en-US"/>
          </a:p>
        </p:txBody>
      </p:sp>
      <p:sp>
        <p:nvSpPr>
          <p:cNvPr id="4" name="Footer Placeholder 3"/>
          <p:cNvSpPr>
            <a:spLocks noGrp="1"/>
          </p:cNvSpPr>
          <p:nvPr>
            <p:ph type="ftr" sz="quarter" idx="11"/>
          </p:nvPr>
        </p:nvSpPr>
        <p:spPr/>
        <p:txBody>
          <a:bodyPr/>
          <a:lstStyle/>
          <a:p>
            <a:pPr>
              <a:defRPr/>
            </a:pPr>
            <a:r>
              <a:rPr lang="en-US" dirty="0"/>
              <a:t>© Accellera Systems Initiative</a:t>
            </a:r>
          </a:p>
        </p:txBody>
      </p:sp>
      <p:sp>
        <p:nvSpPr>
          <p:cNvPr id="5" name="Slide Number Placeholder 4"/>
          <p:cNvSpPr>
            <a:spLocks noGrp="1"/>
          </p:cNvSpPr>
          <p:nvPr>
            <p:ph type="sldNum" sz="quarter" idx="12"/>
          </p:nvPr>
        </p:nvSpPr>
        <p:spPr/>
        <p:txBody>
          <a:bodyPr/>
          <a:lstStyle/>
          <a:p>
            <a:pPr>
              <a:defRPr/>
            </a:pPr>
            <a:fld id="{2911CC12-8E9A-49BF-AC1E-0475F8BB5E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6EB1C8EF-5791-4944-A3D7-8A1B4885124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 Accellera Systems Initiative</a:t>
            </a:r>
          </a:p>
        </p:txBody>
      </p:sp>
      <p:sp>
        <p:nvSpPr>
          <p:cNvPr id="7" name="Slide Number Placeholder 6"/>
          <p:cNvSpPr>
            <a:spLocks noGrp="1"/>
          </p:cNvSpPr>
          <p:nvPr>
            <p:ph type="sldNum" sz="quarter" idx="12"/>
          </p:nvPr>
        </p:nvSpPr>
        <p:spPr/>
        <p:txBody>
          <a:bodyPr/>
          <a:lstStyle/>
          <a:p>
            <a:pPr>
              <a:defRPr/>
            </a:pPr>
            <a:fld id="{3EE4636B-F294-483D-938B-D9EE100D15D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 Accellera Systems Initiative</a:t>
            </a:r>
          </a:p>
        </p:txBody>
      </p:sp>
      <p:sp>
        <p:nvSpPr>
          <p:cNvPr id="6" name="Slide Number Placeholder 5"/>
          <p:cNvSpPr>
            <a:spLocks noGrp="1"/>
          </p:cNvSpPr>
          <p:nvPr>
            <p:ph type="sldNum" sz="quarter" idx="12"/>
          </p:nvPr>
        </p:nvSpPr>
        <p:spPr/>
        <p:txBody>
          <a:bodyPr/>
          <a:lstStyle/>
          <a:p>
            <a:pPr>
              <a:defRPr/>
            </a:pPr>
            <a:fld id="{3A30D12D-C12F-4881-A45D-FFFF9E5E27A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3869" y="6228949"/>
            <a:ext cx="945931" cy="548640"/>
          </a:xfrm>
          <a:prstGeom prst="rect">
            <a:avLst/>
          </a:prstGeom>
        </p:spPr>
      </p:pic>
      <p:sp>
        <p:nvSpPr>
          <p:cNvPr id="9" name="Rectangle 8"/>
          <p:cNvSpPr/>
          <p:nvPr userDrawn="1"/>
        </p:nvSpPr>
        <p:spPr>
          <a:xfrm>
            <a:off x="0" y="0"/>
            <a:ext cx="12192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026400" y="6356351"/>
            <a:ext cx="142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9/10/2023</a:t>
            </a:fld>
            <a:endParaRPr lang="en-US"/>
          </a:p>
        </p:txBody>
      </p:sp>
      <p:sp>
        <p:nvSpPr>
          <p:cNvPr id="5" name="Footer Placeholder 4"/>
          <p:cNvSpPr>
            <a:spLocks noGrp="1"/>
          </p:cNvSpPr>
          <p:nvPr>
            <p:ph type="ftr" sz="quarter" idx="3"/>
          </p:nvPr>
        </p:nvSpPr>
        <p:spPr>
          <a:xfrm>
            <a:off x="2235200" y="6356351"/>
            <a:ext cx="2946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Accellera Systems Initiative</a:t>
            </a:r>
          </a:p>
        </p:txBody>
      </p:sp>
      <p:sp>
        <p:nvSpPr>
          <p:cNvPr id="6" name="Slide Number Placeholder 5"/>
          <p:cNvSpPr>
            <a:spLocks noGrp="1"/>
          </p:cNvSpPr>
          <p:nvPr>
            <p:ph type="sldNum" sz="quarter" idx="4"/>
          </p:nvPr>
        </p:nvSpPr>
        <p:spPr>
          <a:xfrm>
            <a:off x="4876800" y="6356351"/>
            <a:ext cx="2336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10" name="Picture 9">
            <a:extLst>
              <a:ext uri="{FF2B5EF4-FFF2-40B4-BE49-F238E27FC236}">
                <a16:creationId xmlns:a16="http://schemas.microsoft.com/office/drawing/2014/main" id="{8D1F96AF-911C-4C94-9AB3-40AB3DC17CA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69114" y="6073503"/>
            <a:ext cx="1175435" cy="704086"/>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4" r:id="rId7"/>
    <p:sldLayoutId id="2147483905" r:id="rId8"/>
    <p:sldLayoutId id="2147483906" r:id="rId9"/>
    <p:sldLayoutId id="2147483907"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5.emf"/><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13" Type="http://schemas.microsoft.com/office/2007/relationships/diagramDrawing" Target="../diagrams/drawing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QuickStyle" Target="../diagrams/quickStyle3.xml"/><Relationship Id="rId5" Type="http://schemas.openxmlformats.org/officeDocument/2006/relationships/diagramQuickStyle" Target="../diagrams/quickStyle2.xml"/><Relationship Id="rId10" Type="http://schemas.openxmlformats.org/officeDocument/2006/relationships/diagramLayout" Target="../diagrams/layout3.xml"/><Relationship Id="rId4" Type="http://schemas.openxmlformats.org/officeDocument/2006/relationships/diagramLayout" Target="../diagrams/layout2.xml"/><Relationship Id="rId9"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br>
              <a:rPr lang="en-US" dirty="0"/>
            </a:br>
            <a:r>
              <a:rPr lang="en-US" dirty="0"/>
              <a:t>FV: A Robust Solution for Tackling Design Complexities – A Case Study on In-Band ECC </a:t>
            </a:r>
            <a:br>
              <a:rPr lang="en-US" dirty="0"/>
            </a:br>
            <a:endParaRPr lang="en-US" dirty="0"/>
          </a:p>
        </p:txBody>
      </p:sp>
      <p:sp>
        <p:nvSpPr>
          <p:cNvPr id="7" name="Subtitle 6"/>
          <p:cNvSpPr>
            <a:spLocks noGrp="1"/>
          </p:cNvSpPr>
          <p:nvPr>
            <p:ph type="subTitle" idx="1"/>
          </p:nvPr>
        </p:nvSpPr>
        <p:spPr/>
        <p:txBody>
          <a:bodyPr>
            <a:normAutofit/>
          </a:bodyPr>
          <a:lstStyle/>
          <a:p>
            <a:r>
              <a:rPr lang="en-US" dirty="0"/>
              <a:t>Yash Sachin Pawar, Aarti Gupta, Disha Puri</a:t>
            </a:r>
          </a:p>
          <a:p>
            <a:r>
              <a:rPr lang="en-US" dirty="0"/>
              <a:t>Intel Corporation </a:t>
            </a:r>
            <a:br>
              <a:rPr lang="en-US" dirty="0"/>
            </a:br>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ECC Datapath Block: Challenges</a:t>
            </a:r>
          </a:p>
        </p:txBody>
      </p:sp>
      <p:sp>
        <p:nvSpPr>
          <p:cNvPr id="3" name="Content Placeholder 2">
            <a:extLst>
              <a:ext uri="{FF2B5EF4-FFF2-40B4-BE49-F238E27FC236}">
                <a16:creationId xmlns:a16="http://schemas.microsoft.com/office/drawing/2014/main" id="{19AE5AAD-4204-DA03-EB0B-783887AFC233}"/>
              </a:ext>
            </a:extLst>
          </p:cNvPr>
          <p:cNvSpPr>
            <a:spLocks noGrp="1"/>
          </p:cNvSpPr>
          <p:nvPr>
            <p:ph sz="half" idx="1"/>
          </p:nvPr>
        </p:nvSpPr>
        <p:spPr>
          <a:xfrm>
            <a:off x="609600" y="3429000"/>
            <a:ext cx="5384800" cy="2697164"/>
          </a:xfrm>
        </p:spPr>
        <p:txBody>
          <a:bodyPr>
            <a:normAutofit fontScale="85000" lnSpcReduction="20000"/>
          </a:bodyPr>
          <a:lstStyle/>
          <a:p>
            <a:r>
              <a:rPr lang="en-US" dirty="0"/>
              <a:t>DUT:</a:t>
            </a:r>
          </a:p>
          <a:p>
            <a:pPr lvl="1"/>
            <a:r>
              <a:rPr lang="en-US" dirty="0"/>
              <a:t>Writer module: generates ECC (check) bits (before data gets stored in memory)</a:t>
            </a:r>
          </a:p>
          <a:p>
            <a:pPr lvl="1"/>
            <a:r>
              <a:rPr lang="en-US" dirty="0"/>
              <a:t>Reader module: detects &amp; corrects soft-errors (random-bit flips while data was stored in memory)</a:t>
            </a:r>
          </a:p>
          <a:p>
            <a:endParaRPr lang="en-US" dirty="0"/>
          </a:p>
        </p:txBody>
      </p:sp>
      <p:sp>
        <p:nvSpPr>
          <p:cNvPr id="6" name="Content Placeholder 5">
            <a:extLst>
              <a:ext uri="{FF2B5EF4-FFF2-40B4-BE49-F238E27FC236}">
                <a16:creationId xmlns:a16="http://schemas.microsoft.com/office/drawing/2014/main" id="{7C00DA43-5D0F-E4FE-B6FE-57D4188F7E57}"/>
              </a:ext>
            </a:extLst>
          </p:cNvPr>
          <p:cNvSpPr>
            <a:spLocks noGrp="1"/>
          </p:cNvSpPr>
          <p:nvPr>
            <p:ph sz="half" idx="2"/>
          </p:nvPr>
        </p:nvSpPr>
        <p:spPr/>
        <p:txBody>
          <a:bodyPr>
            <a:normAutofit fontScale="85000" lnSpcReduction="20000"/>
          </a:bodyPr>
          <a:lstStyle/>
          <a:p>
            <a:r>
              <a:rPr lang="en-US" dirty="0"/>
              <a:t>Configurable Protection Levels :</a:t>
            </a:r>
          </a:p>
          <a:p>
            <a:pPr lvl="1"/>
            <a:r>
              <a:rPr lang="en-US" dirty="0"/>
              <a:t>SECDED: Single Error Correction, Double Error Detection</a:t>
            </a:r>
          </a:p>
          <a:p>
            <a:pPr lvl="1"/>
            <a:r>
              <a:rPr lang="en-US" dirty="0"/>
              <a:t>ZECTED: Zero Error Correction, Triple Error Detection</a:t>
            </a:r>
          </a:p>
          <a:p>
            <a:r>
              <a:rPr lang="en-US" dirty="0"/>
              <a:t>Granularity (Dynamic, per </a:t>
            </a:r>
            <a:r>
              <a:rPr lang="en-US" dirty="0" err="1"/>
              <a:t>Xaction</a:t>
            </a:r>
            <a:r>
              <a:rPr lang="en-US" dirty="0"/>
              <a:t>): 32B/64B</a:t>
            </a:r>
          </a:p>
          <a:p>
            <a:r>
              <a:rPr lang="en-US" dirty="0"/>
              <a:t>Complexity:</a:t>
            </a:r>
          </a:p>
          <a:p>
            <a:pPr lvl="1"/>
            <a:r>
              <a:rPr lang="en-US" dirty="0"/>
              <a:t>Computation:</a:t>
            </a:r>
          </a:p>
          <a:p>
            <a:pPr lvl="2"/>
            <a:r>
              <a:rPr lang="en-US" dirty="0"/>
              <a:t>Max-corner: Detect 3 errors in 512b -&gt; (512 choose 3) combinations of corruption</a:t>
            </a:r>
          </a:p>
          <a:p>
            <a:pPr lvl="1"/>
            <a:r>
              <a:rPr lang="en-US" dirty="0" err="1"/>
              <a:t>Control+Data</a:t>
            </a:r>
            <a:r>
              <a:rPr lang="en-US" dirty="0"/>
              <a:t> Mix:</a:t>
            </a:r>
          </a:p>
          <a:p>
            <a:pPr lvl="2"/>
            <a:r>
              <a:rPr lang="en-US" dirty="0"/>
              <a:t>Per transaction configurations, like granularity selection, data-chunk masks, data-chunk counting,  makes </a:t>
            </a:r>
            <a:r>
              <a:rPr lang="en-US" dirty="0" err="1"/>
              <a:t>datapath</a:t>
            </a:r>
            <a:r>
              <a:rPr lang="en-US" dirty="0"/>
              <a:t> verification complex</a:t>
            </a:r>
          </a:p>
          <a:p>
            <a:pPr lvl="2"/>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10</a:t>
            </a:fld>
            <a:endParaRPr lang="en-US"/>
          </a:p>
        </p:txBody>
      </p:sp>
      <p:pic>
        <p:nvPicPr>
          <p:cNvPr id="19" name="Picture 18">
            <a:extLst>
              <a:ext uri="{FF2B5EF4-FFF2-40B4-BE49-F238E27FC236}">
                <a16:creationId xmlns:a16="http://schemas.microsoft.com/office/drawing/2014/main" id="{D2A09FCB-C0EE-99C9-4C01-99BFAB3371E7}"/>
              </a:ext>
            </a:extLst>
          </p:cNvPr>
          <p:cNvPicPr>
            <a:picLocks noChangeAspect="1"/>
          </p:cNvPicPr>
          <p:nvPr/>
        </p:nvPicPr>
        <p:blipFill>
          <a:blip r:embed="rId3"/>
          <a:stretch>
            <a:fillRect/>
          </a:stretch>
        </p:blipFill>
        <p:spPr>
          <a:xfrm>
            <a:off x="774017" y="1801945"/>
            <a:ext cx="5055966" cy="1242748"/>
          </a:xfrm>
          <a:prstGeom prst="rect">
            <a:avLst/>
          </a:prstGeom>
        </p:spPr>
      </p:pic>
      <p:graphicFrame>
        <p:nvGraphicFramePr>
          <p:cNvPr id="10" name="Diagram 9">
            <a:extLst>
              <a:ext uri="{FF2B5EF4-FFF2-40B4-BE49-F238E27FC236}">
                <a16:creationId xmlns:a16="http://schemas.microsoft.com/office/drawing/2014/main" id="{278B50E8-9837-277F-D922-3D08029BFFB5}"/>
              </a:ext>
            </a:extLst>
          </p:cNvPr>
          <p:cNvGraphicFramePr/>
          <p:nvPr>
            <p:extLst>
              <p:ext uri="{D42A27DB-BD31-4B8C-83A1-F6EECF244321}">
                <p14:modId xmlns:p14="http://schemas.microsoft.com/office/powerpoint/2010/main" val="2129117205"/>
              </p:ext>
            </p:extLst>
          </p:nvPr>
        </p:nvGraphicFramePr>
        <p:xfrm>
          <a:off x="-457200" y="-76200"/>
          <a:ext cx="3112170" cy="20838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54462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ECC Datapath Block: Verification Strategy</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11</a:t>
            </a:fld>
            <a:endParaRPr lang="en-US"/>
          </a:p>
        </p:txBody>
      </p:sp>
      <p:sp>
        <p:nvSpPr>
          <p:cNvPr id="15" name="Freeform: Shape 14">
            <a:extLst>
              <a:ext uri="{FF2B5EF4-FFF2-40B4-BE49-F238E27FC236}">
                <a16:creationId xmlns:a16="http://schemas.microsoft.com/office/drawing/2014/main" id="{110224FB-8013-0B95-AADC-2F04AF7C413A}"/>
              </a:ext>
            </a:extLst>
          </p:cNvPr>
          <p:cNvSpPr/>
          <p:nvPr/>
        </p:nvSpPr>
        <p:spPr>
          <a:xfrm>
            <a:off x="800100" y="1535169"/>
            <a:ext cx="3813048" cy="2261938"/>
          </a:xfrm>
          <a:custGeom>
            <a:avLst/>
            <a:gdLst>
              <a:gd name="connsiteX0" fmla="*/ 0 w 3813048"/>
              <a:gd name="connsiteY0" fmla="*/ 376997 h 2261938"/>
              <a:gd name="connsiteX1" fmla="*/ 376997 w 3813048"/>
              <a:gd name="connsiteY1" fmla="*/ 0 h 2261938"/>
              <a:gd name="connsiteX2" fmla="*/ 3436051 w 3813048"/>
              <a:gd name="connsiteY2" fmla="*/ 0 h 2261938"/>
              <a:gd name="connsiteX3" fmla="*/ 3813048 w 3813048"/>
              <a:gd name="connsiteY3" fmla="*/ 376997 h 2261938"/>
              <a:gd name="connsiteX4" fmla="*/ 3813048 w 3813048"/>
              <a:gd name="connsiteY4" fmla="*/ 1884941 h 2261938"/>
              <a:gd name="connsiteX5" fmla="*/ 3436051 w 3813048"/>
              <a:gd name="connsiteY5" fmla="*/ 2261938 h 2261938"/>
              <a:gd name="connsiteX6" fmla="*/ 376997 w 3813048"/>
              <a:gd name="connsiteY6" fmla="*/ 2261938 h 2261938"/>
              <a:gd name="connsiteX7" fmla="*/ 0 w 3813048"/>
              <a:gd name="connsiteY7" fmla="*/ 1884941 h 2261938"/>
              <a:gd name="connsiteX8" fmla="*/ 0 w 3813048"/>
              <a:gd name="connsiteY8" fmla="*/ 376997 h 226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3048" h="2261938">
                <a:moveTo>
                  <a:pt x="0" y="376997"/>
                </a:moveTo>
                <a:cubicBezTo>
                  <a:pt x="0" y="168787"/>
                  <a:pt x="168787" y="0"/>
                  <a:pt x="376997" y="0"/>
                </a:cubicBezTo>
                <a:lnTo>
                  <a:pt x="3436051" y="0"/>
                </a:lnTo>
                <a:cubicBezTo>
                  <a:pt x="3644261" y="0"/>
                  <a:pt x="3813048" y="168787"/>
                  <a:pt x="3813048" y="376997"/>
                </a:cubicBezTo>
                <a:lnTo>
                  <a:pt x="3813048" y="1884941"/>
                </a:lnTo>
                <a:cubicBezTo>
                  <a:pt x="3813048" y="2093151"/>
                  <a:pt x="3644261" y="2261938"/>
                  <a:pt x="3436051" y="2261938"/>
                </a:cubicBezTo>
                <a:lnTo>
                  <a:pt x="376997" y="2261938"/>
                </a:lnTo>
                <a:cubicBezTo>
                  <a:pt x="168787" y="2261938"/>
                  <a:pt x="0" y="2093151"/>
                  <a:pt x="0" y="1884941"/>
                </a:cubicBezTo>
                <a:lnTo>
                  <a:pt x="0" y="376997"/>
                </a:lnTo>
                <a:close/>
              </a:path>
            </a:pathLst>
          </a:custGeom>
          <a:ln>
            <a:noFill/>
          </a:ln>
        </p:spPr>
        <p:style>
          <a:lnRef idx="2">
            <a:schemeClr val="lt1">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209479" tIns="159949" rIns="209479" bIns="159949"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bg1"/>
                </a:solidFill>
              </a:rPr>
              <a:t>Input and Output BDDs analyzed to guarantee correctness of ECC algorithm</a:t>
            </a:r>
          </a:p>
        </p:txBody>
      </p:sp>
      <p:sp>
        <p:nvSpPr>
          <p:cNvPr id="16" name="Freeform: Shape 15">
            <a:extLst>
              <a:ext uri="{FF2B5EF4-FFF2-40B4-BE49-F238E27FC236}">
                <a16:creationId xmlns:a16="http://schemas.microsoft.com/office/drawing/2014/main" id="{7F68E90A-9A1D-A6FF-0B4D-189BA28F07C5}"/>
              </a:ext>
            </a:extLst>
          </p:cNvPr>
          <p:cNvSpPr/>
          <p:nvPr/>
        </p:nvSpPr>
        <p:spPr>
          <a:xfrm>
            <a:off x="4583330" y="4136399"/>
            <a:ext cx="6778752" cy="1809550"/>
          </a:xfrm>
          <a:custGeom>
            <a:avLst/>
            <a:gdLst>
              <a:gd name="connsiteX0" fmla="*/ 301598 w 1809550"/>
              <a:gd name="connsiteY0" fmla="*/ 0 h 6778752"/>
              <a:gd name="connsiteX1" fmla="*/ 1507952 w 1809550"/>
              <a:gd name="connsiteY1" fmla="*/ 0 h 6778752"/>
              <a:gd name="connsiteX2" fmla="*/ 1809550 w 1809550"/>
              <a:gd name="connsiteY2" fmla="*/ 301598 h 6778752"/>
              <a:gd name="connsiteX3" fmla="*/ 1809550 w 1809550"/>
              <a:gd name="connsiteY3" fmla="*/ 6778752 h 6778752"/>
              <a:gd name="connsiteX4" fmla="*/ 1809550 w 1809550"/>
              <a:gd name="connsiteY4" fmla="*/ 6778752 h 6778752"/>
              <a:gd name="connsiteX5" fmla="*/ 0 w 1809550"/>
              <a:gd name="connsiteY5" fmla="*/ 6778752 h 6778752"/>
              <a:gd name="connsiteX6" fmla="*/ 0 w 1809550"/>
              <a:gd name="connsiteY6" fmla="*/ 6778752 h 6778752"/>
              <a:gd name="connsiteX7" fmla="*/ 0 w 1809550"/>
              <a:gd name="connsiteY7" fmla="*/ 301598 h 6778752"/>
              <a:gd name="connsiteX8" fmla="*/ 301598 w 1809550"/>
              <a:gd name="connsiteY8" fmla="*/ 0 h 6778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9550" h="6778752">
                <a:moveTo>
                  <a:pt x="1809550" y="1129816"/>
                </a:moveTo>
                <a:lnTo>
                  <a:pt x="1809550" y="5648936"/>
                </a:lnTo>
                <a:cubicBezTo>
                  <a:pt x="1809550" y="6272916"/>
                  <a:pt x="1773504" y="6778752"/>
                  <a:pt x="1729040" y="6778752"/>
                </a:cubicBezTo>
                <a:lnTo>
                  <a:pt x="0" y="6778752"/>
                </a:lnTo>
                <a:lnTo>
                  <a:pt x="0" y="6778752"/>
                </a:lnTo>
                <a:lnTo>
                  <a:pt x="0" y="0"/>
                </a:lnTo>
                <a:lnTo>
                  <a:pt x="0" y="0"/>
                </a:lnTo>
                <a:lnTo>
                  <a:pt x="1729040" y="0"/>
                </a:lnTo>
                <a:cubicBezTo>
                  <a:pt x="1773504" y="0"/>
                  <a:pt x="1809550" y="505836"/>
                  <a:pt x="1809550" y="1129816"/>
                </a:cubicBezTo>
                <a:close/>
              </a:path>
            </a:pathLst>
          </a:custGeom>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91441" tIns="134055" rIns="179774" bIns="134055" numCol="1" spcCol="1270" anchor="ctr" anchorCtr="0">
            <a:noAutofit/>
          </a:bodyPr>
          <a:lstStyle/>
          <a:p>
            <a:pPr marL="228600" lvl="1" indent="-228600" defTabSz="1066800">
              <a:lnSpc>
                <a:spcPct val="90000"/>
              </a:lnSpc>
              <a:spcBef>
                <a:spcPct val="0"/>
              </a:spcBef>
              <a:spcAft>
                <a:spcPct val="15000"/>
              </a:spcAft>
              <a:buChar char="•"/>
            </a:pPr>
            <a:r>
              <a:rPr lang="en-US" sz="2400" dirty="0">
                <a:solidFill>
                  <a:schemeClr val="bg1"/>
                </a:solidFill>
              </a:rPr>
              <a:t>(Countbits(C) = 0) ⇒ NE and D</a:t>
            </a:r>
            <a:r>
              <a:rPr lang="en-US" sz="2400" baseline="-25000" dirty="0">
                <a:solidFill>
                  <a:schemeClr val="bg1"/>
                </a:solidFill>
              </a:rPr>
              <a:t>OUT</a:t>
            </a:r>
            <a:r>
              <a:rPr lang="en-US" sz="2400" dirty="0">
                <a:solidFill>
                  <a:schemeClr val="bg1"/>
                </a:solidFill>
              </a:rPr>
              <a:t> = D</a:t>
            </a:r>
            <a:r>
              <a:rPr lang="en-US" sz="2400" baseline="-25000" dirty="0">
                <a:solidFill>
                  <a:schemeClr val="bg1"/>
                </a:solidFill>
              </a:rPr>
              <a:t>IN</a:t>
            </a:r>
          </a:p>
          <a:p>
            <a:pPr marL="228600" lvl="1" indent="-228600" defTabSz="1066800">
              <a:lnSpc>
                <a:spcPct val="90000"/>
              </a:lnSpc>
              <a:spcBef>
                <a:spcPct val="0"/>
              </a:spcBef>
              <a:spcAft>
                <a:spcPct val="15000"/>
              </a:spcAft>
              <a:buChar char="•"/>
            </a:pPr>
            <a:r>
              <a:rPr lang="en-US" sz="2400" dirty="0">
                <a:solidFill>
                  <a:schemeClr val="bg1"/>
                </a:solidFill>
              </a:rPr>
              <a:t>0 &lt; Countbits(C) &lt;= n ⇒ CE and D</a:t>
            </a:r>
            <a:r>
              <a:rPr lang="en-US" sz="2400" baseline="-25000" dirty="0">
                <a:solidFill>
                  <a:schemeClr val="bg1"/>
                </a:solidFill>
              </a:rPr>
              <a:t>OUT</a:t>
            </a:r>
            <a:r>
              <a:rPr lang="en-US" sz="2400" dirty="0">
                <a:solidFill>
                  <a:schemeClr val="bg1"/>
                </a:solidFill>
              </a:rPr>
              <a:t> = D</a:t>
            </a:r>
            <a:r>
              <a:rPr lang="en-US" sz="2400" baseline="-25000" dirty="0">
                <a:solidFill>
                  <a:schemeClr val="bg1"/>
                </a:solidFill>
              </a:rPr>
              <a:t>IN</a:t>
            </a:r>
          </a:p>
          <a:p>
            <a:pPr marL="228600" lvl="1" indent="-228600" defTabSz="1066800">
              <a:lnSpc>
                <a:spcPct val="90000"/>
              </a:lnSpc>
              <a:spcBef>
                <a:spcPct val="0"/>
              </a:spcBef>
              <a:spcAft>
                <a:spcPct val="15000"/>
              </a:spcAft>
              <a:buChar char="•"/>
            </a:pPr>
            <a:r>
              <a:rPr lang="en-US" sz="2400" dirty="0">
                <a:solidFill>
                  <a:schemeClr val="bg1"/>
                </a:solidFill>
              </a:rPr>
              <a:t>(Countbits(C) = n + 1) ⇒ DUE</a:t>
            </a:r>
          </a:p>
        </p:txBody>
      </p:sp>
      <p:sp>
        <p:nvSpPr>
          <p:cNvPr id="17" name="Freeform: Shape 16">
            <a:extLst>
              <a:ext uri="{FF2B5EF4-FFF2-40B4-BE49-F238E27FC236}">
                <a16:creationId xmlns:a16="http://schemas.microsoft.com/office/drawing/2014/main" id="{0A1898A8-F85A-BBE2-6871-CC4F12FB960E}"/>
              </a:ext>
            </a:extLst>
          </p:cNvPr>
          <p:cNvSpPr/>
          <p:nvPr/>
        </p:nvSpPr>
        <p:spPr>
          <a:xfrm>
            <a:off x="800100" y="3910204"/>
            <a:ext cx="3813048" cy="2261938"/>
          </a:xfrm>
          <a:custGeom>
            <a:avLst/>
            <a:gdLst>
              <a:gd name="connsiteX0" fmla="*/ 0 w 3813048"/>
              <a:gd name="connsiteY0" fmla="*/ 376997 h 2261938"/>
              <a:gd name="connsiteX1" fmla="*/ 376997 w 3813048"/>
              <a:gd name="connsiteY1" fmla="*/ 0 h 2261938"/>
              <a:gd name="connsiteX2" fmla="*/ 3436051 w 3813048"/>
              <a:gd name="connsiteY2" fmla="*/ 0 h 2261938"/>
              <a:gd name="connsiteX3" fmla="*/ 3813048 w 3813048"/>
              <a:gd name="connsiteY3" fmla="*/ 376997 h 2261938"/>
              <a:gd name="connsiteX4" fmla="*/ 3813048 w 3813048"/>
              <a:gd name="connsiteY4" fmla="*/ 1884941 h 2261938"/>
              <a:gd name="connsiteX5" fmla="*/ 3436051 w 3813048"/>
              <a:gd name="connsiteY5" fmla="*/ 2261938 h 2261938"/>
              <a:gd name="connsiteX6" fmla="*/ 376997 w 3813048"/>
              <a:gd name="connsiteY6" fmla="*/ 2261938 h 2261938"/>
              <a:gd name="connsiteX7" fmla="*/ 0 w 3813048"/>
              <a:gd name="connsiteY7" fmla="*/ 1884941 h 2261938"/>
              <a:gd name="connsiteX8" fmla="*/ 0 w 3813048"/>
              <a:gd name="connsiteY8" fmla="*/ 376997 h 226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13048" h="2261938">
                <a:moveTo>
                  <a:pt x="0" y="376997"/>
                </a:moveTo>
                <a:cubicBezTo>
                  <a:pt x="0" y="168787"/>
                  <a:pt x="168787" y="0"/>
                  <a:pt x="376997" y="0"/>
                </a:cubicBezTo>
                <a:lnTo>
                  <a:pt x="3436051" y="0"/>
                </a:lnTo>
                <a:cubicBezTo>
                  <a:pt x="3644261" y="0"/>
                  <a:pt x="3813048" y="168787"/>
                  <a:pt x="3813048" y="376997"/>
                </a:cubicBezTo>
                <a:lnTo>
                  <a:pt x="3813048" y="1884941"/>
                </a:lnTo>
                <a:cubicBezTo>
                  <a:pt x="3813048" y="2093151"/>
                  <a:pt x="3644261" y="2261938"/>
                  <a:pt x="3436051" y="2261938"/>
                </a:cubicBezTo>
                <a:lnTo>
                  <a:pt x="376997" y="2261938"/>
                </a:lnTo>
                <a:cubicBezTo>
                  <a:pt x="168787" y="2261938"/>
                  <a:pt x="0" y="2093151"/>
                  <a:pt x="0" y="1884941"/>
                </a:cubicBezTo>
                <a:lnTo>
                  <a:pt x="0" y="376997"/>
                </a:lnTo>
                <a:close/>
              </a:path>
            </a:pathLst>
          </a:custGeom>
          <a:ln/>
        </p:spPr>
        <p:style>
          <a:lnRef idx="1">
            <a:schemeClr val="accent1"/>
          </a:lnRef>
          <a:fillRef idx="2">
            <a:schemeClr val="accent1"/>
          </a:fillRef>
          <a:effectRef idx="1">
            <a:schemeClr val="accent1"/>
          </a:effectRef>
          <a:fontRef idx="minor">
            <a:schemeClr val="dk1"/>
          </a:fontRef>
        </p:style>
        <p:txBody>
          <a:bodyPr spcFirstLastPara="0" vert="horz" wrap="square" lIns="209479" tIns="159949" rIns="209479" bIns="159949" numCol="1" spcCol="1270" anchor="ctr" anchorCtr="0">
            <a:noAutofit/>
          </a:bodyPr>
          <a:lstStyle/>
          <a:p>
            <a:pPr marL="0" lvl="0" indent="0" algn="ctr" defTabSz="1155700">
              <a:lnSpc>
                <a:spcPct val="90000"/>
              </a:lnSpc>
              <a:spcBef>
                <a:spcPct val="0"/>
              </a:spcBef>
              <a:spcAft>
                <a:spcPct val="35000"/>
              </a:spcAft>
              <a:buNone/>
            </a:pPr>
            <a:r>
              <a:rPr lang="en-US" sz="2400" kern="1200" dirty="0"/>
              <a:t>Generic properties</a:t>
            </a:r>
          </a:p>
          <a:p>
            <a:pPr marL="0" lvl="0" indent="0" algn="ctr" defTabSz="1155700">
              <a:lnSpc>
                <a:spcPct val="90000"/>
              </a:lnSpc>
              <a:spcBef>
                <a:spcPct val="0"/>
              </a:spcBef>
              <a:spcAft>
                <a:spcPct val="35000"/>
              </a:spcAft>
              <a:buNone/>
            </a:pPr>
            <a:r>
              <a:rPr lang="en-US" sz="2400" kern="1200" dirty="0">
                <a:solidFill>
                  <a:srgbClr val="0070C0"/>
                </a:solidFill>
              </a:rPr>
              <a:t>n</a:t>
            </a:r>
            <a:r>
              <a:rPr lang="en-US" sz="2400" kern="1200" dirty="0"/>
              <a:t> Correction</a:t>
            </a:r>
          </a:p>
          <a:p>
            <a:pPr marL="0" lvl="0" indent="0" algn="ctr" defTabSz="1155700">
              <a:lnSpc>
                <a:spcPct val="90000"/>
              </a:lnSpc>
              <a:spcBef>
                <a:spcPct val="0"/>
              </a:spcBef>
              <a:spcAft>
                <a:spcPct val="35000"/>
              </a:spcAft>
              <a:buNone/>
            </a:pPr>
            <a:r>
              <a:rPr lang="en-US" sz="2400" kern="1200" dirty="0">
                <a:solidFill>
                  <a:srgbClr val="0070C0"/>
                </a:solidFill>
              </a:rPr>
              <a:t>n+1 </a:t>
            </a:r>
            <a:r>
              <a:rPr lang="en-US" sz="2400" kern="1200" dirty="0"/>
              <a:t>Detection</a:t>
            </a:r>
          </a:p>
        </p:txBody>
      </p:sp>
      <p:grpSp>
        <p:nvGrpSpPr>
          <p:cNvPr id="47" name="Group 46">
            <a:extLst>
              <a:ext uri="{FF2B5EF4-FFF2-40B4-BE49-F238E27FC236}">
                <a16:creationId xmlns:a16="http://schemas.microsoft.com/office/drawing/2014/main" id="{43F77ACA-2E63-D4BA-E11D-82D95A9ED8EF}"/>
              </a:ext>
            </a:extLst>
          </p:cNvPr>
          <p:cNvGrpSpPr/>
          <p:nvPr/>
        </p:nvGrpSpPr>
        <p:grpSpPr>
          <a:xfrm>
            <a:off x="5105400" y="2080202"/>
            <a:ext cx="6379296" cy="1983649"/>
            <a:chOff x="5121352" y="1611704"/>
            <a:chExt cx="6379296" cy="1983649"/>
          </a:xfrm>
        </p:grpSpPr>
        <p:grpSp>
          <p:nvGrpSpPr>
            <p:cNvPr id="18" name="Group 17">
              <a:extLst>
                <a:ext uri="{FF2B5EF4-FFF2-40B4-BE49-F238E27FC236}">
                  <a16:creationId xmlns:a16="http://schemas.microsoft.com/office/drawing/2014/main" id="{7AB4E3BC-9A25-AF6B-41EC-BF30DFF5E086}"/>
                </a:ext>
              </a:extLst>
            </p:cNvPr>
            <p:cNvGrpSpPr/>
            <p:nvPr/>
          </p:nvGrpSpPr>
          <p:grpSpPr>
            <a:xfrm>
              <a:off x="5519504" y="1766150"/>
              <a:ext cx="5834296" cy="1829203"/>
              <a:chOff x="3661396" y="2470747"/>
              <a:chExt cx="7622828" cy="2575075"/>
            </a:xfrm>
          </p:grpSpPr>
          <p:grpSp>
            <p:nvGrpSpPr>
              <p:cNvPr id="19" name="Group 18">
                <a:extLst>
                  <a:ext uri="{FF2B5EF4-FFF2-40B4-BE49-F238E27FC236}">
                    <a16:creationId xmlns:a16="http://schemas.microsoft.com/office/drawing/2014/main" id="{ACF30476-08FA-5A8B-F8F5-A11848591B7F}"/>
                  </a:ext>
                </a:extLst>
              </p:cNvPr>
              <p:cNvGrpSpPr/>
              <p:nvPr/>
            </p:nvGrpSpPr>
            <p:grpSpPr>
              <a:xfrm>
                <a:off x="3661396" y="2470747"/>
                <a:ext cx="6862188" cy="2575075"/>
                <a:chOff x="3661396" y="2470747"/>
                <a:chExt cx="6862188" cy="2575076"/>
              </a:xfrm>
            </p:grpSpPr>
            <p:sp>
              <p:nvSpPr>
                <p:cNvPr id="21" name="Rectangle 20">
                  <a:extLst>
                    <a:ext uri="{FF2B5EF4-FFF2-40B4-BE49-F238E27FC236}">
                      <a16:creationId xmlns:a16="http://schemas.microsoft.com/office/drawing/2014/main" id="{167A5D3D-10E5-263C-498E-408E25B70B1C}"/>
                    </a:ext>
                  </a:extLst>
                </p:cNvPr>
                <p:cNvSpPr/>
                <p:nvPr/>
              </p:nvSpPr>
              <p:spPr>
                <a:xfrm>
                  <a:off x="5483637" y="3184120"/>
                  <a:ext cx="1451733" cy="285066"/>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Writer</a:t>
                  </a:r>
                </a:p>
              </p:txBody>
            </p:sp>
            <p:sp>
              <p:nvSpPr>
                <p:cNvPr id="22" name="Rectangle 21">
                  <a:extLst>
                    <a:ext uri="{FF2B5EF4-FFF2-40B4-BE49-F238E27FC236}">
                      <a16:creationId xmlns:a16="http://schemas.microsoft.com/office/drawing/2014/main" id="{35BCC704-D995-B8AD-A18E-3C64AAF6A817}"/>
                    </a:ext>
                  </a:extLst>
                </p:cNvPr>
                <p:cNvSpPr/>
                <p:nvPr/>
              </p:nvSpPr>
              <p:spPr>
                <a:xfrm>
                  <a:off x="5483636" y="3914082"/>
                  <a:ext cx="1451733" cy="285066"/>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Reader</a:t>
                  </a:r>
                </a:p>
              </p:txBody>
            </p:sp>
            <p:cxnSp>
              <p:nvCxnSpPr>
                <p:cNvPr id="23" name="Straight Arrow Connector 22">
                  <a:extLst>
                    <a:ext uri="{FF2B5EF4-FFF2-40B4-BE49-F238E27FC236}">
                      <a16:creationId xmlns:a16="http://schemas.microsoft.com/office/drawing/2014/main" id="{F672716E-0A6E-8780-3D76-15113369AD05}"/>
                    </a:ext>
                  </a:extLst>
                </p:cNvPr>
                <p:cNvCxnSpPr>
                  <a:cxnSpLocks/>
                  <a:endCxn id="21" idx="1"/>
                </p:cNvCxnSpPr>
                <p:nvPr/>
              </p:nvCxnSpPr>
              <p:spPr>
                <a:xfrm flipV="1">
                  <a:off x="3733597" y="3326653"/>
                  <a:ext cx="1750040" cy="2512"/>
                </a:xfrm>
                <a:prstGeom prst="straightConnector1">
                  <a:avLst/>
                </a:prstGeom>
                <a:ln w="57150" cap="flat" cmpd="sng" algn="ctr">
                  <a:solidFill>
                    <a:schemeClr val="accent3">
                      <a:lumMod val="60000"/>
                      <a:lumOff val="40000"/>
                    </a:schemeClr>
                  </a:solidFill>
                  <a:prstDash val="solid"/>
                  <a:round/>
                  <a:headEnd type="none" w="med" len="med"/>
                  <a:tailEnd type="triangle" w="lg" len="lg"/>
                </a:ln>
              </p:spPr>
              <p:style>
                <a:lnRef idx="0">
                  <a:scrgbClr r="0" g="0" b="0"/>
                </a:lnRef>
                <a:fillRef idx="0">
                  <a:scrgbClr r="0" g="0" b="0"/>
                </a:fillRef>
                <a:effectRef idx="0">
                  <a:scrgbClr r="0" g="0" b="0"/>
                </a:effectRef>
                <a:fontRef idx="minor">
                  <a:schemeClr val="tx1"/>
                </a:fontRef>
              </p:style>
            </p:cxnSp>
            <p:cxnSp>
              <p:nvCxnSpPr>
                <p:cNvPr id="24" name="Straight Arrow Connector 23">
                  <a:extLst>
                    <a:ext uri="{FF2B5EF4-FFF2-40B4-BE49-F238E27FC236}">
                      <a16:creationId xmlns:a16="http://schemas.microsoft.com/office/drawing/2014/main" id="{456EC50F-AA91-B37E-7884-EDEED3A07BB2}"/>
                    </a:ext>
                  </a:extLst>
                </p:cNvPr>
                <p:cNvCxnSpPr>
                  <a:cxnSpLocks/>
                </p:cNvCxnSpPr>
                <p:nvPr/>
              </p:nvCxnSpPr>
              <p:spPr>
                <a:xfrm flipV="1">
                  <a:off x="3733596" y="3958970"/>
                  <a:ext cx="1750040" cy="2512"/>
                </a:xfrm>
                <a:prstGeom prst="straightConnector1">
                  <a:avLst/>
                </a:prstGeom>
                <a:ln w="57150" cap="flat" cmpd="sng" algn="ctr">
                  <a:solidFill>
                    <a:schemeClr val="accent3">
                      <a:lumMod val="60000"/>
                      <a:lumOff val="40000"/>
                    </a:schemeClr>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25" name="TextBox 24">
                  <a:extLst>
                    <a:ext uri="{FF2B5EF4-FFF2-40B4-BE49-F238E27FC236}">
                      <a16:creationId xmlns:a16="http://schemas.microsoft.com/office/drawing/2014/main" id="{D1CD66C3-5645-5161-24AD-4D9C9530B765}"/>
                    </a:ext>
                  </a:extLst>
                </p:cNvPr>
                <p:cNvSpPr txBox="1"/>
                <p:nvPr/>
              </p:nvSpPr>
              <p:spPr>
                <a:xfrm>
                  <a:off x="3661396" y="2891046"/>
                  <a:ext cx="994747" cy="368284"/>
                </a:xfrm>
                <a:prstGeom prst="rect">
                  <a:avLst/>
                </a:prstGeom>
                <a:noFill/>
              </p:spPr>
              <p:txBody>
                <a:bodyPr wrap="square" rtlCol="0">
                  <a:spAutoFit/>
                </a:bodyPr>
                <a:lstStyle/>
                <a:p>
                  <a:r>
                    <a:rPr lang="en-US" sz="1100" dirty="0"/>
                    <a:t>D</a:t>
                  </a:r>
                  <a:r>
                    <a:rPr lang="en-US" sz="1100" baseline="-25000" dirty="0"/>
                    <a:t>IN</a:t>
                  </a:r>
                  <a:endParaRPr lang="en-US" sz="1100" dirty="0"/>
                </a:p>
              </p:txBody>
            </p:sp>
            <p:sp>
              <p:nvSpPr>
                <p:cNvPr id="26" name="TextBox 25">
                  <a:extLst>
                    <a:ext uri="{FF2B5EF4-FFF2-40B4-BE49-F238E27FC236}">
                      <a16:creationId xmlns:a16="http://schemas.microsoft.com/office/drawing/2014/main" id="{6B2C6E0C-AE97-201A-8B44-36F79B8900BD}"/>
                    </a:ext>
                  </a:extLst>
                </p:cNvPr>
                <p:cNvSpPr txBox="1"/>
                <p:nvPr/>
              </p:nvSpPr>
              <p:spPr>
                <a:xfrm>
                  <a:off x="7157127" y="2470747"/>
                  <a:ext cx="2247661" cy="368284"/>
                </a:xfrm>
                <a:prstGeom prst="rect">
                  <a:avLst/>
                </a:prstGeom>
                <a:noFill/>
              </p:spPr>
              <p:txBody>
                <a:bodyPr wrap="square" rtlCol="0">
                  <a:spAutoFit/>
                </a:bodyPr>
                <a:lstStyle/>
                <a:p>
                  <a:r>
                    <a:rPr lang="en-US" sz="1100" dirty="0" err="1"/>
                    <a:t>CodeWord</a:t>
                  </a:r>
                  <a:r>
                    <a:rPr lang="en-US" sz="1100" dirty="0"/>
                    <a:t> </a:t>
                  </a:r>
                  <a:r>
                    <a:rPr lang="en-US" sz="1100" dirty="0" err="1"/>
                    <a:t>CW</a:t>
                  </a:r>
                  <a:r>
                    <a:rPr lang="en-US" sz="1100" baseline="-25000" dirty="0" err="1"/>
                    <a:t>w</a:t>
                  </a:r>
                  <a:endParaRPr lang="en-US" sz="1100" baseline="-25000" dirty="0"/>
                </a:p>
              </p:txBody>
            </p:sp>
            <p:cxnSp>
              <p:nvCxnSpPr>
                <p:cNvPr id="27" name="Straight Arrow Connector 26">
                  <a:extLst>
                    <a:ext uri="{FF2B5EF4-FFF2-40B4-BE49-F238E27FC236}">
                      <a16:creationId xmlns:a16="http://schemas.microsoft.com/office/drawing/2014/main" id="{FB7CE279-FD95-1AF3-DEE7-3C049E60A13B}"/>
                    </a:ext>
                  </a:extLst>
                </p:cNvPr>
                <p:cNvCxnSpPr>
                  <a:cxnSpLocks/>
                </p:cNvCxnSpPr>
                <p:nvPr/>
              </p:nvCxnSpPr>
              <p:spPr>
                <a:xfrm flipV="1">
                  <a:off x="3733596" y="4167290"/>
                  <a:ext cx="1750040" cy="2512"/>
                </a:xfrm>
                <a:prstGeom prst="straightConnector1">
                  <a:avLst/>
                </a:prstGeom>
                <a:ln w="57150" cap="flat" cmpd="sng" algn="ctr">
                  <a:solidFill>
                    <a:schemeClr val="accent3">
                      <a:lumMod val="60000"/>
                      <a:lumOff val="40000"/>
                    </a:schemeClr>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sp>
              <p:nvSpPr>
                <p:cNvPr id="28" name="TextBox 27">
                  <a:extLst>
                    <a:ext uri="{FF2B5EF4-FFF2-40B4-BE49-F238E27FC236}">
                      <a16:creationId xmlns:a16="http://schemas.microsoft.com/office/drawing/2014/main" id="{F8866517-35A2-9A31-407D-580FE17BC166}"/>
                    </a:ext>
                  </a:extLst>
                </p:cNvPr>
                <p:cNvSpPr txBox="1"/>
                <p:nvPr/>
              </p:nvSpPr>
              <p:spPr>
                <a:xfrm>
                  <a:off x="3661396" y="4197609"/>
                  <a:ext cx="2195563" cy="368284"/>
                </a:xfrm>
                <a:prstGeom prst="rect">
                  <a:avLst/>
                </a:prstGeom>
                <a:noFill/>
              </p:spPr>
              <p:txBody>
                <a:bodyPr wrap="square" rtlCol="0">
                  <a:spAutoFit/>
                </a:bodyPr>
                <a:lstStyle/>
                <a:p>
                  <a:r>
                    <a:rPr lang="en-US" sz="1100" dirty="0"/>
                    <a:t>Err (NE/CE/DUE)</a:t>
                  </a:r>
                </a:p>
              </p:txBody>
            </p:sp>
            <p:sp>
              <p:nvSpPr>
                <p:cNvPr id="29" name="TextBox 28">
                  <a:extLst>
                    <a:ext uri="{FF2B5EF4-FFF2-40B4-BE49-F238E27FC236}">
                      <a16:creationId xmlns:a16="http://schemas.microsoft.com/office/drawing/2014/main" id="{DBB9D319-D372-572A-E7C8-B60C0CB62101}"/>
                    </a:ext>
                  </a:extLst>
                </p:cNvPr>
                <p:cNvSpPr txBox="1"/>
                <p:nvPr/>
              </p:nvSpPr>
              <p:spPr>
                <a:xfrm>
                  <a:off x="3661396" y="3546376"/>
                  <a:ext cx="1139648" cy="368284"/>
                </a:xfrm>
                <a:prstGeom prst="rect">
                  <a:avLst/>
                </a:prstGeom>
                <a:noFill/>
              </p:spPr>
              <p:txBody>
                <a:bodyPr wrap="square" rtlCol="0">
                  <a:spAutoFit/>
                </a:bodyPr>
                <a:lstStyle/>
                <a:p>
                  <a:r>
                    <a:rPr lang="en-US" sz="1100" dirty="0"/>
                    <a:t>D</a:t>
                  </a:r>
                  <a:r>
                    <a:rPr lang="en-US" sz="1100" baseline="-25000" dirty="0"/>
                    <a:t>OUT</a:t>
                  </a:r>
                </a:p>
              </p:txBody>
            </p:sp>
            <p:sp>
              <p:nvSpPr>
                <p:cNvPr id="30" name="TextBox 29">
                  <a:extLst>
                    <a:ext uri="{FF2B5EF4-FFF2-40B4-BE49-F238E27FC236}">
                      <a16:creationId xmlns:a16="http://schemas.microsoft.com/office/drawing/2014/main" id="{706A7C92-21FB-F090-70BB-79600DCE65E7}"/>
                    </a:ext>
                  </a:extLst>
                </p:cNvPr>
                <p:cNvSpPr txBox="1"/>
                <p:nvPr/>
              </p:nvSpPr>
              <p:spPr>
                <a:xfrm>
                  <a:off x="7165101" y="4423439"/>
                  <a:ext cx="1871462" cy="368284"/>
                </a:xfrm>
                <a:prstGeom prst="rect">
                  <a:avLst/>
                </a:prstGeom>
                <a:noFill/>
              </p:spPr>
              <p:txBody>
                <a:bodyPr wrap="square" rtlCol="0">
                  <a:spAutoFit/>
                </a:bodyPr>
                <a:lstStyle/>
                <a:p>
                  <a:r>
                    <a:rPr lang="en-US" sz="1100" dirty="0"/>
                    <a:t>Read </a:t>
                  </a:r>
                  <a:r>
                    <a:rPr lang="en-US" sz="1100" dirty="0" err="1"/>
                    <a:t>CodeWord</a:t>
                  </a:r>
                  <a:endParaRPr lang="en-US" sz="1100" baseline="-25000" dirty="0"/>
                </a:p>
              </p:txBody>
            </p:sp>
            <p:sp>
              <p:nvSpPr>
                <p:cNvPr id="31" name="TextBox 30">
                  <a:extLst>
                    <a:ext uri="{FF2B5EF4-FFF2-40B4-BE49-F238E27FC236}">
                      <a16:creationId xmlns:a16="http://schemas.microsoft.com/office/drawing/2014/main" id="{017846C7-5E25-E128-AE81-F31C92DEF997}"/>
                    </a:ext>
                  </a:extLst>
                </p:cNvPr>
                <p:cNvSpPr txBox="1"/>
                <p:nvPr/>
              </p:nvSpPr>
              <p:spPr>
                <a:xfrm>
                  <a:off x="7744245" y="4677539"/>
                  <a:ext cx="1155061" cy="368284"/>
                </a:xfrm>
                <a:prstGeom prst="rect">
                  <a:avLst/>
                </a:prstGeom>
                <a:noFill/>
              </p:spPr>
              <p:txBody>
                <a:bodyPr wrap="square" rtlCol="0">
                  <a:spAutoFit/>
                </a:bodyPr>
                <a:lstStyle/>
                <a:p>
                  <a:r>
                    <a:rPr lang="en-US" sz="1100" dirty="0"/>
                    <a:t>CW</a:t>
                  </a:r>
                  <a:r>
                    <a:rPr lang="en-US" sz="1100" baseline="-25000" dirty="0"/>
                    <a:t>R</a:t>
                  </a:r>
                </a:p>
              </p:txBody>
            </p:sp>
            <p:sp>
              <p:nvSpPr>
                <p:cNvPr id="32" name="Flowchart: Or 31">
                  <a:extLst>
                    <a:ext uri="{FF2B5EF4-FFF2-40B4-BE49-F238E27FC236}">
                      <a16:creationId xmlns:a16="http://schemas.microsoft.com/office/drawing/2014/main" id="{6DC43E44-2E12-1962-CF39-FE891507EC19}"/>
                    </a:ext>
                  </a:extLst>
                </p:cNvPr>
                <p:cNvSpPr/>
                <p:nvPr/>
              </p:nvSpPr>
              <p:spPr>
                <a:xfrm>
                  <a:off x="7804308" y="3150589"/>
                  <a:ext cx="953301" cy="939090"/>
                </a:xfrm>
                <a:prstGeom prst="flowChartOr">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a:p>
              </p:txBody>
            </p:sp>
            <p:cxnSp>
              <p:nvCxnSpPr>
                <p:cNvPr id="33" name="Connector: Curved 32">
                  <a:extLst>
                    <a:ext uri="{FF2B5EF4-FFF2-40B4-BE49-F238E27FC236}">
                      <a16:creationId xmlns:a16="http://schemas.microsoft.com/office/drawing/2014/main" id="{27447AB4-C338-E602-C840-9CCF12A84CED}"/>
                    </a:ext>
                  </a:extLst>
                </p:cNvPr>
                <p:cNvCxnSpPr>
                  <a:cxnSpLocks/>
                  <a:endCxn id="32" idx="0"/>
                </p:cNvCxnSpPr>
                <p:nvPr/>
              </p:nvCxnSpPr>
              <p:spPr>
                <a:xfrm flipV="1">
                  <a:off x="6935370" y="3150589"/>
                  <a:ext cx="1345589" cy="176064"/>
                </a:xfrm>
                <a:prstGeom prst="curvedConnector4">
                  <a:avLst>
                    <a:gd name="adj1" fmla="val 32288"/>
                    <a:gd name="adj2" fmla="val 229839"/>
                  </a:avLst>
                </a:prstGeom>
                <a:ln w="57150" cap="flat" cmpd="sng" algn="ctr">
                  <a:solidFill>
                    <a:schemeClr val="accent3">
                      <a:lumMod val="60000"/>
                      <a:lumOff val="40000"/>
                    </a:schemeClr>
                  </a:solidFill>
                  <a:prstDash val="solid"/>
                  <a:round/>
                  <a:headEnd type="none" w="med" len="med"/>
                  <a:tailEnd type="triangle" w="lg" len="lg"/>
                </a:ln>
              </p:spPr>
              <p:style>
                <a:lnRef idx="0">
                  <a:scrgbClr r="0" g="0" b="0"/>
                </a:lnRef>
                <a:fillRef idx="0">
                  <a:scrgbClr r="0" g="0" b="0"/>
                </a:fillRef>
                <a:effectRef idx="0">
                  <a:scrgbClr r="0" g="0" b="0"/>
                </a:effectRef>
                <a:fontRef idx="minor">
                  <a:schemeClr val="tx1"/>
                </a:fontRef>
              </p:style>
            </p:cxnSp>
            <p:cxnSp>
              <p:nvCxnSpPr>
                <p:cNvPr id="34" name="Connector: Curved 33">
                  <a:extLst>
                    <a:ext uri="{FF2B5EF4-FFF2-40B4-BE49-F238E27FC236}">
                      <a16:creationId xmlns:a16="http://schemas.microsoft.com/office/drawing/2014/main" id="{7468DAD4-EAB4-671F-8DAC-C2B04583F94D}"/>
                    </a:ext>
                  </a:extLst>
                </p:cNvPr>
                <p:cNvCxnSpPr>
                  <a:cxnSpLocks/>
                  <a:endCxn id="32" idx="4"/>
                </p:cNvCxnSpPr>
                <p:nvPr/>
              </p:nvCxnSpPr>
              <p:spPr>
                <a:xfrm>
                  <a:off x="6935369" y="4056615"/>
                  <a:ext cx="1345590" cy="33064"/>
                </a:xfrm>
                <a:prstGeom prst="curvedConnector4">
                  <a:avLst>
                    <a:gd name="adj1" fmla="val 32288"/>
                    <a:gd name="adj2" fmla="val 791386"/>
                  </a:avLst>
                </a:prstGeom>
                <a:ln w="57150" cap="flat" cmpd="sng" algn="ctr">
                  <a:solidFill>
                    <a:schemeClr val="accent3">
                      <a:lumMod val="60000"/>
                      <a:lumOff val="40000"/>
                    </a:schemeClr>
                  </a:solidFill>
                  <a:prstDash val="solid"/>
                  <a:round/>
                  <a:headEnd type="arrow" w="med" len="med"/>
                  <a:tailEnd type="none" w="med" len="med"/>
                </a:ln>
              </p:spPr>
              <p:style>
                <a:lnRef idx="0">
                  <a:scrgbClr r="0" g="0" b="0"/>
                </a:lnRef>
                <a:fillRef idx="0">
                  <a:scrgbClr r="0" g="0" b="0"/>
                </a:fillRef>
                <a:effectRef idx="0">
                  <a:scrgbClr r="0" g="0" b="0"/>
                </a:effectRef>
                <a:fontRef idx="minor">
                  <a:schemeClr val="tx1"/>
                </a:fontRef>
              </p:style>
            </p:cxnSp>
            <p:cxnSp>
              <p:nvCxnSpPr>
                <p:cNvPr id="35" name="Straight Arrow Connector 34">
                  <a:extLst>
                    <a:ext uri="{FF2B5EF4-FFF2-40B4-BE49-F238E27FC236}">
                      <a16:creationId xmlns:a16="http://schemas.microsoft.com/office/drawing/2014/main" id="{81C540DE-F595-1D43-124E-EED6868296FD}"/>
                    </a:ext>
                  </a:extLst>
                </p:cNvPr>
                <p:cNvCxnSpPr>
                  <a:cxnSpLocks/>
                </p:cNvCxnSpPr>
                <p:nvPr/>
              </p:nvCxnSpPr>
              <p:spPr>
                <a:xfrm flipV="1">
                  <a:off x="8773544" y="3618878"/>
                  <a:ext cx="1750040" cy="2512"/>
                </a:xfrm>
                <a:prstGeom prst="straightConnector1">
                  <a:avLst/>
                </a:prstGeom>
                <a:ln w="57150" cap="flat" cmpd="sng" algn="ctr">
                  <a:solidFill>
                    <a:schemeClr val="accent3">
                      <a:lumMod val="60000"/>
                      <a:lumOff val="40000"/>
                    </a:schemeClr>
                  </a:solidFill>
                  <a:prstDash val="solid"/>
                  <a:round/>
                  <a:headEnd type="triangle" w="med" len="med"/>
                  <a:tailEnd type="none" w="med" len="med"/>
                </a:ln>
              </p:spPr>
              <p:style>
                <a:lnRef idx="0">
                  <a:scrgbClr r="0" g="0" b="0"/>
                </a:lnRef>
                <a:fillRef idx="0">
                  <a:scrgbClr r="0" g="0" b="0"/>
                </a:fillRef>
                <a:effectRef idx="0">
                  <a:scrgbClr r="0" g="0" b="0"/>
                </a:effectRef>
                <a:fontRef idx="minor">
                  <a:schemeClr val="tx1"/>
                </a:fontRef>
              </p:style>
            </p:cxnSp>
          </p:grpSp>
          <p:sp>
            <p:nvSpPr>
              <p:cNvPr id="20" name="TextBox 19">
                <a:extLst>
                  <a:ext uri="{FF2B5EF4-FFF2-40B4-BE49-F238E27FC236}">
                    <a16:creationId xmlns:a16="http://schemas.microsoft.com/office/drawing/2014/main" id="{5D68C48B-D6E1-C5B1-7231-5DF0D1812B75}"/>
                  </a:ext>
                </a:extLst>
              </p:cNvPr>
              <p:cNvSpPr txBox="1"/>
              <p:nvPr/>
            </p:nvSpPr>
            <p:spPr>
              <a:xfrm>
                <a:off x="9036563" y="3206403"/>
                <a:ext cx="2247661" cy="368284"/>
              </a:xfrm>
              <a:prstGeom prst="rect">
                <a:avLst/>
              </a:prstGeom>
              <a:noFill/>
            </p:spPr>
            <p:txBody>
              <a:bodyPr wrap="square" rtlCol="0">
                <a:spAutoFit/>
              </a:bodyPr>
              <a:lstStyle/>
              <a:p>
                <a:r>
                  <a:rPr lang="en-US" sz="1100" dirty="0"/>
                  <a:t>Corruption C</a:t>
                </a:r>
                <a:endParaRPr lang="en-US" sz="1100" baseline="-25000" dirty="0"/>
              </a:p>
            </p:txBody>
          </p:sp>
        </p:grpSp>
        <p:grpSp>
          <p:nvGrpSpPr>
            <p:cNvPr id="36" name="Group 35">
              <a:extLst>
                <a:ext uri="{FF2B5EF4-FFF2-40B4-BE49-F238E27FC236}">
                  <a16:creationId xmlns:a16="http://schemas.microsoft.com/office/drawing/2014/main" id="{7D1A4626-A8B8-E999-98BF-B3B0BD10BD14}"/>
                </a:ext>
              </a:extLst>
            </p:cNvPr>
            <p:cNvGrpSpPr/>
            <p:nvPr/>
          </p:nvGrpSpPr>
          <p:grpSpPr>
            <a:xfrm>
              <a:off x="5121352" y="1611704"/>
              <a:ext cx="2013992" cy="450616"/>
              <a:chOff x="505326" y="2422940"/>
              <a:chExt cx="2013992" cy="450616"/>
            </a:xfrm>
          </p:grpSpPr>
          <p:grpSp>
            <p:nvGrpSpPr>
              <p:cNvPr id="37" name="Group 36">
                <a:extLst>
                  <a:ext uri="{FF2B5EF4-FFF2-40B4-BE49-F238E27FC236}">
                    <a16:creationId xmlns:a16="http://schemas.microsoft.com/office/drawing/2014/main" id="{81A43890-8DC0-E8DD-E0E8-5B28C0F5C7CA}"/>
                  </a:ext>
                </a:extLst>
              </p:cNvPr>
              <p:cNvGrpSpPr/>
              <p:nvPr/>
            </p:nvGrpSpPr>
            <p:grpSpPr>
              <a:xfrm>
                <a:off x="762315" y="2422940"/>
                <a:ext cx="1454238" cy="450616"/>
                <a:chOff x="762315" y="2422940"/>
                <a:chExt cx="1454238" cy="450616"/>
              </a:xfrm>
            </p:grpSpPr>
            <p:sp>
              <p:nvSpPr>
                <p:cNvPr id="39" name="Oval 38">
                  <a:extLst>
                    <a:ext uri="{FF2B5EF4-FFF2-40B4-BE49-F238E27FC236}">
                      <a16:creationId xmlns:a16="http://schemas.microsoft.com/office/drawing/2014/main" id="{CD218AFB-BB2A-F285-D9D6-714535430390}"/>
                    </a:ext>
                  </a:extLst>
                </p:cNvPr>
                <p:cNvSpPr/>
                <p:nvPr/>
              </p:nvSpPr>
              <p:spPr>
                <a:xfrm>
                  <a:off x="762315" y="2426234"/>
                  <a:ext cx="464002" cy="447322"/>
                </a:xfrm>
                <a:prstGeom prst="ellipse">
                  <a:avLst/>
                </a:prstGeom>
                <a:solidFill>
                  <a:srgbClr val="B4F0FF"/>
                </a:solidFill>
                <a:ln>
                  <a:noFill/>
                </a:ln>
                <a:effectLst>
                  <a:glow rad="101600">
                    <a:schemeClr val="tx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effectLst>
                      <a:glow rad="127000">
                        <a:schemeClr val="accent2">
                          <a:lumMod val="20000"/>
                          <a:lumOff val="80000"/>
                          <a:alpha val="10000"/>
                        </a:schemeClr>
                      </a:glow>
                    </a:effectLst>
                  </a:endParaRPr>
                </a:p>
              </p:txBody>
            </p:sp>
            <p:sp>
              <p:nvSpPr>
                <p:cNvPr id="40" name="Oval 39">
                  <a:extLst>
                    <a:ext uri="{FF2B5EF4-FFF2-40B4-BE49-F238E27FC236}">
                      <a16:creationId xmlns:a16="http://schemas.microsoft.com/office/drawing/2014/main" id="{CDB0BE44-1068-B8F2-F444-1D1E26DCA153}"/>
                    </a:ext>
                  </a:extLst>
                </p:cNvPr>
                <p:cNvSpPr/>
                <p:nvPr/>
              </p:nvSpPr>
              <p:spPr>
                <a:xfrm>
                  <a:off x="1752551" y="2422940"/>
                  <a:ext cx="464002" cy="447322"/>
                </a:xfrm>
                <a:prstGeom prst="ellipse">
                  <a:avLst/>
                </a:prstGeom>
                <a:solidFill>
                  <a:srgbClr val="B4F0FF"/>
                </a:solidFill>
                <a:ln>
                  <a:noFill/>
                </a:ln>
                <a:effectLst>
                  <a:glow rad="101600">
                    <a:schemeClr val="tx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effectLst>
                      <a:glow rad="127000">
                        <a:schemeClr val="accent2">
                          <a:lumMod val="20000"/>
                          <a:lumOff val="80000"/>
                          <a:alpha val="10000"/>
                        </a:schemeClr>
                      </a:glow>
                    </a:effectLst>
                  </a:endParaRPr>
                </a:p>
              </p:txBody>
            </p:sp>
          </p:grpSp>
          <p:sp>
            <p:nvSpPr>
              <p:cNvPr id="38" name="TextBox 37">
                <a:extLst>
                  <a:ext uri="{FF2B5EF4-FFF2-40B4-BE49-F238E27FC236}">
                    <a16:creationId xmlns:a16="http://schemas.microsoft.com/office/drawing/2014/main" id="{122123DE-CB6D-97D3-97C2-1A3A41252B3F}"/>
                  </a:ext>
                </a:extLst>
              </p:cNvPr>
              <p:cNvSpPr txBox="1"/>
              <p:nvPr/>
            </p:nvSpPr>
            <p:spPr>
              <a:xfrm>
                <a:off x="505326" y="2479654"/>
                <a:ext cx="2013992" cy="307777"/>
              </a:xfrm>
              <a:prstGeom prst="rect">
                <a:avLst/>
              </a:prstGeom>
              <a:noFill/>
            </p:spPr>
            <p:txBody>
              <a:bodyPr wrap="square" rtlCol="0">
                <a:spAutoFit/>
              </a:bodyPr>
              <a:lstStyle/>
              <a:p>
                <a:r>
                  <a:rPr lang="en-US" sz="1400" b="1" dirty="0">
                    <a:latin typeface="Courier New" panose="02070309020205020404" pitchFamily="49" charset="0"/>
                    <a:cs typeface="Courier New" panose="02070309020205020404" pitchFamily="49" charset="0"/>
                  </a:rPr>
                  <a:t>[</a:t>
                </a:r>
                <a:r>
                  <a:rPr lang="en-US" sz="1400" b="1" dirty="0">
                    <a:solidFill>
                      <a:schemeClr val="accent1"/>
                    </a:solidFill>
                    <a:latin typeface="Courier New" panose="02070309020205020404" pitchFamily="49" charset="0"/>
                    <a:cs typeface="Courier New" panose="02070309020205020404" pitchFamily="49" charset="0"/>
                  </a:rPr>
                  <a:t>“D[</a:t>
                </a:r>
                <a:r>
                  <a:rPr lang="en-US" sz="1400" b="1" dirty="0" err="1">
                    <a:solidFill>
                      <a:schemeClr val="accent1"/>
                    </a:solidFill>
                    <a:latin typeface="Courier New" panose="02070309020205020404" pitchFamily="49" charset="0"/>
                    <a:cs typeface="Courier New" panose="02070309020205020404" pitchFamily="49" charset="0"/>
                  </a:rPr>
                  <a:t>i</a:t>
                </a:r>
                <a:r>
                  <a:rPr lang="en-US" sz="1400" b="1" dirty="0">
                    <a:solidFill>
                      <a:schemeClr val="accent1"/>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a:t>
                </a:r>
                <a:r>
                  <a:rPr lang="en-US" sz="1400" b="1" dirty="0">
                    <a:solidFill>
                      <a:schemeClr val="accent1"/>
                    </a:solidFill>
                    <a:latin typeface="Courier New" panose="02070309020205020404" pitchFamily="49" charset="0"/>
                    <a:cs typeface="Courier New" panose="02070309020205020404" pitchFamily="49" charset="0"/>
                  </a:rPr>
                  <a:t>“D[0]”</a:t>
                </a:r>
                <a:r>
                  <a:rPr lang="en-US" sz="1400" b="1" dirty="0">
                    <a:latin typeface="Courier New" panose="02070309020205020404" pitchFamily="49" charset="0"/>
                    <a:cs typeface="Courier New" panose="02070309020205020404" pitchFamily="49" charset="0"/>
                  </a:rPr>
                  <a:t>]</a:t>
                </a:r>
                <a:endParaRPr lang="en-IL" sz="1400" b="1" dirty="0">
                  <a:latin typeface="Courier New" panose="02070309020205020404" pitchFamily="49" charset="0"/>
                  <a:cs typeface="Courier New" panose="02070309020205020404" pitchFamily="49" charset="0"/>
                </a:endParaRPr>
              </a:p>
            </p:txBody>
          </p:sp>
        </p:grpSp>
        <p:grpSp>
          <p:nvGrpSpPr>
            <p:cNvPr id="41" name="Group 40">
              <a:extLst>
                <a:ext uri="{FF2B5EF4-FFF2-40B4-BE49-F238E27FC236}">
                  <a16:creationId xmlns:a16="http://schemas.microsoft.com/office/drawing/2014/main" id="{178D78E1-BE78-9C0C-A83A-B788F251403B}"/>
                </a:ext>
              </a:extLst>
            </p:cNvPr>
            <p:cNvGrpSpPr/>
            <p:nvPr/>
          </p:nvGrpSpPr>
          <p:grpSpPr>
            <a:xfrm>
              <a:off x="9486656" y="1739260"/>
              <a:ext cx="2013992" cy="450616"/>
              <a:chOff x="505326" y="2422940"/>
              <a:chExt cx="2013992" cy="450616"/>
            </a:xfrm>
          </p:grpSpPr>
          <p:grpSp>
            <p:nvGrpSpPr>
              <p:cNvPr id="42" name="Group 41">
                <a:extLst>
                  <a:ext uri="{FF2B5EF4-FFF2-40B4-BE49-F238E27FC236}">
                    <a16:creationId xmlns:a16="http://schemas.microsoft.com/office/drawing/2014/main" id="{7E28ADB3-FCA4-42A8-4485-D18FE8350686}"/>
                  </a:ext>
                </a:extLst>
              </p:cNvPr>
              <p:cNvGrpSpPr/>
              <p:nvPr/>
            </p:nvGrpSpPr>
            <p:grpSpPr>
              <a:xfrm>
                <a:off x="762315" y="2422940"/>
                <a:ext cx="1454238" cy="450616"/>
                <a:chOff x="762315" y="2422940"/>
                <a:chExt cx="1454238" cy="450616"/>
              </a:xfrm>
            </p:grpSpPr>
            <p:sp>
              <p:nvSpPr>
                <p:cNvPr id="44" name="Oval 43">
                  <a:extLst>
                    <a:ext uri="{FF2B5EF4-FFF2-40B4-BE49-F238E27FC236}">
                      <a16:creationId xmlns:a16="http://schemas.microsoft.com/office/drawing/2014/main" id="{7FEBAC78-67CE-198B-89A9-D2B84AF74F27}"/>
                    </a:ext>
                  </a:extLst>
                </p:cNvPr>
                <p:cNvSpPr/>
                <p:nvPr/>
              </p:nvSpPr>
              <p:spPr>
                <a:xfrm>
                  <a:off x="762315" y="2426234"/>
                  <a:ext cx="464002" cy="447322"/>
                </a:xfrm>
                <a:prstGeom prst="ellipse">
                  <a:avLst/>
                </a:prstGeom>
                <a:solidFill>
                  <a:srgbClr val="B4F0FF"/>
                </a:solidFill>
                <a:ln>
                  <a:noFill/>
                </a:ln>
                <a:effectLst>
                  <a:glow rad="101600">
                    <a:schemeClr val="tx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effectLst>
                      <a:glow rad="127000">
                        <a:schemeClr val="accent2">
                          <a:lumMod val="20000"/>
                          <a:lumOff val="80000"/>
                          <a:alpha val="10000"/>
                        </a:schemeClr>
                      </a:glow>
                    </a:effectLst>
                  </a:endParaRPr>
                </a:p>
              </p:txBody>
            </p:sp>
            <p:sp>
              <p:nvSpPr>
                <p:cNvPr id="45" name="Oval 44">
                  <a:extLst>
                    <a:ext uri="{FF2B5EF4-FFF2-40B4-BE49-F238E27FC236}">
                      <a16:creationId xmlns:a16="http://schemas.microsoft.com/office/drawing/2014/main" id="{60CC0CC2-337B-0548-10E7-4FAF034FBC3C}"/>
                    </a:ext>
                  </a:extLst>
                </p:cNvPr>
                <p:cNvSpPr/>
                <p:nvPr/>
              </p:nvSpPr>
              <p:spPr>
                <a:xfrm>
                  <a:off x="1752551" y="2422940"/>
                  <a:ext cx="464002" cy="447322"/>
                </a:xfrm>
                <a:prstGeom prst="ellipse">
                  <a:avLst/>
                </a:prstGeom>
                <a:solidFill>
                  <a:srgbClr val="B4F0FF"/>
                </a:solidFill>
                <a:ln>
                  <a:noFill/>
                </a:ln>
                <a:effectLst>
                  <a:glow rad="101600">
                    <a:schemeClr val="tx1">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effectLst>
                      <a:glow rad="127000">
                        <a:schemeClr val="accent2">
                          <a:lumMod val="20000"/>
                          <a:lumOff val="80000"/>
                          <a:alpha val="10000"/>
                        </a:schemeClr>
                      </a:glow>
                    </a:effectLst>
                  </a:endParaRPr>
                </a:p>
              </p:txBody>
            </p:sp>
          </p:grpSp>
          <p:sp>
            <p:nvSpPr>
              <p:cNvPr id="43" name="TextBox 42">
                <a:extLst>
                  <a:ext uri="{FF2B5EF4-FFF2-40B4-BE49-F238E27FC236}">
                    <a16:creationId xmlns:a16="http://schemas.microsoft.com/office/drawing/2014/main" id="{08809568-0323-23BA-FA8A-5E2CF5F80B7F}"/>
                  </a:ext>
                </a:extLst>
              </p:cNvPr>
              <p:cNvSpPr txBox="1"/>
              <p:nvPr/>
            </p:nvSpPr>
            <p:spPr>
              <a:xfrm>
                <a:off x="505326" y="2479654"/>
                <a:ext cx="2013992" cy="307777"/>
              </a:xfrm>
              <a:prstGeom prst="rect">
                <a:avLst/>
              </a:prstGeom>
              <a:noFill/>
            </p:spPr>
            <p:txBody>
              <a:bodyPr wrap="square" rtlCol="0">
                <a:spAutoFit/>
              </a:bodyPr>
              <a:lstStyle/>
              <a:p>
                <a:r>
                  <a:rPr lang="en-US" sz="1400" b="1" dirty="0">
                    <a:latin typeface="Courier New" panose="02070309020205020404" pitchFamily="49" charset="0"/>
                    <a:cs typeface="Courier New" panose="02070309020205020404" pitchFamily="49" charset="0"/>
                  </a:rPr>
                  <a:t>[</a:t>
                </a:r>
                <a:r>
                  <a:rPr lang="en-US" sz="1400" b="1" dirty="0">
                    <a:solidFill>
                      <a:schemeClr val="accent1"/>
                    </a:solidFill>
                    <a:latin typeface="Courier New" panose="02070309020205020404" pitchFamily="49" charset="0"/>
                    <a:cs typeface="Courier New" panose="02070309020205020404" pitchFamily="49" charset="0"/>
                  </a:rPr>
                  <a:t>“C[j]”</a:t>
                </a:r>
                <a:r>
                  <a:rPr lang="en-US" sz="1400" b="1" dirty="0">
                    <a:latin typeface="Courier New" panose="02070309020205020404" pitchFamily="49" charset="0"/>
                    <a:cs typeface="Courier New" panose="02070309020205020404" pitchFamily="49" charset="0"/>
                  </a:rPr>
                  <a:t>,…,</a:t>
                </a:r>
                <a:r>
                  <a:rPr lang="en-US" sz="1400" b="1" dirty="0">
                    <a:solidFill>
                      <a:schemeClr val="accent1"/>
                    </a:solidFill>
                    <a:latin typeface="Courier New" panose="02070309020205020404" pitchFamily="49" charset="0"/>
                    <a:cs typeface="Courier New" panose="02070309020205020404" pitchFamily="49" charset="0"/>
                  </a:rPr>
                  <a:t>“C[0]”</a:t>
                </a:r>
                <a:r>
                  <a:rPr lang="en-US" sz="1400" b="1" dirty="0">
                    <a:latin typeface="Courier New" panose="02070309020205020404" pitchFamily="49" charset="0"/>
                    <a:cs typeface="Courier New" panose="02070309020205020404" pitchFamily="49" charset="0"/>
                  </a:rPr>
                  <a:t>]</a:t>
                </a:r>
                <a:endParaRPr lang="en-IL" sz="1400" b="1" dirty="0">
                  <a:latin typeface="Courier New" panose="02070309020205020404" pitchFamily="49" charset="0"/>
                  <a:cs typeface="Courier New" panose="02070309020205020404" pitchFamily="49" charset="0"/>
                </a:endParaRPr>
              </a:p>
            </p:txBody>
          </p:sp>
        </p:grpSp>
      </p:grpSp>
      <p:sp>
        <p:nvSpPr>
          <p:cNvPr id="46" name="Rectangle 45">
            <a:extLst>
              <a:ext uri="{FF2B5EF4-FFF2-40B4-BE49-F238E27FC236}">
                <a16:creationId xmlns:a16="http://schemas.microsoft.com/office/drawing/2014/main" id="{E1C825C8-EB49-2B74-F22D-7AB3F541F069}"/>
              </a:ext>
            </a:extLst>
          </p:cNvPr>
          <p:cNvSpPr/>
          <p:nvPr/>
        </p:nvSpPr>
        <p:spPr>
          <a:xfrm>
            <a:off x="4800600" y="1378468"/>
            <a:ext cx="7254632" cy="38661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Specialized FV Technique: Symbolic Simulation; Toolset: Forte (Intel Internal)</a:t>
            </a:r>
          </a:p>
        </p:txBody>
      </p:sp>
    </p:spTree>
    <p:extLst>
      <p:ext uri="{BB962C8B-B14F-4D97-AF65-F5344CB8AC3E}">
        <p14:creationId xmlns:p14="http://schemas.microsoft.com/office/powerpoint/2010/main" val="192140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nchor="ctr">
            <a:normAutofit/>
          </a:bodyPr>
          <a:lstStyle/>
          <a:p>
            <a:r>
              <a:rPr lang="en-US" dirty="0"/>
              <a:t>Recent Syndrome Buffer: Challenges</a:t>
            </a:r>
          </a:p>
        </p:txBody>
      </p:sp>
      <p:sp>
        <p:nvSpPr>
          <p:cNvPr id="4" name="Footer Placeholder 3"/>
          <p:cNvSpPr>
            <a:spLocks noGrp="1"/>
          </p:cNvSpPr>
          <p:nvPr>
            <p:ph type="ftr" sz="quarter" idx="11"/>
          </p:nvPr>
        </p:nvSpPr>
        <p:spPr>
          <a:xfrm>
            <a:off x="2235200" y="6356351"/>
            <a:ext cx="2946400" cy="365125"/>
          </a:xfrm>
        </p:spPr>
        <p:txBody>
          <a:bodyPr anchor="ctr">
            <a:normAutofit/>
          </a:bodyPr>
          <a:lstStyle/>
          <a:p>
            <a:pPr>
              <a:spcAft>
                <a:spcPts val="600"/>
              </a:spcAft>
            </a:pPr>
            <a:r>
              <a:rPr lang="en-US"/>
              <a:t>© Accellera Systems Initiative</a:t>
            </a:r>
          </a:p>
        </p:txBody>
      </p:sp>
      <p:sp>
        <p:nvSpPr>
          <p:cNvPr id="5" name="Slide Number Placeholder 4"/>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12</a:t>
            </a:fld>
            <a:endParaRPr lang="en-US"/>
          </a:p>
        </p:txBody>
      </p:sp>
      <p:graphicFrame>
        <p:nvGraphicFramePr>
          <p:cNvPr id="7" name="Content Placeholder 2">
            <a:extLst>
              <a:ext uri="{FF2B5EF4-FFF2-40B4-BE49-F238E27FC236}">
                <a16:creationId xmlns:a16="http://schemas.microsoft.com/office/drawing/2014/main" id="{C02795D7-0C9D-75A4-5385-8B32DAD57031}"/>
              </a:ext>
            </a:extLst>
          </p:cNvPr>
          <p:cNvGraphicFramePr>
            <a:graphicFrameLocks noGrp="1"/>
          </p:cNvGraphicFramePr>
          <p:nvPr>
            <p:ph idx="1"/>
            <p:extLst>
              <p:ext uri="{D42A27DB-BD31-4B8C-83A1-F6EECF244321}">
                <p14:modId xmlns:p14="http://schemas.microsoft.com/office/powerpoint/2010/main" val="1865631944"/>
              </p:ext>
            </p:extLst>
          </p:nvPr>
        </p:nvGraphicFramePr>
        <p:xfrm>
          <a:off x="609600" y="1447801"/>
          <a:ext cx="10972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54147CB5-910A-EE43-E442-53C93E8583D2}"/>
              </a:ext>
            </a:extLst>
          </p:cNvPr>
          <p:cNvGraphicFramePr/>
          <p:nvPr>
            <p:extLst>
              <p:ext uri="{D42A27DB-BD31-4B8C-83A1-F6EECF244321}">
                <p14:modId xmlns:p14="http://schemas.microsoft.com/office/powerpoint/2010/main" val="1515012123"/>
              </p:ext>
            </p:extLst>
          </p:nvPr>
        </p:nvGraphicFramePr>
        <p:xfrm>
          <a:off x="-457200" y="66101"/>
          <a:ext cx="3112170" cy="20838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75026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FA87-DC1A-6816-3175-3876BC4FD9BE}"/>
              </a:ext>
            </a:extLst>
          </p:cNvPr>
          <p:cNvSpPr>
            <a:spLocks noGrp="1"/>
          </p:cNvSpPr>
          <p:nvPr>
            <p:ph type="title"/>
          </p:nvPr>
        </p:nvSpPr>
        <p:spPr/>
        <p:txBody>
          <a:bodyPr/>
          <a:lstStyle/>
          <a:p>
            <a:r>
              <a:rPr lang="en-US" dirty="0"/>
              <a:t>Recent Syndrome Buffer: Verification Strategy</a:t>
            </a:r>
          </a:p>
        </p:txBody>
      </p:sp>
      <p:pic>
        <p:nvPicPr>
          <p:cNvPr id="8" name="Content Placeholder 7">
            <a:extLst>
              <a:ext uri="{FF2B5EF4-FFF2-40B4-BE49-F238E27FC236}">
                <a16:creationId xmlns:a16="http://schemas.microsoft.com/office/drawing/2014/main" id="{DC695D37-CB44-2EF0-063C-7AC3C39E3E92}"/>
              </a:ext>
            </a:extLst>
          </p:cNvPr>
          <p:cNvPicPr>
            <a:picLocks noGrp="1" noChangeAspect="1"/>
          </p:cNvPicPr>
          <p:nvPr>
            <p:ph sz="half" idx="1"/>
          </p:nvPr>
        </p:nvPicPr>
        <p:blipFill>
          <a:blip r:embed="rId3"/>
          <a:stretch>
            <a:fillRect/>
          </a:stretch>
        </p:blipFill>
        <p:spPr>
          <a:xfrm>
            <a:off x="762000" y="2167774"/>
            <a:ext cx="1473200" cy="1473200"/>
          </a:xfrm>
          <a:prstGeom prst="rect">
            <a:avLst/>
          </a:prstGeom>
        </p:spPr>
      </p:pic>
      <p:sp>
        <p:nvSpPr>
          <p:cNvPr id="7" name="Content Placeholder 6">
            <a:extLst>
              <a:ext uri="{FF2B5EF4-FFF2-40B4-BE49-F238E27FC236}">
                <a16:creationId xmlns:a16="http://schemas.microsoft.com/office/drawing/2014/main" id="{DB98CCAC-6497-BB1D-BFA1-3F488F92C0DF}"/>
              </a:ext>
            </a:extLst>
          </p:cNvPr>
          <p:cNvSpPr>
            <a:spLocks noGrp="1"/>
          </p:cNvSpPr>
          <p:nvPr>
            <p:ph sz="half" idx="2"/>
          </p:nvPr>
        </p:nvSpPr>
        <p:spPr/>
        <p:txBody>
          <a:bodyPr/>
          <a:lstStyle/>
          <a:p>
            <a:r>
              <a:rPr lang="en-US" dirty="0"/>
              <a:t>Create Abstraction model with two states of memory, one where symbolic tag exists in buffer, and one where it is absent</a:t>
            </a:r>
          </a:p>
          <a:p>
            <a:r>
              <a:rPr lang="en-US" dirty="0"/>
              <a:t>Prove that the symbolically chosen tag provides correct hit/miss response and does not get evicted till it has no pending consumers</a:t>
            </a:r>
          </a:p>
        </p:txBody>
      </p:sp>
      <p:sp>
        <p:nvSpPr>
          <p:cNvPr id="4" name="Footer Placeholder 3">
            <a:extLst>
              <a:ext uri="{FF2B5EF4-FFF2-40B4-BE49-F238E27FC236}">
                <a16:creationId xmlns:a16="http://schemas.microsoft.com/office/drawing/2014/main" id="{6ED9EBFD-A78A-4D80-92F5-4C0BCB018E60}"/>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58D93235-40E0-B928-1B81-1CE7FE81A915}"/>
              </a:ext>
            </a:extLst>
          </p:cNvPr>
          <p:cNvSpPr>
            <a:spLocks noGrp="1"/>
          </p:cNvSpPr>
          <p:nvPr>
            <p:ph type="sldNum" sz="quarter" idx="12"/>
          </p:nvPr>
        </p:nvSpPr>
        <p:spPr/>
        <p:txBody>
          <a:bodyPr/>
          <a:lstStyle/>
          <a:p>
            <a:fld id="{8B820FFD-5868-4678-ACC2-C353669912D5}" type="slidenum">
              <a:rPr lang="en-US" smtClean="0"/>
              <a:pPr/>
              <a:t>13</a:t>
            </a:fld>
            <a:endParaRPr lang="en-US"/>
          </a:p>
        </p:txBody>
      </p:sp>
      <p:sp>
        <p:nvSpPr>
          <p:cNvPr id="9" name="Flowchart: Magnetic Disk 8">
            <a:extLst>
              <a:ext uri="{FF2B5EF4-FFF2-40B4-BE49-F238E27FC236}">
                <a16:creationId xmlns:a16="http://schemas.microsoft.com/office/drawing/2014/main" id="{94BE0263-DD3A-E361-DEC1-F7A368FA1776}"/>
              </a:ext>
            </a:extLst>
          </p:cNvPr>
          <p:cNvSpPr/>
          <p:nvPr/>
        </p:nvSpPr>
        <p:spPr>
          <a:xfrm>
            <a:off x="3124200" y="2455111"/>
            <a:ext cx="2057400" cy="89852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(tag == </a:t>
            </a:r>
            <a:r>
              <a:rPr lang="en-US" dirty="0" err="1"/>
              <a:t>sym_tag</a:t>
            </a:r>
            <a:r>
              <a:rPr lang="en-US" dirty="0"/>
              <a:t>) OR (tag != </a:t>
            </a:r>
            <a:r>
              <a:rPr lang="en-US" dirty="0" err="1"/>
              <a:t>sym_tag</a:t>
            </a:r>
            <a:r>
              <a:rPr lang="en-US" dirty="0"/>
              <a:t>)</a:t>
            </a:r>
          </a:p>
        </p:txBody>
      </p:sp>
      <p:cxnSp>
        <p:nvCxnSpPr>
          <p:cNvPr id="11" name="Straight Arrow Connector 10">
            <a:extLst>
              <a:ext uri="{FF2B5EF4-FFF2-40B4-BE49-F238E27FC236}">
                <a16:creationId xmlns:a16="http://schemas.microsoft.com/office/drawing/2014/main" id="{5EEE23F9-F6C5-E799-D599-DC65E8C34B90}"/>
              </a:ext>
            </a:extLst>
          </p:cNvPr>
          <p:cNvCxnSpPr>
            <a:cxnSpLocks/>
            <a:stCxn id="8" idx="3"/>
          </p:cNvCxnSpPr>
          <p:nvPr/>
        </p:nvCxnSpPr>
        <p:spPr>
          <a:xfrm>
            <a:off x="2235200" y="2904374"/>
            <a:ext cx="6604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Rectangle 14">
            <a:extLst>
              <a:ext uri="{FF2B5EF4-FFF2-40B4-BE49-F238E27FC236}">
                <a16:creationId xmlns:a16="http://schemas.microsoft.com/office/drawing/2014/main" id="{2DF86A9B-A776-857F-1304-6BE9AAF540A4}"/>
              </a:ext>
            </a:extLst>
          </p:cNvPr>
          <p:cNvSpPr/>
          <p:nvPr/>
        </p:nvSpPr>
        <p:spPr>
          <a:xfrm>
            <a:off x="1066800" y="4038600"/>
            <a:ext cx="4114800" cy="14731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Memory Abstraction:</a:t>
            </a:r>
          </a:p>
          <a:p>
            <a:pPr algn="ctr"/>
            <a:r>
              <a:rPr lang="en-US" dirty="0"/>
              <a:t>Height of memory replaced with one line of memory representing the transaction that is tracked</a:t>
            </a:r>
          </a:p>
        </p:txBody>
      </p:sp>
    </p:spTree>
    <p:extLst>
      <p:ext uri="{BB962C8B-B14F-4D97-AF65-F5344CB8AC3E}">
        <p14:creationId xmlns:p14="http://schemas.microsoft.com/office/powerpoint/2010/main" val="2502282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Replacement of the RTL modules with Abstract Models </a:t>
            </a:r>
          </a:p>
        </p:txBody>
      </p:sp>
      <p:graphicFrame>
        <p:nvGraphicFramePr>
          <p:cNvPr id="32" name="Content Placeholder 31">
            <a:extLst>
              <a:ext uri="{FF2B5EF4-FFF2-40B4-BE49-F238E27FC236}">
                <a16:creationId xmlns:a16="http://schemas.microsoft.com/office/drawing/2014/main" id="{60C7D4F0-74D3-F4D5-7F44-3D8A525B0C4B}"/>
              </a:ext>
            </a:extLst>
          </p:cNvPr>
          <p:cNvGraphicFramePr>
            <a:graphicFrameLocks noGrp="1"/>
          </p:cNvGraphicFramePr>
          <p:nvPr>
            <p:ph idx="1"/>
            <p:extLst>
              <p:ext uri="{D42A27DB-BD31-4B8C-83A1-F6EECF244321}">
                <p14:modId xmlns:p14="http://schemas.microsoft.com/office/powerpoint/2010/main" val="2260756744"/>
              </p:ext>
            </p:extLst>
          </p:nvPr>
        </p:nvGraphicFramePr>
        <p:xfrm>
          <a:off x="609600" y="1447801"/>
          <a:ext cx="61722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14</a:t>
            </a:fld>
            <a:endParaRPr lang="en-US" dirty="0"/>
          </a:p>
        </p:txBody>
      </p:sp>
      <p:sp>
        <p:nvSpPr>
          <p:cNvPr id="6" name="Rectangle 5">
            <a:extLst>
              <a:ext uri="{FF2B5EF4-FFF2-40B4-BE49-F238E27FC236}">
                <a16:creationId xmlns:a16="http://schemas.microsoft.com/office/drawing/2014/main" id="{3BFB8B10-61AE-2A49-26F6-6B65B87A0387}"/>
              </a:ext>
            </a:extLst>
          </p:cNvPr>
          <p:cNvSpPr/>
          <p:nvPr/>
        </p:nvSpPr>
        <p:spPr>
          <a:xfrm>
            <a:off x="8534400" y="2209800"/>
            <a:ext cx="1447800" cy="914400"/>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dirty="0"/>
              <a:t>Black-boxed module</a:t>
            </a:r>
          </a:p>
        </p:txBody>
      </p:sp>
      <p:sp>
        <p:nvSpPr>
          <p:cNvPr id="8" name="Rectangle 7">
            <a:extLst>
              <a:ext uri="{FF2B5EF4-FFF2-40B4-BE49-F238E27FC236}">
                <a16:creationId xmlns:a16="http://schemas.microsoft.com/office/drawing/2014/main" id="{8D404904-0376-4BC2-8230-71D690891481}"/>
              </a:ext>
            </a:extLst>
          </p:cNvPr>
          <p:cNvSpPr/>
          <p:nvPr/>
        </p:nvSpPr>
        <p:spPr>
          <a:xfrm>
            <a:off x="8534400" y="3695701"/>
            <a:ext cx="1447800" cy="914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Abstract Model</a:t>
            </a:r>
          </a:p>
        </p:txBody>
      </p:sp>
      <p:cxnSp>
        <p:nvCxnSpPr>
          <p:cNvPr id="10" name="Straight Arrow Connector 9">
            <a:extLst>
              <a:ext uri="{FF2B5EF4-FFF2-40B4-BE49-F238E27FC236}">
                <a16:creationId xmlns:a16="http://schemas.microsoft.com/office/drawing/2014/main" id="{F59560BE-F9B2-6E6C-3247-B2F4AFCF8D0C}"/>
              </a:ext>
            </a:extLst>
          </p:cNvPr>
          <p:cNvCxnSpPr>
            <a:endCxn id="6" idx="1"/>
          </p:cNvCxnSpPr>
          <p:nvPr/>
        </p:nvCxnSpPr>
        <p:spPr>
          <a:xfrm>
            <a:off x="7086600" y="2667000"/>
            <a:ext cx="1447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A2BFBFF0-BCFB-C8AF-6736-AE2898A2B8EE}"/>
              </a:ext>
            </a:extLst>
          </p:cNvPr>
          <p:cNvCxnSpPr>
            <a:stCxn id="6" idx="3"/>
          </p:cNvCxnSpPr>
          <p:nvPr/>
        </p:nvCxnSpPr>
        <p:spPr>
          <a:xfrm>
            <a:off x="9982200" y="2667000"/>
            <a:ext cx="11430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Connector: Elbow 21">
            <a:extLst>
              <a:ext uri="{FF2B5EF4-FFF2-40B4-BE49-F238E27FC236}">
                <a16:creationId xmlns:a16="http://schemas.microsoft.com/office/drawing/2014/main" id="{FE5CC6F9-E004-23D8-ECDF-014DE8085728}"/>
              </a:ext>
            </a:extLst>
          </p:cNvPr>
          <p:cNvCxnSpPr>
            <a:cxnSpLocks/>
          </p:cNvCxnSpPr>
          <p:nvPr/>
        </p:nvCxnSpPr>
        <p:spPr>
          <a:xfrm rot="16200000" flipH="1">
            <a:off x="7461391" y="3060841"/>
            <a:ext cx="1456908" cy="689110"/>
          </a:xfrm>
          <a:prstGeom prst="bentConnector3">
            <a:avLst>
              <a:gd name="adj1" fmla="val 97300"/>
            </a:avLst>
          </a:prstGeom>
          <a:ln>
            <a:tailEnd type="triangle"/>
          </a:ln>
        </p:spPr>
        <p:style>
          <a:lnRef idx="3">
            <a:schemeClr val="dk1"/>
          </a:lnRef>
          <a:fillRef idx="0">
            <a:schemeClr val="dk1"/>
          </a:fillRef>
          <a:effectRef idx="2">
            <a:schemeClr val="dk1"/>
          </a:effectRef>
          <a:fontRef idx="minor">
            <a:schemeClr val="tx1"/>
          </a:fontRef>
        </p:style>
      </p:cxnSp>
      <p:cxnSp>
        <p:nvCxnSpPr>
          <p:cNvPr id="29" name="Connector: Elbow 28">
            <a:extLst>
              <a:ext uri="{FF2B5EF4-FFF2-40B4-BE49-F238E27FC236}">
                <a16:creationId xmlns:a16="http://schemas.microsoft.com/office/drawing/2014/main" id="{5C76C4D3-163C-A49F-58DD-301CA6C782F7}"/>
              </a:ext>
            </a:extLst>
          </p:cNvPr>
          <p:cNvCxnSpPr>
            <a:cxnSpLocks/>
            <a:stCxn id="8" idx="3"/>
          </p:cNvCxnSpPr>
          <p:nvPr/>
        </p:nvCxnSpPr>
        <p:spPr>
          <a:xfrm flipV="1">
            <a:off x="9982200" y="2663687"/>
            <a:ext cx="566530" cy="1489214"/>
          </a:xfrm>
          <a:prstGeom prst="bentConnector2">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2539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394D23-023F-BE75-82D5-0653AE8E9BD8}"/>
              </a:ext>
            </a:extLst>
          </p:cNvPr>
          <p:cNvSpPr>
            <a:spLocks noGrp="1"/>
          </p:cNvSpPr>
          <p:nvPr>
            <p:ph type="title"/>
          </p:nvPr>
        </p:nvSpPr>
        <p:spPr/>
        <p:txBody>
          <a:bodyPr/>
          <a:lstStyle/>
          <a:p>
            <a:r>
              <a:rPr lang="en-US" dirty="0"/>
              <a:t>RESULTS</a:t>
            </a:r>
          </a:p>
        </p:txBody>
      </p:sp>
      <p:sp>
        <p:nvSpPr>
          <p:cNvPr id="4" name="Footer Placeholder 3">
            <a:extLst>
              <a:ext uri="{FF2B5EF4-FFF2-40B4-BE49-F238E27FC236}">
                <a16:creationId xmlns:a16="http://schemas.microsoft.com/office/drawing/2014/main" id="{DC97CFBC-E59B-8CCC-1CE0-17B9BEC6520D}"/>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FBD57EE4-1896-0B1E-4A44-39FE769C93E2}"/>
              </a:ext>
            </a:extLst>
          </p:cNvPr>
          <p:cNvSpPr>
            <a:spLocks noGrp="1"/>
          </p:cNvSpPr>
          <p:nvPr>
            <p:ph type="sldNum" sz="quarter" idx="12"/>
          </p:nvPr>
        </p:nvSpPr>
        <p:spPr/>
        <p:txBody>
          <a:bodyPr/>
          <a:lstStyle/>
          <a:p>
            <a:fld id="{8B820FFD-5868-4678-ACC2-C353669912D5}" type="slidenum">
              <a:rPr lang="en-US" smtClean="0"/>
              <a:pPr/>
              <a:t>15</a:t>
            </a:fld>
            <a:endParaRPr lang="en-US"/>
          </a:p>
        </p:txBody>
      </p:sp>
    </p:spTree>
    <p:extLst>
      <p:ext uri="{BB962C8B-B14F-4D97-AF65-F5344CB8AC3E}">
        <p14:creationId xmlns:p14="http://schemas.microsoft.com/office/powerpoint/2010/main" val="40625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a:xfrm>
            <a:off x="609600" y="1447801"/>
            <a:ext cx="10972800" cy="4495800"/>
          </a:xfrm>
        </p:spPr>
        <p:txBody>
          <a:bodyPr>
            <a:normAutofit fontScale="92500" lnSpcReduction="20000"/>
          </a:bodyPr>
          <a:lstStyle/>
          <a:p>
            <a:r>
              <a:rPr lang="en-US" sz="3000" dirty="0"/>
              <a:t>The approaches discussed above drastically decreased design complexity and helped uncover 20 bugs. </a:t>
            </a:r>
          </a:p>
          <a:p>
            <a:r>
              <a:rPr lang="en-US" sz="3000" dirty="0"/>
              <a:t>14 of these were discovered in the control and data-transport logic with the help of the ECC initialization sequence abstraction. </a:t>
            </a:r>
          </a:p>
          <a:p>
            <a:r>
              <a:rPr lang="en-US" sz="3000" dirty="0"/>
              <a:t>The abstraction of the cache memory and tracker caught three bugs. </a:t>
            </a:r>
          </a:p>
          <a:p>
            <a:pPr lvl="1"/>
            <a:r>
              <a:rPr lang="en-US" sz="2600" dirty="0"/>
              <a:t>Each of these three were caught within 10-20 cycles in the abstracted formal environment, which would have otherwise required at least 400 cycles to be caught.</a:t>
            </a:r>
          </a:p>
          <a:p>
            <a:pPr lvl="1"/>
            <a:r>
              <a:rPr lang="en-US" sz="2600" dirty="0"/>
              <a:t>Three critical </a:t>
            </a:r>
            <a:r>
              <a:rPr lang="en-US" sz="2600" dirty="0" err="1"/>
              <a:t>datapath</a:t>
            </a:r>
            <a:r>
              <a:rPr lang="en-US" sz="2600" dirty="0"/>
              <a:t> bugs were discovered using the ECC verification approach.</a:t>
            </a:r>
          </a:p>
          <a:p>
            <a:pPr lvl="1"/>
            <a:r>
              <a:rPr lang="en-US" sz="2600" dirty="0"/>
              <a:t>One of these had an incidence rate of 0.000002% and would have probably gone undetected by all other forms of verification, had this verification strategy not been applied. </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16</a:t>
            </a:fld>
            <a:endParaRPr lang="en-US"/>
          </a:p>
        </p:txBody>
      </p:sp>
    </p:spTree>
    <p:extLst>
      <p:ext uri="{BB962C8B-B14F-4D97-AF65-F5344CB8AC3E}">
        <p14:creationId xmlns:p14="http://schemas.microsoft.com/office/powerpoint/2010/main" val="1043879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an uncovered bug</a:t>
            </a:r>
          </a:p>
        </p:txBody>
      </p:sp>
      <p:sp>
        <p:nvSpPr>
          <p:cNvPr id="3" name="Content Placeholder 2"/>
          <p:cNvSpPr>
            <a:spLocks noGrp="1"/>
          </p:cNvSpPr>
          <p:nvPr>
            <p:ph sz="half" idx="1"/>
          </p:nvPr>
        </p:nvSpPr>
        <p:spPr/>
        <p:txBody>
          <a:bodyPr>
            <a:normAutofit fontScale="25000" lnSpcReduction="20000"/>
          </a:bodyPr>
          <a:lstStyle/>
          <a:p>
            <a:r>
              <a:rPr lang="en-US" sz="7000" dirty="0"/>
              <a:t>While Verifying the RSB cache controller separately with IVA, we found a mismatch in full indications between RTL and FV model. </a:t>
            </a:r>
          </a:p>
          <a:p>
            <a:r>
              <a:rPr lang="en-US" sz="7000" dirty="0"/>
              <a:t>The cause was found in RTL counter being 6 bits, not sufficient to hold value 64, which is size of cache. This scenario is difficult to achieve if the design starts empty(</a:t>
            </a:r>
            <a:r>
              <a:rPr lang="en-US" sz="7000" dirty="0" err="1"/>
              <a:t>rtl_pending_entries_count</a:t>
            </a:r>
            <a:r>
              <a:rPr lang="en-US" sz="7000" dirty="0"/>
              <a:t>=0).</a:t>
            </a:r>
          </a:p>
          <a:p>
            <a:r>
              <a:rPr lang="en-US" sz="7000" dirty="0"/>
              <a:t> After Applying Initial Value Abstraction, we have this scenario where we start from advanced state where (</a:t>
            </a:r>
            <a:r>
              <a:rPr lang="en-US" sz="7000" dirty="0" err="1"/>
              <a:t>rtl_pending_entries_count</a:t>
            </a:r>
            <a:r>
              <a:rPr lang="en-US" sz="7000" dirty="0"/>
              <a:t>=60). </a:t>
            </a:r>
          </a:p>
          <a:p>
            <a:r>
              <a:rPr lang="en-US" sz="7000" dirty="0"/>
              <a:t>Thus, using Initial Value Abstraction we can uncover bugs which are at deeper bounds and difficult to be proved without use of complexity reduction methods </a:t>
            </a:r>
            <a:br>
              <a:rPr lang="en-US" dirty="0"/>
            </a:br>
            <a:endParaRPr lang="en-US" dirty="0"/>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17</a:t>
            </a:fld>
            <a:endParaRPr lang="en-US"/>
          </a:p>
        </p:txBody>
      </p:sp>
      <p:pic>
        <p:nvPicPr>
          <p:cNvPr id="7" name="Content Placeholder 6">
            <a:extLst>
              <a:ext uri="{FF2B5EF4-FFF2-40B4-BE49-F238E27FC236}">
                <a16:creationId xmlns:a16="http://schemas.microsoft.com/office/drawing/2014/main" id="{1CCFD32F-7FCF-0C19-6F8A-2C2E52CD09D0}"/>
              </a:ext>
            </a:extLst>
          </p:cNvPr>
          <p:cNvPicPr>
            <a:picLocks noGrp="1" noChangeAspect="1"/>
          </p:cNvPicPr>
          <p:nvPr>
            <p:ph sz="half" idx="2"/>
          </p:nvPr>
        </p:nvPicPr>
        <p:blipFill rotWithShape="1">
          <a:blip r:embed="rId2"/>
          <a:srcRect l="2464" r="2674" b="11241"/>
          <a:stretch/>
        </p:blipFill>
        <p:spPr>
          <a:xfrm>
            <a:off x="6197602" y="2362201"/>
            <a:ext cx="5384800" cy="1981200"/>
          </a:xfrm>
          <a:prstGeom prst="rect">
            <a:avLst/>
          </a:prstGeom>
        </p:spPr>
      </p:pic>
    </p:spTree>
    <p:extLst>
      <p:ext uri="{BB962C8B-B14F-4D97-AF65-F5344CB8AC3E}">
        <p14:creationId xmlns:p14="http://schemas.microsoft.com/office/powerpoint/2010/main" val="3843232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394D23-023F-BE75-82D5-0653AE8E9BD8}"/>
              </a:ext>
            </a:extLst>
          </p:cNvPr>
          <p:cNvSpPr>
            <a:spLocks noGrp="1"/>
          </p:cNvSpPr>
          <p:nvPr>
            <p:ph type="title"/>
          </p:nvPr>
        </p:nvSpPr>
        <p:spPr/>
        <p:txBody>
          <a:bodyPr/>
          <a:lstStyle/>
          <a:p>
            <a:r>
              <a:rPr lang="en-US" dirty="0"/>
              <a:t>NEXT STEPS</a:t>
            </a:r>
          </a:p>
        </p:txBody>
      </p:sp>
      <p:sp>
        <p:nvSpPr>
          <p:cNvPr id="4" name="Footer Placeholder 3">
            <a:extLst>
              <a:ext uri="{FF2B5EF4-FFF2-40B4-BE49-F238E27FC236}">
                <a16:creationId xmlns:a16="http://schemas.microsoft.com/office/drawing/2014/main" id="{DC97CFBC-E59B-8CCC-1CE0-17B9BEC6520D}"/>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FBD57EE4-1896-0B1E-4A44-39FE769C93E2}"/>
              </a:ext>
            </a:extLst>
          </p:cNvPr>
          <p:cNvSpPr>
            <a:spLocks noGrp="1"/>
          </p:cNvSpPr>
          <p:nvPr>
            <p:ph type="sldNum" sz="quarter" idx="12"/>
          </p:nvPr>
        </p:nvSpPr>
        <p:spPr/>
        <p:txBody>
          <a:bodyPr/>
          <a:lstStyle/>
          <a:p>
            <a:fld id="{8B820FFD-5868-4678-ACC2-C353669912D5}" type="slidenum">
              <a:rPr lang="en-US" smtClean="0"/>
              <a:pPr/>
              <a:t>18</a:t>
            </a:fld>
            <a:endParaRPr lang="en-US"/>
          </a:p>
        </p:txBody>
      </p:sp>
    </p:spTree>
    <p:extLst>
      <p:ext uri="{BB962C8B-B14F-4D97-AF65-F5344CB8AC3E}">
        <p14:creationId xmlns:p14="http://schemas.microsoft.com/office/powerpoint/2010/main" val="348829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and Next Steps</a:t>
            </a:r>
          </a:p>
        </p:txBody>
      </p:sp>
      <p:graphicFrame>
        <p:nvGraphicFramePr>
          <p:cNvPr id="6" name="Content Placeholder 5">
            <a:extLst>
              <a:ext uri="{FF2B5EF4-FFF2-40B4-BE49-F238E27FC236}">
                <a16:creationId xmlns:a16="http://schemas.microsoft.com/office/drawing/2014/main" id="{39A3D63D-0271-9906-BFAC-B268A314EEF5}"/>
              </a:ext>
            </a:extLst>
          </p:cNvPr>
          <p:cNvGraphicFramePr>
            <a:graphicFrameLocks noGrp="1"/>
          </p:cNvGraphicFramePr>
          <p:nvPr>
            <p:ph idx="1"/>
          </p:nvPr>
        </p:nvGraphicFramePr>
        <p:xfrm>
          <a:off x="609600" y="1447801"/>
          <a:ext cx="5334000" cy="4419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19</a:t>
            </a:fld>
            <a:endParaRPr lang="en-US"/>
          </a:p>
        </p:txBody>
      </p:sp>
      <p:grpSp>
        <p:nvGrpSpPr>
          <p:cNvPr id="19" name="Group 18">
            <a:extLst>
              <a:ext uri="{FF2B5EF4-FFF2-40B4-BE49-F238E27FC236}">
                <a16:creationId xmlns:a16="http://schemas.microsoft.com/office/drawing/2014/main" id="{4F03A651-E573-B340-361E-822E4537B1B4}"/>
              </a:ext>
            </a:extLst>
          </p:cNvPr>
          <p:cNvGrpSpPr/>
          <p:nvPr/>
        </p:nvGrpSpPr>
        <p:grpSpPr>
          <a:xfrm>
            <a:off x="6477000" y="2160062"/>
            <a:ext cx="5175176" cy="2995075"/>
            <a:chOff x="6318175" y="1500724"/>
            <a:chExt cx="7391401" cy="3856551"/>
          </a:xfrm>
        </p:grpSpPr>
        <p:sp>
          <p:nvSpPr>
            <p:cNvPr id="3" name="Rectangle 2">
              <a:extLst>
                <a:ext uri="{FF2B5EF4-FFF2-40B4-BE49-F238E27FC236}">
                  <a16:creationId xmlns:a16="http://schemas.microsoft.com/office/drawing/2014/main" id="{D4564D85-C0BF-003D-FE88-B846698B38BA}"/>
                </a:ext>
              </a:extLst>
            </p:cNvPr>
            <p:cNvSpPr/>
            <p:nvPr/>
          </p:nvSpPr>
          <p:spPr>
            <a:xfrm>
              <a:off x="7994576" y="1500724"/>
              <a:ext cx="4419600" cy="3856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7" name="Rectangle: Rounded Corners 6">
              <a:extLst>
                <a:ext uri="{FF2B5EF4-FFF2-40B4-BE49-F238E27FC236}">
                  <a16:creationId xmlns:a16="http://schemas.microsoft.com/office/drawing/2014/main" id="{0BB35273-B31F-E94F-18D3-A566F35903B4}"/>
                </a:ext>
              </a:extLst>
            </p:cNvPr>
            <p:cNvSpPr/>
            <p:nvPr/>
          </p:nvSpPr>
          <p:spPr>
            <a:xfrm>
              <a:off x="8223177" y="1632110"/>
              <a:ext cx="1600200" cy="1265751"/>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ECC</a:t>
              </a:r>
            </a:p>
            <a:p>
              <a:pPr algn="ctr"/>
              <a:r>
                <a:rPr lang="en-US" sz="1000" dirty="0"/>
                <a:t>Initialization</a:t>
              </a:r>
            </a:p>
            <a:p>
              <a:pPr algn="ctr"/>
              <a:r>
                <a:rPr lang="en-US" sz="1000" dirty="0"/>
                <a:t>Module </a:t>
              </a:r>
            </a:p>
          </p:txBody>
        </p:sp>
        <p:cxnSp>
          <p:nvCxnSpPr>
            <p:cNvPr id="8" name="Straight Arrow Connector 7">
              <a:extLst>
                <a:ext uri="{FF2B5EF4-FFF2-40B4-BE49-F238E27FC236}">
                  <a16:creationId xmlns:a16="http://schemas.microsoft.com/office/drawing/2014/main" id="{E1AAD2F1-329C-A2FF-4187-5F16DECEE84D}"/>
                </a:ext>
              </a:extLst>
            </p:cNvPr>
            <p:cNvCxnSpPr/>
            <p:nvPr/>
          </p:nvCxnSpPr>
          <p:spPr>
            <a:xfrm>
              <a:off x="6699176" y="2537875"/>
              <a:ext cx="1295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C638994-503B-626E-6005-E8E1D5BA2A9A}"/>
                </a:ext>
              </a:extLst>
            </p:cNvPr>
            <p:cNvCxnSpPr/>
            <p:nvPr/>
          </p:nvCxnSpPr>
          <p:spPr>
            <a:xfrm>
              <a:off x="6699176" y="2995075"/>
              <a:ext cx="1295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1D33385-4AD9-948E-81DC-705551C515E5}"/>
                </a:ext>
              </a:extLst>
            </p:cNvPr>
            <p:cNvSpPr txBox="1"/>
            <p:nvPr/>
          </p:nvSpPr>
          <p:spPr>
            <a:xfrm>
              <a:off x="6318176" y="2156875"/>
              <a:ext cx="1219200" cy="317042"/>
            </a:xfrm>
            <a:prstGeom prst="rect">
              <a:avLst/>
            </a:prstGeom>
            <a:noFill/>
          </p:spPr>
          <p:txBody>
            <a:bodyPr wrap="square" rtlCol="0">
              <a:spAutoFit/>
            </a:bodyPr>
            <a:lstStyle/>
            <a:p>
              <a:r>
                <a:rPr lang="en-US" sz="1000" dirty="0"/>
                <a:t>Rd req</a:t>
              </a:r>
            </a:p>
          </p:txBody>
        </p:sp>
        <p:sp>
          <p:nvSpPr>
            <p:cNvPr id="12" name="TextBox 11">
              <a:extLst>
                <a:ext uri="{FF2B5EF4-FFF2-40B4-BE49-F238E27FC236}">
                  <a16:creationId xmlns:a16="http://schemas.microsoft.com/office/drawing/2014/main" id="{9DA5FB31-83A5-582B-34D6-883098886701}"/>
                </a:ext>
              </a:extLst>
            </p:cNvPr>
            <p:cNvSpPr txBox="1"/>
            <p:nvPr/>
          </p:nvSpPr>
          <p:spPr>
            <a:xfrm>
              <a:off x="6318176" y="2625743"/>
              <a:ext cx="1676398" cy="317042"/>
            </a:xfrm>
            <a:prstGeom prst="rect">
              <a:avLst/>
            </a:prstGeom>
            <a:noFill/>
          </p:spPr>
          <p:txBody>
            <a:bodyPr wrap="square" rtlCol="0">
              <a:spAutoFit/>
            </a:bodyPr>
            <a:lstStyle/>
            <a:p>
              <a:r>
                <a:rPr lang="en-US" sz="1000" dirty="0" err="1"/>
                <a:t>Wr</a:t>
              </a:r>
              <a:r>
                <a:rPr lang="en-US" sz="1000" dirty="0"/>
                <a:t> req + Data </a:t>
              </a:r>
            </a:p>
          </p:txBody>
        </p:sp>
        <p:cxnSp>
          <p:nvCxnSpPr>
            <p:cNvPr id="13" name="Straight Arrow Connector 12">
              <a:extLst>
                <a:ext uri="{FF2B5EF4-FFF2-40B4-BE49-F238E27FC236}">
                  <a16:creationId xmlns:a16="http://schemas.microsoft.com/office/drawing/2014/main" id="{C0AA530C-65CE-2444-9DCD-BA2E5DDF4F7F}"/>
                </a:ext>
              </a:extLst>
            </p:cNvPr>
            <p:cNvCxnSpPr/>
            <p:nvPr/>
          </p:nvCxnSpPr>
          <p:spPr>
            <a:xfrm flipH="1">
              <a:off x="6699176" y="4519075"/>
              <a:ext cx="1295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5B5A29B-3CFE-F8B2-F963-F1836A4FB4C6}"/>
                </a:ext>
              </a:extLst>
            </p:cNvPr>
            <p:cNvSpPr txBox="1"/>
            <p:nvPr/>
          </p:nvSpPr>
          <p:spPr>
            <a:xfrm>
              <a:off x="6318175" y="4097872"/>
              <a:ext cx="1676398" cy="317042"/>
            </a:xfrm>
            <a:prstGeom prst="rect">
              <a:avLst/>
            </a:prstGeom>
            <a:noFill/>
          </p:spPr>
          <p:txBody>
            <a:bodyPr wrap="square" rtlCol="0">
              <a:spAutoFit/>
            </a:bodyPr>
            <a:lstStyle/>
            <a:p>
              <a:r>
                <a:rPr lang="en-US" sz="1000" dirty="0"/>
                <a:t>Rd Data </a:t>
              </a:r>
            </a:p>
          </p:txBody>
        </p:sp>
        <p:sp>
          <p:nvSpPr>
            <p:cNvPr id="15" name="Rectangle: Rounded Corners 14">
              <a:extLst>
                <a:ext uri="{FF2B5EF4-FFF2-40B4-BE49-F238E27FC236}">
                  <a16:creationId xmlns:a16="http://schemas.microsoft.com/office/drawing/2014/main" id="{D1D2D340-38F1-F642-3777-D24297EEE366}"/>
                </a:ext>
              </a:extLst>
            </p:cNvPr>
            <p:cNvSpPr/>
            <p:nvPr/>
          </p:nvSpPr>
          <p:spPr>
            <a:xfrm>
              <a:off x="8232065" y="3494692"/>
              <a:ext cx="1600200" cy="1265751"/>
            </a:xfrm>
            <a:prstGeom prst="roundRect">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ECC</a:t>
              </a:r>
            </a:p>
            <a:p>
              <a:pPr algn="ctr"/>
              <a:r>
                <a:rPr lang="en-US" sz="1000" dirty="0"/>
                <a:t>Computation</a:t>
              </a:r>
            </a:p>
          </p:txBody>
        </p:sp>
        <p:cxnSp>
          <p:nvCxnSpPr>
            <p:cNvPr id="16" name="Straight Arrow Connector 15">
              <a:extLst>
                <a:ext uri="{FF2B5EF4-FFF2-40B4-BE49-F238E27FC236}">
                  <a16:creationId xmlns:a16="http://schemas.microsoft.com/office/drawing/2014/main" id="{36127F65-9125-3D34-467B-248857C2212C}"/>
                </a:ext>
              </a:extLst>
            </p:cNvPr>
            <p:cNvCxnSpPr/>
            <p:nvPr/>
          </p:nvCxnSpPr>
          <p:spPr>
            <a:xfrm>
              <a:off x="12433227" y="2897861"/>
              <a:ext cx="1276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70ECDCD-611C-5E9A-39DF-A8293A9FB488}"/>
                </a:ext>
              </a:extLst>
            </p:cNvPr>
            <p:cNvCxnSpPr/>
            <p:nvPr/>
          </p:nvCxnSpPr>
          <p:spPr>
            <a:xfrm flipH="1">
              <a:off x="12414176" y="3985675"/>
              <a:ext cx="1295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CA64A22A-180D-A55A-E29B-B9D5631031AC}"/>
                </a:ext>
              </a:extLst>
            </p:cNvPr>
            <p:cNvSpPr/>
            <p:nvPr/>
          </p:nvSpPr>
          <p:spPr>
            <a:xfrm>
              <a:off x="10345981" y="2796123"/>
              <a:ext cx="1600200" cy="126575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Recent Syndrome Buffer </a:t>
              </a:r>
            </a:p>
          </p:txBody>
        </p:sp>
      </p:grpSp>
    </p:spTree>
    <p:extLst>
      <p:ext uri="{BB962C8B-B14F-4D97-AF65-F5344CB8AC3E}">
        <p14:creationId xmlns:p14="http://schemas.microsoft.com/office/powerpoint/2010/main" val="1650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C562-A86A-D3D2-02AC-0F96490693B2}"/>
              </a:ext>
            </a:extLst>
          </p:cNvPr>
          <p:cNvSpPr>
            <a:spLocks noGrp="1"/>
          </p:cNvSpPr>
          <p:nvPr>
            <p:ph type="title"/>
          </p:nvPr>
        </p:nvSpPr>
        <p:spPr>
          <a:xfrm>
            <a:off x="609600" y="274638"/>
            <a:ext cx="10972800" cy="1143000"/>
          </a:xfrm>
        </p:spPr>
        <p:txBody>
          <a:bodyPr anchor="ctr">
            <a:normAutofit/>
          </a:bodyPr>
          <a:lstStyle/>
          <a:p>
            <a:r>
              <a:rPr lang="en-US" dirty="0"/>
              <a:t>Agenda </a:t>
            </a:r>
          </a:p>
        </p:txBody>
      </p:sp>
      <p:sp>
        <p:nvSpPr>
          <p:cNvPr id="4" name="Footer Placeholder 3">
            <a:extLst>
              <a:ext uri="{FF2B5EF4-FFF2-40B4-BE49-F238E27FC236}">
                <a16:creationId xmlns:a16="http://schemas.microsoft.com/office/drawing/2014/main" id="{A194461A-8E0D-235F-5C8E-AE66CACC7C9C}"/>
              </a:ext>
            </a:extLst>
          </p:cNvPr>
          <p:cNvSpPr>
            <a:spLocks noGrp="1"/>
          </p:cNvSpPr>
          <p:nvPr>
            <p:ph type="ftr" sz="quarter" idx="11"/>
          </p:nvPr>
        </p:nvSpPr>
        <p:spPr>
          <a:xfrm>
            <a:off x="2235200" y="6356351"/>
            <a:ext cx="2946400" cy="365125"/>
          </a:xfrm>
        </p:spPr>
        <p:txBody>
          <a:bodyPr anchor="ctr">
            <a:normAutofit/>
          </a:bodyPr>
          <a:lstStyle/>
          <a:p>
            <a:pPr>
              <a:spcAft>
                <a:spcPts val="600"/>
              </a:spcAft>
            </a:pPr>
            <a:r>
              <a:rPr lang="en-US"/>
              <a:t>© Accellera Systems Initiative</a:t>
            </a:r>
          </a:p>
        </p:txBody>
      </p:sp>
      <p:sp>
        <p:nvSpPr>
          <p:cNvPr id="5" name="Slide Number Placeholder 4">
            <a:extLst>
              <a:ext uri="{FF2B5EF4-FFF2-40B4-BE49-F238E27FC236}">
                <a16:creationId xmlns:a16="http://schemas.microsoft.com/office/drawing/2014/main" id="{43882947-5238-AF02-EBE4-04D49A297367}"/>
              </a:ext>
            </a:extLst>
          </p:cNvPr>
          <p:cNvSpPr>
            <a:spLocks noGrp="1"/>
          </p:cNvSpPr>
          <p:nvPr>
            <p:ph type="sldNum" sz="quarter" idx="12"/>
          </p:nvPr>
        </p:nvSpPr>
        <p:spPr>
          <a:xfrm>
            <a:off x="4876800" y="6356351"/>
            <a:ext cx="2336800" cy="365125"/>
          </a:xfrm>
        </p:spPr>
        <p:txBody>
          <a:bodyPr anchor="ctr">
            <a:normAutofit/>
          </a:bodyPr>
          <a:lstStyle/>
          <a:p>
            <a:pPr>
              <a:spcAft>
                <a:spcPts val="600"/>
              </a:spcAft>
            </a:pPr>
            <a:fld id="{8B820FFD-5868-4678-ACC2-C353669912D5}" type="slidenum">
              <a:rPr lang="en-US" smtClean="0"/>
              <a:pPr>
                <a:spcAft>
                  <a:spcPts val="600"/>
                </a:spcAft>
              </a:pPr>
              <a:t>2</a:t>
            </a:fld>
            <a:endParaRPr lang="en-US"/>
          </a:p>
        </p:txBody>
      </p:sp>
      <p:graphicFrame>
        <p:nvGraphicFramePr>
          <p:cNvPr id="7" name="Content Placeholder 2">
            <a:extLst>
              <a:ext uri="{FF2B5EF4-FFF2-40B4-BE49-F238E27FC236}">
                <a16:creationId xmlns:a16="http://schemas.microsoft.com/office/drawing/2014/main" id="{45929A91-1CDA-CB5B-0A89-1276AC3F0499}"/>
              </a:ext>
            </a:extLst>
          </p:cNvPr>
          <p:cNvGraphicFramePr>
            <a:graphicFrameLocks noGrp="1"/>
          </p:cNvGraphicFramePr>
          <p:nvPr>
            <p:ph idx="1"/>
            <p:extLst>
              <p:ext uri="{D42A27DB-BD31-4B8C-83A1-F6EECF244321}">
                <p14:modId xmlns:p14="http://schemas.microsoft.com/office/powerpoint/2010/main" val="2126931390"/>
              </p:ext>
            </p:extLst>
          </p:nvPr>
        </p:nvGraphicFramePr>
        <p:xfrm>
          <a:off x="609600" y="1447801"/>
          <a:ext cx="109728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7243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51686-C7A3-31C0-B7AA-2F1819257662}"/>
              </a:ext>
            </a:extLst>
          </p:cNvPr>
          <p:cNvSpPr>
            <a:spLocks noGrp="1"/>
          </p:cNvSpPr>
          <p:nvPr>
            <p:ph type="title"/>
          </p:nvPr>
        </p:nvSpPr>
        <p:spPr/>
        <p:txBody>
          <a:bodyPr/>
          <a:lstStyle/>
          <a:p>
            <a:r>
              <a:rPr lang="en-US" dirty="0"/>
              <a:t>Acknowledgements </a:t>
            </a:r>
          </a:p>
        </p:txBody>
      </p:sp>
      <p:sp>
        <p:nvSpPr>
          <p:cNvPr id="3" name="Content Placeholder 2">
            <a:extLst>
              <a:ext uri="{FF2B5EF4-FFF2-40B4-BE49-F238E27FC236}">
                <a16:creationId xmlns:a16="http://schemas.microsoft.com/office/drawing/2014/main" id="{9F22A1AF-935D-6C2A-58FF-CBC96569BEF3}"/>
              </a:ext>
            </a:extLst>
          </p:cNvPr>
          <p:cNvSpPr>
            <a:spLocks noGrp="1"/>
          </p:cNvSpPr>
          <p:nvPr>
            <p:ph idx="1"/>
          </p:nvPr>
        </p:nvSpPr>
        <p:spPr/>
        <p:txBody>
          <a:bodyPr/>
          <a:lstStyle/>
          <a:p>
            <a:r>
              <a:rPr lang="en-US" dirty="0"/>
              <a:t>We would like to acknowledge other FV engineers, designers and management who have played a key role in success of this project. </a:t>
            </a:r>
          </a:p>
        </p:txBody>
      </p:sp>
      <p:sp>
        <p:nvSpPr>
          <p:cNvPr id="4" name="Footer Placeholder 3">
            <a:extLst>
              <a:ext uri="{FF2B5EF4-FFF2-40B4-BE49-F238E27FC236}">
                <a16:creationId xmlns:a16="http://schemas.microsoft.com/office/drawing/2014/main" id="{27DA6B44-67F8-3176-9CD2-9EF6270CAB35}"/>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C51C426F-8010-A338-DD7D-C06F87DA7B66}"/>
              </a:ext>
            </a:extLst>
          </p:cNvPr>
          <p:cNvSpPr>
            <a:spLocks noGrp="1"/>
          </p:cNvSpPr>
          <p:nvPr>
            <p:ph type="sldNum" sz="quarter" idx="12"/>
          </p:nvPr>
        </p:nvSpPr>
        <p:spPr/>
        <p:txBody>
          <a:bodyPr/>
          <a:lstStyle/>
          <a:p>
            <a:fld id="{8B820FFD-5868-4678-ACC2-C353669912D5}" type="slidenum">
              <a:rPr lang="en-US" smtClean="0"/>
              <a:pPr/>
              <a:t>20</a:t>
            </a:fld>
            <a:endParaRPr lang="en-US"/>
          </a:p>
        </p:txBody>
      </p:sp>
    </p:spTree>
    <p:extLst>
      <p:ext uri="{BB962C8B-B14F-4D97-AF65-F5344CB8AC3E}">
        <p14:creationId xmlns:p14="http://schemas.microsoft.com/office/powerpoint/2010/main" val="2686963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Questions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394D23-023F-BE75-82D5-0653AE8E9BD8}"/>
              </a:ext>
            </a:extLst>
          </p:cNvPr>
          <p:cNvSpPr>
            <a:spLocks noGrp="1"/>
          </p:cNvSpPr>
          <p:nvPr>
            <p:ph type="title"/>
          </p:nvPr>
        </p:nvSpPr>
        <p:spPr/>
        <p:txBody>
          <a:bodyPr/>
          <a:lstStyle/>
          <a:p>
            <a:r>
              <a:rPr lang="en-US" dirty="0"/>
              <a:t>Design complexities </a:t>
            </a:r>
          </a:p>
        </p:txBody>
      </p:sp>
      <p:sp>
        <p:nvSpPr>
          <p:cNvPr id="4" name="Footer Placeholder 3">
            <a:extLst>
              <a:ext uri="{FF2B5EF4-FFF2-40B4-BE49-F238E27FC236}">
                <a16:creationId xmlns:a16="http://schemas.microsoft.com/office/drawing/2014/main" id="{DC97CFBC-E59B-8CCC-1CE0-17B9BEC6520D}"/>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FBD57EE4-1896-0B1E-4A44-39FE769C93E2}"/>
              </a:ext>
            </a:extLst>
          </p:cNvPr>
          <p:cNvSpPr>
            <a:spLocks noGrp="1"/>
          </p:cNvSpPr>
          <p:nvPr>
            <p:ph type="sldNum" sz="quarter" idx="12"/>
          </p:nvPr>
        </p:nvSpPr>
        <p:spPr/>
        <p:txBody>
          <a:bodyPr/>
          <a:lstStyle/>
          <a:p>
            <a:fld id="{8B820FFD-5868-4678-ACC2-C353669912D5}" type="slidenum">
              <a:rPr lang="en-US" smtClean="0"/>
              <a:pPr/>
              <a:t>3</a:t>
            </a:fld>
            <a:endParaRPr lang="en-US"/>
          </a:p>
        </p:txBody>
      </p:sp>
    </p:spTree>
    <p:extLst>
      <p:ext uri="{BB962C8B-B14F-4D97-AF65-F5344CB8AC3E}">
        <p14:creationId xmlns:p14="http://schemas.microsoft.com/office/powerpoint/2010/main" val="35563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78A5-6269-540B-C92A-B8921A3BD73D}"/>
              </a:ext>
            </a:extLst>
          </p:cNvPr>
          <p:cNvSpPr>
            <a:spLocks noGrp="1"/>
          </p:cNvSpPr>
          <p:nvPr>
            <p:ph type="title"/>
          </p:nvPr>
        </p:nvSpPr>
        <p:spPr/>
        <p:txBody>
          <a:bodyPr/>
          <a:lstStyle/>
          <a:p>
            <a:r>
              <a:rPr lang="en-US" dirty="0"/>
              <a:t>Design Complexities</a:t>
            </a:r>
          </a:p>
        </p:txBody>
      </p:sp>
      <p:grpSp>
        <p:nvGrpSpPr>
          <p:cNvPr id="8" name="Group 7">
            <a:extLst>
              <a:ext uri="{FF2B5EF4-FFF2-40B4-BE49-F238E27FC236}">
                <a16:creationId xmlns:a16="http://schemas.microsoft.com/office/drawing/2014/main" id="{6E49B373-2FC9-A6D4-F755-48F01A4AFCB1}"/>
              </a:ext>
            </a:extLst>
          </p:cNvPr>
          <p:cNvGrpSpPr/>
          <p:nvPr/>
        </p:nvGrpSpPr>
        <p:grpSpPr>
          <a:xfrm>
            <a:off x="3895893" y="1336330"/>
            <a:ext cx="4400213" cy="4378670"/>
            <a:chOff x="3895893" y="1506245"/>
            <a:chExt cx="4400213" cy="4378670"/>
          </a:xfrm>
        </p:grpSpPr>
        <p:sp>
          <p:nvSpPr>
            <p:cNvPr id="9" name="Freeform: Shape 8">
              <a:extLst>
                <a:ext uri="{FF2B5EF4-FFF2-40B4-BE49-F238E27FC236}">
                  <a16:creationId xmlns:a16="http://schemas.microsoft.com/office/drawing/2014/main" id="{31F9E666-2512-DAC2-4E8C-67CE12FB45A3}"/>
                </a:ext>
              </a:extLst>
            </p:cNvPr>
            <p:cNvSpPr/>
            <p:nvPr/>
          </p:nvSpPr>
          <p:spPr>
            <a:xfrm>
              <a:off x="4285541" y="1740026"/>
              <a:ext cx="3776472" cy="3776472"/>
            </a:xfrm>
            <a:custGeom>
              <a:avLst/>
              <a:gdLst>
                <a:gd name="connsiteX0" fmla="*/ 1888236 w 3776472"/>
                <a:gd name="connsiteY0" fmla="*/ 0 h 3776472"/>
                <a:gd name="connsiteX1" fmla="*/ 3523496 w 3776472"/>
                <a:gd name="connsiteY1" fmla="*/ 944118 h 3776472"/>
                <a:gd name="connsiteX2" fmla="*/ 3523496 w 3776472"/>
                <a:gd name="connsiteY2" fmla="*/ 2832354 h 3776472"/>
                <a:gd name="connsiteX3" fmla="*/ 1888236 w 3776472"/>
                <a:gd name="connsiteY3" fmla="*/ 1888236 h 3776472"/>
                <a:gd name="connsiteX4" fmla="*/ 1888236 w 3776472"/>
                <a:gd name="connsiteY4" fmla="*/ 0 h 377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472" h="3776472">
                  <a:moveTo>
                    <a:pt x="1888236" y="0"/>
                  </a:moveTo>
                  <a:cubicBezTo>
                    <a:pt x="2562838" y="0"/>
                    <a:pt x="3186195" y="359896"/>
                    <a:pt x="3523496" y="944118"/>
                  </a:cubicBezTo>
                  <a:cubicBezTo>
                    <a:pt x="3860797" y="1528340"/>
                    <a:pt x="3860797" y="2248132"/>
                    <a:pt x="3523496" y="2832354"/>
                  </a:cubicBezTo>
                  <a:lnTo>
                    <a:pt x="1888236" y="1888236"/>
                  </a:lnTo>
                  <a:lnTo>
                    <a:pt x="1888236"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018231" tIns="828193" rIns="465381" bIns="1880209" numCol="1" spcCol="1270" anchor="ctr" anchorCtr="0">
              <a:noAutofit/>
            </a:bodyPr>
            <a:lstStyle/>
            <a:p>
              <a:pPr marL="0" lvl="0" indent="0" algn="ctr" defTabSz="977900">
                <a:lnSpc>
                  <a:spcPct val="90000"/>
                </a:lnSpc>
                <a:spcBef>
                  <a:spcPct val="0"/>
                </a:spcBef>
                <a:spcAft>
                  <a:spcPct val="35000"/>
                </a:spcAft>
                <a:buNone/>
              </a:pPr>
              <a:r>
                <a:rPr lang="en-US" sz="2200" kern="1200" dirty="0"/>
                <a:t>Spatial Complexity</a:t>
              </a:r>
            </a:p>
          </p:txBody>
        </p:sp>
        <p:sp>
          <p:nvSpPr>
            <p:cNvPr id="10" name="Freeform: Shape 9">
              <a:extLst>
                <a:ext uri="{FF2B5EF4-FFF2-40B4-BE49-F238E27FC236}">
                  <a16:creationId xmlns:a16="http://schemas.microsoft.com/office/drawing/2014/main" id="{40B25534-2573-F5E2-A04B-4D4C9CF46C71}"/>
                </a:ext>
              </a:extLst>
            </p:cNvPr>
            <p:cNvSpPr/>
            <p:nvPr/>
          </p:nvSpPr>
          <p:spPr>
            <a:xfrm>
              <a:off x="4207764" y="1874900"/>
              <a:ext cx="3776472" cy="3776472"/>
            </a:xfrm>
            <a:custGeom>
              <a:avLst/>
              <a:gdLst>
                <a:gd name="connsiteX0" fmla="*/ 3523496 w 3776472"/>
                <a:gd name="connsiteY0" fmla="*/ 2832354 h 3776472"/>
                <a:gd name="connsiteX1" fmla="*/ 1888236 w 3776472"/>
                <a:gd name="connsiteY1" fmla="*/ 3776472 h 3776472"/>
                <a:gd name="connsiteX2" fmla="*/ 252976 w 3776472"/>
                <a:gd name="connsiteY2" fmla="*/ 2832354 h 3776472"/>
                <a:gd name="connsiteX3" fmla="*/ 1888236 w 3776472"/>
                <a:gd name="connsiteY3" fmla="*/ 1888236 h 3776472"/>
                <a:gd name="connsiteX4" fmla="*/ 3523496 w 3776472"/>
                <a:gd name="connsiteY4" fmla="*/ 2832354 h 377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472" h="3776472">
                  <a:moveTo>
                    <a:pt x="3523496" y="2832354"/>
                  </a:moveTo>
                  <a:cubicBezTo>
                    <a:pt x="3186195" y="3416576"/>
                    <a:pt x="2562837" y="3776472"/>
                    <a:pt x="1888236" y="3776472"/>
                  </a:cubicBezTo>
                  <a:cubicBezTo>
                    <a:pt x="1213634" y="3776472"/>
                    <a:pt x="590277" y="3416576"/>
                    <a:pt x="252976" y="2832354"/>
                  </a:cubicBezTo>
                  <a:lnTo>
                    <a:pt x="1888236" y="1888236"/>
                  </a:lnTo>
                  <a:lnTo>
                    <a:pt x="3523496" y="2832354"/>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27100" tIns="2478152" rIns="882142" bIns="365124" numCol="1" spcCol="1270" anchor="ctr" anchorCtr="0">
              <a:noAutofit/>
            </a:bodyPr>
            <a:lstStyle/>
            <a:p>
              <a:pPr marL="0" lvl="0" indent="0" algn="ctr" defTabSz="977900">
                <a:lnSpc>
                  <a:spcPct val="90000"/>
                </a:lnSpc>
                <a:spcBef>
                  <a:spcPct val="0"/>
                </a:spcBef>
                <a:spcAft>
                  <a:spcPct val="35000"/>
                </a:spcAft>
                <a:buNone/>
              </a:pPr>
              <a:r>
                <a:rPr lang="en-US" sz="2200" kern="1200" dirty="0"/>
                <a:t>Computational Complexity </a:t>
              </a:r>
            </a:p>
          </p:txBody>
        </p:sp>
        <p:sp>
          <p:nvSpPr>
            <p:cNvPr id="11" name="Freeform: Shape 10">
              <a:extLst>
                <a:ext uri="{FF2B5EF4-FFF2-40B4-BE49-F238E27FC236}">
                  <a16:creationId xmlns:a16="http://schemas.microsoft.com/office/drawing/2014/main" id="{4737B594-937C-0B5E-F20B-7A6BA3BC6E81}"/>
                </a:ext>
              </a:extLst>
            </p:cNvPr>
            <p:cNvSpPr/>
            <p:nvPr/>
          </p:nvSpPr>
          <p:spPr>
            <a:xfrm>
              <a:off x="4129986" y="1740026"/>
              <a:ext cx="3776472" cy="3776472"/>
            </a:xfrm>
            <a:custGeom>
              <a:avLst/>
              <a:gdLst>
                <a:gd name="connsiteX0" fmla="*/ 252976 w 3776472"/>
                <a:gd name="connsiteY0" fmla="*/ 2832354 h 3776472"/>
                <a:gd name="connsiteX1" fmla="*/ 252976 w 3776472"/>
                <a:gd name="connsiteY1" fmla="*/ 944118 h 3776472"/>
                <a:gd name="connsiteX2" fmla="*/ 1888236 w 3776472"/>
                <a:gd name="connsiteY2" fmla="*/ 0 h 3776472"/>
                <a:gd name="connsiteX3" fmla="*/ 1888236 w 3776472"/>
                <a:gd name="connsiteY3" fmla="*/ 1888236 h 3776472"/>
                <a:gd name="connsiteX4" fmla="*/ 252976 w 3776472"/>
                <a:gd name="connsiteY4" fmla="*/ 2832354 h 377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472" h="3776472">
                  <a:moveTo>
                    <a:pt x="252976" y="2832354"/>
                  </a:moveTo>
                  <a:cubicBezTo>
                    <a:pt x="-84325" y="2248132"/>
                    <a:pt x="-84325" y="1528340"/>
                    <a:pt x="252976" y="944118"/>
                  </a:cubicBezTo>
                  <a:cubicBezTo>
                    <a:pt x="590277" y="359896"/>
                    <a:pt x="1213635" y="0"/>
                    <a:pt x="1888236" y="0"/>
                  </a:cubicBezTo>
                  <a:lnTo>
                    <a:pt x="1888236" y="1888236"/>
                  </a:lnTo>
                  <a:lnTo>
                    <a:pt x="252976" y="2832354"/>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465382" tIns="828193" rIns="2018230" bIns="1880209" numCol="1" spcCol="1270" anchor="ctr" anchorCtr="0">
              <a:noAutofit/>
            </a:bodyPr>
            <a:lstStyle/>
            <a:p>
              <a:pPr marL="0" lvl="0" indent="0" algn="ctr" defTabSz="977900">
                <a:lnSpc>
                  <a:spcPct val="90000"/>
                </a:lnSpc>
                <a:spcBef>
                  <a:spcPct val="0"/>
                </a:spcBef>
                <a:spcAft>
                  <a:spcPct val="35000"/>
                </a:spcAft>
                <a:buNone/>
              </a:pPr>
              <a:r>
                <a:rPr lang="en-US" sz="2200" kern="1200" dirty="0"/>
                <a:t>Sequential Complexity</a:t>
              </a:r>
            </a:p>
          </p:txBody>
        </p:sp>
        <p:sp>
          <p:nvSpPr>
            <p:cNvPr id="12" name="Arrow: Circular 11">
              <a:extLst>
                <a:ext uri="{FF2B5EF4-FFF2-40B4-BE49-F238E27FC236}">
                  <a16:creationId xmlns:a16="http://schemas.microsoft.com/office/drawing/2014/main" id="{19F521AA-EF9F-91E8-1D87-FA2771409D7D}"/>
                </a:ext>
              </a:extLst>
            </p:cNvPr>
            <p:cNvSpPr/>
            <p:nvPr/>
          </p:nvSpPr>
          <p:spPr>
            <a:xfrm>
              <a:off x="4052071" y="1506245"/>
              <a:ext cx="4244035" cy="4244035"/>
            </a:xfrm>
            <a:prstGeom prst="circularArrow">
              <a:avLst>
                <a:gd name="adj1" fmla="val 5085"/>
                <a:gd name="adj2" fmla="val 327528"/>
                <a:gd name="adj3" fmla="val 1472472"/>
                <a:gd name="adj4" fmla="val 16199432"/>
                <a:gd name="adj5" fmla="val 5932"/>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hueOff val="0"/>
                <a:satOff val="0"/>
                <a:lumOff val="0"/>
                <a:alphaOff val="0"/>
              </a:schemeClr>
            </a:fontRef>
          </p:style>
        </p:sp>
        <p:sp>
          <p:nvSpPr>
            <p:cNvPr id="13" name="Arrow: Circular 12">
              <a:extLst>
                <a:ext uri="{FF2B5EF4-FFF2-40B4-BE49-F238E27FC236}">
                  <a16:creationId xmlns:a16="http://schemas.microsoft.com/office/drawing/2014/main" id="{F1700CF6-D626-ABD2-8C69-D0BB6D8A92A8}"/>
                </a:ext>
              </a:extLst>
            </p:cNvPr>
            <p:cNvSpPr/>
            <p:nvPr/>
          </p:nvSpPr>
          <p:spPr>
            <a:xfrm>
              <a:off x="3973982" y="1640880"/>
              <a:ext cx="4244035" cy="4244035"/>
            </a:xfrm>
            <a:prstGeom prst="circularArrow">
              <a:avLst>
                <a:gd name="adj1" fmla="val 5085"/>
                <a:gd name="adj2" fmla="val 327528"/>
                <a:gd name="adj3" fmla="val 8671970"/>
                <a:gd name="adj4" fmla="val 1800502"/>
                <a:gd name="adj5" fmla="val 5932"/>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hueOff val="0"/>
                <a:satOff val="0"/>
                <a:lumOff val="0"/>
                <a:alphaOff val="0"/>
              </a:schemeClr>
            </a:fontRef>
          </p:style>
        </p:sp>
        <p:sp>
          <p:nvSpPr>
            <p:cNvPr id="14" name="Arrow: Circular 13">
              <a:extLst>
                <a:ext uri="{FF2B5EF4-FFF2-40B4-BE49-F238E27FC236}">
                  <a16:creationId xmlns:a16="http://schemas.microsoft.com/office/drawing/2014/main" id="{2391690E-7CC8-17A4-5BD4-3F8F61C2E049}"/>
                </a:ext>
              </a:extLst>
            </p:cNvPr>
            <p:cNvSpPr/>
            <p:nvPr/>
          </p:nvSpPr>
          <p:spPr>
            <a:xfrm>
              <a:off x="3895893" y="1506245"/>
              <a:ext cx="4244035" cy="4244035"/>
            </a:xfrm>
            <a:prstGeom prst="circularArrow">
              <a:avLst>
                <a:gd name="adj1" fmla="val 5085"/>
                <a:gd name="adj2" fmla="val 327528"/>
                <a:gd name="adj3" fmla="val 15873039"/>
                <a:gd name="adj4" fmla="val 9000000"/>
                <a:gd name="adj5" fmla="val 5932"/>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hueOff val="0"/>
                <a:satOff val="0"/>
                <a:lumOff val="0"/>
                <a:alphaOff val="0"/>
              </a:schemeClr>
            </a:fontRef>
          </p:style>
          <p:txBody>
            <a:bodyPr/>
            <a:lstStyle/>
            <a:p>
              <a:endParaRPr lang="en-US" dirty="0"/>
            </a:p>
          </p:txBody>
        </p:sp>
      </p:grpSp>
      <p:sp>
        <p:nvSpPr>
          <p:cNvPr id="4" name="Footer Placeholder 3">
            <a:extLst>
              <a:ext uri="{FF2B5EF4-FFF2-40B4-BE49-F238E27FC236}">
                <a16:creationId xmlns:a16="http://schemas.microsoft.com/office/drawing/2014/main" id="{803BF6AC-B1DC-2BA2-5983-CC501818D012}"/>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80947B9C-B5F4-1BD7-4713-807ADFB90925}"/>
              </a:ext>
            </a:extLst>
          </p:cNvPr>
          <p:cNvSpPr>
            <a:spLocks noGrp="1"/>
          </p:cNvSpPr>
          <p:nvPr>
            <p:ph type="sldNum" sz="quarter" idx="12"/>
          </p:nvPr>
        </p:nvSpPr>
        <p:spPr/>
        <p:txBody>
          <a:bodyPr/>
          <a:lstStyle/>
          <a:p>
            <a:fld id="{8B820FFD-5868-4678-ACC2-C353669912D5}" type="slidenum">
              <a:rPr lang="en-US" smtClean="0"/>
              <a:pPr/>
              <a:t>4</a:t>
            </a:fld>
            <a:endParaRPr lang="en-US"/>
          </a:p>
        </p:txBody>
      </p:sp>
      <p:sp>
        <p:nvSpPr>
          <p:cNvPr id="15" name="Rectangle: Rounded Corners 14">
            <a:extLst>
              <a:ext uri="{FF2B5EF4-FFF2-40B4-BE49-F238E27FC236}">
                <a16:creationId xmlns:a16="http://schemas.microsoft.com/office/drawing/2014/main" id="{3A44A209-71BB-3012-0098-B1A751DF19ED}"/>
              </a:ext>
            </a:extLst>
          </p:cNvPr>
          <p:cNvSpPr/>
          <p:nvPr/>
        </p:nvSpPr>
        <p:spPr>
          <a:xfrm>
            <a:off x="990600" y="2039885"/>
            <a:ext cx="2749115" cy="1447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Spanning multiple cycles </a:t>
            </a:r>
          </a:p>
          <a:p>
            <a:pPr marL="285750" indent="-285750">
              <a:buFontTx/>
              <a:buChar char="-"/>
            </a:pPr>
            <a:r>
              <a:rPr lang="en-US" dirty="0"/>
              <a:t>Initialization</a:t>
            </a:r>
          </a:p>
          <a:p>
            <a:pPr marL="285750" indent="-285750">
              <a:buFontTx/>
              <a:buChar char="-"/>
            </a:pPr>
            <a:r>
              <a:rPr lang="en-US" dirty="0"/>
              <a:t>Timeout</a:t>
            </a:r>
          </a:p>
          <a:p>
            <a:pPr marL="285750" indent="-285750">
              <a:buFontTx/>
              <a:buChar char="-"/>
            </a:pPr>
            <a:r>
              <a:rPr lang="en-US" dirty="0"/>
              <a:t>FIFO’s … </a:t>
            </a:r>
          </a:p>
        </p:txBody>
      </p:sp>
      <p:sp>
        <p:nvSpPr>
          <p:cNvPr id="16" name="Rectangle: Rounded Corners 15">
            <a:extLst>
              <a:ext uri="{FF2B5EF4-FFF2-40B4-BE49-F238E27FC236}">
                <a16:creationId xmlns:a16="http://schemas.microsoft.com/office/drawing/2014/main" id="{61F59381-113F-79D9-C0A6-68A8248DC9EC}"/>
              </a:ext>
            </a:extLst>
          </p:cNvPr>
          <p:cNvSpPr/>
          <p:nvPr/>
        </p:nvSpPr>
        <p:spPr>
          <a:xfrm>
            <a:off x="8833285" y="2039885"/>
            <a:ext cx="2749115" cy="1418462"/>
          </a:xfrm>
          <a:prstGeom prst="roundRect">
            <a:avLst/>
          </a:prstGeom>
          <a:solidFill>
            <a:schemeClr val="accent2">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State Space Exploration</a:t>
            </a:r>
          </a:p>
          <a:p>
            <a:pPr marL="285750" indent="-285750">
              <a:buFontTx/>
              <a:buChar char="-"/>
            </a:pPr>
            <a:r>
              <a:rPr lang="en-US" dirty="0"/>
              <a:t>Memories</a:t>
            </a:r>
          </a:p>
          <a:p>
            <a:pPr marL="285750" indent="-285750">
              <a:buFontTx/>
              <a:buChar char="-"/>
            </a:pPr>
            <a:r>
              <a:rPr lang="en-US" dirty="0"/>
              <a:t>Large Data Bus </a:t>
            </a:r>
          </a:p>
        </p:txBody>
      </p:sp>
      <p:sp>
        <p:nvSpPr>
          <p:cNvPr id="17" name="Rectangle: Rounded Corners 16">
            <a:extLst>
              <a:ext uri="{FF2B5EF4-FFF2-40B4-BE49-F238E27FC236}">
                <a16:creationId xmlns:a16="http://schemas.microsoft.com/office/drawing/2014/main" id="{7F726D54-FEFF-BEA8-A8C9-C418CA57BCA9}"/>
              </a:ext>
            </a:extLst>
          </p:cNvPr>
          <p:cNvSpPr/>
          <p:nvPr/>
        </p:nvSpPr>
        <p:spPr>
          <a:xfrm>
            <a:off x="7142756" y="5287889"/>
            <a:ext cx="2749115" cy="1418462"/>
          </a:xfrm>
          <a:prstGeom prst="roundRect">
            <a:avLst/>
          </a:prstGeom>
          <a:solidFill>
            <a:schemeClr val="accent3">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dirty="0"/>
              <a:t>Arithmetic Algorithms </a:t>
            </a:r>
          </a:p>
          <a:p>
            <a:pPr marL="285750" indent="-285750">
              <a:buFontTx/>
              <a:buChar char="-"/>
            </a:pPr>
            <a:r>
              <a:rPr lang="en-US" dirty="0"/>
              <a:t>FP</a:t>
            </a:r>
          </a:p>
          <a:p>
            <a:pPr marL="285750" indent="-285750">
              <a:buFontTx/>
              <a:buChar char="-"/>
            </a:pPr>
            <a:r>
              <a:rPr lang="en-US" dirty="0"/>
              <a:t>Hashing</a:t>
            </a:r>
          </a:p>
          <a:p>
            <a:pPr marL="285750" indent="-285750">
              <a:buFontTx/>
              <a:buChar char="-"/>
            </a:pPr>
            <a:r>
              <a:rPr lang="en-US" dirty="0"/>
              <a:t>ECC </a:t>
            </a:r>
          </a:p>
        </p:txBody>
      </p:sp>
    </p:spTree>
    <p:extLst>
      <p:ext uri="{BB962C8B-B14F-4D97-AF65-F5344CB8AC3E}">
        <p14:creationId xmlns:p14="http://schemas.microsoft.com/office/powerpoint/2010/main" val="332563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394D23-023F-BE75-82D5-0653AE8E9BD8}"/>
              </a:ext>
            </a:extLst>
          </p:cNvPr>
          <p:cNvSpPr>
            <a:spLocks noGrp="1"/>
          </p:cNvSpPr>
          <p:nvPr>
            <p:ph type="title"/>
          </p:nvPr>
        </p:nvSpPr>
        <p:spPr/>
        <p:txBody>
          <a:bodyPr/>
          <a:lstStyle/>
          <a:p>
            <a:r>
              <a:rPr lang="en-US" dirty="0"/>
              <a:t>CASE STUDY – IN BAND ECC </a:t>
            </a:r>
          </a:p>
        </p:txBody>
      </p:sp>
      <p:sp>
        <p:nvSpPr>
          <p:cNvPr id="4" name="Footer Placeholder 3">
            <a:extLst>
              <a:ext uri="{FF2B5EF4-FFF2-40B4-BE49-F238E27FC236}">
                <a16:creationId xmlns:a16="http://schemas.microsoft.com/office/drawing/2014/main" id="{DC97CFBC-E59B-8CCC-1CE0-17B9BEC6520D}"/>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FBD57EE4-1896-0B1E-4A44-39FE769C93E2}"/>
              </a:ext>
            </a:extLst>
          </p:cNvPr>
          <p:cNvSpPr>
            <a:spLocks noGrp="1"/>
          </p:cNvSpPr>
          <p:nvPr>
            <p:ph type="sldNum" sz="quarter" idx="12"/>
          </p:nvPr>
        </p:nvSpPr>
        <p:spPr/>
        <p:txBody>
          <a:bodyPr/>
          <a:lstStyle/>
          <a:p>
            <a:fld id="{8B820FFD-5868-4678-ACC2-C353669912D5}" type="slidenum">
              <a:rPr lang="en-US" smtClean="0"/>
              <a:pPr/>
              <a:t>5</a:t>
            </a:fld>
            <a:endParaRPr lang="en-US"/>
          </a:p>
        </p:txBody>
      </p:sp>
    </p:spTree>
    <p:extLst>
      <p:ext uri="{BB962C8B-B14F-4D97-AF65-F5344CB8AC3E}">
        <p14:creationId xmlns:p14="http://schemas.microsoft.com/office/powerpoint/2010/main" val="413109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0522C6C-AB62-1066-60F4-E42CAA084ECD}"/>
              </a:ext>
            </a:extLst>
          </p:cNvPr>
          <p:cNvSpPr/>
          <p:nvPr/>
        </p:nvSpPr>
        <p:spPr>
          <a:xfrm>
            <a:off x="1828800" y="1934649"/>
            <a:ext cx="4419600" cy="3856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AC126C-82A7-41B4-012C-1EF1DD1823E0}"/>
              </a:ext>
            </a:extLst>
          </p:cNvPr>
          <p:cNvSpPr>
            <a:spLocks noGrp="1"/>
          </p:cNvSpPr>
          <p:nvPr>
            <p:ph type="title"/>
          </p:nvPr>
        </p:nvSpPr>
        <p:spPr/>
        <p:txBody>
          <a:bodyPr/>
          <a:lstStyle/>
          <a:p>
            <a:r>
              <a:rPr lang="en-US" dirty="0"/>
              <a:t>In Band ECC : Design Overview</a:t>
            </a:r>
          </a:p>
        </p:txBody>
      </p:sp>
      <p:graphicFrame>
        <p:nvGraphicFramePr>
          <p:cNvPr id="6" name="Table 6">
            <a:extLst>
              <a:ext uri="{FF2B5EF4-FFF2-40B4-BE49-F238E27FC236}">
                <a16:creationId xmlns:a16="http://schemas.microsoft.com/office/drawing/2014/main" id="{4A5F05C2-A722-305E-9313-493DAEF7255B}"/>
              </a:ext>
            </a:extLst>
          </p:cNvPr>
          <p:cNvGraphicFramePr>
            <a:graphicFrameLocks noGrp="1"/>
          </p:cNvGraphicFramePr>
          <p:nvPr>
            <p:ph idx="1"/>
            <p:extLst>
              <p:ext uri="{D42A27DB-BD31-4B8C-83A1-F6EECF244321}">
                <p14:modId xmlns:p14="http://schemas.microsoft.com/office/powerpoint/2010/main" val="2994984558"/>
              </p:ext>
            </p:extLst>
          </p:nvPr>
        </p:nvGraphicFramePr>
        <p:xfrm>
          <a:off x="7543800" y="2119314"/>
          <a:ext cx="4190997" cy="3535360"/>
        </p:xfrm>
        <a:graphic>
          <a:graphicData uri="http://schemas.openxmlformats.org/drawingml/2006/table">
            <a:tbl>
              <a:tblPr firstRow="1" bandRow="1">
                <a:tableStyleId>{5C22544A-7EE6-4342-B048-85BDC9FD1C3A}</a:tableStyleId>
              </a:tblPr>
              <a:tblGrid>
                <a:gridCol w="1396999">
                  <a:extLst>
                    <a:ext uri="{9D8B030D-6E8A-4147-A177-3AD203B41FA5}">
                      <a16:colId xmlns:a16="http://schemas.microsoft.com/office/drawing/2014/main" val="2257616206"/>
                    </a:ext>
                  </a:extLst>
                </a:gridCol>
                <a:gridCol w="1396999">
                  <a:extLst>
                    <a:ext uri="{9D8B030D-6E8A-4147-A177-3AD203B41FA5}">
                      <a16:colId xmlns:a16="http://schemas.microsoft.com/office/drawing/2014/main" val="4139204245"/>
                    </a:ext>
                  </a:extLst>
                </a:gridCol>
                <a:gridCol w="1396999">
                  <a:extLst>
                    <a:ext uri="{9D8B030D-6E8A-4147-A177-3AD203B41FA5}">
                      <a16:colId xmlns:a16="http://schemas.microsoft.com/office/drawing/2014/main" val="274764270"/>
                    </a:ext>
                  </a:extLst>
                </a:gridCol>
              </a:tblGrid>
              <a:tr h="707072">
                <a:tc>
                  <a:txBody>
                    <a:bodyPr/>
                    <a:lstStyle/>
                    <a:p>
                      <a:endParaRPr lang="en-US"/>
                    </a:p>
                  </a:txBody>
                  <a:tcPr/>
                </a:tc>
                <a:tc>
                  <a:txBody>
                    <a:bodyPr/>
                    <a:lstStyle/>
                    <a:p>
                      <a:endParaRPr lang="en-US"/>
                    </a:p>
                  </a:txBody>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1435571332"/>
                  </a:ext>
                </a:extLst>
              </a:tr>
              <a:tr h="707072">
                <a:tc>
                  <a:txBody>
                    <a:bodyPr/>
                    <a:lstStyle/>
                    <a:p>
                      <a:endParaRPr lang="en-US" dirty="0"/>
                    </a:p>
                  </a:txBody>
                  <a:tcPr/>
                </a:tc>
                <a:tc>
                  <a:txBody>
                    <a:bodyPr/>
                    <a:lstStyle/>
                    <a:p>
                      <a:endParaRPr lang="en-US" dirty="0"/>
                    </a:p>
                  </a:txBody>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3120811241"/>
                  </a:ext>
                </a:extLst>
              </a:tr>
              <a:tr h="707072">
                <a:tc>
                  <a:txBody>
                    <a:bodyPr/>
                    <a:lstStyle/>
                    <a:p>
                      <a:endParaRPr lang="en-US"/>
                    </a:p>
                  </a:txBody>
                  <a:tcPr/>
                </a:tc>
                <a:tc>
                  <a:txBody>
                    <a:bodyPr/>
                    <a:lstStyle/>
                    <a:p>
                      <a:endParaRPr lang="en-US"/>
                    </a:p>
                  </a:txBody>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2929548817"/>
                  </a:ext>
                </a:extLst>
              </a:tr>
              <a:tr h="707072">
                <a:tc>
                  <a:txBody>
                    <a:bodyPr/>
                    <a:lstStyle/>
                    <a:p>
                      <a:endParaRPr lang="en-US"/>
                    </a:p>
                  </a:txBody>
                  <a:tcPr/>
                </a:tc>
                <a:tc>
                  <a:txBody>
                    <a:bodyPr/>
                    <a:lstStyle/>
                    <a:p>
                      <a:endParaRPr lang="en-US"/>
                    </a:p>
                  </a:txBody>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3472900581"/>
                  </a:ext>
                </a:extLst>
              </a:tr>
              <a:tr h="707072">
                <a:tc>
                  <a:txBody>
                    <a:bodyPr/>
                    <a:lstStyle/>
                    <a:p>
                      <a:endParaRPr lang="en-US"/>
                    </a:p>
                  </a:txBody>
                  <a:tcPr/>
                </a:tc>
                <a:tc>
                  <a:txBody>
                    <a:bodyPr/>
                    <a:lstStyle/>
                    <a:p>
                      <a:endParaRPr lang="en-US"/>
                    </a:p>
                  </a:txBody>
                  <a:tcPr/>
                </a:tc>
                <a:tc>
                  <a:txBody>
                    <a:bodyPr/>
                    <a:lstStyle/>
                    <a:p>
                      <a:endParaRPr lang="en-US" dirty="0"/>
                    </a:p>
                  </a:txBody>
                  <a:tcPr>
                    <a:solidFill>
                      <a:schemeClr val="accent2">
                        <a:lumMod val="75000"/>
                      </a:schemeClr>
                    </a:solidFill>
                  </a:tcPr>
                </a:tc>
                <a:extLst>
                  <a:ext uri="{0D108BD9-81ED-4DB2-BD59-A6C34878D82A}">
                    <a16:rowId xmlns:a16="http://schemas.microsoft.com/office/drawing/2014/main" val="1286778412"/>
                  </a:ext>
                </a:extLst>
              </a:tr>
            </a:tbl>
          </a:graphicData>
        </a:graphic>
      </p:graphicFrame>
      <p:sp>
        <p:nvSpPr>
          <p:cNvPr id="4" name="Footer Placeholder 3">
            <a:extLst>
              <a:ext uri="{FF2B5EF4-FFF2-40B4-BE49-F238E27FC236}">
                <a16:creationId xmlns:a16="http://schemas.microsoft.com/office/drawing/2014/main" id="{DBD8144E-FABB-75BF-AE5C-7E00F86ED11B}"/>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6F471DF3-A9CB-6C3C-697C-5A297A0F0BBD}"/>
              </a:ext>
            </a:extLst>
          </p:cNvPr>
          <p:cNvSpPr>
            <a:spLocks noGrp="1"/>
          </p:cNvSpPr>
          <p:nvPr>
            <p:ph type="sldNum" sz="quarter" idx="12"/>
          </p:nvPr>
        </p:nvSpPr>
        <p:spPr/>
        <p:txBody>
          <a:bodyPr/>
          <a:lstStyle/>
          <a:p>
            <a:fld id="{8B820FFD-5868-4678-ACC2-C353669912D5}" type="slidenum">
              <a:rPr lang="en-US" smtClean="0"/>
              <a:pPr/>
              <a:t>6</a:t>
            </a:fld>
            <a:endParaRPr lang="en-US"/>
          </a:p>
        </p:txBody>
      </p:sp>
      <p:sp>
        <p:nvSpPr>
          <p:cNvPr id="7" name="TextBox 6">
            <a:extLst>
              <a:ext uri="{FF2B5EF4-FFF2-40B4-BE49-F238E27FC236}">
                <a16:creationId xmlns:a16="http://schemas.microsoft.com/office/drawing/2014/main" id="{9D731D13-E977-A0CB-5D55-425DB488B409}"/>
              </a:ext>
            </a:extLst>
          </p:cNvPr>
          <p:cNvSpPr txBox="1"/>
          <p:nvPr/>
        </p:nvSpPr>
        <p:spPr>
          <a:xfrm>
            <a:off x="7391400" y="5770246"/>
            <a:ext cx="4038597" cy="369332"/>
          </a:xfrm>
          <a:prstGeom prst="rect">
            <a:avLst/>
          </a:prstGeom>
          <a:noFill/>
        </p:spPr>
        <p:txBody>
          <a:bodyPr wrap="square" rtlCol="0">
            <a:spAutoFit/>
          </a:bodyPr>
          <a:lstStyle/>
          <a:p>
            <a:r>
              <a:rPr lang="en-US" dirty="0"/>
              <a:t>                            Memory</a:t>
            </a:r>
          </a:p>
        </p:txBody>
      </p:sp>
      <p:sp>
        <p:nvSpPr>
          <p:cNvPr id="8" name="TextBox 7">
            <a:extLst>
              <a:ext uri="{FF2B5EF4-FFF2-40B4-BE49-F238E27FC236}">
                <a16:creationId xmlns:a16="http://schemas.microsoft.com/office/drawing/2014/main" id="{4C9EE0C8-AD07-D7D4-E206-3015C180144F}"/>
              </a:ext>
            </a:extLst>
          </p:cNvPr>
          <p:cNvSpPr txBox="1"/>
          <p:nvPr/>
        </p:nvSpPr>
        <p:spPr>
          <a:xfrm>
            <a:off x="8763000" y="1565317"/>
            <a:ext cx="3124200" cy="369332"/>
          </a:xfrm>
          <a:prstGeom prst="rect">
            <a:avLst/>
          </a:prstGeom>
          <a:noFill/>
        </p:spPr>
        <p:txBody>
          <a:bodyPr wrap="square" rtlCol="0">
            <a:spAutoFit/>
          </a:bodyPr>
          <a:lstStyle/>
          <a:p>
            <a:r>
              <a:rPr lang="en-US" dirty="0"/>
              <a:t>Region Reserved for ECC</a:t>
            </a:r>
          </a:p>
        </p:txBody>
      </p:sp>
      <p:cxnSp>
        <p:nvCxnSpPr>
          <p:cNvPr id="10" name="Straight Arrow Connector 9">
            <a:extLst>
              <a:ext uri="{FF2B5EF4-FFF2-40B4-BE49-F238E27FC236}">
                <a16:creationId xmlns:a16="http://schemas.microsoft.com/office/drawing/2014/main" id="{1178511D-A490-49A3-FD59-D4E61959D639}"/>
              </a:ext>
            </a:extLst>
          </p:cNvPr>
          <p:cNvCxnSpPr/>
          <p:nvPr/>
        </p:nvCxnSpPr>
        <p:spPr>
          <a:xfrm>
            <a:off x="10325100" y="1934649"/>
            <a:ext cx="647700" cy="184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8BE3FE4D-DB56-394D-B138-142BDBD14170}"/>
              </a:ext>
            </a:extLst>
          </p:cNvPr>
          <p:cNvSpPr/>
          <p:nvPr/>
        </p:nvSpPr>
        <p:spPr>
          <a:xfrm>
            <a:off x="2057401" y="2066035"/>
            <a:ext cx="1600200" cy="1265751"/>
          </a:xfrm>
          <a:prstGeom prst="roundRect">
            <a:avLst/>
          </a:prstGeom>
          <a:solidFill>
            <a:schemeClr val="accent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ECC</a:t>
            </a:r>
          </a:p>
          <a:p>
            <a:pPr algn="ctr"/>
            <a:r>
              <a:rPr lang="en-US" dirty="0"/>
              <a:t>Initialization</a:t>
            </a:r>
          </a:p>
          <a:p>
            <a:pPr algn="ctr"/>
            <a:r>
              <a:rPr lang="en-US" dirty="0"/>
              <a:t>Module </a:t>
            </a:r>
          </a:p>
        </p:txBody>
      </p:sp>
      <p:cxnSp>
        <p:nvCxnSpPr>
          <p:cNvPr id="14" name="Straight Arrow Connector 13">
            <a:extLst>
              <a:ext uri="{FF2B5EF4-FFF2-40B4-BE49-F238E27FC236}">
                <a16:creationId xmlns:a16="http://schemas.microsoft.com/office/drawing/2014/main" id="{73C7F1DC-B3A5-AA61-81BA-0A111A883A91}"/>
              </a:ext>
            </a:extLst>
          </p:cNvPr>
          <p:cNvCxnSpPr/>
          <p:nvPr/>
        </p:nvCxnSpPr>
        <p:spPr>
          <a:xfrm>
            <a:off x="533400" y="2971800"/>
            <a:ext cx="1295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FB7D0DF-D895-46E5-8AF5-CFB3B1303D27}"/>
              </a:ext>
            </a:extLst>
          </p:cNvPr>
          <p:cNvCxnSpPr/>
          <p:nvPr/>
        </p:nvCxnSpPr>
        <p:spPr>
          <a:xfrm>
            <a:off x="533400" y="3429000"/>
            <a:ext cx="1295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9AB9C68-6752-1DFC-5B76-98E411C08FEE}"/>
              </a:ext>
            </a:extLst>
          </p:cNvPr>
          <p:cNvSpPr txBox="1"/>
          <p:nvPr/>
        </p:nvSpPr>
        <p:spPr>
          <a:xfrm>
            <a:off x="152400" y="2590800"/>
            <a:ext cx="1219200" cy="369332"/>
          </a:xfrm>
          <a:prstGeom prst="rect">
            <a:avLst/>
          </a:prstGeom>
          <a:noFill/>
        </p:spPr>
        <p:txBody>
          <a:bodyPr wrap="square" rtlCol="0">
            <a:spAutoFit/>
          </a:bodyPr>
          <a:lstStyle/>
          <a:p>
            <a:r>
              <a:rPr lang="en-US" dirty="0"/>
              <a:t>Rd req</a:t>
            </a:r>
          </a:p>
        </p:txBody>
      </p:sp>
      <p:sp>
        <p:nvSpPr>
          <p:cNvPr id="17" name="TextBox 16">
            <a:extLst>
              <a:ext uri="{FF2B5EF4-FFF2-40B4-BE49-F238E27FC236}">
                <a16:creationId xmlns:a16="http://schemas.microsoft.com/office/drawing/2014/main" id="{B0FE89B7-9178-2514-4C5F-C150C39A4300}"/>
              </a:ext>
            </a:extLst>
          </p:cNvPr>
          <p:cNvSpPr txBox="1"/>
          <p:nvPr/>
        </p:nvSpPr>
        <p:spPr>
          <a:xfrm>
            <a:off x="152400" y="3059668"/>
            <a:ext cx="1676399" cy="369332"/>
          </a:xfrm>
          <a:prstGeom prst="rect">
            <a:avLst/>
          </a:prstGeom>
          <a:noFill/>
        </p:spPr>
        <p:txBody>
          <a:bodyPr wrap="square" rtlCol="0">
            <a:spAutoFit/>
          </a:bodyPr>
          <a:lstStyle/>
          <a:p>
            <a:r>
              <a:rPr lang="en-US" dirty="0" err="1"/>
              <a:t>Wr</a:t>
            </a:r>
            <a:r>
              <a:rPr lang="en-US" dirty="0"/>
              <a:t> req + Data </a:t>
            </a:r>
          </a:p>
        </p:txBody>
      </p:sp>
      <p:cxnSp>
        <p:nvCxnSpPr>
          <p:cNvPr id="19" name="Straight Arrow Connector 18">
            <a:extLst>
              <a:ext uri="{FF2B5EF4-FFF2-40B4-BE49-F238E27FC236}">
                <a16:creationId xmlns:a16="http://schemas.microsoft.com/office/drawing/2014/main" id="{DD2147F0-7BE7-A220-3758-3224911C5529}"/>
              </a:ext>
            </a:extLst>
          </p:cNvPr>
          <p:cNvCxnSpPr/>
          <p:nvPr/>
        </p:nvCxnSpPr>
        <p:spPr>
          <a:xfrm flipH="1">
            <a:off x="533400" y="4953000"/>
            <a:ext cx="12953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A8E9809-8F1A-7AEC-C08C-F974337172AA}"/>
              </a:ext>
            </a:extLst>
          </p:cNvPr>
          <p:cNvSpPr txBox="1"/>
          <p:nvPr/>
        </p:nvSpPr>
        <p:spPr>
          <a:xfrm>
            <a:off x="152399" y="4531797"/>
            <a:ext cx="1676399" cy="369332"/>
          </a:xfrm>
          <a:prstGeom prst="rect">
            <a:avLst/>
          </a:prstGeom>
          <a:noFill/>
        </p:spPr>
        <p:txBody>
          <a:bodyPr wrap="square" rtlCol="0">
            <a:spAutoFit/>
          </a:bodyPr>
          <a:lstStyle/>
          <a:p>
            <a:r>
              <a:rPr lang="en-US" dirty="0"/>
              <a:t>Rd Data </a:t>
            </a:r>
          </a:p>
        </p:txBody>
      </p:sp>
      <p:sp>
        <p:nvSpPr>
          <p:cNvPr id="21" name="Rectangle: Rounded Corners 20">
            <a:extLst>
              <a:ext uri="{FF2B5EF4-FFF2-40B4-BE49-F238E27FC236}">
                <a16:creationId xmlns:a16="http://schemas.microsoft.com/office/drawing/2014/main" id="{CD685027-3B67-D7C6-6BE8-48DB828B9CB5}"/>
              </a:ext>
            </a:extLst>
          </p:cNvPr>
          <p:cNvSpPr/>
          <p:nvPr/>
        </p:nvSpPr>
        <p:spPr>
          <a:xfrm>
            <a:off x="2066289" y="3928617"/>
            <a:ext cx="1600200" cy="1265751"/>
          </a:xfrm>
          <a:prstGeom prst="roundRect">
            <a:avLst/>
          </a:prstGeom>
          <a:solidFill>
            <a:schemeClr val="accent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ECC</a:t>
            </a:r>
          </a:p>
          <a:p>
            <a:pPr algn="ctr"/>
            <a:r>
              <a:rPr lang="en-US" dirty="0"/>
              <a:t>Computation</a:t>
            </a:r>
          </a:p>
        </p:txBody>
      </p:sp>
      <p:cxnSp>
        <p:nvCxnSpPr>
          <p:cNvPr id="23" name="Straight Arrow Connector 22">
            <a:extLst>
              <a:ext uri="{FF2B5EF4-FFF2-40B4-BE49-F238E27FC236}">
                <a16:creationId xmlns:a16="http://schemas.microsoft.com/office/drawing/2014/main" id="{2BE0B52A-FCF2-4F09-DC62-91AC5D591E6B}"/>
              </a:ext>
            </a:extLst>
          </p:cNvPr>
          <p:cNvCxnSpPr/>
          <p:nvPr/>
        </p:nvCxnSpPr>
        <p:spPr>
          <a:xfrm>
            <a:off x="6267451" y="3331786"/>
            <a:ext cx="1276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0DE2E95-565C-2C1E-3519-36FB5F1341F8}"/>
              </a:ext>
            </a:extLst>
          </p:cNvPr>
          <p:cNvCxnSpPr/>
          <p:nvPr/>
        </p:nvCxnSpPr>
        <p:spPr>
          <a:xfrm flipH="1">
            <a:off x="6248400" y="4419600"/>
            <a:ext cx="1295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5B6EEF01-20F5-1E3E-6DB0-A22DB4387715}"/>
              </a:ext>
            </a:extLst>
          </p:cNvPr>
          <p:cNvSpPr/>
          <p:nvPr/>
        </p:nvSpPr>
        <p:spPr>
          <a:xfrm>
            <a:off x="4180205" y="3230048"/>
            <a:ext cx="1600200" cy="1265751"/>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Recent Syndrome Buffer </a:t>
            </a:r>
          </a:p>
        </p:txBody>
      </p:sp>
    </p:spTree>
    <p:extLst>
      <p:ext uri="{BB962C8B-B14F-4D97-AF65-F5344CB8AC3E}">
        <p14:creationId xmlns:p14="http://schemas.microsoft.com/office/powerpoint/2010/main" val="95240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p:bldP spid="8" grpId="0"/>
      <p:bldP spid="11" grpId="0" animBg="1"/>
      <p:bldP spid="16" grpId="0"/>
      <p:bldP spid="17" grpId="0"/>
      <p:bldP spid="20" grpId="0"/>
      <p:bldP spid="21"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394D23-023F-BE75-82D5-0653AE8E9BD8}"/>
              </a:ext>
            </a:extLst>
          </p:cNvPr>
          <p:cNvSpPr>
            <a:spLocks noGrp="1"/>
          </p:cNvSpPr>
          <p:nvPr>
            <p:ph type="title"/>
          </p:nvPr>
        </p:nvSpPr>
        <p:spPr/>
        <p:txBody>
          <a:bodyPr/>
          <a:lstStyle/>
          <a:p>
            <a:r>
              <a:rPr lang="en-US" dirty="0"/>
              <a:t>FV VERIFICATION STRATEGY</a:t>
            </a:r>
          </a:p>
        </p:txBody>
      </p:sp>
      <p:sp>
        <p:nvSpPr>
          <p:cNvPr id="4" name="Footer Placeholder 3">
            <a:extLst>
              <a:ext uri="{FF2B5EF4-FFF2-40B4-BE49-F238E27FC236}">
                <a16:creationId xmlns:a16="http://schemas.microsoft.com/office/drawing/2014/main" id="{DC97CFBC-E59B-8CCC-1CE0-17B9BEC6520D}"/>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FBD57EE4-1896-0B1E-4A44-39FE769C93E2}"/>
              </a:ext>
            </a:extLst>
          </p:cNvPr>
          <p:cNvSpPr>
            <a:spLocks noGrp="1"/>
          </p:cNvSpPr>
          <p:nvPr>
            <p:ph type="sldNum" sz="quarter" idx="12"/>
          </p:nvPr>
        </p:nvSpPr>
        <p:spPr/>
        <p:txBody>
          <a:bodyPr/>
          <a:lstStyle/>
          <a:p>
            <a:fld id="{8B820FFD-5868-4678-ACC2-C353669912D5}" type="slidenum">
              <a:rPr lang="en-US" smtClean="0"/>
              <a:pPr/>
              <a:t>7</a:t>
            </a:fld>
            <a:endParaRPr lang="en-US"/>
          </a:p>
        </p:txBody>
      </p:sp>
    </p:spTree>
    <p:extLst>
      <p:ext uri="{BB962C8B-B14F-4D97-AF65-F5344CB8AC3E}">
        <p14:creationId xmlns:p14="http://schemas.microsoft.com/office/powerpoint/2010/main" val="62815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ECC Initialization Module: Challenges </a:t>
            </a:r>
          </a:p>
        </p:txBody>
      </p:sp>
      <p:graphicFrame>
        <p:nvGraphicFramePr>
          <p:cNvPr id="9" name="Content Placeholder 8">
            <a:extLst>
              <a:ext uri="{FF2B5EF4-FFF2-40B4-BE49-F238E27FC236}">
                <a16:creationId xmlns:a16="http://schemas.microsoft.com/office/drawing/2014/main" id="{192FF312-567C-B97E-EB2C-9D54BAD28836}"/>
              </a:ext>
            </a:extLst>
          </p:cNvPr>
          <p:cNvGraphicFramePr>
            <a:graphicFrameLocks noGrp="1"/>
          </p:cNvGraphicFramePr>
          <p:nvPr>
            <p:ph idx="1"/>
            <p:extLst>
              <p:ext uri="{D42A27DB-BD31-4B8C-83A1-F6EECF244321}">
                <p14:modId xmlns:p14="http://schemas.microsoft.com/office/powerpoint/2010/main" val="715713159"/>
              </p:ext>
            </p:extLst>
          </p:nvPr>
        </p:nvGraphicFramePr>
        <p:xfrm>
          <a:off x="609600" y="1447801"/>
          <a:ext cx="6172200" cy="2666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8</a:t>
            </a:fld>
            <a:endParaRPr lang="en-US"/>
          </a:p>
        </p:txBody>
      </p:sp>
      <p:pic>
        <p:nvPicPr>
          <p:cNvPr id="8" name="Picture 7">
            <a:extLst>
              <a:ext uri="{FF2B5EF4-FFF2-40B4-BE49-F238E27FC236}">
                <a16:creationId xmlns:a16="http://schemas.microsoft.com/office/drawing/2014/main" id="{C5E118DB-BC74-6EE7-5211-B3D87C6D787B}"/>
              </a:ext>
            </a:extLst>
          </p:cNvPr>
          <p:cNvPicPr>
            <a:picLocks noChangeAspect="1"/>
          </p:cNvPicPr>
          <p:nvPr/>
        </p:nvPicPr>
        <p:blipFill rotWithShape="1">
          <a:blip r:embed="rId8"/>
          <a:srcRect l="18158" r="11803" b="6235"/>
          <a:stretch/>
        </p:blipFill>
        <p:spPr>
          <a:xfrm>
            <a:off x="8763000" y="1166018"/>
            <a:ext cx="2743200" cy="4525963"/>
          </a:xfrm>
          <a:prstGeom prst="rect">
            <a:avLst/>
          </a:prstGeom>
        </p:spPr>
      </p:pic>
      <p:sp>
        <p:nvSpPr>
          <p:cNvPr id="10" name="Rectangle 9">
            <a:extLst>
              <a:ext uri="{FF2B5EF4-FFF2-40B4-BE49-F238E27FC236}">
                <a16:creationId xmlns:a16="http://schemas.microsoft.com/office/drawing/2014/main" id="{05F07CC9-7750-B91C-79FF-8B0518FF0704}"/>
              </a:ext>
            </a:extLst>
          </p:cNvPr>
          <p:cNvSpPr/>
          <p:nvPr/>
        </p:nvSpPr>
        <p:spPr>
          <a:xfrm>
            <a:off x="1676400" y="5030724"/>
            <a:ext cx="6172200" cy="228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ECC Initialization Sequence</a:t>
            </a:r>
          </a:p>
        </p:txBody>
      </p:sp>
      <p:sp>
        <p:nvSpPr>
          <p:cNvPr id="11" name="Speech Bubble: Rectangle 10">
            <a:extLst>
              <a:ext uri="{FF2B5EF4-FFF2-40B4-BE49-F238E27FC236}">
                <a16:creationId xmlns:a16="http://schemas.microsoft.com/office/drawing/2014/main" id="{9E709B27-3153-4405-3A96-7E262BE830D3}"/>
              </a:ext>
            </a:extLst>
          </p:cNvPr>
          <p:cNvSpPr/>
          <p:nvPr/>
        </p:nvSpPr>
        <p:spPr>
          <a:xfrm>
            <a:off x="1447800" y="4191000"/>
            <a:ext cx="9144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IDLE</a:t>
            </a:r>
          </a:p>
        </p:txBody>
      </p:sp>
      <p:sp>
        <p:nvSpPr>
          <p:cNvPr id="12" name="Speech Bubble: Rectangle 11">
            <a:extLst>
              <a:ext uri="{FF2B5EF4-FFF2-40B4-BE49-F238E27FC236}">
                <a16:creationId xmlns:a16="http://schemas.microsoft.com/office/drawing/2014/main" id="{961F6113-96A3-05C8-8E8B-A4EDB10D56A8}"/>
              </a:ext>
            </a:extLst>
          </p:cNvPr>
          <p:cNvSpPr/>
          <p:nvPr/>
        </p:nvSpPr>
        <p:spPr>
          <a:xfrm>
            <a:off x="7620000" y="4192524"/>
            <a:ext cx="9144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DONE</a:t>
            </a:r>
          </a:p>
        </p:txBody>
      </p:sp>
      <p:sp>
        <p:nvSpPr>
          <p:cNvPr id="13" name="Speech Bubble: Rectangle 12">
            <a:extLst>
              <a:ext uri="{FF2B5EF4-FFF2-40B4-BE49-F238E27FC236}">
                <a16:creationId xmlns:a16="http://schemas.microsoft.com/office/drawing/2014/main" id="{DA61D98E-C500-89F9-B368-7B436D0CF192}"/>
              </a:ext>
            </a:extLst>
          </p:cNvPr>
          <p:cNvSpPr/>
          <p:nvPr/>
        </p:nvSpPr>
        <p:spPr>
          <a:xfrm>
            <a:off x="2743200" y="4206875"/>
            <a:ext cx="11430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Initialize Region#1</a:t>
            </a:r>
          </a:p>
        </p:txBody>
      </p:sp>
      <p:sp>
        <p:nvSpPr>
          <p:cNvPr id="15" name="Speech Bubble: Rectangle 14">
            <a:extLst>
              <a:ext uri="{FF2B5EF4-FFF2-40B4-BE49-F238E27FC236}">
                <a16:creationId xmlns:a16="http://schemas.microsoft.com/office/drawing/2014/main" id="{5DE2A2FA-1D7C-6C8E-1077-B96DB91DB5A9}"/>
              </a:ext>
            </a:extLst>
          </p:cNvPr>
          <p:cNvSpPr/>
          <p:nvPr/>
        </p:nvSpPr>
        <p:spPr>
          <a:xfrm>
            <a:off x="6324600" y="4191000"/>
            <a:ext cx="11430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Initialize </a:t>
            </a:r>
            <a:r>
              <a:rPr lang="en-US" dirty="0" err="1"/>
              <a:t>Region#N</a:t>
            </a:r>
            <a:endParaRPr lang="en-US" dirty="0"/>
          </a:p>
        </p:txBody>
      </p:sp>
      <p:sp>
        <p:nvSpPr>
          <p:cNvPr id="16" name="Speech Bubble: Rectangle with Corners Rounded 15">
            <a:extLst>
              <a:ext uri="{FF2B5EF4-FFF2-40B4-BE49-F238E27FC236}">
                <a16:creationId xmlns:a16="http://schemas.microsoft.com/office/drawing/2014/main" id="{7DE9CACB-25C8-D4AC-3FE9-76391D51A788}"/>
              </a:ext>
            </a:extLst>
          </p:cNvPr>
          <p:cNvSpPr/>
          <p:nvPr/>
        </p:nvSpPr>
        <p:spPr>
          <a:xfrm>
            <a:off x="1110916" y="5426075"/>
            <a:ext cx="2191084" cy="365125"/>
          </a:xfrm>
          <a:prstGeom prst="wedgeRoundRectCallout">
            <a:avLst>
              <a:gd name="adj1" fmla="val -22831"/>
              <a:gd name="adj2" fmla="val -9144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Out of Reset State</a:t>
            </a:r>
          </a:p>
        </p:txBody>
      </p:sp>
      <p:sp>
        <p:nvSpPr>
          <p:cNvPr id="18" name="Rectangle 17">
            <a:extLst>
              <a:ext uri="{FF2B5EF4-FFF2-40B4-BE49-F238E27FC236}">
                <a16:creationId xmlns:a16="http://schemas.microsoft.com/office/drawing/2014/main" id="{5E8653A1-0159-B07C-0D77-9197F08C08A7}"/>
              </a:ext>
            </a:extLst>
          </p:cNvPr>
          <p:cNvSpPr/>
          <p:nvPr/>
        </p:nvSpPr>
        <p:spPr>
          <a:xfrm>
            <a:off x="3466432" y="5691981"/>
            <a:ext cx="2667000" cy="365125"/>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n-US" dirty="0"/>
              <a:t>Millions of Clock cycles</a:t>
            </a:r>
          </a:p>
        </p:txBody>
      </p:sp>
      <p:sp>
        <p:nvSpPr>
          <p:cNvPr id="17" name="Left Brace 16">
            <a:extLst>
              <a:ext uri="{FF2B5EF4-FFF2-40B4-BE49-F238E27FC236}">
                <a16:creationId xmlns:a16="http://schemas.microsoft.com/office/drawing/2014/main" id="{7FEAFA63-6AD2-8D85-4CC8-7D76F6FB179C}"/>
              </a:ext>
            </a:extLst>
          </p:cNvPr>
          <p:cNvSpPr/>
          <p:nvPr/>
        </p:nvSpPr>
        <p:spPr>
          <a:xfrm rot="16200000">
            <a:off x="4579938" y="2384424"/>
            <a:ext cx="365126" cy="6172201"/>
          </a:xfrm>
          <a:prstGeom prst="leftBrace">
            <a:avLst>
              <a:gd name="adj1" fmla="val 9474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2CE65EB5-63BA-226C-7495-7EFA04C867A6}"/>
              </a:ext>
            </a:extLst>
          </p:cNvPr>
          <p:cNvCxnSpPr>
            <a:stCxn id="13" idx="3"/>
            <a:endCxn id="15" idx="1"/>
          </p:cNvCxnSpPr>
          <p:nvPr/>
        </p:nvCxnSpPr>
        <p:spPr>
          <a:xfrm flipV="1">
            <a:off x="3886200" y="4497324"/>
            <a:ext cx="2438400" cy="1587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23" name="Diagram 22">
            <a:extLst>
              <a:ext uri="{FF2B5EF4-FFF2-40B4-BE49-F238E27FC236}">
                <a16:creationId xmlns:a16="http://schemas.microsoft.com/office/drawing/2014/main" id="{42699196-3529-2726-EFB9-A574D4679BB6}"/>
              </a:ext>
            </a:extLst>
          </p:cNvPr>
          <p:cNvGraphicFramePr/>
          <p:nvPr>
            <p:extLst>
              <p:ext uri="{D42A27DB-BD31-4B8C-83A1-F6EECF244321}">
                <p14:modId xmlns:p14="http://schemas.microsoft.com/office/powerpoint/2010/main" val="1412295585"/>
              </p:ext>
            </p:extLst>
          </p:nvPr>
        </p:nvGraphicFramePr>
        <p:xfrm>
          <a:off x="-685800" y="0"/>
          <a:ext cx="3112170" cy="208385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86947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animBg="1"/>
      <p:bldP spid="11" grpId="0" animBg="1"/>
      <p:bldP spid="12" grpId="0" animBg="1"/>
      <p:bldP spid="13" grpId="0" animBg="1"/>
      <p:bldP spid="15" grpId="0" animBg="1"/>
      <p:bldP spid="16" grpId="0" animBg="1"/>
      <p:bldP spid="18" grpId="0"/>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ECC Initialization Module: Verification Strategy </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9</a:t>
            </a:fld>
            <a:endParaRPr lang="en-US"/>
          </a:p>
        </p:txBody>
      </p:sp>
      <p:sp>
        <p:nvSpPr>
          <p:cNvPr id="10" name="Rectangle 9">
            <a:extLst>
              <a:ext uri="{FF2B5EF4-FFF2-40B4-BE49-F238E27FC236}">
                <a16:creationId xmlns:a16="http://schemas.microsoft.com/office/drawing/2014/main" id="{05F07CC9-7750-B91C-79FF-8B0518FF0704}"/>
              </a:ext>
            </a:extLst>
          </p:cNvPr>
          <p:cNvSpPr/>
          <p:nvPr/>
        </p:nvSpPr>
        <p:spPr>
          <a:xfrm>
            <a:off x="5029200" y="2439924"/>
            <a:ext cx="6172200" cy="228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t>ECC Initialization Sequence</a:t>
            </a:r>
          </a:p>
        </p:txBody>
      </p:sp>
      <p:sp>
        <p:nvSpPr>
          <p:cNvPr id="11" name="Speech Bubble: Rectangle 10">
            <a:extLst>
              <a:ext uri="{FF2B5EF4-FFF2-40B4-BE49-F238E27FC236}">
                <a16:creationId xmlns:a16="http://schemas.microsoft.com/office/drawing/2014/main" id="{9E709B27-3153-4405-3A96-7E262BE830D3}"/>
              </a:ext>
            </a:extLst>
          </p:cNvPr>
          <p:cNvSpPr/>
          <p:nvPr/>
        </p:nvSpPr>
        <p:spPr>
          <a:xfrm>
            <a:off x="4800600" y="1600200"/>
            <a:ext cx="9144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IDLE</a:t>
            </a:r>
          </a:p>
        </p:txBody>
      </p:sp>
      <p:sp>
        <p:nvSpPr>
          <p:cNvPr id="12" name="Speech Bubble: Rectangle 11">
            <a:extLst>
              <a:ext uri="{FF2B5EF4-FFF2-40B4-BE49-F238E27FC236}">
                <a16:creationId xmlns:a16="http://schemas.microsoft.com/office/drawing/2014/main" id="{961F6113-96A3-05C8-8E8B-A4EDB10D56A8}"/>
              </a:ext>
            </a:extLst>
          </p:cNvPr>
          <p:cNvSpPr/>
          <p:nvPr/>
        </p:nvSpPr>
        <p:spPr>
          <a:xfrm>
            <a:off x="10972800" y="1601724"/>
            <a:ext cx="9144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DONE</a:t>
            </a:r>
          </a:p>
        </p:txBody>
      </p:sp>
      <p:sp>
        <p:nvSpPr>
          <p:cNvPr id="13" name="Speech Bubble: Rectangle 12">
            <a:extLst>
              <a:ext uri="{FF2B5EF4-FFF2-40B4-BE49-F238E27FC236}">
                <a16:creationId xmlns:a16="http://schemas.microsoft.com/office/drawing/2014/main" id="{DA61D98E-C500-89F9-B368-7B436D0CF192}"/>
              </a:ext>
            </a:extLst>
          </p:cNvPr>
          <p:cNvSpPr/>
          <p:nvPr/>
        </p:nvSpPr>
        <p:spPr>
          <a:xfrm>
            <a:off x="6096000" y="1616075"/>
            <a:ext cx="11430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Initialize Region#1</a:t>
            </a:r>
          </a:p>
        </p:txBody>
      </p:sp>
      <p:sp>
        <p:nvSpPr>
          <p:cNvPr id="15" name="Speech Bubble: Rectangle 14">
            <a:extLst>
              <a:ext uri="{FF2B5EF4-FFF2-40B4-BE49-F238E27FC236}">
                <a16:creationId xmlns:a16="http://schemas.microsoft.com/office/drawing/2014/main" id="{5DE2A2FA-1D7C-6C8E-1077-B96DB91DB5A9}"/>
              </a:ext>
            </a:extLst>
          </p:cNvPr>
          <p:cNvSpPr/>
          <p:nvPr/>
        </p:nvSpPr>
        <p:spPr>
          <a:xfrm>
            <a:off x="9677400" y="1600200"/>
            <a:ext cx="1143000" cy="612648"/>
          </a:xfrm>
          <a:prstGeom prst="wedgeRectCallout">
            <a:avLst>
              <a:gd name="adj1" fmla="val -22149"/>
              <a:gd name="adj2" fmla="val 84103"/>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Initialize </a:t>
            </a:r>
            <a:r>
              <a:rPr lang="en-US" dirty="0" err="1"/>
              <a:t>Region#N</a:t>
            </a:r>
            <a:endParaRPr lang="en-US" dirty="0"/>
          </a:p>
        </p:txBody>
      </p:sp>
      <p:cxnSp>
        <p:nvCxnSpPr>
          <p:cNvPr id="20" name="Straight Connector 19">
            <a:extLst>
              <a:ext uri="{FF2B5EF4-FFF2-40B4-BE49-F238E27FC236}">
                <a16:creationId xmlns:a16="http://schemas.microsoft.com/office/drawing/2014/main" id="{2CE65EB5-63BA-226C-7495-7EFA04C867A6}"/>
              </a:ext>
            </a:extLst>
          </p:cNvPr>
          <p:cNvCxnSpPr>
            <a:stCxn id="13" idx="3"/>
            <a:endCxn id="15" idx="1"/>
          </p:cNvCxnSpPr>
          <p:nvPr/>
        </p:nvCxnSpPr>
        <p:spPr>
          <a:xfrm flipV="1">
            <a:off x="7239000" y="1906524"/>
            <a:ext cx="2438400" cy="1587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19" name="Group 18">
            <a:extLst>
              <a:ext uri="{FF2B5EF4-FFF2-40B4-BE49-F238E27FC236}">
                <a16:creationId xmlns:a16="http://schemas.microsoft.com/office/drawing/2014/main" id="{EE37B60E-CCE2-46C3-BAE8-8B7A1D6331F4}"/>
              </a:ext>
            </a:extLst>
          </p:cNvPr>
          <p:cNvGrpSpPr/>
          <p:nvPr/>
        </p:nvGrpSpPr>
        <p:grpSpPr>
          <a:xfrm>
            <a:off x="304800" y="2454275"/>
            <a:ext cx="4305300" cy="747812"/>
            <a:chOff x="-2806701" y="2454275"/>
            <a:chExt cx="4305300" cy="747812"/>
          </a:xfrm>
        </p:grpSpPr>
        <p:sp>
          <p:nvSpPr>
            <p:cNvPr id="16" name="Speech Bubble: Rectangle with Corners Rounded 15">
              <a:extLst>
                <a:ext uri="{FF2B5EF4-FFF2-40B4-BE49-F238E27FC236}">
                  <a16:creationId xmlns:a16="http://schemas.microsoft.com/office/drawing/2014/main" id="{7DE9CACB-25C8-D4AC-3FE9-76391D51A788}"/>
                </a:ext>
              </a:extLst>
            </p:cNvPr>
            <p:cNvSpPr/>
            <p:nvPr/>
          </p:nvSpPr>
          <p:spPr>
            <a:xfrm>
              <a:off x="-533400" y="2836962"/>
              <a:ext cx="2031999" cy="365125"/>
            </a:xfrm>
            <a:prstGeom prst="wedgeRoundRectCallout">
              <a:avLst>
                <a:gd name="adj1" fmla="val 50229"/>
                <a:gd name="adj2" fmla="val -94741"/>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Out of Reset State</a:t>
              </a:r>
            </a:p>
          </p:txBody>
        </p:sp>
        <p:sp>
          <p:nvSpPr>
            <p:cNvPr id="14" name="Rectangle 13">
              <a:extLst>
                <a:ext uri="{FF2B5EF4-FFF2-40B4-BE49-F238E27FC236}">
                  <a16:creationId xmlns:a16="http://schemas.microsoft.com/office/drawing/2014/main" id="{AF2118F2-279F-0C6D-645C-7D3DCC169087}"/>
                </a:ext>
              </a:extLst>
            </p:cNvPr>
            <p:cNvSpPr/>
            <p:nvPr/>
          </p:nvSpPr>
          <p:spPr>
            <a:xfrm>
              <a:off x="-2806701" y="2454275"/>
              <a:ext cx="4305300" cy="214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graphicFrame>
        <p:nvGraphicFramePr>
          <p:cNvPr id="22" name="Content Placeholder 21">
            <a:extLst>
              <a:ext uri="{FF2B5EF4-FFF2-40B4-BE49-F238E27FC236}">
                <a16:creationId xmlns:a16="http://schemas.microsoft.com/office/drawing/2014/main" id="{A593D7A5-DFFC-F371-D11A-445405F9F48E}"/>
              </a:ext>
            </a:extLst>
          </p:cNvPr>
          <p:cNvGraphicFramePr>
            <a:graphicFrameLocks noGrp="1"/>
          </p:cNvGraphicFramePr>
          <p:nvPr>
            <p:ph idx="1"/>
            <p:extLst>
              <p:ext uri="{D42A27DB-BD31-4B8C-83A1-F6EECF244321}">
                <p14:modId xmlns:p14="http://schemas.microsoft.com/office/powerpoint/2010/main" val="2916106353"/>
              </p:ext>
            </p:extLst>
          </p:nvPr>
        </p:nvGraphicFramePr>
        <p:xfrm>
          <a:off x="152400" y="1616075"/>
          <a:ext cx="4559300" cy="4403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8" name="Group 97">
            <a:extLst>
              <a:ext uri="{FF2B5EF4-FFF2-40B4-BE49-F238E27FC236}">
                <a16:creationId xmlns:a16="http://schemas.microsoft.com/office/drawing/2014/main" id="{094CCF85-4954-4F43-B73B-D3E036395CC4}"/>
              </a:ext>
            </a:extLst>
          </p:cNvPr>
          <p:cNvGrpSpPr/>
          <p:nvPr/>
        </p:nvGrpSpPr>
        <p:grpSpPr>
          <a:xfrm>
            <a:off x="5351157" y="3061508"/>
            <a:ext cx="6354689" cy="3348642"/>
            <a:chOff x="5351157" y="3061508"/>
            <a:chExt cx="6354689" cy="3348642"/>
          </a:xfrm>
        </p:grpSpPr>
        <p:grpSp>
          <p:nvGrpSpPr>
            <p:cNvPr id="58" name="Group 57">
              <a:extLst>
                <a:ext uri="{FF2B5EF4-FFF2-40B4-BE49-F238E27FC236}">
                  <a16:creationId xmlns:a16="http://schemas.microsoft.com/office/drawing/2014/main" id="{3C5FC3E8-25F0-8A9D-5A05-3CCD2896A490}"/>
                </a:ext>
              </a:extLst>
            </p:cNvPr>
            <p:cNvGrpSpPr/>
            <p:nvPr/>
          </p:nvGrpSpPr>
          <p:grpSpPr>
            <a:xfrm>
              <a:off x="5737712" y="3098546"/>
              <a:ext cx="1765302" cy="2160780"/>
              <a:chOff x="5334000" y="3373473"/>
              <a:chExt cx="1828800" cy="2952784"/>
            </a:xfrm>
          </p:grpSpPr>
          <p:sp>
            <p:nvSpPr>
              <p:cNvPr id="23" name="Flowchart: Connector 22">
                <a:extLst>
                  <a:ext uri="{FF2B5EF4-FFF2-40B4-BE49-F238E27FC236}">
                    <a16:creationId xmlns:a16="http://schemas.microsoft.com/office/drawing/2014/main" id="{94BEA1B3-BC95-7253-2D45-A6138463A4D1}"/>
                  </a:ext>
                </a:extLst>
              </p:cNvPr>
              <p:cNvSpPr/>
              <p:nvPr/>
            </p:nvSpPr>
            <p:spPr>
              <a:xfrm>
                <a:off x="5334000" y="4724400"/>
                <a:ext cx="228600" cy="228600"/>
              </a:xfrm>
              <a:prstGeom prst="flowChartConnector">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4" name="Flowchart: Connector 23">
                <a:extLst>
                  <a:ext uri="{FF2B5EF4-FFF2-40B4-BE49-F238E27FC236}">
                    <a16:creationId xmlns:a16="http://schemas.microsoft.com/office/drawing/2014/main" id="{E90A1297-C018-C793-88A8-DD633C5BE23B}"/>
                  </a:ext>
                </a:extLst>
              </p:cNvPr>
              <p:cNvSpPr/>
              <p:nvPr/>
            </p:nvSpPr>
            <p:spPr>
              <a:xfrm>
                <a:off x="5698435" y="440145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a:extLst>
                  <a:ext uri="{FF2B5EF4-FFF2-40B4-BE49-F238E27FC236}">
                    <a16:creationId xmlns:a16="http://schemas.microsoft.com/office/drawing/2014/main" id="{498DC40A-1DFB-3E4F-529B-B299C3AAD4A0}"/>
                  </a:ext>
                </a:extLst>
              </p:cNvPr>
              <p:cNvSpPr/>
              <p:nvPr/>
            </p:nvSpPr>
            <p:spPr>
              <a:xfrm>
                <a:off x="5715000" y="5066015"/>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a:extLst>
                  <a:ext uri="{FF2B5EF4-FFF2-40B4-BE49-F238E27FC236}">
                    <a16:creationId xmlns:a16="http://schemas.microsoft.com/office/drawing/2014/main" id="{C1665761-AAFD-0F0F-16D4-98E1453B328E}"/>
                  </a:ext>
                </a:extLst>
              </p:cNvPr>
              <p:cNvSpPr/>
              <p:nvPr/>
            </p:nvSpPr>
            <p:spPr>
              <a:xfrm>
                <a:off x="6096000" y="473004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id="{BD914339-8614-998A-98E5-589F68C5DA60}"/>
                  </a:ext>
                </a:extLst>
              </p:cNvPr>
              <p:cNvSpPr/>
              <p:nvPr/>
            </p:nvSpPr>
            <p:spPr>
              <a:xfrm>
                <a:off x="6096000" y="5426076"/>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a:extLst>
                  <a:ext uri="{FF2B5EF4-FFF2-40B4-BE49-F238E27FC236}">
                    <a16:creationId xmlns:a16="http://schemas.microsoft.com/office/drawing/2014/main" id="{387A55B1-F34F-BE97-7858-F6FB9FEAB102}"/>
                  </a:ext>
                </a:extLst>
              </p:cNvPr>
              <p:cNvSpPr/>
              <p:nvPr/>
            </p:nvSpPr>
            <p:spPr>
              <a:xfrm>
                <a:off x="6096000" y="4028366"/>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a:extLst>
                  <a:ext uri="{FF2B5EF4-FFF2-40B4-BE49-F238E27FC236}">
                    <a16:creationId xmlns:a16="http://schemas.microsoft.com/office/drawing/2014/main" id="{6561C712-FB85-1B42-8DEB-0B0C5C182CF9}"/>
                  </a:ext>
                </a:extLst>
              </p:cNvPr>
              <p:cNvSpPr/>
              <p:nvPr/>
            </p:nvSpPr>
            <p:spPr>
              <a:xfrm>
                <a:off x="6477000" y="440145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a:extLst>
                  <a:ext uri="{FF2B5EF4-FFF2-40B4-BE49-F238E27FC236}">
                    <a16:creationId xmlns:a16="http://schemas.microsoft.com/office/drawing/2014/main" id="{41742150-C236-DC6D-7692-BA43D630A19D}"/>
                  </a:ext>
                </a:extLst>
              </p:cNvPr>
              <p:cNvSpPr/>
              <p:nvPr/>
            </p:nvSpPr>
            <p:spPr>
              <a:xfrm>
                <a:off x="6477000" y="5078059"/>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a:extLst>
                  <a:ext uri="{FF2B5EF4-FFF2-40B4-BE49-F238E27FC236}">
                    <a16:creationId xmlns:a16="http://schemas.microsoft.com/office/drawing/2014/main" id="{79914C6F-B1B5-ECAE-9060-D00253E0C3F3}"/>
                  </a:ext>
                </a:extLst>
              </p:cNvPr>
              <p:cNvSpPr/>
              <p:nvPr/>
            </p:nvSpPr>
            <p:spPr>
              <a:xfrm>
                <a:off x="6477000" y="5776914"/>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a:extLst>
                  <a:ext uri="{FF2B5EF4-FFF2-40B4-BE49-F238E27FC236}">
                    <a16:creationId xmlns:a16="http://schemas.microsoft.com/office/drawing/2014/main" id="{6D84CCE8-D82F-1E57-5132-D4DCED855819}"/>
                  </a:ext>
                </a:extLst>
              </p:cNvPr>
              <p:cNvSpPr/>
              <p:nvPr/>
            </p:nvSpPr>
            <p:spPr>
              <a:xfrm>
                <a:off x="6477000" y="3714782"/>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a:extLst>
                  <a:ext uri="{FF2B5EF4-FFF2-40B4-BE49-F238E27FC236}">
                    <a16:creationId xmlns:a16="http://schemas.microsoft.com/office/drawing/2014/main" id="{EDEFA607-89B7-BCC3-A794-285185419A57}"/>
                  </a:ext>
                </a:extLst>
              </p:cNvPr>
              <p:cNvSpPr/>
              <p:nvPr/>
            </p:nvSpPr>
            <p:spPr>
              <a:xfrm>
                <a:off x="6934200" y="4724400"/>
                <a:ext cx="228600" cy="228600"/>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Flowchart: Connector 34">
                <a:extLst>
                  <a:ext uri="{FF2B5EF4-FFF2-40B4-BE49-F238E27FC236}">
                    <a16:creationId xmlns:a16="http://schemas.microsoft.com/office/drawing/2014/main" id="{D5BCE81F-4033-9A40-D4BE-DCA598174ED3}"/>
                  </a:ext>
                </a:extLst>
              </p:cNvPr>
              <p:cNvSpPr/>
              <p:nvPr/>
            </p:nvSpPr>
            <p:spPr>
              <a:xfrm>
                <a:off x="6932543" y="4001959"/>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a:extLst>
                  <a:ext uri="{FF2B5EF4-FFF2-40B4-BE49-F238E27FC236}">
                    <a16:creationId xmlns:a16="http://schemas.microsoft.com/office/drawing/2014/main" id="{3756A3C9-7ADB-A249-249E-ABC4F1F321AB}"/>
                  </a:ext>
                </a:extLst>
              </p:cNvPr>
              <p:cNvSpPr/>
              <p:nvPr/>
            </p:nvSpPr>
            <p:spPr>
              <a:xfrm>
                <a:off x="6934200" y="5446841"/>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a:extLst>
                  <a:ext uri="{FF2B5EF4-FFF2-40B4-BE49-F238E27FC236}">
                    <a16:creationId xmlns:a16="http://schemas.microsoft.com/office/drawing/2014/main" id="{17D0542F-B23C-C279-2BE9-F55787ABB6C9}"/>
                  </a:ext>
                </a:extLst>
              </p:cNvPr>
              <p:cNvSpPr/>
              <p:nvPr/>
            </p:nvSpPr>
            <p:spPr>
              <a:xfrm>
                <a:off x="6934200" y="6097657"/>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lowchart: Connector 37">
                <a:extLst>
                  <a:ext uri="{FF2B5EF4-FFF2-40B4-BE49-F238E27FC236}">
                    <a16:creationId xmlns:a16="http://schemas.microsoft.com/office/drawing/2014/main" id="{C4052FC3-CED1-1EFD-2BF5-24EAC1813E2F}"/>
                  </a:ext>
                </a:extLst>
              </p:cNvPr>
              <p:cNvSpPr/>
              <p:nvPr/>
            </p:nvSpPr>
            <p:spPr>
              <a:xfrm>
                <a:off x="6932543" y="3373473"/>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8FD589DF-E597-9E62-58FB-113E99D9342D}"/>
                  </a:ext>
                </a:extLst>
              </p:cNvPr>
              <p:cNvCxnSpPr>
                <a:cxnSpLocks/>
                <a:stCxn id="23" idx="7"/>
                <a:endCxn id="24" idx="3"/>
              </p:cNvCxnSpPr>
              <p:nvPr/>
            </p:nvCxnSpPr>
            <p:spPr>
              <a:xfrm flipV="1">
                <a:off x="5529122" y="4596572"/>
                <a:ext cx="202791" cy="16130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7" name="Straight Arrow Connector 46">
                <a:extLst>
                  <a:ext uri="{FF2B5EF4-FFF2-40B4-BE49-F238E27FC236}">
                    <a16:creationId xmlns:a16="http://schemas.microsoft.com/office/drawing/2014/main" id="{09B4AC0E-CDE9-4471-5B33-9EE50CB148A6}"/>
                  </a:ext>
                </a:extLst>
              </p:cNvPr>
              <p:cNvCxnSpPr>
                <a:stCxn id="23" idx="5"/>
                <a:endCxn id="25" idx="1"/>
              </p:cNvCxnSpPr>
              <p:nvPr/>
            </p:nvCxnSpPr>
            <p:spPr>
              <a:xfrm>
                <a:off x="5529122" y="4919522"/>
                <a:ext cx="219356" cy="17997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9" name="Straight Arrow Connector 48">
                <a:extLst>
                  <a:ext uri="{FF2B5EF4-FFF2-40B4-BE49-F238E27FC236}">
                    <a16:creationId xmlns:a16="http://schemas.microsoft.com/office/drawing/2014/main" id="{0239B5A4-6C35-41D1-882A-5AFE0EFFDF28}"/>
                  </a:ext>
                </a:extLst>
              </p:cNvPr>
              <p:cNvCxnSpPr>
                <a:stCxn id="24" idx="7"/>
                <a:endCxn id="28" idx="3"/>
              </p:cNvCxnSpPr>
              <p:nvPr/>
            </p:nvCxnSpPr>
            <p:spPr>
              <a:xfrm flipV="1">
                <a:off x="5893557" y="4223488"/>
                <a:ext cx="235921" cy="21144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1" name="Straight Arrow Connector 50">
                <a:extLst>
                  <a:ext uri="{FF2B5EF4-FFF2-40B4-BE49-F238E27FC236}">
                    <a16:creationId xmlns:a16="http://schemas.microsoft.com/office/drawing/2014/main" id="{80C90C6C-CD13-4132-65B7-63BC5052CC54}"/>
                  </a:ext>
                </a:extLst>
              </p:cNvPr>
              <p:cNvCxnSpPr>
                <a:stCxn id="24" idx="5"/>
                <a:endCxn id="26" idx="1"/>
              </p:cNvCxnSpPr>
              <p:nvPr/>
            </p:nvCxnSpPr>
            <p:spPr>
              <a:xfrm>
                <a:off x="5893557" y="4596572"/>
                <a:ext cx="235921" cy="16694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3" name="Straight Arrow Connector 52">
                <a:extLst>
                  <a:ext uri="{FF2B5EF4-FFF2-40B4-BE49-F238E27FC236}">
                    <a16:creationId xmlns:a16="http://schemas.microsoft.com/office/drawing/2014/main" id="{9E67E04A-F054-E813-3229-CAEEF73D8185}"/>
                  </a:ext>
                </a:extLst>
              </p:cNvPr>
              <p:cNvCxnSpPr>
                <a:stCxn id="25" idx="5"/>
                <a:endCxn id="27" idx="1"/>
              </p:cNvCxnSpPr>
              <p:nvPr/>
            </p:nvCxnSpPr>
            <p:spPr>
              <a:xfrm>
                <a:off x="5910122" y="5261137"/>
                <a:ext cx="219356" cy="19841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5" name="Straight Arrow Connector 54">
                <a:extLst>
                  <a:ext uri="{FF2B5EF4-FFF2-40B4-BE49-F238E27FC236}">
                    <a16:creationId xmlns:a16="http://schemas.microsoft.com/office/drawing/2014/main" id="{5C99C0B0-3958-0983-8C4E-AB182292A767}"/>
                  </a:ext>
                </a:extLst>
              </p:cNvPr>
              <p:cNvCxnSpPr>
                <a:stCxn id="25" idx="7"/>
                <a:endCxn id="26" idx="3"/>
              </p:cNvCxnSpPr>
              <p:nvPr/>
            </p:nvCxnSpPr>
            <p:spPr>
              <a:xfrm flipV="1">
                <a:off x="5910122" y="4925163"/>
                <a:ext cx="219356" cy="17433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grpSp>
          <p:nvGrpSpPr>
            <p:cNvPr id="95" name="Group 94">
              <a:extLst>
                <a:ext uri="{FF2B5EF4-FFF2-40B4-BE49-F238E27FC236}">
                  <a16:creationId xmlns:a16="http://schemas.microsoft.com/office/drawing/2014/main" id="{DFF7898A-1315-A310-AEA4-1EE4CAFF3D64}"/>
                </a:ext>
              </a:extLst>
            </p:cNvPr>
            <p:cNvGrpSpPr/>
            <p:nvPr/>
          </p:nvGrpSpPr>
          <p:grpSpPr>
            <a:xfrm>
              <a:off x="9263702" y="3061508"/>
              <a:ext cx="1871703" cy="2160780"/>
              <a:chOff x="8115300" y="3028328"/>
              <a:chExt cx="1871703" cy="2160780"/>
            </a:xfrm>
          </p:grpSpPr>
          <p:grpSp>
            <p:nvGrpSpPr>
              <p:cNvPr id="61" name="Group 60">
                <a:extLst>
                  <a:ext uri="{FF2B5EF4-FFF2-40B4-BE49-F238E27FC236}">
                    <a16:creationId xmlns:a16="http://schemas.microsoft.com/office/drawing/2014/main" id="{5AA9D605-86BE-A641-DB83-FCE8EF82E789}"/>
                  </a:ext>
                </a:extLst>
              </p:cNvPr>
              <p:cNvGrpSpPr/>
              <p:nvPr/>
            </p:nvGrpSpPr>
            <p:grpSpPr>
              <a:xfrm>
                <a:off x="8221701" y="3028328"/>
                <a:ext cx="1765302" cy="2160780"/>
                <a:chOff x="5334000" y="3373473"/>
                <a:chExt cx="1828800" cy="2952784"/>
              </a:xfrm>
            </p:grpSpPr>
            <p:sp>
              <p:nvSpPr>
                <p:cNvPr id="62" name="Flowchart: Connector 61">
                  <a:extLst>
                    <a:ext uri="{FF2B5EF4-FFF2-40B4-BE49-F238E27FC236}">
                      <a16:creationId xmlns:a16="http://schemas.microsoft.com/office/drawing/2014/main" id="{CCFBCC07-B78E-6CA6-5A3B-C0DFAF0E5059}"/>
                    </a:ext>
                  </a:extLst>
                </p:cNvPr>
                <p:cNvSpPr/>
                <p:nvPr/>
              </p:nvSpPr>
              <p:spPr>
                <a:xfrm>
                  <a:off x="5334000" y="472440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lowchart: Connector 62">
                  <a:extLst>
                    <a:ext uri="{FF2B5EF4-FFF2-40B4-BE49-F238E27FC236}">
                      <a16:creationId xmlns:a16="http://schemas.microsoft.com/office/drawing/2014/main" id="{D866D7BA-6F39-F4BD-7EE7-04AC4F5BFB60}"/>
                    </a:ext>
                  </a:extLst>
                </p:cNvPr>
                <p:cNvSpPr/>
                <p:nvPr/>
              </p:nvSpPr>
              <p:spPr>
                <a:xfrm>
                  <a:off x="5698435" y="440145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lowchart: Connector 63">
                  <a:extLst>
                    <a:ext uri="{FF2B5EF4-FFF2-40B4-BE49-F238E27FC236}">
                      <a16:creationId xmlns:a16="http://schemas.microsoft.com/office/drawing/2014/main" id="{30809C39-0687-9D32-43CC-86874F489246}"/>
                    </a:ext>
                  </a:extLst>
                </p:cNvPr>
                <p:cNvSpPr/>
                <p:nvPr/>
              </p:nvSpPr>
              <p:spPr>
                <a:xfrm>
                  <a:off x="5715000" y="5066015"/>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lowchart: Connector 64">
                  <a:extLst>
                    <a:ext uri="{FF2B5EF4-FFF2-40B4-BE49-F238E27FC236}">
                      <a16:creationId xmlns:a16="http://schemas.microsoft.com/office/drawing/2014/main" id="{2F5C5DB1-AD77-60B6-43DE-516F523E67E7}"/>
                    </a:ext>
                  </a:extLst>
                </p:cNvPr>
                <p:cNvSpPr/>
                <p:nvPr/>
              </p:nvSpPr>
              <p:spPr>
                <a:xfrm>
                  <a:off x="6096000" y="473004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lowchart: Connector 65">
                  <a:extLst>
                    <a:ext uri="{FF2B5EF4-FFF2-40B4-BE49-F238E27FC236}">
                      <a16:creationId xmlns:a16="http://schemas.microsoft.com/office/drawing/2014/main" id="{A0FE7009-01DF-E738-28E1-2C979FD9E1C6}"/>
                    </a:ext>
                  </a:extLst>
                </p:cNvPr>
                <p:cNvSpPr/>
                <p:nvPr/>
              </p:nvSpPr>
              <p:spPr>
                <a:xfrm>
                  <a:off x="6096000" y="5426076"/>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Connector 66">
                  <a:extLst>
                    <a:ext uri="{FF2B5EF4-FFF2-40B4-BE49-F238E27FC236}">
                      <a16:creationId xmlns:a16="http://schemas.microsoft.com/office/drawing/2014/main" id="{34DB6A43-4E1D-4CCF-A562-69FC9FEE8B74}"/>
                    </a:ext>
                  </a:extLst>
                </p:cNvPr>
                <p:cNvSpPr/>
                <p:nvPr/>
              </p:nvSpPr>
              <p:spPr>
                <a:xfrm>
                  <a:off x="6096000" y="4028366"/>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Connector 67">
                  <a:extLst>
                    <a:ext uri="{FF2B5EF4-FFF2-40B4-BE49-F238E27FC236}">
                      <a16:creationId xmlns:a16="http://schemas.microsoft.com/office/drawing/2014/main" id="{09245D6B-0B41-431D-07FF-479CB400CF6B}"/>
                    </a:ext>
                  </a:extLst>
                </p:cNvPr>
                <p:cNvSpPr/>
                <p:nvPr/>
              </p:nvSpPr>
              <p:spPr>
                <a:xfrm>
                  <a:off x="6477000" y="4401450"/>
                  <a:ext cx="228600" cy="228600"/>
                </a:xfrm>
                <a:prstGeom prst="flowChartConnector">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9" name="Flowchart: Connector 68">
                  <a:extLst>
                    <a:ext uri="{FF2B5EF4-FFF2-40B4-BE49-F238E27FC236}">
                      <a16:creationId xmlns:a16="http://schemas.microsoft.com/office/drawing/2014/main" id="{53FE5713-52B0-A4B7-BC4F-D3A9B9716FA1}"/>
                    </a:ext>
                  </a:extLst>
                </p:cNvPr>
                <p:cNvSpPr/>
                <p:nvPr/>
              </p:nvSpPr>
              <p:spPr>
                <a:xfrm>
                  <a:off x="6477000" y="5078059"/>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lowchart: Connector 69">
                  <a:extLst>
                    <a:ext uri="{FF2B5EF4-FFF2-40B4-BE49-F238E27FC236}">
                      <a16:creationId xmlns:a16="http://schemas.microsoft.com/office/drawing/2014/main" id="{00B9E3DD-9706-905B-3768-F7A8F10226A6}"/>
                    </a:ext>
                  </a:extLst>
                </p:cNvPr>
                <p:cNvSpPr/>
                <p:nvPr/>
              </p:nvSpPr>
              <p:spPr>
                <a:xfrm>
                  <a:off x="6477000" y="5776914"/>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lowchart: Connector 70">
                  <a:extLst>
                    <a:ext uri="{FF2B5EF4-FFF2-40B4-BE49-F238E27FC236}">
                      <a16:creationId xmlns:a16="http://schemas.microsoft.com/office/drawing/2014/main" id="{410E41FD-D742-C923-D08C-11ED86B0FA6B}"/>
                    </a:ext>
                  </a:extLst>
                </p:cNvPr>
                <p:cNvSpPr/>
                <p:nvPr/>
              </p:nvSpPr>
              <p:spPr>
                <a:xfrm>
                  <a:off x="6477000" y="3714782"/>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lowchart: Connector 71">
                  <a:extLst>
                    <a:ext uri="{FF2B5EF4-FFF2-40B4-BE49-F238E27FC236}">
                      <a16:creationId xmlns:a16="http://schemas.microsoft.com/office/drawing/2014/main" id="{C49DA820-E6E1-CF0D-0C7F-440314D3E06E}"/>
                    </a:ext>
                  </a:extLst>
                </p:cNvPr>
                <p:cNvSpPr/>
                <p:nvPr/>
              </p:nvSpPr>
              <p:spPr>
                <a:xfrm>
                  <a:off x="6934200" y="4724400"/>
                  <a:ext cx="228600" cy="228600"/>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3" name="Flowchart: Connector 72">
                  <a:extLst>
                    <a:ext uri="{FF2B5EF4-FFF2-40B4-BE49-F238E27FC236}">
                      <a16:creationId xmlns:a16="http://schemas.microsoft.com/office/drawing/2014/main" id="{FEF4FC0C-B7D8-99BF-3813-EDCD9FDB0D82}"/>
                    </a:ext>
                  </a:extLst>
                </p:cNvPr>
                <p:cNvSpPr/>
                <p:nvPr/>
              </p:nvSpPr>
              <p:spPr>
                <a:xfrm>
                  <a:off x="6932543" y="4001959"/>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lowchart: Connector 73">
                  <a:extLst>
                    <a:ext uri="{FF2B5EF4-FFF2-40B4-BE49-F238E27FC236}">
                      <a16:creationId xmlns:a16="http://schemas.microsoft.com/office/drawing/2014/main" id="{C7A82842-09DF-3B04-DE86-74618BEC6623}"/>
                    </a:ext>
                  </a:extLst>
                </p:cNvPr>
                <p:cNvSpPr/>
                <p:nvPr/>
              </p:nvSpPr>
              <p:spPr>
                <a:xfrm>
                  <a:off x="6934200" y="5446841"/>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lowchart: Connector 74">
                  <a:extLst>
                    <a:ext uri="{FF2B5EF4-FFF2-40B4-BE49-F238E27FC236}">
                      <a16:creationId xmlns:a16="http://schemas.microsoft.com/office/drawing/2014/main" id="{1B902C05-F204-24DD-8D4C-723350EE32B1}"/>
                    </a:ext>
                  </a:extLst>
                </p:cNvPr>
                <p:cNvSpPr/>
                <p:nvPr/>
              </p:nvSpPr>
              <p:spPr>
                <a:xfrm>
                  <a:off x="6934200" y="6097657"/>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lowchart: Connector 75">
                  <a:extLst>
                    <a:ext uri="{FF2B5EF4-FFF2-40B4-BE49-F238E27FC236}">
                      <a16:creationId xmlns:a16="http://schemas.microsoft.com/office/drawing/2014/main" id="{B8706453-6299-B350-31C1-4E3C0EA458C4}"/>
                    </a:ext>
                  </a:extLst>
                </p:cNvPr>
                <p:cNvSpPr/>
                <p:nvPr/>
              </p:nvSpPr>
              <p:spPr>
                <a:xfrm>
                  <a:off x="6932543" y="3373473"/>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a:extLst>
                    <a:ext uri="{FF2B5EF4-FFF2-40B4-BE49-F238E27FC236}">
                      <a16:creationId xmlns:a16="http://schemas.microsoft.com/office/drawing/2014/main" id="{A7F61A43-8862-B947-68D3-A5EF312B3015}"/>
                    </a:ext>
                  </a:extLst>
                </p:cNvPr>
                <p:cNvCxnSpPr>
                  <a:cxnSpLocks/>
                  <a:endCxn id="72" idx="1"/>
                </p:cNvCxnSpPr>
                <p:nvPr/>
              </p:nvCxnSpPr>
              <p:spPr>
                <a:xfrm>
                  <a:off x="6678562" y="4556429"/>
                  <a:ext cx="289115" cy="20144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2" name="Straight Arrow Connector 81">
                  <a:extLst>
                    <a:ext uri="{FF2B5EF4-FFF2-40B4-BE49-F238E27FC236}">
                      <a16:creationId xmlns:a16="http://schemas.microsoft.com/office/drawing/2014/main" id="{960EB286-CEF2-E542-BCBA-22495B211547}"/>
                    </a:ext>
                  </a:extLst>
                </p:cNvPr>
                <p:cNvCxnSpPr>
                  <a:cxnSpLocks/>
                  <a:stCxn id="68" idx="7"/>
                  <a:endCxn id="73" idx="3"/>
                </p:cNvCxnSpPr>
                <p:nvPr/>
              </p:nvCxnSpPr>
              <p:spPr>
                <a:xfrm flipV="1">
                  <a:off x="6672123" y="4197082"/>
                  <a:ext cx="293897" cy="23784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sp>
            <p:nvSpPr>
              <p:cNvPr id="94" name="Rectangle 93">
                <a:extLst>
                  <a:ext uri="{FF2B5EF4-FFF2-40B4-BE49-F238E27FC236}">
                    <a16:creationId xmlns:a16="http://schemas.microsoft.com/office/drawing/2014/main" id="{56BF8A72-1242-9453-C8D8-1998E2C0855C}"/>
                  </a:ext>
                </a:extLst>
              </p:cNvPr>
              <p:cNvSpPr/>
              <p:nvPr/>
            </p:nvSpPr>
            <p:spPr>
              <a:xfrm>
                <a:off x="8115300" y="3186048"/>
                <a:ext cx="1586410" cy="1919417"/>
              </a:xfrm>
              <a:prstGeom prst="rect">
                <a:avLst/>
              </a:prstGeom>
              <a:noFill/>
              <a:ln w="190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grpSp>
        <p:sp>
          <p:nvSpPr>
            <p:cNvPr id="96" name="Rectangle 95">
              <a:extLst>
                <a:ext uri="{FF2B5EF4-FFF2-40B4-BE49-F238E27FC236}">
                  <a16:creationId xmlns:a16="http://schemas.microsoft.com/office/drawing/2014/main" id="{3B73FC4A-02E2-2F7A-62E6-54792E6F30DC}"/>
                </a:ext>
              </a:extLst>
            </p:cNvPr>
            <p:cNvSpPr/>
            <p:nvPr/>
          </p:nvSpPr>
          <p:spPr>
            <a:xfrm>
              <a:off x="5351157" y="5327806"/>
              <a:ext cx="3200400" cy="1082344"/>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n-US" dirty="0">
                  <a:solidFill>
                    <a:schemeClr val="accent1"/>
                  </a:solidFill>
                </a:rPr>
                <a:t>Without Abstraction:</a:t>
              </a:r>
            </a:p>
            <a:p>
              <a:pPr algn="ctr"/>
              <a:r>
                <a:rPr lang="en-US" dirty="0">
                  <a:solidFill>
                    <a:schemeClr val="accent1"/>
                  </a:solidFill>
                </a:rPr>
                <a:t>Breadthwise FV search from reset state may not reach buggy state</a:t>
              </a:r>
            </a:p>
          </p:txBody>
        </p:sp>
        <p:sp>
          <p:nvSpPr>
            <p:cNvPr id="97" name="Rectangle 96">
              <a:extLst>
                <a:ext uri="{FF2B5EF4-FFF2-40B4-BE49-F238E27FC236}">
                  <a16:creationId xmlns:a16="http://schemas.microsoft.com/office/drawing/2014/main" id="{4DA517C3-73E4-6B1E-3A30-15C872BEEA88}"/>
                </a:ext>
              </a:extLst>
            </p:cNvPr>
            <p:cNvSpPr/>
            <p:nvPr/>
          </p:nvSpPr>
          <p:spPr>
            <a:xfrm>
              <a:off x="8505446" y="5175684"/>
              <a:ext cx="3200400" cy="1082344"/>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n-US" dirty="0"/>
                <a:t>With Abstraction:</a:t>
              </a:r>
            </a:p>
            <a:p>
              <a:pPr algn="ctr"/>
              <a:r>
                <a:rPr lang="en-US" dirty="0"/>
                <a:t>Multiple initial states allow shorter path to buggy state</a:t>
              </a:r>
            </a:p>
          </p:txBody>
        </p:sp>
      </p:grpSp>
    </p:spTree>
    <p:extLst>
      <p:ext uri="{BB962C8B-B14F-4D97-AF65-F5344CB8AC3E}">
        <p14:creationId xmlns:p14="http://schemas.microsoft.com/office/powerpoint/2010/main" val="347994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decel="100000" fill="hold" nodeType="clickEffect">
                                  <p:stCondLst>
                                    <p:cond delay="0"/>
                                  </p:stCondLst>
                                  <p:childTnLst>
                                    <p:animMotion origin="layout" path="M -0.00156 -0.00255 L 0.38854 -0.00116 " pathEditMode="relative" rAng="0" ptsTypes="AA">
                                      <p:cBhvr>
                                        <p:cTn id="6" dur="1000" fill="hold"/>
                                        <p:tgtEl>
                                          <p:spTgt spid="19"/>
                                        </p:tgtEl>
                                        <p:attrNameLst>
                                          <p:attrName>ppt_x</p:attrName>
                                          <p:attrName>ppt_y</p:attrName>
                                        </p:attrNameLst>
                                      </p:cBhvr>
                                      <p:rCtr x="19505" y="69"/>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91CAD78-C6F6-407D-A9D5-329355F07703}">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3.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0</TotalTime>
  <Words>1974</Words>
  <Application>Microsoft Office PowerPoint</Application>
  <PresentationFormat>Widescreen</PresentationFormat>
  <Paragraphs>224</Paragraphs>
  <Slides>21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vt:lpstr>
      <vt:lpstr>Arimo</vt:lpstr>
      <vt:lpstr>Calibri</vt:lpstr>
      <vt:lpstr>Courier New</vt:lpstr>
      <vt:lpstr>Office Theme</vt:lpstr>
      <vt:lpstr> FV: A Robust Solution for Tackling Design Complexities – A Case Study on In-Band ECC  </vt:lpstr>
      <vt:lpstr>Agenda </vt:lpstr>
      <vt:lpstr>Design complexities </vt:lpstr>
      <vt:lpstr>Design Complexities</vt:lpstr>
      <vt:lpstr>CASE STUDY – IN BAND ECC </vt:lpstr>
      <vt:lpstr>In Band ECC : Design Overview</vt:lpstr>
      <vt:lpstr>FV VERIFICATION STRATEGY</vt:lpstr>
      <vt:lpstr>ECC Initialization Module: Challenges </vt:lpstr>
      <vt:lpstr>ECC Initialization Module: Verification Strategy </vt:lpstr>
      <vt:lpstr>ECC Datapath Block: Challenges</vt:lpstr>
      <vt:lpstr>ECC Datapath Block: Verification Strategy</vt:lpstr>
      <vt:lpstr>Recent Syndrome Buffer: Challenges</vt:lpstr>
      <vt:lpstr>Recent Syndrome Buffer: Verification Strategy</vt:lpstr>
      <vt:lpstr>Replacement of the RTL modules with Abstract Models </vt:lpstr>
      <vt:lpstr>RESULTS</vt:lpstr>
      <vt:lpstr>Results</vt:lpstr>
      <vt:lpstr>Example of an uncovered bug</vt:lpstr>
      <vt:lpstr>NEXT STEPS</vt:lpstr>
      <vt:lpstr>Recap and Next Steps</vt:lpstr>
      <vt:lpstr>Acknowledgements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FV: A Robust Solution for Tackling Design Complexities –A Case Study on In-Band ECC</dc:title>
  <dc:creator/>
  <cp:lastModifiedBy/>
  <cp:revision>4</cp:revision>
  <dcterms:created xsi:type="dcterms:W3CDTF">2011-11-23T07:37:04Z</dcterms:created>
  <dcterms:modified xsi:type="dcterms:W3CDTF">2023-09-10T16:05:53Z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y fmtid="{D5CDD505-2E9C-101B-9397-08002B2CF9AE}" pid="3" name="MSIP_Label_6f75f480-7803-4ee9-bb54-84d0635fdbe7_Enabled">
    <vt:lpwstr>true</vt:lpwstr>
  </property>
  <property fmtid="{D5CDD505-2E9C-101B-9397-08002B2CF9AE}" pid="4" name="MSIP_Label_6f75f480-7803-4ee9-bb54-84d0635fdbe7_SetDate">
    <vt:lpwstr>2022-12-15T10:58:23Z</vt:lpwstr>
  </property>
  <property fmtid="{D5CDD505-2E9C-101B-9397-08002B2CF9AE}" pid="5" name="MSIP_Label_6f75f480-7803-4ee9-bb54-84d0635fdbe7_Method">
    <vt:lpwstr>Privileged</vt:lpwstr>
  </property>
  <property fmtid="{D5CDD505-2E9C-101B-9397-08002B2CF9AE}" pid="6" name="MSIP_Label_6f75f480-7803-4ee9-bb54-84d0635fdbe7_Name">
    <vt:lpwstr>unrestricted</vt:lpwstr>
  </property>
  <property fmtid="{D5CDD505-2E9C-101B-9397-08002B2CF9AE}" pid="7" name="MSIP_Label_6f75f480-7803-4ee9-bb54-84d0635fdbe7_SiteId">
    <vt:lpwstr>38ae3bcd-9579-4fd4-adda-b42e1495d55a</vt:lpwstr>
  </property>
  <property fmtid="{D5CDD505-2E9C-101B-9397-08002B2CF9AE}" pid="8" name="MSIP_Label_6f75f480-7803-4ee9-bb54-84d0635fdbe7_ActionId">
    <vt:lpwstr>38c0abd5-c799-45e9-985a-ca31d84c522b</vt:lpwstr>
  </property>
  <property fmtid="{D5CDD505-2E9C-101B-9397-08002B2CF9AE}" pid="9" name="MSIP_Label_6f75f480-7803-4ee9-bb54-84d0635fdbe7_ContentBits">
    <vt:lpwstr>0</vt:lpwstr>
  </property>
  <property fmtid="{D5CDD505-2E9C-101B-9397-08002B2CF9AE}" pid="10" name="Document_Confidentiality">
    <vt:lpwstr>Unrestricted</vt:lpwstr>
  </property>
</Properties>
</file>