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29"/>
  </p:notesMasterIdLst>
  <p:handoutMasterIdLst>
    <p:handoutMasterId r:id="rId30"/>
  </p:handoutMasterIdLst>
  <p:sldIdLst>
    <p:sldId id="501" r:id="rId5"/>
    <p:sldId id="502" r:id="rId6"/>
    <p:sldId id="515" r:id="rId7"/>
    <p:sldId id="508" r:id="rId8"/>
    <p:sldId id="512" r:id="rId9"/>
    <p:sldId id="509" r:id="rId10"/>
    <p:sldId id="510" r:id="rId11"/>
    <p:sldId id="503" r:id="rId12"/>
    <p:sldId id="514" r:id="rId13"/>
    <p:sldId id="516" r:id="rId14"/>
    <p:sldId id="513" r:id="rId15"/>
    <p:sldId id="517" r:id="rId16"/>
    <p:sldId id="518" r:id="rId17"/>
    <p:sldId id="519" r:id="rId18"/>
    <p:sldId id="511" r:id="rId19"/>
    <p:sldId id="521" r:id="rId20"/>
    <p:sldId id="524" r:id="rId21"/>
    <p:sldId id="523" r:id="rId22"/>
    <p:sldId id="526" r:id="rId23"/>
    <p:sldId id="525" r:id="rId24"/>
    <p:sldId id="530" r:id="rId25"/>
    <p:sldId id="529" r:id="rId26"/>
    <p:sldId id="527" r:id="rId27"/>
    <p:sldId id="505" r:id="rId28"/>
  </p:sldIdLst>
  <p:sldSz cx="12192000" cy="6858000"/>
  <p:notesSz cx="10048875" cy="6918325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85D8A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F93BC8-5D90-AF44-5369-82FBD6D7028D}" v="176" dt="2023-07-31T07:52:57.497"/>
    <p1510:client id="{C5B2954C-7142-47F0-80C1-A1E17611B65B}" v="6333" dt="2023-07-31T12:20:51.883"/>
    <p1510:client id="{E45B8D53-2A08-442E-A598-051792F718C4}" v="7" vWet="9" dt="2023-07-31T12:13:58.261"/>
    <p1510:client id="{FEDC0234-175A-4C97-A4CE-D1718AB20147}" vWet="2" dt="2023-07-31T12:13:58.2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47" autoAdjust="0"/>
    <p:restoredTop sz="85829" autoAdjust="0"/>
  </p:normalViewPr>
  <p:slideViewPr>
    <p:cSldViewPr>
      <p:cViewPr varScale="1">
        <p:scale>
          <a:sx n="111" d="100"/>
          <a:sy n="111" d="100"/>
        </p:scale>
        <p:origin x="18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31.07.2023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7/31/2023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521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44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25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Quiesce state, normal transactional activities and modifications are halted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99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Quiesce state, normal transactional activities and modifications are halted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20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10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76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21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545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72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15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3" y="6095476"/>
            <a:ext cx="1176058" cy="6821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7/31/2023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9" y="6228949"/>
            <a:ext cx="94593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64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200" y="6356351"/>
            <a:ext cx="294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68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1F96AF-911C-4C94-9AB3-40AB3DC17CA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14" y="6073503"/>
            <a:ext cx="1175435" cy="7040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Quiescent Formal Checks (QFC) for Detecting </a:t>
            </a:r>
            <a:br>
              <a:rPr lang="en-US" dirty="0"/>
            </a:br>
            <a:r>
              <a:rPr lang="en-US" dirty="0"/>
              <a:t>Deep Design Bugs – Sooner and Faster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Somesh Mishra, Mayank Kumar, Ketan Mishra, Anshul Jain, Bharath Varma Gottumukkala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Picture 2" descr="A blue text on a white background">
            <a:extLst>
              <a:ext uri="{FF2B5EF4-FFF2-40B4-BE49-F238E27FC236}">
                <a16:creationId xmlns:a16="http://schemas.microsoft.com/office/drawing/2014/main" id="{DF0A0162-4166-EE2C-39E8-5640B0116D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400" y="5331883"/>
            <a:ext cx="1473200" cy="6138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Concept of Quiesce State in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Software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domain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Concept of Quiesce State in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Formal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domain</a:t>
            </a:r>
          </a:p>
          <a:p>
            <a:r>
              <a:rPr lang="en-US" dirty="0"/>
              <a:t>Problem statement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Proposed Solution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Use Cases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Our Implementation Experience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0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E0BB7-417B-DBF0-42E7-F0F48D148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en-IN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84BAA-34F9-34DE-E376-EB4503416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IN" dirty="0"/>
              <a:t>Formal Complexity</a:t>
            </a:r>
          </a:p>
          <a:p>
            <a:pPr lvl="1">
              <a:lnSpc>
                <a:spcPct val="90000"/>
              </a:lnSpc>
            </a:pPr>
            <a:r>
              <a:rPr lang="en-IN" dirty="0"/>
              <a:t>Formal tries to explore all possible states and transitions</a:t>
            </a:r>
          </a:p>
          <a:p>
            <a:pPr lvl="1">
              <a:lnSpc>
                <a:spcPct val="90000"/>
              </a:lnSpc>
            </a:pPr>
            <a:r>
              <a:rPr lang="en-IN" dirty="0"/>
              <a:t>However, the same attribute introduces challenges – State Space Explosion</a:t>
            </a:r>
          </a:p>
          <a:p>
            <a:pPr lvl="1">
              <a:lnSpc>
                <a:spcPct val="90000"/>
              </a:lnSpc>
            </a:pPr>
            <a:r>
              <a:rPr lang="en-IN" dirty="0"/>
              <a:t>As a result, Formal tools reach a point where they cannot continue to explore further states</a:t>
            </a:r>
          </a:p>
        </p:txBody>
      </p:sp>
      <p:pic>
        <p:nvPicPr>
          <p:cNvPr id="2050" name="Picture 2" descr="A graph with a line&#10;&#10;Description automatically generated">
            <a:extLst>
              <a:ext uri="{FF2B5EF4-FFF2-40B4-BE49-F238E27FC236}">
                <a16:creationId xmlns:a16="http://schemas.microsoft.com/office/drawing/2014/main" id="{1696CBF0-E0C4-4ECD-7EC5-BF5056692E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7600" y="2438400"/>
            <a:ext cx="5384800" cy="2667598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81F77F-42EC-2164-8450-A21F7A465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Accellera Systems Initiative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AEC2A-8880-1033-E817-E27AC8DD5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76800" y="6356351"/>
            <a:ext cx="2336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72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E0BB7-417B-DBF0-42E7-F0F48D148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en-IN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84BAA-34F9-34DE-E376-EB4503416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IN" dirty="0"/>
              <a:t>Bug Activation-Detection Gap</a:t>
            </a:r>
          </a:p>
          <a:p>
            <a:pPr lvl="1">
              <a:lnSpc>
                <a:spcPct val="90000"/>
              </a:lnSpc>
            </a:pPr>
            <a:r>
              <a:rPr lang="en-IN" dirty="0"/>
              <a:t>Sophisticated bugs often exhibit a “warm-up” period before causing issues</a:t>
            </a:r>
          </a:p>
          <a:p>
            <a:pPr lvl="1">
              <a:lnSpc>
                <a:spcPct val="90000"/>
              </a:lnSpc>
              <a:buChar char="•"/>
            </a:pPr>
            <a:endParaRPr lang="en-IN" sz="2600" dirty="0"/>
          </a:p>
          <a:p>
            <a:pPr lvl="1">
              <a:lnSpc>
                <a:spcPct val="90000"/>
              </a:lnSpc>
              <a:buChar char="•"/>
            </a:pPr>
            <a:endParaRPr lang="en-IN" sz="2600" dirty="0"/>
          </a:p>
          <a:p>
            <a:pPr lvl="1">
              <a:lnSpc>
                <a:spcPct val="90000"/>
              </a:lnSpc>
              <a:buChar char="•"/>
            </a:pPr>
            <a:endParaRPr lang="en-IN" sz="2600" dirty="0"/>
          </a:p>
          <a:p>
            <a:pPr lvl="1">
              <a:lnSpc>
                <a:spcPct val="90000"/>
              </a:lnSpc>
              <a:buChar char="•"/>
            </a:pPr>
            <a:endParaRPr lang="en-IN" sz="2600" dirty="0"/>
          </a:p>
          <a:p>
            <a:pPr lvl="1">
              <a:lnSpc>
                <a:spcPct val="90000"/>
              </a:lnSpc>
              <a:buChar char="•"/>
            </a:pPr>
            <a:endParaRPr lang="en-IN" sz="2600" dirty="0"/>
          </a:p>
          <a:p>
            <a:pPr lvl="1">
              <a:lnSpc>
                <a:spcPct val="90000"/>
              </a:lnSpc>
              <a:buChar char="•"/>
            </a:pPr>
            <a:endParaRPr lang="en-IN" sz="2600" dirty="0"/>
          </a:p>
          <a:p>
            <a:pPr lvl="1">
              <a:lnSpc>
                <a:spcPct val="90000"/>
              </a:lnSpc>
            </a:pPr>
            <a:r>
              <a:rPr lang="en-IN" dirty="0"/>
              <a:t>Bugs with such “warm-up” period can be challenging to identify and are often missed due to high complexity</a:t>
            </a:r>
          </a:p>
        </p:txBody>
      </p:sp>
      <p:pic>
        <p:nvPicPr>
          <p:cNvPr id="3074" name="Picture 2" descr="A diagram of a diagram&#10;&#10;Description automatically generated">
            <a:extLst>
              <a:ext uri="{FF2B5EF4-FFF2-40B4-BE49-F238E27FC236}">
                <a16:creationId xmlns:a16="http://schemas.microsoft.com/office/drawing/2014/main" id="{4D9AA1E9-6AD2-D5E2-4A34-C541A3607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7100" y="2613248"/>
            <a:ext cx="7518400" cy="2499868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81F77F-42EC-2164-8450-A21F7A465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Accellera Systems Initiative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AEC2A-8880-1033-E817-E27AC8DD5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76800" y="6356351"/>
            <a:ext cx="2336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48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E0BB7-417B-DBF0-42E7-F0F48D148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en-IN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84BAA-34F9-34DE-E376-EB4503416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/>
          <a:p>
            <a:r>
              <a:rPr lang="en-IN" dirty="0"/>
              <a:t>Undetected Bugs</a:t>
            </a:r>
          </a:p>
          <a:p>
            <a:pPr lvl="1">
              <a:lnSpc>
                <a:spcPct val="90000"/>
              </a:lnSpc>
            </a:pPr>
            <a:r>
              <a:rPr lang="en-IN" dirty="0"/>
              <a:t>The combination of formal complexity and bug activation-detection gap can result in undetected bugs</a:t>
            </a:r>
          </a:p>
          <a:p>
            <a:pPr lvl="1">
              <a:lnSpc>
                <a:spcPct val="90000"/>
              </a:lnSpc>
            </a:pPr>
            <a:r>
              <a:rPr lang="en-IN" dirty="0"/>
              <a:t>We often require additional techniques to tackle these challenges</a:t>
            </a:r>
          </a:p>
        </p:txBody>
      </p:sp>
      <p:pic>
        <p:nvPicPr>
          <p:cNvPr id="4098" name="Picture 2" descr="A graph with blue lines and red dots&#10;&#10;Description automatically generated">
            <a:extLst>
              <a:ext uri="{FF2B5EF4-FFF2-40B4-BE49-F238E27FC236}">
                <a16:creationId xmlns:a16="http://schemas.microsoft.com/office/drawing/2014/main" id="{94E49370-3015-FAAE-E4A0-5A59E31DA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7600" y="2156841"/>
            <a:ext cx="5384800" cy="2544318"/>
          </a:xfrm>
          <a:prstGeom prst="rect">
            <a:avLst/>
          </a:prstGeo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81F77F-42EC-2164-8450-A21F7A465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Accellera Systems Initiative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AEC2A-8880-1033-E817-E27AC8DD5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76800" y="6356351"/>
            <a:ext cx="2336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14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Concept of Quiesce State in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Software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domain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Concept of Quiesce State in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Formal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domain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Problem statement</a:t>
            </a:r>
          </a:p>
          <a:p>
            <a:r>
              <a:rPr lang="en-US" dirty="0"/>
              <a:t>Proposed Solution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Use Cases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Our Implementation Experience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39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Proposed Solution – Quiesce Formal Checks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53848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76800" y="6356351"/>
            <a:ext cx="2336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2E53187-DAA1-1760-3F3D-1DB834DC8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0200" y="1545431"/>
            <a:ext cx="6451600" cy="422195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4B9260-3A8F-55AE-6323-A9DFE4B30625}"/>
              </a:ext>
            </a:extLst>
          </p:cNvPr>
          <p:cNvSpPr txBox="1"/>
          <p:nvPr/>
        </p:nvSpPr>
        <p:spPr>
          <a:xfrm>
            <a:off x="5067300" y="584227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QFC Methodology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64135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– Quiesce Formal Checks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Identifying Hotspots</a:t>
            </a:r>
          </a:p>
          <a:p>
            <a:pPr lvl="1"/>
            <a:r>
              <a:rPr lang="en-US" dirty="0"/>
              <a:t>When applied to specific parts of a design can yield highly beneficial results</a:t>
            </a:r>
          </a:p>
          <a:p>
            <a:pPr lvl="1"/>
            <a:r>
              <a:rPr lang="en-US" dirty="0"/>
              <a:t>Common Hotspots are</a:t>
            </a:r>
          </a:p>
          <a:p>
            <a:pPr lvl="2"/>
            <a:r>
              <a:rPr lang="en-US" dirty="0"/>
              <a:t>FSM</a:t>
            </a:r>
          </a:p>
          <a:p>
            <a:pPr lvl="2"/>
            <a:r>
              <a:rPr lang="en-US" dirty="0"/>
              <a:t>Counter</a:t>
            </a:r>
          </a:p>
          <a:p>
            <a:pPr lvl="2"/>
            <a:r>
              <a:rPr lang="en-US" dirty="0"/>
              <a:t>Validator Signals</a:t>
            </a:r>
          </a:p>
          <a:p>
            <a:pPr lvl="1"/>
            <a:r>
              <a:rPr lang="en-US" dirty="0"/>
              <a:t>Furthermore, Quiesce Formal Checks can be applied to signals that are expected to stabilize when design has entered a Quiesce state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94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Concept of Quiesce State in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Software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domain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Concept of Quiesce State in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Formal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domain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Problem statement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Proposed Solution</a:t>
            </a:r>
          </a:p>
          <a:p>
            <a:r>
              <a:rPr lang="en-US" dirty="0"/>
              <a:t>Use Cases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Our Implementation Experience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59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Resource Leakage</a:t>
            </a:r>
          </a:p>
          <a:p>
            <a:pPr lvl="1"/>
            <a:r>
              <a:rPr lang="en-US" dirty="0"/>
              <a:t>Often occurs when there is an implementation error while capturing or releasing a resource</a:t>
            </a:r>
          </a:p>
          <a:p>
            <a:pPr lvl="1"/>
            <a:r>
              <a:rPr lang="en-US" dirty="0"/>
              <a:t>In corner-case scenarios, these error can become more apparent</a:t>
            </a:r>
          </a:p>
          <a:p>
            <a:r>
              <a:rPr lang="en-US" dirty="0"/>
              <a:t>Adverse Effects of Resource Leakage</a:t>
            </a:r>
          </a:p>
          <a:p>
            <a:pPr lvl="1"/>
            <a:r>
              <a:rPr lang="en-US" dirty="0"/>
              <a:t>Performance degradation</a:t>
            </a:r>
          </a:p>
          <a:p>
            <a:pPr lvl="1"/>
            <a:r>
              <a:rPr lang="en-US" dirty="0"/>
              <a:t>Starvation</a:t>
            </a:r>
          </a:p>
          <a:p>
            <a:pPr lvl="1"/>
            <a:r>
              <a:rPr lang="en-US" dirty="0"/>
              <a:t>Deadlocks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35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Concept of Quiesce State in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Software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domain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Concept of Quiesce State in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Formal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domain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Problem statement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Proposed Solution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Use Cases</a:t>
            </a:r>
          </a:p>
          <a:p>
            <a:r>
              <a:rPr lang="en-US" dirty="0"/>
              <a:t>Our Implementation Experience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33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Concept of Quiesce State in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Software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domain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Concept of Quiesce State in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Formal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domain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Problem statement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Proposed Solution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Use Cases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Our Implementation Experience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Our Implementation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2370" y="1600201"/>
            <a:ext cx="6303106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Our module </a:t>
            </a:r>
            <a:r>
              <a:rPr lang="en-US" sz="2600" dirty="0" err="1"/>
              <a:t>simple_qfc</a:t>
            </a:r>
            <a:r>
              <a:rPr lang="en-US" sz="2600" dirty="0"/>
              <a:t> provides checkers for testing the behavior of a DUT at Quiesce state</a:t>
            </a:r>
            <a:endParaRPr lang="en-US" sz="2600" dirty="0"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sz="2600" dirty="0"/>
              <a:t>The module supports several parameters</a:t>
            </a:r>
            <a:endParaRPr lang="en-US" sz="2600" dirty="0"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2200" dirty="0"/>
              <a:t>MAX_PENDING_TXNS</a:t>
            </a:r>
            <a:endParaRPr lang="en-US" sz="2200" dirty="0"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2200" dirty="0"/>
              <a:t>MAX_WAIT_TIME</a:t>
            </a:r>
            <a:endParaRPr lang="en-US" sz="2200" dirty="0"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2200" dirty="0"/>
              <a:t>SIG_WIDTH</a:t>
            </a:r>
            <a:endParaRPr lang="en-US" sz="2200" dirty="0"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sz="2600" dirty="0"/>
              <a:t>The module has three main inputs</a:t>
            </a:r>
            <a:endParaRPr lang="en-US" sz="2600" dirty="0">
              <a:cs typeface="Calibri"/>
            </a:endParaRPr>
          </a:p>
          <a:p>
            <a:pPr lvl="1"/>
            <a:r>
              <a:rPr lang="en-US" sz="2200" dirty="0" err="1"/>
              <a:t>incoming_txn_valid</a:t>
            </a:r>
            <a:endParaRPr lang="en-US" sz="2200" dirty="0">
              <a:cs typeface="Calibri"/>
            </a:endParaRPr>
          </a:p>
          <a:p>
            <a:pPr lvl="1"/>
            <a:r>
              <a:rPr lang="en-US" sz="2200" dirty="0" err="1"/>
              <a:t>outcoming_txn_valid</a:t>
            </a:r>
            <a:endParaRPr lang="en-US" sz="2200" dirty="0">
              <a:cs typeface="Calibri"/>
            </a:endParaRPr>
          </a:p>
          <a:p>
            <a:pPr lvl="1"/>
            <a:r>
              <a:rPr lang="en-US" sz="2200" dirty="0" err="1"/>
              <a:t>sig_under_check</a:t>
            </a:r>
            <a:endParaRPr lang="en-US" sz="2200" dirty="0">
              <a:cs typeface="Calibri"/>
            </a:endParaRPr>
          </a:p>
          <a:p>
            <a:pPr lvl="1">
              <a:lnSpc>
                <a:spcPct val="90000"/>
              </a:lnSpc>
              <a:buChar char="•"/>
            </a:pPr>
            <a:endParaRPr lang="en-US" sz="2200" dirty="0"/>
          </a:p>
          <a:p>
            <a:pPr>
              <a:lnSpc>
                <a:spcPct val="90000"/>
              </a:lnSpc>
            </a:pPr>
            <a:endParaRPr lang="en-US" sz="2200" dirty="0"/>
          </a:p>
        </p:txBody>
      </p:sp>
      <p:pic>
        <p:nvPicPr>
          <p:cNvPr id="8" name="Picture 8" descr="A screenshot of a computer code&#10;&#10;Description automatically generated">
            <a:extLst>
              <a:ext uri="{FF2B5EF4-FFF2-40B4-BE49-F238E27FC236}">
                <a16:creationId xmlns:a16="http://schemas.microsoft.com/office/drawing/2014/main" id="{75C642D2-DBF4-31CC-4DFB-10B19CEE04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2418794"/>
            <a:ext cx="5557068" cy="2264506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</a:t>
            </a:r>
            <a:r>
              <a:rPr lang="en-US" dirty="0" err="1"/>
              <a:t>Accellera</a:t>
            </a:r>
            <a:r>
              <a:rPr lang="en-US"/>
              <a:t>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76800" y="6356351"/>
            <a:ext cx="2336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18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Implementation Experience</a:t>
            </a:r>
          </a:p>
        </p:txBody>
      </p:sp>
      <p:pic>
        <p:nvPicPr>
          <p:cNvPr id="14" name="Picture 14" descr="A screenshot of a computer code&#10;&#10;Description automatically generated">
            <a:extLst>
              <a:ext uri="{FF2B5EF4-FFF2-40B4-BE49-F238E27FC236}">
                <a16:creationId xmlns:a16="http://schemas.microsoft.com/office/drawing/2014/main" id="{7B53D304-5399-DE00-1D93-6CC2186AC1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51243" y="1447801"/>
            <a:ext cx="9289514" cy="44958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054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Our Implementation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447" y="1600201"/>
            <a:ext cx="5843953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/>
              <a:t>The two main assertions at Quiesce state would be</a:t>
            </a:r>
          </a:p>
          <a:p>
            <a:pPr lvl="1">
              <a:lnSpc>
                <a:spcPct val="90000"/>
              </a:lnSpc>
            </a:pPr>
            <a:r>
              <a:rPr lang="en-US" sz="2200" dirty="0" err="1"/>
              <a:t>check_quiesce_consistency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 err="1"/>
              <a:t>check_quiesce_stability</a:t>
            </a:r>
            <a:endParaRPr lang="en-US" sz="2200" dirty="0"/>
          </a:p>
          <a:p>
            <a:r>
              <a:rPr lang="en-US" sz="2600" dirty="0"/>
              <a:t>Additionally, there is an assumption that ensures that no new incoming transactions are allowed after the quiesce command has been seen</a:t>
            </a:r>
          </a:p>
          <a:p>
            <a:pPr lvl="1">
              <a:buChar char="•"/>
            </a:pPr>
            <a:r>
              <a:rPr lang="en-US" sz="2200" dirty="0" err="1"/>
              <a:t>input_stop_at_quiesce_indication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76800" y="6356351"/>
            <a:ext cx="2336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22</a:t>
            </a:fld>
            <a:endParaRPr lang="en-US"/>
          </a:p>
        </p:txBody>
      </p:sp>
      <p:pic>
        <p:nvPicPr>
          <p:cNvPr id="7" name="Picture 7" descr="A screenshot of a computer code&#10;&#10;Description automatically generated">
            <a:extLst>
              <a:ext uri="{FF2B5EF4-FFF2-40B4-BE49-F238E27FC236}">
                <a16:creationId xmlns:a16="http://schemas.microsoft.com/office/drawing/2014/main" id="{9C6FFAB3-2E88-77DB-9446-8AD7D2BC64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1543053"/>
            <a:ext cx="6420296" cy="3771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276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1"/>
            <a:ext cx="10972800" cy="1143000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QFC is an innovative approach aiming to improve efficiency and effectiveness of Formal verification for complex designs.</a:t>
            </a:r>
          </a:p>
          <a:p>
            <a:r>
              <a:rPr lang="en-US" dirty="0"/>
              <a:t>QFC offers a promising bug-hunting strategy that can overcome some of the limitations faced by conventional FV techniques.</a:t>
            </a:r>
          </a:p>
          <a:p>
            <a:r>
              <a:rPr lang="en-US" dirty="0"/>
              <a:t>We encourage adoption of Quiesce check technique to unlock its full potential in optimizing design verification in various scenarios.</a:t>
            </a:r>
          </a:p>
          <a:p>
            <a:r>
              <a:rPr lang="en-US" dirty="0"/>
              <a:t>Further research and development in this area could lead to even more powerful and practical verification methods for large-scale industrial designs.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728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/>
          <a:p>
            <a:r>
              <a:rPr lang="en-US" dirty="0"/>
              <a:t>Quiesce State - A silent system state</a:t>
            </a:r>
          </a:p>
          <a:p>
            <a:r>
              <a:rPr lang="en-US" dirty="0"/>
              <a:t>Quiesce Command</a:t>
            </a:r>
          </a:p>
          <a:p>
            <a:pPr lvl="1"/>
            <a:r>
              <a:rPr lang="en-US" dirty="0"/>
              <a:t>Force block all Incoming transactions</a:t>
            </a:r>
          </a:p>
          <a:p>
            <a:pPr lvl="1">
              <a:buChar char="•"/>
            </a:pPr>
            <a:endParaRPr lang="en-US" sz="2800" dirty="0"/>
          </a:p>
          <a:p>
            <a:pPr marL="0" indent="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76800" y="6356351"/>
            <a:ext cx="2336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3722AD4-4575-655F-E71F-1F02DF479510}"/>
              </a:ext>
            </a:extLst>
          </p:cNvPr>
          <p:cNvGrpSpPr/>
          <p:nvPr/>
        </p:nvGrpSpPr>
        <p:grpSpPr>
          <a:xfrm>
            <a:off x="6197600" y="2214088"/>
            <a:ext cx="5384800" cy="3298189"/>
            <a:chOff x="6197600" y="2214088"/>
            <a:chExt cx="5384800" cy="3298189"/>
          </a:xfrm>
        </p:grpSpPr>
        <p:pic>
          <p:nvPicPr>
            <p:cNvPr id="1026" name="Picture 2" descr="image">
              <a:extLst>
                <a:ext uri="{FF2B5EF4-FFF2-40B4-BE49-F238E27FC236}">
                  <a16:creationId xmlns:a16="http://schemas.microsoft.com/office/drawing/2014/main" id="{E95F241F-6D8C-313A-2546-8B21FF14068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6" r="3774"/>
            <a:stretch/>
          </p:blipFill>
          <p:spPr bwMode="auto">
            <a:xfrm>
              <a:off x="6197600" y="2214088"/>
              <a:ext cx="5384800" cy="3298189"/>
            </a:xfrm>
            <a:prstGeom prst="rect">
              <a:avLst/>
            </a:prstGeom>
            <a:solidFill>
              <a:srgbClr val="FFFFFF"/>
            </a:solidFill>
          </p:spPr>
        </p:pic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ADE90EE2-8464-075B-426E-A727FB04058A}"/>
                </a:ext>
              </a:extLst>
            </p:cNvPr>
            <p:cNvSpPr/>
            <p:nvPr/>
          </p:nvSpPr>
          <p:spPr>
            <a:xfrm>
              <a:off x="8464550" y="3429000"/>
              <a:ext cx="1638300" cy="7620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QUIESCE COMMAND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3EBEB5E-DD87-16A0-1835-367C737D5307}"/>
                </a:ext>
              </a:extLst>
            </p:cNvPr>
            <p:cNvSpPr/>
            <p:nvPr/>
          </p:nvSpPr>
          <p:spPr>
            <a:xfrm>
              <a:off x="6400800" y="5050949"/>
              <a:ext cx="3352800" cy="2068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F47728B-8467-ACB4-DA4C-6888902AF039}"/>
                </a:ext>
              </a:extLst>
            </p:cNvPr>
            <p:cNvSpPr/>
            <p:nvPr/>
          </p:nvSpPr>
          <p:spPr>
            <a:xfrm>
              <a:off x="10210800" y="3360420"/>
              <a:ext cx="1339850" cy="1447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A2AB2FA-80B7-4E25-2D35-9DCA8B7C3F5D}"/>
                </a:ext>
              </a:extLst>
            </p:cNvPr>
            <p:cNvSpPr/>
            <p:nvPr/>
          </p:nvSpPr>
          <p:spPr>
            <a:xfrm>
              <a:off x="6489700" y="4084320"/>
              <a:ext cx="812800" cy="82613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808A653-4FA0-2B76-B20F-F8BFFF34E9CA}"/>
                </a:ext>
              </a:extLst>
            </p:cNvPr>
            <p:cNvSpPr/>
            <p:nvPr/>
          </p:nvSpPr>
          <p:spPr>
            <a:xfrm>
              <a:off x="7721600" y="4109720"/>
              <a:ext cx="812800" cy="82613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605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44958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/>
              <a:t>Concept of Quiesce State in </a:t>
            </a:r>
            <a:r>
              <a:rPr lang="en-US" b="1" dirty="0"/>
              <a:t>Software</a:t>
            </a:r>
            <a:r>
              <a:rPr lang="en-US" dirty="0"/>
              <a:t> domain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Concept of Quiesce State in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Formal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domain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Problem statement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Proposed Solution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Use Cases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Our Implementation Experience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59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Quiesce – Software Edition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Quiesce State in DBMS</a:t>
            </a:r>
          </a:p>
          <a:p>
            <a:pPr lvl="1"/>
            <a:r>
              <a:rPr lang="en-US" dirty="0"/>
              <a:t>A state in which the database is set into a read-only mode</a:t>
            </a:r>
          </a:p>
          <a:p>
            <a:pPr lvl="1"/>
            <a:r>
              <a:rPr lang="en-US" dirty="0"/>
              <a:t>All modifications to the data are halted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Applications of Quiesce State in DBMS</a:t>
            </a:r>
          </a:p>
          <a:p>
            <a:pPr lvl="1"/>
            <a:r>
              <a:rPr lang="en-US" dirty="0"/>
              <a:t>Schema changes</a:t>
            </a:r>
          </a:p>
          <a:p>
            <a:pPr lvl="1"/>
            <a:r>
              <a:rPr lang="en-US" dirty="0"/>
              <a:t>Database Replication</a:t>
            </a:r>
          </a:p>
          <a:p>
            <a:pPr lvl="1"/>
            <a:r>
              <a:rPr lang="en-US" dirty="0"/>
              <a:t>Backup and Recovery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86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Quiesce – Software Edition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Quiesce State in Networking</a:t>
            </a:r>
          </a:p>
          <a:p>
            <a:pPr lvl="1"/>
            <a:r>
              <a:rPr lang="en-US" dirty="0"/>
              <a:t>A state in which certain network functions are temporarily suspended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Applications of Quiesce State in Networking</a:t>
            </a:r>
          </a:p>
          <a:p>
            <a:pPr lvl="1"/>
            <a:r>
              <a:rPr lang="en-US" dirty="0"/>
              <a:t>Network Redundancy</a:t>
            </a:r>
          </a:p>
          <a:p>
            <a:pPr lvl="1"/>
            <a:r>
              <a:rPr lang="en-US" dirty="0"/>
              <a:t>Load Balancer Maintenance</a:t>
            </a:r>
          </a:p>
          <a:p>
            <a:pPr lvl="1"/>
            <a:r>
              <a:rPr lang="en-US" dirty="0"/>
              <a:t>Virtualization and Migration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8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Concept of Quiesce State in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Software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domain</a:t>
            </a:r>
          </a:p>
          <a:p>
            <a:r>
              <a:rPr lang="en-US" dirty="0"/>
              <a:t>Concept of Quiesce State in </a:t>
            </a:r>
            <a:r>
              <a:rPr lang="en-US" b="1" dirty="0"/>
              <a:t>Formal</a:t>
            </a:r>
            <a:r>
              <a:rPr lang="en-US" dirty="0"/>
              <a:t> domain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Problem statement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Proposed Solution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Use Cases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Our Implementation Experience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47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Quiesce – Formal Edition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5759452" cy="4525963"/>
          </a:xfrm>
        </p:spPr>
        <p:txBody>
          <a:bodyPr>
            <a:normAutofit/>
          </a:bodyPr>
          <a:lstStyle/>
          <a:p>
            <a:r>
              <a:rPr lang="en-US" dirty="0"/>
              <a:t>What is Formal?</a:t>
            </a:r>
          </a:p>
          <a:p>
            <a:pPr lvl="1"/>
            <a:r>
              <a:rPr lang="en-US" dirty="0"/>
              <a:t>A technique to ensure correctness of complex designs using mathematical proofs</a:t>
            </a:r>
          </a:p>
          <a:p>
            <a:r>
              <a:rPr lang="en-US" dirty="0"/>
              <a:t>How is Quiesce Command achieved in this context?</a:t>
            </a:r>
          </a:p>
          <a:p>
            <a:pPr lvl="1"/>
            <a:r>
              <a:rPr lang="en-US" dirty="0"/>
              <a:t>A floating pulse is used to block incoming transactions</a:t>
            </a:r>
          </a:p>
          <a:p>
            <a:pPr lvl="1">
              <a:buChar char="•"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76800" y="6356351"/>
            <a:ext cx="2336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4C950A-7D61-4138-4250-A464455CA4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6652" y="3429000"/>
            <a:ext cx="4953000" cy="1143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EF9867F-37B6-6A5C-72B0-B9CC03837BB5}"/>
              </a:ext>
            </a:extLst>
          </p:cNvPr>
          <p:cNvSpPr txBox="1"/>
          <p:nvPr/>
        </p:nvSpPr>
        <p:spPr>
          <a:xfrm>
            <a:off x="9220200" y="1752600"/>
            <a:ext cx="2560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Quiesce command</a:t>
            </a:r>
            <a:endParaRPr lang="en-IN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3F4A7BF-7BBB-9C20-F2F1-E79498FA1AE3}"/>
              </a:ext>
            </a:extLst>
          </p:cNvPr>
          <p:cNvCxnSpPr>
            <a:cxnSpLocks/>
          </p:cNvCxnSpPr>
          <p:nvPr/>
        </p:nvCxnSpPr>
        <p:spPr>
          <a:xfrm flipH="1">
            <a:off x="9677400" y="2121932"/>
            <a:ext cx="533400" cy="1741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Quiesce – </a:t>
            </a:r>
            <a:r>
              <a:rPr lang="en-US"/>
              <a:t>Formal Edition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/>
          <a:p>
            <a:r>
              <a:rPr lang="en-US" dirty="0"/>
              <a:t>What is our view of Quiesce State in Formal?</a:t>
            </a:r>
          </a:p>
          <a:p>
            <a:pPr lvl="1"/>
            <a:r>
              <a:rPr lang="en-US" dirty="0"/>
              <a:t>There are no input transactions </a:t>
            </a:r>
          </a:p>
          <a:p>
            <a:pPr lvl="1"/>
            <a:r>
              <a:rPr lang="en-US" dirty="0"/>
              <a:t>Outside dependencies are resolved </a:t>
            </a:r>
          </a:p>
          <a:p>
            <a:pPr lvl="1"/>
            <a:r>
              <a:rPr lang="en-US" dirty="0"/>
              <a:t>The state formed will be Quiescent State.</a:t>
            </a:r>
          </a:p>
        </p:txBody>
      </p:sp>
      <p:pic>
        <p:nvPicPr>
          <p:cNvPr id="10" name="Picture 9" descr="A black and white file folder&#10;&#10;Description automatically generated">
            <a:extLst>
              <a:ext uri="{FF2B5EF4-FFF2-40B4-BE49-F238E27FC236}">
                <a16:creationId xmlns:a16="http://schemas.microsoft.com/office/drawing/2014/main" id="{894B184B-913B-5C77-DE3C-857BC2A5D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7600" y="2217706"/>
            <a:ext cx="5384800" cy="1669288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76800" y="6356351"/>
            <a:ext cx="2336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141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1CAD78-C6F6-407D-A9D5-329355F07703}">
  <ds:schemaRefs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921</Words>
  <Application>Microsoft Office PowerPoint</Application>
  <PresentationFormat>Widescreen</PresentationFormat>
  <Paragraphs>226</Paragraphs>
  <Slides>24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Quiescent Formal Checks (QFC) for Detecting  Deep Design Bugs – Sooner and Faster</vt:lpstr>
      <vt:lpstr>Agenda</vt:lpstr>
      <vt:lpstr>Introduction</vt:lpstr>
      <vt:lpstr>Agenda</vt:lpstr>
      <vt:lpstr>Quiesce – Software Edition</vt:lpstr>
      <vt:lpstr>Quiesce – Software Edition</vt:lpstr>
      <vt:lpstr>Agenda</vt:lpstr>
      <vt:lpstr>Quiesce – Formal Edition</vt:lpstr>
      <vt:lpstr>Quiesce – Formal Edition</vt:lpstr>
      <vt:lpstr>Agenda</vt:lpstr>
      <vt:lpstr>Problem Statement</vt:lpstr>
      <vt:lpstr>Problem Statement</vt:lpstr>
      <vt:lpstr>Problem Statement</vt:lpstr>
      <vt:lpstr>Agenda</vt:lpstr>
      <vt:lpstr>Proposed Solution – Quiesce Formal Checks</vt:lpstr>
      <vt:lpstr>Proposed Solution – Quiesce Formal Checks</vt:lpstr>
      <vt:lpstr>Agenda</vt:lpstr>
      <vt:lpstr>Use Cases</vt:lpstr>
      <vt:lpstr>Agenda</vt:lpstr>
      <vt:lpstr>Our Implementation Experience</vt:lpstr>
      <vt:lpstr>Our Implementation Experience</vt:lpstr>
      <vt:lpstr>Our Implementation Experience</vt:lpstr>
      <vt:lpstr>Conclusion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here font siz 44pt, 2 row title allowed</dc:title>
  <dc:creator/>
  <cp:lastModifiedBy/>
  <cp:revision>6</cp:revision>
  <dcterms:created xsi:type="dcterms:W3CDTF">2011-11-23T07:37:04Z</dcterms:created>
  <dcterms:modified xsi:type="dcterms:W3CDTF">2023-07-31T13:43:33Z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  <property fmtid="{D5CDD505-2E9C-101B-9397-08002B2CF9AE}" pid="3" name="MSIP_Label_6f75f480-7803-4ee9-bb54-84d0635fdbe7_Enabled">
    <vt:lpwstr>true</vt:lpwstr>
  </property>
  <property fmtid="{D5CDD505-2E9C-101B-9397-08002B2CF9AE}" pid="4" name="MSIP_Label_6f75f480-7803-4ee9-bb54-84d0635fdbe7_SetDate">
    <vt:lpwstr>2022-12-15T10:58:23Z</vt:lpwstr>
  </property>
  <property fmtid="{D5CDD505-2E9C-101B-9397-08002B2CF9AE}" pid="5" name="MSIP_Label_6f75f480-7803-4ee9-bb54-84d0635fdbe7_Method">
    <vt:lpwstr>Privileged</vt:lpwstr>
  </property>
  <property fmtid="{D5CDD505-2E9C-101B-9397-08002B2CF9AE}" pid="6" name="MSIP_Label_6f75f480-7803-4ee9-bb54-84d0635fdbe7_Name">
    <vt:lpwstr>unrestricted</vt:lpwstr>
  </property>
  <property fmtid="{D5CDD505-2E9C-101B-9397-08002B2CF9AE}" pid="7" name="MSIP_Label_6f75f480-7803-4ee9-bb54-84d0635fdbe7_SiteId">
    <vt:lpwstr>38ae3bcd-9579-4fd4-adda-b42e1495d55a</vt:lpwstr>
  </property>
  <property fmtid="{D5CDD505-2E9C-101B-9397-08002B2CF9AE}" pid="8" name="MSIP_Label_6f75f480-7803-4ee9-bb54-84d0635fdbe7_ActionId">
    <vt:lpwstr>38c0abd5-c799-45e9-985a-ca31d84c522b</vt:lpwstr>
  </property>
  <property fmtid="{D5CDD505-2E9C-101B-9397-08002B2CF9AE}" pid="9" name="MSIP_Label_6f75f480-7803-4ee9-bb54-84d0635fdbe7_ContentBits">
    <vt:lpwstr>0</vt:lpwstr>
  </property>
  <property fmtid="{D5CDD505-2E9C-101B-9397-08002B2CF9AE}" pid="10" name="Document_Confidentiality">
    <vt:lpwstr>Unrestricted</vt:lpwstr>
  </property>
</Properties>
</file>