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4"/>
  </p:notesMasterIdLst>
  <p:handoutMasterIdLst>
    <p:handoutMasterId r:id="rId25"/>
  </p:handoutMasterIdLst>
  <p:sldIdLst>
    <p:sldId id="501" r:id="rId5"/>
    <p:sldId id="523" r:id="rId6"/>
    <p:sldId id="506" r:id="rId7"/>
    <p:sldId id="524" r:id="rId8"/>
    <p:sldId id="507" r:id="rId9"/>
    <p:sldId id="508" r:id="rId10"/>
    <p:sldId id="509" r:id="rId11"/>
    <p:sldId id="511" r:id="rId12"/>
    <p:sldId id="356" r:id="rId13"/>
    <p:sldId id="512" r:id="rId14"/>
    <p:sldId id="513" r:id="rId15"/>
    <p:sldId id="367" r:id="rId16"/>
    <p:sldId id="368" r:id="rId17"/>
    <p:sldId id="515" r:id="rId18"/>
    <p:sldId id="522" r:id="rId19"/>
    <p:sldId id="514" r:id="rId20"/>
    <p:sldId id="518" r:id="rId21"/>
    <p:sldId id="526" r:id="rId22"/>
    <p:sldId id="505" r:id="rId23"/>
  </p:sldIdLst>
  <p:sldSz cx="12192000" cy="6858000"/>
  <p:notesSz cx="10048875" cy="6918325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8F117E-8969-427F-8B2C-7B9FD9E0BEA3}" v="358" dt="2023-09-11T08:05:25.522"/>
    <p1510:client id="{E0452E23-3A2B-4637-89A6-65DFF56CB901}" v="797" vWet="799" dt="2023-09-11T07:53:55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85829" autoAdjust="0"/>
  </p:normalViewPr>
  <p:slideViewPr>
    <p:cSldViewPr>
      <p:cViewPr>
        <p:scale>
          <a:sx n="66" d="100"/>
          <a:sy n="66" d="100"/>
        </p:scale>
        <p:origin x="1330" y="41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EEE_754-1985#Single_precis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think-png/download/6611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1629C43-3F71-E4F1-3CDC-E65FD0F39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11582400" cy="192222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masis MT Pro Medium" panose="02040604050005020304" pitchFamily="18" charset="0"/>
              </a:rPr>
              <a:t>Revolutionizing Proof Convergence for Algorithmic</a:t>
            </a:r>
            <a:br>
              <a:rPr lang="en-US" sz="4000" dirty="0">
                <a:latin typeface="Amasis MT Pro Medium" panose="02040604050005020304" pitchFamily="18" charset="0"/>
              </a:rPr>
            </a:br>
            <a:r>
              <a:rPr lang="en-US" sz="4000" dirty="0">
                <a:latin typeface="Amasis MT Pro Medium" panose="02040604050005020304" pitchFamily="18" charset="0"/>
              </a:rPr>
              <a:t>Designs: Combining Multiple Formal Verification Tools</a:t>
            </a:r>
          </a:p>
        </p:txBody>
      </p:sp>
      <p:pic>
        <p:nvPicPr>
          <p:cNvPr id="11" name="Picture 10" descr="Explore Intel's Visual Brand Identity">
            <a:extLst>
              <a:ext uri="{FF2B5EF4-FFF2-40B4-BE49-F238E27FC236}">
                <a16:creationId xmlns:a16="http://schemas.microsoft.com/office/drawing/2014/main" id="{A62A2F34-08FD-468E-8388-9DE293C4C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78501"/>
            <a:ext cx="16764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6">
            <a:extLst>
              <a:ext uri="{FF2B5EF4-FFF2-40B4-BE49-F238E27FC236}">
                <a16:creationId xmlns:a16="http://schemas.microsoft.com/office/drawing/2014/main" id="{EAC7BB13-A225-4067-303B-9826C708A83F}"/>
              </a:ext>
            </a:extLst>
          </p:cNvPr>
          <p:cNvSpPr>
            <a:spLocks noGrp="1"/>
          </p:cNvSpPr>
          <p:nvPr/>
        </p:nvSpPr>
        <p:spPr>
          <a:xfrm>
            <a:off x="1778000" y="4497388"/>
            <a:ext cx="8534400" cy="8366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latin typeface="Amasis MT Pro Medium"/>
              </a:rPr>
              <a:t> Suraj Kamble, Rajib Lochan Jana, </a:t>
            </a:r>
            <a:r>
              <a:rPr lang="en-US" sz="3400" dirty="0">
                <a:latin typeface="Amasis MT Pro Medium"/>
                <a:ea typeface="+mn-lt"/>
                <a:cs typeface="+mn-lt"/>
              </a:rPr>
              <a:t>Disha Puri</a:t>
            </a:r>
            <a:endParaRPr lang="en-US" dirty="0">
              <a:latin typeface="Amasis MT Pro Medium"/>
              <a:ea typeface="+mn-lt"/>
              <a:cs typeface="+mn-lt"/>
            </a:endParaRPr>
          </a:p>
          <a:p>
            <a:endParaRPr lang="en-US" dirty="0">
              <a:latin typeface="Amasis MT Pro Medium" panose="020406040500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1E36-7A1F-0B58-DE28-C32831CB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263"/>
            <a:ext cx="11582400" cy="846137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Agnostic Flow: Challenges &amp;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8596D-2F98-9076-3AFF-6BC400AF9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24" y="2929125"/>
            <a:ext cx="7185079" cy="312420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Multiple Verification Setups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compilation, mapping and Checkers are in tool specific format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SVA of Design Constraints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Design Constraints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Coded Design Constraints as SVA (portable/reusable)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setup  time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 integration gives confidence on FV Setup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7A28-1B73-161E-C578-2030CFD9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11BEE-D92E-5667-8FFB-593A1CCE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6E658A-3DAB-1D0B-FA6B-23F26A5E21B9}"/>
              </a:ext>
            </a:extLst>
          </p:cNvPr>
          <p:cNvSpPr txBox="1"/>
          <p:nvPr/>
        </p:nvSpPr>
        <p:spPr>
          <a:xfrm>
            <a:off x="508000" y="1282277"/>
            <a:ext cx="5588000" cy="89255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Multiple Verification Setups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Design Constraints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D8A50D-7C48-DDA2-F6FC-17A6B9D923C6}"/>
              </a:ext>
            </a:extLst>
          </p:cNvPr>
          <p:cNvSpPr txBox="1"/>
          <p:nvPr/>
        </p:nvSpPr>
        <p:spPr>
          <a:xfrm>
            <a:off x="508000" y="2436682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Approaches:</a:t>
            </a:r>
          </a:p>
        </p:txBody>
      </p:sp>
      <p:sp>
        <p:nvSpPr>
          <p:cNvPr id="19" name="Scroll: Vertical 18">
            <a:extLst>
              <a:ext uri="{FF2B5EF4-FFF2-40B4-BE49-F238E27FC236}">
                <a16:creationId xmlns:a16="http://schemas.microsoft.com/office/drawing/2014/main" id="{98AE8AF1-581E-D150-B9D1-2D72B2F2D681}"/>
              </a:ext>
            </a:extLst>
          </p:cNvPr>
          <p:cNvSpPr/>
          <p:nvPr/>
        </p:nvSpPr>
        <p:spPr>
          <a:xfrm>
            <a:off x="7772401" y="990600"/>
            <a:ext cx="2057398" cy="23622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9214437-3AED-3297-A41A-5D3AF83833B0}"/>
              </a:ext>
            </a:extLst>
          </p:cNvPr>
          <p:cNvSpPr/>
          <p:nvPr/>
        </p:nvSpPr>
        <p:spPr>
          <a:xfrm>
            <a:off x="8089902" y="1367748"/>
            <a:ext cx="14351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Compilation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DFF9C01-2CD7-C9A7-E71D-A364B4DA59B0}"/>
              </a:ext>
            </a:extLst>
          </p:cNvPr>
          <p:cNvSpPr/>
          <p:nvPr/>
        </p:nvSpPr>
        <p:spPr>
          <a:xfrm>
            <a:off x="8077202" y="2011596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Constraints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C52E272-DEBC-C798-DB51-0193C6B8F4AA}"/>
              </a:ext>
            </a:extLst>
          </p:cNvPr>
          <p:cNvSpPr/>
          <p:nvPr/>
        </p:nvSpPr>
        <p:spPr>
          <a:xfrm>
            <a:off x="8077202" y="26670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Checkers</a:t>
            </a:r>
          </a:p>
        </p:txBody>
      </p:sp>
      <p:sp>
        <p:nvSpPr>
          <p:cNvPr id="23" name="Scroll: Vertical 22">
            <a:extLst>
              <a:ext uri="{FF2B5EF4-FFF2-40B4-BE49-F238E27FC236}">
                <a16:creationId xmlns:a16="http://schemas.microsoft.com/office/drawing/2014/main" id="{31895EA1-A4A8-4A81-D8C9-5DC1241DFCFA}"/>
              </a:ext>
            </a:extLst>
          </p:cNvPr>
          <p:cNvSpPr/>
          <p:nvPr/>
        </p:nvSpPr>
        <p:spPr>
          <a:xfrm>
            <a:off x="10058397" y="990600"/>
            <a:ext cx="1898587" cy="102099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29EB379-0700-3F88-D3C0-7EFE169C45B7}"/>
              </a:ext>
            </a:extLst>
          </p:cNvPr>
          <p:cNvSpPr/>
          <p:nvPr/>
        </p:nvSpPr>
        <p:spPr>
          <a:xfrm>
            <a:off x="10287000" y="12954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Constraints</a:t>
            </a:r>
          </a:p>
        </p:txBody>
      </p:sp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C85A779C-72D1-2C1F-8505-69A896563A87}"/>
              </a:ext>
            </a:extLst>
          </p:cNvPr>
          <p:cNvSpPr/>
          <p:nvPr/>
        </p:nvSpPr>
        <p:spPr>
          <a:xfrm>
            <a:off x="9906002" y="2362200"/>
            <a:ext cx="2057398" cy="1890947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A99968A-F8AF-6660-2611-9EB7254CF6EB}"/>
              </a:ext>
            </a:extLst>
          </p:cNvPr>
          <p:cNvSpPr/>
          <p:nvPr/>
        </p:nvSpPr>
        <p:spPr>
          <a:xfrm>
            <a:off x="10223503" y="2667000"/>
            <a:ext cx="14351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Compilation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3F36318-58A4-FF1A-F0F9-953814698620}"/>
              </a:ext>
            </a:extLst>
          </p:cNvPr>
          <p:cNvSpPr/>
          <p:nvPr/>
        </p:nvSpPr>
        <p:spPr>
          <a:xfrm>
            <a:off x="10210803" y="36576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E9666D-460E-6709-A25A-F104BCDC43DB}"/>
              </a:ext>
            </a:extLst>
          </p:cNvPr>
          <p:cNvSpPr txBox="1"/>
          <p:nvPr/>
        </p:nvSpPr>
        <p:spPr>
          <a:xfrm>
            <a:off x="10271760" y="3200400"/>
            <a:ext cx="14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SVA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551B5B6-0E13-A013-1BC2-FECA141A031B}"/>
              </a:ext>
            </a:extLst>
          </p:cNvPr>
          <p:cNvCxnSpPr>
            <a:stCxn id="21" idx="3"/>
            <a:endCxn id="24" idx="1"/>
          </p:cNvCxnSpPr>
          <p:nvPr/>
        </p:nvCxnSpPr>
        <p:spPr>
          <a:xfrm flipV="1">
            <a:off x="9525002" y="1562100"/>
            <a:ext cx="761998" cy="71619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Bent-Up 31">
            <a:extLst>
              <a:ext uri="{FF2B5EF4-FFF2-40B4-BE49-F238E27FC236}">
                <a16:creationId xmlns:a16="http://schemas.microsoft.com/office/drawing/2014/main" id="{F8A57764-2003-A04B-BC6C-D975541DC630}"/>
              </a:ext>
            </a:extLst>
          </p:cNvPr>
          <p:cNvSpPr/>
          <p:nvPr/>
        </p:nvSpPr>
        <p:spPr>
          <a:xfrm rot="5400000">
            <a:off x="9204960" y="3089868"/>
            <a:ext cx="362834" cy="110959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9EDA5F-963E-159E-3CC5-E732A6551762}"/>
              </a:ext>
            </a:extLst>
          </p:cNvPr>
          <p:cNvSpPr txBox="1"/>
          <p:nvPr/>
        </p:nvSpPr>
        <p:spPr>
          <a:xfrm>
            <a:off x="8458200" y="64224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39A26-71A5-2E65-F694-333134F142D2}"/>
              </a:ext>
            </a:extLst>
          </p:cNvPr>
          <p:cNvSpPr txBox="1"/>
          <p:nvPr/>
        </p:nvSpPr>
        <p:spPr>
          <a:xfrm>
            <a:off x="10664790" y="662357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147E1B-DAD2-C8DF-79D2-1D337EFA3B77}"/>
              </a:ext>
            </a:extLst>
          </p:cNvPr>
          <p:cNvSpPr txBox="1"/>
          <p:nvPr/>
        </p:nvSpPr>
        <p:spPr>
          <a:xfrm>
            <a:off x="10591803" y="423441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3E3D6F-FBD6-CA5C-3EA5-0BD6CFE1727E}"/>
              </a:ext>
            </a:extLst>
          </p:cNvPr>
          <p:cNvSpPr txBox="1"/>
          <p:nvPr/>
        </p:nvSpPr>
        <p:spPr>
          <a:xfrm>
            <a:off x="7772401" y="4909826"/>
            <a:ext cx="4194219" cy="110799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SETUP </a:t>
            </a:r>
          </a:p>
          <a:p>
            <a:pPr marL="285750" indent="-285750">
              <a:buFont typeface="Arial,Sans-Serif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Compilation &amp; Checkers -&gt; 20%</a:t>
            </a:r>
          </a:p>
          <a:p>
            <a:pPr marL="285750" indent="-285750">
              <a:buFont typeface="Arial,Sans-Serif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Constraints          -&gt; 80%</a:t>
            </a:r>
          </a:p>
        </p:txBody>
      </p:sp>
    </p:spTree>
    <p:extLst>
      <p:ext uri="{BB962C8B-B14F-4D97-AF65-F5344CB8AC3E}">
        <p14:creationId xmlns:p14="http://schemas.microsoft.com/office/powerpoint/2010/main" val="16295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2" grpId="0" animBg="1"/>
      <p:bldP spid="33" grpId="0"/>
      <p:bldP spid="34" grpId="0"/>
      <p:bldP spid="35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7E46-3BC2-CAB9-C487-9BDC6C3D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36524"/>
            <a:ext cx="11658600" cy="625476"/>
          </a:xfrm>
        </p:spPr>
        <p:txBody>
          <a:bodyPr anchor="ctr"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SPFMA/DPFMA: Level-1 Subproblems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6E200-2EC5-7B74-C0A2-A174381C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4DD97-B144-B9FB-47D3-9227B16C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E5EE3-9033-3367-F7FB-59DEC299B474}"/>
              </a:ext>
            </a:extLst>
          </p:cNvPr>
          <p:cNvGrpSpPr/>
          <p:nvPr/>
        </p:nvGrpSpPr>
        <p:grpSpPr>
          <a:xfrm>
            <a:off x="762000" y="1060655"/>
            <a:ext cx="10210800" cy="5251602"/>
            <a:chOff x="762000" y="1060655"/>
            <a:chExt cx="10210800" cy="5251602"/>
          </a:xfrm>
        </p:grpSpPr>
        <p:pic>
          <p:nvPicPr>
            <p:cNvPr id="7" name="Picture 6" descr="A diagram of a computer system&#10;&#10;Description automatically generated">
              <a:extLst>
                <a:ext uri="{FF2B5EF4-FFF2-40B4-BE49-F238E27FC236}">
                  <a16:creationId xmlns:a16="http://schemas.microsoft.com/office/drawing/2014/main" id="{9B056111-D311-6207-426C-2A23A080C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060655"/>
              <a:ext cx="10210800" cy="5251602"/>
            </a:xfrm>
            <a:prstGeom prst="rect">
              <a:avLst/>
            </a:prstGeom>
            <a:noFill/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1812B78-AA7A-4AAE-56EA-2E0BFEFFE002}"/>
                </a:ext>
              </a:extLst>
            </p:cNvPr>
            <p:cNvSpPr txBox="1"/>
            <p:nvPr/>
          </p:nvSpPr>
          <p:spPr>
            <a:xfrm>
              <a:off x="9067800" y="1219200"/>
              <a:ext cx="1295400" cy="6858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B065E44-25EC-05DA-1A92-FB15D433D229}"/>
                </a:ext>
              </a:extLst>
            </p:cNvPr>
            <p:cNvSpPr txBox="1"/>
            <p:nvPr/>
          </p:nvSpPr>
          <p:spPr>
            <a:xfrm>
              <a:off x="9677400" y="2203654"/>
              <a:ext cx="990600" cy="29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8EBC14-FBA4-6A17-39B5-81E7937B9CE0}"/>
                </a:ext>
              </a:extLst>
            </p:cNvPr>
            <p:cNvSpPr txBox="1"/>
            <p:nvPr/>
          </p:nvSpPr>
          <p:spPr>
            <a:xfrm>
              <a:off x="9829800" y="1837884"/>
              <a:ext cx="1066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AE6803-E46F-C9CA-DBCB-6D06509C11FB}"/>
                </a:ext>
              </a:extLst>
            </p:cNvPr>
            <p:cNvSpPr txBox="1"/>
            <p:nvPr/>
          </p:nvSpPr>
          <p:spPr>
            <a:xfrm>
              <a:off x="10134600" y="3124200"/>
              <a:ext cx="76200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926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7A65-205D-D4FD-E7BD-1223F480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8088"/>
            <a:ext cx="10972800" cy="707428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Proof Strategy: SPFMA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6E3C5E7-6E7D-EA20-CE85-30E1C0A61048}"/>
              </a:ext>
            </a:extLst>
          </p:cNvPr>
          <p:cNvGrpSpPr/>
          <p:nvPr/>
        </p:nvGrpSpPr>
        <p:grpSpPr>
          <a:xfrm>
            <a:off x="290574" y="1276294"/>
            <a:ext cx="7535501" cy="3636847"/>
            <a:chOff x="-60974" y="866274"/>
            <a:chExt cx="7535501" cy="3636847"/>
          </a:xfrm>
        </p:grpSpPr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1259D394-4C78-91C7-A804-D78FB06A9A4D}"/>
                </a:ext>
              </a:extLst>
            </p:cNvPr>
            <p:cNvSpPr/>
            <p:nvPr/>
          </p:nvSpPr>
          <p:spPr>
            <a:xfrm>
              <a:off x="3907857" y="866274"/>
              <a:ext cx="2188143" cy="510139"/>
            </a:xfrm>
            <a:prstGeom prst="flowChartAlternateProcess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masis MT Pro Medium" panose="02040604050005020304" pitchFamily="18" charset="0"/>
                </a:rPr>
                <a:t>A,B,C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B164940-333F-FD62-F0F3-DD615A37BFDB}"/>
                </a:ext>
              </a:extLst>
            </p:cNvPr>
            <p:cNvCxnSpPr/>
            <p:nvPr/>
          </p:nvCxnSpPr>
          <p:spPr>
            <a:xfrm>
              <a:off x="5168348" y="1376413"/>
              <a:ext cx="699052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45841B9-47A8-A02D-E361-C24D771CA685}"/>
                </a:ext>
              </a:extLst>
            </p:cNvPr>
            <p:cNvCxnSpPr/>
            <p:nvPr/>
          </p:nvCxnSpPr>
          <p:spPr>
            <a:xfrm>
              <a:off x="5436430" y="1376413"/>
              <a:ext cx="699052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EC93ED6-82B8-FA99-A9E2-71E3FF072F19}"/>
                </a:ext>
              </a:extLst>
            </p:cNvPr>
            <p:cNvCxnSpPr/>
            <p:nvPr/>
          </p:nvCxnSpPr>
          <p:spPr>
            <a:xfrm>
              <a:off x="5686011" y="1365576"/>
              <a:ext cx="699052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B068B4A-F66D-B804-047E-EA8D417E0402}"/>
                </a:ext>
              </a:extLst>
            </p:cNvPr>
            <p:cNvCxnSpPr/>
            <p:nvPr/>
          </p:nvCxnSpPr>
          <p:spPr>
            <a:xfrm>
              <a:off x="5975074" y="1376413"/>
              <a:ext cx="699052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4CB0DA2-A699-35EB-FCB8-8310AACA5921}"/>
                </a:ext>
              </a:extLst>
            </p:cNvPr>
            <p:cNvCxnSpPr/>
            <p:nvPr/>
          </p:nvCxnSpPr>
          <p:spPr>
            <a:xfrm flipH="1">
              <a:off x="4297018" y="1376413"/>
              <a:ext cx="642730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EB1251A-D087-BF9B-FDB5-CA2209E2DBC4}"/>
                </a:ext>
              </a:extLst>
            </p:cNvPr>
            <p:cNvCxnSpPr/>
            <p:nvPr/>
          </p:nvCxnSpPr>
          <p:spPr>
            <a:xfrm flipH="1">
              <a:off x="4042738" y="1379718"/>
              <a:ext cx="642730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A23F924-69CA-70C1-B8CC-854EF3797403}"/>
                </a:ext>
              </a:extLst>
            </p:cNvPr>
            <p:cNvCxnSpPr/>
            <p:nvPr/>
          </p:nvCxnSpPr>
          <p:spPr>
            <a:xfrm flipH="1">
              <a:off x="3760855" y="1354739"/>
              <a:ext cx="642730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6850E64-BC31-A423-DFA9-50276BA348BB}"/>
                </a:ext>
              </a:extLst>
            </p:cNvPr>
            <p:cNvCxnSpPr/>
            <p:nvPr/>
          </p:nvCxnSpPr>
          <p:spPr>
            <a:xfrm flipH="1">
              <a:off x="3453291" y="1365576"/>
              <a:ext cx="642730" cy="9559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lowchart: Alternate Process 28">
              <a:extLst>
                <a:ext uri="{FF2B5EF4-FFF2-40B4-BE49-F238E27FC236}">
                  <a16:creationId xmlns:a16="http://schemas.microsoft.com/office/drawing/2014/main" id="{A2EC2A4E-9536-BC54-F23C-95A6D1CC0A50}"/>
                </a:ext>
              </a:extLst>
            </p:cNvPr>
            <p:cNvSpPr/>
            <p:nvPr/>
          </p:nvSpPr>
          <p:spPr>
            <a:xfrm>
              <a:off x="3193774" y="2371249"/>
              <a:ext cx="3843130" cy="881270"/>
            </a:xfrm>
            <a:prstGeom prst="flowChartAlternateProcess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masis MT Pro Medium" panose="02040604050005020304" pitchFamily="18" charset="0"/>
                </a:rPr>
                <a:t>Proved and Assumed Multiplier Block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E5ED028-DB96-531D-77DA-FE274983A3BA}"/>
                </a:ext>
              </a:extLst>
            </p:cNvPr>
            <p:cNvSpPr txBox="1"/>
            <p:nvPr/>
          </p:nvSpPr>
          <p:spPr>
            <a:xfrm rot="18202837">
              <a:off x="3509543" y="1606877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NNN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551B2B5-DB5B-CA39-0B1F-A911BEE877B5}"/>
                </a:ext>
              </a:extLst>
            </p:cNvPr>
            <p:cNvSpPr txBox="1"/>
            <p:nvPr/>
          </p:nvSpPr>
          <p:spPr>
            <a:xfrm rot="18202837">
              <a:off x="3789664" y="1663217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NND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DFA881F-38D3-BAB8-74CB-F86198E5A7D5}"/>
                </a:ext>
              </a:extLst>
            </p:cNvPr>
            <p:cNvSpPr txBox="1"/>
            <p:nvPr/>
          </p:nvSpPr>
          <p:spPr>
            <a:xfrm rot="18202837">
              <a:off x="4069832" y="1705598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NDN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DBF9F9F-7335-8F29-B811-536931F6F8C2}"/>
                </a:ext>
              </a:extLst>
            </p:cNvPr>
            <p:cNvSpPr txBox="1"/>
            <p:nvPr/>
          </p:nvSpPr>
          <p:spPr>
            <a:xfrm rot="18202837">
              <a:off x="4274682" y="1771135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NDD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3C8BD13-8AE1-D42C-750D-F42B72B127C3}"/>
                </a:ext>
              </a:extLst>
            </p:cNvPr>
            <p:cNvSpPr txBox="1"/>
            <p:nvPr/>
          </p:nvSpPr>
          <p:spPr>
            <a:xfrm rot="13914005">
              <a:off x="5148812" y="1728145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DNN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CFE97C-06E2-A0BC-E2A1-4B5E94723A6B}"/>
                </a:ext>
              </a:extLst>
            </p:cNvPr>
            <p:cNvSpPr txBox="1"/>
            <p:nvPr/>
          </p:nvSpPr>
          <p:spPr>
            <a:xfrm rot="13914005">
              <a:off x="5384456" y="1671296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DND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FE2D675-3516-4BE6-B94E-0F607C888CD2}"/>
                </a:ext>
              </a:extLst>
            </p:cNvPr>
            <p:cNvSpPr txBox="1"/>
            <p:nvPr/>
          </p:nvSpPr>
          <p:spPr>
            <a:xfrm rot="13914005">
              <a:off x="5630873" y="1634791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DDN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305796-4400-EF84-0197-3131D1C650B0}"/>
                </a:ext>
              </a:extLst>
            </p:cNvPr>
            <p:cNvSpPr txBox="1"/>
            <p:nvPr/>
          </p:nvSpPr>
          <p:spPr>
            <a:xfrm rot="13914005">
              <a:off x="5848908" y="1590542"/>
              <a:ext cx="5302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DDD</a:t>
              </a:r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4650F52E-5382-249D-58D6-FEA17508ABF4}"/>
                </a:ext>
              </a:extLst>
            </p:cNvPr>
            <p:cNvSpPr/>
            <p:nvPr/>
          </p:nvSpPr>
          <p:spPr>
            <a:xfrm>
              <a:off x="2055333" y="990740"/>
              <a:ext cx="1037585" cy="24784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7CCBCB6-1917-3812-DF38-97F9D633187E}"/>
                </a:ext>
              </a:extLst>
            </p:cNvPr>
            <p:cNvSpPr txBox="1"/>
            <p:nvPr/>
          </p:nvSpPr>
          <p:spPr>
            <a:xfrm>
              <a:off x="-27888" y="892760"/>
              <a:ext cx="1776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  <a:cs typeface="Arial" panose="020B0604020202020204" pitchFamily="34" charset="0"/>
                </a:rPr>
                <a:t>Primary inputs</a:t>
              </a: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A7637C20-42EC-31C8-53FB-9F78B8BF9FEA}"/>
                </a:ext>
              </a:extLst>
            </p:cNvPr>
            <p:cNvSpPr/>
            <p:nvPr/>
          </p:nvSpPr>
          <p:spPr>
            <a:xfrm>
              <a:off x="2055332" y="1738288"/>
              <a:ext cx="1037585" cy="24784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26F3C8-C71E-E974-EA46-080A44DE33A1}"/>
                </a:ext>
              </a:extLst>
            </p:cNvPr>
            <p:cNvSpPr txBox="1"/>
            <p:nvPr/>
          </p:nvSpPr>
          <p:spPr>
            <a:xfrm>
              <a:off x="-47530" y="1669732"/>
              <a:ext cx="21206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  <a:cs typeface="Arial" panose="020B0604020202020204" pitchFamily="34" charset="0"/>
                </a:rPr>
                <a:t>Standard Casesplit</a:t>
              </a:r>
            </a:p>
          </p:txBody>
        </p: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5E54C8DE-9666-1269-E69B-E6BFCD7E658F}"/>
                </a:ext>
              </a:extLst>
            </p:cNvPr>
            <p:cNvSpPr/>
            <p:nvPr/>
          </p:nvSpPr>
          <p:spPr>
            <a:xfrm>
              <a:off x="2017835" y="2605113"/>
              <a:ext cx="1037585" cy="24784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C8AA35F-D2C8-C57A-6387-4F7D51CC93C7}"/>
                </a:ext>
              </a:extLst>
            </p:cNvPr>
            <p:cNvSpPr txBox="1"/>
            <p:nvPr/>
          </p:nvSpPr>
          <p:spPr>
            <a:xfrm>
              <a:off x="-50547" y="2390851"/>
              <a:ext cx="2259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  <a:cs typeface="Arial" panose="020B0604020202020204" pitchFamily="34" charset="0"/>
                </a:rPr>
                <a:t>Multiplier Assume Guarantee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EE6D06D2-B014-9993-75E2-335CB069FAC2}"/>
                </a:ext>
              </a:extLst>
            </p:cNvPr>
            <p:cNvCxnSpPr>
              <a:cxnSpLocks/>
            </p:cNvCxnSpPr>
            <p:nvPr/>
          </p:nvCxnSpPr>
          <p:spPr>
            <a:xfrm>
              <a:off x="3453291" y="3252519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B6203588-8454-35EE-C568-78388E302DCA}"/>
                </a:ext>
              </a:extLst>
            </p:cNvPr>
            <p:cNvCxnSpPr>
              <a:cxnSpLocks/>
            </p:cNvCxnSpPr>
            <p:nvPr/>
          </p:nvCxnSpPr>
          <p:spPr>
            <a:xfrm>
              <a:off x="3919854" y="3259446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02780079-1952-D59A-45F5-67CD6A8718F2}"/>
                </a:ext>
              </a:extLst>
            </p:cNvPr>
            <p:cNvCxnSpPr>
              <a:cxnSpLocks/>
            </p:cNvCxnSpPr>
            <p:nvPr/>
          </p:nvCxnSpPr>
          <p:spPr>
            <a:xfrm>
              <a:off x="4407094" y="3259446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8810EDC-D873-9F26-C247-92517F141C41}"/>
                </a:ext>
              </a:extLst>
            </p:cNvPr>
            <p:cNvCxnSpPr>
              <a:cxnSpLocks/>
            </p:cNvCxnSpPr>
            <p:nvPr/>
          </p:nvCxnSpPr>
          <p:spPr>
            <a:xfrm>
              <a:off x="4924153" y="3252519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98746B8C-AE08-5D2F-DA19-7582F230B360}"/>
                </a:ext>
              </a:extLst>
            </p:cNvPr>
            <p:cNvCxnSpPr>
              <a:cxnSpLocks/>
            </p:cNvCxnSpPr>
            <p:nvPr/>
          </p:nvCxnSpPr>
          <p:spPr>
            <a:xfrm>
              <a:off x="5392344" y="3252519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DABB286-984E-9CBD-8AF4-49AAC0ED312B}"/>
                </a:ext>
              </a:extLst>
            </p:cNvPr>
            <p:cNvCxnSpPr>
              <a:cxnSpLocks/>
            </p:cNvCxnSpPr>
            <p:nvPr/>
          </p:nvCxnSpPr>
          <p:spPr>
            <a:xfrm>
              <a:off x="5856194" y="3252519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BC300E2A-5B07-F6EA-929F-F786841122B1}"/>
                </a:ext>
              </a:extLst>
            </p:cNvPr>
            <p:cNvCxnSpPr>
              <a:cxnSpLocks/>
            </p:cNvCxnSpPr>
            <p:nvPr/>
          </p:nvCxnSpPr>
          <p:spPr>
            <a:xfrm>
              <a:off x="6750673" y="3259446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6253CA1-472C-2A31-5EA2-E03A12F0D4D4}"/>
                </a:ext>
              </a:extLst>
            </p:cNvPr>
            <p:cNvCxnSpPr>
              <a:cxnSpLocks/>
            </p:cNvCxnSpPr>
            <p:nvPr/>
          </p:nvCxnSpPr>
          <p:spPr>
            <a:xfrm>
              <a:off x="6300400" y="3259446"/>
              <a:ext cx="0" cy="385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1920C63-898F-40AA-BACA-AC7A96EB8FFC}"/>
                </a:ext>
              </a:extLst>
            </p:cNvPr>
            <p:cNvSpPr txBox="1"/>
            <p:nvPr/>
          </p:nvSpPr>
          <p:spPr>
            <a:xfrm>
              <a:off x="3112880" y="3602432"/>
              <a:ext cx="43616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out_cs0   out_cs1    out_cs2    out_cs3   out_cs4  out_cs5   out_cs6  out_cs7</a:t>
              </a:r>
            </a:p>
          </p:txBody>
        </p:sp>
        <p:sp>
          <p:nvSpPr>
            <p:cNvPr id="56" name="Left Brace 55">
              <a:extLst>
                <a:ext uri="{FF2B5EF4-FFF2-40B4-BE49-F238E27FC236}">
                  <a16:creationId xmlns:a16="http://schemas.microsoft.com/office/drawing/2014/main" id="{1798177D-DBB9-EDC6-C10E-6DE9AE2B82FA}"/>
                </a:ext>
              </a:extLst>
            </p:cNvPr>
            <p:cNvSpPr/>
            <p:nvPr/>
          </p:nvSpPr>
          <p:spPr>
            <a:xfrm rot="16200000">
              <a:off x="4915031" y="2038516"/>
              <a:ext cx="319728" cy="392402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D6AFAE-072D-90E3-471F-CB257D2D9930}"/>
                </a:ext>
              </a:extLst>
            </p:cNvPr>
            <p:cNvSpPr txBox="1"/>
            <p:nvPr/>
          </p:nvSpPr>
          <p:spPr>
            <a:xfrm>
              <a:off x="4732012" y="4133789"/>
              <a:ext cx="1269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OUT</a:t>
              </a:r>
            </a:p>
          </p:txBody>
        </p:sp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A84B1C4F-B9B5-16E8-CB73-B1790749B7EE}"/>
                </a:ext>
              </a:extLst>
            </p:cNvPr>
            <p:cNvSpPr/>
            <p:nvPr/>
          </p:nvSpPr>
          <p:spPr>
            <a:xfrm>
              <a:off x="2024394" y="3529919"/>
              <a:ext cx="1037585" cy="24784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DA3744F-EFF7-F2EC-2C42-DEC245CC032A}"/>
                </a:ext>
              </a:extLst>
            </p:cNvPr>
            <p:cNvSpPr txBox="1"/>
            <p:nvPr/>
          </p:nvSpPr>
          <p:spPr>
            <a:xfrm>
              <a:off x="-60974" y="3483130"/>
              <a:ext cx="241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  <a:cs typeface="Arial" panose="020B0604020202020204" pitchFamily="34" charset="0"/>
                </a:rPr>
                <a:t>Each Casesplit result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FB4E819-6814-ACDD-089D-C045250FD2FE}"/>
                </a:ext>
              </a:extLst>
            </p:cNvPr>
            <p:cNvSpPr txBox="1"/>
            <p:nvPr/>
          </p:nvSpPr>
          <p:spPr>
            <a:xfrm>
              <a:off x="-26021" y="4150514"/>
              <a:ext cx="15010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  <a:cs typeface="Arial" panose="020B0604020202020204" pitchFamily="34" charset="0"/>
                </a:rPr>
                <a:t>Final output </a:t>
              </a:r>
            </a:p>
          </p:txBody>
        </p:sp>
      </p:grpSp>
      <p:sp>
        <p:nvSpPr>
          <p:cNvPr id="63" name="Flowchart: Document 62">
            <a:extLst>
              <a:ext uri="{FF2B5EF4-FFF2-40B4-BE49-F238E27FC236}">
                <a16:creationId xmlns:a16="http://schemas.microsoft.com/office/drawing/2014/main" id="{BA67227A-2F91-8E1F-CA43-A451A0F76F2A}"/>
              </a:ext>
            </a:extLst>
          </p:cNvPr>
          <p:cNvSpPr/>
          <p:nvPr/>
        </p:nvSpPr>
        <p:spPr>
          <a:xfrm>
            <a:off x="8373702" y="1118923"/>
            <a:ext cx="2029345" cy="2290989"/>
          </a:xfrm>
          <a:prstGeom prst="flowChartDocumen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Standard case split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Assume guarantee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Tool Agnostic flow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A30916-02CC-B4F1-1DC6-CDA32ECB0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56970"/>
              </p:ext>
            </p:extLst>
          </p:nvPr>
        </p:nvGraphicFramePr>
        <p:xfrm>
          <a:off x="7730958" y="3633351"/>
          <a:ext cx="4036060" cy="236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633">
                  <a:extLst>
                    <a:ext uri="{9D8B030D-6E8A-4147-A177-3AD203B41FA5}">
                      <a16:colId xmlns:a16="http://schemas.microsoft.com/office/drawing/2014/main" val="3021461778"/>
                    </a:ext>
                  </a:extLst>
                </a:gridCol>
                <a:gridCol w="1359451">
                  <a:extLst>
                    <a:ext uri="{9D8B030D-6E8A-4147-A177-3AD203B41FA5}">
                      <a16:colId xmlns:a16="http://schemas.microsoft.com/office/drawing/2014/main" val="2597885996"/>
                    </a:ext>
                  </a:extLst>
                </a:gridCol>
                <a:gridCol w="1475976">
                  <a:extLst>
                    <a:ext uri="{9D8B030D-6E8A-4147-A177-3AD203B41FA5}">
                      <a16:colId xmlns:a16="http://schemas.microsoft.com/office/drawing/2014/main" val="2516437855"/>
                    </a:ext>
                  </a:extLst>
                </a:gridCol>
              </a:tblGrid>
              <a:tr h="387184">
                <a:tc>
                  <a:txBody>
                    <a:bodyPr/>
                    <a:lstStyle/>
                    <a:p>
                      <a:pPr marL="0" marR="0" indent="11874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Gen 1(C vs RTL)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69775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Amasis MT Pro Medium" panose="020406040500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masis MT Pro Medium" panose="02040604050005020304" pitchFamily="18" charset="0"/>
                        </a:rPr>
                        <a:t>SPFMA</a:t>
                      </a:r>
                      <a:endParaRPr lang="en-US" sz="14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masis MT Pro Medium" panose="02040604050005020304" pitchFamily="18" charset="0"/>
                        </a:rPr>
                        <a:t>DPFMA</a:t>
                      </a:r>
                      <a:endParaRPr lang="en-US" sz="14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0628369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E2E setup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079903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Standard case split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0285979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masis MT Pro Medium" panose="02040604050005020304" pitchFamily="18" charset="0"/>
                        </a:rPr>
                        <a:t>Tool Agnostic flow</a:t>
                      </a:r>
                      <a:endParaRPr lang="en-US" sz="14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(~15h)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(~25h)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1067859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AEC1BBBC-C309-B7AA-F835-1A65B7032EF2}"/>
              </a:ext>
            </a:extLst>
          </p:cNvPr>
          <p:cNvSpPr/>
          <p:nvPr/>
        </p:nvSpPr>
        <p:spPr>
          <a:xfrm>
            <a:off x="2369383" y="4613899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09A5994-5707-5799-4CD5-9D99C0D3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27507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DBBAFF3-3B2C-5CC2-910A-E9B00722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37955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7A65-205D-D4FD-E7BD-1223F480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77" y="61362"/>
            <a:ext cx="10972800" cy="644580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Proof Strategy: DPFMA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1259D394-4C78-91C7-A804-D78FB06A9A4D}"/>
              </a:ext>
            </a:extLst>
          </p:cNvPr>
          <p:cNvSpPr/>
          <p:nvPr/>
        </p:nvSpPr>
        <p:spPr>
          <a:xfrm>
            <a:off x="4373032" y="1111569"/>
            <a:ext cx="2188143" cy="510139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A,B,C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6850E64-BC31-A423-DFA9-50276BA348BB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461982" y="1621708"/>
            <a:ext cx="5122" cy="530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A2EC2A4E-9536-BC54-F23C-95A6D1CC0A50}"/>
              </a:ext>
            </a:extLst>
          </p:cNvPr>
          <p:cNvSpPr/>
          <p:nvPr/>
        </p:nvSpPr>
        <p:spPr>
          <a:xfrm>
            <a:off x="3598667" y="2161078"/>
            <a:ext cx="3843130" cy="881270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Proved and Assumed Multiplier Block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5ED028-DB96-531D-77DA-FE274983A3BA}"/>
              </a:ext>
            </a:extLst>
          </p:cNvPr>
          <p:cNvSpPr txBox="1"/>
          <p:nvPr/>
        </p:nvSpPr>
        <p:spPr>
          <a:xfrm rot="16200000">
            <a:off x="5090944" y="1745973"/>
            <a:ext cx="530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NNN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4650F52E-5382-249D-58D6-FEA17508ABF4}"/>
              </a:ext>
            </a:extLst>
          </p:cNvPr>
          <p:cNvSpPr/>
          <p:nvPr/>
        </p:nvSpPr>
        <p:spPr>
          <a:xfrm>
            <a:off x="2286312" y="1242717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CCBCB6-1917-3812-DF38-97F9D633187E}"/>
              </a:ext>
            </a:extLst>
          </p:cNvPr>
          <p:cNvSpPr txBox="1"/>
          <p:nvPr/>
        </p:nvSpPr>
        <p:spPr>
          <a:xfrm>
            <a:off x="231108" y="1215017"/>
            <a:ext cx="163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Primary inputs</a:t>
            </a: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A7637C20-42EC-31C8-53FB-9F78B8BF9FEA}"/>
              </a:ext>
            </a:extLst>
          </p:cNvPr>
          <p:cNvSpPr/>
          <p:nvPr/>
        </p:nvSpPr>
        <p:spPr>
          <a:xfrm>
            <a:off x="2314840" y="1793151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26F3C8-C71E-E974-EA46-080A44DE33A1}"/>
              </a:ext>
            </a:extLst>
          </p:cNvPr>
          <p:cNvSpPr txBox="1"/>
          <p:nvPr/>
        </p:nvSpPr>
        <p:spPr>
          <a:xfrm>
            <a:off x="218583" y="1644414"/>
            <a:ext cx="2131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Input constraint: spec limitation(POC)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5E54C8DE-9666-1269-E69B-E6BFCD7E658F}"/>
              </a:ext>
            </a:extLst>
          </p:cNvPr>
          <p:cNvSpPr/>
          <p:nvPr/>
        </p:nvSpPr>
        <p:spPr>
          <a:xfrm>
            <a:off x="2286312" y="2384019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8AA35F-D2C8-C57A-6387-4F7D51CC93C7}"/>
              </a:ext>
            </a:extLst>
          </p:cNvPr>
          <p:cNvSpPr txBox="1"/>
          <p:nvPr/>
        </p:nvSpPr>
        <p:spPr>
          <a:xfrm>
            <a:off x="179490" y="2299847"/>
            <a:ext cx="1995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Multiplier Assume Guarantee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A84B1C4F-B9B5-16E8-CB73-B1790749B7EE}"/>
              </a:ext>
            </a:extLst>
          </p:cNvPr>
          <p:cNvSpPr/>
          <p:nvPr/>
        </p:nvSpPr>
        <p:spPr>
          <a:xfrm>
            <a:off x="2287586" y="3107480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A3744F-EFF7-F2EC-2C42-DEC245CC032A}"/>
              </a:ext>
            </a:extLst>
          </p:cNvPr>
          <p:cNvSpPr txBox="1"/>
          <p:nvPr/>
        </p:nvSpPr>
        <p:spPr>
          <a:xfrm>
            <a:off x="176434" y="3032896"/>
            <a:ext cx="1974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Casesplit (level1)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C2EA3B-9917-A6CD-97DD-7BE6F7C07E4B}"/>
              </a:ext>
            </a:extLst>
          </p:cNvPr>
          <p:cNvCxnSpPr/>
          <p:nvPr/>
        </p:nvCxnSpPr>
        <p:spPr>
          <a:xfrm flipH="1">
            <a:off x="3598667" y="3042348"/>
            <a:ext cx="162450" cy="38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76608D-5375-1093-3887-023B9560682E}"/>
              </a:ext>
            </a:extLst>
          </p:cNvPr>
          <p:cNvCxnSpPr/>
          <p:nvPr/>
        </p:nvCxnSpPr>
        <p:spPr>
          <a:xfrm flipH="1">
            <a:off x="3761117" y="3083926"/>
            <a:ext cx="162450" cy="38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14672A8-FA91-C858-FAE0-AFE4EB1EF1AC}"/>
              </a:ext>
            </a:extLst>
          </p:cNvPr>
          <p:cNvCxnSpPr/>
          <p:nvPr/>
        </p:nvCxnSpPr>
        <p:spPr>
          <a:xfrm flipH="1">
            <a:off x="4465232" y="3042348"/>
            <a:ext cx="162450" cy="38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85DFCB-BDC2-53F4-5574-0801470849FD}"/>
              </a:ext>
            </a:extLst>
          </p:cNvPr>
          <p:cNvCxnSpPr>
            <a:cxnSpLocks/>
          </p:cNvCxnSpPr>
          <p:nvPr/>
        </p:nvCxnSpPr>
        <p:spPr>
          <a:xfrm>
            <a:off x="5357901" y="3062350"/>
            <a:ext cx="0" cy="401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C4239D-1642-F986-087E-DF16632F55C0}"/>
              </a:ext>
            </a:extLst>
          </p:cNvPr>
          <p:cNvCxnSpPr>
            <a:cxnSpLocks/>
          </p:cNvCxnSpPr>
          <p:nvPr/>
        </p:nvCxnSpPr>
        <p:spPr>
          <a:xfrm>
            <a:off x="6450580" y="3027854"/>
            <a:ext cx="174507" cy="401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E38647D-2757-F309-2301-907B698B56CD}"/>
              </a:ext>
            </a:extLst>
          </p:cNvPr>
          <p:cNvCxnSpPr>
            <a:cxnSpLocks/>
          </p:cNvCxnSpPr>
          <p:nvPr/>
        </p:nvCxnSpPr>
        <p:spPr>
          <a:xfrm>
            <a:off x="7233756" y="3013360"/>
            <a:ext cx="174507" cy="401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28AF5FB-9036-DE71-8E1A-EB481A2CBB31}"/>
              </a:ext>
            </a:extLst>
          </p:cNvPr>
          <p:cNvSpPr txBox="1"/>
          <p:nvPr/>
        </p:nvSpPr>
        <p:spPr>
          <a:xfrm>
            <a:off x="3459192" y="3093293"/>
            <a:ext cx="3982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  1 ………...7…………12………….…….24………....31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4CCB59-2A67-2989-59E1-C47F32A90154}"/>
              </a:ext>
            </a:extLst>
          </p:cNvPr>
          <p:cNvSpPr txBox="1"/>
          <p:nvPr/>
        </p:nvSpPr>
        <p:spPr>
          <a:xfrm>
            <a:off x="274495" y="3955488"/>
            <a:ext cx="1974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Casesplit (level2)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AA6900D0-216E-A3AA-9CAF-BF3024FA6B54}"/>
              </a:ext>
            </a:extLst>
          </p:cNvPr>
          <p:cNvSpPr/>
          <p:nvPr/>
        </p:nvSpPr>
        <p:spPr>
          <a:xfrm>
            <a:off x="4192438" y="3470577"/>
            <a:ext cx="2777704" cy="53848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Level 2 </a:t>
            </a:r>
            <a:r>
              <a:rPr lang="en-US" dirty="0" err="1">
                <a:latin typeface="Amasis MT Pro Medium" panose="02040604050005020304" pitchFamily="18" charset="0"/>
              </a:rPr>
              <a:t>casesplit</a:t>
            </a:r>
            <a:r>
              <a:rPr lang="en-US" dirty="0">
                <a:latin typeface="Amasis MT Pro Medium" panose="02040604050005020304" pitchFamily="18" charset="0"/>
              </a:rPr>
              <a:t> for unconverged cases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D5B3E3E-E33E-367D-6A5A-EA59EC662DE0}"/>
              </a:ext>
            </a:extLst>
          </p:cNvPr>
          <p:cNvCxnSpPr/>
          <p:nvPr/>
        </p:nvCxnSpPr>
        <p:spPr>
          <a:xfrm flipH="1">
            <a:off x="3923567" y="4009058"/>
            <a:ext cx="268871" cy="32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427D0B4-B80E-B4FD-01F8-9AEC79AA7FC5}"/>
              </a:ext>
            </a:extLst>
          </p:cNvPr>
          <p:cNvCxnSpPr/>
          <p:nvPr/>
        </p:nvCxnSpPr>
        <p:spPr>
          <a:xfrm flipH="1">
            <a:off x="4121414" y="4016139"/>
            <a:ext cx="268871" cy="32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8C03FC7-35F4-CC61-836A-2449E3ADE6E0}"/>
              </a:ext>
            </a:extLst>
          </p:cNvPr>
          <p:cNvCxnSpPr/>
          <p:nvPr/>
        </p:nvCxnSpPr>
        <p:spPr>
          <a:xfrm flipH="1">
            <a:off x="4330796" y="4023220"/>
            <a:ext cx="268871" cy="321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5F07099-0EB0-54C0-246C-9816DD6B6202}"/>
              </a:ext>
            </a:extLst>
          </p:cNvPr>
          <p:cNvSpPr txBox="1"/>
          <p:nvPr/>
        </p:nvSpPr>
        <p:spPr>
          <a:xfrm>
            <a:off x="3842342" y="4038340"/>
            <a:ext cx="3186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  1   2……………………………….126  127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AE0678F-2EC8-8E99-43D9-8BBE55DE0081}"/>
              </a:ext>
            </a:extLst>
          </p:cNvPr>
          <p:cNvCxnSpPr>
            <a:cxnSpLocks/>
          </p:cNvCxnSpPr>
          <p:nvPr/>
        </p:nvCxnSpPr>
        <p:spPr>
          <a:xfrm>
            <a:off x="6525680" y="4013356"/>
            <a:ext cx="192043" cy="3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51333CF-74AE-1254-2AEB-5166518613B0}"/>
              </a:ext>
            </a:extLst>
          </p:cNvPr>
          <p:cNvCxnSpPr>
            <a:cxnSpLocks/>
          </p:cNvCxnSpPr>
          <p:nvPr/>
        </p:nvCxnSpPr>
        <p:spPr>
          <a:xfrm>
            <a:off x="6836887" y="4003671"/>
            <a:ext cx="192043" cy="3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159330D7-F786-348D-AE7D-DA4B165242E9}"/>
              </a:ext>
            </a:extLst>
          </p:cNvPr>
          <p:cNvSpPr/>
          <p:nvPr/>
        </p:nvSpPr>
        <p:spPr>
          <a:xfrm>
            <a:off x="2286001" y="3978292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Brace 75">
            <a:extLst>
              <a:ext uri="{FF2B5EF4-FFF2-40B4-BE49-F238E27FC236}">
                <a16:creationId xmlns:a16="http://schemas.microsoft.com/office/drawing/2014/main" id="{7CAD2F3D-3FFA-A902-70F5-D9F898DF822C}"/>
              </a:ext>
            </a:extLst>
          </p:cNvPr>
          <p:cNvSpPr/>
          <p:nvPr/>
        </p:nvSpPr>
        <p:spPr>
          <a:xfrm rot="16200000">
            <a:off x="5369347" y="2940218"/>
            <a:ext cx="410483" cy="37344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440F69F-A94D-8177-DF80-65A2274E8C37}"/>
              </a:ext>
            </a:extLst>
          </p:cNvPr>
          <p:cNvSpPr txBox="1"/>
          <p:nvPr/>
        </p:nvSpPr>
        <p:spPr>
          <a:xfrm>
            <a:off x="5240641" y="5012670"/>
            <a:ext cx="126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OUT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7BA0FB-C3B7-907E-76D2-890D1A2ED2C9}"/>
              </a:ext>
            </a:extLst>
          </p:cNvPr>
          <p:cNvSpPr txBox="1"/>
          <p:nvPr/>
        </p:nvSpPr>
        <p:spPr>
          <a:xfrm>
            <a:off x="362336" y="4953000"/>
            <a:ext cx="1501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  <a:cs typeface="Arial" panose="020B0604020202020204" pitchFamily="34" charset="0"/>
              </a:rPr>
              <a:t>Final output </a:t>
            </a:r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5D77807D-709D-E756-98F4-FFAA4B2BBB17}"/>
              </a:ext>
            </a:extLst>
          </p:cNvPr>
          <p:cNvSpPr/>
          <p:nvPr/>
        </p:nvSpPr>
        <p:spPr>
          <a:xfrm>
            <a:off x="2286000" y="5008933"/>
            <a:ext cx="1037585" cy="24784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Document 81">
            <a:extLst>
              <a:ext uri="{FF2B5EF4-FFF2-40B4-BE49-F238E27FC236}">
                <a16:creationId xmlns:a16="http://schemas.microsoft.com/office/drawing/2014/main" id="{6D37CEDC-CF8A-233A-383B-C13D15AC5E56}"/>
              </a:ext>
            </a:extLst>
          </p:cNvPr>
          <p:cNvSpPr/>
          <p:nvPr/>
        </p:nvSpPr>
        <p:spPr>
          <a:xfrm>
            <a:off x="8152152" y="867244"/>
            <a:ext cx="2029345" cy="2290989"/>
          </a:xfrm>
          <a:prstGeom prst="flowChartDocumen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Standard case split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Assume guarantee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Amasis MT Pro Medium" panose="02040604050005020304" pitchFamily="18" charset="0"/>
              </a:rPr>
              <a:t>Tool Agnostic flow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E95370-85CB-3728-B7B4-D94B9DAED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72165"/>
              </p:ext>
            </p:extLst>
          </p:nvPr>
        </p:nvGraphicFramePr>
        <p:xfrm>
          <a:off x="7710670" y="3624100"/>
          <a:ext cx="4036060" cy="236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633">
                  <a:extLst>
                    <a:ext uri="{9D8B030D-6E8A-4147-A177-3AD203B41FA5}">
                      <a16:colId xmlns:a16="http://schemas.microsoft.com/office/drawing/2014/main" val="3021461778"/>
                    </a:ext>
                  </a:extLst>
                </a:gridCol>
                <a:gridCol w="1359451">
                  <a:extLst>
                    <a:ext uri="{9D8B030D-6E8A-4147-A177-3AD203B41FA5}">
                      <a16:colId xmlns:a16="http://schemas.microsoft.com/office/drawing/2014/main" val="2597885996"/>
                    </a:ext>
                  </a:extLst>
                </a:gridCol>
                <a:gridCol w="1475976">
                  <a:extLst>
                    <a:ext uri="{9D8B030D-6E8A-4147-A177-3AD203B41FA5}">
                      <a16:colId xmlns:a16="http://schemas.microsoft.com/office/drawing/2014/main" val="2516437855"/>
                    </a:ext>
                  </a:extLst>
                </a:gridCol>
              </a:tblGrid>
              <a:tr h="387184">
                <a:tc>
                  <a:txBody>
                    <a:bodyPr/>
                    <a:lstStyle/>
                    <a:p>
                      <a:pPr marL="0" marR="0" indent="11874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Gen 1(C vs RTL)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69775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Amasis MT Pro Medium" panose="020406040500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SPFMA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masis MT Pro Medium" panose="02040604050005020304" pitchFamily="18" charset="0"/>
                        </a:rPr>
                        <a:t>DPFMA</a:t>
                      </a:r>
                      <a:endParaRPr lang="en-US" sz="14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0628369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E2E setup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079903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masis MT Pro Medium" panose="02040604050005020304" pitchFamily="18" charset="0"/>
                        </a:rPr>
                        <a:t>Standard case split</a:t>
                      </a:r>
                      <a:endParaRPr lang="en-US" sz="14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0285979"/>
                  </a:ext>
                </a:extLst>
              </a:tr>
              <a:tr h="38718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masis MT Pro Medium" panose="02040604050005020304" pitchFamily="18" charset="0"/>
                        </a:rPr>
                        <a:t>Tool Agnostic flow</a:t>
                      </a:r>
                      <a:endParaRPr lang="en-US" sz="14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(~15h)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1187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(~25h)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106785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9DBDE-E645-5C21-CBB1-D14DD6FB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27507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7E98D0A-84BD-BBDC-A4B2-B81AE34B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326003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0CF6-02D8-BC09-7C7A-99528DF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136523"/>
            <a:ext cx="11480801" cy="701677"/>
          </a:xfrm>
        </p:spPr>
        <p:txBody>
          <a:bodyPr anchor="ctr"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 Revealed: SPFMA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451E-D614-035F-2B7E-08D0D5320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089819"/>
            <a:ext cx="11199528" cy="15771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 Scenario:</a:t>
            </a:r>
            <a:endParaRPr lang="en-US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 is off and intermediate value before round up is Max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RTL output is zero.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RTL flushes intermediate value (Max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zero before round up.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236CC-AAAC-506C-5CB6-DEA1362C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9637D-EFF7-7EEE-3BF2-98D0B41D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0B729A-610E-6BFA-09DD-94A382AF7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86639"/>
              </p:ext>
            </p:extLst>
          </p:nvPr>
        </p:nvGraphicFramePr>
        <p:xfrm>
          <a:off x="8458200" y="3146940"/>
          <a:ext cx="3327398" cy="2210566"/>
        </p:xfrm>
        <a:graphic>
          <a:graphicData uri="http://schemas.openxmlformats.org/drawingml/2006/table">
            <a:tbl>
              <a:tblPr firstRow="1" firstCol="1" bandRow="1"/>
              <a:tblGrid>
                <a:gridCol w="1579703">
                  <a:extLst>
                    <a:ext uri="{9D8B030D-6E8A-4147-A177-3AD203B41FA5}">
                      <a16:colId xmlns:a16="http://schemas.microsoft.com/office/drawing/2014/main" val="2061646040"/>
                    </a:ext>
                  </a:extLst>
                </a:gridCol>
                <a:gridCol w="1747695">
                  <a:extLst>
                    <a:ext uri="{9D8B030D-6E8A-4147-A177-3AD203B41FA5}">
                      <a16:colId xmlns:a16="http://schemas.microsoft.com/office/drawing/2014/main" val="3856320995"/>
                    </a:ext>
                  </a:extLst>
                </a:gridCol>
              </a:tblGrid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0x0B381E20</a:t>
                      </a:r>
                      <a:endParaRPr lang="en-IN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141776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0x2DF2067E</a:t>
                      </a:r>
                      <a:endParaRPr lang="en-IN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1397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0x808002B8</a:t>
                      </a:r>
                      <a:endParaRPr lang="en-IN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59315"/>
                  </a:ext>
                </a:extLst>
              </a:tr>
              <a:tr h="677514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output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0x80800000</a:t>
                      </a:r>
                      <a:endParaRPr lang="en-IN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378282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output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0x0</a:t>
                      </a:r>
                      <a:endParaRPr lang="en-IN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712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BDAE66-E316-8DA3-A65D-35039D3A0521}"/>
              </a:ext>
            </a:extLst>
          </p:cNvPr>
          <p:cNvSpPr txBox="1"/>
          <p:nvPr/>
        </p:nvSpPr>
        <p:spPr>
          <a:xfrm>
            <a:off x="8458200" y="2777608"/>
            <a:ext cx="3327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A81C11-6FA6-ECC9-AB8A-0ED48FE433F2}"/>
                  </a:ext>
                </a:extLst>
              </p:cNvPr>
              <p:cNvSpPr txBox="1"/>
              <p:nvPr/>
            </p:nvSpPr>
            <p:spPr>
              <a:xfrm>
                <a:off x="568967" y="4850059"/>
                <a:ext cx="7872127" cy="1506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Criticality: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Corner case bug; One in billion cases(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sup>
                    </m:sSup>
                  </m:oMath>
                </a14:m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possible values for Internal signal)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Some few input combinations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96</m:t>
                        </m:r>
                      </m:sup>
                    </m:sSup>
                    <m:r>
                      <a:rPr 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values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A81C11-6FA6-ECC9-AB8A-0ED48FE43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7" y="4850059"/>
                <a:ext cx="7872127" cy="1506310"/>
              </a:xfrm>
              <a:prstGeom prst="rect">
                <a:avLst/>
              </a:prstGeom>
              <a:blipFill>
                <a:blip r:embed="rId2"/>
                <a:stretch>
                  <a:fillRect l="-1161" t="-323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DF2BE754-BA73-6BB4-5C74-9E50618FC91E}"/>
              </a:ext>
            </a:extLst>
          </p:cNvPr>
          <p:cNvGrpSpPr/>
          <p:nvPr/>
        </p:nvGrpSpPr>
        <p:grpSpPr>
          <a:xfrm>
            <a:off x="762000" y="2792939"/>
            <a:ext cx="8000993" cy="1855261"/>
            <a:chOff x="762000" y="2471921"/>
            <a:chExt cx="8000993" cy="185526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675162-0BAC-0C6E-B9E6-42A9B6E46D7A}"/>
                </a:ext>
              </a:extLst>
            </p:cNvPr>
            <p:cNvSpPr txBox="1"/>
            <p:nvPr/>
          </p:nvSpPr>
          <p:spPr>
            <a:xfrm>
              <a:off x="762000" y="2866539"/>
              <a:ext cx="80009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            -∞ max-          -1.0         min- ±0   min+        +1.0          max+ +∞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9120872-2051-C0F5-E11F-03B7A8B1F555}"/>
                </a:ext>
              </a:extLst>
            </p:cNvPr>
            <p:cNvCxnSpPr>
              <a:cxnSpLocks/>
            </p:cNvCxnSpPr>
            <p:nvPr/>
          </p:nvCxnSpPr>
          <p:spPr>
            <a:xfrm>
              <a:off x="3793602" y="2875006"/>
              <a:ext cx="990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EEF195B-5A94-0F6C-C986-4C4F3A521BEB}"/>
                </a:ext>
              </a:extLst>
            </p:cNvPr>
            <p:cNvSpPr txBox="1"/>
            <p:nvPr/>
          </p:nvSpPr>
          <p:spPr>
            <a:xfrm>
              <a:off x="3793602" y="2471921"/>
              <a:ext cx="10330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Amasis MT Pro Medium" panose="02040604050005020304" pitchFamily="18" charset="0"/>
                </a:rPr>
                <a:t>Denorms</a:t>
              </a:r>
              <a:endParaRPr lang="en-US" sz="1600" dirty="0">
                <a:latin typeface="Amasis MT Pro Medium" panose="020406040500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861BFC0-FDC7-B883-EC86-ADEB3E7178D9}"/>
                </a:ext>
              </a:extLst>
            </p:cNvPr>
            <p:cNvCxnSpPr/>
            <p:nvPr/>
          </p:nvCxnSpPr>
          <p:spPr>
            <a:xfrm>
              <a:off x="990593" y="3312040"/>
              <a:ext cx="685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3012BF9-9065-BEFA-9514-A0DCBDAC398E}"/>
                </a:ext>
              </a:extLst>
            </p:cNvPr>
            <p:cNvCxnSpPr>
              <a:cxnSpLocks/>
            </p:cNvCxnSpPr>
            <p:nvPr/>
          </p:nvCxnSpPr>
          <p:spPr>
            <a:xfrm>
              <a:off x="42671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A349352-CC92-EDA5-821C-78FF7E97A94D}"/>
                </a:ext>
              </a:extLst>
            </p:cNvPr>
            <p:cNvCxnSpPr>
              <a:cxnSpLocks/>
            </p:cNvCxnSpPr>
            <p:nvPr/>
          </p:nvCxnSpPr>
          <p:spPr>
            <a:xfrm>
              <a:off x="47243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5CC3E-D9DE-4E49-BB76-A09E866CE0CD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DDA072-EF9A-0E8C-0623-222DC789403D}"/>
                </a:ext>
              </a:extLst>
            </p:cNvPr>
            <p:cNvCxnSpPr>
              <a:cxnSpLocks/>
            </p:cNvCxnSpPr>
            <p:nvPr/>
          </p:nvCxnSpPr>
          <p:spPr>
            <a:xfrm>
              <a:off x="3733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19CCAE7-BF3B-6E7D-E6AE-E58E04BEE9D4}"/>
                </a:ext>
              </a:extLst>
            </p:cNvPr>
            <p:cNvCxnSpPr>
              <a:cxnSpLocks/>
            </p:cNvCxnSpPr>
            <p:nvPr/>
          </p:nvCxnSpPr>
          <p:spPr>
            <a:xfrm>
              <a:off x="3701348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2886907-3F4D-1CD6-851F-AB41DC7F39EE}"/>
                </a:ext>
              </a:extLst>
            </p:cNvPr>
            <p:cNvCxnSpPr>
              <a:cxnSpLocks/>
            </p:cNvCxnSpPr>
            <p:nvPr/>
          </p:nvCxnSpPr>
          <p:spPr>
            <a:xfrm>
              <a:off x="3657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A6199FD-4573-ABE8-6041-77E43B51592C}"/>
                </a:ext>
              </a:extLst>
            </p:cNvPr>
            <p:cNvCxnSpPr>
              <a:cxnSpLocks/>
            </p:cNvCxnSpPr>
            <p:nvPr/>
          </p:nvCxnSpPr>
          <p:spPr>
            <a:xfrm>
              <a:off x="4876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B48C8C6-64E0-CA14-4D79-F452A52FB5A3}"/>
                </a:ext>
              </a:extLst>
            </p:cNvPr>
            <p:cNvCxnSpPr>
              <a:cxnSpLocks/>
            </p:cNvCxnSpPr>
            <p:nvPr/>
          </p:nvCxnSpPr>
          <p:spPr>
            <a:xfrm>
              <a:off x="4844348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DBB05D0-6A4B-80BF-30F6-25AEA08919A5}"/>
                </a:ext>
              </a:extLst>
            </p:cNvPr>
            <p:cNvCxnSpPr>
              <a:cxnSpLocks/>
            </p:cNvCxnSpPr>
            <p:nvPr/>
          </p:nvCxnSpPr>
          <p:spPr>
            <a:xfrm>
              <a:off x="4800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5229B31-C5EF-B516-61CB-DAABC5194B40}"/>
                </a:ext>
              </a:extLst>
            </p:cNvPr>
            <p:cNvCxnSpPr>
              <a:cxnSpLocks/>
            </p:cNvCxnSpPr>
            <p:nvPr/>
          </p:nvCxnSpPr>
          <p:spPr>
            <a:xfrm>
              <a:off x="3047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0E36737-25FF-103D-E54D-DCE39E8AC860}"/>
                </a:ext>
              </a:extLst>
            </p:cNvPr>
            <p:cNvCxnSpPr>
              <a:cxnSpLocks/>
            </p:cNvCxnSpPr>
            <p:nvPr/>
          </p:nvCxnSpPr>
          <p:spPr>
            <a:xfrm>
              <a:off x="31241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A185A5D-42C2-D10D-83F7-DC972A99787C}"/>
                </a:ext>
              </a:extLst>
            </p:cNvPr>
            <p:cNvCxnSpPr>
              <a:cxnSpLocks/>
            </p:cNvCxnSpPr>
            <p:nvPr/>
          </p:nvCxnSpPr>
          <p:spPr>
            <a:xfrm>
              <a:off x="2971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07C7B17-1D2D-C606-734F-3A9DEC58DEC1}"/>
                </a:ext>
              </a:extLst>
            </p:cNvPr>
            <p:cNvCxnSpPr>
              <a:cxnSpLocks/>
            </p:cNvCxnSpPr>
            <p:nvPr/>
          </p:nvCxnSpPr>
          <p:spPr>
            <a:xfrm>
              <a:off x="5638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E40A426-51BA-B272-B056-48F12100FB38}"/>
                </a:ext>
              </a:extLst>
            </p:cNvPr>
            <p:cNvCxnSpPr>
              <a:cxnSpLocks/>
            </p:cNvCxnSpPr>
            <p:nvPr/>
          </p:nvCxnSpPr>
          <p:spPr>
            <a:xfrm>
              <a:off x="5714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6763C81-352C-B802-28D8-2F4D3828E0FD}"/>
                </a:ext>
              </a:extLst>
            </p:cNvPr>
            <p:cNvCxnSpPr>
              <a:cxnSpLocks/>
            </p:cNvCxnSpPr>
            <p:nvPr/>
          </p:nvCxnSpPr>
          <p:spPr>
            <a:xfrm>
              <a:off x="5562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A8E2CB0-FC82-6F17-0998-221F2D134161}"/>
                </a:ext>
              </a:extLst>
            </p:cNvPr>
            <p:cNvCxnSpPr>
              <a:cxnSpLocks/>
            </p:cNvCxnSpPr>
            <p:nvPr/>
          </p:nvCxnSpPr>
          <p:spPr>
            <a:xfrm>
              <a:off x="1676393" y="3140590"/>
              <a:ext cx="0" cy="34290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E03E18C-BE40-FA87-CC1F-98A6D7205E6F}"/>
                </a:ext>
              </a:extLst>
            </p:cNvPr>
            <p:cNvCxnSpPr>
              <a:cxnSpLocks/>
            </p:cNvCxnSpPr>
            <p:nvPr/>
          </p:nvCxnSpPr>
          <p:spPr>
            <a:xfrm>
              <a:off x="7086593" y="3140590"/>
              <a:ext cx="0" cy="34290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ABB051D-BD90-EAFD-7375-50384F7EEB27}"/>
                </a:ext>
              </a:extLst>
            </p:cNvPr>
            <p:cNvCxnSpPr>
              <a:cxnSpLocks/>
            </p:cNvCxnSpPr>
            <p:nvPr/>
          </p:nvCxnSpPr>
          <p:spPr>
            <a:xfrm>
              <a:off x="1904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6369569-9900-28F6-5236-F54039DF043E}"/>
                </a:ext>
              </a:extLst>
            </p:cNvPr>
            <p:cNvCxnSpPr>
              <a:cxnSpLocks/>
            </p:cNvCxnSpPr>
            <p:nvPr/>
          </p:nvCxnSpPr>
          <p:spPr>
            <a:xfrm>
              <a:off x="20573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5A60ACD-14B3-C360-2E38-607D875B9F0D}"/>
                </a:ext>
              </a:extLst>
            </p:cNvPr>
            <p:cNvCxnSpPr>
              <a:cxnSpLocks/>
            </p:cNvCxnSpPr>
            <p:nvPr/>
          </p:nvCxnSpPr>
          <p:spPr>
            <a:xfrm>
              <a:off x="1752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097C393-A5F9-8FA8-3694-FB13A428DB2F}"/>
                </a:ext>
              </a:extLst>
            </p:cNvPr>
            <p:cNvCxnSpPr>
              <a:cxnSpLocks/>
            </p:cNvCxnSpPr>
            <p:nvPr/>
          </p:nvCxnSpPr>
          <p:spPr>
            <a:xfrm>
              <a:off x="6857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600C884-0145-5DCC-5852-2D1130CB4805}"/>
                </a:ext>
              </a:extLst>
            </p:cNvPr>
            <p:cNvCxnSpPr>
              <a:cxnSpLocks/>
            </p:cNvCxnSpPr>
            <p:nvPr/>
          </p:nvCxnSpPr>
          <p:spPr>
            <a:xfrm>
              <a:off x="70103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DBE05E-B3FF-57E3-CEBC-8C9CF1DF1DB4}"/>
                </a:ext>
              </a:extLst>
            </p:cNvPr>
            <p:cNvCxnSpPr>
              <a:cxnSpLocks/>
            </p:cNvCxnSpPr>
            <p:nvPr/>
          </p:nvCxnSpPr>
          <p:spPr>
            <a:xfrm>
              <a:off x="6705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Multiplication Sign 69">
              <a:extLst>
                <a:ext uri="{FF2B5EF4-FFF2-40B4-BE49-F238E27FC236}">
                  <a16:creationId xmlns:a16="http://schemas.microsoft.com/office/drawing/2014/main" id="{B0A9C8FB-FFFD-3ECB-7EC0-6961B36233F0}"/>
                </a:ext>
              </a:extLst>
            </p:cNvPr>
            <p:cNvSpPr/>
            <p:nvPr/>
          </p:nvSpPr>
          <p:spPr>
            <a:xfrm>
              <a:off x="3696519" y="3217814"/>
              <a:ext cx="236577" cy="178801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269A4C60-BD1D-37CC-A196-447D4F13E73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38345" y="3405975"/>
              <a:ext cx="824497" cy="642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79EAFA3-94A0-8F6A-FA56-D7B13703B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2341" y="3413126"/>
              <a:ext cx="769264" cy="6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ADFAD2C-10BF-0A60-DF49-6E51AEFE1473}"/>
                </a:ext>
              </a:extLst>
            </p:cNvPr>
            <p:cNvSpPr txBox="1"/>
            <p:nvPr/>
          </p:nvSpPr>
          <p:spPr>
            <a:xfrm>
              <a:off x="4575891" y="3742407"/>
              <a:ext cx="1418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Max- </a:t>
              </a:r>
              <a:r>
                <a:rPr lang="en-US" sz="1600" dirty="0" err="1"/>
                <a:t>Denorm</a:t>
              </a:r>
              <a:endParaRPr lang="en-US" sz="1600" dirty="0"/>
            </a:p>
            <a:p>
              <a:r>
                <a:rPr lang="en-US" sz="1600" b="0" i="0" dirty="0">
                  <a:solidFill>
                    <a:schemeClr val="accent6"/>
                  </a:solidFill>
                  <a:effectLst/>
                  <a:latin typeface="Courier New" panose="02070309020205020404" pitchFamily="49" charset="0"/>
                </a:rPr>
                <a:t>0x807FFFFF</a:t>
              </a:r>
              <a:endParaRPr lang="en-US" sz="1600" dirty="0">
                <a:solidFill>
                  <a:schemeClr val="accent6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8F0FCE6-027B-8B36-4CB2-F9437FB6F79D}"/>
                </a:ext>
              </a:extLst>
            </p:cNvPr>
            <p:cNvSpPr txBox="1"/>
            <p:nvPr/>
          </p:nvSpPr>
          <p:spPr>
            <a:xfrm>
              <a:off x="1711505" y="3705903"/>
              <a:ext cx="1418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Min- Normal</a:t>
              </a:r>
            </a:p>
            <a:p>
              <a:r>
                <a:rPr lang="en-US" sz="1600" b="0" i="0" dirty="0">
                  <a:solidFill>
                    <a:srgbClr val="00B050"/>
                  </a:solidFill>
                  <a:effectLst/>
                  <a:latin typeface="Courier New" panose="02070309020205020404" pitchFamily="49" charset="0"/>
                </a:rPr>
                <a:t>0x80800000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81" name="Arrow: Curved Up 80">
              <a:extLst>
                <a:ext uri="{FF2B5EF4-FFF2-40B4-BE49-F238E27FC236}">
                  <a16:creationId xmlns:a16="http://schemas.microsoft.com/office/drawing/2014/main" id="{511FB98C-E85A-338E-C52D-F943E0633FAC}"/>
                </a:ext>
              </a:extLst>
            </p:cNvPr>
            <p:cNvSpPr/>
            <p:nvPr/>
          </p:nvSpPr>
          <p:spPr>
            <a:xfrm>
              <a:off x="3804560" y="3548204"/>
              <a:ext cx="457200" cy="178801"/>
            </a:xfrm>
            <a:prstGeom prst="curved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98F046C-964E-1EE7-5915-01D31A6403A7}"/>
                </a:ext>
              </a:extLst>
            </p:cNvPr>
            <p:cNvSpPr txBox="1"/>
            <p:nvPr/>
          </p:nvSpPr>
          <p:spPr>
            <a:xfrm>
              <a:off x="4162604" y="3437810"/>
              <a:ext cx="612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</a:rPr>
                <a:t>Zero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0CF6-02D8-BC09-7C7A-99528DF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136523"/>
            <a:ext cx="11480801" cy="701677"/>
          </a:xfrm>
        </p:spPr>
        <p:txBody>
          <a:bodyPr anchor="ctr"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 Revealed: DPFMA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451E-D614-035F-2B7E-08D0D5320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072" y="914400"/>
            <a:ext cx="11377328" cy="16463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 Scenario: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 is off and intermediate value before round up is Max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RTL output is mismatched with expected value.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RTL flushes intermediate value (Max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Denorm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zero before round up.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revealed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 after running the setup for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50hrs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236CC-AAAC-506C-5CB6-DEA1362C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9637D-EFF7-7EEE-3BF2-98D0B41D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0B729A-610E-6BFA-09DD-94A382AF7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06113"/>
              </p:ext>
            </p:extLst>
          </p:nvPr>
        </p:nvGraphicFramePr>
        <p:xfrm>
          <a:off x="8458200" y="3146940"/>
          <a:ext cx="3327398" cy="2701798"/>
        </p:xfrm>
        <a:graphic>
          <a:graphicData uri="http://schemas.openxmlformats.org/drawingml/2006/table">
            <a:tbl>
              <a:tblPr firstRow="1" firstCol="1" bandRow="1"/>
              <a:tblGrid>
                <a:gridCol w="1579703">
                  <a:extLst>
                    <a:ext uri="{9D8B030D-6E8A-4147-A177-3AD203B41FA5}">
                      <a16:colId xmlns:a16="http://schemas.microsoft.com/office/drawing/2014/main" val="2061646040"/>
                    </a:ext>
                  </a:extLst>
                </a:gridCol>
                <a:gridCol w="1747695">
                  <a:extLst>
                    <a:ext uri="{9D8B030D-6E8A-4147-A177-3AD203B41FA5}">
                      <a16:colId xmlns:a16="http://schemas.microsoft.com/office/drawing/2014/main" val="3856320995"/>
                    </a:ext>
                  </a:extLst>
                </a:gridCol>
              </a:tblGrid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0xA3E59B1BB76CF3A6</a:t>
                      </a: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141776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0x1F39C4CE02FEB9A5</a:t>
                      </a: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1397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0x0331660EC998B4B7</a:t>
                      </a: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59315"/>
                  </a:ext>
                </a:extLst>
              </a:tr>
              <a:tr h="677514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output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0x8010000000000000</a:t>
                      </a:r>
                      <a:endParaRPr lang="en-IN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378282"/>
                  </a:ext>
                </a:extLst>
              </a:tr>
              <a:tr h="383263">
                <a:tc>
                  <a:txBody>
                    <a:bodyPr/>
                    <a:lstStyle/>
                    <a:p>
                      <a:pPr marL="0" marR="0" algn="just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output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0x8000000000000000</a:t>
                      </a:r>
                      <a:endParaRPr lang="en-IN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413" marR="132413" marT="18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712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BDAE66-E316-8DA3-A65D-35039D3A0521}"/>
              </a:ext>
            </a:extLst>
          </p:cNvPr>
          <p:cNvSpPr txBox="1"/>
          <p:nvPr/>
        </p:nvSpPr>
        <p:spPr>
          <a:xfrm>
            <a:off x="8458200" y="2777608"/>
            <a:ext cx="3327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A6A5DA-6C0A-B004-40FA-80A2F6975B56}"/>
              </a:ext>
            </a:extLst>
          </p:cNvPr>
          <p:cNvGrpSpPr/>
          <p:nvPr/>
        </p:nvGrpSpPr>
        <p:grpSpPr>
          <a:xfrm>
            <a:off x="555592" y="2888021"/>
            <a:ext cx="8000993" cy="2064979"/>
            <a:chOff x="762000" y="2471921"/>
            <a:chExt cx="8000993" cy="206497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65FFA1-CDC1-279C-F326-396CBDAE283F}"/>
                </a:ext>
              </a:extLst>
            </p:cNvPr>
            <p:cNvSpPr txBox="1"/>
            <p:nvPr/>
          </p:nvSpPr>
          <p:spPr>
            <a:xfrm>
              <a:off x="762000" y="2866539"/>
              <a:ext cx="80009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            -∞ max-          -1.0         min- ±0   min+        +1.0          max+ +∞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78C1F3D-30B6-5E86-F496-0BC990831178}"/>
                </a:ext>
              </a:extLst>
            </p:cNvPr>
            <p:cNvCxnSpPr>
              <a:cxnSpLocks/>
            </p:cNvCxnSpPr>
            <p:nvPr/>
          </p:nvCxnSpPr>
          <p:spPr>
            <a:xfrm>
              <a:off x="3793602" y="2875006"/>
              <a:ext cx="990600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802330-B5E1-64A6-19D5-04305CE89C3C}"/>
                </a:ext>
              </a:extLst>
            </p:cNvPr>
            <p:cNvSpPr txBox="1"/>
            <p:nvPr/>
          </p:nvSpPr>
          <p:spPr>
            <a:xfrm>
              <a:off x="3793602" y="2471921"/>
              <a:ext cx="10330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Amasis MT Pro Medium" panose="02040604050005020304" pitchFamily="18" charset="0"/>
                </a:rPr>
                <a:t>Denorms</a:t>
              </a:r>
              <a:endParaRPr lang="en-US" sz="1600" dirty="0">
                <a:latin typeface="Amasis MT Pro Medium" panose="02040604050005020304" pitchFamily="18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D60BA3-4883-8380-9607-D6A2E9F1D46B}"/>
                </a:ext>
              </a:extLst>
            </p:cNvPr>
            <p:cNvCxnSpPr/>
            <p:nvPr/>
          </p:nvCxnSpPr>
          <p:spPr>
            <a:xfrm>
              <a:off x="990593" y="3312040"/>
              <a:ext cx="685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DC312C1-C393-7196-2AFB-7432A76473EA}"/>
                </a:ext>
              </a:extLst>
            </p:cNvPr>
            <p:cNvCxnSpPr>
              <a:cxnSpLocks/>
            </p:cNvCxnSpPr>
            <p:nvPr/>
          </p:nvCxnSpPr>
          <p:spPr>
            <a:xfrm>
              <a:off x="42671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074B0E3-6CB0-C13C-1E72-C267CAB13B59}"/>
                </a:ext>
              </a:extLst>
            </p:cNvPr>
            <p:cNvCxnSpPr>
              <a:cxnSpLocks/>
            </p:cNvCxnSpPr>
            <p:nvPr/>
          </p:nvCxnSpPr>
          <p:spPr>
            <a:xfrm>
              <a:off x="47243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24D67A1-70B8-E334-93DE-BB6F2785BDAF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3" y="3140590"/>
              <a:ext cx="0" cy="34290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8F3E6F9-B59F-7551-523F-0C44F8E1C61F}"/>
                </a:ext>
              </a:extLst>
            </p:cNvPr>
            <p:cNvCxnSpPr>
              <a:cxnSpLocks/>
            </p:cNvCxnSpPr>
            <p:nvPr/>
          </p:nvCxnSpPr>
          <p:spPr>
            <a:xfrm>
              <a:off x="3733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BEF6FAF-DD44-9E4F-B212-4852D4351372}"/>
                </a:ext>
              </a:extLst>
            </p:cNvPr>
            <p:cNvCxnSpPr>
              <a:cxnSpLocks/>
            </p:cNvCxnSpPr>
            <p:nvPr/>
          </p:nvCxnSpPr>
          <p:spPr>
            <a:xfrm>
              <a:off x="3701348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A07AD6-825E-A8B0-93DB-99FD82F80FAC}"/>
                </a:ext>
              </a:extLst>
            </p:cNvPr>
            <p:cNvCxnSpPr>
              <a:cxnSpLocks/>
            </p:cNvCxnSpPr>
            <p:nvPr/>
          </p:nvCxnSpPr>
          <p:spPr>
            <a:xfrm>
              <a:off x="3657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904C34-006F-1EA2-2262-1C0A027862B1}"/>
                </a:ext>
              </a:extLst>
            </p:cNvPr>
            <p:cNvCxnSpPr>
              <a:cxnSpLocks/>
            </p:cNvCxnSpPr>
            <p:nvPr/>
          </p:nvCxnSpPr>
          <p:spPr>
            <a:xfrm>
              <a:off x="4876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4AFA01B-9682-8D43-A5F0-56C1E1F97A47}"/>
                </a:ext>
              </a:extLst>
            </p:cNvPr>
            <p:cNvCxnSpPr>
              <a:cxnSpLocks/>
            </p:cNvCxnSpPr>
            <p:nvPr/>
          </p:nvCxnSpPr>
          <p:spPr>
            <a:xfrm>
              <a:off x="4844348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48F063D-542F-D5DC-ADB1-29E0865C1C72}"/>
                </a:ext>
              </a:extLst>
            </p:cNvPr>
            <p:cNvCxnSpPr>
              <a:cxnSpLocks/>
            </p:cNvCxnSpPr>
            <p:nvPr/>
          </p:nvCxnSpPr>
          <p:spPr>
            <a:xfrm>
              <a:off x="4800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F350A56-4A03-8B4D-2574-348025D0BF05}"/>
                </a:ext>
              </a:extLst>
            </p:cNvPr>
            <p:cNvCxnSpPr>
              <a:cxnSpLocks/>
            </p:cNvCxnSpPr>
            <p:nvPr/>
          </p:nvCxnSpPr>
          <p:spPr>
            <a:xfrm>
              <a:off x="3047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2FD8613-1DEA-3191-6707-FC17508E3EE6}"/>
                </a:ext>
              </a:extLst>
            </p:cNvPr>
            <p:cNvCxnSpPr>
              <a:cxnSpLocks/>
            </p:cNvCxnSpPr>
            <p:nvPr/>
          </p:nvCxnSpPr>
          <p:spPr>
            <a:xfrm>
              <a:off x="31241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4123D74-D4BD-4295-FDCB-A90FEE252989}"/>
                </a:ext>
              </a:extLst>
            </p:cNvPr>
            <p:cNvCxnSpPr>
              <a:cxnSpLocks/>
            </p:cNvCxnSpPr>
            <p:nvPr/>
          </p:nvCxnSpPr>
          <p:spPr>
            <a:xfrm>
              <a:off x="2971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6DFB751-16AC-FA2E-697F-F0ED1CE2A32D}"/>
                </a:ext>
              </a:extLst>
            </p:cNvPr>
            <p:cNvCxnSpPr>
              <a:cxnSpLocks/>
            </p:cNvCxnSpPr>
            <p:nvPr/>
          </p:nvCxnSpPr>
          <p:spPr>
            <a:xfrm>
              <a:off x="56387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B1AB452-7724-0D8C-1E35-CD5A27035AA1}"/>
                </a:ext>
              </a:extLst>
            </p:cNvPr>
            <p:cNvCxnSpPr>
              <a:cxnSpLocks/>
            </p:cNvCxnSpPr>
            <p:nvPr/>
          </p:nvCxnSpPr>
          <p:spPr>
            <a:xfrm>
              <a:off x="5714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95882C9-D051-1C2D-305F-A8B2A91138B1}"/>
                </a:ext>
              </a:extLst>
            </p:cNvPr>
            <p:cNvCxnSpPr>
              <a:cxnSpLocks/>
            </p:cNvCxnSpPr>
            <p:nvPr/>
          </p:nvCxnSpPr>
          <p:spPr>
            <a:xfrm>
              <a:off x="5562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45C46EA-1471-609C-6626-93D5E1C54FAC}"/>
                </a:ext>
              </a:extLst>
            </p:cNvPr>
            <p:cNvCxnSpPr>
              <a:cxnSpLocks/>
            </p:cNvCxnSpPr>
            <p:nvPr/>
          </p:nvCxnSpPr>
          <p:spPr>
            <a:xfrm>
              <a:off x="1676393" y="3140590"/>
              <a:ext cx="0" cy="34290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C24E423-20FB-9A66-2D29-C49DE26723ED}"/>
                </a:ext>
              </a:extLst>
            </p:cNvPr>
            <p:cNvCxnSpPr>
              <a:cxnSpLocks/>
            </p:cNvCxnSpPr>
            <p:nvPr/>
          </p:nvCxnSpPr>
          <p:spPr>
            <a:xfrm>
              <a:off x="7086593" y="3140590"/>
              <a:ext cx="0" cy="34290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7E96243-E2F0-AFAE-80DE-9C5B067E3F9E}"/>
                </a:ext>
              </a:extLst>
            </p:cNvPr>
            <p:cNvCxnSpPr>
              <a:cxnSpLocks/>
            </p:cNvCxnSpPr>
            <p:nvPr/>
          </p:nvCxnSpPr>
          <p:spPr>
            <a:xfrm>
              <a:off x="1904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18746D2-3029-91BA-64E7-EC7026C8B74B}"/>
                </a:ext>
              </a:extLst>
            </p:cNvPr>
            <p:cNvCxnSpPr>
              <a:cxnSpLocks/>
            </p:cNvCxnSpPr>
            <p:nvPr/>
          </p:nvCxnSpPr>
          <p:spPr>
            <a:xfrm>
              <a:off x="20573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BA102A6-6DF2-13E1-FA95-36EC05388B62}"/>
                </a:ext>
              </a:extLst>
            </p:cNvPr>
            <p:cNvCxnSpPr>
              <a:cxnSpLocks/>
            </p:cNvCxnSpPr>
            <p:nvPr/>
          </p:nvCxnSpPr>
          <p:spPr>
            <a:xfrm>
              <a:off x="1752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AF78575-C5A3-E12A-7D9F-B96DC6D06E3E}"/>
                </a:ext>
              </a:extLst>
            </p:cNvPr>
            <p:cNvCxnSpPr>
              <a:cxnSpLocks/>
            </p:cNvCxnSpPr>
            <p:nvPr/>
          </p:nvCxnSpPr>
          <p:spPr>
            <a:xfrm>
              <a:off x="68579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459D58B-9BE3-F6B1-5121-731E6D8A4333}"/>
                </a:ext>
              </a:extLst>
            </p:cNvPr>
            <p:cNvCxnSpPr>
              <a:cxnSpLocks/>
            </p:cNvCxnSpPr>
            <p:nvPr/>
          </p:nvCxnSpPr>
          <p:spPr>
            <a:xfrm>
              <a:off x="70103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13296AF-75E0-FCD2-575B-C95AAFD69344}"/>
                </a:ext>
              </a:extLst>
            </p:cNvPr>
            <p:cNvCxnSpPr>
              <a:cxnSpLocks/>
            </p:cNvCxnSpPr>
            <p:nvPr/>
          </p:nvCxnSpPr>
          <p:spPr>
            <a:xfrm>
              <a:off x="6705593" y="3188215"/>
              <a:ext cx="0" cy="2476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Multiplication Sign 56">
              <a:extLst>
                <a:ext uri="{FF2B5EF4-FFF2-40B4-BE49-F238E27FC236}">
                  <a16:creationId xmlns:a16="http://schemas.microsoft.com/office/drawing/2014/main" id="{EE74F3E3-7264-DB66-2D76-204A94121A25}"/>
                </a:ext>
              </a:extLst>
            </p:cNvPr>
            <p:cNvSpPr/>
            <p:nvPr/>
          </p:nvSpPr>
          <p:spPr>
            <a:xfrm>
              <a:off x="3696519" y="3217814"/>
              <a:ext cx="236577" cy="178801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1A79E79-D013-A092-76E4-963627A1D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38345" y="3405975"/>
              <a:ext cx="824497" cy="642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CD675305-A105-82A9-8F9F-C31F36506C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2341" y="3413126"/>
              <a:ext cx="769264" cy="6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378381C-C9F6-315E-E5A7-103EB658A5D0}"/>
                </a:ext>
              </a:extLst>
            </p:cNvPr>
            <p:cNvSpPr txBox="1"/>
            <p:nvPr/>
          </p:nvSpPr>
          <p:spPr>
            <a:xfrm>
              <a:off x="4575891" y="3742407"/>
              <a:ext cx="24064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Max- </a:t>
              </a:r>
              <a:r>
                <a:rPr lang="en-US" sz="1600" dirty="0" err="1"/>
                <a:t>Denorm</a:t>
              </a:r>
              <a:endParaRPr lang="en-US" sz="1600" dirty="0">
                <a:solidFill>
                  <a:schemeClr val="accent6"/>
                </a:solidFill>
              </a:endParaRPr>
            </a:p>
            <a:p>
              <a:r>
                <a:rPr lang="en-US" sz="1600" b="0" i="0" dirty="0">
                  <a:solidFill>
                    <a:schemeClr val="accent6"/>
                  </a:solidFill>
                  <a:effectLst/>
                  <a:latin typeface="Courier New" panose="02070309020205020404" pitchFamily="49" charset="0"/>
                </a:rPr>
                <a:t>0x800FFFFFFFFFFFFF</a:t>
              </a:r>
              <a:endParaRPr lang="en-US" sz="1600" dirty="0">
                <a:solidFill>
                  <a:schemeClr val="accent6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2D33663-C933-5B4D-1474-F67A2DC2920B}"/>
                </a:ext>
              </a:extLst>
            </p:cNvPr>
            <p:cNvSpPr txBox="1"/>
            <p:nvPr/>
          </p:nvSpPr>
          <p:spPr>
            <a:xfrm>
              <a:off x="1711505" y="3705903"/>
              <a:ext cx="20313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Min- Normal</a:t>
              </a:r>
            </a:p>
            <a:p>
              <a:r>
                <a:rPr lang="en-IN" sz="1600" b="0" i="0" u="none" strike="noStrike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0x8010000000000000</a:t>
              </a:r>
              <a:endParaRPr lang="en-IN" sz="1600" b="0" i="0" u="none" strike="noStrike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62" name="Arrow: Curved Up 61">
              <a:extLst>
                <a:ext uri="{FF2B5EF4-FFF2-40B4-BE49-F238E27FC236}">
                  <a16:creationId xmlns:a16="http://schemas.microsoft.com/office/drawing/2014/main" id="{35E77AEE-8B49-8CCF-383D-8EAFA100DBB3}"/>
                </a:ext>
              </a:extLst>
            </p:cNvPr>
            <p:cNvSpPr/>
            <p:nvPr/>
          </p:nvSpPr>
          <p:spPr>
            <a:xfrm>
              <a:off x="3804560" y="3548204"/>
              <a:ext cx="457200" cy="178801"/>
            </a:xfrm>
            <a:prstGeom prst="curved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CD29958-3E00-3DA0-CD6D-73055D2FBDED}"/>
                </a:ext>
              </a:extLst>
            </p:cNvPr>
            <p:cNvSpPr txBox="1"/>
            <p:nvPr/>
          </p:nvSpPr>
          <p:spPr>
            <a:xfrm>
              <a:off x="4162604" y="3437810"/>
              <a:ext cx="612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masis MT Pro Medium" panose="02040604050005020304" pitchFamily="18" charset="0"/>
                </a:rPr>
                <a:t>Zero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B9D3057-171C-E9EC-D379-6AEEB145EB95}"/>
                  </a:ext>
                </a:extLst>
              </p:cNvPr>
              <p:cNvSpPr txBox="1"/>
              <p:nvPr/>
            </p:nvSpPr>
            <p:spPr>
              <a:xfrm>
                <a:off x="586072" y="5190599"/>
                <a:ext cx="7872127" cy="116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Criticality: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Corner case bug; One in billion cases(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possible values)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 few input combinations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192</m:t>
                        </m:r>
                      </m:sup>
                    </m:sSup>
                    <m:r>
                      <a:rPr lang="en-US" sz="2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values 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B9D3057-171C-E9EC-D379-6AEEB145E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2" y="5190599"/>
                <a:ext cx="7872127" cy="1167756"/>
              </a:xfrm>
              <a:prstGeom prst="rect">
                <a:avLst/>
              </a:prstGeom>
              <a:blipFill>
                <a:blip r:embed="rId2"/>
                <a:stretch>
                  <a:fillRect l="-1162" t="-4167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9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2F20-4C86-93BB-0458-FFAA0CC6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6524"/>
            <a:ext cx="11658600" cy="625476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the next generation FV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F95361-DD49-5A5C-E770-04C236E87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434747"/>
              </p:ext>
            </p:extLst>
          </p:nvPr>
        </p:nvGraphicFramePr>
        <p:xfrm>
          <a:off x="3685283" y="3429000"/>
          <a:ext cx="4114800" cy="2528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598">
                  <a:extLst>
                    <a:ext uri="{9D8B030D-6E8A-4147-A177-3AD203B41FA5}">
                      <a16:colId xmlns:a16="http://schemas.microsoft.com/office/drawing/2014/main" val="536045031"/>
                    </a:ext>
                  </a:extLst>
                </a:gridCol>
                <a:gridCol w="1395794">
                  <a:extLst>
                    <a:ext uri="{9D8B030D-6E8A-4147-A177-3AD203B41FA5}">
                      <a16:colId xmlns:a16="http://schemas.microsoft.com/office/drawing/2014/main" val="1308002384"/>
                    </a:ext>
                  </a:extLst>
                </a:gridCol>
                <a:gridCol w="1508408">
                  <a:extLst>
                    <a:ext uri="{9D8B030D-6E8A-4147-A177-3AD203B41FA5}">
                      <a16:colId xmlns:a16="http://schemas.microsoft.com/office/drawing/2014/main" val="3734288339"/>
                    </a:ext>
                  </a:extLst>
                </a:gridCol>
              </a:tblGrid>
              <a:tr h="437077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masis MT Pro Medium" panose="020406040500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masis MT Pro Medium" panose="02040604050005020304" pitchFamily="18" charset="0"/>
                        </a:rPr>
                        <a:t>Next Gen (RTL vs RTL)</a:t>
                      </a:r>
                      <a:endParaRPr lang="en-US" sz="1600" dirty="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82994"/>
                  </a:ext>
                </a:extLst>
              </a:tr>
              <a:tr h="4519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masis MT Pro Medium" panose="020406040500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masis MT Pro Medium" panose="02040604050005020304" pitchFamily="18" charset="0"/>
                        </a:rPr>
                        <a:t>SPFMA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masis MT Pro Medium" panose="02040604050005020304" pitchFamily="18" charset="0"/>
                        </a:rPr>
                        <a:t>DPFMA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extLst>
                  <a:ext uri="{0D108BD9-81ED-4DB2-BD59-A6C34878D82A}">
                    <a16:rowId xmlns:a16="http://schemas.microsoft.com/office/drawing/2014/main" val="280121812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masis MT Pro Medium" panose="02040604050005020304" pitchFamily="18" charset="0"/>
                        </a:rPr>
                        <a:t>E2E setup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6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(~5h)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extLst>
                  <a:ext uri="{0D108BD9-81ED-4DB2-BD59-A6C34878D82A}">
                    <a16:rowId xmlns:a16="http://schemas.microsoft.com/office/drawing/2014/main" val="1689626912"/>
                  </a:ext>
                </a:extLst>
              </a:tr>
              <a:tr h="399144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masis MT Pro Medium" panose="02040604050005020304" pitchFamily="18" charset="0"/>
                        </a:rPr>
                        <a:t>Standard case split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Unconverged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NA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extLst>
                  <a:ext uri="{0D108BD9-81ED-4DB2-BD59-A6C34878D82A}">
                    <a16:rowId xmlns:a16="http://schemas.microsoft.com/office/drawing/2014/main" val="3672801611"/>
                  </a:ext>
                </a:extLst>
              </a:tr>
              <a:tr h="577273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Amasis MT Pro Medium" panose="02040604050005020304" pitchFamily="18" charset="0"/>
                        </a:rPr>
                        <a:t>Tool Agnostic flow</a:t>
                      </a:r>
                      <a:endParaRPr lang="en-US" sz="1600"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Amasis MT Pro Medium" panose="02040604050005020304" pitchFamily="18" charset="0"/>
                        </a:rPr>
                        <a:t>Proved (~3h)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masis MT Pro Medium" panose="02040604050005020304" pitchFamily="18" charset="0"/>
                        </a:rPr>
                        <a:t>NA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masis MT Pro Medium" panose="020406040500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230" marR="42230" marT="0" marB="0"/>
                </a:tc>
                <a:extLst>
                  <a:ext uri="{0D108BD9-81ED-4DB2-BD59-A6C34878D82A}">
                    <a16:rowId xmlns:a16="http://schemas.microsoft.com/office/drawing/2014/main" val="122119237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5BFA5-C0D4-0AFC-5C9E-3180BFE4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7BECB-E4B4-9FA7-6A9D-1BF9D9B1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EE600F-F318-FB6F-76D9-727AC152EFB4}"/>
              </a:ext>
            </a:extLst>
          </p:cNvPr>
          <p:cNvSpPr txBox="1"/>
          <p:nvPr/>
        </p:nvSpPr>
        <p:spPr>
          <a:xfrm>
            <a:off x="609600" y="1447800"/>
            <a:ext cx="4343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1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RTL became Golden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Setup bringing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debug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abstraction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effort high ROI</a:t>
            </a:r>
          </a:p>
        </p:txBody>
      </p:sp>
      <p:pic>
        <p:nvPicPr>
          <p:cNvPr id="1026" name="Picture 2" descr="A diagram of a diagram&#10;&#10;Description automatically generated">
            <a:extLst>
              <a:ext uri="{FF2B5EF4-FFF2-40B4-BE49-F238E27FC236}">
                <a16:creationId xmlns:a16="http://schemas.microsoft.com/office/drawing/2014/main" id="{CB1FB17C-23F8-91D9-7E48-B72AE91D0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889" y="1447800"/>
            <a:ext cx="68199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1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5961-C492-82E0-6297-9B1BD159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36525"/>
            <a:ext cx="11506200" cy="549276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DA1E4-417F-E253-7852-63127DEF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353800" cy="47244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is primary vehicle for Execution Unit instructions.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10+ bugs including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2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corner cases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Automated weekly regressions to catch early bugs without manual efforts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agnostic approach is used to get complete convergence.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convergence on unit much before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 shift left achieved 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Design constraints (SVA) with DV gives confidence on FV Setup.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+ SVA to prevent over-constraint env</a:t>
            </a:r>
          </a:p>
          <a:p>
            <a:pPr marL="457200" lvl="1" indent="0" algn="just">
              <a:buNone/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collaboration to improve engines for complex blocks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18C95-17A9-D263-F1EB-AA568772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57FD0-B497-D476-E9FE-98DF8C23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2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EF20F3E9-A30B-063B-88AD-F17D3B2B7BA9}"/>
              </a:ext>
            </a:extLst>
          </p:cNvPr>
          <p:cNvSpPr/>
          <p:nvPr/>
        </p:nvSpPr>
        <p:spPr>
          <a:xfrm>
            <a:off x="2252854" y="914400"/>
            <a:ext cx="8125498" cy="4874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                                                                                                            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E3C7D7C-4A33-ACC3-F0FC-D88FC98F4A02}"/>
              </a:ext>
            </a:extLst>
          </p:cNvPr>
          <p:cNvSpPr/>
          <p:nvPr/>
        </p:nvSpPr>
        <p:spPr>
          <a:xfrm>
            <a:off x="2469671" y="4220468"/>
            <a:ext cx="7507685" cy="109942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A0FB18B-78B7-1D3B-2F30-70BD8395EB89}"/>
              </a:ext>
            </a:extLst>
          </p:cNvPr>
          <p:cNvSpPr/>
          <p:nvPr/>
        </p:nvSpPr>
        <p:spPr>
          <a:xfrm>
            <a:off x="2469672" y="2458934"/>
            <a:ext cx="7507685" cy="98354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3C592B-25E5-03E5-C368-7C4244CEAABA}"/>
              </a:ext>
            </a:extLst>
          </p:cNvPr>
          <p:cNvSpPr/>
          <p:nvPr/>
        </p:nvSpPr>
        <p:spPr>
          <a:xfrm>
            <a:off x="2469672" y="1055431"/>
            <a:ext cx="7507685" cy="128485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C9036-00EA-4C19-2A5A-66E942C7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46219-EE4E-D484-5E3E-C3EF41FC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695285-4BD8-845F-E965-3173FF0E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90418"/>
            <a:ext cx="10972800" cy="1143000"/>
          </a:xfrm>
        </p:spPr>
        <p:txBody>
          <a:bodyPr/>
          <a:lstStyle/>
          <a:p>
            <a:pPr algn="l"/>
            <a:r>
              <a:rPr lang="en-US" sz="3900" dirty="0">
                <a:latin typeface="Times New Roman"/>
                <a:cs typeface="Times New Roman"/>
              </a:rPr>
              <a:t>Future work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9B6D1EE-5D03-A415-CF3A-3BAC1E5D4B5E}"/>
              </a:ext>
            </a:extLst>
          </p:cNvPr>
          <p:cNvGrpSpPr/>
          <p:nvPr/>
        </p:nvGrpSpPr>
        <p:grpSpPr>
          <a:xfrm>
            <a:off x="533400" y="1075902"/>
            <a:ext cx="9159050" cy="994510"/>
            <a:chOff x="-718885" y="1201543"/>
            <a:chExt cx="9244430" cy="99451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5B57BCF-8619-540A-8ACA-EE69D08EB6EE}"/>
                </a:ext>
              </a:extLst>
            </p:cNvPr>
            <p:cNvSpPr/>
            <p:nvPr/>
          </p:nvSpPr>
          <p:spPr>
            <a:xfrm>
              <a:off x="1524000" y="1277778"/>
              <a:ext cx="1903432" cy="83869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Compilation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Input Mapping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Output checkers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FC3B97-54A5-E459-261B-0C6C38015ED9}"/>
                </a:ext>
              </a:extLst>
            </p:cNvPr>
            <p:cNvSpPr txBox="1"/>
            <p:nvPr/>
          </p:nvSpPr>
          <p:spPr>
            <a:xfrm>
              <a:off x="-691461" y="1201543"/>
              <a:ext cx="740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0EB6297-810B-C254-F8D2-E78575FFE8E0}"/>
                </a:ext>
              </a:extLst>
            </p:cNvPr>
            <p:cNvCxnSpPr>
              <a:cxnSpLocks/>
              <a:stCxn id="7" idx="3"/>
              <a:endCxn id="14" idx="1"/>
            </p:cNvCxnSpPr>
            <p:nvPr/>
          </p:nvCxnSpPr>
          <p:spPr>
            <a:xfrm flipV="1">
              <a:off x="3427432" y="1691840"/>
              <a:ext cx="316843" cy="528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4FF99-5B55-018D-396C-3E24E8C6D595}"/>
                </a:ext>
              </a:extLst>
            </p:cNvPr>
            <p:cNvSpPr/>
            <p:nvPr/>
          </p:nvSpPr>
          <p:spPr>
            <a:xfrm>
              <a:off x="3744275" y="1313655"/>
              <a:ext cx="2076578" cy="7563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Design Constraints 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(SVA creation Env)</a:t>
              </a:r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A9704949-109C-DCDE-8E28-5B839497408F}"/>
                </a:ext>
              </a:extLst>
            </p:cNvPr>
            <p:cNvSpPr/>
            <p:nvPr/>
          </p:nvSpPr>
          <p:spPr>
            <a:xfrm>
              <a:off x="6030200" y="1365613"/>
              <a:ext cx="1219200" cy="668177"/>
            </a:xfrm>
            <a:prstGeom prst="parallelogram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E2E Setup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28BFF40-F403-1A3D-3A7D-91DFA396CD2E}"/>
                </a:ext>
              </a:extLst>
            </p:cNvPr>
            <p:cNvCxnSpPr>
              <a:cxnSpLocks/>
              <a:stCxn id="14" idx="3"/>
              <a:endCxn id="15" idx="5"/>
            </p:cNvCxnSpPr>
            <p:nvPr/>
          </p:nvCxnSpPr>
          <p:spPr>
            <a:xfrm>
              <a:off x="5820853" y="1691840"/>
              <a:ext cx="293647" cy="78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9D9067-57FD-681F-0896-1C6CEB5D0400}"/>
                </a:ext>
              </a:extLst>
            </p:cNvPr>
            <p:cNvSpPr txBox="1"/>
            <p:nvPr/>
          </p:nvSpPr>
          <p:spPr>
            <a:xfrm>
              <a:off x="-718885" y="1826721"/>
              <a:ext cx="1090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Tool Info</a:t>
              </a:r>
            </a:p>
          </p:txBody>
        </p:sp>
        <p:sp>
          <p:nvSpPr>
            <p:cNvPr id="21" name="Cylinder 20">
              <a:extLst>
                <a:ext uri="{FF2B5EF4-FFF2-40B4-BE49-F238E27FC236}">
                  <a16:creationId xmlns:a16="http://schemas.microsoft.com/office/drawing/2014/main" id="{BDB74A8A-FE5A-C52E-30BB-8978ED60E658}"/>
                </a:ext>
              </a:extLst>
            </p:cNvPr>
            <p:cNvSpPr/>
            <p:nvPr/>
          </p:nvSpPr>
          <p:spPr>
            <a:xfrm>
              <a:off x="7458747" y="1329095"/>
              <a:ext cx="1066798" cy="771448"/>
            </a:xfrm>
            <a:prstGeom prst="can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Setup Database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5014A3-D120-84F4-8844-C6545E2D64D7}"/>
                </a:ext>
              </a:extLst>
            </p:cNvPr>
            <p:cNvCxnSpPr>
              <a:cxnSpLocks/>
              <a:stCxn id="15" idx="2"/>
              <a:endCxn id="21" idx="2"/>
            </p:cNvCxnSpPr>
            <p:nvPr/>
          </p:nvCxnSpPr>
          <p:spPr>
            <a:xfrm>
              <a:off x="7165100" y="1699702"/>
              <a:ext cx="293647" cy="1511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D1A3219-F08D-3EFF-6F8E-AAE6B453017F}"/>
              </a:ext>
            </a:extLst>
          </p:cNvPr>
          <p:cNvSpPr/>
          <p:nvPr/>
        </p:nvSpPr>
        <p:spPr>
          <a:xfrm>
            <a:off x="2920606" y="2598513"/>
            <a:ext cx="2631522" cy="7074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setup with Convergence Techniques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585F37-D837-FB71-0297-EF44AA5E40FB}"/>
              </a:ext>
            </a:extLst>
          </p:cNvPr>
          <p:cNvSpPr txBox="1"/>
          <p:nvPr/>
        </p:nvSpPr>
        <p:spPr>
          <a:xfrm>
            <a:off x="537759" y="2659674"/>
            <a:ext cx="148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Convergence Techniques</a:t>
            </a:r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8B973BBF-EAD6-6F31-A056-6191B7E86BF1}"/>
              </a:ext>
            </a:extLst>
          </p:cNvPr>
          <p:cNvSpPr/>
          <p:nvPr/>
        </p:nvSpPr>
        <p:spPr>
          <a:xfrm>
            <a:off x="2656528" y="4339801"/>
            <a:ext cx="3200400" cy="671938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with Convergence Technique</a:t>
            </a:r>
          </a:p>
        </p:txBody>
      </p:sp>
      <p:sp>
        <p:nvSpPr>
          <p:cNvPr id="47" name="Parallelogram 46">
            <a:extLst>
              <a:ext uri="{FF2B5EF4-FFF2-40B4-BE49-F238E27FC236}">
                <a16:creationId xmlns:a16="http://schemas.microsoft.com/office/drawing/2014/main" id="{6ED99E86-9406-8186-5635-12130D088B44}"/>
              </a:ext>
            </a:extLst>
          </p:cNvPr>
          <p:cNvSpPr/>
          <p:nvPr/>
        </p:nvSpPr>
        <p:spPr>
          <a:xfrm>
            <a:off x="7483360" y="4339801"/>
            <a:ext cx="1583406" cy="671938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E2E Setup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D93348-DD30-CA70-B910-6CA9A90A8117}"/>
              </a:ext>
            </a:extLst>
          </p:cNvPr>
          <p:cNvSpPr txBox="1"/>
          <p:nvPr/>
        </p:nvSpPr>
        <p:spPr>
          <a:xfrm>
            <a:off x="8364229" y="1990829"/>
            <a:ext cx="1683699" cy="349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</a:rPr>
              <a:t>Generation Env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56CAD8-DB9A-BF26-4029-00738DE1DE84}"/>
              </a:ext>
            </a:extLst>
          </p:cNvPr>
          <p:cNvSpPr txBox="1"/>
          <p:nvPr/>
        </p:nvSpPr>
        <p:spPr>
          <a:xfrm>
            <a:off x="8192578" y="310951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asis MT Pro Medium" panose="02040604050005020304" pitchFamily="18" charset="0"/>
              </a:rPr>
              <a:t>Convergence Env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E97880-63CD-93C1-F7F2-4A2D4C74C5F8}"/>
              </a:ext>
            </a:extLst>
          </p:cNvPr>
          <p:cNvSpPr txBox="1"/>
          <p:nvPr/>
        </p:nvSpPr>
        <p:spPr>
          <a:xfrm>
            <a:off x="7697470" y="5014425"/>
            <a:ext cx="2400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masis MT Pro Medium" panose="02040604050005020304" pitchFamily="18" charset="0"/>
              </a:rPr>
              <a:t>FV Tool </a:t>
            </a:r>
            <a:r>
              <a:rPr lang="en-US" sz="1600" dirty="0">
                <a:latin typeface="Amasis MT Pro Medium" panose="02040604050005020304" pitchFamily="18" charset="0"/>
              </a:rPr>
              <a:t>Execution</a:t>
            </a:r>
            <a:r>
              <a:rPr lang="en-US" sz="1600">
                <a:latin typeface="Amasis MT Pro Medium" panose="02040604050005020304" pitchFamily="18" charset="0"/>
              </a:rPr>
              <a:t> </a:t>
            </a:r>
            <a:r>
              <a:rPr lang="en-US" sz="1600" dirty="0">
                <a:latin typeface="Amasis MT Pro Medium" panose="02040604050005020304" pitchFamily="18" charset="0"/>
              </a:rPr>
              <a:t>Env</a:t>
            </a:r>
          </a:p>
        </p:txBody>
      </p:sp>
      <p:sp>
        <p:nvSpPr>
          <p:cNvPr id="36" name="Flowchart: Decision 35">
            <a:extLst>
              <a:ext uri="{FF2B5EF4-FFF2-40B4-BE49-F238E27FC236}">
                <a16:creationId xmlns:a16="http://schemas.microsoft.com/office/drawing/2014/main" id="{FDD526F6-8C00-1BDA-5ADB-62920C47701C}"/>
              </a:ext>
            </a:extLst>
          </p:cNvPr>
          <p:cNvSpPr/>
          <p:nvPr/>
        </p:nvSpPr>
        <p:spPr>
          <a:xfrm>
            <a:off x="5113894" y="3559163"/>
            <a:ext cx="2219238" cy="459317"/>
          </a:xfrm>
          <a:prstGeom prst="flowChartDecision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 ?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D8E4DE8-FAF1-2603-BA04-D635151E029E}"/>
              </a:ext>
            </a:extLst>
          </p:cNvPr>
          <p:cNvCxnSpPr>
            <a:stCxn id="12" idx="0"/>
            <a:endCxn id="36" idx="2"/>
          </p:cNvCxnSpPr>
          <p:nvPr/>
        </p:nvCxnSpPr>
        <p:spPr>
          <a:xfrm flipH="1" flipV="1">
            <a:off x="6223513" y="4018480"/>
            <a:ext cx="1" cy="2019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C27770D1-79CD-27A0-6135-C68BE4D88A23}"/>
              </a:ext>
            </a:extLst>
          </p:cNvPr>
          <p:cNvCxnSpPr>
            <a:cxnSpLocks/>
            <a:endCxn id="26" idx="3"/>
          </p:cNvCxnSpPr>
          <p:nvPr/>
        </p:nvCxnSpPr>
        <p:spPr>
          <a:xfrm flipH="1">
            <a:off x="5552128" y="1589178"/>
            <a:ext cx="4140323" cy="1363081"/>
          </a:xfrm>
          <a:prstGeom prst="bentConnector3">
            <a:avLst>
              <a:gd name="adj1" fmla="val -10674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5660C9CD-5943-5AEB-CA55-4FA4D8633EBE}"/>
              </a:ext>
            </a:extLst>
          </p:cNvPr>
          <p:cNvCxnSpPr>
            <a:cxnSpLocks/>
            <a:endCxn id="47" idx="2"/>
          </p:cNvCxnSpPr>
          <p:nvPr/>
        </p:nvCxnSpPr>
        <p:spPr>
          <a:xfrm flipH="1">
            <a:off x="8982774" y="1589178"/>
            <a:ext cx="709677" cy="3086592"/>
          </a:xfrm>
          <a:prstGeom prst="bentConnector3">
            <a:avLst>
              <a:gd name="adj1" fmla="val -60845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27A3043-E27B-220A-9844-96A114527ADC}"/>
              </a:ext>
            </a:extLst>
          </p:cNvPr>
          <p:cNvCxnSpPr>
            <a:stCxn id="26" idx="2"/>
            <a:endCxn id="44" idx="0"/>
          </p:cNvCxnSpPr>
          <p:nvPr/>
        </p:nvCxnSpPr>
        <p:spPr>
          <a:xfrm>
            <a:off x="4236367" y="3306005"/>
            <a:ext cx="20361" cy="10337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211B7169-BD6A-90E0-79A0-570FC0E56FB7}"/>
              </a:ext>
            </a:extLst>
          </p:cNvPr>
          <p:cNvCxnSpPr>
            <a:stCxn id="36" idx="0"/>
          </p:cNvCxnSpPr>
          <p:nvPr/>
        </p:nvCxnSpPr>
        <p:spPr>
          <a:xfrm rot="16200000" flipV="1">
            <a:off x="5674477" y="3010126"/>
            <a:ext cx="426689" cy="67138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25941C4-1B65-A71B-45BF-ED6F73DBC7FA}"/>
              </a:ext>
            </a:extLst>
          </p:cNvPr>
          <p:cNvCxnSpPr>
            <a:cxnSpLocks/>
            <a:stCxn id="36" idx="3"/>
            <a:endCxn id="96" idx="1"/>
          </p:cNvCxnSpPr>
          <p:nvPr/>
        </p:nvCxnSpPr>
        <p:spPr>
          <a:xfrm flipV="1">
            <a:off x="7333132" y="3765641"/>
            <a:ext cx="3603016" cy="23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B3EE7170-4D28-C68B-863D-C0924762AAE7}"/>
              </a:ext>
            </a:extLst>
          </p:cNvPr>
          <p:cNvSpPr txBox="1"/>
          <p:nvPr/>
        </p:nvSpPr>
        <p:spPr>
          <a:xfrm>
            <a:off x="560571" y="1403802"/>
            <a:ext cx="73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45C308D-38C2-B88C-EC3B-5E0D33327F83}"/>
              </a:ext>
            </a:extLst>
          </p:cNvPr>
          <p:cNvSpPr txBox="1"/>
          <p:nvPr/>
        </p:nvSpPr>
        <p:spPr>
          <a:xfrm>
            <a:off x="10936148" y="3442475"/>
            <a:ext cx="73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72CFF13-4019-7DC6-2820-C97AD328EB27}"/>
              </a:ext>
            </a:extLst>
          </p:cNvPr>
          <p:cNvCxnSpPr>
            <a:cxnSpLocks/>
            <a:stCxn id="86" idx="3"/>
          </p:cNvCxnSpPr>
          <p:nvPr/>
        </p:nvCxnSpPr>
        <p:spPr>
          <a:xfrm flipV="1">
            <a:off x="1294063" y="1571483"/>
            <a:ext cx="1461507" cy="169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9B0D75A-985A-AF38-3BD3-45BE64805607}"/>
              </a:ext>
            </a:extLst>
          </p:cNvPr>
          <p:cNvCxnSpPr>
            <a:cxnSpLocks/>
          </p:cNvCxnSpPr>
          <p:nvPr/>
        </p:nvCxnSpPr>
        <p:spPr>
          <a:xfrm>
            <a:off x="1294063" y="1260568"/>
            <a:ext cx="146150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3BF5CCB-5466-2CBA-5E37-3D9DF5AFA3B1}"/>
              </a:ext>
            </a:extLst>
          </p:cNvPr>
          <p:cNvCxnSpPr>
            <a:cxnSpLocks/>
          </p:cNvCxnSpPr>
          <p:nvPr/>
        </p:nvCxnSpPr>
        <p:spPr>
          <a:xfrm flipV="1">
            <a:off x="1613824" y="1878213"/>
            <a:ext cx="1163575" cy="75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FFC289D-7DFB-3188-FF15-8999BBCFB2E1}"/>
              </a:ext>
            </a:extLst>
          </p:cNvPr>
          <p:cNvCxnSpPr>
            <a:cxnSpLocks/>
            <a:stCxn id="29" idx="3"/>
            <a:endCxn id="26" idx="1"/>
          </p:cNvCxnSpPr>
          <p:nvPr/>
        </p:nvCxnSpPr>
        <p:spPr>
          <a:xfrm flipV="1">
            <a:off x="2024816" y="2952259"/>
            <a:ext cx="895790" cy="305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7DB5F0E8-8924-151D-416C-9A9DC18540D1}"/>
              </a:ext>
            </a:extLst>
          </p:cNvPr>
          <p:cNvSpPr txBox="1"/>
          <p:nvPr/>
        </p:nvSpPr>
        <p:spPr>
          <a:xfrm>
            <a:off x="8041440" y="5442402"/>
            <a:ext cx="304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In-House Tool for TAF</a:t>
            </a:r>
          </a:p>
        </p:txBody>
      </p:sp>
      <p:sp>
        <p:nvSpPr>
          <p:cNvPr id="112" name="Arrow: Curved Up 111">
            <a:extLst>
              <a:ext uri="{FF2B5EF4-FFF2-40B4-BE49-F238E27FC236}">
                <a16:creationId xmlns:a16="http://schemas.microsoft.com/office/drawing/2014/main" id="{CA57324A-82FB-5871-4689-4E5707595C28}"/>
              </a:ext>
            </a:extLst>
          </p:cNvPr>
          <p:cNvSpPr/>
          <p:nvPr/>
        </p:nvSpPr>
        <p:spPr>
          <a:xfrm>
            <a:off x="3934460" y="3830534"/>
            <a:ext cx="644536" cy="247522"/>
          </a:xfrm>
          <a:prstGeom prst="curvedUpArrow">
            <a:avLst>
              <a:gd name="adj1" fmla="val 25000"/>
              <a:gd name="adj2" fmla="val 63981"/>
              <a:gd name="adj3" fmla="val 2317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Arrow: Curved Down 112">
            <a:extLst>
              <a:ext uri="{FF2B5EF4-FFF2-40B4-BE49-F238E27FC236}">
                <a16:creationId xmlns:a16="http://schemas.microsoft.com/office/drawing/2014/main" id="{F4B5AC68-8282-DFCE-DCBB-E5091872B6D7}"/>
              </a:ext>
            </a:extLst>
          </p:cNvPr>
          <p:cNvSpPr/>
          <p:nvPr/>
        </p:nvSpPr>
        <p:spPr>
          <a:xfrm flipH="1">
            <a:off x="3875727" y="3500037"/>
            <a:ext cx="685801" cy="283874"/>
          </a:xfrm>
          <a:prstGeom prst="curvedDownArrow">
            <a:avLst>
              <a:gd name="adj1" fmla="val 25000"/>
              <a:gd name="adj2" fmla="val 78657"/>
              <a:gd name="adj3" fmla="val 231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0010353-605F-6F19-8433-F152852B444F}"/>
              </a:ext>
            </a:extLst>
          </p:cNvPr>
          <p:cNvSpPr txBox="1"/>
          <p:nvPr/>
        </p:nvSpPr>
        <p:spPr>
          <a:xfrm>
            <a:off x="6147839" y="3121653"/>
            <a:ext cx="493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9827C03-A868-B339-E9BC-B803CE785116}"/>
              </a:ext>
            </a:extLst>
          </p:cNvPr>
          <p:cNvSpPr txBox="1"/>
          <p:nvPr/>
        </p:nvSpPr>
        <p:spPr>
          <a:xfrm>
            <a:off x="7400671" y="3492917"/>
            <a:ext cx="493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1C98BF7-B6B2-959D-E758-DA1AD9882E1F}"/>
              </a:ext>
            </a:extLst>
          </p:cNvPr>
          <p:cNvSpPr txBox="1"/>
          <p:nvPr/>
        </p:nvSpPr>
        <p:spPr>
          <a:xfrm>
            <a:off x="5119367" y="5930114"/>
            <a:ext cx="205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TAF Architecture</a:t>
            </a:r>
          </a:p>
        </p:txBody>
      </p:sp>
    </p:spTree>
    <p:extLst>
      <p:ext uri="{BB962C8B-B14F-4D97-AF65-F5344CB8AC3E}">
        <p14:creationId xmlns:p14="http://schemas.microsoft.com/office/powerpoint/2010/main" val="175239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12C92-22FA-C036-6D88-DDE2C41C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BC4EA-D38A-DF05-1227-785EB92B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73" y="1559417"/>
            <a:ext cx="10972800" cy="4724401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point Arithmetic and Design Overview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Formal Verification and its Challenges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Tool Agnostic Flow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Proof Strategy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 Corner case scenarios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the next generation FV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  <a:endParaRPr lang="en-US" sz="2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E9287-9064-0B80-A76E-D7B0FBBA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20E99-8C2C-9EE4-90B9-BEE9F600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1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EAE0-7E27-0CDC-22FC-56B10EE4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8808"/>
            <a:ext cx="11582400" cy="848886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life &amp; FV</a:t>
            </a:r>
          </a:p>
        </p:txBody>
      </p:sp>
      <p:pic>
        <p:nvPicPr>
          <p:cNvPr id="7" name="Content Placeholder 6" descr="A group of men playing a flute&#10;&#10;Description automatically generated">
            <a:extLst>
              <a:ext uri="{FF2B5EF4-FFF2-40B4-BE49-F238E27FC236}">
                <a16:creationId xmlns:a16="http://schemas.microsoft.com/office/drawing/2014/main" id="{16427E3A-D62B-412A-1214-108A3F24F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527" y="1706663"/>
            <a:ext cx="5200650" cy="34671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45A5F-EF0E-F799-6DD9-F58A8AFC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04BEE-CC22-C6DE-4C73-15C267E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04ED60-D2FD-B8E3-74B6-90EB4F09A1E0}"/>
              </a:ext>
            </a:extLst>
          </p:cNvPr>
          <p:cNvSpPr txBox="1"/>
          <p:nvPr/>
        </p:nvSpPr>
        <p:spPr>
          <a:xfrm>
            <a:off x="7392344" y="5208511"/>
            <a:ext cx="3879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Image Courtesy:- </a:t>
            </a:r>
            <a:r>
              <a:rPr lang="en-US" sz="1000" dirty="0">
                <a:hlinkClick r:id="rId3" action="ppaction://hlinksldjump"/>
              </a:rPr>
              <a:t>https://kathakids.com/folktales/unity-is-strength </a:t>
            </a:r>
            <a:endParaRPr lang="en-US" sz="1000" dirty="0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30DCA55A-D3CD-4782-3F3A-6D492C656DB9}"/>
              </a:ext>
            </a:extLst>
          </p:cNvPr>
          <p:cNvSpPr/>
          <p:nvPr/>
        </p:nvSpPr>
        <p:spPr>
          <a:xfrm flipH="1">
            <a:off x="5353680" y="1521393"/>
            <a:ext cx="1625600" cy="6858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Eng 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825FD7D5-023E-84B8-BB1A-AF68F1BCCF87}"/>
              </a:ext>
            </a:extLst>
          </p:cNvPr>
          <p:cNvSpPr/>
          <p:nvPr/>
        </p:nvSpPr>
        <p:spPr>
          <a:xfrm>
            <a:off x="8130032" y="1153518"/>
            <a:ext cx="1166367" cy="65030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Tool 1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21B5E968-2969-C612-B98D-E90302BE1605}"/>
              </a:ext>
            </a:extLst>
          </p:cNvPr>
          <p:cNvSpPr/>
          <p:nvPr/>
        </p:nvSpPr>
        <p:spPr>
          <a:xfrm>
            <a:off x="9579604" y="1265613"/>
            <a:ext cx="1088395" cy="65030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Tool 2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F4896F57-6AB5-F767-E386-8450EBA27F0D}"/>
              </a:ext>
            </a:extLst>
          </p:cNvPr>
          <p:cNvSpPr/>
          <p:nvPr/>
        </p:nvSpPr>
        <p:spPr>
          <a:xfrm>
            <a:off x="9534153" y="2808537"/>
            <a:ext cx="1133846" cy="65030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Tool n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779D668-E91A-21AF-A78A-31513C1641D8}"/>
              </a:ext>
            </a:extLst>
          </p:cNvPr>
          <p:cNvSpPr/>
          <p:nvPr/>
        </p:nvSpPr>
        <p:spPr>
          <a:xfrm>
            <a:off x="10667999" y="1864293"/>
            <a:ext cx="1088395" cy="650307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Tool 3</a:t>
            </a: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073D8472-BA69-B9BB-AD8E-4039F04F80EB}"/>
              </a:ext>
            </a:extLst>
          </p:cNvPr>
          <p:cNvSpPr/>
          <p:nvPr/>
        </p:nvSpPr>
        <p:spPr>
          <a:xfrm>
            <a:off x="6606033" y="3397324"/>
            <a:ext cx="1625600" cy="8680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FV problem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117879D-B9C7-6E01-9281-9BFFB8F48772}"/>
              </a:ext>
            </a:extLst>
          </p:cNvPr>
          <p:cNvSpPr/>
          <p:nvPr/>
        </p:nvSpPr>
        <p:spPr>
          <a:xfrm rot="19644540">
            <a:off x="7985375" y="3032326"/>
            <a:ext cx="915574" cy="28949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0FF4CF-0D33-88F7-6254-FCE3D5450931}"/>
              </a:ext>
            </a:extLst>
          </p:cNvPr>
          <p:cNvSpPr txBox="1"/>
          <p:nvPr/>
        </p:nvSpPr>
        <p:spPr>
          <a:xfrm>
            <a:off x="304800" y="5417475"/>
            <a:ext cx="5510698" cy="4924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explore SPFMA/DPFMA design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C15B7-771F-FD5B-BFA4-AA4B4301AC16}"/>
              </a:ext>
            </a:extLst>
          </p:cNvPr>
          <p:cNvSpPr txBox="1"/>
          <p:nvPr/>
        </p:nvSpPr>
        <p:spPr>
          <a:xfrm>
            <a:off x="429694" y="2205930"/>
            <a:ext cx="5105399" cy="8925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Start with the childhood story (nostalgic?)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CE08E4-853C-6ECB-6538-5AF31B908769}"/>
              </a:ext>
            </a:extLst>
          </p:cNvPr>
          <p:cNvSpPr txBox="1"/>
          <p:nvPr/>
        </p:nvSpPr>
        <p:spPr>
          <a:xfrm>
            <a:off x="1083449" y="3366402"/>
            <a:ext cx="3797887" cy="129266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 of the story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Unity is strength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it true for FV?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1131-8404-034A-EE68-715C196E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900" dirty="0">
                <a:latin typeface="Times New Roman"/>
                <a:cs typeface="Times New Roman"/>
              </a:rPr>
              <a:t>Why FMA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AD7B4-72E6-3E01-6A18-3E3A5BE8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latin typeface="Times New Roman"/>
                <a:cs typeface="Calibri"/>
              </a:rPr>
              <a:t>Integral part of any execution unit</a:t>
            </a:r>
          </a:p>
          <a:p>
            <a:r>
              <a:rPr lang="en-US" sz="2600" dirty="0">
                <a:latin typeface="Times New Roman"/>
                <a:cs typeface="Calibri"/>
              </a:rPr>
              <a:t>Hard problem for Formal Verification</a:t>
            </a:r>
          </a:p>
          <a:p>
            <a:pPr algn="ctr">
              <a:buNone/>
            </a:pPr>
            <a:endParaRPr lang="en-US" sz="2600" dirty="0">
              <a:latin typeface="Calibri"/>
              <a:cs typeface="Calibri"/>
            </a:endParaRPr>
          </a:p>
          <a:p>
            <a:pPr algn="ctr">
              <a:buNone/>
            </a:pPr>
            <a:r>
              <a:rPr lang="en-US" sz="2600" dirty="0">
                <a:latin typeface="Times New Roman"/>
                <a:cs typeface="Calibri"/>
              </a:rPr>
              <a:t>Can optimized uses of multiple tools help here to ease this problem?</a:t>
            </a:r>
          </a:p>
          <a:p>
            <a:pPr algn="ctr">
              <a:buNone/>
            </a:pPr>
            <a:r>
              <a:rPr lang="en-US" sz="2600" dirty="0">
                <a:latin typeface="Times New Roman"/>
                <a:cs typeface="Calibri"/>
              </a:rPr>
              <a:t>Let’s explore 😊</a:t>
            </a:r>
            <a:endParaRPr lang="en-US" sz="2600" dirty="0">
              <a:latin typeface="Times New Roman"/>
              <a:cs typeface="Times New Roman"/>
            </a:endParaRPr>
          </a:p>
          <a:p>
            <a:pPr algn="ctr">
              <a:buNone/>
            </a:pPr>
            <a:endParaRPr lang="en-US" sz="2600" dirty="0">
              <a:cs typeface="Calibri"/>
            </a:endParaRPr>
          </a:p>
          <a:p>
            <a:pPr marL="0" indent="0" algn="ctr">
              <a:buNone/>
            </a:pPr>
            <a:endParaRPr lang="en-US" sz="2600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B1620-9D1E-7864-FF7B-E77B34AE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F1378-60C6-88A9-68E4-89F6587C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3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BB998-9A18-1012-5C44-72E7810B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90416-EB19-3AEF-2F61-AB354860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CCF3C5D-3191-1322-3E39-BD36B457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6524"/>
            <a:ext cx="11734800" cy="859143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point SP/DP Multiply Add: Case Study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149F520-6C2F-EFB0-A1D3-364890709BB5}"/>
              </a:ext>
            </a:extLst>
          </p:cNvPr>
          <p:cNvGrpSpPr/>
          <p:nvPr/>
        </p:nvGrpSpPr>
        <p:grpSpPr>
          <a:xfrm>
            <a:off x="533400" y="1404461"/>
            <a:ext cx="2819400" cy="4114800"/>
            <a:chOff x="1270748" y="1887315"/>
            <a:chExt cx="2282464" cy="352159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D94433-A7D1-E36F-6E9D-F1CCD8AA699D}"/>
                </a:ext>
              </a:extLst>
            </p:cNvPr>
            <p:cNvSpPr/>
            <p:nvPr/>
          </p:nvSpPr>
          <p:spPr>
            <a:xfrm>
              <a:off x="1270748" y="2737774"/>
              <a:ext cx="1578481" cy="5953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MUL</a:t>
              </a:r>
            </a:p>
            <a:p>
              <a:pPr algn="ctr"/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(A.s ^ B.s) (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A.e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 + 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B.e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) (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A.m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 * 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B.m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7996573-972A-96F6-26DD-B8F4E7FF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566583" y="2191871"/>
              <a:ext cx="0" cy="5459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0D21DAC-2F85-83F4-78E2-6FD882BFAD7B}"/>
                </a:ext>
              </a:extLst>
            </p:cNvPr>
            <p:cNvCxnSpPr>
              <a:cxnSpLocks/>
            </p:cNvCxnSpPr>
            <p:nvPr/>
          </p:nvCxnSpPr>
          <p:spPr>
            <a:xfrm>
              <a:off x="2512359" y="2191871"/>
              <a:ext cx="0" cy="5459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B4283CD-1DB0-3439-DE8F-E54AC28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059988" y="3333129"/>
              <a:ext cx="0" cy="5459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B7F226-D017-C83A-A8FF-F9F85D5D30BE}"/>
                </a:ext>
              </a:extLst>
            </p:cNvPr>
            <p:cNvSpPr/>
            <p:nvPr/>
          </p:nvSpPr>
          <p:spPr>
            <a:xfrm>
              <a:off x="1270748" y="3880429"/>
              <a:ext cx="1578481" cy="59535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ADD</a:t>
              </a:r>
            </a:p>
            <a:p>
              <a:pPr algn="ctr"/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(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P.e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 != 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C.e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 |-&gt; </a:t>
              </a:r>
            </a:p>
            <a:p>
              <a:pPr algn="ctr"/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shift </a:t>
              </a:r>
              <a:r>
                <a:rPr lang="en-US" sz="1300" dirty="0" err="1">
                  <a:solidFill>
                    <a:schemeClr val="tx1"/>
                  </a:solidFill>
                  <a:latin typeface="Amasis MT Pro Medium" panose="02040604050005020304" pitchFamily="18" charset="0"/>
                </a:rPr>
                <a:t>P.m</a:t>
              </a:r>
              <a:r>
                <a:rPr lang="en-US" sz="1300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D69CAB-E09F-8054-9F30-D8669915D44D}"/>
                </a:ext>
              </a:extLst>
            </p:cNvPr>
            <p:cNvCxnSpPr>
              <a:cxnSpLocks/>
            </p:cNvCxnSpPr>
            <p:nvPr/>
          </p:nvCxnSpPr>
          <p:spPr>
            <a:xfrm>
              <a:off x="2059988" y="4475784"/>
              <a:ext cx="0" cy="5459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020FD585-754A-E512-7D36-8D917234CBC8}"/>
                </a:ext>
              </a:extLst>
            </p:cNvPr>
            <p:cNvCxnSpPr>
              <a:cxnSpLocks/>
              <a:endCxn id="14" idx="3"/>
            </p:cNvCxnSpPr>
            <p:nvPr/>
          </p:nvCxnSpPr>
          <p:spPr>
            <a:xfrm rot="5400000">
              <a:off x="2117422" y="2923679"/>
              <a:ext cx="1986236" cy="52262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01F86C-7170-AC37-F1D4-8EACC2954B63}"/>
                </a:ext>
              </a:extLst>
            </p:cNvPr>
            <p:cNvSpPr txBox="1"/>
            <p:nvPr/>
          </p:nvSpPr>
          <p:spPr>
            <a:xfrm>
              <a:off x="1378671" y="1892404"/>
              <a:ext cx="362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10E5BE5-C1FD-2CD3-2600-30374E7D6012}"/>
                </a:ext>
              </a:extLst>
            </p:cNvPr>
            <p:cNvSpPr txBox="1"/>
            <p:nvPr/>
          </p:nvSpPr>
          <p:spPr>
            <a:xfrm>
              <a:off x="2349272" y="1892404"/>
              <a:ext cx="362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B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C769B2-1B4A-6469-0168-2D821677F20C}"/>
                </a:ext>
              </a:extLst>
            </p:cNvPr>
            <p:cNvSpPr txBox="1"/>
            <p:nvPr/>
          </p:nvSpPr>
          <p:spPr>
            <a:xfrm>
              <a:off x="3190490" y="1887315"/>
              <a:ext cx="362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639F9E-3181-3180-DEE8-BA6A06AF8367}"/>
                </a:ext>
              </a:extLst>
            </p:cNvPr>
            <p:cNvSpPr txBox="1"/>
            <p:nvPr/>
          </p:nvSpPr>
          <p:spPr>
            <a:xfrm>
              <a:off x="1999086" y="3429000"/>
              <a:ext cx="712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Amasis MT Pro Medium" panose="02040604050005020304" pitchFamily="18" charset="0"/>
                </a:rPr>
                <a:t>A * 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36DEBD9-D695-0BFE-63A0-7F3EF70FB373}"/>
                </a:ext>
              </a:extLst>
            </p:cNvPr>
            <p:cNvSpPr txBox="1"/>
            <p:nvPr/>
          </p:nvSpPr>
          <p:spPr>
            <a:xfrm>
              <a:off x="1299562" y="5039574"/>
              <a:ext cx="1890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OUT =A * B + C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7A1A85A-0FC8-9A5F-8407-A20402849F06}"/>
              </a:ext>
            </a:extLst>
          </p:cNvPr>
          <p:cNvSpPr txBox="1"/>
          <p:nvPr/>
        </p:nvSpPr>
        <p:spPr>
          <a:xfrm>
            <a:off x="4057150" y="4464579"/>
            <a:ext cx="6937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OUT can be single precision (SP MAD) or Double precision (DP MAD)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= A.s, B.s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Exponent = A.e,B.e,C.e,P.e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Mantissa (Fraction) =A.m,B.m,P.m </a:t>
            </a:r>
          </a:p>
        </p:txBody>
      </p:sp>
      <p:pic>
        <p:nvPicPr>
          <p:cNvPr id="6" name="Content Placeholder 11" descr="A rectangular bar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6F3A5C36-B748-D192-1B53-BBA2F4157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589" y="3034361"/>
            <a:ext cx="6275106" cy="1219306"/>
          </a:xfrm>
          <a:prstGeom prst="rect">
            <a:avLst/>
          </a:prstGeom>
        </p:spPr>
      </p:pic>
      <p:pic>
        <p:nvPicPr>
          <p:cNvPr id="7" name="Picture 6" descr="A number lin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67E282D9-CAAF-6D1F-AF2B-98D0B9EE6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89" y="1752743"/>
            <a:ext cx="5029636" cy="112023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FC7B583-0A18-A941-5FC8-5A4E2ECBA31D}"/>
              </a:ext>
            </a:extLst>
          </p:cNvPr>
          <p:cNvSpPr txBox="1"/>
          <p:nvPr/>
        </p:nvSpPr>
        <p:spPr>
          <a:xfrm>
            <a:off x="5486400" y="4265577"/>
            <a:ext cx="46923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Image Courtesy:- </a:t>
            </a:r>
            <a:r>
              <a:rPr lang="en-US" sz="1000" dirty="0">
                <a:hlinkClick r:id="rId4"/>
              </a:rPr>
              <a:t>https://en.wikipedia.org/wiki/IEEE_754-1985#Single_precision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005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4609-67FF-EC77-3380-13A79527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21508"/>
            <a:ext cx="11811000" cy="698344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F79C0-EEF0-9F39-344F-E5A82BC7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ECD30-C3A9-4740-5CD8-84A3CBFE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47D97C-FCCF-FB2F-190D-1CF605215320}"/>
              </a:ext>
            </a:extLst>
          </p:cNvPr>
          <p:cNvGrpSpPr/>
          <p:nvPr/>
        </p:nvGrpSpPr>
        <p:grpSpPr>
          <a:xfrm>
            <a:off x="1371600" y="1143000"/>
            <a:ext cx="9645209" cy="1828800"/>
            <a:chOff x="1001485" y="2191656"/>
            <a:chExt cx="9524781" cy="1828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A961A3-696C-63B3-9F00-A78AF55B0612}"/>
                </a:ext>
              </a:extLst>
            </p:cNvPr>
            <p:cNvSpPr/>
            <p:nvPr/>
          </p:nvSpPr>
          <p:spPr>
            <a:xfrm>
              <a:off x="1654629" y="2278742"/>
              <a:ext cx="1712685" cy="17417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Preprocessing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(source modification function)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E71C65-1420-CA09-3BFB-072EE456A005}"/>
                </a:ext>
              </a:extLst>
            </p:cNvPr>
            <p:cNvSpPr/>
            <p:nvPr/>
          </p:nvSpPr>
          <p:spPr>
            <a:xfrm>
              <a:off x="4593771" y="2278742"/>
              <a:ext cx="1712685" cy="17417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Data computation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(A’ * B’ + C’)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FABA032-6C40-5BAB-F7C4-4AE7F1BAA5FB}"/>
                </a:ext>
              </a:extLst>
            </p:cNvPr>
            <p:cNvSpPr/>
            <p:nvPr/>
          </p:nvSpPr>
          <p:spPr>
            <a:xfrm>
              <a:off x="7532914" y="2278742"/>
              <a:ext cx="1712685" cy="17417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Amasis MT Pro Medium" panose="02040604050005020304" pitchFamily="18" charset="0"/>
                </a:rPr>
                <a:t>Postprocessing (saturation output )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625FB5A-2A43-E895-74B2-EFF72BBC2DB7}"/>
                </a:ext>
              </a:extLst>
            </p:cNvPr>
            <p:cNvCxnSpPr/>
            <p:nvPr/>
          </p:nvCxnSpPr>
          <p:spPr>
            <a:xfrm>
              <a:off x="1001486" y="2510971"/>
              <a:ext cx="6531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11F8507-6352-C4A1-DDBB-972B4865E7F5}"/>
                </a:ext>
              </a:extLst>
            </p:cNvPr>
            <p:cNvCxnSpPr/>
            <p:nvPr/>
          </p:nvCxnSpPr>
          <p:spPr>
            <a:xfrm>
              <a:off x="1001485" y="3149599"/>
              <a:ext cx="6531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32ADFF4-92E2-1F23-D9E5-5D5B035034BE}"/>
                </a:ext>
              </a:extLst>
            </p:cNvPr>
            <p:cNvCxnSpPr/>
            <p:nvPr/>
          </p:nvCxnSpPr>
          <p:spPr>
            <a:xfrm>
              <a:off x="1001486" y="3759199"/>
              <a:ext cx="65314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7F299BA-3CD6-2C75-D260-EB9D475163F6}"/>
                </a:ext>
              </a:extLst>
            </p:cNvPr>
            <p:cNvSpPr txBox="1"/>
            <p:nvPr/>
          </p:nvSpPr>
          <p:spPr>
            <a:xfrm>
              <a:off x="3820082" y="2191656"/>
              <a:ext cx="382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A’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00E33EC-95F7-FEF2-CC3E-FB0F14C6B4EC}"/>
                </a:ext>
              </a:extLst>
            </p:cNvPr>
            <p:cNvCxnSpPr>
              <a:cxnSpLocks/>
            </p:cNvCxnSpPr>
            <p:nvPr/>
          </p:nvCxnSpPr>
          <p:spPr>
            <a:xfrm>
              <a:off x="3367314" y="2533322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485E20D-DE7F-5321-435C-866D599A675A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>
            <a:xfrm>
              <a:off x="3367314" y="3149599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FAA8B81-5436-FB57-F94C-4421AA677C4A}"/>
                </a:ext>
              </a:extLst>
            </p:cNvPr>
            <p:cNvCxnSpPr>
              <a:cxnSpLocks/>
            </p:cNvCxnSpPr>
            <p:nvPr/>
          </p:nvCxnSpPr>
          <p:spPr>
            <a:xfrm>
              <a:off x="3367314" y="3781550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E7959B2-0343-7EE2-CAF4-4A7695A75AA7}"/>
                </a:ext>
              </a:extLst>
            </p:cNvPr>
            <p:cNvSpPr txBox="1"/>
            <p:nvPr/>
          </p:nvSpPr>
          <p:spPr>
            <a:xfrm>
              <a:off x="3829700" y="2801256"/>
              <a:ext cx="392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B’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E718B8-1287-B2B4-DA7C-AE64D59E222E}"/>
                </a:ext>
              </a:extLst>
            </p:cNvPr>
            <p:cNvSpPr txBox="1"/>
            <p:nvPr/>
          </p:nvSpPr>
          <p:spPr>
            <a:xfrm>
              <a:off x="3829700" y="3410856"/>
              <a:ext cx="383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C'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7BE57D-1BF0-4B7F-B73D-14DAE81F0482}"/>
                </a:ext>
              </a:extLst>
            </p:cNvPr>
            <p:cNvSpPr txBox="1"/>
            <p:nvPr/>
          </p:nvSpPr>
          <p:spPr>
            <a:xfrm>
              <a:off x="1158781" y="2203324"/>
              <a:ext cx="342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B272B4-4C8E-2EE9-C354-97DC86BB8097}"/>
                </a:ext>
              </a:extLst>
            </p:cNvPr>
            <p:cNvSpPr txBox="1"/>
            <p:nvPr/>
          </p:nvSpPr>
          <p:spPr>
            <a:xfrm>
              <a:off x="1168399" y="2801256"/>
              <a:ext cx="329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8F0EF57-27A8-1DB3-7E8C-20172C2106F0}"/>
                </a:ext>
              </a:extLst>
            </p:cNvPr>
            <p:cNvSpPr txBox="1"/>
            <p:nvPr/>
          </p:nvSpPr>
          <p:spPr>
            <a:xfrm>
              <a:off x="1158781" y="3410856"/>
              <a:ext cx="335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6487F15-CEB7-D5B3-FFBE-F812DBCC2215}"/>
                </a:ext>
              </a:extLst>
            </p:cNvPr>
            <p:cNvSpPr txBox="1"/>
            <p:nvPr/>
          </p:nvSpPr>
          <p:spPr>
            <a:xfrm>
              <a:off x="6759224" y="2191656"/>
              <a:ext cx="451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A”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FF1CF39-471A-3C28-579F-88A03D168138}"/>
                </a:ext>
              </a:extLst>
            </p:cNvPr>
            <p:cNvCxnSpPr>
              <a:cxnSpLocks/>
            </p:cNvCxnSpPr>
            <p:nvPr/>
          </p:nvCxnSpPr>
          <p:spPr>
            <a:xfrm>
              <a:off x="6306456" y="2538134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56C0E8F-E450-2112-9CBA-904D834856E2}"/>
                </a:ext>
              </a:extLst>
            </p:cNvPr>
            <p:cNvCxnSpPr>
              <a:cxnSpLocks/>
            </p:cNvCxnSpPr>
            <p:nvPr/>
          </p:nvCxnSpPr>
          <p:spPr>
            <a:xfrm>
              <a:off x="6306456" y="3154411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F7E6C2B-DE21-1385-AC21-A91EED7AEDBA}"/>
                </a:ext>
              </a:extLst>
            </p:cNvPr>
            <p:cNvCxnSpPr>
              <a:cxnSpLocks/>
            </p:cNvCxnSpPr>
            <p:nvPr/>
          </p:nvCxnSpPr>
          <p:spPr>
            <a:xfrm>
              <a:off x="6306456" y="3786362"/>
              <a:ext cx="122645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34716E-54DF-DA9B-4BE2-5C2029C08953}"/>
                </a:ext>
              </a:extLst>
            </p:cNvPr>
            <p:cNvSpPr txBox="1"/>
            <p:nvPr/>
          </p:nvSpPr>
          <p:spPr>
            <a:xfrm>
              <a:off x="6768842" y="2801256"/>
              <a:ext cx="438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B”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A1F959-7A81-BFC6-13CC-D70131E9EFCC}"/>
                </a:ext>
              </a:extLst>
            </p:cNvPr>
            <p:cNvSpPr txBox="1"/>
            <p:nvPr/>
          </p:nvSpPr>
          <p:spPr>
            <a:xfrm>
              <a:off x="6768842" y="3410856"/>
              <a:ext cx="445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C”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681561E-16B0-3BC7-8E02-3D4D7DA79C17}"/>
                </a:ext>
              </a:extLst>
            </p:cNvPr>
            <p:cNvCxnSpPr>
              <a:cxnSpLocks/>
            </p:cNvCxnSpPr>
            <p:nvPr/>
          </p:nvCxnSpPr>
          <p:spPr>
            <a:xfrm>
              <a:off x="9245599" y="3149599"/>
              <a:ext cx="4185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E93A57A-231C-3F35-1424-EFFD8E2BE61B}"/>
                </a:ext>
              </a:extLst>
            </p:cNvPr>
            <p:cNvSpPr txBox="1"/>
            <p:nvPr/>
          </p:nvSpPr>
          <p:spPr>
            <a:xfrm>
              <a:off x="9615732" y="2964933"/>
              <a:ext cx="910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masis MT Pro Medium" panose="02040604050005020304" pitchFamily="18" charset="0"/>
                </a:rPr>
                <a:t>Output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156AC50-DCF2-297D-FF55-48C753E26BCB}"/>
              </a:ext>
            </a:extLst>
          </p:cNvPr>
          <p:cNvCxnSpPr>
            <a:cxnSpLocks/>
          </p:cNvCxnSpPr>
          <p:nvPr/>
        </p:nvCxnSpPr>
        <p:spPr>
          <a:xfrm flipH="1">
            <a:off x="2298945" y="3048775"/>
            <a:ext cx="3707934" cy="7828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CDABEAA-33A8-6DC5-AA56-9102A755EF94}"/>
              </a:ext>
            </a:extLst>
          </p:cNvPr>
          <p:cNvCxnSpPr>
            <a:cxnSpLocks/>
          </p:cNvCxnSpPr>
          <p:nvPr/>
        </p:nvCxnSpPr>
        <p:spPr>
          <a:xfrm>
            <a:off x="5998928" y="3048000"/>
            <a:ext cx="3685499" cy="7668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C302E250-0708-2AD5-91D0-C3FF0A364563}"/>
              </a:ext>
            </a:extLst>
          </p:cNvPr>
          <p:cNvSpPr/>
          <p:nvPr/>
        </p:nvSpPr>
        <p:spPr>
          <a:xfrm>
            <a:off x="2340859" y="3991838"/>
            <a:ext cx="799335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Align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FD1AFC-7CF7-36DD-2B54-E155BE733FEC}"/>
              </a:ext>
            </a:extLst>
          </p:cNvPr>
          <p:cNvSpPr/>
          <p:nvPr/>
        </p:nvSpPr>
        <p:spPr>
          <a:xfrm>
            <a:off x="3483042" y="3991838"/>
            <a:ext cx="966551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Invert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7C8203-F1C9-244D-5143-0610A73ED06F}"/>
              </a:ext>
            </a:extLst>
          </p:cNvPr>
          <p:cNvSpPr/>
          <p:nvPr/>
        </p:nvSpPr>
        <p:spPr>
          <a:xfrm>
            <a:off x="2340858" y="4995028"/>
            <a:ext cx="1941519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Mul Block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7E45FB-BA6F-6C04-3230-31CF5E991169}"/>
              </a:ext>
            </a:extLst>
          </p:cNvPr>
          <p:cNvSpPr/>
          <p:nvPr/>
        </p:nvSpPr>
        <p:spPr>
          <a:xfrm>
            <a:off x="4875325" y="3991838"/>
            <a:ext cx="864659" cy="16320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Adder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BCFE2E-C6FC-F9B0-BA3C-34858D8DFCC8}"/>
              </a:ext>
            </a:extLst>
          </p:cNvPr>
          <p:cNvSpPr/>
          <p:nvPr/>
        </p:nvSpPr>
        <p:spPr>
          <a:xfrm>
            <a:off x="6325787" y="3988950"/>
            <a:ext cx="1522813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Complement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18C669-44DD-1E64-2633-530406113080}"/>
              </a:ext>
            </a:extLst>
          </p:cNvPr>
          <p:cNvSpPr/>
          <p:nvPr/>
        </p:nvSpPr>
        <p:spPr>
          <a:xfrm>
            <a:off x="6325787" y="5025256"/>
            <a:ext cx="799335" cy="11972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LZA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392B5E1-836A-9F8A-C772-A3793CD841C1}"/>
              </a:ext>
            </a:extLst>
          </p:cNvPr>
          <p:cNvSpPr/>
          <p:nvPr/>
        </p:nvSpPr>
        <p:spPr>
          <a:xfrm>
            <a:off x="7650800" y="4854922"/>
            <a:ext cx="1362553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Normalize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3C15D4-9BDF-7365-F8A7-D52891F36085}"/>
              </a:ext>
            </a:extLst>
          </p:cNvPr>
          <p:cNvSpPr/>
          <p:nvPr/>
        </p:nvSpPr>
        <p:spPr>
          <a:xfrm>
            <a:off x="9358712" y="4868517"/>
            <a:ext cx="1362553" cy="5963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masis MT Pro Medium" panose="02040604050005020304" pitchFamily="18" charset="0"/>
              </a:rPr>
              <a:t>Rounding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D4A9EE4-8878-B45F-730E-6A5B6B367C2A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1854630" y="4290009"/>
            <a:ext cx="4862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ABAD65-D881-71F5-D03F-B167D09682BB}"/>
              </a:ext>
            </a:extLst>
          </p:cNvPr>
          <p:cNvCxnSpPr>
            <a:cxnSpLocks/>
          </p:cNvCxnSpPr>
          <p:nvPr/>
        </p:nvCxnSpPr>
        <p:spPr>
          <a:xfrm>
            <a:off x="1845012" y="5154721"/>
            <a:ext cx="4862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53992AB-20A9-BE64-9307-486E12A9FFCE}"/>
              </a:ext>
            </a:extLst>
          </p:cNvPr>
          <p:cNvCxnSpPr>
            <a:cxnSpLocks/>
          </p:cNvCxnSpPr>
          <p:nvPr/>
        </p:nvCxnSpPr>
        <p:spPr>
          <a:xfrm>
            <a:off x="1854629" y="5448203"/>
            <a:ext cx="4862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B3BC26B-8726-E8F3-28BC-8FC0C9E4FA51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140194" y="4287121"/>
            <a:ext cx="342848" cy="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4245D85-39B3-0E02-5369-4BA8B5B07BED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4449593" y="4287121"/>
            <a:ext cx="433746" cy="28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C6814CF-6B71-117F-6F25-C0AF401CA31E}"/>
              </a:ext>
            </a:extLst>
          </p:cNvPr>
          <p:cNvCxnSpPr>
            <a:cxnSpLocks/>
          </p:cNvCxnSpPr>
          <p:nvPr/>
        </p:nvCxnSpPr>
        <p:spPr>
          <a:xfrm>
            <a:off x="4286333" y="5141721"/>
            <a:ext cx="600962" cy="4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E6A88B3-76EE-9A1D-80B5-337F0FE4A9C3}"/>
              </a:ext>
            </a:extLst>
          </p:cNvPr>
          <p:cNvCxnSpPr>
            <a:cxnSpLocks/>
          </p:cNvCxnSpPr>
          <p:nvPr/>
        </p:nvCxnSpPr>
        <p:spPr>
          <a:xfrm>
            <a:off x="4279785" y="5448203"/>
            <a:ext cx="600962" cy="4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EDBD15-85C4-9AAB-F89B-BF6DE92AEA43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5739984" y="4273646"/>
            <a:ext cx="585803" cy="13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FBF2E5F-8BCB-34D0-BDC3-094566382377}"/>
              </a:ext>
            </a:extLst>
          </p:cNvPr>
          <p:cNvCxnSpPr>
            <a:cxnSpLocks/>
          </p:cNvCxnSpPr>
          <p:nvPr/>
        </p:nvCxnSpPr>
        <p:spPr>
          <a:xfrm>
            <a:off x="5739984" y="5349773"/>
            <a:ext cx="58580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BCCCE09-F682-EAAE-C6EF-AF8FC15D7B52}"/>
              </a:ext>
            </a:extLst>
          </p:cNvPr>
          <p:cNvCxnSpPr>
            <a:cxnSpLocks/>
          </p:cNvCxnSpPr>
          <p:nvPr/>
        </p:nvCxnSpPr>
        <p:spPr>
          <a:xfrm>
            <a:off x="5672068" y="6025164"/>
            <a:ext cx="6537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35ED69F-3946-E241-AD40-633745215BBD}"/>
              </a:ext>
            </a:extLst>
          </p:cNvPr>
          <p:cNvCxnSpPr>
            <a:stCxn id="38" idx="3"/>
            <a:endCxn id="39" idx="1"/>
          </p:cNvCxnSpPr>
          <p:nvPr/>
        </p:nvCxnSpPr>
        <p:spPr>
          <a:xfrm flipV="1">
            <a:off x="7125122" y="5153093"/>
            <a:ext cx="525678" cy="47079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22460C74-45FA-CEBA-7003-05C43D43B179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>
            <a:off x="7848600" y="4287121"/>
            <a:ext cx="483477" cy="56780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7FC7DC9-483C-34B1-DAE0-939BA335519E}"/>
              </a:ext>
            </a:extLst>
          </p:cNvPr>
          <p:cNvSpPr txBox="1"/>
          <p:nvPr/>
        </p:nvSpPr>
        <p:spPr>
          <a:xfrm>
            <a:off x="4510831" y="5646321"/>
            <a:ext cx="1573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masis MT Pro Medium" panose="02040604050005020304" pitchFamily="18" charset="0"/>
              </a:rPr>
              <a:t>sign, exp  result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8520D8-4F5A-0849-9B9F-8E5A2BEACC18}"/>
              </a:ext>
            </a:extLst>
          </p:cNvPr>
          <p:cNvSpPr txBox="1"/>
          <p:nvPr/>
        </p:nvSpPr>
        <p:spPr>
          <a:xfrm>
            <a:off x="1238610" y="396464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masis MT Pro Medium" panose="02040604050005020304" pitchFamily="18" charset="0"/>
              </a:rPr>
              <a:t>mant</a:t>
            </a:r>
            <a:r>
              <a:rPr lang="en-US" dirty="0">
                <a:latin typeface="Amasis MT Pro Medium" panose="02040604050005020304" pitchFamily="18" charset="0"/>
              </a:rPr>
              <a:t> C’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BC0914-5652-EB91-E85F-EFA1538A6738}"/>
              </a:ext>
            </a:extLst>
          </p:cNvPr>
          <p:cNvSpPr txBox="1"/>
          <p:nvPr/>
        </p:nvSpPr>
        <p:spPr>
          <a:xfrm>
            <a:off x="1227557" y="4868517"/>
            <a:ext cx="98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masis MT Pro Medium" panose="02040604050005020304" pitchFamily="18" charset="0"/>
              </a:rPr>
              <a:t>mant</a:t>
            </a:r>
            <a:r>
              <a:rPr lang="en-US" dirty="0">
                <a:latin typeface="Amasis MT Pro Medium" panose="02040604050005020304" pitchFamily="18" charset="0"/>
              </a:rPr>
              <a:t> A’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FA0E80-9432-7FB6-E918-A5A213912D0D}"/>
              </a:ext>
            </a:extLst>
          </p:cNvPr>
          <p:cNvSpPr txBox="1"/>
          <p:nvPr/>
        </p:nvSpPr>
        <p:spPr>
          <a:xfrm>
            <a:off x="1238610" y="54067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masis MT Pro Medium" panose="02040604050005020304" pitchFamily="18" charset="0"/>
              </a:rPr>
              <a:t>mant</a:t>
            </a:r>
            <a:r>
              <a:rPr lang="en-US" dirty="0">
                <a:latin typeface="Amasis MT Pro Medium" panose="02040604050005020304" pitchFamily="18" charset="0"/>
              </a:rPr>
              <a:t> B’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7680C02-28AB-548E-A0C2-3FE66F1B32ED}"/>
              </a:ext>
            </a:extLst>
          </p:cNvPr>
          <p:cNvCxnSpPr>
            <a:cxnSpLocks/>
            <a:stCxn id="39" idx="3"/>
            <a:endCxn id="40" idx="1"/>
          </p:cNvCxnSpPr>
          <p:nvPr/>
        </p:nvCxnSpPr>
        <p:spPr>
          <a:xfrm>
            <a:off x="9013353" y="5153093"/>
            <a:ext cx="345359" cy="135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BCD5892-CCFC-D0D0-6BF3-21EE0ACED4DC}"/>
              </a:ext>
            </a:extLst>
          </p:cNvPr>
          <p:cNvCxnSpPr>
            <a:cxnSpLocks/>
          </p:cNvCxnSpPr>
          <p:nvPr/>
        </p:nvCxnSpPr>
        <p:spPr>
          <a:xfrm>
            <a:off x="10718121" y="5159839"/>
            <a:ext cx="333105" cy="4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64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4B01-0098-F663-D62C-4A9817F1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87" y="65429"/>
            <a:ext cx="11725904" cy="804392"/>
          </a:xfrm>
        </p:spPr>
        <p:txBody>
          <a:bodyPr>
            <a:no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Datapath Formal Verification (SPFMA/DPFMA Design)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0A84C-4BE3-3C10-9A3F-07CC0947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05DE8-33AC-7308-2C93-5DF24AE4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E951A8-33B9-B64E-E4F4-86EB5CDEF3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" y="1239153"/>
            <a:ext cx="4115691" cy="30099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C605D6C3-36B6-23A7-F764-598AE0A1A3C6}"/>
              </a:ext>
            </a:extLst>
          </p:cNvPr>
          <p:cNvSpPr/>
          <p:nvPr/>
        </p:nvSpPr>
        <p:spPr>
          <a:xfrm>
            <a:off x="6062846" y="1524000"/>
            <a:ext cx="1559293" cy="1280160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Untimed C/C++ Model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808CBA7E-12B4-D49C-957C-25C8EAED15D6}"/>
              </a:ext>
            </a:extLst>
          </p:cNvPr>
          <p:cNvSpPr/>
          <p:nvPr/>
        </p:nvSpPr>
        <p:spPr>
          <a:xfrm>
            <a:off x="9144000" y="1463984"/>
            <a:ext cx="1559293" cy="1280160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masis MT Pro Medium" panose="02040604050005020304" pitchFamily="18" charset="0"/>
              </a:rPr>
              <a:t>Pipelined RTL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EF0E4E6-5E9B-FF12-C039-3B13C5A5D6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95600"/>
            <a:ext cx="8468591" cy="203189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C2A4FF-AFB3-3966-7C34-F5E8D90F7E13}"/>
              </a:ext>
            </a:extLst>
          </p:cNvPr>
          <p:cNvCxnSpPr>
            <a:cxnSpLocks/>
          </p:cNvCxnSpPr>
          <p:nvPr/>
        </p:nvCxnSpPr>
        <p:spPr>
          <a:xfrm flipH="1" flipV="1">
            <a:off x="7032456" y="4169344"/>
            <a:ext cx="1033428" cy="1164656"/>
          </a:xfrm>
          <a:prstGeom prst="straightConnector1">
            <a:avLst/>
          </a:prstGeom>
          <a:ln w="38100">
            <a:tailEnd type="triangle"/>
          </a:ln>
          <a:effectLst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97F3F8-2E84-1292-26BE-12BBCB9466C4}"/>
              </a:ext>
            </a:extLst>
          </p:cNvPr>
          <p:cNvCxnSpPr>
            <a:cxnSpLocks/>
          </p:cNvCxnSpPr>
          <p:nvPr/>
        </p:nvCxnSpPr>
        <p:spPr>
          <a:xfrm flipV="1">
            <a:off x="8727182" y="4496603"/>
            <a:ext cx="1468778" cy="837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63F92E5-B126-2357-9CC9-B3852A361FA7}"/>
              </a:ext>
            </a:extLst>
          </p:cNvPr>
          <p:cNvSpPr txBox="1"/>
          <p:nvPr/>
        </p:nvSpPr>
        <p:spPr>
          <a:xfrm>
            <a:off x="7577888" y="5334000"/>
            <a:ext cx="155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asis MT Pro Medium" panose="02040604050005020304" pitchFamily="18" charset="0"/>
              </a:rPr>
              <a:t>Equivalent?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6DDB1D-5CE3-A493-35EC-E5B2362B08F0}"/>
              </a:ext>
            </a:extLst>
          </p:cNvPr>
          <p:cNvSpPr txBox="1"/>
          <p:nvPr/>
        </p:nvSpPr>
        <p:spPr>
          <a:xfrm>
            <a:off x="273554" y="4854749"/>
            <a:ext cx="60976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space is huge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is on proving single transaction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E2E setup for ~48 hours </a:t>
            </a:r>
          </a:p>
        </p:txBody>
      </p:sp>
    </p:spTree>
    <p:extLst>
      <p:ext uri="{BB962C8B-B14F-4D97-AF65-F5344CB8AC3E}">
        <p14:creationId xmlns:p14="http://schemas.microsoft.com/office/powerpoint/2010/main" val="109779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D29-0231-DDE6-0249-BF4EDADA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77" y="0"/>
            <a:ext cx="11727846" cy="804447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Reduction: Standard case split on inputs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C2558-EFAA-D3C4-A9E2-800C325C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E69CE-D642-D59D-2FEE-39E94CBB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863A7C-6FA0-E617-39B2-3B153601F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30983"/>
              </p:ext>
            </p:extLst>
          </p:nvPr>
        </p:nvGraphicFramePr>
        <p:xfrm>
          <a:off x="815208" y="1143000"/>
          <a:ext cx="3223392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74464">
                  <a:extLst>
                    <a:ext uri="{9D8B030D-6E8A-4147-A177-3AD203B41FA5}">
                      <a16:colId xmlns:a16="http://schemas.microsoft.com/office/drawing/2014/main" val="364158220"/>
                    </a:ext>
                  </a:extLst>
                </a:gridCol>
                <a:gridCol w="1074464">
                  <a:extLst>
                    <a:ext uri="{9D8B030D-6E8A-4147-A177-3AD203B41FA5}">
                      <a16:colId xmlns:a16="http://schemas.microsoft.com/office/drawing/2014/main" val="2552010718"/>
                    </a:ext>
                  </a:extLst>
                </a:gridCol>
                <a:gridCol w="1074464">
                  <a:extLst>
                    <a:ext uri="{9D8B030D-6E8A-4147-A177-3AD203B41FA5}">
                      <a16:colId xmlns:a16="http://schemas.microsoft.com/office/drawing/2014/main" val="3641676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715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2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92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1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559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88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74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148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976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Inf/Nan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Inf/Nan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masis MT Pro Medium" panose="02040604050005020304" pitchFamily="18" charset="0"/>
                        </a:rPr>
                        <a:t>Inf/Nan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89467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C8E9BE1E-DDA7-E1F1-AD2D-AB3CC19E9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525"/>
              </p:ext>
            </p:extLst>
          </p:nvPr>
        </p:nvGraphicFramePr>
        <p:xfrm>
          <a:off x="4928135" y="1152803"/>
          <a:ext cx="6425664" cy="2733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39528">
                  <a:extLst>
                    <a:ext uri="{9D8B030D-6E8A-4147-A177-3AD203B41FA5}">
                      <a16:colId xmlns:a16="http://schemas.microsoft.com/office/drawing/2014/main" val="4005473974"/>
                    </a:ext>
                  </a:extLst>
                </a:gridCol>
                <a:gridCol w="1102360">
                  <a:extLst>
                    <a:ext uri="{9D8B030D-6E8A-4147-A177-3AD203B41FA5}">
                      <a16:colId xmlns:a16="http://schemas.microsoft.com/office/drawing/2014/main" val="1302534276"/>
                    </a:ext>
                  </a:extLst>
                </a:gridCol>
                <a:gridCol w="1063324">
                  <a:extLst>
                    <a:ext uri="{9D8B030D-6E8A-4147-A177-3AD203B41FA5}">
                      <a16:colId xmlns:a16="http://schemas.microsoft.com/office/drawing/2014/main" val="2632178327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3067897355"/>
                    </a:ext>
                  </a:extLst>
                </a:gridCol>
                <a:gridCol w="2065420">
                  <a:extLst>
                    <a:ext uri="{9D8B030D-6E8A-4147-A177-3AD203B41FA5}">
                      <a16:colId xmlns:a16="http://schemas.microsoft.com/office/drawing/2014/main" val="24259991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masis MT Pro Medium" panose="02040604050005020304" pitchFamily="18" charset="0"/>
                        </a:rPr>
                        <a:t>Single Precision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masis MT Pro Medium" panose="02040604050005020304" pitchFamily="18" charset="0"/>
                        </a:rPr>
                        <a:t>Double Precision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masis MT Pro Medium" panose="02040604050005020304" pitchFamily="18" charset="0"/>
                        </a:rPr>
                        <a:t>Number Represented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37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  Exp</a:t>
                      </a:r>
                    </a:p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[30:23]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masis MT Pro Medium" panose="02040604050005020304" pitchFamily="18" charset="0"/>
                        </a:rPr>
                        <a:t> </a:t>
                      </a:r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Mantissa</a:t>
                      </a:r>
                    </a:p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[22:0]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  Exp</a:t>
                      </a:r>
                    </a:p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[62:52]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Mantissa</a:t>
                      </a:r>
                    </a:p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[51:0]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masis MT Pro Medium" panose="020406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4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Any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 0x7FF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Any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Normal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62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Denormal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89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0x7FF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Infinity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6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= 0x7FF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!=0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asis MT Pro Medium" panose="02040604050005020304" pitchFamily="18" charset="0"/>
                        </a:rPr>
                        <a:t>Not a Number(Nan)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04084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AF507C84-3B9C-A43B-1E32-7CD35D6B3F8D}"/>
              </a:ext>
            </a:extLst>
          </p:cNvPr>
          <p:cNvSpPr txBox="1"/>
          <p:nvPr/>
        </p:nvSpPr>
        <p:spPr>
          <a:xfrm>
            <a:off x="814539" y="4851400"/>
            <a:ext cx="344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asis MT Pro Medium" panose="02040604050005020304" pitchFamily="18" charset="0"/>
                <a:cs typeface="Arial" panose="020B0604020202020204" pitchFamily="34" charset="0"/>
              </a:rPr>
              <a:t>N : Normal Number</a:t>
            </a:r>
          </a:p>
          <a:p>
            <a:r>
              <a:rPr lang="en-US" dirty="0">
                <a:latin typeface="Amasis MT Pro Medium" panose="02040604050005020304" pitchFamily="18" charset="0"/>
                <a:cs typeface="Arial" panose="020B0604020202020204" pitchFamily="34" charset="0"/>
              </a:rPr>
              <a:t>D : Denormal Number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1F65129-95BD-E20E-694F-20700F4CF382}"/>
              </a:ext>
            </a:extLst>
          </p:cNvPr>
          <p:cNvGrpSpPr/>
          <p:nvPr/>
        </p:nvGrpSpPr>
        <p:grpSpPr>
          <a:xfrm>
            <a:off x="4572000" y="4110623"/>
            <a:ext cx="8000993" cy="1481553"/>
            <a:chOff x="2438407" y="1826881"/>
            <a:chExt cx="8000993" cy="14815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124DC2-4FB1-8304-722B-D262123EEC5A}"/>
                </a:ext>
              </a:extLst>
            </p:cNvPr>
            <p:cNvSpPr txBox="1"/>
            <p:nvPr/>
          </p:nvSpPr>
          <p:spPr>
            <a:xfrm>
              <a:off x="2438407" y="2221499"/>
              <a:ext cx="80009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            -∞ max-          -1.0         min- ±0   min+        +1.0          max+ +∞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F2A61B4-58B0-2C08-EA9B-74F4C9D612FC}"/>
                </a:ext>
              </a:extLst>
            </p:cNvPr>
            <p:cNvGrpSpPr/>
            <p:nvPr/>
          </p:nvGrpSpPr>
          <p:grpSpPr>
            <a:xfrm>
              <a:off x="2590800" y="1826881"/>
              <a:ext cx="6969862" cy="1481553"/>
              <a:chOff x="2590800" y="1826881"/>
              <a:chExt cx="6969862" cy="1481553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2543F1D4-C4ED-2F26-98B3-829E420B72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0009" y="2229966"/>
                <a:ext cx="99060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1C1B15C-A62C-380D-986C-DAA4C026CF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8903" y="2971800"/>
                <a:ext cx="1911300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978CE1C7-4AAE-F9C4-5821-B9E09D9F8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6883" y="2257099"/>
                <a:ext cx="833779" cy="0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6CA3ACE-1778-8074-8411-23A218A7658A}"/>
                  </a:ext>
                </a:extLst>
              </p:cNvPr>
              <p:cNvSpPr txBox="1"/>
              <p:nvPr/>
            </p:nvSpPr>
            <p:spPr>
              <a:xfrm>
                <a:off x="5470009" y="1826881"/>
                <a:ext cx="10330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>
                    <a:latin typeface="Amasis MT Pro Medium" panose="02040604050005020304" pitchFamily="18" charset="0"/>
                  </a:rPr>
                  <a:t>Denorms</a:t>
                </a:r>
                <a:endParaRPr lang="en-US" sz="1600" dirty="0">
                  <a:latin typeface="Amasis MT Pro Medium" panose="02040604050005020304" pitchFamily="18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23A9A36-5CCE-7A2A-4852-B2C72CC4BC87}"/>
                  </a:ext>
                </a:extLst>
              </p:cNvPr>
              <p:cNvSpPr txBox="1"/>
              <p:nvPr/>
            </p:nvSpPr>
            <p:spPr>
              <a:xfrm>
                <a:off x="8726883" y="1891412"/>
                <a:ext cx="566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Nan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FE558B-B42E-1953-0725-5BC859EEBCDE}"/>
                  </a:ext>
                </a:extLst>
              </p:cNvPr>
              <p:cNvSpPr txBox="1"/>
              <p:nvPr/>
            </p:nvSpPr>
            <p:spPr>
              <a:xfrm>
                <a:off x="6490875" y="2969880"/>
                <a:ext cx="19094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Normal numbers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35B7A4-4E7C-DF1E-5DC1-EC4481672D9A}"/>
                  </a:ext>
                </a:extLst>
              </p:cNvPr>
              <p:cNvSpPr txBox="1"/>
              <p:nvPr/>
            </p:nvSpPr>
            <p:spPr>
              <a:xfrm>
                <a:off x="5665030" y="2797232"/>
                <a:ext cx="6126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Zero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7FAD86B-585F-0CC4-6CE0-CDC5751D83B5}"/>
                  </a:ext>
                </a:extLst>
              </p:cNvPr>
              <p:cNvSpPr txBox="1"/>
              <p:nvPr/>
            </p:nvSpPr>
            <p:spPr>
              <a:xfrm>
                <a:off x="2685925" y="2790825"/>
                <a:ext cx="8746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Infinity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D8BB60A-4AA9-C67D-A8D1-7F5FAAF4B7E3}"/>
                  </a:ext>
                </a:extLst>
              </p:cNvPr>
              <p:cNvSpPr txBox="1"/>
              <p:nvPr/>
            </p:nvSpPr>
            <p:spPr>
              <a:xfrm>
                <a:off x="8418401" y="2797232"/>
                <a:ext cx="8746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Infinity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08268F0-53C4-9A67-AFFD-7A20333E44F7}"/>
                  </a:ext>
                </a:extLst>
              </p:cNvPr>
              <p:cNvCxnSpPr/>
              <p:nvPr/>
            </p:nvCxnSpPr>
            <p:spPr>
              <a:xfrm>
                <a:off x="2667000" y="2667000"/>
                <a:ext cx="685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2DE2456-8ADC-2388-8843-64976E61A2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43600" y="2495550"/>
                <a:ext cx="0" cy="342900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EA87358-499F-D105-EC5D-24464C071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00800" y="2495550"/>
                <a:ext cx="0" cy="34290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557BBF9-302E-F066-2945-D80D51E870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6400" y="2495550"/>
                <a:ext cx="0" cy="34290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9E97B6-D763-6D99-2096-DEA1596A2E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02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2BF0A30-DE9B-032E-B4DB-6DF8E4F3D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7755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758CE88-4C7D-D4A8-F821-7005F2EEE3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40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C93AD9C6-DD51-D22C-BA90-80A4DB3E47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532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030CDA3-03E9-99C7-FEC0-2320AC635E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20755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274111F-3E0D-4021-45D2-20D81C52A5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70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F75EFB5-3D3B-6152-B1EA-C5D736B92B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44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F227430-44F6-72B7-0645-AE4F82A2E4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06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4685D9E-7A67-5810-706B-584B2BAEB0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482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D8287C-3AEC-E15B-0434-51B93C318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52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A26BBC8-6890-D775-85FC-4BF2B2D513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914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A0F9EE9-9C90-7BBE-FF88-73344F7ED1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90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F34E04D2-5EE5-57A0-2114-86601A9A0D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2800" y="2495550"/>
                <a:ext cx="0" cy="342900"/>
              </a:xfrm>
              <a:prstGeom prst="line">
                <a:avLst/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5ADD9A95-9923-D42A-42B7-70B97DE020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3000" y="2495550"/>
                <a:ext cx="0" cy="342900"/>
              </a:xfrm>
              <a:prstGeom prst="line">
                <a:avLst/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491F68A-C05A-3ABC-FEBA-B765776D95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4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A777EC2-3196-FE4B-1551-25683A65BD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38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79122570-B102-EF69-9149-889C53480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E12297A-EF92-440F-BDE3-8D86EF66D8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344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81467E4-2D98-9F4A-1C5C-E43519C210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68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2B55A14-EE4A-AF13-053E-32C94DDF23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82000" y="2543175"/>
                <a:ext cx="0" cy="2476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AC17F4E5-A95E-1152-ECFA-54BA9C504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8616" y="2951146"/>
                <a:ext cx="1911300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22C9ACD-2817-CA2E-BE60-C3DB377A80A7}"/>
                  </a:ext>
                </a:extLst>
              </p:cNvPr>
              <p:cNvSpPr txBox="1"/>
              <p:nvPr/>
            </p:nvSpPr>
            <p:spPr>
              <a:xfrm>
                <a:off x="3560588" y="2949226"/>
                <a:ext cx="19094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Normal numbers</a:t>
                </a:r>
              </a:p>
            </p:txBody>
          </p: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42F1C75B-C085-E7D3-89DF-82177BA385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90800" y="2272412"/>
                <a:ext cx="731202" cy="0"/>
              </a:xfrm>
              <a:prstGeom prst="straightConnector1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EFF5414-3846-FF99-C288-6B1AF1E2886B}"/>
                  </a:ext>
                </a:extLst>
              </p:cNvPr>
              <p:cNvSpPr txBox="1"/>
              <p:nvPr/>
            </p:nvSpPr>
            <p:spPr>
              <a:xfrm>
                <a:off x="2667000" y="1891412"/>
                <a:ext cx="5661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masis MT Pro Medium" panose="02040604050005020304" pitchFamily="18" charset="0"/>
                  </a:rPr>
                  <a:t>Nan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610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0901-0A49-C56B-70FA-C4BBD25D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12" y="86383"/>
            <a:ext cx="11709488" cy="820876"/>
          </a:xfrm>
        </p:spPr>
        <p:txBody>
          <a:bodyPr>
            <a:normAutofit/>
          </a:bodyPr>
          <a:lstStyle/>
          <a:p>
            <a:pPr algn="l"/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far…… </a:t>
            </a: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2C58E217-5712-D1A5-7F15-311F541E4099}"/>
              </a:ext>
            </a:extLst>
          </p:cNvPr>
          <p:cNvSpPr/>
          <p:nvPr/>
        </p:nvSpPr>
        <p:spPr>
          <a:xfrm>
            <a:off x="228600" y="1701176"/>
            <a:ext cx="1509563" cy="1199822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sis MT Pro Medium" panose="02040604050005020304" pitchFamily="18" charset="0"/>
              </a:rPr>
              <a:t>Created C2RTL setup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9E80FAAC-FEC3-6D10-09B4-368241B9EE9D}"/>
              </a:ext>
            </a:extLst>
          </p:cNvPr>
          <p:cNvSpPr/>
          <p:nvPr/>
        </p:nvSpPr>
        <p:spPr>
          <a:xfrm>
            <a:off x="6386363" y="1548190"/>
            <a:ext cx="1575362" cy="1199822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sis MT Pro Medium" panose="02040604050005020304" pitchFamily="18" charset="0"/>
              </a:rPr>
              <a:t>Standard case split on Inputs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2B5F0E7-C339-23B5-5D9B-7164117CBBC6}"/>
              </a:ext>
            </a:extLst>
          </p:cNvPr>
          <p:cNvSpPr/>
          <p:nvPr/>
        </p:nvSpPr>
        <p:spPr>
          <a:xfrm>
            <a:off x="1817677" y="2148102"/>
            <a:ext cx="453886" cy="23005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06A54E09-773E-6644-515C-17B5D64D13B5}"/>
              </a:ext>
            </a:extLst>
          </p:cNvPr>
          <p:cNvSpPr/>
          <p:nvPr/>
        </p:nvSpPr>
        <p:spPr>
          <a:xfrm>
            <a:off x="8596163" y="1559333"/>
            <a:ext cx="1575362" cy="1199822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sis MT Pro Medium" panose="02040604050005020304" pitchFamily="18" charset="0"/>
              </a:rPr>
              <a:t>Still facing convergence issue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6D4D5F13-37E0-4D17-55F0-99754CBAA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01687" y="1202548"/>
            <a:ext cx="1575362" cy="1575362"/>
          </a:xfrm>
          <a:prstGeom prst="rect">
            <a:avLst/>
          </a:prstGeom>
        </p:spPr>
      </p:pic>
      <p:pic>
        <p:nvPicPr>
          <p:cNvPr id="15" name="Graphic 14" descr="Thought outline">
            <a:extLst>
              <a:ext uri="{FF2B5EF4-FFF2-40B4-BE49-F238E27FC236}">
                <a16:creationId xmlns:a16="http://schemas.microsoft.com/office/drawing/2014/main" id="{484126A3-0C12-180E-88A3-AB74815B6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56127" y="3076330"/>
            <a:ext cx="3271345" cy="32713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3C09E97-152F-6A77-0565-B73AB1EFF37D}"/>
              </a:ext>
            </a:extLst>
          </p:cNvPr>
          <p:cNvSpPr txBox="1"/>
          <p:nvPr/>
        </p:nvSpPr>
        <p:spPr>
          <a:xfrm>
            <a:off x="9456821" y="3617110"/>
            <a:ext cx="173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Amasis MT Pro Medium" panose="02040604050005020304" pitchFamily="18" charset="0"/>
              </a:rPr>
              <a:t>M</a:t>
            </a:r>
            <a:r>
              <a:rPr lang="en-US" sz="1600" b="0" i="0" dirty="0">
                <a:solidFill>
                  <a:srgbClr val="0070C0"/>
                </a:solidFill>
                <a:effectLst/>
                <a:latin typeface="Amasis MT Pro Medium" panose="02040604050005020304" pitchFamily="18" charset="0"/>
              </a:rPr>
              <a:t>ultiple tools available, can I use them</a:t>
            </a:r>
            <a:endParaRPr lang="en-US" sz="1600" dirty="0">
              <a:solidFill>
                <a:srgbClr val="0070C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18" name="Scroll: Horizontal 17">
            <a:extLst>
              <a:ext uri="{FF2B5EF4-FFF2-40B4-BE49-F238E27FC236}">
                <a16:creationId xmlns:a16="http://schemas.microsoft.com/office/drawing/2014/main" id="{0BCD0CED-C023-6A8D-9C7C-E4077EB1CC79}"/>
              </a:ext>
            </a:extLst>
          </p:cNvPr>
          <p:cNvSpPr/>
          <p:nvPr/>
        </p:nvSpPr>
        <p:spPr>
          <a:xfrm>
            <a:off x="2271563" y="1670069"/>
            <a:ext cx="1512391" cy="1199822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sis MT Pro Medium" panose="02040604050005020304" pitchFamily="18" charset="0"/>
              </a:rPr>
              <a:t>Aimed Single transaction </a:t>
            </a:r>
          </a:p>
        </p:txBody>
      </p:sp>
      <p:sp>
        <p:nvSpPr>
          <p:cNvPr id="19" name="Scroll: Horizontal 18">
            <a:extLst>
              <a:ext uri="{FF2B5EF4-FFF2-40B4-BE49-F238E27FC236}">
                <a16:creationId xmlns:a16="http://schemas.microsoft.com/office/drawing/2014/main" id="{22FF05C5-7A67-A783-7C7A-D9990413A8C6}"/>
              </a:ext>
            </a:extLst>
          </p:cNvPr>
          <p:cNvSpPr/>
          <p:nvPr/>
        </p:nvSpPr>
        <p:spPr>
          <a:xfrm>
            <a:off x="4252763" y="1598378"/>
            <a:ext cx="1575362" cy="1199822"/>
          </a:xfrm>
          <a:prstGeom prst="horizontalScroll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masis MT Pro Medium" panose="02040604050005020304" pitchFamily="18" charset="0"/>
              </a:rPr>
              <a:t>Proof ran for 48 hours 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DD7B3FA8-1912-BC8A-DC54-B4CFD85FD983}"/>
              </a:ext>
            </a:extLst>
          </p:cNvPr>
          <p:cNvSpPr/>
          <p:nvPr/>
        </p:nvSpPr>
        <p:spPr>
          <a:xfrm>
            <a:off x="2529376" y="994939"/>
            <a:ext cx="1396561" cy="757661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masis MT Pro Medium" panose="02040604050005020304" pitchFamily="18" charset="0"/>
              </a:rPr>
              <a:t>Pure Datapath Check</a:t>
            </a: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39527E91-1DD4-56A2-73F6-1ED9B3E34A9C}"/>
              </a:ext>
            </a:extLst>
          </p:cNvPr>
          <p:cNvSpPr/>
          <p:nvPr/>
        </p:nvSpPr>
        <p:spPr>
          <a:xfrm>
            <a:off x="4557563" y="918739"/>
            <a:ext cx="1396561" cy="757661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masis MT Pro Medium" panose="02040604050005020304" pitchFamily="18" charset="0"/>
              </a:rPr>
              <a:t>No more FV setup issues 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7E541A20-C779-CB49-4F8F-8D33DF3911C7}"/>
              </a:ext>
            </a:extLst>
          </p:cNvPr>
          <p:cNvSpPr/>
          <p:nvPr/>
        </p:nvSpPr>
        <p:spPr>
          <a:xfrm>
            <a:off x="6614963" y="918739"/>
            <a:ext cx="1468805" cy="757661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masis MT Pro Medium" panose="02040604050005020304" pitchFamily="18" charset="0"/>
              </a:rPr>
              <a:t>Complexity reduction technique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2C14A8-09D0-C2A8-9322-CC2E4321D588}"/>
              </a:ext>
            </a:extLst>
          </p:cNvPr>
          <p:cNvSpPr txBox="1"/>
          <p:nvPr/>
        </p:nvSpPr>
        <p:spPr>
          <a:xfrm>
            <a:off x="251523" y="3124200"/>
            <a:ext cx="3997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Step-by-step Approach: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16D5B5-2886-C3C0-9FCC-329DE92EA3FD}"/>
              </a:ext>
            </a:extLst>
          </p:cNvPr>
          <p:cNvSpPr txBox="1"/>
          <p:nvPr/>
        </p:nvSpPr>
        <p:spPr>
          <a:xfrm>
            <a:off x="4953000" y="3260039"/>
            <a:ext cx="4095605" cy="255454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Deep Drive: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Time &amp; Resource investment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Design expertise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to missing deadline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Un-convergence may lead to the escape of bug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D2E5FD-8148-3F18-3253-59C4C4B869ED}"/>
              </a:ext>
            </a:extLst>
          </p:cNvPr>
          <p:cNvSpPr/>
          <p:nvPr/>
        </p:nvSpPr>
        <p:spPr>
          <a:xfrm>
            <a:off x="1257300" y="3733800"/>
            <a:ext cx="1447800" cy="365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D1BB100-8162-F14C-F7C0-0419D16555C5}"/>
              </a:ext>
            </a:extLst>
          </p:cNvPr>
          <p:cNvSpPr/>
          <p:nvPr/>
        </p:nvSpPr>
        <p:spPr>
          <a:xfrm>
            <a:off x="533400" y="4611623"/>
            <a:ext cx="762000" cy="3651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SP-1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AB53CB8-85B3-A40C-C553-471F3F192013}"/>
              </a:ext>
            </a:extLst>
          </p:cNvPr>
          <p:cNvSpPr/>
          <p:nvPr/>
        </p:nvSpPr>
        <p:spPr>
          <a:xfrm>
            <a:off x="1600200" y="4611623"/>
            <a:ext cx="762000" cy="345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SP-2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3B048F-F34C-1E44-7E4A-48EC8640BD01}"/>
              </a:ext>
            </a:extLst>
          </p:cNvPr>
          <p:cNvSpPr/>
          <p:nvPr/>
        </p:nvSpPr>
        <p:spPr>
          <a:xfrm>
            <a:off x="914400" y="5355974"/>
            <a:ext cx="838200" cy="365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SP-2.1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0FDC273-3B3D-59EB-7058-F4C6E922B739}"/>
              </a:ext>
            </a:extLst>
          </p:cNvPr>
          <p:cNvSpPr/>
          <p:nvPr/>
        </p:nvSpPr>
        <p:spPr>
          <a:xfrm>
            <a:off x="2286000" y="5355975"/>
            <a:ext cx="838200" cy="36512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SP-2.n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31BD643-0F48-4AF2-687B-0785626AEC5C}"/>
              </a:ext>
            </a:extLst>
          </p:cNvPr>
          <p:cNvSpPr/>
          <p:nvPr/>
        </p:nvSpPr>
        <p:spPr>
          <a:xfrm>
            <a:off x="2667000" y="4591729"/>
            <a:ext cx="762000" cy="36512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SP-n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70D959B-2BD9-3624-9179-B7D0330C79AE}"/>
              </a:ext>
            </a:extLst>
          </p:cNvPr>
          <p:cNvCxnSpPr>
            <a:cxnSpLocks/>
          </p:cNvCxnSpPr>
          <p:nvPr/>
        </p:nvCxnSpPr>
        <p:spPr>
          <a:xfrm rot="5400000">
            <a:off x="1191451" y="3821874"/>
            <a:ext cx="512699" cy="1066800"/>
          </a:xfrm>
          <a:prstGeom prst="bentConnector3">
            <a:avLst>
              <a:gd name="adj1" fmla="val 4999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4B2147-8CDE-6A2D-9EE1-18FCC173223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257619" y="3809537"/>
            <a:ext cx="492805" cy="106680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F92EB0A-C900-C27F-ADBA-6D6A9215565B}"/>
              </a:ext>
            </a:extLst>
          </p:cNvPr>
          <p:cNvCxnSpPr>
            <a:stCxn id="9" idx="2"/>
            <a:endCxn id="12" idx="0"/>
          </p:cNvCxnSpPr>
          <p:nvPr/>
        </p:nvCxnSpPr>
        <p:spPr>
          <a:xfrm>
            <a:off x="1981200" y="4098924"/>
            <a:ext cx="0" cy="5126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91047A81-0F43-B3E4-2C63-B4B5200E4CFD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rot="5400000">
            <a:off x="1457791" y="4832564"/>
            <a:ext cx="399119" cy="64770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71638E7-D625-7568-ADED-725C214C73DD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16200000" flipH="1">
            <a:off x="2143590" y="4794465"/>
            <a:ext cx="399120" cy="72390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107B09B-590E-7A51-CEC6-9F7B75EBDD0E}"/>
              </a:ext>
            </a:extLst>
          </p:cNvPr>
          <p:cNvSpPr txBox="1"/>
          <p:nvPr/>
        </p:nvSpPr>
        <p:spPr>
          <a:xfrm>
            <a:off x="3657600" y="3733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BF55C7-C280-233F-ECDB-55264283A75F}"/>
              </a:ext>
            </a:extLst>
          </p:cNvPr>
          <p:cNvSpPr txBox="1"/>
          <p:nvPr/>
        </p:nvSpPr>
        <p:spPr>
          <a:xfrm>
            <a:off x="3657600" y="535176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7C7C45-A6DC-AFC2-9B07-ACEDAAFB83ED}"/>
              </a:ext>
            </a:extLst>
          </p:cNvPr>
          <p:cNvSpPr txBox="1"/>
          <p:nvPr/>
        </p:nvSpPr>
        <p:spPr>
          <a:xfrm>
            <a:off x="3660808" y="46133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1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25992E5-F3B3-80EA-0153-E33C73816308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1752600" y="5010742"/>
            <a:ext cx="130508" cy="527795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62D8F216-0620-1F5E-6119-EA41540A77D3}"/>
              </a:ext>
            </a:extLst>
          </p:cNvPr>
          <p:cNvCxnSpPr>
            <a:cxnSpLocks/>
            <a:stCxn id="14" idx="1"/>
          </p:cNvCxnSpPr>
          <p:nvPr/>
        </p:nvCxnSpPr>
        <p:spPr>
          <a:xfrm rot="10800000">
            <a:off x="2089150" y="5010839"/>
            <a:ext cx="196851" cy="527698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6D17A07-0E66-CC24-0B19-314FD8791F06}"/>
              </a:ext>
            </a:extLst>
          </p:cNvPr>
          <p:cNvCxnSpPr>
            <a:stCxn id="11" idx="3"/>
          </p:cNvCxnSpPr>
          <p:nvPr/>
        </p:nvCxnSpPr>
        <p:spPr>
          <a:xfrm flipV="1">
            <a:off x="1295400" y="4214581"/>
            <a:ext cx="152400" cy="579605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924A65B-A2D6-08D2-F0BD-156878B6D3FA}"/>
              </a:ext>
            </a:extLst>
          </p:cNvPr>
          <p:cNvCxnSpPr>
            <a:stCxn id="21" idx="1"/>
          </p:cNvCxnSpPr>
          <p:nvPr/>
        </p:nvCxnSpPr>
        <p:spPr>
          <a:xfrm rot="10800000">
            <a:off x="2514600" y="4181298"/>
            <a:ext cx="152400" cy="592995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507E160-8BF2-B06A-6C86-078A823681D9}"/>
              </a:ext>
            </a:extLst>
          </p:cNvPr>
          <p:cNvCxnSpPr/>
          <p:nvPr/>
        </p:nvCxnSpPr>
        <p:spPr>
          <a:xfrm flipV="1">
            <a:off x="2187575" y="4181298"/>
            <a:ext cx="0" cy="41043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6F544AC-3E74-96C2-A6A1-C5341C0ACEFD}"/>
              </a:ext>
            </a:extLst>
          </p:cNvPr>
          <p:cNvCxnSpPr>
            <a:stCxn id="13" idx="2"/>
          </p:cNvCxnSpPr>
          <p:nvPr/>
        </p:nvCxnSpPr>
        <p:spPr>
          <a:xfrm>
            <a:off x="1333500" y="5721099"/>
            <a:ext cx="0" cy="47468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EDDF426C-A89E-CFEC-E02E-80F185F6A3A7}"/>
              </a:ext>
            </a:extLst>
          </p:cNvPr>
          <p:cNvCxnSpPr/>
          <p:nvPr/>
        </p:nvCxnSpPr>
        <p:spPr>
          <a:xfrm rot="16200000" flipV="1">
            <a:off x="1518527" y="5896454"/>
            <a:ext cx="381000" cy="217654"/>
          </a:xfrm>
          <a:prstGeom prst="bentConnector3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695C879F-D625-EA53-AE74-83327636B2AB}"/>
              </a:ext>
            </a:extLst>
          </p:cNvPr>
          <p:cNvSpPr/>
          <p:nvPr/>
        </p:nvSpPr>
        <p:spPr>
          <a:xfrm>
            <a:off x="3795563" y="2148101"/>
            <a:ext cx="453886" cy="23005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F11AD9F1-FFC9-0E8D-EF0A-A0F9624ADEE3}"/>
              </a:ext>
            </a:extLst>
          </p:cNvPr>
          <p:cNvSpPr/>
          <p:nvPr/>
        </p:nvSpPr>
        <p:spPr>
          <a:xfrm>
            <a:off x="5852963" y="2083262"/>
            <a:ext cx="453886" cy="23005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3A37AECA-8281-F9BE-032A-9FF95653C565}"/>
              </a:ext>
            </a:extLst>
          </p:cNvPr>
          <p:cNvSpPr/>
          <p:nvPr/>
        </p:nvSpPr>
        <p:spPr>
          <a:xfrm>
            <a:off x="8062763" y="2084346"/>
            <a:ext cx="453886" cy="23005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3DCC31D6-3BD9-B003-DB4D-27B921735FA3}"/>
              </a:ext>
            </a:extLst>
          </p:cNvPr>
          <p:cNvSpPr/>
          <p:nvPr/>
        </p:nvSpPr>
        <p:spPr>
          <a:xfrm>
            <a:off x="8428061" y="5040808"/>
            <a:ext cx="2318763" cy="1090951"/>
          </a:xfrm>
          <a:prstGeom prst="cloudCallou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 Agnostic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42520D16-DD4B-1690-8B7F-CF1183B7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BB404F6E-417F-75C8-FFAE-5C88C3BB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10553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6" grpId="0"/>
      <p:bldP spid="18" grpId="0" animBg="1"/>
      <p:bldP spid="19" grpId="0" animBg="1"/>
      <p:bldP spid="24" grpId="0" animBg="1"/>
      <p:bldP spid="25" grpId="0" animBg="1"/>
      <p:bldP spid="26" grpId="0" animBg="1"/>
      <p:bldP spid="3" grpId="0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32" grpId="0"/>
      <p:bldP spid="33" grpId="0"/>
      <p:bldP spid="34" grpId="0"/>
      <p:bldP spid="42" grpId="0" animBg="1"/>
      <p:bldP spid="43" grpId="0" animBg="1"/>
      <p:bldP spid="44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F5C77AFAB42F47A78B206E0407092C" ma:contentTypeVersion="12" ma:contentTypeDescription="Create a new document." ma:contentTypeScope="" ma:versionID="38459a2d997177884e37685df3405684">
  <xsd:schema xmlns:xsd="http://www.w3.org/2001/XMLSchema" xmlns:xs="http://www.w3.org/2001/XMLSchema" xmlns:p="http://schemas.microsoft.com/office/2006/metadata/properties" xmlns:ns2="57427243-dbba-4b86-b342-4274a0db293f" xmlns:ns3="09f355a5-f6db-4078-8cdb-4d97d8774579" targetNamespace="http://schemas.microsoft.com/office/2006/metadata/properties" ma:root="true" ma:fieldsID="981f858ffc17f1b99400850ba01ac04c" ns2:_="" ns3:_="">
    <xsd:import namespace="57427243-dbba-4b86-b342-4274a0db293f"/>
    <xsd:import namespace="09f355a5-f6db-4078-8cdb-4d97d8774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27243-dbba-4b86-b342-4274a0db2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355a5-f6db-4078-8cdb-4d97d8774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6FD22-8777-468D-B7D6-4AA2302037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427243-dbba-4b86-b342-4274a0db293f"/>
    <ds:schemaRef ds:uri="09f355a5-f6db-4078-8cdb-4d97d8774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57427243-dbba-4b86-b342-4274a0db293f"/>
    <ds:schemaRef ds:uri="http://schemas.openxmlformats.org/package/2006/metadata/core-properties"/>
    <ds:schemaRef ds:uri="http://purl.org/dc/elements/1.1/"/>
    <ds:schemaRef ds:uri="09f355a5-f6db-4078-8cdb-4d97d8774579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1429</Words>
  <Application>Microsoft Office PowerPoint</Application>
  <PresentationFormat>Widescreen</PresentationFormat>
  <Paragraphs>430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Amasis MT Pro Medium</vt:lpstr>
      <vt:lpstr>Arial</vt:lpstr>
      <vt:lpstr>Arial,Sans-Serif</vt:lpstr>
      <vt:lpstr>Calibri</vt:lpstr>
      <vt:lpstr>Cambria Math</vt:lpstr>
      <vt:lpstr>Courier New</vt:lpstr>
      <vt:lpstr>Times New Roman</vt:lpstr>
      <vt:lpstr>Wingdings</vt:lpstr>
      <vt:lpstr>Office Theme</vt:lpstr>
      <vt:lpstr>Revolutionizing Proof Convergence for Algorithmic Designs: Combining Multiple Formal Verification Tools</vt:lpstr>
      <vt:lpstr>Agenda</vt:lpstr>
      <vt:lpstr>Real life &amp; FV</vt:lpstr>
      <vt:lpstr>Why FMA Design?</vt:lpstr>
      <vt:lpstr>Floating point SP/DP Multiply Add: Case Study</vt:lpstr>
      <vt:lpstr>Design Overview</vt:lpstr>
      <vt:lpstr>Datapath Formal Verification (SPFMA/DPFMA Design)</vt:lpstr>
      <vt:lpstr>Complexity Reduction: Standard case split on inputs </vt:lpstr>
      <vt:lpstr>So far…… </vt:lpstr>
      <vt:lpstr>Tool Agnostic Flow: Challenges &amp; Approaches</vt:lpstr>
      <vt:lpstr>SPFMA/DPFMA: Level-1 Subproblems </vt:lpstr>
      <vt:lpstr>Overall Proof Strategy: SPFMA</vt:lpstr>
      <vt:lpstr>Overall Proof Strategy: DPFMA</vt:lpstr>
      <vt:lpstr>Bug Revealed: SPFMA</vt:lpstr>
      <vt:lpstr>Bug Revealed: DPFMA</vt:lpstr>
      <vt:lpstr>Optimizing the next generation FV</vt:lpstr>
      <vt:lpstr>Conclusion</vt:lpstr>
      <vt:lpstr>Future work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Revolutionizing Proof Convergence for Algorithmic Designs: Combining Multiple Formal Verification Tools</dc:title>
  <dc:creator/>
  <cp:lastModifiedBy/>
  <cp:revision>87</cp:revision>
  <dcterms:created xsi:type="dcterms:W3CDTF">2011-11-23T07:37:04Z</dcterms:created>
  <dcterms:modified xsi:type="dcterms:W3CDTF">2023-09-11T08:05:25Z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0x01010076F5C77AFAB42F47A78B206E0407092C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