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896" r:id="rId4"/>
  </p:sldMasterIdLst>
  <p:notesMasterIdLst>
    <p:notesMasterId r:id="rId16"/>
  </p:notesMasterIdLst>
  <p:handoutMasterIdLst>
    <p:handoutMasterId r:id="rId17"/>
  </p:handoutMasterIdLst>
  <p:sldIdLst>
    <p:sldId id="501" r:id="rId5"/>
    <p:sldId id="506" r:id="rId6"/>
    <p:sldId id="507" r:id="rId7"/>
    <p:sldId id="509" r:id="rId8"/>
    <p:sldId id="508" r:id="rId9"/>
    <p:sldId id="510" r:id="rId10"/>
    <p:sldId id="512" r:id="rId11"/>
    <p:sldId id="511" r:id="rId12"/>
    <p:sldId id="513" r:id="rId13"/>
    <p:sldId id="514" r:id="rId14"/>
    <p:sldId id="505" r:id="rId15"/>
  </p:sldIdLst>
  <p:sldSz cx="12192000" cy="6858000"/>
  <p:notesSz cx="10048875" cy="6918325"/>
  <p:custDataLst>
    <p:tags r:id="rId18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385D8A"/>
    <a:srgbClr val="66CCFF"/>
    <a:srgbClr val="FFFFCC"/>
    <a:srgbClr val="99FF33"/>
    <a:srgbClr val="CC99FF"/>
    <a:srgbClr val="00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742" autoAdjust="0"/>
    <p:restoredTop sz="85829" autoAdjust="0"/>
  </p:normalViewPr>
  <p:slideViewPr>
    <p:cSldViewPr>
      <p:cViewPr varScale="1">
        <p:scale>
          <a:sx n="114" d="100"/>
          <a:sy n="114" d="100"/>
        </p:scale>
        <p:origin x="144" y="10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gs" Target="tags/tag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54512" cy="345917"/>
          </a:xfrm>
          <a:prstGeom prst="rect">
            <a:avLst/>
          </a:prstGeom>
        </p:spPr>
        <p:txBody>
          <a:bodyPr vert="horz" lIns="92766" tIns="46383" rIns="92766" bIns="46383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5692038" y="0"/>
            <a:ext cx="4354512" cy="345917"/>
          </a:xfrm>
          <a:prstGeom prst="rect">
            <a:avLst/>
          </a:prstGeom>
        </p:spPr>
        <p:txBody>
          <a:bodyPr vert="horz" lIns="92766" tIns="46383" rIns="92766" bIns="46383" rtlCol="0"/>
          <a:lstStyle>
            <a:lvl1pPr algn="r">
              <a:defRPr sz="1200"/>
            </a:lvl1pPr>
          </a:lstStyle>
          <a:p>
            <a:fld id="{9175845F-7813-4162-8E43-89DCBF023BA5}" type="datetimeFigureOut">
              <a:rPr lang="de-DE" smtClean="0"/>
              <a:pPr/>
              <a:t>28.07.2023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1" y="6571208"/>
            <a:ext cx="4354512" cy="345917"/>
          </a:xfrm>
          <a:prstGeom prst="rect">
            <a:avLst/>
          </a:prstGeom>
        </p:spPr>
        <p:txBody>
          <a:bodyPr vert="horz" lIns="92766" tIns="46383" rIns="92766" bIns="46383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5692038" y="6571208"/>
            <a:ext cx="4354512" cy="345917"/>
          </a:xfrm>
          <a:prstGeom prst="rect">
            <a:avLst/>
          </a:prstGeom>
        </p:spPr>
        <p:txBody>
          <a:bodyPr vert="horz" lIns="92766" tIns="46383" rIns="92766" bIns="46383" rtlCol="0" anchor="b"/>
          <a:lstStyle>
            <a:lvl1pPr algn="r">
              <a:defRPr sz="1200"/>
            </a:lvl1pPr>
          </a:lstStyle>
          <a:p>
            <a:fld id="{568AD7C4-ADB3-4393-A709-E94E9DB0B97C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307454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54512" cy="345917"/>
          </a:xfrm>
          <a:prstGeom prst="rect">
            <a:avLst/>
          </a:prstGeom>
        </p:spPr>
        <p:txBody>
          <a:bodyPr vert="horz" wrap="square" lIns="92766" tIns="46383" rIns="92766" bIns="46383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92038" y="0"/>
            <a:ext cx="4354512" cy="345917"/>
          </a:xfrm>
          <a:prstGeom prst="rect">
            <a:avLst/>
          </a:prstGeom>
        </p:spPr>
        <p:txBody>
          <a:bodyPr vert="horz" wrap="square" lIns="92766" tIns="46383" rIns="92766" bIns="46383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0A20AF34-6582-494F-851E-89D0463C3413}" type="datetimeFigureOut">
              <a:rPr lang="en-US"/>
              <a:pPr>
                <a:defRPr/>
              </a:pPr>
              <a:t>7/28/2023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719388" y="519113"/>
            <a:ext cx="4610100" cy="2593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766" tIns="46383" rIns="92766" bIns="46383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004888" y="3286205"/>
            <a:ext cx="8039100" cy="3113247"/>
          </a:xfrm>
          <a:prstGeom prst="rect">
            <a:avLst/>
          </a:prstGeom>
        </p:spPr>
        <p:txBody>
          <a:bodyPr vert="horz" lIns="92766" tIns="46383" rIns="92766" bIns="46383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6571208"/>
            <a:ext cx="4354512" cy="345917"/>
          </a:xfrm>
          <a:prstGeom prst="rect">
            <a:avLst/>
          </a:prstGeom>
        </p:spPr>
        <p:txBody>
          <a:bodyPr vert="horz" wrap="square" lIns="92766" tIns="46383" rIns="92766" bIns="46383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92038" y="6571208"/>
            <a:ext cx="4354512" cy="345917"/>
          </a:xfrm>
          <a:prstGeom prst="rect">
            <a:avLst/>
          </a:prstGeom>
        </p:spPr>
        <p:txBody>
          <a:bodyPr vert="horz" wrap="square" lIns="92766" tIns="46383" rIns="92766" bIns="46383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F1248D3D-B91D-4C0E-B577-B2CAAE2DB8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61425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6096000"/>
            <a:ext cx="1625600" cy="76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6D410-BB1B-47BE-81F8-FA61DEEC5942}" type="datetimeFigureOut">
              <a:rPr lang="en-US" smtClean="0"/>
              <a:pPr/>
              <a:t>7/28/2023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© Accellera Systems Initiative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B820FFD-5868-4678-ACC2-C353669912D5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343" y="6095476"/>
            <a:ext cx="1176058" cy="68211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BA8AA75-262C-4581-B680-B40EED1AE53C}" type="datetime1">
              <a:rPr lang="en-US" smtClean="0"/>
              <a:pPr>
                <a:defRPr/>
              </a:pPr>
              <a:t>7/28/2023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dirty="0"/>
              <a:t>© Accellera Systems Initiative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41D75C-4BF4-4FD2-BDFD-6A8F3FBC2A3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47801"/>
            <a:ext cx="10972800" cy="44958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6D410-BB1B-47BE-81F8-FA61DEEC5942}" type="datetimeFigureOut">
              <a:rPr lang="en-US" smtClean="0"/>
              <a:pPr/>
              <a:t>7/28/2023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35200" y="6356351"/>
            <a:ext cx="2946400" cy="365125"/>
          </a:xfrm>
        </p:spPr>
        <p:txBody>
          <a:bodyPr/>
          <a:lstStyle/>
          <a:p>
            <a:r>
              <a:rPr lang="en-US" dirty="0"/>
              <a:t>© Accellera Systems Initiative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4BC9A6E-F594-49C2-B860-46C046B55A0A}" type="datetime1">
              <a:rPr lang="en-US" smtClean="0"/>
              <a:pPr>
                <a:defRPr/>
              </a:pPr>
              <a:t>7/28/2023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Accellera Systems Initiative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ED2C31-2823-4D5C-9492-C3330223678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673DBD0-EF53-4770-BD75-2D2F0D6ECE2F}" type="datetime1">
              <a:rPr lang="en-US" smtClean="0"/>
              <a:pPr>
                <a:defRPr/>
              </a:pPr>
              <a:t>7/28/2023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Accellera Systems Initiative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77852F-9151-4853-BCAD-1A8F018BE5A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2AFC4C6-4205-4748-A8A0-C1F8D089C381}" type="datetime1">
              <a:rPr lang="en-US" smtClean="0"/>
              <a:pPr>
                <a:defRPr/>
              </a:pPr>
              <a:t>7/28/2023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Accellera Systems Initiative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C8F293-4BBC-458E-B2BD-F4405770B8C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D1D31CF-E045-4E65-98EA-1CC49C1609F0}" type="datetime1">
              <a:rPr lang="en-US" smtClean="0"/>
              <a:pPr>
                <a:defRPr/>
              </a:pPr>
              <a:t>7/28/2023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Accellera Systems Initiative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11CC12-8E9A-49BF-AC1E-0475F8BB5EF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Accellera Systems Initiative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B1C8EF-5791-4944-A3D7-8A1B4885124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Accellera Systems Initiative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E4636B-F294-483D-938B-D9EE100D15D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Accellera Systems Initiative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30D12D-C12F-4881-A45D-FFFF9E5E27A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869" y="6228949"/>
            <a:ext cx="945931" cy="548640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0" y="0"/>
            <a:ext cx="12192000" cy="381000"/>
          </a:xfrm>
          <a:prstGeom prst="rect">
            <a:avLst/>
          </a:prstGeom>
          <a:gradFill>
            <a:gsLst>
              <a:gs pos="0">
                <a:schemeClr val="accent1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26400" y="6356351"/>
            <a:ext cx="142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36D410-BB1B-47BE-81F8-FA61DEEC5942}" type="datetimeFigureOut">
              <a:rPr lang="en-US" smtClean="0"/>
              <a:pPr/>
              <a:t>7/28/2023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35200" y="6356351"/>
            <a:ext cx="2946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© Accellera Systems Initiative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76800" y="6356351"/>
            <a:ext cx="2336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8D1F96AF-911C-4C94-9AB3-40AB3DC17CAA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114" y="6073503"/>
            <a:ext cx="1175435" cy="70408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97" r:id="rId1"/>
    <p:sldLayoutId id="2147483898" r:id="rId2"/>
    <p:sldLayoutId id="2147483899" r:id="rId3"/>
    <p:sldLayoutId id="2147483900" r:id="rId4"/>
    <p:sldLayoutId id="2147483901" r:id="rId5"/>
    <p:sldLayoutId id="2147483902" r:id="rId6"/>
    <p:sldLayoutId id="2147483904" r:id="rId7"/>
    <p:sldLayoutId id="2147483905" r:id="rId8"/>
    <p:sldLayoutId id="2147483906" r:id="rId9"/>
    <p:sldLayoutId id="2147483907" r:id="rId10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so.org/standard/43464.html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br>
              <a:rPr lang="en-US" dirty="0"/>
            </a:br>
            <a:r>
              <a:rPr lang="en-US" sz="4900" dirty="0"/>
              <a:t>Automotive RADAR Bitfields Verification to Support Validation of Silicon</a:t>
            </a:r>
            <a:br>
              <a:rPr lang="en-US" sz="1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</a:b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Paulraj M K and Amol Dhok </a:t>
            </a:r>
          </a:p>
          <a:p>
            <a:r>
              <a:rPr lang="en-US" dirty="0"/>
              <a:t>NXP Semiconductors, Bangalore India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1</a:t>
            </a:fld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CF8E01B-761A-2ACB-968B-A50226DCBAD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67755" y="5469192"/>
            <a:ext cx="2162986" cy="854076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lv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</a:pPr>
            <a:r>
              <a:rPr lang="en-US" dirty="0"/>
              <a:t>Results and 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1" y="1219200"/>
            <a:ext cx="10972799" cy="5093749"/>
          </a:xfrm>
        </p:spPr>
        <p:txBody>
          <a:bodyPr>
            <a:normAutofit fontScale="62500" lnSpcReduction="20000"/>
          </a:bodyPr>
          <a:lstStyle/>
          <a:p>
            <a:pPr marR="0" algn="just">
              <a:lnSpc>
                <a:spcPct val="95000"/>
              </a:lnSpc>
              <a:spcAft>
                <a:spcPts val="600"/>
              </a:spcAft>
              <a:tabLst>
                <a:tab pos="182880" algn="l"/>
              </a:tabLst>
            </a:pPr>
            <a:r>
              <a:rPr lang="en-US" sz="4200" b="1" dirty="0"/>
              <a:t>Results</a:t>
            </a:r>
          </a:p>
          <a:p>
            <a:pPr lvl="1" algn="just">
              <a:lnSpc>
                <a:spcPct val="95000"/>
              </a:lnSpc>
              <a:spcAft>
                <a:spcPts val="600"/>
              </a:spcAft>
              <a:tabLst>
                <a:tab pos="182880" algn="l"/>
              </a:tabLst>
            </a:pPr>
            <a:r>
              <a:rPr lang="en-US" sz="2900" b="1" dirty="0"/>
              <a:t>The silicon bring-up time of RADAR sensor is reduced to 1 week.</a:t>
            </a:r>
          </a:p>
          <a:p>
            <a:pPr lvl="2" algn="just">
              <a:lnSpc>
                <a:spcPct val="95000"/>
              </a:lnSpc>
              <a:spcAft>
                <a:spcPts val="600"/>
              </a:spcAft>
              <a:tabLst>
                <a:tab pos="182880" algn="l"/>
              </a:tabLst>
            </a:pPr>
            <a:r>
              <a:rPr lang="en-US" sz="2600" dirty="0">
                <a:highlight>
                  <a:srgbClr val="66CCFF"/>
                </a:highlight>
              </a:rPr>
              <a:t>In the past, bring-up time used to be 3 to 5 weeks!</a:t>
            </a:r>
          </a:p>
          <a:p>
            <a:pPr lvl="1" algn="just">
              <a:lnSpc>
                <a:spcPct val="95000"/>
              </a:lnSpc>
              <a:spcAft>
                <a:spcPts val="600"/>
              </a:spcAft>
              <a:tabLst>
                <a:tab pos="182880" algn="l"/>
              </a:tabLst>
            </a:pPr>
            <a:r>
              <a:rPr lang="en-US" sz="2900" b="1" dirty="0"/>
              <a:t>Validation team to close activities faster than the schedule plan.</a:t>
            </a:r>
          </a:p>
          <a:p>
            <a:pPr lvl="2" algn="just">
              <a:lnSpc>
                <a:spcPct val="95000"/>
              </a:lnSpc>
              <a:spcAft>
                <a:spcPts val="600"/>
              </a:spcAft>
              <a:tabLst>
                <a:tab pos="182880" algn="l"/>
              </a:tabLst>
            </a:pPr>
            <a:r>
              <a:rPr lang="en-US" sz="2600" dirty="0">
                <a:highlight>
                  <a:srgbClr val="66CCFF"/>
                </a:highlight>
              </a:rPr>
              <a:t>Up to 25% reduction in validation test closure!</a:t>
            </a:r>
          </a:p>
          <a:p>
            <a:pPr lvl="1" algn="just">
              <a:lnSpc>
                <a:spcPct val="95000"/>
              </a:lnSpc>
              <a:spcAft>
                <a:spcPts val="600"/>
              </a:spcAft>
              <a:tabLst>
                <a:tab pos="182880" algn="l"/>
              </a:tabLst>
            </a:pPr>
            <a:r>
              <a:rPr lang="en-US" sz="2900" dirty="0"/>
              <a:t>Correct-by-Construction is an approach to incrementally create correct programs for SW API development.</a:t>
            </a:r>
          </a:p>
          <a:p>
            <a:pPr marL="0" indent="0" algn="just">
              <a:buNone/>
            </a:pPr>
            <a:endParaRPr lang="en-US" dirty="0"/>
          </a:p>
          <a:p>
            <a:pPr algn="just">
              <a:lnSpc>
                <a:spcPct val="95000"/>
              </a:lnSpc>
              <a:spcAft>
                <a:spcPts val="600"/>
              </a:spcAft>
              <a:tabLst>
                <a:tab pos="182880" algn="l"/>
              </a:tabLst>
            </a:pPr>
            <a:r>
              <a:rPr lang="en-US" sz="4200" b="1" dirty="0"/>
              <a:t>Re-use at SoC level:</a:t>
            </a:r>
          </a:p>
          <a:p>
            <a:pPr lvl="1" algn="just"/>
            <a:r>
              <a:rPr lang="en-US" sz="2900" dirty="0"/>
              <a:t>The pre-verified bitfield settings are re-usable at the SoC level SW-API development.</a:t>
            </a:r>
          </a:p>
          <a:p>
            <a:pPr marL="457200" lvl="1" indent="0" algn="just">
              <a:buNone/>
            </a:pPr>
            <a:endParaRPr lang="en-US" b="1" dirty="0"/>
          </a:p>
          <a:p>
            <a:pPr algn="just">
              <a:lnSpc>
                <a:spcPct val="95000"/>
              </a:lnSpc>
              <a:spcAft>
                <a:spcPts val="600"/>
              </a:spcAft>
              <a:tabLst>
                <a:tab pos="182880" algn="l"/>
              </a:tabLst>
            </a:pPr>
            <a:r>
              <a:rPr lang="en-US" sz="4200" b="1" dirty="0"/>
              <a:t>Conclusion</a:t>
            </a:r>
          </a:p>
          <a:p>
            <a:pPr lvl="1" algn="just"/>
            <a:r>
              <a:rPr lang="en-US" sz="2900" dirty="0"/>
              <a:t>Re-use of existing UVM verification environment for SW API verification results in:</a:t>
            </a:r>
          </a:p>
          <a:p>
            <a:pPr lvl="2" algn="just"/>
            <a:r>
              <a:rPr lang="en-US" sz="2900" b="1" dirty="0"/>
              <a:t>Faster Bring up and eventually overall validation!</a:t>
            </a:r>
          </a:p>
          <a:p>
            <a:pPr lvl="2" algn="just"/>
            <a:r>
              <a:rPr lang="en-US" sz="2900" b="1" dirty="0"/>
              <a:t>Earlier and Faster SW development with verified API.</a:t>
            </a:r>
          </a:p>
          <a:p>
            <a:pPr lvl="2" algn="just"/>
            <a:r>
              <a:rPr lang="en-US" sz="2900" b="1" dirty="0"/>
              <a:t>Improved time to market!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17049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Q&amp;A</a:t>
            </a: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Thank you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 of Automotive Radar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17638"/>
            <a:ext cx="10972800" cy="4525963"/>
          </a:xfrm>
        </p:spPr>
        <p:txBody>
          <a:bodyPr>
            <a:normAutofit/>
          </a:bodyPr>
          <a:lstStyle/>
          <a:p>
            <a:pPr algn="just"/>
            <a:r>
              <a:rPr lang="en-US" dirty="0"/>
              <a:t>Automotive Radar sensors are a fundamental building block of highly autonomous driving (HAD) vehicles. </a:t>
            </a:r>
          </a:p>
          <a:p>
            <a:pPr algn="just"/>
            <a:endParaRPr lang="en-US" dirty="0"/>
          </a:p>
          <a:p>
            <a:pPr algn="just"/>
            <a:r>
              <a:rPr lang="en-US" dirty="0"/>
              <a:t>Automotive Radars detects the speed and</a:t>
            </a:r>
          </a:p>
          <a:p>
            <a:pPr marL="0" indent="0" algn="just">
              <a:buNone/>
            </a:pPr>
            <a:r>
              <a:rPr lang="en-US" dirty="0"/>
              <a:t>    distance of objects in the vicinity of the car.</a:t>
            </a:r>
          </a:p>
          <a:p>
            <a:pPr marL="0" indent="0" algn="just">
              <a:buNone/>
            </a:pPr>
            <a:endParaRPr lang="en-US" dirty="0"/>
          </a:p>
          <a:p>
            <a:pPr algn="just"/>
            <a:r>
              <a:rPr lang="en-US" dirty="0"/>
              <a:t>Automotive Radar consists of a transmitter and a receiver. </a:t>
            </a:r>
          </a:p>
          <a:p>
            <a:pPr lvl="1" algn="just">
              <a:buFont typeface="Courier New" panose="02070309020205020404" pitchFamily="49" charset="0"/>
              <a:buChar char="o"/>
            </a:pPr>
            <a:r>
              <a:rPr lang="en-US" dirty="0"/>
              <a:t>The transmitter sends out radio waves that reflects off  an object back to the receiver, determining the objects’ distance, speed and direction.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B7813AAF-C39D-54AC-0CD7-854195E0112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97096" y="1911885"/>
            <a:ext cx="3962400" cy="2245361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3FA1736-F7F5-8C8E-332C-33F4234BE42A}"/>
              </a:ext>
            </a:extLst>
          </p:cNvPr>
          <p:cNvSpPr txBox="1"/>
          <p:nvPr/>
        </p:nvSpPr>
        <p:spPr>
          <a:xfrm>
            <a:off x="228601" y="5879016"/>
            <a:ext cx="118344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Reference for Figure: https://www.electronicdesign.com/markets/automotive/article/21257737/electronic-design-nxp-unveils-new-onechip-radar-for-autonomous-vehicles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AAAEC99-AA3B-135D-7BA1-B7FEB6547479}"/>
              </a:ext>
            </a:extLst>
          </p:cNvPr>
          <p:cNvSpPr txBox="1"/>
          <p:nvPr/>
        </p:nvSpPr>
        <p:spPr>
          <a:xfrm>
            <a:off x="7010400" y="4157246"/>
            <a:ext cx="4800601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600" b="0" i="0" dirty="0">
                <a:solidFill>
                  <a:srgbClr val="616161"/>
                </a:solidFill>
                <a:effectLst/>
                <a:latin typeface="Roboto" panose="02000000000000000000" pitchFamily="2" charset="0"/>
              </a:rPr>
              <a:t>Figure: Multiple Radar sensors around the Car</a:t>
            </a:r>
          </a:p>
        </p:txBody>
      </p:sp>
    </p:spTree>
    <p:extLst>
      <p:ext uri="{BB962C8B-B14F-4D97-AF65-F5344CB8AC3E}">
        <p14:creationId xmlns:p14="http://schemas.microsoft.com/office/powerpoint/2010/main" val="5250590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RADAR SENSOR VERIFICATION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9867" y="1197440"/>
            <a:ext cx="6786733" cy="4372810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sz="2600" dirty="0"/>
              <a:t>Digital RTL and SV-RNM/WREAL Models forms the DUT</a:t>
            </a:r>
          </a:p>
          <a:p>
            <a:pPr algn="just"/>
            <a:r>
              <a:rPr lang="en-US" sz="2600" dirty="0"/>
              <a:t>UVM compliant, Mixed Signal Verification Environment</a:t>
            </a:r>
          </a:p>
          <a:p>
            <a:pPr algn="just"/>
            <a:r>
              <a:rPr lang="en-US" sz="2600" dirty="0"/>
              <a:t>Heavily randomized chirp profile parameters                  from digital part and configuration </a:t>
            </a:r>
          </a:p>
          <a:p>
            <a:pPr lvl="1" algn="just"/>
            <a:r>
              <a:rPr lang="en-US" sz="2200" dirty="0"/>
              <a:t>for LDOs, Clock generators, LO Interface, Rx, Tx,                        Chirp etc.</a:t>
            </a:r>
          </a:p>
          <a:p>
            <a:pPr algn="just"/>
            <a:r>
              <a:rPr lang="en-US" sz="2600" dirty="0"/>
              <a:t>High reliance on scoreboards, checkers and          assertions for self-checking</a:t>
            </a:r>
          </a:p>
          <a:p>
            <a:pPr algn="just"/>
            <a:r>
              <a:rPr lang="en-US" sz="2600" dirty="0"/>
              <a:t>vManager based regression flow</a:t>
            </a:r>
          </a:p>
          <a:p>
            <a:endParaRPr lang="en-US" sz="26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C8ABB862-93D7-AD55-AC11-AC359FABFA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86600" y="1263183"/>
            <a:ext cx="4973708" cy="3537417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B7E847B1-8989-B154-1493-1EB00C0D5C06}"/>
              </a:ext>
            </a:extLst>
          </p:cNvPr>
          <p:cNvSpPr txBox="1"/>
          <p:nvPr/>
        </p:nvSpPr>
        <p:spPr>
          <a:xfrm>
            <a:off x="6553200" y="4814981"/>
            <a:ext cx="579120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600" b="0" i="0" dirty="0">
                <a:solidFill>
                  <a:srgbClr val="616161"/>
                </a:solidFill>
                <a:effectLst/>
                <a:latin typeface="Roboto" panose="02000000000000000000" pitchFamily="2" charset="0"/>
              </a:rPr>
              <a:t>Figure: Automotive </a:t>
            </a:r>
            <a:r>
              <a:rPr lang="en-US" sz="1600" dirty="0">
                <a:solidFill>
                  <a:srgbClr val="616161"/>
                </a:solidFill>
                <a:latin typeface="Roboto" panose="02000000000000000000" pitchFamily="2" charset="0"/>
              </a:rPr>
              <a:t>RADAR</a:t>
            </a:r>
            <a:r>
              <a:rPr lang="en-US" sz="1600" b="0" i="0" dirty="0">
                <a:solidFill>
                  <a:srgbClr val="616161"/>
                </a:solidFill>
                <a:effectLst/>
                <a:latin typeface="Roboto" panose="02000000000000000000" pitchFamily="2" charset="0"/>
              </a:rPr>
              <a:t> System Architecture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097D54A-2855-E1FA-A64A-27451DB2CD50}"/>
              </a:ext>
            </a:extLst>
          </p:cNvPr>
          <p:cNvSpPr txBox="1"/>
          <p:nvPr/>
        </p:nvSpPr>
        <p:spPr>
          <a:xfrm>
            <a:off x="1905000" y="5714152"/>
            <a:ext cx="7297515" cy="369332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Stable, Proven, Re-Useable Verification Environment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348B38B-74A2-3E55-576A-8AEF9421036A}"/>
              </a:ext>
            </a:extLst>
          </p:cNvPr>
          <p:cNvSpPr txBox="1"/>
          <p:nvPr/>
        </p:nvSpPr>
        <p:spPr>
          <a:xfrm>
            <a:off x="1296398" y="6119942"/>
            <a:ext cx="952400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Reference for Figure: </a:t>
            </a:r>
            <a:r>
              <a:rPr lang="en-IN" sz="1200" dirty="0"/>
              <a:t>Environment-in-the-Loop Verification of Automotive Radar IC Designs - MATLAB &amp; Simulink (mathworks.com)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3476324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67859"/>
            <a:ext cx="10972800" cy="1143000"/>
          </a:xfrm>
        </p:spPr>
        <p:txBody>
          <a:bodyPr/>
          <a:lstStyle/>
          <a:p>
            <a:pPr marR="0" lv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</a:pPr>
            <a:r>
              <a:rPr lang="en-US" dirty="0"/>
              <a:t>Verification and Validation Gap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8800" y="1066800"/>
            <a:ext cx="10972800" cy="5098206"/>
          </a:xfrm>
        </p:spPr>
        <p:txBody>
          <a:bodyPr>
            <a:normAutofit/>
          </a:bodyPr>
          <a:lstStyle/>
          <a:p>
            <a:pPr algn="just"/>
            <a:r>
              <a:rPr lang="en-US" sz="2600" dirty="0"/>
              <a:t>Gap between Verification and Validation</a:t>
            </a:r>
          </a:p>
          <a:p>
            <a:pPr lvl="1" algn="just"/>
            <a:r>
              <a:rPr lang="en-US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Kartika" panose="02020503030404060203" pitchFamily="18" charset="0"/>
              </a:rPr>
              <a:t>Two independent flows, re-development, repeated debug results in lost time!</a:t>
            </a:r>
          </a:p>
          <a:p>
            <a:pPr lvl="1" algn="just"/>
            <a:r>
              <a:rPr lang="en-US" sz="2200" dirty="0">
                <a:latin typeface="Calibri" panose="020F0502020204030204" pitchFamily="34" charset="0"/>
                <a:ea typeface="Calibri" panose="020F0502020204030204" pitchFamily="34" charset="0"/>
                <a:cs typeface="Kartika" panose="02020503030404060203" pitchFamily="18" charset="0"/>
              </a:rPr>
              <a:t>Silicon debug takes more time than simulation debug</a:t>
            </a:r>
            <a:endParaRPr lang="en-US" sz="2200" dirty="0"/>
          </a:p>
          <a:p>
            <a:endParaRPr lang="en-US" sz="1400" spc="-5" dirty="0"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algn="just"/>
            <a:endParaRPr lang="en-US" sz="2400" dirty="0"/>
          </a:p>
          <a:p>
            <a:pPr algn="just"/>
            <a:endParaRPr lang="en-US" sz="2400" dirty="0"/>
          </a:p>
          <a:p>
            <a:pPr algn="just"/>
            <a:endParaRPr lang="en-US" sz="2400" dirty="0"/>
          </a:p>
          <a:p>
            <a:pPr algn="just"/>
            <a:endParaRPr lang="en-US" sz="2400" dirty="0"/>
          </a:p>
          <a:p>
            <a:pPr algn="just"/>
            <a:endParaRPr lang="en-US" sz="2400" dirty="0"/>
          </a:p>
          <a:p>
            <a:pPr algn="just"/>
            <a:endParaRPr lang="en-US" sz="2400" dirty="0"/>
          </a:p>
          <a:p>
            <a:pPr algn="just"/>
            <a:r>
              <a:rPr lang="en-US" sz="2600" dirty="0"/>
              <a:t>The ISO26262 is an international functional safety standard of electrical and electronic systems that are installed in Car.</a:t>
            </a:r>
          </a:p>
          <a:p>
            <a:pPr algn="just"/>
            <a:endParaRPr lang="en-US" sz="2400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EAA06D5-7317-974D-4AD4-8517AB8BD4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0" y="2453305"/>
            <a:ext cx="5561901" cy="2499412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79458E03-02B3-B641-3250-16D7BCDF17E3}"/>
              </a:ext>
            </a:extLst>
          </p:cNvPr>
          <p:cNvSpPr txBox="1"/>
          <p:nvPr/>
        </p:nvSpPr>
        <p:spPr>
          <a:xfrm>
            <a:off x="2133600" y="4919246"/>
            <a:ext cx="792480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rgbClr val="616161"/>
                </a:solidFill>
                <a:latin typeface="Roboto" panose="02000000000000000000" pitchFamily="2" charset="0"/>
              </a:rPr>
              <a:t>Figure: ISO26262 standard Verification &amp; Validation development guidelines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70FF49E-ED93-A397-8241-6220544534A3}"/>
              </a:ext>
            </a:extLst>
          </p:cNvPr>
          <p:cNvSpPr txBox="1"/>
          <p:nvPr/>
        </p:nvSpPr>
        <p:spPr>
          <a:xfrm>
            <a:off x="1296398" y="6043742"/>
            <a:ext cx="118344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Reference for Figure: </a:t>
            </a:r>
            <a:r>
              <a:rPr lang="en-IN" sz="1200" dirty="0"/>
              <a:t>International Organization for Standardization, "ISO 262621:2011 -- Road vehicles -- Functional safety," [Online]. Available: </a:t>
            </a:r>
            <a:r>
              <a:rPr lang="en-IN" sz="1200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https://www.iso.org/standard/43464.html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42069779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Verification and Validation Phases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7174" y="1265990"/>
            <a:ext cx="7637942" cy="4906209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/>
              <a:t>Verification phase</a:t>
            </a:r>
          </a:p>
          <a:p>
            <a:pPr lvl="1"/>
            <a:r>
              <a:rPr lang="en-US" dirty="0">
                <a:latin typeface="Calibri" panose="020F0502020204030204" pitchFamily="34" charset="0"/>
                <a:cs typeface="Kartika" panose="02020503030404060203" pitchFamily="18" charset="0"/>
              </a:rPr>
              <a:t>Write the Test Specification for the given requirements </a:t>
            </a:r>
          </a:p>
          <a:p>
            <a:pPr lvl="1"/>
            <a:r>
              <a:rPr lang="en-US" dirty="0">
                <a:latin typeface="Calibri" panose="020F0502020204030204" pitchFamily="34" charset="0"/>
                <a:cs typeface="Kartika" panose="02020503030404060203" pitchFamily="18" charset="0"/>
              </a:rPr>
              <a:t>Implement the testcases in SV and run the simulation for functional verification</a:t>
            </a:r>
          </a:p>
          <a:p>
            <a:pPr lvl="1"/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Kartika" panose="02020503030404060203" pitchFamily="18" charset="0"/>
              </a:rPr>
              <a:t>Gate level simulation using SDF (Standard delay format) and netlist and VCD (Value change dump) for power analysis</a:t>
            </a:r>
            <a:endParaRPr lang="en-US" b="1" dirty="0"/>
          </a:p>
          <a:p>
            <a:pPr marL="400050" lvl="1" indent="0" algn="just">
              <a:lnSpc>
                <a:spcPct val="95000"/>
              </a:lnSpc>
              <a:spcBef>
                <a:spcPts val="0"/>
              </a:spcBef>
              <a:spcAft>
                <a:spcPts val="600"/>
              </a:spcAft>
              <a:buNone/>
              <a:tabLst>
                <a:tab pos="182880" algn="l"/>
              </a:tabLst>
            </a:pPr>
            <a:endParaRPr lang="en-US" sz="1400" spc="-5" dirty="0"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r>
              <a:rPr lang="en-US" b="1" dirty="0"/>
              <a:t>Validation phase</a:t>
            </a:r>
          </a:p>
          <a:p>
            <a:pPr marR="0" lvl="1">
              <a:lnSpc>
                <a:spcPct val="95000"/>
              </a:lnSpc>
              <a:spcAft>
                <a:spcPts val="600"/>
              </a:spcAft>
              <a:tabLst>
                <a:tab pos="182880" algn="l"/>
              </a:tabLst>
            </a:pPr>
            <a:r>
              <a:rPr lang="en-US" dirty="0">
                <a:latin typeface="Calibri" panose="020F0502020204030204" pitchFamily="34" charset="0"/>
                <a:cs typeface="Kartika" panose="02020503030404060203" pitchFamily="18" charset="0"/>
              </a:rPr>
              <a:t>Initial bring-up for 3-4 weeks to make sure all the clk, reset, register access etc. are functional.</a:t>
            </a:r>
          </a:p>
          <a:p>
            <a:pPr marR="0" lvl="1">
              <a:lnSpc>
                <a:spcPct val="95000"/>
              </a:lnSpc>
              <a:spcAft>
                <a:spcPts val="600"/>
              </a:spcAft>
              <a:tabLst>
                <a:tab pos="182880" algn="l"/>
              </a:tabLst>
            </a:pPr>
            <a:r>
              <a:rPr lang="en-US" dirty="0">
                <a:latin typeface="Calibri" panose="020F0502020204030204" pitchFamily="34" charset="0"/>
                <a:cs typeface="Kartika" panose="02020503030404060203" pitchFamily="18" charset="0"/>
              </a:rPr>
              <a:t>Full chip validation with multiple functional scenarios.</a:t>
            </a:r>
          </a:p>
          <a:p>
            <a:pPr marR="0" lvl="1">
              <a:lnSpc>
                <a:spcPct val="95000"/>
              </a:lnSpc>
              <a:spcAft>
                <a:spcPts val="600"/>
              </a:spcAft>
              <a:tabLst>
                <a:tab pos="182880" algn="l"/>
              </a:tabLst>
            </a:pPr>
            <a:r>
              <a:rPr lang="en-US" dirty="0">
                <a:latin typeface="Calibri" panose="020F0502020204030204" pitchFamily="34" charset="0"/>
                <a:cs typeface="Kartika" panose="02020503030404060203" pitchFamily="18" charset="0"/>
              </a:rPr>
              <a:t>Silicon characterization.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FF886D9-750A-A0B2-9AF2-4B869818EC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75116" y="1265990"/>
            <a:ext cx="4079710" cy="449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62787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lv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</a:pPr>
            <a:r>
              <a:rPr lang="en-US" dirty="0"/>
              <a:t>Bridging Verification and Validation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" y="1608801"/>
            <a:ext cx="7429500" cy="3840737"/>
          </a:xfrm>
          <a:solidFill>
            <a:schemeClr val="bg1"/>
          </a:solidFill>
          <a:ln>
            <a:solidFill>
              <a:schemeClr val="bg1"/>
            </a:solidFill>
          </a:ln>
        </p:spPr>
        <p:txBody>
          <a:bodyPr>
            <a:normAutofit fontScale="77500" lnSpcReduction="20000"/>
          </a:bodyPr>
          <a:lstStyle/>
          <a:p>
            <a:pPr algn="just"/>
            <a:r>
              <a:rPr lang="en-US" sz="3400" dirty="0">
                <a:solidFill>
                  <a:prstClr val="black"/>
                </a:solidFill>
                <a:latin typeface="Calibri"/>
              </a:rPr>
              <a:t>Source for Verification and Validation is same requirements and register specification.</a:t>
            </a:r>
          </a:p>
          <a:p>
            <a:pPr algn="just"/>
            <a:endParaRPr lang="en-US" sz="2600" dirty="0"/>
          </a:p>
          <a:p>
            <a:pPr algn="just"/>
            <a:r>
              <a:rPr lang="en-US" sz="3400" b="1" dirty="0">
                <a:solidFill>
                  <a:srgbClr val="FF9900"/>
                </a:solidFill>
              </a:rPr>
              <a:t>Issue: </a:t>
            </a:r>
            <a:r>
              <a:rPr lang="en-US" sz="3400" dirty="0"/>
              <a:t>Unverified block configuration used by the SW API team!</a:t>
            </a:r>
            <a:endParaRPr lang="en-US" sz="3400" dirty="0">
              <a:solidFill>
                <a:prstClr val="black"/>
              </a:solidFill>
              <a:latin typeface="Calibri"/>
            </a:endParaRPr>
          </a:p>
          <a:p>
            <a:pPr algn="just"/>
            <a:endParaRPr lang="en-US" sz="2600" dirty="0"/>
          </a:p>
          <a:p>
            <a:pPr algn="just"/>
            <a:r>
              <a:rPr lang="en-US" sz="3400" b="1" dirty="0">
                <a:solidFill>
                  <a:srgbClr val="00B050"/>
                </a:solidFill>
              </a:rPr>
              <a:t>Solution:</a:t>
            </a:r>
            <a:r>
              <a:rPr lang="en-US" sz="3400" dirty="0"/>
              <a:t> Re-use UVM Verification environment to verify bitfield configurations</a:t>
            </a:r>
          </a:p>
          <a:p>
            <a:pPr algn="just"/>
            <a:endParaRPr lang="en-US" sz="2600" dirty="0"/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Solving the challenges in Silicon bring up  and hardware Validation with pre-verified SW API.</a:t>
            </a:r>
          </a:p>
          <a:p>
            <a:endParaRPr lang="en-US" sz="1400" spc="-5" dirty="0"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AE61F42-1604-9814-5D5C-194138D4E32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34587" y="1219200"/>
            <a:ext cx="3733800" cy="4919422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22EF591C-290C-EF0B-C10E-47ADE224349C}"/>
              </a:ext>
            </a:extLst>
          </p:cNvPr>
          <p:cNvSpPr txBox="1"/>
          <p:nvPr/>
        </p:nvSpPr>
        <p:spPr>
          <a:xfrm>
            <a:off x="638262" y="5718279"/>
            <a:ext cx="7210338" cy="369332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marL="114300" lvl="1" algn="ctr">
              <a:defRPr/>
            </a:pPr>
            <a:r>
              <a:rPr lang="en-US" b="1" dirty="0">
                <a:solidFill>
                  <a:schemeClr val="bg1"/>
                </a:solidFill>
              </a:rPr>
              <a:t>Reduced bring up time! Better time to market!</a:t>
            </a:r>
          </a:p>
        </p:txBody>
      </p:sp>
    </p:spTree>
    <p:extLst>
      <p:ext uri="{BB962C8B-B14F-4D97-AF65-F5344CB8AC3E}">
        <p14:creationId xmlns:p14="http://schemas.microsoft.com/office/powerpoint/2010/main" val="3758409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lv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</a:pPr>
            <a:r>
              <a:rPr lang="en-US" dirty="0"/>
              <a:t>Bitfields Verification Flow Chart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8686800" cy="5334000"/>
          </a:xfrm>
        </p:spPr>
        <p:txBody>
          <a:bodyPr>
            <a:normAutofit fontScale="40000" lnSpcReduction="20000"/>
          </a:bodyPr>
          <a:lstStyle/>
          <a:p>
            <a:pPr marR="0" algn="just">
              <a:spcAft>
                <a:spcPts val="600"/>
              </a:spcAft>
              <a:tabLst>
                <a:tab pos="182880" algn="l"/>
              </a:tabLst>
            </a:pPr>
            <a:r>
              <a:rPr lang="en-US" sz="6500" dirty="0"/>
              <a:t>What is Bitfield? </a:t>
            </a:r>
          </a:p>
          <a:p>
            <a:pPr lvl="1" algn="just">
              <a:lnSpc>
                <a:spcPct val="95000"/>
              </a:lnSpc>
              <a:spcAft>
                <a:spcPts val="600"/>
              </a:spcAft>
              <a:tabLst>
                <a:tab pos="182880" algn="l"/>
              </a:tabLst>
            </a:pPr>
            <a:r>
              <a:rPr lang="en-US" sz="5000" spc="-5" dirty="0">
                <a:latin typeface="Times New Roman" panose="02020603050405020304" pitchFamily="18" charset="0"/>
                <a:ea typeface="SimSun" panose="02010600030101010101" pitchFamily="2" charset="-122"/>
              </a:rPr>
              <a:t>It is a Register field which is programmable to configure the design.</a:t>
            </a:r>
          </a:p>
          <a:p>
            <a:pPr lvl="1" algn="just">
              <a:lnSpc>
                <a:spcPct val="95000"/>
              </a:lnSpc>
              <a:spcAft>
                <a:spcPts val="600"/>
              </a:spcAft>
              <a:tabLst>
                <a:tab pos="182880" algn="l"/>
              </a:tabLst>
            </a:pPr>
            <a:endParaRPr lang="en-US" dirty="0"/>
          </a:p>
          <a:p>
            <a:pPr marR="0" algn="just">
              <a:lnSpc>
                <a:spcPct val="95000"/>
              </a:lnSpc>
              <a:spcAft>
                <a:spcPts val="600"/>
              </a:spcAft>
              <a:tabLst>
                <a:tab pos="182880" algn="l"/>
              </a:tabLst>
            </a:pPr>
            <a:endParaRPr lang="en-US" dirty="0"/>
          </a:p>
          <a:p>
            <a:pPr marR="0" algn="just">
              <a:lnSpc>
                <a:spcPct val="95000"/>
              </a:lnSpc>
              <a:spcAft>
                <a:spcPts val="600"/>
              </a:spcAft>
              <a:tabLst>
                <a:tab pos="182880" algn="l"/>
              </a:tabLst>
            </a:pPr>
            <a:endParaRPr lang="en-US" dirty="0"/>
          </a:p>
          <a:p>
            <a:pPr marR="0" algn="just">
              <a:lnSpc>
                <a:spcPct val="95000"/>
              </a:lnSpc>
              <a:spcAft>
                <a:spcPts val="600"/>
              </a:spcAft>
              <a:tabLst>
                <a:tab pos="182880" algn="l"/>
              </a:tabLst>
            </a:pPr>
            <a:endParaRPr lang="en-US" dirty="0"/>
          </a:p>
          <a:p>
            <a:pPr algn="just">
              <a:spcAft>
                <a:spcPts val="600"/>
              </a:spcAft>
              <a:tabLst>
                <a:tab pos="182880" algn="l"/>
              </a:tabLst>
            </a:pPr>
            <a:endParaRPr lang="en-US" sz="4200" dirty="0"/>
          </a:p>
          <a:p>
            <a:pPr algn="just">
              <a:spcAft>
                <a:spcPts val="600"/>
              </a:spcAft>
              <a:tabLst>
                <a:tab pos="182880" algn="l"/>
              </a:tabLst>
            </a:pPr>
            <a:r>
              <a:rPr lang="en-US" sz="6500" dirty="0"/>
              <a:t>The Bitfield Verification process consists of</a:t>
            </a:r>
          </a:p>
          <a:p>
            <a:pPr lvl="1" algn="just">
              <a:lnSpc>
                <a:spcPct val="95000"/>
              </a:lnSpc>
              <a:spcAft>
                <a:spcPts val="600"/>
              </a:spcAft>
              <a:tabLst>
                <a:tab pos="182880" algn="l"/>
              </a:tabLst>
            </a:pPr>
            <a:r>
              <a:rPr lang="en-US" sz="5000" spc="-5" dirty="0">
                <a:latin typeface="Times New Roman" panose="02020603050405020304" pitchFamily="18" charset="0"/>
                <a:ea typeface="SimSun" panose="02010600030101010101" pitchFamily="2" charset="-122"/>
              </a:rPr>
              <a:t>Bitfield coding in a specific format</a:t>
            </a:r>
          </a:p>
          <a:p>
            <a:pPr lvl="1" algn="just">
              <a:lnSpc>
                <a:spcPct val="95000"/>
              </a:lnSpc>
              <a:spcAft>
                <a:spcPts val="600"/>
              </a:spcAft>
              <a:tabLst>
                <a:tab pos="182880" algn="l"/>
              </a:tabLst>
            </a:pPr>
            <a:r>
              <a:rPr lang="en-US" sz="5000" spc="-5" dirty="0">
                <a:latin typeface="Times New Roman" panose="02020603050405020304" pitchFamily="18" charset="0"/>
                <a:ea typeface="SimSun" panose="02010600030101010101" pitchFamily="2" charset="-122"/>
              </a:rPr>
              <a:t>Conversion of .bf file to .sv file (Bitfield to System Verilog file) by Python script</a:t>
            </a:r>
          </a:p>
          <a:p>
            <a:pPr lvl="1" algn="just">
              <a:lnSpc>
                <a:spcPct val="95000"/>
              </a:lnSpc>
              <a:spcAft>
                <a:spcPts val="600"/>
              </a:spcAft>
              <a:tabLst>
                <a:tab pos="182880" algn="l"/>
              </a:tabLst>
            </a:pPr>
            <a:r>
              <a:rPr lang="en-US" sz="5000" spc="-5" dirty="0">
                <a:latin typeface="Times New Roman" panose="02020603050405020304" pitchFamily="18" charset="0"/>
                <a:ea typeface="SimSun" panose="02010600030101010101" pitchFamily="2" charset="-122"/>
              </a:rPr>
              <a:t>Include the newly generated .sv file as a test and run the simulation to verify the settings.</a:t>
            </a:r>
            <a:endParaRPr lang="en-US" sz="5000" dirty="0"/>
          </a:p>
          <a:p>
            <a:pPr marL="400050" lvl="1" indent="0" algn="just">
              <a:lnSpc>
                <a:spcPct val="95000"/>
              </a:lnSpc>
              <a:spcBef>
                <a:spcPts val="0"/>
              </a:spcBef>
              <a:spcAft>
                <a:spcPts val="600"/>
              </a:spcAft>
              <a:buNone/>
              <a:tabLst>
                <a:tab pos="182880" algn="l"/>
                <a:tab pos="1508760" algn="l"/>
              </a:tabLst>
            </a:pPr>
            <a:endParaRPr lang="en-US" spc="-5" dirty="0"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algn="just">
              <a:spcAft>
                <a:spcPts val="600"/>
              </a:spcAft>
              <a:tabLst>
                <a:tab pos="182880" algn="l"/>
              </a:tabLst>
            </a:pPr>
            <a:r>
              <a:rPr lang="en-US" sz="6500" dirty="0"/>
              <a:t>The same testbench verification environment is used for both UVM based test and generated .bf -&gt; .sv base test. 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8E50D8A-2ED9-18F6-43AA-817B5137DE1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91600" y="1295400"/>
            <a:ext cx="3154299" cy="470247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60C3F7F-924E-6265-85E4-1A34DF68688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6800" y="1905000"/>
            <a:ext cx="7722453" cy="121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63969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lv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</a:pPr>
            <a:r>
              <a:rPr lang="en-US" dirty="0"/>
              <a:t>Conversion of .bf to .</a:t>
            </a:r>
            <a:r>
              <a:rPr lang="en-US" dirty="0" err="1"/>
              <a:t>sv</a:t>
            </a:r>
            <a:r>
              <a:rPr lang="en-US" dirty="0"/>
              <a:t> and .c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317328"/>
            <a:ext cx="10668001" cy="4919421"/>
          </a:xfrm>
        </p:spPr>
        <p:txBody>
          <a:bodyPr>
            <a:normAutofit/>
          </a:bodyPr>
          <a:lstStyle/>
          <a:p>
            <a:pPr marR="0" algn="just">
              <a:lnSpc>
                <a:spcPct val="95000"/>
              </a:lnSpc>
              <a:spcAft>
                <a:spcPts val="600"/>
              </a:spcAft>
              <a:tabLst>
                <a:tab pos="182880" algn="l"/>
              </a:tabLst>
            </a:pPr>
            <a:r>
              <a:rPr lang="en-US" dirty="0"/>
              <a:t>The conversion of bitfield (.bf) file to System Verilog (.sv) file is done by Python script.</a:t>
            </a:r>
          </a:p>
          <a:p>
            <a:pPr marR="0" algn="just">
              <a:lnSpc>
                <a:spcPct val="95000"/>
              </a:lnSpc>
              <a:spcAft>
                <a:spcPts val="600"/>
              </a:spcAft>
              <a:tabLst>
                <a:tab pos="182880" algn="l"/>
              </a:tabLst>
            </a:pPr>
            <a:r>
              <a:rPr lang="en-US" spc="-5" dirty="0">
                <a:latin typeface="Times New Roman" panose="02020603050405020304" pitchFamily="18" charset="0"/>
                <a:ea typeface="SimSun" panose="02010600030101010101" pitchFamily="2" charset="-122"/>
              </a:rPr>
              <a:t>Bitfield file (.bf) code is in a pre-define format.</a:t>
            </a:r>
          </a:p>
          <a:p>
            <a:pPr marR="0">
              <a:lnSpc>
                <a:spcPct val="95000"/>
              </a:lnSpc>
              <a:spcAft>
                <a:spcPts val="600"/>
              </a:spcAft>
              <a:tabLst>
                <a:tab pos="182880" algn="l"/>
              </a:tabLst>
            </a:pPr>
            <a:endParaRPr lang="en-US" spc="-5" dirty="0"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marR="0">
              <a:lnSpc>
                <a:spcPct val="95000"/>
              </a:lnSpc>
              <a:spcAft>
                <a:spcPts val="600"/>
              </a:spcAft>
              <a:tabLst>
                <a:tab pos="182880" algn="l"/>
              </a:tabLst>
            </a:pPr>
            <a:endParaRPr lang="en-US" spc="-5" dirty="0"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marL="400050" lvl="1" indent="0" algn="just">
              <a:lnSpc>
                <a:spcPct val="95000"/>
              </a:lnSpc>
              <a:spcBef>
                <a:spcPts val="0"/>
              </a:spcBef>
              <a:spcAft>
                <a:spcPts val="600"/>
              </a:spcAft>
              <a:buNone/>
              <a:tabLst>
                <a:tab pos="182880" algn="l"/>
                <a:tab pos="1508760" algn="l"/>
              </a:tabLst>
            </a:pPr>
            <a:endParaRPr lang="en-US" spc="-5" dirty="0"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8" name="Text Box 13">
            <a:extLst>
              <a:ext uri="{FF2B5EF4-FFF2-40B4-BE49-F238E27FC236}">
                <a16:creationId xmlns:a16="http://schemas.microsoft.com/office/drawing/2014/main" id="{9E8C38E4-A333-8E6D-5DD1-3B17AE6F1157}"/>
              </a:ext>
            </a:extLst>
          </p:cNvPr>
          <p:cNvSpPr txBox="1"/>
          <p:nvPr/>
        </p:nvSpPr>
        <p:spPr>
          <a:xfrm>
            <a:off x="2673770" y="3059975"/>
            <a:ext cx="7162801" cy="762000"/>
          </a:xfrm>
          <a:prstGeom prst="rect">
            <a:avLst/>
          </a:prstGeom>
          <a:solidFill>
            <a:schemeClr val="lt1"/>
          </a:solidFill>
          <a:ln w="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>
              <a:lnSpc>
                <a:spcPct val="95000"/>
              </a:lnSpc>
              <a:spcBef>
                <a:spcPts val="0"/>
              </a:spcBef>
              <a:spcAft>
                <a:spcPts val="600"/>
              </a:spcAft>
              <a:tabLst>
                <a:tab pos="182880" algn="l"/>
                <a:tab pos="1508760" algn="l"/>
                <a:tab pos="182880" algn="l"/>
              </a:tabLst>
            </a:pPr>
            <a:r>
              <a:rPr lang="en-US" sz="1200" spc="-5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BLOCK1.REGISTER1.BITFIELD_BLOCK1=0xF;</a:t>
            </a:r>
          </a:p>
          <a:p>
            <a:pPr>
              <a:lnSpc>
                <a:spcPct val="95000"/>
              </a:lnSpc>
              <a:spcBef>
                <a:spcPts val="0"/>
              </a:spcBef>
              <a:spcAft>
                <a:spcPts val="600"/>
              </a:spcAft>
              <a:tabLst>
                <a:tab pos="182880" algn="l"/>
                <a:tab pos="1508760" algn="l"/>
                <a:tab pos="182880" algn="l"/>
              </a:tabLst>
            </a:pPr>
            <a:r>
              <a:rPr lang="en-US" sz="1200" spc="-5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sleep_bv(BLOCK1.REGISTER1.BITFIELD_FLAG_OK,1); //Polling </a:t>
            </a:r>
            <a:r>
              <a:rPr lang="en-US" sz="1200" spc="-5" dirty="0">
                <a:latin typeface="Times New Roman" panose="02020603050405020304" pitchFamily="18" charset="0"/>
                <a:ea typeface="SimSun" panose="02010600030101010101" pitchFamily="2" charset="-122"/>
              </a:rPr>
              <a:t>BITFIELD_FLAG_OK=1</a:t>
            </a:r>
            <a:endParaRPr lang="en-US" sz="1200" spc="-5" dirty="0"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marL="0" marR="0" indent="0">
              <a:lnSpc>
                <a:spcPct val="95000"/>
              </a:lnSpc>
              <a:spcBef>
                <a:spcPts val="0"/>
              </a:spcBef>
              <a:spcAft>
                <a:spcPts val="600"/>
              </a:spcAft>
              <a:tabLst>
                <a:tab pos="182880" algn="l"/>
                <a:tab pos="1508760" algn="l"/>
                <a:tab pos="182880" algn="l"/>
              </a:tabLst>
            </a:pPr>
            <a:r>
              <a:rPr lang="en-US" sz="1200" spc="-5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sleep(100);					  // Delay of 100us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79424607-2CB3-A640-4B3E-DB9DE039CAE5}"/>
              </a:ext>
            </a:extLst>
          </p:cNvPr>
          <p:cNvCxnSpPr>
            <a:cxnSpLocks/>
          </p:cNvCxnSpPr>
          <p:nvPr/>
        </p:nvCxnSpPr>
        <p:spPr>
          <a:xfrm>
            <a:off x="3918371" y="3821975"/>
            <a:ext cx="0" cy="46868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543DD4C8-54D6-80E0-5259-90B4C2A4AC61}"/>
              </a:ext>
            </a:extLst>
          </p:cNvPr>
          <p:cNvCxnSpPr/>
          <p:nvPr/>
        </p:nvCxnSpPr>
        <p:spPr>
          <a:xfrm>
            <a:off x="8439571" y="3821975"/>
            <a:ext cx="0" cy="46868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" name="Rectangle 25">
            <a:extLst>
              <a:ext uri="{FF2B5EF4-FFF2-40B4-BE49-F238E27FC236}">
                <a16:creationId xmlns:a16="http://schemas.microsoft.com/office/drawing/2014/main" id="{7F49BC93-E19A-AFCF-D6DD-EE6AB96C1D76}"/>
              </a:ext>
            </a:extLst>
          </p:cNvPr>
          <p:cNvSpPr/>
          <p:nvPr/>
        </p:nvSpPr>
        <p:spPr>
          <a:xfrm>
            <a:off x="2057400" y="5696586"/>
            <a:ext cx="8458200" cy="399414"/>
          </a:xfrm>
          <a:prstGeom prst="rect">
            <a:avLst/>
          </a:prstGeom>
          <a:solidFill>
            <a:srgbClr val="002060"/>
          </a:solidFill>
          <a:ln>
            <a:solidFill>
              <a:schemeClr val="bg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Portable Stimulus Across Verification, Validation, SW Development!</a:t>
            </a:r>
          </a:p>
        </p:txBody>
      </p:sp>
      <p:sp>
        <p:nvSpPr>
          <p:cNvPr id="10" name="Text Box 20">
            <a:extLst>
              <a:ext uri="{FF2B5EF4-FFF2-40B4-BE49-F238E27FC236}">
                <a16:creationId xmlns:a16="http://schemas.microsoft.com/office/drawing/2014/main" id="{019E8C2C-DBCF-DDF8-24DF-1118A4A48430}"/>
              </a:ext>
            </a:extLst>
          </p:cNvPr>
          <p:cNvSpPr txBox="1"/>
          <p:nvPr/>
        </p:nvSpPr>
        <p:spPr>
          <a:xfrm>
            <a:off x="6258884" y="4290664"/>
            <a:ext cx="5797971" cy="1173648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>
              <a:lnSpc>
                <a:spcPct val="95000"/>
              </a:lnSpc>
              <a:spcBef>
                <a:spcPts val="0"/>
              </a:spcBef>
              <a:spcAft>
                <a:spcPts val="600"/>
              </a:spcAft>
              <a:tabLst>
                <a:tab pos="182880" algn="l"/>
              </a:tabLst>
            </a:pPr>
            <a:r>
              <a:rPr lang="en-US" sz="1200" spc="-5" dirty="0">
                <a:latin typeface="Times New Roman" panose="02020603050405020304" pitchFamily="18" charset="0"/>
                <a:ea typeface="SimSun" panose="02010600030101010101" pitchFamily="2" charset="-122"/>
              </a:rPr>
              <a:t>writeSpi(“BLOCK1.REGISTER1.BITFIELD_BLOCK1”,0xF);</a:t>
            </a:r>
          </a:p>
          <a:p>
            <a:pPr marL="0" marR="0" indent="0">
              <a:lnSpc>
                <a:spcPct val="95000"/>
              </a:lnSpc>
              <a:spcBef>
                <a:spcPts val="0"/>
              </a:spcBef>
              <a:spcAft>
                <a:spcPts val="600"/>
              </a:spcAft>
              <a:tabLst>
                <a:tab pos="182880" algn="l"/>
              </a:tabLst>
            </a:pPr>
            <a:r>
              <a:rPr lang="en-US" sz="1200" spc="-5" dirty="0">
                <a:latin typeface="Times New Roman" panose="02020603050405020304" pitchFamily="18" charset="0"/>
                <a:ea typeface="SimSun" panose="02010600030101010101" pitchFamily="2" charset="-122"/>
              </a:rPr>
              <a:t>sleep_bv(BLOCK1.REGISTER1.BITFIELD_FLAG_OK,1); //</a:t>
            </a:r>
            <a:r>
              <a:rPr lang="en-US" sz="1000" spc="-5" dirty="0">
                <a:latin typeface="Times New Roman" panose="02020603050405020304" pitchFamily="18" charset="0"/>
                <a:ea typeface="SimSun" panose="02010600030101010101" pitchFamily="2" charset="-122"/>
              </a:rPr>
              <a:t>Poll BITFIELD_FLAG_OK=1</a:t>
            </a:r>
          </a:p>
          <a:p>
            <a:pPr marL="0" marR="0" indent="0">
              <a:lnSpc>
                <a:spcPct val="95000"/>
              </a:lnSpc>
              <a:spcBef>
                <a:spcPts val="0"/>
              </a:spcBef>
              <a:spcAft>
                <a:spcPts val="600"/>
              </a:spcAft>
              <a:tabLst>
                <a:tab pos="182880" algn="l"/>
              </a:tabLst>
            </a:pPr>
            <a:r>
              <a:rPr lang="en-US" sz="1200" spc="-5" dirty="0">
                <a:latin typeface="Times New Roman" panose="02020603050405020304" pitchFamily="18" charset="0"/>
                <a:ea typeface="SimSun" panose="02010600030101010101" pitchFamily="2" charset="-122"/>
              </a:rPr>
              <a:t>sleep(100);				  // </a:t>
            </a:r>
            <a:r>
              <a:rPr lang="en-US" sz="1000" spc="-5" dirty="0">
                <a:latin typeface="Times New Roman" panose="02020603050405020304" pitchFamily="18" charset="0"/>
                <a:ea typeface="SimSun" panose="02010600030101010101" pitchFamily="2" charset="-122"/>
              </a:rPr>
              <a:t>Delay of 100us;</a:t>
            </a:r>
          </a:p>
          <a:p>
            <a:pPr marL="0" marR="0" indent="182880" algn="just">
              <a:lnSpc>
                <a:spcPct val="95000"/>
              </a:lnSpc>
              <a:spcBef>
                <a:spcPts val="0"/>
              </a:spcBef>
              <a:spcAft>
                <a:spcPts val="600"/>
              </a:spcAft>
              <a:tabLst>
                <a:tab pos="182880" algn="l"/>
              </a:tabLst>
            </a:pPr>
            <a:r>
              <a:rPr lang="en-US" sz="900" spc="-5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 </a:t>
            </a:r>
            <a:endParaRPr lang="en-US" sz="1000" spc="-5" dirty="0"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Kartika" panose="02020503030404060203" pitchFamily="18" charset="0"/>
              </a:rPr>
              <a:t> </a:t>
            </a:r>
          </a:p>
        </p:txBody>
      </p:sp>
      <p:sp>
        <p:nvSpPr>
          <p:cNvPr id="11" name="Text Box 14">
            <a:extLst>
              <a:ext uri="{FF2B5EF4-FFF2-40B4-BE49-F238E27FC236}">
                <a16:creationId xmlns:a16="http://schemas.microsoft.com/office/drawing/2014/main" id="{1B13EB6F-5DF5-D6B4-086E-873964EC6131}"/>
              </a:ext>
            </a:extLst>
          </p:cNvPr>
          <p:cNvSpPr txBox="1"/>
          <p:nvPr/>
        </p:nvSpPr>
        <p:spPr>
          <a:xfrm>
            <a:off x="381000" y="4290664"/>
            <a:ext cx="5797971" cy="1173648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>
              <a:lnSpc>
                <a:spcPct val="95000"/>
              </a:lnSpc>
              <a:spcBef>
                <a:spcPts val="0"/>
              </a:spcBef>
              <a:spcAft>
                <a:spcPts val="600"/>
              </a:spcAft>
              <a:tabLst>
                <a:tab pos="182880" algn="l"/>
              </a:tabLst>
            </a:pPr>
            <a:r>
              <a:rPr lang="en-US" sz="1200" spc="-5" dirty="0">
                <a:latin typeface="Times New Roman" panose="02020603050405020304" pitchFamily="18" charset="0"/>
                <a:ea typeface="SimSun" panose="02010600030101010101" pitchFamily="2" charset="-122"/>
              </a:rPr>
              <a:t>reg_model.block1.REGISTER1.BITFIELD_BLOCK1.set('b1111);</a:t>
            </a:r>
          </a:p>
          <a:p>
            <a:pPr marL="0" marR="0" indent="0">
              <a:lnSpc>
                <a:spcPct val="95000"/>
              </a:lnSpc>
              <a:spcBef>
                <a:spcPts val="0"/>
              </a:spcBef>
              <a:spcAft>
                <a:spcPts val="600"/>
              </a:spcAft>
              <a:tabLst>
                <a:tab pos="182880" algn="l"/>
              </a:tabLst>
            </a:pPr>
            <a:r>
              <a:rPr lang="en-US" sz="1200" spc="-5" dirty="0">
                <a:latin typeface="Times New Roman" panose="02020603050405020304" pitchFamily="18" charset="0"/>
                <a:ea typeface="SimSun" panose="02010600030101010101" pitchFamily="2" charset="-122"/>
              </a:rPr>
              <a:t>reg_model.block1.REGISTER1.update(status);</a:t>
            </a:r>
          </a:p>
          <a:p>
            <a:pPr marL="0" marR="0" indent="0">
              <a:lnSpc>
                <a:spcPct val="95000"/>
              </a:lnSpc>
              <a:spcBef>
                <a:spcPts val="0"/>
              </a:spcBef>
              <a:spcAft>
                <a:spcPts val="600"/>
              </a:spcAft>
              <a:tabLst>
                <a:tab pos="182880" algn="l"/>
              </a:tabLst>
            </a:pPr>
            <a:r>
              <a:rPr lang="en-US" sz="1200" spc="-5" dirty="0">
                <a:latin typeface="Times New Roman" panose="02020603050405020304" pitchFamily="18" charset="0"/>
                <a:ea typeface="SimSun" panose="02010600030101010101" pitchFamily="2" charset="-122"/>
              </a:rPr>
              <a:t>sleep_bv("block1","REGISTER1”," BITFIELD_FLAG_OK",'d1); // </a:t>
            </a:r>
            <a:r>
              <a:rPr lang="en-US" sz="1000" spc="-5" dirty="0">
                <a:latin typeface="Times New Roman" panose="02020603050405020304" pitchFamily="18" charset="0"/>
                <a:ea typeface="SimSun" panose="02010600030101010101" pitchFamily="2" charset="-122"/>
              </a:rPr>
              <a:t>Poll </a:t>
            </a:r>
            <a:r>
              <a:rPr lang="en-US" sz="900" spc="-5" dirty="0">
                <a:latin typeface="Times New Roman" panose="02020603050405020304" pitchFamily="18" charset="0"/>
                <a:ea typeface="SimSun" panose="02010600030101010101" pitchFamily="2" charset="-122"/>
              </a:rPr>
              <a:t>BITFIELD_FLAG_OK=1</a:t>
            </a:r>
          </a:p>
          <a:p>
            <a:pPr marL="0" marR="0" indent="0">
              <a:lnSpc>
                <a:spcPct val="95000"/>
              </a:lnSpc>
              <a:spcBef>
                <a:spcPts val="0"/>
              </a:spcBef>
              <a:spcAft>
                <a:spcPts val="600"/>
              </a:spcAft>
              <a:tabLst>
                <a:tab pos="182880" algn="l"/>
              </a:tabLst>
            </a:pPr>
            <a:r>
              <a:rPr lang="en-US" sz="1200" spc="-5" dirty="0">
                <a:latin typeface="Times New Roman" panose="02020603050405020304" pitchFamily="18" charset="0"/>
                <a:ea typeface="SimSun" panose="02010600030101010101" pitchFamily="2" charset="-122"/>
              </a:rPr>
              <a:t>#100us;				           </a:t>
            </a:r>
            <a:r>
              <a:rPr lang="en-US" sz="1000" spc="-5" dirty="0">
                <a:latin typeface="Times New Roman" panose="02020603050405020304" pitchFamily="18" charset="0"/>
                <a:ea typeface="SimSun" panose="02010600030101010101" pitchFamily="2" charset="-122"/>
              </a:rPr>
              <a:t>// Delay of 100us;</a:t>
            </a:r>
          </a:p>
          <a:p>
            <a:pPr marL="0" marR="0" indent="182880" algn="just">
              <a:lnSpc>
                <a:spcPct val="95000"/>
              </a:lnSpc>
              <a:spcBef>
                <a:spcPts val="0"/>
              </a:spcBef>
              <a:spcAft>
                <a:spcPts val="600"/>
              </a:spcAft>
              <a:tabLst>
                <a:tab pos="182880" algn="l"/>
              </a:tabLst>
            </a:pPr>
            <a:r>
              <a:rPr lang="en-US" sz="900" spc="-5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 </a:t>
            </a:r>
            <a:endParaRPr lang="en-US" sz="1000" spc="-5" dirty="0"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Kartika" panose="02020503030404060203" pitchFamily="18" charset="0"/>
              </a:rPr>
              <a:t> 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94906DC-BEBF-A32C-87C1-C2B838967868}"/>
              </a:ext>
            </a:extLst>
          </p:cNvPr>
          <p:cNvSpPr txBox="1"/>
          <p:nvPr/>
        </p:nvSpPr>
        <p:spPr>
          <a:xfrm>
            <a:off x="590971" y="4018407"/>
            <a:ext cx="3678555" cy="204671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marL="0" marR="0" indent="182880">
              <a:lnSpc>
                <a:spcPct val="95000"/>
              </a:lnSpc>
              <a:spcBef>
                <a:spcPts val="0"/>
              </a:spcBef>
              <a:spcAft>
                <a:spcPts val="600"/>
              </a:spcAft>
              <a:tabLst>
                <a:tab pos="182880" algn="l"/>
              </a:tabLst>
            </a:pPr>
            <a:r>
              <a:rPr lang="en-US" sz="1400" spc="-5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SV (System Verilog) code: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061DD0F-063F-77BE-BA0D-64777CDB1DB4}"/>
              </a:ext>
            </a:extLst>
          </p:cNvPr>
          <p:cNvSpPr txBox="1"/>
          <p:nvPr/>
        </p:nvSpPr>
        <p:spPr>
          <a:xfrm>
            <a:off x="6079598" y="4026192"/>
            <a:ext cx="3678555" cy="204671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marL="0" marR="0" indent="182880">
              <a:lnSpc>
                <a:spcPct val="95000"/>
              </a:lnSpc>
              <a:spcBef>
                <a:spcPts val="0"/>
              </a:spcBef>
              <a:spcAft>
                <a:spcPts val="600"/>
              </a:spcAft>
              <a:tabLst>
                <a:tab pos="182880" algn="l"/>
              </a:tabLst>
            </a:pPr>
            <a:r>
              <a:rPr lang="en-US" sz="1400" spc="-5" dirty="0">
                <a:latin typeface="Times New Roman" panose="02020603050405020304" pitchFamily="18" charset="0"/>
                <a:ea typeface="SimSun" panose="02010600030101010101" pitchFamily="2" charset="-122"/>
              </a:rPr>
              <a:t>C-Lang</a:t>
            </a:r>
            <a:r>
              <a:rPr lang="en-US" sz="1400" spc="-5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 code: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56F0686-6076-B405-303C-9CBDCCADB528}"/>
              </a:ext>
            </a:extLst>
          </p:cNvPr>
          <p:cNvSpPr txBox="1"/>
          <p:nvPr/>
        </p:nvSpPr>
        <p:spPr>
          <a:xfrm>
            <a:off x="2500416" y="2790836"/>
            <a:ext cx="3678555" cy="204671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marL="0" marR="0" indent="182880">
              <a:lnSpc>
                <a:spcPct val="95000"/>
              </a:lnSpc>
              <a:spcBef>
                <a:spcPts val="0"/>
              </a:spcBef>
              <a:spcAft>
                <a:spcPts val="600"/>
              </a:spcAft>
              <a:tabLst>
                <a:tab pos="182880" algn="l"/>
              </a:tabLst>
            </a:pPr>
            <a:r>
              <a:rPr lang="en-US" sz="1400" spc="-5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BF (Bitfield File) code:</a:t>
            </a:r>
          </a:p>
        </p:txBody>
      </p:sp>
    </p:spTree>
    <p:extLst>
      <p:ext uri="{BB962C8B-B14F-4D97-AF65-F5344CB8AC3E}">
        <p14:creationId xmlns:p14="http://schemas.microsoft.com/office/powerpoint/2010/main" val="3106047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lv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</a:pPr>
            <a:r>
              <a:rPr lang="en-US" dirty="0"/>
              <a:t>RTL simulation of .SV testcase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317328"/>
            <a:ext cx="10820401" cy="4919421"/>
          </a:xfrm>
        </p:spPr>
        <p:txBody>
          <a:bodyPr>
            <a:normAutofit/>
          </a:bodyPr>
          <a:lstStyle/>
          <a:p>
            <a:pPr marR="0" algn="just">
              <a:lnSpc>
                <a:spcPct val="95000"/>
              </a:lnSpc>
              <a:spcAft>
                <a:spcPts val="600"/>
              </a:spcAft>
              <a:tabLst>
                <a:tab pos="182880" algn="l"/>
              </a:tabLst>
            </a:pPr>
            <a:r>
              <a:rPr lang="en-US" dirty="0"/>
              <a:t>The generated SV testcase/file is the sequence of different block configuration settings.</a:t>
            </a:r>
          </a:p>
          <a:p>
            <a:pPr lvl="1" algn="just">
              <a:lnSpc>
                <a:spcPct val="95000"/>
              </a:lnSpc>
              <a:spcAft>
                <a:spcPts val="600"/>
              </a:spcAft>
              <a:tabLst>
                <a:tab pos="182880" algn="l"/>
              </a:tabLst>
            </a:pPr>
            <a:r>
              <a:rPr lang="en-US" spc="-5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For exp: Radar ChirpPll 76GHz usecase is generated from init.bf, mcgen.bf, tx.bf, rx.bf, </a:t>
            </a:r>
            <a:r>
              <a:rPr lang="en-US" spc="-5" dirty="0">
                <a:latin typeface="Times New Roman" panose="02020603050405020304" pitchFamily="18" charset="0"/>
                <a:ea typeface="SimSun" panose="02010600030101010101" pitchFamily="2" charset="-122"/>
              </a:rPr>
              <a:t>c</a:t>
            </a:r>
            <a:r>
              <a:rPr lang="en-US" spc="-5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hirppll.bf etc.</a:t>
            </a:r>
          </a:p>
          <a:p>
            <a:pPr marL="457200" lvl="1" indent="0">
              <a:lnSpc>
                <a:spcPct val="95000"/>
              </a:lnSpc>
              <a:spcAft>
                <a:spcPts val="600"/>
              </a:spcAft>
              <a:buNone/>
              <a:tabLst>
                <a:tab pos="182880" algn="l"/>
              </a:tabLst>
            </a:pPr>
            <a:endParaRPr lang="en-US" spc="-5" dirty="0"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Issues found in the bitfield settings are fixed</a:t>
            </a:r>
          </a:p>
          <a:p>
            <a:pPr lvl="1"/>
            <a:r>
              <a:rPr lang="en-US" dirty="0"/>
              <a:t>Approximately 20+ issues were found and fixed in simulation. 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7" name="Text Box 24">
            <a:extLst>
              <a:ext uri="{FF2B5EF4-FFF2-40B4-BE49-F238E27FC236}">
                <a16:creationId xmlns:a16="http://schemas.microsoft.com/office/drawing/2014/main" id="{D4BFA47E-D6F0-EC13-7FB0-B59304804E23}"/>
              </a:ext>
            </a:extLst>
          </p:cNvPr>
          <p:cNvSpPr txBox="1"/>
          <p:nvPr/>
        </p:nvSpPr>
        <p:spPr>
          <a:xfrm>
            <a:off x="1447800" y="3276600"/>
            <a:ext cx="7924800" cy="1676400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>
              <a:lnSpc>
                <a:spcPct val="95000"/>
              </a:lnSpc>
              <a:spcBef>
                <a:spcPts val="0"/>
              </a:spcBef>
              <a:spcAft>
                <a:spcPts val="600"/>
              </a:spcAft>
              <a:tabLst>
                <a:tab pos="182880" algn="l"/>
              </a:tabLst>
            </a:pPr>
            <a:r>
              <a:rPr lang="en-US" spc="-5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class radar_chirppll_76G_test extends radar_base_test;</a:t>
            </a:r>
            <a:br>
              <a:rPr lang="en-US" spc="-5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</a:br>
            <a:r>
              <a:rPr lang="en-US" spc="-5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…</a:t>
            </a:r>
          </a:p>
          <a:p>
            <a:pPr marL="0" marR="0" indent="0" algn="l">
              <a:lnSpc>
                <a:spcPct val="95000"/>
              </a:lnSpc>
              <a:spcBef>
                <a:spcPts val="0"/>
              </a:spcBef>
              <a:spcAft>
                <a:spcPts val="600"/>
              </a:spcAft>
              <a:tabLst>
                <a:tab pos="182880" algn="l"/>
              </a:tabLst>
            </a:pPr>
            <a:r>
              <a:rPr lang="en-US" spc="-5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	`include "radar_chirppll_76G.sv";</a:t>
            </a:r>
          </a:p>
          <a:p>
            <a:pPr marL="0" marR="0" indent="0" algn="l">
              <a:lnSpc>
                <a:spcPct val="95000"/>
              </a:lnSpc>
              <a:spcBef>
                <a:spcPts val="0"/>
              </a:spcBef>
              <a:spcAft>
                <a:spcPts val="600"/>
              </a:spcAft>
              <a:tabLst>
                <a:tab pos="182880" algn="l"/>
              </a:tabLst>
            </a:pPr>
            <a:r>
              <a:rPr lang="en-US" spc="-5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…</a:t>
            </a:r>
          </a:p>
          <a:p>
            <a:pPr marL="0" marR="0" indent="0" algn="l">
              <a:lnSpc>
                <a:spcPct val="95000"/>
              </a:lnSpc>
              <a:spcBef>
                <a:spcPts val="0"/>
              </a:spcBef>
              <a:spcAft>
                <a:spcPts val="600"/>
              </a:spcAft>
              <a:tabLst>
                <a:tab pos="182880" algn="l"/>
              </a:tabLst>
            </a:pPr>
            <a:r>
              <a:rPr lang="en-US" spc="-5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endclass; // class radar_chirppll_76G_test</a:t>
            </a:r>
          </a:p>
          <a:p>
            <a:pPr marL="0" marR="0" indent="182880" algn="just">
              <a:lnSpc>
                <a:spcPct val="95000"/>
              </a:lnSpc>
              <a:spcBef>
                <a:spcPts val="0"/>
              </a:spcBef>
              <a:spcAft>
                <a:spcPts val="600"/>
              </a:spcAft>
              <a:tabLst>
                <a:tab pos="182880" algn="l"/>
              </a:tabLst>
            </a:pPr>
            <a:r>
              <a:rPr lang="en-US" sz="900" spc="-5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 </a:t>
            </a:r>
            <a:endParaRPr lang="en-US" sz="1000" spc="-5" dirty="0"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Kartika" panose="02020503030404060203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29520946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AC529A4D857314092F8987294A43FD3" ma:contentTypeVersion="0" ma:contentTypeDescription="Create a new document." ma:contentTypeScope="" ma:versionID="b3a40a446e339e50bd650e277a113f3f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171F2A1-2ACF-4A95-B48F-47B38B7131B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091CAD78-C6F6-407D-A9D5-329355F07703}">
  <ds:schemaRefs>
    <ds:schemaRef ds:uri="http://purl.org/dc/terms/"/>
    <ds:schemaRef ds:uri="http://purl.org/dc/dcmitype/"/>
    <ds:schemaRef ds:uri="http://schemas.openxmlformats.org/package/2006/metadata/core-properties"/>
    <ds:schemaRef ds:uri="http://purl.org/dc/elements/1.1/"/>
    <ds:schemaRef ds:uri="http://schemas.microsoft.com/office/2006/documentManagement/types"/>
    <ds:schemaRef ds:uri="http://www.w3.org/XML/1998/namespace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1A855BF4-2A99-441B-9566-850307E4F0A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1083</Words>
  <Application>Microsoft Office PowerPoint</Application>
  <PresentationFormat>Widescreen</PresentationFormat>
  <Paragraphs>155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Courier New</vt:lpstr>
      <vt:lpstr>Roboto</vt:lpstr>
      <vt:lpstr>Times New Roman</vt:lpstr>
      <vt:lpstr>Office Theme</vt:lpstr>
      <vt:lpstr> Automotive RADAR Bitfields Verification to Support Validation of Silicon </vt:lpstr>
      <vt:lpstr>Introduction of Automotive Radar</vt:lpstr>
      <vt:lpstr>RADAR SENSOR VERIFICATION</vt:lpstr>
      <vt:lpstr>Verification and Validation Gap</vt:lpstr>
      <vt:lpstr>Verification and Validation Phases</vt:lpstr>
      <vt:lpstr>Bridging Verification and Validation</vt:lpstr>
      <vt:lpstr>Bitfields Verification Flow Chart</vt:lpstr>
      <vt:lpstr>Conversion of .bf to .sv and .c</vt:lpstr>
      <vt:lpstr>RTL simulation of .SV testcase</vt:lpstr>
      <vt:lpstr>Results and Conclusion</vt:lpstr>
      <vt:lpstr>Q&amp;A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2011-11-23T07:37:04Z</dcterms:created>
  <dcterms:modified xsi:type="dcterms:W3CDTF">2023-07-28T14:44:49Z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0x0101004AC529A4D857314092F8987294A43FD3</vt:lpwstr>
  </property>
  <property fmtid="{D5CDD505-2E9C-101B-9397-08002B2CF9AE}" pid="3" name="MSIP_Label_6f75f480-7803-4ee9-bb54-84d0635fdbe7_Enabled">
    <vt:lpwstr>true</vt:lpwstr>
  </property>
  <property fmtid="{D5CDD505-2E9C-101B-9397-08002B2CF9AE}" pid="4" name="MSIP_Label_6f75f480-7803-4ee9-bb54-84d0635fdbe7_SetDate">
    <vt:lpwstr>2022-12-15T10:58:23Z</vt:lpwstr>
  </property>
  <property fmtid="{D5CDD505-2E9C-101B-9397-08002B2CF9AE}" pid="5" name="MSIP_Label_6f75f480-7803-4ee9-bb54-84d0635fdbe7_Method">
    <vt:lpwstr>Privileged</vt:lpwstr>
  </property>
  <property fmtid="{D5CDD505-2E9C-101B-9397-08002B2CF9AE}" pid="6" name="MSIP_Label_6f75f480-7803-4ee9-bb54-84d0635fdbe7_Name">
    <vt:lpwstr>unrestricted</vt:lpwstr>
  </property>
  <property fmtid="{D5CDD505-2E9C-101B-9397-08002B2CF9AE}" pid="7" name="MSIP_Label_6f75f480-7803-4ee9-bb54-84d0635fdbe7_SiteId">
    <vt:lpwstr>38ae3bcd-9579-4fd4-adda-b42e1495d55a</vt:lpwstr>
  </property>
  <property fmtid="{D5CDD505-2E9C-101B-9397-08002B2CF9AE}" pid="8" name="MSIP_Label_6f75f480-7803-4ee9-bb54-84d0635fdbe7_ActionId">
    <vt:lpwstr>38c0abd5-c799-45e9-985a-ca31d84c522b</vt:lpwstr>
  </property>
  <property fmtid="{D5CDD505-2E9C-101B-9397-08002B2CF9AE}" pid="9" name="MSIP_Label_6f75f480-7803-4ee9-bb54-84d0635fdbe7_ContentBits">
    <vt:lpwstr>0</vt:lpwstr>
  </property>
  <property fmtid="{D5CDD505-2E9C-101B-9397-08002B2CF9AE}" pid="10" name="Document_Confidentiality">
    <vt:lpwstr>Unrestricted</vt:lpwstr>
  </property>
</Properties>
</file>