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6" r:id="rId4"/>
  </p:sldMasterIdLst>
  <p:notesMasterIdLst>
    <p:notesMasterId r:id="rId17"/>
  </p:notesMasterIdLst>
  <p:handoutMasterIdLst>
    <p:handoutMasterId r:id="rId18"/>
  </p:handoutMasterIdLst>
  <p:sldIdLst>
    <p:sldId id="501" r:id="rId5"/>
    <p:sldId id="502" r:id="rId6"/>
    <p:sldId id="507" r:id="rId7"/>
    <p:sldId id="504" r:id="rId8"/>
    <p:sldId id="509" r:id="rId9"/>
    <p:sldId id="510" r:id="rId10"/>
    <p:sldId id="512" r:id="rId11"/>
    <p:sldId id="513" r:id="rId12"/>
    <p:sldId id="514" r:id="rId13"/>
    <p:sldId id="516" r:id="rId14"/>
    <p:sldId id="517" r:id="rId15"/>
    <p:sldId id="505" r:id="rId16"/>
  </p:sldIdLst>
  <p:sldSz cx="12192000" cy="6858000"/>
  <p:notesSz cx="10048875" cy="6918325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FFFFCC"/>
    <a:srgbClr val="FF9900"/>
    <a:srgbClr val="99FF33"/>
    <a:srgbClr val="CC99FF"/>
    <a:srgbClr val="66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47" autoAdjust="0"/>
    <p:restoredTop sz="85829" autoAdjust="0"/>
  </p:normalViewPr>
  <p:slideViewPr>
    <p:cSldViewPr>
      <p:cViewPr varScale="1">
        <p:scale>
          <a:sx n="111" d="100"/>
          <a:sy n="111" d="100"/>
        </p:scale>
        <p:origin x="108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A69D0-0EC1-478A-8EFB-5721B3E175AD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C0EF205-5F06-4475-BDD6-5834ABB9C291}" type="pres">
      <dgm:prSet presAssocID="{385A69D0-0EC1-478A-8EFB-5721B3E175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96A9319-2D2F-4132-9C7D-BDC1381829A8}" type="presOf" srcId="{385A69D0-0EC1-478A-8EFB-5721B3E175AD}" destId="{4C0EF205-5F06-4475-BDD6-5834ABB9C2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5A69D0-0EC1-478A-8EFB-5721B3E175AD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4676EA2-C5DD-473C-97BD-A7C722485DED}">
      <dgm:prSet custT="1"/>
      <dgm:spPr/>
      <dgm:t>
        <a:bodyPr/>
        <a:lstStyle/>
        <a:p>
          <a:pPr algn="ctr"/>
          <a:r>
            <a:rPr lang="en-US" sz="2800" dirty="0" smtClean="0"/>
            <a:t>Inter</a:t>
          </a:r>
          <a:r>
            <a:rPr lang="en-US" sz="2800" baseline="0" dirty="0" smtClean="0"/>
            <a:t> GIC – Inter CPU Routing improves Interrupt </a:t>
          </a:r>
          <a:r>
            <a:rPr lang="en-IN" sz="2800" baseline="0" dirty="0" smtClean="0"/>
            <a:t>Handling Performance</a:t>
          </a:r>
          <a:endParaRPr lang="en-US" sz="2800" dirty="0"/>
        </a:p>
      </dgm:t>
    </dgm:pt>
    <dgm:pt modelId="{437B2F5F-CB95-4B82-A63B-77564767838D}" type="parTrans" cxnId="{16E5D299-A851-4E87-8EF2-3C3A4177F6C4}">
      <dgm:prSet/>
      <dgm:spPr/>
      <dgm:t>
        <a:bodyPr/>
        <a:lstStyle/>
        <a:p>
          <a:endParaRPr lang="en-US"/>
        </a:p>
      </dgm:t>
    </dgm:pt>
    <dgm:pt modelId="{AAEDD41F-7922-4FA7-B5C8-F6760DDA09E4}" type="sibTrans" cxnId="{16E5D299-A851-4E87-8EF2-3C3A4177F6C4}">
      <dgm:prSet/>
      <dgm:spPr/>
      <dgm:t>
        <a:bodyPr/>
        <a:lstStyle/>
        <a:p>
          <a:endParaRPr lang="en-US"/>
        </a:p>
      </dgm:t>
    </dgm:pt>
    <dgm:pt modelId="{4C0EF205-5F06-4475-BDD6-5834ABB9C291}" type="pres">
      <dgm:prSet presAssocID="{385A69D0-0EC1-478A-8EFB-5721B3E175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085347-F5DA-461F-BF9B-1CFA934437CB}" type="pres">
      <dgm:prSet presAssocID="{C4676EA2-C5DD-473C-97BD-A7C722485DED}" presName="parentText" presStyleLbl="node1" presStyleIdx="0" presStyleCnt="1" custLinFactNeighborX="27" custLinFactNeighborY="-984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E5D299-A851-4E87-8EF2-3C3A4177F6C4}" srcId="{385A69D0-0EC1-478A-8EFB-5721B3E175AD}" destId="{C4676EA2-C5DD-473C-97BD-A7C722485DED}" srcOrd="0" destOrd="0" parTransId="{437B2F5F-CB95-4B82-A63B-77564767838D}" sibTransId="{AAEDD41F-7922-4FA7-B5C8-F6760DDA09E4}"/>
    <dgm:cxn modelId="{022912DA-6F49-48DA-8BF9-6AAB432747FA}" type="presOf" srcId="{C4676EA2-C5DD-473C-97BD-A7C722485DED}" destId="{29085347-F5DA-461F-BF9B-1CFA934437CB}" srcOrd="0" destOrd="0" presId="urn:microsoft.com/office/officeart/2005/8/layout/vList2"/>
    <dgm:cxn modelId="{296A9319-2D2F-4132-9C7D-BDC1381829A8}" type="presOf" srcId="{385A69D0-0EC1-478A-8EFB-5721B3E175AD}" destId="{4C0EF205-5F06-4475-BDD6-5834ABB9C291}" srcOrd="0" destOrd="0" presId="urn:microsoft.com/office/officeart/2005/8/layout/vList2"/>
    <dgm:cxn modelId="{CB6835B1-0A10-41D8-B439-0FF7FA1D2723}" type="presParOf" srcId="{4C0EF205-5F06-4475-BDD6-5834ABB9C291}" destId="{29085347-F5DA-461F-BF9B-1CFA934437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3D867C-D3CB-4A8C-97D6-75C644570B0B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6C6D41-F0E8-4555-AE1F-C26A1296B2DC}">
      <dgm:prSet phldrT="[Text]"/>
      <dgm:spPr/>
      <dgm:t>
        <a:bodyPr/>
        <a:lstStyle/>
        <a:p>
          <a:r>
            <a:rPr lang="en-US" dirty="0" smtClean="0"/>
            <a:t>(Interrupt Routing Mode)</a:t>
          </a:r>
          <a:endParaRPr lang="en-US" dirty="0"/>
        </a:p>
      </dgm:t>
    </dgm:pt>
    <dgm:pt modelId="{931ED63E-4228-4D03-A0FC-47B1939B665B}" type="parTrans" cxnId="{BB43B9A4-D006-42BF-9636-42A9783B1C51}">
      <dgm:prSet/>
      <dgm:spPr/>
      <dgm:t>
        <a:bodyPr/>
        <a:lstStyle/>
        <a:p>
          <a:endParaRPr lang="en-US"/>
        </a:p>
      </dgm:t>
    </dgm:pt>
    <dgm:pt modelId="{74C451CD-5211-4168-A294-C4A77F5877DE}" type="sibTrans" cxnId="{BB43B9A4-D006-42BF-9636-42A9783B1C51}">
      <dgm:prSet/>
      <dgm:spPr/>
      <dgm:t>
        <a:bodyPr/>
        <a:lstStyle/>
        <a:p>
          <a:endParaRPr lang="en-US"/>
        </a:p>
      </dgm:t>
    </dgm:pt>
    <dgm:pt modelId="{6145E179-C06F-4704-A12F-BC79E5D903BB}">
      <dgm:prSet phldrT="[Text]"/>
      <dgm:spPr/>
      <dgm:t>
        <a:bodyPr/>
        <a:lstStyle/>
        <a:p>
          <a:r>
            <a:rPr lang="en-US" dirty="0" smtClean="0"/>
            <a:t> Auto Route</a:t>
          </a:r>
        </a:p>
      </dgm:t>
    </dgm:pt>
    <dgm:pt modelId="{F2DFF99A-4625-44A2-A413-F246B5B2F4DC}" type="parTrans" cxnId="{930EF0AF-D4BA-40E6-AE60-00D93F762E65}">
      <dgm:prSet/>
      <dgm:spPr/>
      <dgm:t>
        <a:bodyPr/>
        <a:lstStyle/>
        <a:p>
          <a:endParaRPr lang="en-US"/>
        </a:p>
      </dgm:t>
    </dgm:pt>
    <dgm:pt modelId="{852C13F4-A683-4FBB-B498-2FDEF8D137EB}" type="sibTrans" cxnId="{930EF0AF-D4BA-40E6-AE60-00D93F762E65}">
      <dgm:prSet/>
      <dgm:spPr/>
      <dgm:t>
        <a:bodyPr/>
        <a:lstStyle/>
        <a:p>
          <a:endParaRPr lang="en-US"/>
        </a:p>
      </dgm:t>
    </dgm:pt>
    <dgm:pt modelId="{0E485E13-F19B-4F54-B56D-BAEE5769835E}">
      <dgm:prSet phldrT="[Text]"/>
      <dgm:spPr/>
      <dgm:t>
        <a:bodyPr/>
        <a:lstStyle/>
        <a:p>
          <a:r>
            <a:rPr lang="en-US" dirty="0" smtClean="0"/>
            <a:t>User defined routing</a:t>
          </a:r>
        </a:p>
      </dgm:t>
    </dgm:pt>
    <dgm:pt modelId="{D7756D98-9528-4020-AFCF-DD2F58BB3E6C}" type="parTrans" cxnId="{53E276B9-58D8-4C45-9519-DE6D7D7A82F2}">
      <dgm:prSet/>
      <dgm:spPr/>
      <dgm:t>
        <a:bodyPr/>
        <a:lstStyle/>
        <a:p>
          <a:endParaRPr lang="en-US"/>
        </a:p>
      </dgm:t>
    </dgm:pt>
    <dgm:pt modelId="{01DEEBA8-C096-4CB2-A434-BA7750C9F976}" type="sibTrans" cxnId="{53E276B9-58D8-4C45-9519-DE6D7D7A82F2}">
      <dgm:prSet/>
      <dgm:spPr/>
      <dgm:t>
        <a:bodyPr/>
        <a:lstStyle/>
        <a:p>
          <a:endParaRPr lang="en-US"/>
        </a:p>
      </dgm:t>
    </dgm:pt>
    <dgm:pt modelId="{158D3643-48BC-4923-8B66-9505AE2CBB4F}">
      <dgm:prSet phldrT="[Text]"/>
      <dgm:spPr/>
      <dgm:t>
        <a:bodyPr/>
        <a:lstStyle/>
        <a:p>
          <a:r>
            <a:rPr lang="en-US" dirty="0" smtClean="0"/>
            <a:t>Wake  request to low power core</a:t>
          </a:r>
        </a:p>
      </dgm:t>
    </dgm:pt>
    <dgm:pt modelId="{5EAE94EF-BC3B-4AB1-80B7-426BF452F510}" type="parTrans" cxnId="{89FC8255-A1E3-44F7-9E80-FF0491672443}">
      <dgm:prSet/>
      <dgm:spPr/>
      <dgm:t>
        <a:bodyPr/>
        <a:lstStyle/>
        <a:p>
          <a:endParaRPr lang="en-US"/>
        </a:p>
      </dgm:t>
    </dgm:pt>
    <dgm:pt modelId="{040F161B-7D2F-46A0-B0EE-D4D8228A9027}" type="sibTrans" cxnId="{89FC8255-A1E3-44F7-9E80-FF0491672443}">
      <dgm:prSet/>
      <dgm:spPr/>
      <dgm:t>
        <a:bodyPr/>
        <a:lstStyle/>
        <a:p>
          <a:endParaRPr lang="en-US"/>
        </a:p>
      </dgm:t>
    </dgm:pt>
    <dgm:pt modelId="{202A8B96-AEBF-4CE1-8D9F-43B1A2DC4139}">
      <dgm:prSet phldrT="[Text]"/>
      <dgm:spPr/>
      <dgm:t>
        <a:bodyPr/>
        <a:lstStyle/>
        <a:p>
          <a:r>
            <a:rPr lang="en-US" dirty="0" smtClean="0"/>
            <a:t>Wait for cores to be free to process </a:t>
          </a:r>
        </a:p>
      </dgm:t>
    </dgm:pt>
    <dgm:pt modelId="{C33D0395-42F1-4ABD-BF6B-B3FFD975C991}" type="parTrans" cxnId="{605F3CC4-A123-4F90-8BF8-7C38D7C132A7}">
      <dgm:prSet/>
      <dgm:spPr/>
      <dgm:t>
        <a:bodyPr/>
        <a:lstStyle/>
        <a:p>
          <a:endParaRPr lang="en-US"/>
        </a:p>
      </dgm:t>
    </dgm:pt>
    <dgm:pt modelId="{9385953B-2E55-4BFE-9993-17F4D5DFC498}" type="sibTrans" cxnId="{605F3CC4-A123-4F90-8BF8-7C38D7C132A7}">
      <dgm:prSet/>
      <dgm:spPr/>
      <dgm:t>
        <a:bodyPr/>
        <a:lstStyle/>
        <a:p>
          <a:endParaRPr lang="en-US"/>
        </a:p>
      </dgm:t>
    </dgm:pt>
    <dgm:pt modelId="{E039C208-E2C2-4275-8D75-2899F54C4FEA}" type="pres">
      <dgm:prSet presAssocID="{F73D867C-D3CB-4A8C-97D6-75C644570B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9D7188-935C-45F7-9715-2A00D7D9121B}" type="pres">
      <dgm:prSet presAssocID="{E86C6D41-F0E8-4555-AE1F-C26A1296B2DC}" presName="hierRoot1" presStyleCnt="0"/>
      <dgm:spPr/>
    </dgm:pt>
    <dgm:pt modelId="{04520A72-B8FD-42E2-8316-5FFD43C0F71C}" type="pres">
      <dgm:prSet presAssocID="{E86C6D41-F0E8-4555-AE1F-C26A1296B2DC}" presName="composite" presStyleCnt="0"/>
      <dgm:spPr/>
    </dgm:pt>
    <dgm:pt modelId="{80327ACB-5661-4631-8F3A-B58A5A48B4FA}" type="pres">
      <dgm:prSet presAssocID="{E86C6D41-F0E8-4555-AE1F-C26A1296B2DC}" presName="image" presStyleLbl="node0" presStyleIdx="0" presStyleCnt="1"/>
      <dgm:spPr/>
    </dgm:pt>
    <dgm:pt modelId="{330585F8-382A-46DC-9F88-69004AD1DE7E}" type="pres">
      <dgm:prSet presAssocID="{E86C6D41-F0E8-4555-AE1F-C26A1296B2DC}" presName="text" presStyleLbl="revTx" presStyleIdx="0" presStyleCnt="5" custScaleX="142042" custScaleY="148609" custLinFactNeighborX="28710" custLinFactNeighborY="-109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DC81F7-71CD-442D-8C05-F15A56B72382}" type="pres">
      <dgm:prSet presAssocID="{E86C6D41-F0E8-4555-AE1F-C26A1296B2DC}" presName="hierChild2" presStyleCnt="0"/>
      <dgm:spPr/>
    </dgm:pt>
    <dgm:pt modelId="{B088453A-D95B-4128-AF40-35F408C3DA59}" type="pres">
      <dgm:prSet presAssocID="{F2DFF99A-4625-44A2-A413-F246B5B2F4DC}" presName="Name10" presStyleLbl="parChTrans1D2" presStyleIdx="0" presStyleCnt="2"/>
      <dgm:spPr/>
    </dgm:pt>
    <dgm:pt modelId="{243FA24F-A459-4ED4-A3D4-1CFF583A6D5F}" type="pres">
      <dgm:prSet presAssocID="{6145E179-C06F-4704-A12F-BC79E5D903BB}" presName="hierRoot2" presStyleCnt="0"/>
      <dgm:spPr/>
    </dgm:pt>
    <dgm:pt modelId="{B4C62849-8AB6-4E24-8F46-0A449FE7CD3B}" type="pres">
      <dgm:prSet presAssocID="{6145E179-C06F-4704-A12F-BC79E5D903BB}" presName="composite2" presStyleCnt="0"/>
      <dgm:spPr/>
    </dgm:pt>
    <dgm:pt modelId="{B773D1D9-591D-4E78-817E-EE8FA0DEC0DA}" type="pres">
      <dgm:prSet presAssocID="{6145E179-C06F-4704-A12F-BC79E5D903BB}" presName="image2" presStyleLbl="node2" presStyleIdx="0" presStyleCnt="2"/>
      <dgm:spPr/>
    </dgm:pt>
    <dgm:pt modelId="{BA32E3B2-1855-4F91-BDE5-C21B29528B01}" type="pres">
      <dgm:prSet presAssocID="{6145E179-C06F-4704-A12F-BC79E5D903BB}" presName="text2" presStyleLbl="revTx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80910C-F285-4798-A584-9868DB87FF62}" type="pres">
      <dgm:prSet presAssocID="{6145E179-C06F-4704-A12F-BC79E5D903BB}" presName="hierChild3" presStyleCnt="0"/>
      <dgm:spPr/>
    </dgm:pt>
    <dgm:pt modelId="{AE078E36-E46D-4B57-BE5F-600AB1878EBE}" type="pres">
      <dgm:prSet presAssocID="{5EAE94EF-BC3B-4AB1-80B7-426BF452F510}" presName="Name17" presStyleLbl="parChTrans1D3" presStyleIdx="0" presStyleCnt="2"/>
      <dgm:spPr/>
    </dgm:pt>
    <dgm:pt modelId="{55F2D5C3-2122-42F4-B58B-BAB0FC4D5E63}" type="pres">
      <dgm:prSet presAssocID="{158D3643-48BC-4923-8B66-9505AE2CBB4F}" presName="hierRoot3" presStyleCnt="0"/>
      <dgm:spPr/>
    </dgm:pt>
    <dgm:pt modelId="{21A0A87E-FD70-48E1-991B-F7FFA924B84B}" type="pres">
      <dgm:prSet presAssocID="{158D3643-48BC-4923-8B66-9505AE2CBB4F}" presName="composite3" presStyleCnt="0"/>
      <dgm:spPr/>
    </dgm:pt>
    <dgm:pt modelId="{000DEF66-3640-445D-B96F-64967B9AC031}" type="pres">
      <dgm:prSet presAssocID="{158D3643-48BC-4923-8B66-9505AE2CBB4F}" presName="image3" presStyleLbl="node3" presStyleIdx="0" presStyleCnt="2"/>
      <dgm:spPr/>
    </dgm:pt>
    <dgm:pt modelId="{88346834-E15E-41E4-AEF9-836B537FD198}" type="pres">
      <dgm:prSet presAssocID="{158D3643-48BC-4923-8B66-9505AE2CBB4F}" presName="text3" presStyleLbl="revTx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9DA5A7-478D-48C5-8F90-AA8954D9A2E1}" type="pres">
      <dgm:prSet presAssocID="{158D3643-48BC-4923-8B66-9505AE2CBB4F}" presName="hierChild4" presStyleCnt="0"/>
      <dgm:spPr/>
    </dgm:pt>
    <dgm:pt modelId="{8CAE67BC-2649-42EA-9DA0-781026FC6E9A}" type="pres">
      <dgm:prSet presAssocID="{C33D0395-42F1-4ABD-BF6B-B3FFD975C991}" presName="Name17" presStyleLbl="parChTrans1D3" presStyleIdx="1" presStyleCnt="2"/>
      <dgm:spPr/>
    </dgm:pt>
    <dgm:pt modelId="{BF847CB4-F6D4-48C3-A0EA-657CD0829651}" type="pres">
      <dgm:prSet presAssocID="{202A8B96-AEBF-4CE1-8D9F-43B1A2DC4139}" presName="hierRoot3" presStyleCnt="0"/>
      <dgm:spPr/>
    </dgm:pt>
    <dgm:pt modelId="{70E81B65-3BD4-4E16-AE25-02F41410C16D}" type="pres">
      <dgm:prSet presAssocID="{202A8B96-AEBF-4CE1-8D9F-43B1A2DC4139}" presName="composite3" presStyleCnt="0"/>
      <dgm:spPr/>
    </dgm:pt>
    <dgm:pt modelId="{5918B250-1589-460E-8F5E-2BCA35773B41}" type="pres">
      <dgm:prSet presAssocID="{202A8B96-AEBF-4CE1-8D9F-43B1A2DC4139}" presName="image3" presStyleLbl="node3" presStyleIdx="1" presStyleCnt="2"/>
      <dgm:spPr/>
    </dgm:pt>
    <dgm:pt modelId="{19E0C068-4C7A-4523-A680-780D8811B045}" type="pres">
      <dgm:prSet presAssocID="{202A8B96-AEBF-4CE1-8D9F-43B1A2DC4139}" presName="text3" presStyleLbl="revTx" presStyleIdx="3" presStyleCnt="5">
        <dgm:presLayoutVars>
          <dgm:chPref val="3"/>
        </dgm:presLayoutVars>
      </dgm:prSet>
      <dgm:spPr/>
    </dgm:pt>
    <dgm:pt modelId="{F71BC8EA-B91B-480D-BAB4-E1E87E7ED22C}" type="pres">
      <dgm:prSet presAssocID="{202A8B96-AEBF-4CE1-8D9F-43B1A2DC4139}" presName="hierChild4" presStyleCnt="0"/>
      <dgm:spPr/>
    </dgm:pt>
    <dgm:pt modelId="{4EBC0A4A-2B1E-4717-AE20-69CF8B4ED635}" type="pres">
      <dgm:prSet presAssocID="{D7756D98-9528-4020-AFCF-DD2F58BB3E6C}" presName="Name10" presStyleLbl="parChTrans1D2" presStyleIdx="1" presStyleCnt="2"/>
      <dgm:spPr/>
    </dgm:pt>
    <dgm:pt modelId="{F7545062-3CF1-4716-BF5E-74D42CBDB0ED}" type="pres">
      <dgm:prSet presAssocID="{0E485E13-F19B-4F54-B56D-BAEE5769835E}" presName="hierRoot2" presStyleCnt="0"/>
      <dgm:spPr/>
    </dgm:pt>
    <dgm:pt modelId="{D6C5EE26-47E0-46A7-9C05-CCBDE90E0AA9}" type="pres">
      <dgm:prSet presAssocID="{0E485E13-F19B-4F54-B56D-BAEE5769835E}" presName="composite2" presStyleCnt="0"/>
      <dgm:spPr/>
    </dgm:pt>
    <dgm:pt modelId="{8278F24F-C83E-4BED-B5F9-A96D61E61263}" type="pres">
      <dgm:prSet presAssocID="{0E485E13-F19B-4F54-B56D-BAEE5769835E}" presName="image2" presStyleLbl="node2" presStyleIdx="1" presStyleCnt="2"/>
      <dgm:spPr/>
    </dgm:pt>
    <dgm:pt modelId="{48B3ECB4-D08F-4943-B847-F9DA02A6137B}" type="pres">
      <dgm:prSet presAssocID="{0E485E13-F19B-4F54-B56D-BAEE5769835E}" presName="text2" presStyleLbl="revTx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EDE0FA-727A-40CD-B263-487BAFE686B7}" type="pres">
      <dgm:prSet presAssocID="{0E485E13-F19B-4F54-B56D-BAEE5769835E}" presName="hierChild3" presStyleCnt="0"/>
      <dgm:spPr/>
    </dgm:pt>
  </dgm:ptLst>
  <dgm:cxnLst>
    <dgm:cxn modelId="{DF0DC6A8-A23C-437F-A176-332E0CF968DB}" type="presOf" srcId="{6145E179-C06F-4704-A12F-BC79E5D903BB}" destId="{BA32E3B2-1855-4F91-BDE5-C21B29528B01}" srcOrd="0" destOrd="0" presId="urn:microsoft.com/office/officeart/2009/layout/CirclePictureHierarchy"/>
    <dgm:cxn modelId="{8B631E9B-2B3F-4E81-8897-B91A6F79D54D}" type="presOf" srcId="{202A8B96-AEBF-4CE1-8D9F-43B1A2DC4139}" destId="{19E0C068-4C7A-4523-A680-780D8811B045}" srcOrd="0" destOrd="0" presId="urn:microsoft.com/office/officeart/2009/layout/CirclePictureHierarchy"/>
    <dgm:cxn modelId="{64709F64-D317-4EB1-AE25-96CF97046CE5}" type="presOf" srcId="{D7756D98-9528-4020-AFCF-DD2F58BB3E6C}" destId="{4EBC0A4A-2B1E-4717-AE20-69CF8B4ED635}" srcOrd="0" destOrd="0" presId="urn:microsoft.com/office/officeart/2009/layout/CirclePictureHierarchy"/>
    <dgm:cxn modelId="{FC671559-29E9-43B8-93E7-F8A807237EA6}" type="presOf" srcId="{F73D867C-D3CB-4A8C-97D6-75C644570B0B}" destId="{E039C208-E2C2-4275-8D75-2899F54C4FEA}" srcOrd="0" destOrd="0" presId="urn:microsoft.com/office/officeart/2009/layout/CirclePictureHierarchy"/>
    <dgm:cxn modelId="{B7DCC97D-1F65-4249-8836-F3B0B576294D}" type="presOf" srcId="{5EAE94EF-BC3B-4AB1-80B7-426BF452F510}" destId="{AE078E36-E46D-4B57-BE5F-600AB1878EBE}" srcOrd="0" destOrd="0" presId="urn:microsoft.com/office/officeart/2009/layout/CirclePictureHierarchy"/>
    <dgm:cxn modelId="{3127C3B6-444D-4DA4-9669-FB2571EC99CE}" type="presOf" srcId="{0E485E13-F19B-4F54-B56D-BAEE5769835E}" destId="{48B3ECB4-D08F-4943-B847-F9DA02A6137B}" srcOrd="0" destOrd="0" presId="urn:microsoft.com/office/officeart/2009/layout/CirclePictureHierarchy"/>
    <dgm:cxn modelId="{53E276B9-58D8-4C45-9519-DE6D7D7A82F2}" srcId="{E86C6D41-F0E8-4555-AE1F-C26A1296B2DC}" destId="{0E485E13-F19B-4F54-B56D-BAEE5769835E}" srcOrd="1" destOrd="0" parTransId="{D7756D98-9528-4020-AFCF-DD2F58BB3E6C}" sibTransId="{01DEEBA8-C096-4CB2-A434-BA7750C9F976}"/>
    <dgm:cxn modelId="{68F93658-99E8-46F3-8B57-F8B570471E2A}" type="presOf" srcId="{C33D0395-42F1-4ABD-BF6B-B3FFD975C991}" destId="{8CAE67BC-2649-42EA-9DA0-781026FC6E9A}" srcOrd="0" destOrd="0" presId="urn:microsoft.com/office/officeart/2009/layout/CirclePictureHierarchy"/>
    <dgm:cxn modelId="{930EF0AF-D4BA-40E6-AE60-00D93F762E65}" srcId="{E86C6D41-F0E8-4555-AE1F-C26A1296B2DC}" destId="{6145E179-C06F-4704-A12F-BC79E5D903BB}" srcOrd="0" destOrd="0" parTransId="{F2DFF99A-4625-44A2-A413-F246B5B2F4DC}" sibTransId="{852C13F4-A683-4FBB-B498-2FDEF8D137EB}"/>
    <dgm:cxn modelId="{89FC8255-A1E3-44F7-9E80-FF0491672443}" srcId="{6145E179-C06F-4704-A12F-BC79E5D903BB}" destId="{158D3643-48BC-4923-8B66-9505AE2CBB4F}" srcOrd="0" destOrd="0" parTransId="{5EAE94EF-BC3B-4AB1-80B7-426BF452F510}" sibTransId="{040F161B-7D2F-46A0-B0EE-D4D8228A9027}"/>
    <dgm:cxn modelId="{A5E2B21C-F3B3-44C2-A179-26153AC9FCF7}" type="presOf" srcId="{E86C6D41-F0E8-4555-AE1F-C26A1296B2DC}" destId="{330585F8-382A-46DC-9F88-69004AD1DE7E}" srcOrd="0" destOrd="0" presId="urn:microsoft.com/office/officeart/2009/layout/CirclePictureHierarchy"/>
    <dgm:cxn modelId="{605F3CC4-A123-4F90-8BF8-7C38D7C132A7}" srcId="{6145E179-C06F-4704-A12F-BC79E5D903BB}" destId="{202A8B96-AEBF-4CE1-8D9F-43B1A2DC4139}" srcOrd="1" destOrd="0" parTransId="{C33D0395-42F1-4ABD-BF6B-B3FFD975C991}" sibTransId="{9385953B-2E55-4BFE-9993-17F4D5DFC498}"/>
    <dgm:cxn modelId="{47807CD8-9F14-4F3D-A7E8-AB2197701815}" type="presOf" srcId="{F2DFF99A-4625-44A2-A413-F246B5B2F4DC}" destId="{B088453A-D95B-4128-AF40-35F408C3DA59}" srcOrd="0" destOrd="0" presId="urn:microsoft.com/office/officeart/2009/layout/CirclePictureHierarchy"/>
    <dgm:cxn modelId="{74A23095-240B-444C-86C8-5045C4E1D1C5}" type="presOf" srcId="{158D3643-48BC-4923-8B66-9505AE2CBB4F}" destId="{88346834-E15E-41E4-AEF9-836B537FD198}" srcOrd="0" destOrd="0" presId="urn:microsoft.com/office/officeart/2009/layout/CirclePictureHierarchy"/>
    <dgm:cxn modelId="{BB43B9A4-D006-42BF-9636-42A9783B1C51}" srcId="{F73D867C-D3CB-4A8C-97D6-75C644570B0B}" destId="{E86C6D41-F0E8-4555-AE1F-C26A1296B2DC}" srcOrd="0" destOrd="0" parTransId="{931ED63E-4228-4D03-A0FC-47B1939B665B}" sibTransId="{74C451CD-5211-4168-A294-C4A77F5877DE}"/>
    <dgm:cxn modelId="{DF872CBA-30C5-45DF-B98D-CD5199BDFBDC}" type="presParOf" srcId="{E039C208-E2C2-4275-8D75-2899F54C4FEA}" destId="{3D9D7188-935C-45F7-9715-2A00D7D9121B}" srcOrd="0" destOrd="0" presId="urn:microsoft.com/office/officeart/2009/layout/CirclePictureHierarchy"/>
    <dgm:cxn modelId="{1D6C7763-8A1C-4835-AAD5-8EDB4AEF166C}" type="presParOf" srcId="{3D9D7188-935C-45F7-9715-2A00D7D9121B}" destId="{04520A72-B8FD-42E2-8316-5FFD43C0F71C}" srcOrd="0" destOrd="0" presId="urn:microsoft.com/office/officeart/2009/layout/CirclePictureHierarchy"/>
    <dgm:cxn modelId="{6D534311-F1C1-4F40-A913-E859477FA2B1}" type="presParOf" srcId="{04520A72-B8FD-42E2-8316-5FFD43C0F71C}" destId="{80327ACB-5661-4631-8F3A-B58A5A48B4FA}" srcOrd="0" destOrd="0" presId="urn:microsoft.com/office/officeart/2009/layout/CirclePictureHierarchy"/>
    <dgm:cxn modelId="{B96C54EE-1651-4706-8872-09B05E1CA080}" type="presParOf" srcId="{04520A72-B8FD-42E2-8316-5FFD43C0F71C}" destId="{330585F8-382A-46DC-9F88-69004AD1DE7E}" srcOrd="1" destOrd="0" presId="urn:microsoft.com/office/officeart/2009/layout/CirclePictureHierarchy"/>
    <dgm:cxn modelId="{2199A3D0-DBF3-452E-92C8-642AB888D9CB}" type="presParOf" srcId="{3D9D7188-935C-45F7-9715-2A00D7D9121B}" destId="{C8DC81F7-71CD-442D-8C05-F15A56B72382}" srcOrd="1" destOrd="0" presId="urn:microsoft.com/office/officeart/2009/layout/CirclePictureHierarchy"/>
    <dgm:cxn modelId="{0699578A-709B-429F-8D30-E5C113ADDC96}" type="presParOf" srcId="{C8DC81F7-71CD-442D-8C05-F15A56B72382}" destId="{B088453A-D95B-4128-AF40-35F408C3DA59}" srcOrd="0" destOrd="0" presId="urn:microsoft.com/office/officeart/2009/layout/CirclePictureHierarchy"/>
    <dgm:cxn modelId="{74D311DD-423B-4929-9B75-43C4551F4B31}" type="presParOf" srcId="{C8DC81F7-71CD-442D-8C05-F15A56B72382}" destId="{243FA24F-A459-4ED4-A3D4-1CFF583A6D5F}" srcOrd="1" destOrd="0" presId="urn:microsoft.com/office/officeart/2009/layout/CirclePictureHierarchy"/>
    <dgm:cxn modelId="{26AB1EDF-BF31-4432-89AC-0BF69C230F3C}" type="presParOf" srcId="{243FA24F-A459-4ED4-A3D4-1CFF583A6D5F}" destId="{B4C62849-8AB6-4E24-8F46-0A449FE7CD3B}" srcOrd="0" destOrd="0" presId="urn:microsoft.com/office/officeart/2009/layout/CirclePictureHierarchy"/>
    <dgm:cxn modelId="{B604152A-9FEE-4425-94A0-C0ACAFB1C486}" type="presParOf" srcId="{B4C62849-8AB6-4E24-8F46-0A449FE7CD3B}" destId="{B773D1D9-591D-4E78-817E-EE8FA0DEC0DA}" srcOrd="0" destOrd="0" presId="urn:microsoft.com/office/officeart/2009/layout/CirclePictureHierarchy"/>
    <dgm:cxn modelId="{A11D82E4-BCA2-4458-86DB-967310A88F06}" type="presParOf" srcId="{B4C62849-8AB6-4E24-8F46-0A449FE7CD3B}" destId="{BA32E3B2-1855-4F91-BDE5-C21B29528B01}" srcOrd="1" destOrd="0" presId="urn:microsoft.com/office/officeart/2009/layout/CirclePictureHierarchy"/>
    <dgm:cxn modelId="{8967F582-2761-4616-8DBB-7CB3AAEBC3B7}" type="presParOf" srcId="{243FA24F-A459-4ED4-A3D4-1CFF583A6D5F}" destId="{9280910C-F285-4798-A584-9868DB87FF62}" srcOrd="1" destOrd="0" presId="urn:microsoft.com/office/officeart/2009/layout/CirclePictureHierarchy"/>
    <dgm:cxn modelId="{46F9B318-E324-4C1D-80A1-9607E320D00C}" type="presParOf" srcId="{9280910C-F285-4798-A584-9868DB87FF62}" destId="{AE078E36-E46D-4B57-BE5F-600AB1878EBE}" srcOrd="0" destOrd="0" presId="urn:microsoft.com/office/officeart/2009/layout/CirclePictureHierarchy"/>
    <dgm:cxn modelId="{CAFB345D-2406-4C60-BADC-33B1B50D96C6}" type="presParOf" srcId="{9280910C-F285-4798-A584-9868DB87FF62}" destId="{55F2D5C3-2122-42F4-B58B-BAB0FC4D5E63}" srcOrd="1" destOrd="0" presId="urn:microsoft.com/office/officeart/2009/layout/CirclePictureHierarchy"/>
    <dgm:cxn modelId="{42A92BFF-4641-4A85-82C4-2AA28C6B8E44}" type="presParOf" srcId="{55F2D5C3-2122-42F4-B58B-BAB0FC4D5E63}" destId="{21A0A87E-FD70-48E1-991B-F7FFA924B84B}" srcOrd="0" destOrd="0" presId="urn:microsoft.com/office/officeart/2009/layout/CirclePictureHierarchy"/>
    <dgm:cxn modelId="{406DD487-0193-49B0-B599-F79005273FD4}" type="presParOf" srcId="{21A0A87E-FD70-48E1-991B-F7FFA924B84B}" destId="{000DEF66-3640-445D-B96F-64967B9AC031}" srcOrd="0" destOrd="0" presId="urn:microsoft.com/office/officeart/2009/layout/CirclePictureHierarchy"/>
    <dgm:cxn modelId="{BF9B2F74-90E9-4AD8-91F2-841363D96FC8}" type="presParOf" srcId="{21A0A87E-FD70-48E1-991B-F7FFA924B84B}" destId="{88346834-E15E-41E4-AEF9-836B537FD198}" srcOrd="1" destOrd="0" presId="urn:microsoft.com/office/officeart/2009/layout/CirclePictureHierarchy"/>
    <dgm:cxn modelId="{1EFA1BA6-BF30-470C-8D06-EC1CEA7AD120}" type="presParOf" srcId="{55F2D5C3-2122-42F4-B58B-BAB0FC4D5E63}" destId="{139DA5A7-478D-48C5-8F90-AA8954D9A2E1}" srcOrd="1" destOrd="0" presId="urn:microsoft.com/office/officeart/2009/layout/CirclePictureHierarchy"/>
    <dgm:cxn modelId="{CECFC8A8-0BD3-420B-8EB3-BB3A2E321AC1}" type="presParOf" srcId="{9280910C-F285-4798-A584-9868DB87FF62}" destId="{8CAE67BC-2649-42EA-9DA0-781026FC6E9A}" srcOrd="2" destOrd="0" presId="urn:microsoft.com/office/officeart/2009/layout/CirclePictureHierarchy"/>
    <dgm:cxn modelId="{C1BF8A95-43B9-4D85-BC82-28F567E5F896}" type="presParOf" srcId="{9280910C-F285-4798-A584-9868DB87FF62}" destId="{BF847CB4-F6D4-48C3-A0EA-657CD0829651}" srcOrd="3" destOrd="0" presId="urn:microsoft.com/office/officeart/2009/layout/CirclePictureHierarchy"/>
    <dgm:cxn modelId="{6A0F03E3-3CE1-41A0-B010-20DE73D49B8F}" type="presParOf" srcId="{BF847CB4-F6D4-48C3-A0EA-657CD0829651}" destId="{70E81B65-3BD4-4E16-AE25-02F41410C16D}" srcOrd="0" destOrd="0" presId="urn:microsoft.com/office/officeart/2009/layout/CirclePictureHierarchy"/>
    <dgm:cxn modelId="{BF10C45C-D939-4AB1-8E37-ADEE4847733E}" type="presParOf" srcId="{70E81B65-3BD4-4E16-AE25-02F41410C16D}" destId="{5918B250-1589-460E-8F5E-2BCA35773B41}" srcOrd="0" destOrd="0" presId="urn:microsoft.com/office/officeart/2009/layout/CirclePictureHierarchy"/>
    <dgm:cxn modelId="{B68F72B8-F8F2-46CD-A950-46AE7D0F9AD1}" type="presParOf" srcId="{70E81B65-3BD4-4E16-AE25-02F41410C16D}" destId="{19E0C068-4C7A-4523-A680-780D8811B045}" srcOrd="1" destOrd="0" presId="urn:microsoft.com/office/officeart/2009/layout/CirclePictureHierarchy"/>
    <dgm:cxn modelId="{F24997B6-8515-4763-822A-245CB9195467}" type="presParOf" srcId="{BF847CB4-F6D4-48C3-A0EA-657CD0829651}" destId="{F71BC8EA-B91B-480D-BAB4-E1E87E7ED22C}" srcOrd="1" destOrd="0" presId="urn:microsoft.com/office/officeart/2009/layout/CirclePictureHierarchy"/>
    <dgm:cxn modelId="{EE193854-A0BD-4CB4-953B-207B5F69221F}" type="presParOf" srcId="{C8DC81F7-71CD-442D-8C05-F15A56B72382}" destId="{4EBC0A4A-2B1E-4717-AE20-69CF8B4ED635}" srcOrd="2" destOrd="0" presId="urn:microsoft.com/office/officeart/2009/layout/CirclePictureHierarchy"/>
    <dgm:cxn modelId="{5AFDE5DC-3E10-47CC-B22B-25ACCB048CCE}" type="presParOf" srcId="{C8DC81F7-71CD-442D-8C05-F15A56B72382}" destId="{F7545062-3CF1-4716-BF5E-74D42CBDB0ED}" srcOrd="3" destOrd="0" presId="urn:microsoft.com/office/officeart/2009/layout/CirclePictureHierarchy"/>
    <dgm:cxn modelId="{7A00C79F-870D-4D6C-ACC2-15A56EA90A8F}" type="presParOf" srcId="{F7545062-3CF1-4716-BF5E-74D42CBDB0ED}" destId="{D6C5EE26-47E0-46A7-9C05-CCBDE90E0AA9}" srcOrd="0" destOrd="0" presId="urn:microsoft.com/office/officeart/2009/layout/CirclePictureHierarchy"/>
    <dgm:cxn modelId="{834CBB0E-403A-4897-925D-27ED7BB8683B}" type="presParOf" srcId="{D6C5EE26-47E0-46A7-9C05-CCBDE90E0AA9}" destId="{8278F24F-C83E-4BED-B5F9-A96D61E61263}" srcOrd="0" destOrd="0" presId="urn:microsoft.com/office/officeart/2009/layout/CirclePictureHierarchy"/>
    <dgm:cxn modelId="{56CE6B89-1756-4C2F-A7DC-C945452151DE}" type="presParOf" srcId="{D6C5EE26-47E0-46A7-9C05-CCBDE90E0AA9}" destId="{48B3ECB4-D08F-4943-B847-F9DA02A6137B}" srcOrd="1" destOrd="0" presId="urn:microsoft.com/office/officeart/2009/layout/CirclePictureHierarchy"/>
    <dgm:cxn modelId="{9BF0C798-9C8E-416F-9A2A-55364BE7DC69}" type="presParOf" srcId="{F7545062-3CF1-4716-BF5E-74D42CBDB0ED}" destId="{4DEDE0FA-727A-40CD-B263-487BAFE686B7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85347-F5DA-461F-BF9B-1CFA934437CB}">
      <dsp:nvSpPr>
        <dsp:cNvPr id="0" name=""/>
        <dsp:cNvSpPr/>
      </dsp:nvSpPr>
      <dsp:spPr>
        <a:xfrm>
          <a:off x="0" y="0"/>
          <a:ext cx="11929593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Inter</a:t>
          </a:r>
          <a:r>
            <a:rPr lang="en-US" sz="2800" kern="1200" baseline="0" dirty="0" smtClean="0"/>
            <a:t> GIC – Inter CPU Routing improves Interrupt </a:t>
          </a:r>
          <a:r>
            <a:rPr lang="en-IN" sz="2800" kern="1200" baseline="0" dirty="0" smtClean="0"/>
            <a:t>Handling Performance</a:t>
          </a:r>
          <a:endParaRPr lang="en-US" sz="2800" kern="1200" dirty="0"/>
        </a:p>
      </dsp:txBody>
      <dsp:txXfrm>
        <a:off x="59399" y="59399"/>
        <a:ext cx="11810795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C0A4A-2B1E-4717-AE20-69CF8B4ED635}">
      <dsp:nvSpPr>
        <dsp:cNvPr id="0" name=""/>
        <dsp:cNvSpPr/>
      </dsp:nvSpPr>
      <dsp:spPr>
        <a:xfrm>
          <a:off x="2288368" y="1759780"/>
          <a:ext cx="1132878" cy="410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142"/>
              </a:lnTo>
              <a:lnTo>
                <a:pt x="1132878" y="295142"/>
              </a:lnTo>
              <a:lnTo>
                <a:pt x="1132878" y="4106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E67BC-2649-42EA-9DA0-781026FC6E9A}">
      <dsp:nvSpPr>
        <dsp:cNvPr id="0" name=""/>
        <dsp:cNvSpPr/>
      </dsp:nvSpPr>
      <dsp:spPr>
        <a:xfrm>
          <a:off x="1388557" y="2909576"/>
          <a:ext cx="1016344" cy="232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41"/>
              </a:lnTo>
              <a:lnTo>
                <a:pt x="1016344" y="117341"/>
              </a:lnTo>
              <a:lnTo>
                <a:pt x="1016344" y="2328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78E36-E46D-4B57-BE5F-600AB1878EBE}">
      <dsp:nvSpPr>
        <dsp:cNvPr id="0" name=""/>
        <dsp:cNvSpPr/>
      </dsp:nvSpPr>
      <dsp:spPr>
        <a:xfrm>
          <a:off x="372212" y="2909576"/>
          <a:ext cx="1016344" cy="232835"/>
        </a:xfrm>
        <a:custGeom>
          <a:avLst/>
          <a:gdLst/>
          <a:ahLst/>
          <a:cxnLst/>
          <a:rect l="0" t="0" r="0" b="0"/>
          <a:pathLst>
            <a:path>
              <a:moveTo>
                <a:pt x="1016344" y="0"/>
              </a:moveTo>
              <a:lnTo>
                <a:pt x="1016344" y="117341"/>
              </a:lnTo>
              <a:lnTo>
                <a:pt x="0" y="117341"/>
              </a:lnTo>
              <a:lnTo>
                <a:pt x="0" y="2328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8453A-D95B-4128-AF40-35F408C3DA59}">
      <dsp:nvSpPr>
        <dsp:cNvPr id="0" name=""/>
        <dsp:cNvSpPr/>
      </dsp:nvSpPr>
      <dsp:spPr>
        <a:xfrm>
          <a:off x="1388557" y="1759780"/>
          <a:ext cx="899810" cy="410636"/>
        </a:xfrm>
        <a:custGeom>
          <a:avLst/>
          <a:gdLst/>
          <a:ahLst/>
          <a:cxnLst/>
          <a:rect l="0" t="0" r="0" b="0"/>
          <a:pathLst>
            <a:path>
              <a:moveTo>
                <a:pt x="899810" y="0"/>
              </a:moveTo>
              <a:lnTo>
                <a:pt x="899810" y="295142"/>
              </a:lnTo>
              <a:lnTo>
                <a:pt x="0" y="295142"/>
              </a:lnTo>
              <a:lnTo>
                <a:pt x="0" y="4106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27ACB-5661-4631-8F3A-B58A5A48B4FA}">
      <dsp:nvSpPr>
        <dsp:cNvPr id="0" name=""/>
        <dsp:cNvSpPr/>
      </dsp:nvSpPr>
      <dsp:spPr>
        <a:xfrm>
          <a:off x="1918788" y="1020620"/>
          <a:ext cx="739159" cy="739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585F8-382A-46DC-9F88-69004AD1DE7E}">
      <dsp:nvSpPr>
        <dsp:cNvPr id="0" name=""/>
        <dsp:cNvSpPr/>
      </dsp:nvSpPr>
      <dsp:spPr>
        <a:xfrm>
          <a:off x="2743199" y="757948"/>
          <a:ext cx="1574876" cy="1098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(Interrupt Routing Mode)</a:t>
          </a:r>
          <a:endParaRPr lang="en-US" sz="1300" kern="1200" dirty="0"/>
        </a:p>
      </dsp:txBody>
      <dsp:txXfrm>
        <a:off x="2743199" y="757948"/>
        <a:ext cx="1574876" cy="1098458"/>
      </dsp:txXfrm>
    </dsp:sp>
    <dsp:sp modelId="{B773D1D9-591D-4E78-817E-EE8FA0DEC0DA}">
      <dsp:nvSpPr>
        <dsp:cNvPr id="0" name=""/>
        <dsp:cNvSpPr/>
      </dsp:nvSpPr>
      <dsp:spPr>
        <a:xfrm>
          <a:off x="1018977" y="2170416"/>
          <a:ext cx="739159" cy="739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2E3B2-1855-4F91-BDE5-C21B29528B01}">
      <dsp:nvSpPr>
        <dsp:cNvPr id="0" name=""/>
        <dsp:cNvSpPr/>
      </dsp:nvSpPr>
      <dsp:spPr>
        <a:xfrm>
          <a:off x="1758137" y="2168568"/>
          <a:ext cx="1108739" cy="739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Auto Route</a:t>
          </a:r>
        </a:p>
      </dsp:txBody>
      <dsp:txXfrm>
        <a:off x="1758137" y="2168568"/>
        <a:ext cx="1108739" cy="739159"/>
      </dsp:txXfrm>
    </dsp:sp>
    <dsp:sp modelId="{000DEF66-3640-445D-B96F-64967B9AC031}">
      <dsp:nvSpPr>
        <dsp:cNvPr id="0" name=""/>
        <dsp:cNvSpPr/>
      </dsp:nvSpPr>
      <dsp:spPr>
        <a:xfrm>
          <a:off x="2633" y="3142411"/>
          <a:ext cx="739159" cy="739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46834-E15E-41E4-AEF9-836B537FD198}">
      <dsp:nvSpPr>
        <dsp:cNvPr id="0" name=""/>
        <dsp:cNvSpPr/>
      </dsp:nvSpPr>
      <dsp:spPr>
        <a:xfrm>
          <a:off x="741792" y="3140563"/>
          <a:ext cx="1108739" cy="739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Wake  request to low power core</a:t>
          </a:r>
        </a:p>
      </dsp:txBody>
      <dsp:txXfrm>
        <a:off x="741792" y="3140563"/>
        <a:ext cx="1108739" cy="739159"/>
      </dsp:txXfrm>
    </dsp:sp>
    <dsp:sp modelId="{5918B250-1589-460E-8F5E-2BCA35773B41}">
      <dsp:nvSpPr>
        <dsp:cNvPr id="0" name=""/>
        <dsp:cNvSpPr/>
      </dsp:nvSpPr>
      <dsp:spPr>
        <a:xfrm>
          <a:off x="2035322" y="3142411"/>
          <a:ext cx="739159" cy="739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0C068-4C7A-4523-A680-780D8811B045}">
      <dsp:nvSpPr>
        <dsp:cNvPr id="0" name=""/>
        <dsp:cNvSpPr/>
      </dsp:nvSpPr>
      <dsp:spPr>
        <a:xfrm>
          <a:off x="2774482" y="3140563"/>
          <a:ext cx="1108739" cy="739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Wait for cores to be free to process </a:t>
          </a:r>
        </a:p>
      </dsp:txBody>
      <dsp:txXfrm>
        <a:off x="2774482" y="3140563"/>
        <a:ext cx="1108739" cy="739159"/>
      </dsp:txXfrm>
    </dsp:sp>
    <dsp:sp modelId="{8278F24F-C83E-4BED-B5F9-A96D61E61263}">
      <dsp:nvSpPr>
        <dsp:cNvPr id="0" name=""/>
        <dsp:cNvSpPr/>
      </dsp:nvSpPr>
      <dsp:spPr>
        <a:xfrm>
          <a:off x="3051667" y="2170416"/>
          <a:ext cx="739159" cy="739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3ECB4-D08F-4943-B847-F9DA02A6137B}">
      <dsp:nvSpPr>
        <dsp:cNvPr id="0" name=""/>
        <dsp:cNvSpPr/>
      </dsp:nvSpPr>
      <dsp:spPr>
        <a:xfrm>
          <a:off x="3790827" y="2168568"/>
          <a:ext cx="1108739" cy="739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User defined routing</a:t>
          </a:r>
        </a:p>
      </dsp:txBody>
      <dsp:txXfrm>
        <a:off x="3790827" y="2168568"/>
        <a:ext cx="1108739" cy="739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92038" y="0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r">
              <a:defRPr sz="1200"/>
            </a:lvl1pPr>
          </a:lstStyle>
          <a:p>
            <a:fld id="{9175845F-7813-4162-8E43-89DCBF023BA5}" type="datetimeFigureOut">
              <a:rPr lang="de-DE" smtClean="0"/>
              <a:pPr/>
              <a:t>24.07.2023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571208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92038" y="6571208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r">
              <a:defRPr sz="1200"/>
            </a:lvl1pPr>
          </a:lstStyle>
          <a:p>
            <a:fld id="{568AD7C4-ADB3-4393-A709-E94E9DB0B97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745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2038" y="0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A20AF34-6582-494F-851E-89D0463C3413}" type="datetimeFigureOut">
              <a:rPr lang="en-US"/>
              <a:pPr>
                <a:defRPr/>
              </a:pPr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9388" y="519113"/>
            <a:ext cx="4610100" cy="2593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66" tIns="46383" rIns="92766" bIns="4638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vert="horz" lIns="92766" tIns="46383" rIns="92766" bIns="4638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71208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2038" y="6571208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1248D3D-B91D-4C0E-B577-B2CAAE2DB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14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advent in Information Technology, emergence of Internet of Things, AI gadgetry, the need for VLSI in chip manufacturing has become inescapable.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demand and growing sophistication of applications have been continuously pushing the design and manufacturing of integrated circuits and electronic systems to unimaginable levels of complexity.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Verification of this sophisticated complex design is also a challenge.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well known that verification is a major time and effort drain in today’s design process.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Assertion based verification is one among the various widely used verification methods of these complex design.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the design complexity the assertion failures may vary from 1K to 100k.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practically impossible to manually debug these huge failures.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in turn will delay the verification closure and hence the time to market.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Debugging also requires the domain knowledge.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all know the famous Statement made by Gordon Moore, that “Number of transistor in an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doubles every eighteen months”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driving this law?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“innovation engine”, that fuels Moore’s law is the semiconductor process technology.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Semiconductor technology is growing day by day , with the advent in the semiconductor technology, we were able to develop complex systems.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these comes with a cost.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2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96000"/>
            <a:ext cx="1625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D410-BB1B-47BE-81F8-FA61DEEC5942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820FFD-5868-4678-ACC2-C353669912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3" y="6095476"/>
            <a:ext cx="1176058" cy="6821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8AA75-262C-4581-B680-B40EED1AE53C}" type="datetime1">
              <a:rPr lang="en-US" smtClean="0"/>
              <a:pPr>
                <a:defRPr/>
              </a:pPr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1D75C-4BF4-4FD2-BDFD-6A8F3FBC2A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495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D410-BB1B-47BE-81F8-FA61DEEC5942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356351"/>
            <a:ext cx="2946400" cy="365125"/>
          </a:xfrm>
        </p:spPr>
        <p:txBody>
          <a:bodyPr/>
          <a:lstStyle/>
          <a:p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C9A6E-F594-49C2-B860-46C046B55A0A}" type="datetime1">
              <a:rPr lang="en-US" smtClean="0"/>
              <a:pPr>
                <a:defRPr/>
              </a:pPr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D2C31-2823-4D5C-9492-C333022367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3DBD0-EF53-4770-BD75-2D2F0D6ECE2F}" type="datetime1">
              <a:rPr lang="en-US" smtClean="0"/>
              <a:pPr>
                <a:defRPr/>
              </a:pPr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7852F-9151-4853-BCAD-1A8F018BE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FC4C6-4205-4748-A8A0-C1F8D089C381}" type="datetime1">
              <a:rPr lang="en-US" smtClean="0"/>
              <a:pPr>
                <a:defRPr/>
              </a:pPr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8F293-4BBC-458E-B2BD-F4405770B8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1D31CF-E045-4E65-98EA-1CC49C1609F0}" type="datetime1">
              <a:rPr lang="en-US" smtClean="0"/>
              <a:pPr>
                <a:defRPr/>
              </a:pPr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1CC12-8E9A-49BF-AC1E-0475F8BB5E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1C8EF-5791-4944-A3D7-8A1B488512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4636B-F294-483D-938B-D9EE100D15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0D12D-C12F-4881-A45D-FFFF9E5E27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9" y="6228949"/>
            <a:ext cx="945931" cy="54864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6D410-BB1B-47BE-81F8-FA61DEEC5942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1F96AF-911C-4C94-9AB3-40AB3DC17CA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114" y="6073503"/>
            <a:ext cx="1175435" cy="7040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4" r:id="rId7"/>
    <p:sldLayoutId id="2147483905" r:id="rId8"/>
    <p:sldLayoutId id="2147483906" r:id="rId9"/>
    <p:sldLayoutId id="2147483907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Generic Verification Methodology for Chip to Chip Interrupt Handling in a Multi-Chip </a:t>
            </a:r>
            <a:r>
              <a:rPr lang="en-US" dirty="0" err="1" smtClean="0"/>
              <a:t>SoC</a:t>
            </a:r>
            <a:r>
              <a:rPr lang="en-US" dirty="0" smtClean="0"/>
              <a:t> (3DIC)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Vignesh</a:t>
            </a:r>
            <a:r>
              <a:rPr lang="en-US" dirty="0" smtClean="0"/>
              <a:t> </a:t>
            </a:r>
            <a:r>
              <a:rPr lang="en-US" dirty="0" err="1" smtClean="0"/>
              <a:t>Adiththan</a:t>
            </a:r>
            <a:r>
              <a:rPr lang="en-US" dirty="0" smtClean="0"/>
              <a:t>, Padma </a:t>
            </a:r>
            <a:r>
              <a:rPr lang="en-US" dirty="0" err="1" smtClean="0"/>
              <a:t>Vutukuru</a:t>
            </a:r>
            <a:r>
              <a:rPr lang="en-US" dirty="0" smtClean="0"/>
              <a:t>, </a:t>
            </a:r>
            <a:r>
              <a:rPr lang="en-US" dirty="0" err="1" smtClean="0"/>
              <a:t>Lalithraj</a:t>
            </a:r>
            <a:r>
              <a:rPr lang="en-US" dirty="0" smtClean="0"/>
              <a:t> </a:t>
            </a:r>
            <a:r>
              <a:rPr lang="en-US" dirty="0" err="1" smtClean="0"/>
              <a:t>Mailappa</a:t>
            </a:r>
            <a:r>
              <a:rPr lang="en-US" dirty="0" smtClean="0"/>
              <a:t>, </a:t>
            </a:r>
            <a:r>
              <a:rPr lang="en-US" dirty="0" err="1" smtClean="0"/>
              <a:t>Sekhar</a:t>
            </a:r>
            <a:r>
              <a:rPr lang="en-US" dirty="0" smtClean="0"/>
              <a:t> </a:t>
            </a:r>
            <a:r>
              <a:rPr lang="en-US" dirty="0" err="1" smtClean="0"/>
              <a:t>Dangudubiyyam</a:t>
            </a:r>
            <a:endParaRPr lang="en-US" dirty="0" smtClean="0"/>
          </a:p>
          <a:p>
            <a:r>
              <a:rPr lang="en-US" dirty="0" smtClean="0"/>
              <a:t>Samsung Semiconductor India Research (SSIR)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591" y="5629033"/>
            <a:ext cx="5032817" cy="1191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9243" r="1808" b="44394"/>
          <a:stretch/>
        </p:blipFill>
        <p:spPr bwMode="auto">
          <a:xfrm>
            <a:off x="6096000" y="1270808"/>
            <a:ext cx="5943600" cy="132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85" y="-69260"/>
            <a:ext cx="10972800" cy="1143000"/>
          </a:xfrm>
        </p:spPr>
        <p:txBody>
          <a:bodyPr/>
          <a:lstStyle/>
          <a:p>
            <a:r>
              <a:rPr lang="en-IN" dirty="0" smtClean="0"/>
              <a:t>Results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84" b="28550"/>
          <a:stretch/>
        </p:blipFill>
        <p:spPr bwMode="auto">
          <a:xfrm>
            <a:off x="228600" y="1524000"/>
            <a:ext cx="562848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0" b="16059"/>
          <a:stretch/>
        </p:blipFill>
        <p:spPr bwMode="auto">
          <a:xfrm>
            <a:off x="228600" y="3113123"/>
            <a:ext cx="5512777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28600" y="935049"/>
            <a:ext cx="4579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3) </a:t>
            </a:r>
            <a:r>
              <a:rPr lang="en-IN" sz="2400" dirty="0" smtClean="0">
                <a:latin typeface="+mn-lt"/>
              </a:rPr>
              <a:t>Dynamic off loading of interrupts</a:t>
            </a:r>
            <a:endParaRPr lang="en-IN" dirty="0">
              <a:latin typeface="+mn-lt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924800" y="2686531"/>
            <a:ext cx="2400300" cy="345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46" name="Rounded Rectangle 45"/>
          <p:cNvSpPr/>
          <p:nvPr/>
        </p:nvSpPr>
        <p:spPr>
          <a:xfrm>
            <a:off x="7924800" y="3273964"/>
            <a:ext cx="2400300" cy="345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47" name="Rounded Rectangle 46"/>
          <p:cNvSpPr/>
          <p:nvPr/>
        </p:nvSpPr>
        <p:spPr>
          <a:xfrm>
            <a:off x="7924800" y="3861397"/>
            <a:ext cx="2400300" cy="345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48" name="Rounded Rectangle 47"/>
          <p:cNvSpPr/>
          <p:nvPr/>
        </p:nvSpPr>
        <p:spPr>
          <a:xfrm>
            <a:off x="7924800" y="4504127"/>
            <a:ext cx="2400300" cy="345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49" name="Rounded Rectangle 48"/>
          <p:cNvSpPr/>
          <p:nvPr/>
        </p:nvSpPr>
        <p:spPr>
          <a:xfrm>
            <a:off x="7924800" y="5112260"/>
            <a:ext cx="2400300" cy="345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50" name="Rounded Rectangle 49"/>
          <p:cNvSpPr/>
          <p:nvPr/>
        </p:nvSpPr>
        <p:spPr>
          <a:xfrm>
            <a:off x="7924800" y="5720393"/>
            <a:ext cx="2400300" cy="345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51" name="TextBox 50"/>
          <p:cNvSpPr txBox="1"/>
          <p:nvPr/>
        </p:nvSpPr>
        <p:spPr>
          <a:xfrm>
            <a:off x="8058150" y="3267533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Intr_rising_checker</a:t>
            </a:r>
            <a:endParaRPr lang="en-IN" dirty="0"/>
          </a:p>
        </p:txBody>
      </p:sp>
      <p:sp>
        <p:nvSpPr>
          <p:cNvPr id="52" name="TextBox 51"/>
          <p:cNvSpPr txBox="1"/>
          <p:nvPr/>
        </p:nvSpPr>
        <p:spPr>
          <a:xfrm>
            <a:off x="8156330" y="2667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Intr_set_checker</a:t>
            </a:r>
            <a:endParaRPr lang="en-IN" dirty="0"/>
          </a:p>
        </p:txBody>
      </p:sp>
      <p:sp>
        <p:nvSpPr>
          <p:cNvPr id="53" name="TextBox 52"/>
          <p:cNvSpPr txBox="1"/>
          <p:nvPr/>
        </p:nvSpPr>
        <p:spPr>
          <a:xfrm>
            <a:off x="8085259" y="3855175"/>
            <a:ext cx="228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Intr_falling_checker</a:t>
            </a:r>
            <a:endParaRPr lang="en-IN" dirty="0"/>
          </a:p>
        </p:txBody>
      </p:sp>
      <p:sp>
        <p:nvSpPr>
          <p:cNvPr id="54" name="TextBox 53"/>
          <p:cNvSpPr txBox="1"/>
          <p:nvPr/>
        </p:nvSpPr>
        <p:spPr>
          <a:xfrm>
            <a:off x="8162192" y="448310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Intr_ack_checker</a:t>
            </a:r>
            <a:endParaRPr lang="en-IN" dirty="0"/>
          </a:p>
        </p:txBody>
      </p:sp>
      <p:sp>
        <p:nvSpPr>
          <p:cNvPr id="55" name="TextBox 54"/>
          <p:cNvSpPr txBox="1"/>
          <p:nvPr/>
        </p:nvSpPr>
        <p:spPr>
          <a:xfrm>
            <a:off x="8048625" y="5100394"/>
            <a:ext cx="236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Intr_disable_checker</a:t>
            </a:r>
            <a:endParaRPr lang="en-IN" dirty="0"/>
          </a:p>
        </p:txBody>
      </p:sp>
      <p:sp>
        <p:nvSpPr>
          <p:cNvPr id="56" name="TextBox 55"/>
          <p:cNvSpPr txBox="1"/>
          <p:nvPr/>
        </p:nvSpPr>
        <p:spPr>
          <a:xfrm>
            <a:off x="8156330" y="568431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Intr_eoi_checker</a:t>
            </a:r>
            <a:endParaRPr lang="en-IN" dirty="0"/>
          </a:p>
        </p:txBody>
      </p:sp>
      <p:sp>
        <p:nvSpPr>
          <p:cNvPr id="57" name="Down Arrow 56"/>
          <p:cNvSpPr/>
          <p:nvPr/>
        </p:nvSpPr>
        <p:spPr>
          <a:xfrm>
            <a:off x="9102090" y="3040354"/>
            <a:ext cx="45719" cy="2354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Down Arrow 57"/>
          <p:cNvSpPr/>
          <p:nvPr/>
        </p:nvSpPr>
        <p:spPr>
          <a:xfrm>
            <a:off x="9102090" y="3632043"/>
            <a:ext cx="45719" cy="207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Down Arrow 58"/>
          <p:cNvSpPr/>
          <p:nvPr/>
        </p:nvSpPr>
        <p:spPr>
          <a:xfrm>
            <a:off x="9100184" y="4237197"/>
            <a:ext cx="45719" cy="2354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Down Arrow 59"/>
          <p:cNvSpPr/>
          <p:nvPr/>
        </p:nvSpPr>
        <p:spPr>
          <a:xfrm>
            <a:off x="9104872" y="4862279"/>
            <a:ext cx="45719" cy="2354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Down Arrow 60"/>
          <p:cNvSpPr/>
          <p:nvPr/>
        </p:nvSpPr>
        <p:spPr>
          <a:xfrm>
            <a:off x="9100184" y="5488023"/>
            <a:ext cx="48358" cy="196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Rectangle 62"/>
          <p:cNvSpPr/>
          <p:nvPr/>
        </p:nvSpPr>
        <p:spPr>
          <a:xfrm>
            <a:off x="7687164" y="687202"/>
            <a:ext cx="3071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 smtClean="0">
                <a:latin typeface="+mn-lt"/>
              </a:rPr>
              <a:t>4) </a:t>
            </a:r>
            <a:r>
              <a:rPr lang="en-IN" sz="2400" dirty="0">
                <a:latin typeface="+mn-lt"/>
              </a:rPr>
              <a:t>Functional coverage </a:t>
            </a:r>
          </a:p>
        </p:txBody>
      </p:sp>
    </p:spTree>
    <p:extLst>
      <p:ext uri="{BB962C8B-B14F-4D97-AF65-F5344CB8AC3E}">
        <p14:creationId xmlns:p14="http://schemas.microsoft.com/office/powerpoint/2010/main" val="9302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Conclusion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Robust framework – extended to  multiple chips with ease</a:t>
            </a:r>
          </a:p>
          <a:p>
            <a:r>
              <a:rPr lang="en-IN" dirty="0" smtClean="0"/>
              <a:t>Functional coverage using a single ISR image</a:t>
            </a:r>
          </a:p>
          <a:p>
            <a:r>
              <a:rPr lang="en-IN" dirty="0" smtClean="0"/>
              <a:t>Power use case scenarios and core wakeup priority verification</a:t>
            </a:r>
          </a:p>
          <a:p>
            <a:r>
              <a:rPr lang="en-IN" dirty="0" smtClean="0"/>
              <a:t>Direct porting to emulation environment</a:t>
            </a:r>
          </a:p>
          <a:p>
            <a:r>
              <a:rPr lang="en-IN" dirty="0" smtClean="0"/>
              <a:t>Co Simulation</a:t>
            </a:r>
          </a:p>
          <a:p>
            <a:pPr lvl="1"/>
            <a:r>
              <a:rPr lang="en-IN" dirty="0" smtClean="0"/>
              <a:t>Interrupt coverage for hybrid C-SV environment</a:t>
            </a:r>
          </a:p>
          <a:p>
            <a:pPr lvl="1"/>
            <a:r>
              <a:rPr lang="en-IN" dirty="0" smtClean="0"/>
              <a:t>Components are environment independent</a:t>
            </a:r>
          </a:p>
          <a:p>
            <a:pPr lvl="1"/>
            <a:r>
              <a:rPr lang="en-IN" dirty="0" smtClean="0"/>
              <a:t>No sequence change required for interrupt coverage dump</a:t>
            </a:r>
          </a:p>
          <a:p>
            <a:pPr lvl="1"/>
            <a:r>
              <a:rPr lang="en-IN" dirty="0" smtClean="0"/>
              <a:t>Reduced turn around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Overview of GIC 600 and configuration in </a:t>
            </a:r>
            <a:r>
              <a:rPr lang="en-US" dirty="0" err="1" smtClean="0"/>
              <a:t>SoC</a:t>
            </a:r>
            <a:endParaRPr lang="en-US" dirty="0" smtClean="0"/>
          </a:p>
          <a:p>
            <a:r>
              <a:rPr lang="en-US" dirty="0" smtClean="0"/>
              <a:t>Applications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</a:t>
            </a:r>
            <a:r>
              <a:rPr lang="en-US" sz="2400" dirty="0" smtClean="0"/>
              <a:t>Inter chip interrupt routing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-Inter chip low power wake request generation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-Dynamic interrupt off loading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-Co Simulation based interrupt verification environment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0B04B0B-1052-4A1B-BCB1-C02D301837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73482"/>
              </p:ext>
            </p:extLst>
          </p:nvPr>
        </p:nvGraphicFramePr>
        <p:xfrm>
          <a:off x="53378" y="5996053"/>
          <a:ext cx="12039600" cy="3592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7B7455-5281-42DB-8E7C-E8F5FA79D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98" y="1504132"/>
            <a:ext cx="10972800" cy="1143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AB36F-1CE9-4A24-898E-B08681534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227794" y="1830026"/>
            <a:ext cx="3809811" cy="620244"/>
            <a:chOff x="0" y="657053"/>
            <a:chExt cx="3809811" cy="620244"/>
          </a:xfrm>
        </p:grpSpPr>
        <p:sp>
          <p:nvSpPr>
            <p:cNvPr id="12" name="Rounded Rectangle 11"/>
            <p:cNvSpPr/>
            <p:nvPr/>
          </p:nvSpPr>
          <p:spPr>
            <a:xfrm>
              <a:off x="0" y="657053"/>
              <a:ext cx="3809811" cy="620244"/>
            </a:xfrm>
            <a:prstGeom prst="roundRect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4"/>
            <p:cNvSpPr txBox="1"/>
            <p:nvPr/>
          </p:nvSpPr>
          <p:spPr>
            <a:xfrm>
              <a:off x="30278" y="687331"/>
              <a:ext cx="3749255" cy="559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Interrup</a:t>
              </a:r>
              <a:r>
                <a:rPr lang="en-US" sz="2800" dirty="0" smtClean="0"/>
                <a:t>t Routine</a:t>
              </a:r>
              <a:endParaRPr lang="en-US" sz="28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65808" y="2602477"/>
            <a:ext cx="4571797" cy="952117"/>
            <a:chOff x="0" y="1431604"/>
            <a:chExt cx="4571797" cy="952117"/>
          </a:xfrm>
        </p:grpSpPr>
        <p:sp>
          <p:nvSpPr>
            <p:cNvPr id="15" name="Rounded Rectangle 14"/>
            <p:cNvSpPr/>
            <p:nvPr/>
          </p:nvSpPr>
          <p:spPr>
            <a:xfrm>
              <a:off x="0" y="1431604"/>
              <a:ext cx="4571797" cy="952117"/>
            </a:xfrm>
            <a:prstGeom prst="roundRect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4"/>
            <p:cNvSpPr txBox="1"/>
            <p:nvPr/>
          </p:nvSpPr>
          <p:spPr>
            <a:xfrm>
              <a:off x="46479" y="1478083"/>
              <a:ext cx="4478839" cy="859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Interrupt Routing Sequence</a:t>
              </a:r>
              <a:endParaRPr lang="en-US" sz="28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72824" y="3680455"/>
            <a:ext cx="5866776" cy="692543"/>
            <a:chOff x="0" y="2600930"/>
            <a:chExt cx="5866776" cy="692543"/>
          </a:xfrm>
        </p:grpSpPr>
        <p:sp>
          <p:nvSpPr>
            <p:cNvPr id="18" name="Rounded Rectangle 17"/>
            <p:cNvSpPr/>
            <p:nvPr/>
          </p:nvSpPr>
          <p:spPr>
            <a:xfrm>
              <a:off x="0" y="2600930"/>
              <a:ext cx="5866776" cy="692543"/>
            </a:xfrm>
            <a:prstGeom prst="roundRect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4"/>
            <p:cNvSpPr txBox="1"/>
            <p:nvPr/>
          </p:nvSpPr>
          <p:spPr>
            <a:xfrm>
              <a:off x="33807" y="2634737"/>
              <a:ext cx="5799162" cy="624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Low Power Wake Request</a:t>
              </a:r>
              <a:endParaRPr lang="en-US" sz="28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879257" y="1058083"/>
            <a:ext cx="3158348" cy="563399"/>
            <a:chOff x="0" y="0"/>
            <a:chExt cx="3158348" cy="563399"/>
          </a:xfrm>
        </p:grpSpPr>
        <p:sp>
          <p:nvSpPr>
            <p:cNvPr id="21" name="Rounded Rectangle 20"/>
            <p:cNvSpPr/>
            <p:nvPr/>
          </p:nvSpPr>
          <p:spPr>
            <a:xfrm>
              <a:off x="0" y="0"/>
              <a:ext cx="3158348" cy="563399"/>
            </a:xfrm>
            <a:prstGeom prst="roundRect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ed Rectangle 4"/>
            <p:cNvSpPr txBox="1"/>
            <p:nvPr/>
          </p:nvSpPr>
          <p:spPr>
            <a:xfrm>
              <a:off x="27503" y="27503"/>
              <a:ext cx="3103342" cy="508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Interrupt Priority </a:t>
              </a:r>
              <a:endParaRPr lang="en-US" sz="2800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0007" y="1052610"/>
            <a:ext cx="3158348" cy="563399"/>
            <a:chOff x="0" y="0"/>
            <a:chExt cx="3158348" cy="563399"/>
          </a:xfrm>
        </p:grpSpPr>
        <p:sp>
          <p:nvSpPr>
            <p:cNvPr id="24" name="Rounded Rectangle 23"/>
            <p:cNvSpPr/>
            <p:nvPr/>
          </p:nvSpPr>
          <p:spPr>
            <a:xfrm>
              <a:off x="0" y="0"/>
              <a:ext cx="3158348" cy="563399"/>
            </a:xfrm>
            <a:prstGeom prst="roundRect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4"/>
            <p:cNvSpPr txBox="1"/>
            <p:nvPr/>
          </p:nvSpPr>
          <p:spPr>
            <a:xfrm>
              <a:off x="27503" y="27503"/>
              <a:ext cx="3103342" cy="508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/>
                <a:t>Complex Logic</a:t>
              </a:r>
              <a:endParaRPr lang="en-US" sz="28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0007" y="1832717"/>
            <a:ext cx="3809811" cy="620244"/>
            <a:chOff x="0" y="657053"/>
            <a:chExt cx="3809811" cy="620244"/>
          </a:xfrm>
        </p:grpSpPr>
        <p:sp>
          <p:nvSpPr>
            <p:cNvPr id="27" name="Rounded Rectangle 26"/>
            <p:cNvSpPr/>
            <p:nvPr/>
          </p:nvSpPr>
          <p:spPr>
            <a:xfrm>
              <a:off x="0" y="657053"/>
              <a:ext cx="3809811" cy="620244"/>
            </a:xfrm>
            <a:prstGeom prst="roundRect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4"/>
            <p:cNvSpPr txBox="1"/>
            <p:nvPr/>
          </p:nvSpPr>
          <p:spPr>
            <a:xfrm>
              <a:off x="30278" y="687331"/>
              <a:ext cx="3749255" cy="559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More Gates-&gt; More Area</a:t>
              </a:r>
              <a:endParaRPr lang="en-US" sz="2400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10007" y="2634460"/>
            <a:ext cx="4571797" cy="952117"/>
            <a:chOff x="0" y="1431604"/>
            <a:chExt cx="4571797" cy="952117"/>
          </a:xfrm>
        </p:grpSpPr>
        <p:sp>
          <p:nvSpPr>
            <p:cNvPr id="30" name="Rounded Rectangle 29"/>
            <p:cNvSpPr/>
            <p:nvPr/>
          </p:nvSpPr>
          <p:spPr>
            <a:xfrm>
              <a:off x="0" y="1431604"/>
              <a:ext cx="4571797" cy="952117"/>
            </a:xfrm>
            <a:prstGeom prst="roundRect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ed Rectangle 4"/>
            <p:cNvSpPr txBox="1"/>
            <p:nvPr/>
          </p:nvSpPr>
          <p:spPr>
            <a:xfrm>
              <a:off x="46479" y="1478083"/>
              <a:ext cx="4478839" cy="859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3DIC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More Area In smaller Form Factor</a:t>
              </a:r>
              <a:endParaRPr lang="en-US" sz="2400" kern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0007" y="3714262"/>
            <a:ext cx="5866776" cy="692543"/>
            <a:chOff x="0" y="2600930"/>
            <a:chExt cx="5866776" cy="692543"/>
          </a:xfrm>
        </p:grpSpPr>
        <p:sp>
          <p:nvSpPr>
            <p:cNvPr id="33" name="Rounded Rectangle 32"/>
            <p:cNvSpPr/>
            <p:nvPr/>
          </p:nvSpPr>
          <p:spPr>
            <a:xfrm>
              <a:off x="0" y="2600930"/>
              <a:ext cx="5866776" cy="692543"/>
            </a:xfrm>
            <a:prstGeom prst="roundRect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ounded Rectangle 4"/>
            <p:cNvSpPr txBox="1"/>
            <p:nvPr/>
          </p:nvSpPr>
          <p:spPr>
            <a:xfrm>
              <a:off x="33807" y="2634737"/>
              <a:ext cx="5799162" cy="624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Multiple </a:t>
              </a:r>
              <a:r>
                <a:rPr lang="en-US" sz="2400" kern="1200" dirty="0" err="1" smtClean="0"/>
                <a:t>SoC</a:t>
              </a:r>
              <a:r>
                <a:rPr lang="en-US" sz="2400" kern="1200" dirty="0" smtClean="0"/>
                <a:t>- Multiple CPU – Multiple GIC</a:t>
              </a:r>
              <a:endParaRPr lang="en-US" sz="2400" kern="1200" dirty="0"/>
            </a:p>
          </p:txBody>
        </p:sp>
      </p:grpSp>
      <p:graphicFrame>
        <p:nvGraphicFramePr>
          <p:cNvPr id="35" name="Content Placeholder 5">
            <a:extLst>
              <a:ext uri="{FF2B5EF4-FFF2-40B4-BE49-F238E27FC236}">
                <a16:creationId xmlns:a16="http://schemas.microsoft.com/office/drawing/2014/main" id="{B0B04B0B-1052-4A1B-BCB1-C02D301837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472205"/>
              </p:ext>
            </p:extLst>
          </p:nvPr>
        </p:nvGraphicFramePr>
        <p:xfrm>
          <a:off x="110007" y="4599517"/>
          <a:ext cx="11929593" cy="3592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117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GIC600 and </a:t>
            </a:r>
            <a:r>
              <a:rPr lang="en-US" dirty="0" smtClean="0"/>
              <a:t>Configuration</a:t>
            </a:r>
            <a:r>
              <a:rPr lang="en-US" dirty="0" smtClean="0"/>
              <a:t> in </a:t>
            </a:r>
            <a:r>
              <a:rPr lang="en-US" dirty="0" err="1" smtClean="0"/>
              <a:t>SoC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150" y="1639094"/>
            <a:ext cx="5649100" cy="4495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2667000"/>
            <a:ext cx="1447800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050" dirty="0" smtClean="0">
                <a:latin typeface="+mn-lt"/>
              </a:rPr>
              <a:t>Unexpected Interrupt checker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050" dirty="0" smtClean="0">
                <a:latin typeface="+mn-lt"/>
              </a:rPr>
              <a:t>Interrupt type checker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050" dirty="0" smtClean="0">
                <a:latin typeface="+mn-lt"/>
              </a:rPr>
              <a:t>Interrupt task checker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050" dirty="0" smtClean="0">
                <a:latin typeface="+mn-lt"/>
              </a:rPr>
              <a:t>Interrupt process checker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050" dirty="0" smtClean="0">
                <a:latin typeface="+mn-lt"/>
              </a:rPr>
              <a:t>Interrupt rising before enable checker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050" dirty="0" smtClean="0">
                <a:latin typeface="+mn-lt"/>
              </a:rPr>
              <a:t>Interrupt rising checker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050" dirty="0" smtClean="0">
                <a:latin typeface="+mn-lt"/>
              </a:rPr>
              <a:t>Interrupt Level keeping checker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050" dirty="0" smtClean="0">
                <a:latin typeface="+mn-lt"/>
              </a:rPr>
              <a:t>Interrupt drop checker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266700" y="2514600"/>
            <a:ext cx="15240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ight Arrow 9"/>
          <p:cNvSpPr/>
          <p:nvPr/>
        </p:nvSpPr>
        <p:spPr>
          <a:xfrm>
            <a:off x="1790700" y="3962400"/>
            <a:ext cx="60445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511" y="1639094"/>
            <a:ext cx="2743200" cy="446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710" y="304801"/>
            <a:ext cx="10972800" cy="1143000"/>
          </a:xfrm>
        </p:spPr>
        <p:txBody>
          <a:bodyPr>
            <a:normAutofit/>
          </a:bodyPr>
          <a:lstStyle/>
          <a:p>
            <a:r>
              <a:rPr lang="en-IN" dirty="0" smtClean="0"/>
              <a:t>Applications-Inter chip Interrupt Routing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2314575"/>
            <a:ext cx="5731510" cy="29718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715000" y="2314575"/>
            <a:ext cx="573151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33991"/>
            <a:ext cx="5562600" cy="3018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658669"/>
            <a:ext cx="6221288" cy="303979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8680" y="827587"/>
            <a:ext cx="533092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Inter </a:t>
            </a:r>
            <a:r>
              <a:rPr lang="en-US" dirty="0" smtClean="0"/>
              <a:t>Chip Low Power Wake Request Generation</a:t>
            </a:r>
            <a:endParaRPr lang="en-IN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885353483"/>
              </p:ext>
            </p:extLst>
          </p:nvPr>
        </p:nvGraphicFramePr>
        <p:xfrm>
          <a:off x="7467600" y="2514600"/>
          <a:ext cx="4902200" cy="472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itle 7"/>
          <p:cNvSpPr txBox="1">
            <a:spLocks/>
          </p:cNvSpPr>
          <p:nvPr/>
        </p:nvSpPr>
        <p:spPr>
          <a:xfrm>
            <a:off x="6019799" y="3228008"/>
            <a:ext cx="3429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IN" dirty="0" smtClean="0"/>
              <a:t>Dynamic Interrupt Off Loading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8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Co </a:t>
            </a:r>
            <a:r>
              <a:rPr lang="en-IN" dirty="0" smtClean="0"/>
              <a:t>Simulation Based </a:t>
            </a:r>
            <a:r>
              <a:rPr lang="en-IN" dirty="0"/>
              <a:t>I</a:t>
            </a:r>
            <a:r>
              <a:rPr lang="en-IN" dirty="0" smtClean="0"/>
              <a:t>nterrupt </a:t>
            </a:r>
            <a:r>
              <a:rPr lang="en-IN" dirty="0"/>
              <a:t>V</a:t>
            </a:r>
            <a:r>
              <a:rPr lang="en-IN" dirty="0" smtClean="0"/>
              <a:t>erification </a:t>
            </a:r>
            <a:r>
              <a:rPr lang="en-IN" dirty="0"/>
              <a:t>E</a:t>
            </a:r>
            <a:r>
              <a:rPr lang="en-IN" dirty="0" smtClean="0"/>
              <a:t>nvironment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4773" y="1447801"/>
            <a:ext cx="3854827" cy="4495800"/>
          </a:xfrm>
        </p:spPr>
        <p:txBody>
          <a:bodyPr>
            <a:normAutofit/>
          </a:bodyPr>
          <a:lstStyle/>
          <a:p>
            <a:r>
              <a:rPr lang="en-IN" sz="2400" dirty="0" smtClean="0"/>
              <a:t>SV and C based verification environment with static ISR image.</a:t>
            </a:r>
          </a:p>
          <a:p>
            <a:r>
              <a:rPr lang="en-IN" sz="2400" dirty="0" smtClean="0"/>
              <a:t>Components</a:t>
            </a:r>
          </a:p>
          <a:p>
            <a:pPr lvl="1"/>
            <a:r>
              <a:rPr lang="en-IN" sz="2000" dirty="0" smtClean="0"/>
              <a:t>Interrupt generator</a:t>
            </a:r>
          </a:p>
          <a:p>
            <a:pPr lvl="1"/>
            <a:r>
              <a:rPr lang="en-IN" sz="2000" dirty="0" smtClean="0"/>
              <a:t>Interrupt monitor</a:t>
            </a:r>
          </a:p>
          <a:p>
            <a:pPr lvl="1"/>
            <a:r>
              <a:rPr lang="en-IN" sz="2000" dirty="0" smtClean="0"/>
              <a:t>ISR Descriptor</a:t>
            </a:r>
          </a:p>
          <a:p>
            <a:pPr lvl="1"/>
            <a:r>
              <a:rPr lang="en-IN" sz="2000" dirty="0" smtClean="0"/>
              <a:t>Interrupt status checker</a:t>
            </a:r>
          </a:p>
          <a:p>
            <a:pPr lvl="1"/>
            <a:r>
              <a:rPr lang="en-IN" sz="2000" dirty="0" smtClean="0"/>
              <a:t>Interrupt clear</a:t>
            </a:r>
          </a:p>
          <a:p>
            <a:pPr lvl="1"/>
            <a:r>
              <a:rPr lang="en-IN" sz="2000" dirty="0" smtClean="0"/>
              <a:t>GPIO based interrupt functional coverage</a:t>
            </a:r>
          </a:p>
          <a:p>
            <a:endParaRPr lang="en-IN" sz="2400" dirty="0" smtClean="0"/>
          </a:p>
          <a:p>
            <a:endParaRPr lang="en-IN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57865"/>
            <a:ext cx="7575173" cy="426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9327" y="1600200"/>
            <a:ext cx="5853073" cy="4220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 Simulation </a:t>
            </a:r>
            <a:r>
              <a:rPr lang="en-IN" dirty="0"/>
              <a:t>P</a:t>
            </a:r>
            <a:r>
              <a:rPr lang="en-IN" dirty="0" smtClean="0"/>
              <a:t>rocess </a:t>
            </a:r>
            <a:r>
              <a:rPr lang="en-IN" dirty="0"/>
              <a:t>F</a:t>
            </a:r>
            <a:r>
              <a:rPr lang="en-IN" dirty="0" smtClean="0"/>
              <a:t>low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" y="1905000"/>
            <a:ext cx="5106791" cy="384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896"/>
            <a:ext cx="11125200" cy="757161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Results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87" b="7636"/>
          <a:stretch/>
        </p:blipFill>
        <p:spPr bwMode="auto">
          <a:xfrm>
            <a:off x="558800" y="1366761"/>
            <a:ext cx="54864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21" b="3787"/>
          <a:stretch/>
        </p:blipFill>
        <p:spPr bwMode="auto">
          <a:xfrm>
            <a:off x="6477000" y="1366761"/>
            <a:ext cx="54864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57200" y="838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+mn-lt"/>
              </a:rPr>
              <a:t>1) Inter chip interrupt routing with unique interrupt id </a:t>
            </a:r>
            <a:endParaRPr lang="en-IN" sz="2400" dirty="0">
              <a:latin typeface="+mn-lt"/>
            </a:endParaRPr>
          </a:p>
        </p:txBody>
      </p:sp>
      <p:pic>
        <p:nvPicPr>
          <p:cNvPr id="9" name="Content Placeholder 5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3" b="54961"/>
          <a:stretch/>
        </p:blipFill>
        <p:spPr bwMode="auto">
          <a:xfrm>
            <a:off x="533400" y="3429000"/>
            <a:ext cx="55626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09" b="5490"/>
          <a:stretch/>
        </p:blipFill>
        <p:spPr bwMode="auto">
          <a:xfrm>
            <a:off x="6400800" y="3429000"/>
            <a:ext cx="55626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457200" y="2933700"/>
            <a:ext cx="6406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>
                <a:latin typeface="+mn-lt"/>
              </a:rPr>
              <a:t>2</a:t>
            </a:r>
            <a:r>
              <a:rPr lang="en-IN" sz="2400" dirty="0" smtClean="0">
                <a:latin typeface="+mn-lt"/>
              </a:rPr>
              <a:t>) Low power wake request generation to off core</a:t>
            </a:r>
            <a:endParaRPr lang="en-I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53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C529A4D857314092F8987294A43FD3" ma:contentTypeVersion="0" ma:contentTypeDescription="Create a new document." ma:contentTypeScope="" ma:versionID="b3a40a446e339e50bd650e277a113f3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A855BF4-2A99-441B-9566-850307E4F0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1CAD78-C6F6-407D-A9D5-329355F07703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171F2A1-2ACF-4A95-B48F-47B38B713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467</Words>
  <Application>Microsoft Office PowerPoint</Application>
  <PresentationFormat>Widescreen</PresentationFormat>
  <Paragraphs>117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A Generic Verification Methodology for Chip to Chip Interrupt Handling in a Multi-Chip SoC (3DIC)</vt:lpstr>
      <vt:lpstr>Agenda</vt:lpstr>
      <vt:lpstr>Introduction</vt:lpstr>
      <vt:lpstr>Overview of GIC600 and Configuration in SoC</vt:lpstr>
      <vt:lpstr>Applications-Inter chip Interrupt Routing</vt:lpstr>
      <vt:lpstr>Inter Chip Low Power Wake Request Generation</vt:lpstr>
      <vt:lpstr>Co Simulation Based Interrupt Verification Environment</vt:lpstr>
      <vt:lpstr>Co Simulation Process Flow</vt:lpstr>
      <vt:lpstr>Results</vt:lpstr>
      <vt:lpstr>Results</vt:lpstr>
      <vt:lpstr>Conclusion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2011-11-23T07:37:04Z</dcterms:created>
  <dcterms:modified xsi:type="dcterms:W3CDTF">2023-07-26T09:53:32Z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0x0101004AC529A4D857314092F8987294A43FD3</vt:lpwstr>
  </property>
  <property fmtid="{D5CDD505-2E9C-101B-9397-08002B2CF9AE}" pid="3" name="MSIP_Label_6f75f480-7803-4ee9-bb54-84d0635fdbe7_Enabled">
    <vt:lpwstr>true</vt:lpwstr>
  </property>
  <property fmtid="{D5CDD505-2E9C-101B-9397-08002B2CF9AE}" pid="4" name="MSIP_Label_6f75f480-7803-4ee9-bb54-84d0635fdbe7_SetDate">
    <vt:lpwstr>2022-12-15T10:58:23Z</vt:lpwstr>
  </property>
  <property fmtid="{D5CDD505-2E9C-101B-9397-08002B2CF9AE}" pid="5" name="MSIP_Label_6f75f480-7803-4ee9-bb54-84d0635fdbe7_Method">
    <vt:lpwstr>Privileged</vt:lpwstr>
  </property>
  <property fmtid="{D5CDD505-2E9C-101B-9397-08002B2CF9AE}" pid="6" name="MSIP_Label_6f75f480-7803-4ee9-bb54-84d0635fdbe7_Name">
    <vt:lpwstr>unrestricted</vt:lpwstr>
  </property>
  <property fmtid="{D5CDD505-2E9C-101B-9397-08002B2CF9AE}" pid="7" name="MSIP_Label_6f75f480-7803-4ee9-bb54-84d0635fdbe7_SiteId">
    <vt:lpwstr>38ae3bcd-9579-4fd4-adda-b42e1495d55a</vt:lpwstr>
  </property>
  <property fmtid="{D5CDD505-2E9C-101B-9397-08002B2CF9AE}" pid="8" name="MSIP_Label_6f75f480-7803-4ee9-bb54-84d0635fdbe7_ActionId">
    <vt:lpwstr>38c0abd5-c799-45e9-985a-ca31d84c522b</vt:lpwstr>
  </property>
  <property fmtid="{D5CDD505-2E9C-101B-9397-08002B2CF9AE}" pid="9" name="MSIP_Label_6f75f480-7803-4ee9-bb54-84d0635fdbe7_ContentBits">
    <vt:lpwstr>0</vt:lpwstr>
  </property>
  <property fmtid="{D5CDD505-2E9C-101B-9397-08002B2CF9AE}" pid="10" name="Document_Confidentiality">
    <vt:lpwstr>Unrestricted</vt:lpwstr>
  </property>
</Properties>
</file>