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6" r:id="rId4"/>
  </p:sldMasterIdLst>
  <p:notesMasterIdLst>
    <p:notesMasterId r:id="rId24"/>
  </p:notesMasterIdLst>
  <p:handoutMasterIdLst>
    <p:handoutMasterId r:id="rId25"/>
  </p:handoutMasterIdLst>
  <p:sldIdLst>
    <p:sldId id="501" r:id="rId5"/>
    <p:sldId id="507" r:id="rId6"/>
    <p:sldId id="6994" r:id="rId7"/>
    <p:sldId id="6995" r:id="rId8"/>
    <p:sldId id="6997" r:id="rId9"/>
    <p:sldId id="6998" r:id="rId10"/>
    <p:sldId id="6999" r:id="rId11"/>
    <p:sldId id="7014" r:id="rId12"/>
    <p:sldId id="6969" r:id="rId13"/>
    <p:sldId id="7004" r:id="rId14"/>
    <p:sldId id="7005" r:id="rId15"/>
    <p:sldId id="7006" r:id="rId16"/>
    <p:sldId id="7007" r:id="rId17"/>
    <p:sldId id="7008" r:id="rId18"/>
    <p:sldId id="7010" r:id="rId19"/>
    <p:sldId id="7013" r:id="rId20"/>
    <p:sldId id="7011" r:id="rId21"/>
    <p:sldId id="7012" r:id="rId22"/>
    <p:sldId id="505" r:id="rId23"/>
  </p:sldIdLst>
  <p:sldSz cx="12192000" cy="6858000"/>
  <p:notesSz cx="10048875" cy="6918325"/>
  <p:custDataLst>
    <p:tags r:id="rId2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FF33"/>
    <a:srgbClr val="FF9900"/>
    <a:srgbClr val="66CCFF"/>
    <a:srgbClr val="385D8A"/>
    <a:srgbClr val="CC99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96" autoAdjust="0"/>
    <p:restoredTop sz="93792" autoAdjust="0"/>
  </p:normalViewPr>
  <p:slideViewPr>
    <p:cSldViewPr>
      <p:cViewPr varScale="1">
        <p:scale>
          <a:sx n="67" d="100"/>
          <a:sy n="67" d="100"/>
        </p:scale>
        <p:origin x="412"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3" d="100"/>
          <a:sy n="113" d="100"/>
        </p:scale>
        <p:origin x="4068" y="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54512" cy="345917"/>
          </a:xfrm>
          <a:prstGeom prst="rect">
            <a:avLst/>
          </a:prstGeom>
        </p:spPr>
        <p:txBody>
          <a:bodyPr vert="horz" lIns="92766" tIns="46383" rIns="92766" bIns="46383" rtlCol="0"/>
          <a:lstStyle>
            <a:lvl1pPr algn="l">
              <a:defRPr sz="1200"/>
            </a:lvl1pPr>
          </a:lstStyle>
          <a:p>
            <a:endParaRPr lang="de-DE"/>
          </a:p>
        </p:txBody>
      </p:sp>
      <p:sp>
        <p:nvSpPr>
          <p:cNvPr id="3" name="Datumsplatzhalter 2"/>
          <p:cNvSpPr>
            <a:spLocks noGrp="1"/>
          </p:cNvSpPr>
          <p:nvPr>
            <p:ph type="dt" sz="quarter" idx="1"/>
          </p:nvPr>
        </p:nvSpPr>
        <p:spPr>
          <a:xfrm>
            <a:off x="5692038" y="0"/>
            <a:ext cx="4354512" cy="345917"/>
          </a:xfrm>
          <a:prstGeom prst="rect">
            <a:avLst/>
          </a:prstGeom>
        </p:spPr>
        <p:txBody>
          <a:bodyPr vert="horz" lIns="92766" tIns="46383" rIns="92766" bIns="46383" rtlCol="0"/>
          <a:lstStyle>
            <a:lvl1pPr algn="r">
              <a:defRPr sz="1200"/>
            </a:lvl1pPr>
          </a:lstStyle>
          <a:p>
            <a:fld id="{9175845F-7813-4162-8E43-89DCBF023BA5}" type="datetimeFigureOut">
              <a:rPr lang="de-DE" smtClean="0"/>
              <a:pPr/>
              <a:t>01.09.2023</a:t>
            </a:fld>
            <a:endParaRPr lang="de-DE"/>
          </a:p>
        </p:txBody>
      </p:sp>
      <p:sp>
        <p:nvSpPr>
          <p:cNvPr id="4" name="Fußzeilenplatzhalter 3"/>
          <p:cNvSpPr>
            <a:spLocks noGrp="1"/>
          </p:cNvSpPr>
          <p:nvPr>
            <p:ph type="ftr" sz="quarter" idx="2"/>
          </p:nvPr>
        </p:nvSpPr>
        <p:spPr>
          <a:xfrm>
            <a:off x="1" y="6571208"/>
            <a:ext cx="4354512" cy="345917"/>
          </a:xfrm>
          <a:prstGeom prst="rect">
            <a:avLst/>
          </a:prstGeom>
        </p:spPr>
        <p:txBody>
          <a:bodyPr vert="horz" lIns="92766" tIns="46383" rIns="92766" bIns="46383" rtlCol="0" anchor="b"/>
          <a:lstStyle>
            <a:lvl1pPr algn="l">
              <a:defRPr sz="1200"/>
            </a:lvl1pPr>
          </a:lstStyle>
          <a:p>
            <a:endParaRPr lang="de-DE"/>
          </a:p>
        </p:txBody>
      </p:sp>
      <p:sp>
        <p:nvSpPr>
          <p:cNvPr id="5" name="Foliennummernplatzhalter 4"/>
          <p:cNvSpPr>
            <a:spLocks noGrp="1"/>
          </p:cNvSpPr>
          <p:nvPr>
            <p:ph type="sldNum" sz="quarter" idx="3"/>
          </p:nvPr>
        </p:nvSpPr>
        <p:spPr>
          <a:xfrm>
            <a:off x="5692038" y="6571208"/>
            <a:ext cx="4354512" cy="345917"/>
          </a:xfrm>
          <a:prstGeom prst="rect">
            <a:avLst/>
          </a:prstGeom>
        </p:spPr>
        <p:txBody>
          <a:bodyPr vert="horz" lIns="92766" tIns="46383" rIns="92766" bIns="46383" rtlCol="0" anchor="b"/>
          <a:lstStyle>
            <a:lvl1pPr algn="r">
              <a:defRPr sz="1200"/>
            </a:lvl1pPr>
          </a:lstStyle>
          <a:p>
            <a:fld id="{568AD7C4-ADB3-4393-A709-E94E9DB0B97C}" type="slidenum">
              <a:rPr lang="de-DE" smtClean="0"/>
              <a:pPr/>
              <a:t>‹#›</a:t>
            </a:fld>
            <a:endParaRPr lang="de-DE"/>
          </a:p>
        </p:txBody>
      </p:sp>
    </p:spTree>
    <p:extLst>
      <p:ext uri="{BB962C8B-B14F-4D97-AF65-F5344CB8AC3E}">
        <p14:creationId xmlns:p14="http://schemas.microsoft.com/office/powerpoint/2010/main" val="31307454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54512" cy="345917"/>
          </a:xfrm>
          <a:prstGeom prst="rect">
            <a:avLst/>
          </a:prstGeom>
        </p:spPr>
        <p:txBody>
          <a:bodyPr vert="horz" wrap="square" lIns="92766" tIns="46383" rIns="92766" bIns="46383"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5692038" y="0"/>
            <a:ext cx="4354512" cy="345917"/>
          </a:xfrm>
          <a:prstGeom prst="rect">
            <a:avLst/>
          </a:prstGeom>
        </p:spPr>
        <p:txBody>
          <a:bodyPr vert="horz" wrap="square" lIns="92766" tIns="46383" rIns="92766" bIns="46383" numCol="1" anchor="t" anchorCtr="0" compatLnSpc="1">
            <a:prstTxWarp prst="textNoShape">
              <a:avLst/>
            </a:prstTxWarp>
          </a:bodyPr>
          <a:lstStyle>
            <a:lvl1pPr algn="r">
              <a:defRPr sz="1200">
                <a:latin typeface="Calibri" pitchFamily="34" charset="0"/>
              </a:defRPr>
            </a:lvl1pPr>
          </a:lstStyle>
          <a:p>
            <a:pPr>
              <a:defRPr/>
            </a:pPr>
            <a:fld id="{0A20AF34-6582-494F-851E-89D0463C3413}" type="datetimeFigureOut">
              <a:rPr lang="en-US"/>
              <a:pPr>
                <a:defRPr/>
              </a:pPr>
              <a:t>9/1/2023</a:t>
            </a:fld>
            <a:endParaRPr lang="en-US"/>
          </a:p>
        </p:txBody>
      </p:sp>
      <p:sp>
        <p:nvSpPr>
          <p:cNvPr id="4" name="Slide Image Placeholder 3"/>
          <p:cNvSpPr>
            <a:spLocks noGrp="1" noRot="1" noChangeAspect="1"/>
          </p:cNvSpPr>
          <p:nvPr>
            <p:ph type="sldImg" idx="2"/>
          </p:nvPr>
        </p:nvSpPr>
        <p:spPr>
          <a:xfrm>
            <a:off x="2719388" y="519113"/>
            <a:ext cx="4610100" cy="2593975"/>
          </a:xfrm>
          <a:prstGeom prst="rect">
            <a:avLst/>
          </a:prstGeom>
          <a:noFill/>
          <a:ln w="12700">
            <a:solidFill>
              <a:prstClr val="black"/>
            </a:solidFill>
          </a:ln>
        </p:spPr>
        <p:txBody>
          <a:bodyPr vert="horz" lIns="92766" tIns="46383" rIns="92766" bIns="46383" rtlCol="0" anchor="ctr"/>
          <a:lstStyle/>
          <a:p>
            <a:pPr lvl="0"/>
            <a:endParaRPr lang="en-US" noProof="0"/>
          </a:p>
        </p:txBody>
      </p:sp>
      <p:sp>
        <p:nvSpPr>
          <p:cNvPr id="5" name="Notes Placeholder 4"/>
          <p:cNvSpPr>
            <a:spLocks noGrp="1"/>
          </p:cNvSpPr>
          <p:nvPr>
            <p:ph type="body" sz="quarter" idx="3"/>
          </p:nvPr>
        </p:nvSpPr>
        <p:spPr>
          <a:xfrm>
            <a:off x="1004888" y="3286205"/>
            <a:ext cx="8039100" cy="3113247"/>
          </a:xfrm>
          <a:prstGeom prst="rect">
            <a:avLst/>
          </a:prstGeom>
        </p:spPr>
        <p:txBody>
          <a:bodyPr vert="horz" lIns="92766" tIns="46383" rIns="92766" bIns="4638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6571208"/>
            <a:ext cx="4354512" cy="345917"/>
          </a:xfrm>
          <a:prstGeom prst="rect">
            <a:avLst/>
          </a:prstGeom>
        </p:spPr>
        <p:txBody>
          <a:bodyPr vert="horz" wrap="square" lIns="92766" tIns="46383" rIns="92766" bIns="46383"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5692038" y="6571208"/>
            <a:ext cx="4354512" cy="345917"/>
          </a:xfrm>
          <a:prstGeom prst="rect">
            <a:avLst/>
          </a:prstGeom>
        </p:spPr>
        <p:txBody>
          <a:bodyPr vert="horz" wrap="square" lIns="92766" tIns="46383" rIns="92766" bIns="46383" numCol="1" anchor="b" anchorCtr="0" compatLnSpc="1">
            <a:prstTxWarp prst="textNoShape">
              <a:avLst/>
            </a:prstTxWarp>
          </a:bodyPr>
          <a:lstStyle>
            <a:lvl1pPr algn="r">
              <a:defRPr sz="1200">
                <a:latin typeface="Calibri" pitchFamily="34" charset="0"/>
              </a:defRPr>
            </a:lvl1pPr>
          </a:lstStyle>
          <a:p>
            <a:pPr>
              <a:defRPr/>
            </a:pPr>
            <a:fld id="{F1248D3D-B91D-4C0E-B577-B2CAAE2DB882}" type="slidenum">
              <a:rPr lang="en-US"/>
              <a:pPr>
                <a:defRPr/>
              </a:pPr>
              <a:t>‹#›</a:t>
            </a:fld>
            <a:endParaRPr lang="en-US"/>
          </a:p>
        </p:txBody>
      </p:sp>
    </p:spTree>
    <p:extLst>
      <p:ext uri="{BB962C8B-B14F-4D97-AF65-F5344CB8AC3E}">
        <p14:creationId xmlns:p14="http://schemas.microsoft.com/office/powerpoint/2010/main" val="11576142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a:t>
            </a:fld>
            <a:endParaRPr lang="en-US"/>
          </a:p>
        </p:txBody>
      </p:sp>
    </p:spTree>
    <p:extLst>
      <p:ext uri="{BB962C8B-B14F-4D97-AF65-F5344CB8AC3E}">
        <p14:creationId xmlns:p14="http://schemas.microsoft.com/office/powerpoint/2010/main" val="251178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10</a:t>
            </a:fld>
            <a:endParaRPr lang="en-US"/>
          </a:p>
        </p:txBody>
      </p:sp>
    </p:spTree>
    <p:extLst>
      <p:ext uri="{BB962C8B-B14F-4D97-AF65-F5344CB8AC3E}">
        <p14:creationId xmlns:p14="http://schemas.microsoft.com/office/powerpoint/2010/main" val="3812440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11</a:t>
            </a:fld>
            <a:endParaRPr lang="en-US"/>
          </a:p>
        </p:txBody>
      </p:sp>
    </p:spTree>
    <p:extLst>
      <p:ext uri="{BB962C8B-B14F-4D97-AF65-F5344CB8AC3E}">
        <p14:creationId xmlns:p14="http://schemas.microsoft.com/office/powerpoint/2010/main" val="1595510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12</a:t>
            </a:fld>
            <a:endParaRPr lang="en-US"/>
          </a:p>
        </p:txBody>
      </p:sp>
    </p:spTree>
    <p:extLst>
      <p:ext uri="{BB962C8B-B14F-4D97-AF65-F5344CB8AC3E}">
        <p14:creationId xmlns:p14="http://schemas.microsoft.com/office/powerpoint/2010/main" val="4189840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13</a:t>
            </a:fld>
            <a:endParaRPr lang="en-US"/>
          </a:p>
        </p:txBody>
      </p:sp>
    </p:spTree>
    <p:extLst>
      <p:ext uri="{BB962C8B-B14F-4D97-AF65-F5344CB8AC3E}">
        <p14:creationId xmlns:p14="http://schemas.microsoft.com/office/powerpoint/2010/main" val="500877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14</a:t>
            </a:fld>
            <a:endParaRPr lang="en-US"/>
          </a:p>
        </p:txBody>
      </p:sp>
    </p:spTree>
    <p:extLst>
      <p:ext uri="{BB962C8B-B14F-4D97-AF65-F5344CB8AC3E}">
        <p14:creationId xmlns:p14="http://schemas.microsoft.com/office/powerpoint/2010/main" val="4044852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15</a:t>
            </a:fld>
            <a:endParaRPr lang="en-US"/>
          </a:p>
        </p:txBody>
      </p:sp>
    </p:spTree>
    <p:extLst>
      <p:ext uri="{BB962C8B-B14F-4D97-AF65-F5344CB8AC3E}">
        <p14:creationId xmlns:p14="http://schemas.microsoft.com/office/powerpoint/2010/main" val="432563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16</a:t>
            </a:fld>
            <a:endParaRPr lang="en-US"/>
          </a:p>
        </p:txBody>
      </p:sp>
    </p:spTree>
    <p:extLst>
      <p:ext uri="{BB962C8B-B14F-4D97-AF65-F5344CB8AC3E}">
        <p14:creationId xmlns:p14="http://schemas.microsoft.com/office/powerpoint/2010/main" val="2824353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17</a:t>
            </a:fld>
            <a:endParaRPr lang="en-US"/>
          </a:p>
        </p:txBody>
      </p:sp>
    </p:spTree>
    <p:extLst>
      <p:ext uri="{BB962C8B-B14F-4D97-AF65-F5344CB8AC3E}">
        <p14:creationId xmlns:p14="http://schemas.microsoft.com/office/powerpoint/2010/main" val="1268243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18</a:t>
            </a:fld>
            <a:endParaRPr lang="en-US"/>
          </a:p>
        </p:txBody>
      </p:sp>
    </p:spTree>
    <p:extLst>
      <p:ext uri="{BB962C8B-B14F-4D97-AF65-F5344CB8AC3E}">
        <p14:creationId xmlns:p14="http://schemas.microsoft.com/office/powerpoint/2010/main" val="3604470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19</a:t>
            </a:fld>
            <a:endParaRPr lang="en-US"/>
          </a:p>
        </p:txBody>
      </p:sp>
    </p:spTree>
    <p:extLst>
      <p:ext uri="{BB962C8B-B14F-4D97-AF65-F5344CB8AC3E}">
        <p14:creationId xmlns:p14="http://schemas.microsoft.com/office/powerpoint/2010/main" val="207397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2</a:t>
            </a:fld>
            <a:endParaRPr lang="en-US"/>
          </a:p>
        </p:txBody>
      </p:sp>
    </p:spTree>
    <p:extLst>
      <p:ext uri="{BB962C8B-B14F-4D97-AF65-F5344CB8AC3E}">
        <p14:creationId xmlns:p14="http://schemas.microsoft.com/office/powerpoint/2010/main" val="422408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3</a:t>
            </a:fld>
            <a:endParaRPr lang="en-US"/>
          </a:p>
        </p:txBody>
      </p:sp>
    </p:spTree>
    <p:extLst>
      <p:ext uri="{BB962C8B-B14F-4D97-AF65-F5344CB8AC3E}">
        <p14:creationId xmlns:p14="http://schemas.microsoft.com/office/powerpoint/2010/main" val="3332880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4</a:t>
            </a:fld>
            <a:endParaRPr lang="en-US"/>
          </a:p>
        </p:txBody>
      </p:sp>
    </p:spTree>
    <p:extLst>
      <p:ext uri="{BB962C8B-B14F-4D97-AF65-F5344CB8AC3E}">
        <p14:creationId xmlns:p14="http://schemas.microsoft.com/office/powerpoint/2010/main" val="2827339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5</a:t>
            </a:fld>
            <a:endParaRPr lang="en-US"/>
          </a:p>
        </p:txBody>
      </p:sp>
    </p:spTree>
    <p:extLst>
      <p:ext uri="{BB962C8B-B14F-4D97-AF65-F5344CB8AC3E}">
        <p14:creationId xmlns:p14="http://schemas.microsoft.com/office/powerpoint/2010/main" val="189546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6</a:t>
            </a:fld>
            <a:endParaRPr lang="en-US"/>
          </a:p>
        </p:txBody>
      </p:sp>
    </p:spTree>
    <p:extLst>
      <p:ext uri="{BB962C8B-B14F-4D97-AF65-F5344CB8AC3E}">
        <p14:creationId xmlns:p14="http://schemas.microsoft.com/office/powerpoint/2010/main" val="4188024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7</a:t>
            </a:fld>
            <a:endParaRPr lang="en-US"/>
          </a:p>
        </p:txBody>
      </p:sp>
    </p:spTree>
    <p:extLst>
      <p:ext uri="{BB962C8B-B14F-4D97-AF65-F5344CB8AC3E}">
        <p14:creationId xmlns:p14="http://schemas.microsoft.com/office/powerpoint/2010/main" val="2004211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8</a:t>
            </a:fld>
            <a:endParaRPr lang="en-US"/>
          </a:p>
        </p:txBody>
      </p:sp>
    </p:spTree>
    <p:extLst>
      <p:ext uri="{BB962C8B-B14F-4D97-AF65-F5344CB8AC3E}">
        <p14:creationId xmlns:p14="http://schemas.microsoft.com/office/powerpoint/2010/main" val="3282275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248D3D-B91D-4C0E-B577-B2CAAE2DB882}" type="slidenum">
              <a:rPr lang="en-US" smtClean="0"/>
              <a:pPr>
                <a:defRPr/>
              </a:pPr>
              <a:t>9</a:t>
            </a:fld>
            <a:endParaRPr lang="en-US"/>
          </a:p>
        </p:txBody>
      </p:sp>
    </p:spTree>
    <p:extLst>
      <p:ext uri="{BB962C8B-B14F-4D97-AF65-F5344CB8AC3E}">
        <p14:creationId xmlns:p14="http://schemas.microsoft.com/office/powerpoint/2010/main" val="930538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6096000"/>
            <a:ext cx="1625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B820FFD-5868-4678-ACC2-C353669912D5}"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343" y="6095476"/>
            <a:ext cx="1176058" cy="68211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marL="0" marR="0" indent="0" algn="ctr" defTabSz="914400" rtl="0" eaLnBrk="1" fontAlgn="base" latinLnBrk="0" hangingPunct="1">
              <a:lnSpc>
                <a:spcPct val="100000"/>
              </a:lnSpc>
              <a:spcBef>
                <a:spcPct val="0"/>
              </a:spcBef>
              <a:spcAft>
                <a:spcPct val="0"/>
              </a:spcAft>
              <a:buClrTx/>
              <a:buSzTx/>
              <a:buFontTx/>
              <a:buNone/>
              <a:tabLst/>
              <a:defRPr/>
            </a:lvl1pPr>
          </a:lstStyle>
          <a:p>
            <a:pPr>
              <a:defRPr/>
            </a:pPr>
            <a:endParaRPr lang="en-US" dirty="0"/>
          </a:p>
        </p:txBody>
      </p:sp>
      <p:sp>
        <p:nvSpPr>
          <p:cNvPr id="6" name="Slide Number Placeholder 5"/>
          <p:cNvSpPr>
            <a:spLocks noGrp="1"/>
          </p:cNvSpPr>
          <p:nvPr>
            <p:ph type="sldNum" sz="quarter" idx="12"/>
          </p:nvPr>
        </p:nvSpPr>
        <p:spPr/>
        <p:txBody>
          <a:bodyPr/>
          <a:lstStyle/>
          <a:p>
            <a:pPr>
              <a:defRPr/>
            </a:pPr>
            <a:fld id="{6341D75C-4BF4-4FD2-BDFD-6A8F3FBC2A3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Column Content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03CA47B-D942-47BA-BDF5-2703D6AC814F}"/>
              </a:ext>
            </a:extLst>
          </p:cNvPr>
          <p:cNvSpPr>
            <a:spLocks noGrp="1"/>
          </p:cNvSpPr>
          <p:nvPr>
            <p:ph type="pic" sz="quarter" idx="16"/>
          </p:nvPr>
        </p:nvSpPr>
        <p:spPr>
          <a:xfrm>
            <a:off x="6096000" y="1587500"/>
            <a:ext cx="5654675" cy="4708525"/>
          </a:xfrm>
          <a:ln w="25400">
            <a:gradFill>
              <a:gsLst>
                <a:gs pos="0">
                  <a:srgbClr val="9EDA12"/>
                </a:gs>
                <a:gs pos="65000">
                  <a:srgbClr val="EECB1A"/>
                </a:gs>
                <a:gs pos="35000">
                  <a:srgbClr val="C8D616"/>
                </a:gs>
                <a:gs pos="100000">
                  <a:srgbClr val="FFB91C"/>
                </a:gs>
              </a:gsLst>
              <a:lin ang="5400000" scaled="1"/>
            </a:gradFill>
          </a:ln>
        </p:spPr>
        <p:txBody>
          <a:bodyPr/>
          <a:lstStyle/>
          <a:p>
            <a:r>
              <a:rPr lang="en-US"/>
              <a:t>Click icon to add picture</a:t>
            </a:r>
          </a:p>
        </p:txBody>
      </p:sp>
      <p:sp>
        <p:nvSpPr>
          <p:cNvPr id="4" name="Title 3">
            <a:extLst>
              <a:ext uri="{FF2B5EF4-FFF2-40B4-BE49-F238E27FC236}">
                <a16:creationId xmlns:a16="http://schemas.microsoft.com/office/drawing/2014/main" id="{02643118-ABF9-4BD2-9A31-197F242B8F4E}"/>
              </a:ext>
            </a:extLst>
          </p:cNvPr>
          <p:cNvSpPr>
            <a:spLocks noGrp="1"/>
          </p:cNvSpPr>
          <p:nvPr>
            <p:ph type="title"/>
          </p:nvPr>
        </p:nvSpPr>
        <p:spPr>
          <a:xfrm>
            <a:off x="446313" y="365125"/>
            <a:ext cx="11310257" cy="430849"/>
          </a:xfrm>
        </p:spPr>
        <p:txBody>
          <a:bodyPr>
            <a:noAutofit/>
          </a:bodyPr>
          <a:lstStyle>
            <a:lvl1pPr>
              <a:defRPr>
                <a:solidFill>
                  <a:schemeClr val="tx1"/>
                </a:solidFill>
              </a:defRPr>
            </a:lvl1pPr>
          </a:lstStyle>
          <a:p>
            <a:r>
              <a:rPr lang="en-US"/>
              <a:t>Click to edit Master title style</a:t>
            </a:r>
          </a:p>
        </p:txBody>
      </p:sp>
      <p:sp>
        <p:nvSpPr>
          <p:cNvPr id="5" name="Text Placeholder 4">
            <a:extLst>
              <a:ext uri="{FF2B5EF4-FFF2-40B4-BE49-F238E27FC236}">
                <a16:creationId xmlns:a16="http://schemas.microsoft.com/office/drawing/2014/main" id="{E46CA9FA-08E0-5E48-A52C-09623E7AA4CB}"/>
              </a:ext>
            </a:extLst>
          </p:cNvPr>
          <p:cNvSpPr>
            <a:spLocks noGrp="1"/>
          </p:cNvSpPr>
          <p:nvPr>
            <p:ph type="body" sz="quarter" idx="12" hasCustomPrompt="1"/>
          </p:nvPr>
        </p:nvSpPr>
        <p:spPr>
          <a:xfrm>
            <a:off x="446314" y="795974"/>
            <a:ext cx="11310712" cy="565150"/>
          </a:xfrm>
          <a:prstGeom prst="rect">
            <a:avLst/>
          </a:prstGeom>
        </p:spPr>
        <p:txBody>
          <a:bodyPr lIns="45720">
            <a:noAutofit/>
          </a:bodyPr>
          <a:lstStyle>
            <a:lvl1pPr marL="0" indent="0">
              <a:buNone/>
              <a:defRPr sz="2400">
                <a:solidFill>
                  <a:srgbClr val="5C5C5C"/>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Subhead style</a:t>
            </a:r>
          </a:p>
        </p:txBody>
      </p:sp>
      <p:sp>
        <p:nvSpPr>
          <p:cNvPr id="7" name="Content Placeholder 2">
            <a:extLst>
              <a:ext uri="{FF2B5EF4-FFF2-40B4-BE49-F238E27FC236}">
                <a16:creationId xmlns:a16="http://schemas.microsoft.com/office/drawing/2014/main" id="{0A18622F-FFFB-4753-BBB2-156957187B43}"/>
              </a:ext>
            </a:extLst>
          </p:cNvPr>
          <p:cNvSpPr>
            <a:spLocks noGrp="1"/>
          </p:cNvSpPr>
          <p:nvPr>
            <p:ph idx="13"/>
          </p:nvPr>
        </p:nvSpPr>
        <p:spPr>
          <a:xfrm>
            <a:off x="446313" y="1591056"/>
            <a:ext cx="5528441" cy="4688363"/>
          </a:xfrm>
          <a:prstGeom prst="rect">
            <a:avLst/>
          </a:prstGeom>
        </p:spPr>
        <p:txBody>
          <a:bodyPr vert="horz" lIns="0" tIns="45720" rIns="91440" bIns="45720" rtlCol="0">
            <a:noAutofit/>
          </a:bodyPr>
          <a:lstStyle>
            <a:lvl1pPr>
              <a:spcBef>
                <a:spcPts val="1000"/>
              </a:spcBef>
              <a:spcAft>
                <a:spcPts val="0"/>
              </a:spcAft>
              <a:defRPr lang="en-US" sz="2000" dirty="0"/>
            </a:lvl1pPr>
            <a:lvl2pPr>
              <a:spcBef>
                <a:spcPts val="500"/>
              </a:spcBef>
              <a:spcAft>
                <a:spcPts val="400"/>
              </a:spcAft>
              <a:defRPr lang="en-US" sz="1600" dirty="0"/>
            </a:lvl2pPr>
            <a:lvl3pPr>
              <a:spcBef>
                <a:spcPts val="500"/>
              </a:spcBef>
              <a:spcAft>
                <a:spcPts val="400"/>
              </a:spcAft>
              <a:defRPr lang="en-US" sz="1200" dirty="0"/>
            </a:lvl3pPr>
            <a:lvl4pPr marL="1652588" indent="-280988">
              <a:buClr>
                <a:schemeClr val="bg2"/>
              </a:buClr>
              <a:buSzPct val="100000"/>
              <a:buFont typeface="Arial" panose="020B0604020202020204" pitchFamily="34" charset="0"/>
              <a:buChar char="•"/>
              <a:defRPr sz="1200">
                <a:solidFill>
                  <a:schemeClr val="tx1"/>
                </a:solidFill>
              </a:defRPr>
            </a:lvl4pPr>
          </a:lstStyle>
          <a:p>
            <a:pPr lvl="0">
              <a:spcAft>
                <a:spcPts val="300"/>
              </a:spcAft>
            </a:pPr>
            <a:r>
              <a:rPr lang="en-US"/>
              <a:t>Click to edit Master text styles</a:t>
            </a:r>
          </a:p>
          <a:p>
            <a:pPr lvl="1">
              <a:spcAft>
                <a:spcPts val="300"/>
              </a:spcAft>
            </a:pPr>
            <a:r>
              <a:rPr lang="en-US"/>
              <a:t>Second level</a:t>
            </a:r>
          </a:p>
          <a:p>
            <a:pPr lvl="2">
              <a:spcAft>
                <a:spcPts val="300"/>
              </a:spcAft>
            </a:pPr>
            <a:r>
              <a:rPr lang="en-US"/>
              <a:t>Third level</a:t>
            </a:r>
          </a:p>
          <a:p>
            <a:pPr lvl="3">
              <a:spcAft>
                <a:spcPts val="300"/>
              </a:spcAft>
            </a:pPr>
            <a:r>
              <a:rPr lang="en-US"/>
              <a:t>Fourth level</a:t>
            </a:r>
          </a:p>
        </p:txBody>
      </p:sp>
    </p:spTree>
    <p:extLst>
      <p:ext uri="{BB962C8B-B14F-4D97-AF65-F5344CB8AC3E}">
        <p14:creationId xmlns:p14="http://schemas.microsoft.com/office/powerpoint/2010/main" val="3085474871"/>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nd Title with Tighter Content Lead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30" y="1188720"/>
            <a:ext cx="11255827" cy="5146766"/>
          </a:xfrm>
          <a:prstGeom prst="rect">
            <a:avLst/>
          </a:prstGeom>
        </p:spPr>
        <p:txBody>
          <a:bodyPr vert="horz" lIns="0" tIns="45720" rIns="91440" bIns="45720" rtlCol="0">
            <a:noAutofit/>
          </a:bodyPr>
          <a:lstStyle>
            <a:lvl1pPr>
              <a:defRPr lang="en-US" dirty="0"/>
            </a:lvl1pPr>
            <a:lvl2pPr>
              <a:spcBef>
                <a:spcPts val="400"/>
              </a:spcBef>
              <a:spcAft>
                <a:spcPts val="0"/>
              </a:spcAft>
              <a:defRPr lang="en-US" dirty="0"/>
            </a:lvl2pPr>
            <a:lvl3pPr>
              <a:spcBef>
                <a:spcPts val="400"/>
              </a:spcBef>
              <a:spcAft>
                <a:spcPts val="0"/>
              </a:spcAft>
              <a:defRPr lang="en-US" dirty="0"/>
            </a:lvl3pPr>
            <a:lvl4pPr>
              <a:defRPr lang="en-US" dirty="0"/>
            </a:lvl4pPr>
          </a:lstStyle>
          <a:p>
            <a:pPr lvl="0"/>
            <a:r>
              <a:rPr lang="en-US"/>
              <a:t>Click to edit Master text styles</a:t>
            </a:r>
          </a:p>
          <a:p>
            <a:pPr lvl="1"/>
            <a:r>
              <a:rPr lang="en-US"/>
              <a:t>Second level</a:t>
            </a:r>
          </a:p>
          <a:p>
            <a:pPr lvl="2"/>
            <a:r>
              <a:rPr lang="en-US"/>
              <a:t>Third level</a:t>
            </a:r>
          </a:p>
        </p:txBody>
      </p:sp>
      <p:sp>
        <p:nvSpPr>
          <p:cNvPr id="6" name="Title 1">
            <a:extLst>
              <a:ext uri="{FF2B5EF4-FFF2-40B4-BE49-F238E27FC236}">
                <a16:creationId xmlns:a16="http://schemas.microsoft.com/office/drawing/2014/main" id="{15ACACC4-4AF0-4A8A-B447-116F2CD731D9}"/>
              </a:ext>
            </a:extLst>
          </p:cNvPr>
          <p:cNvSpPr>
            <a:spLocks noGrp="1"/>
          </p:cNvSpPr>
          <p:nvPr>
            <p:ph type="title"/>
          </p:nvPr>
        </p:nvSpPr>
        <p:spPr>
          <a:xfrm>
            <a:off x="446313" y="365125"/>
            <a:ext cx="11612880" cy="565150"/>
          </a:xfrm>
        </p:spPr>
        <p:txBody>
          <a:bodyPr/>
          <a:lstStyle/>
          <a:p>
            <a:r>
              <a:rPr lang="en-US"/>
              <a:t>Click to edit Master title style</a:t>
            </a:r>
          </a:p>
        </p:txBody>
      </p:sp>
    </p:spTree>
    <p:extLst>
      <p:ext uri="{BB962C8B-B14F-4D97-AF65-F5344CB8AC3E}">
        <p14:creationId xmlns:p14="http://schemas.microsoft.com/office/powerpoint/2010/main" val="340283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801"/>
            <a:ext cx="10972800" cy="44958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235200" y="6356351"/>
            <a:ext cx="2946400" cy="365125"/>
          </a:xfrm>
        </p:spPr>
        <p:txBody>
          <a:bodyPr/>
          <a:lstStyle/>
          <a:p>
            <a:endParaRPr lang="en-US" dirty="0"/>
          </a:p>
        </p:txBody>
      </p:sp>
      <p:sp>
        <p:nvSpPr>
          <p:cNvPr id="6" name="Slide Number Placeholder 5"/>
          <p:cNvSpPr>
            <a:spLocks noGrp="1"/>
          </p:cNvSpPr>
          <p:nvPr>
            <p:ph type="sldNum" sz="quarter" idx="12"/>
          </p:nvPr>
        </p:nvSpPr>
        <p:spPr/>
        <p:txBody>
          <a:bodyPr/>
          <a:lstStyle/>
          <a:p>
            <a:fld id="{8B820FFD-5868-4678-ACC2-C353669912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BED2C31-2823-4D5C-9492-C3330223678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277852F-9151-4853-BCAD-1A8F018BE5A1}"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EDC8F293-4BBC-458E-B2BD-F4405770B8C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911CC12-8E9A-49BF-AC1E-0475F8BB5EF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EB1C8EF-5791-4944-A3D7-8A1B4885124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EE4636B-F294-483D-938B-D9EE100D15D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A30D12D-C12F-4881-A45D-FFFF9E5E27A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93869" y="6228949"/>
            <a:ext cx="945931" cy="548640"/>
          </a:xfrm>
          <a:prstGeom prst="rect">
            <a:avLst/>
          </a:prstGeom>
        </p:spPr>
      </p:pic>
      <p:sp>
        <p:nvSpPr>
          <p:cNvPr id="9" name="Rectangle 8"/>
          <p:cNvSpPr/>
          <p:nvPr userDrawn="1"/>
        </p:nvSpPr>
        <p:spPr>
          <a:xfrm>
            <a:off x="0" y="0"/>
            <a:ext cx="12192000" cy="381000"/>
          </a:xfrm>
          <a:prstGeom prst="rect">
            <a:avLst/>
          </a:prstGeom>
          <a:gradFill>
            <a:gsLst>
              <a:gs pos="0">
                <a:schemeClr val="accent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026400" y="6356351"/>
            <a:ext cx="1422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235200" y="6356351"/>
            <a:ext cx="2946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6800" y="6356351"/>
            <a:ext cx="2336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0" name="Picture 9">
            <a:extLst>
              <a:ext uri="{FF2B5EF4-FFF2-40B4-BE49-F238E27FC236}">
                <a16:creationId xmlns:a16="http://schemas.microsoft.com/office/drawing/2014/main" id="{8D1F96AF-911C-4C94-9AB3-40AB3DC17CA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869114" y="6073503"/>
            <a:ext cx="1175435" cy="704086"/>
          </a:xfrm>
          <a:prstGeom prst="rect">
            <a:avLst/>
          </a:prstGeom>
        </p:spPr>
      </p:pic>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4" r:id="rId7"/>
    <p:sldLayoutId id="2147483905" r:id="rId8"/>
    <p:sldLayoutId id="2147483906" r:id="rId9"/>
    <p:sldLayoutId id="2147483907" r:id="rId10"/>
    <p:sldLayoutId id="2147483908" r:id="rId11"/>
    <p:sldLayoutId id="214748390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2.sv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8.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33.sv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jp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a:highlight>
                  <a:srgbClr val="66CCFF"/>
                </a:highlight>
              </a:rPr>
              <a:t>Tabled Data Into Query Able Data “key” Concepts Demonstrated Using DDR5 Example</a:t>
            </a:r>
          </a:p>
        </p:txBody>
      </p:sp>
      <p:sp>
        <p:nvSpPr>
          <p:cNvPr id="7" name="Subtitle 6"/>
          <p:cNvSpPr>
            <a:spLocks noGrp="1"/>
          </p:cNvSpPr>
          <p:nvPr>
            <p:ph type="subTitle" idx="1"/>
          </p:nvPr>
        </p:nvSpPr>
        <p:spPr/>
        <p:txBody>
          <a:bodyPr/>
          <a:lstStyle/>
          <a:p>
            <a:r>
              <a:rPr lang="en-US" dirty="0"/>
              <a:t>Rahil K Jha, Joseph Bauer</a:t>
            </a:r>
          </a:p>
          <a:p>
            <a:r>
              <a:rPr lang="en-US" dirty="0"/>
              <a:t>Cadence</a:t>
            </a:r>
          </a:p>
        </p:txBody>
      </p:sp>
      <p:sp>
        <p:nvSpPr>
          <p:cNvPr id="5" name="Slide Number Placeholder 4"/>
          <p:cNvSpPr>
            <a:spLocks noGrp="1"/>
          </p:cNvSpPr>
          <p:nvPr>
            <p:ph type="sldNum" sz="quarter" idx="12"/>
          </p:nvPr>
        </p:nvSpPr>
        <p:spPr/>
        <p:txBody>
          <a:bodyPr/>
          <a:lstStyle/>
          <a:p>
            <a:fld id="{8B820FFD-5868-4678-ACC2-C353669912D5}" type="slidenum">
              <a:rPr lang="en-US" smtClean="0"/>
              <a:pPr/>
              <a:t>1</a:t>
            </a:fld>
            <a:endParaRPr lang="en-US"/>
          </a:p>
        </p:txBody>
      </p:sp>
      <p:pic>
        <p:nvPicPr>
          <p:cNvPr id="3" name="Picture 2">
            <a:extLst>
              <a:ext uri="{FF2B5EF4-FFF2-40B4-BE49-F238E27FC236}">
                <a16:creationId xmlns:a16="http://schemas.microsoft.com/office/drawing/2014/main" id="{D784CC7C-0F86-3431-F651-1D9EBC8518BD}"/>
              </a:ext>
            </a:extLst>
          </p:cNvPr>
          <p:cNvPicPr>
            <a:picLocks noChangeAspect="1"/>
          </p:cNvPicPr>
          <p:nvPr/>
        </p:nvPicPr>
        <p:blipFill>
          <a:blip r:embed="rId3"/>
          <a:stretch>
            <a:fillRect/>
          </a:stretch>
        </p:blipFill>
        <p:spPr>
          <a:xfrm>
            <a:off x="4343400" y="5241927"/>
            <a:ext cx="4095750" cy="1562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8">
            <a:extLst>
              <a:ext uri="{FF2B5EF4-FFF2-40B4-BE49-F238E27FC236}">
                <a16:creationId xmlns:a16="http://schemas.microsoft.com/office/drawing/2014/main" id="{D252FEEA-61BE-2CCF-274C-2C5C4B92E025}"/>
              </a:ext>
            </a:extLst>
          </p:cNvPr>
          <p:cNvSpPr txBox="1">
            <a:spLocks/>
          </p:cNvSpPr>
          <p:nvPr/>
        </p:nvSpPr>
        <p:spPr bwMode="ltGray">
          <a:xfrm>
            <a:off x="0" y="0"/>
            <a:ext cx="12192000" cy="561861"/>
          </a:xfrm>
          <a:prstGeom prst="rect">
            <a:avLst/>
          </a:prstGeom>
          <a:gradFill flip="none" rotWithShape="1">
            <a:gsLst>
              <a:gs pos="0">
                <a:schemeClr val="bg2"/>
              </a:gs>
              <a:gs pos="100000">
                <a:schemeClr val="tx2"/>
              </a:gs>
            </a:gsLst>
            <a:lin ang="5400000" scaled="1"/>
            <a:tileRect/>
          </a:gradFill>
        </p:spPr>
        <p:txBody>
          <a:bodyPr anchor="ctr"/>
          <a:lstStyle>
            <a:defPPr>
              <a:defRPr lang="en-US"/>
            </a:defPPr>
            <a:lvl1pPr lvl="0" defTabSz="914400" eaLnBrk="1" latinLnBrk="0" hangingPunct="1">
              <a:buNone/>
              <a:defRPr sz="1800" b="0">
                <a:solidFill>
                  <a:schemeClr val="bg1"/>
                </a:solidFill>
                <a:latin typeface="+mj-lt"/>
                <a:ea typeface="+mj-ea"/>
                <a:cs typeface="+mj-cs"/>
              </a:defRPr>
            </a:lvl1pPr>
          </a:lstStyle>
          <a:p>
            <a:pPr lvl="0"/>
            <a:r>
              <a:rPr lang="en-US" sz="4400" dirty="0">
                <a:solidFill>
                  <a:schemeClr val="tx1"/>
                </a:solidFill>
              </a:rPr>
              <a:t>Usage Example of “</a:t>
            </a:r>
            <a:r>
              <a:rPr lang="en-US" sz="4400" dirty="0" err="1">
                <a:solidFill>
                  <a:schemeClr val="tx1"/>
                </a:solidFill>
              </a:rPr>
              <a:t>getValidsInSpBinAtSpeed</a:t>
            </a:r>
            <a:r>
              <a:rPr lang="en-US" sz="4400" dirty="0">
                <a:solidFill>
                  <a:schemeClr val="tx1"/>
                </a:solidFill>
              </a:rPr>
              <a:t>”</a:t>
            </a:r>
          </a:p>
        </p:txBody>
      </p:sp>
      <p:sp>
        <p:nvSpPr>
          <p:cNvPr id="4" name="TextBox 3">
            <a:extLst>
              <a:ext uri="{FF2B5EF4-FFF2-40B4-BE49-F238E27FC236}">
                <a16:creationId xmlns:a16="http://schemas.microsoft.com/office/drawing/2014/main" id="{EF7B2824-EB68-175E-2001-73285D1501A3}"/>
              </a:ext>
            </a:extLst>
          </p:cNvPr>
          <p:cNvSpPr txBox="1"/>
          <p:nvPr/>
        </p:nvSpPr>
        <p:spPr>
          <a:xfrm>
            <a:off x="0" y="561861"/>
            <a:ext cx="12192000" cy="5693866"/>
          </a:xfrm>
          <a:prstGeom prst="rect">
            <a:avLst/>
          </a:prstGeom>
          <a:noFill/>
        </p:spPr>
        <p:txBody>
          <a:bodyPr wrap="square" rtlCol="0">
            <a:spAutoFit/>
          </a:bodyPr>
          <a:lstStyle/>
          <a:p>
            <a:r>
              <a:rPr lang="en-US" sz="2600" dirty="0">
                <a:solidFill>
                  <a:srgbClr val="000000"/>
                </a:solidFill>
                <a:highlight>
                  <a:srgbClr val="FFFF00"/>
                </a:highlight>
                <a:latin typeface="+mn-lt"/>
              </a:rPr>
              <a:t>Variable declaration in testbench: </a:t>
            </a:r>
          </a:p>
          <a:p>
            <a:r>
              <a:rPr lang="en-US" sz="2600" dirty="0">
                <a:solidFill>
                  <a:srgbClr val="000000"/>
                </a:solidFill>
                <a:latin typeface="+mn-lt"/>
              </a:rPr>
              <a:t>       </a:t>
            </a:r>
            <a:r>
              <a:rPr lang="en-US" sz="2600" i="1" dirty="0">
                <a:solidFill>
                  <a:srgbClr val="000000"/>
                </a:solidFill>
                <a:latin typeface="+mn-lt"/>
              </a:rPr>
              <a:t>string </a:t>
            </a:r>
            <a:r>
              <a:rPr lang="en-US" sz="2600" i="1" dirty="0" err="1">
                <a:solidFill>
                  <a:srgbClr val="000000"/>
                </a:solidFill>
                <a:latin typeface="+mn-lt"/>
              </a:rPr>
              <a:t>clSpBinString</a:t>
            </a:r>
            <a:r>
              <a:rPr lang="en-US" sz="2600" i="1" dirty="0">
                <a:solidFill>
                  <a:srgbClr val="000000"/>
                </a:solidFill>
                <a:latin typeface="+mn-lt"/>
              </a:rPr>
              <a:t> = Sve0.myUvmEnv.activeDevice.config.clSpBin; </a:t>
            </a:r>
            <a:r>
              <a:rPr lang="en-US" sz="2600" i="1" dirty="0" err="1">
                <a:solidFill>
                  <a:srgbClr val="000000"/>
                </a:solidFill>
                <a:latin typeface="+mn-lt"/>
              </a:rPr>
              <a:t>valids_t</a:t>
            </a:r>
            <a:r>
              <a:rPr lang="en-US" sz="2600" i="1" dirty="0">
                <a:solidFill>
                  <a:srgbClr val="000000"/>
                </a:solidFill>
                <a:latin typeface="+mn-lt"/>
              </a:rPr>
              <a:t> </a:t>
            </a:r>
            <a:r>
              <a:rPr lang="en-US" sz="2600" i="1" dirty="0" err="1">
                <a:solidFill>
                  <a:srgbClr val="000000"/>
                </a:solidFill>
                <a:latin typeface="+mn-lt"/>
              </a:rPr>
              <a:t>valCLs</a:t>
            </a:r>
            <a:r>
              <a:rPr lang="en-US" sz="2600" i="1" dirty="0">
                <a:solidFill>
                  <a:srgbClr val="000000"/>
                </a:solidFill>
                <a:latin typeface="+mn-lt"/>
              </a:rPr>
              <a:t> ; </a:t>
            </a:r>
          </a:p>
          <a:p>
            <a:r>
              <a:rPr lang="en-US" sz="2600" i="1" dirty="0">
                <a:solidFill>
                  <a:srgbClr val="000000"/>
                </a:solidFill>
                <a:latin typeface="+mn-lt"/>
              </a:rPr>
              <a:t>       </a:t>
            </a:r>
            <a:r>
              <a:rPr lang="en-US" sz="2600" i="1" dirty="0" err="1">
                <a:solidFill>
                  <a:srgbClr val="000000"/>
                </a:solidFill>
                <a:latin typeface="+mn-lt"/>
              </a:rPr>
              <a:t>SpBinTypeT</a:t>
            </a:r>
            <a:r>
              <a:rPr lang="en-US" sz="2600" i="1" dirty="0">
                <a:solidFill>
                  <a:srgbClr val="000000"/>
                </a:solidFill>
                <a:latin typeface="+mn-lt"/>
              </a:rPr>
              <a:t> speed; </a:t>
            </a:r>
          </a:p>
          <a:p>
            <a:r>
              <a:rPr lang="en-US" sz="2600" dirty="0">
                <a:solidFill>
                  <a:srgbClr val="000000"/>
                </a:solidFill>
                <a:highlight>
                  <a:srgbClr val="FFFF00"/>
                </a:highlight>
                <a:latin typeface="+mn-lt"/>
              </a:rPr>
              <a:t>Testbench API call: </a:t>
            </a:r>
          </a:p>
          <a:p>
            <a:r>
              <a:rPr lang="en-US" sz="2600" i="1" dirty="0">
                <a:solidFill>
                  <a:srgbClr val="000000"/>
                </a:solidFill>
                <a:latin typeface="+mn-lt"/>
              </a:rPr>
              <a:t>       speed = SPBIN_TYPE_4800; </a:t>
            </a:r>
          </a:p>
          <a:p>
            <a:r>
              <a:rPr lang="en-US" sz="2600" i="1" dirty="0">
                <a:solidFill>
                  <a:srgbClr val="000000"/>
                </a:solidFill>
                <a:latin typeface="+mn-lt"/>
              </a:rPr>
              <a:t>       </a:t>
            </a:r>
            <a:r>
              <a:rPr lang="en-US" sz="2600" i="1" dirty="0" err="1">
                <a:solidFill>
                  <a:srgbClr val="000000"/>
                </a:solidFill>
                <a:latin typeface="+mn-lt"/>
              </a:rPr>
              <a:t>valCLs</a:t>
            </a:r>
            <a:r>
              <a:rPr lang="en-US" sz="2600" i="1" dirty="0">
                <a:solidFill>
                  <a:srgbClr val="000000"/>
                </a:solidFill>
                <a:latin typeface="+mn-lt"/>
              </a:rPr>
              <a:t> = </a:t>
            </a:r>
            <a:r>
              <a:rPr lang="en-US" sz="2600" i="1" dirty="0" err="1">
                <a:solidFill>
                  <a:srgbClr val="000000"/>
                </a:solidFill>
                <a:latin typeface="+mn-lt"/>
              </a:rPr>
              <a:t>getValidsInSpBinAtSpeed</a:t>
            </a:r>
            <a:r>
              <a:rPr lang="en-US" sz="2600" i="1" dirty="0">
                <a:solidFill>
                  <a:srgbClr val="000000"/>
                </a:solidFill>
                <a:latin typeface="+mn-lt"/>
              </a:rPr>
              <a:t>( </a:t>
            </a:r>
            <a:r>
              <a:rPr lang="en-US" sz="2600" i="1" dirty="0" err="1">
                <a:solidFill>
                  <a:srgbClr val="000000"/>
                </a:solidFill>
                <a:latin typeface="+mn-lt"/>
              </a:rPr>
              <a:t>clSpBinString</a:t>
            </a:r>
            <a:r>
              <a:rPr lang="en-US" sz="2600" i="1" dirty="0">
                <a:solidFill>
                  <a:srgbClr val="000000"/>
                </a:solidFill>
                <a:latin typeface="+mn-lt"/>
              </a:rPr>
              <a:t>, speed ); </a:t>
            </a:r>
          </a:p>
          <a:p>
            <a:r>
              <a:rPr lang="en-US" sz="2600" i="1" dirty="0">
                <a:solidFill>
                  <a:srgbClr val="000000"/>
                </a:solidFill>
                <a:latin typeface="+mn-lt"/>
              </a:rPr>
              <a:t>       `</a:t>
            </a:r>
            <a:r>
              <a:rPr lang="en-US" sz="2600" i="1" dirty="0" err="1">
                <a:solidFill>
                  <a:srgbClr val="000000"/>
                </a:solidFill>
                <a:latin typeface="+mn-lt"/>
              </a:rPr>
              <a:t>uvm_info</a:t>
            </a:r>
            <a:r>
              <a:rPr lang="en-US" sz="2600" i="1" dirty="0">
                <a:solidFill>
                  <a:srgbClr val="000000"/>
                </a:solidFill>
                <a:latin typeface="+mn-lt"/>
              </a:rPr>
              <a:t>("USER_TEST",$</a:t>
            </a:r>
            <a:r>
              <a:rPr lang="en-US" sz="2600" i="1" dirty="0" err="1">
                <a:solidFill>
                  <a:srgbClr val="000000"/>
                </a:solidFill>
                <a:latin typeface="+mn-lt"/>
              </a:rPr>
              <a:t>psprintf</a:t>
            </a:r>
            <a:r>
              <a:rPr lang="en-US" sz="2600" i="1" dirty="0">
                <a:solidFill>
                  <a:srgbClr val="000000"/>
                </a:solidFill>
                <a:latin typeface="+mn-lt"/>
              </a:rPr>
              <a:t>("\t Printing all possible valid values of CL for 4800 Operating Frequency %0p",valCLs),UVM_LOW); </a:t>
            </a:r>
          </a:p>
          <a:p>
            <a:r>
              <a:rPr lang="en-US" sz="2600" dirty="0">
                <a:solidFill>
                  <a:srgbClr val="000000"/>
                </a:solidFill>
                <a:highlight>
                  <a:srgbClr val="FFFF00"/>
                </a:highlight>
                <a:latin typeface="+mn-lt"/>
              </a:rPr>
              <a:t>Simulation Output:</a:t>
            </a:r>
          </a:p>
          <a:p>
            <a:r>
              <a:rPr lang="en-US" sz="2600" dirty="0">
                <a:solidFill>
                  <a:srgbClr val="000000"/>
                </a:solidFill>
                <a:latin typeface="+mn-lt"/>
              </a:rPr>
              <a:t>        </a:t>
            </a:r>
            <a:r>
              <a:rPr lang="en-US" sz="2600" i="1" dirty="0" err="1">
                <a:solidFill>
                  <a:srgbClr val="92D050"/>
                </a:solidFill>
                <a:latin typeface="+mn-lt"/>
              </a:rPr>
              <a:t>uvm_test_top</a:t>
            </a:r>
            <a:r>
              <a:rPr lang="en-US" sz="2600" i="1" dirty="0">
                <a:solidFill>
                  <a:srgbClr val="92D050"/>
                </a:solidFill>
                <a:latin typeface="+mn-lt"/>
              </a:rPr>
              <a:t> [USER_TEST] Printing all possible valid values of CL for 4800 Operating Frequency '{34,40,42} </a:t>
            </a:r>
          </a:p>
          <a:p>
            <a:r>
              <a:rPr lang="en-US" sz="2600" dirty="0">
                <a:solidFill>
                  <a:srgbClr val="0070C0"/>
                </a:solidFill>
                <a:latin typeface="+mn-lt"/>
              </a:rPr>
              <a:t>Practical Usage</a:t>
            </a:r>
          </a:p>
          <a:p>
            <a:r>
              <a:rPr lang="en-US" sz="2600" dirty="0">
                <a:solidFill>
                  <a:srgbClr val="000000"/>
                </a:solidFill>
                <a:latin typeface="+mn-lt"/>
              </a:rPr>
              <a:t>While testing the randomization scenario, users may want to randomly pick the value from this queue of valid values to test valid spacing scenarios.</a:t>
            </a:r>
            <a:endParaRPr lang="en-US" sz="2600" dirty="0">
              <a:solidFill>
                <a:srgbClr val="000000"/>
              </a:solidFill>
              <a:highlight>
                <a:srgbClr val="FFFF00"/>
              </a:highlight>
              <a:latin typeface="+mn-lt"/>
            </a:endParaRPr>
          </a:p>
        </p:txBody>
      </p:sp>
      <p:sp>
        <p:nvSpPr>
          <p:cNvPr id="2" name="Slide Number Placeholder 4">
            <a:extLst>
              <a:ext uri="{FF2B5EF4-FFF2-40B4-BE49-F238E27FC236}">
                <a16:creationId xmlns:a16="http://schemas.microsoft.com/office/drawing/2014/main" id="{3273C5A1-E1DF-E363-CCBB-E16E8CC00A85}"/>
              </a:ext>
            </a:extLst>
          </p:cNvPr>
          <p:cNvSpPr txBox="1">
            <a:spLocks/>
          </p:cNvSpPr>
          <p:nvPr/>
        </p:nvSpPr>
        <p:spPr>
          <a:xfrm>
            <a:off x="4927600" y="6492875"/>
            <a:ext cx="2336800" cy="365125"/>
          </a:xfrm>
          <a:prstGeom prst="rect">
            <a:avLst/>
          </a:prstGeom>
        </p:spPr>
        <p:txBody>
          <a:bodyPr vert="horz" lIns="45720" tIns="45720" rIns="91440" bIns="45720" rtlCol="0">
            <a:noAutofit/>
          </a:bodyPr>
          <a:lstStyle>
            <a:lvl1pPr marL="0" indent="0" algn="l" defTabSz="914400" rtl="0" eaLnBrk="1" latinLnBrk="0" hangingPunct="1">
              <a:spcBef>
                <a:spcPct val="20000"/>
              </a:spcBef>
              <a:buFont typeface="Arial" pitchFamily="34" charset="0"/>
              <a:buNone/>
              <a:defRPr sz="2400" kern="1200">
                <a:solidFill>
                  <a:srgbClr val="5C5C5C"/>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fld id="{8B820FFD-5868-4678-ACC2-C353669912D5}" type="slidenum">
              <a:rPr lang="en-US" sz="1200" smtClean="0">
                <a:latin typeface="Arial" panose="020B0604020202020204" pitchFamily="34" charset="0"/>
                <a:cs typeface="Arial" panose="020B0604020202020204" pitchFamily="34" charset="0"/>
              </a:rPr>
              <a:pPr algn="ctr" fontAlgn="auto">
                <a:spcAft>
                  <a:spcPts val="0"/>
                </a:spcAft>
              </a:pPr>
              <a:t>10</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17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8">
            <a:extLst>
              <a:ext uri="{FF2B5EF4-FFF2-40B4-BE49-F238E27FC236}">
                <a16:creationId xmlns:a16="http://schemas.microsoft.com/office/drawing/2014/main" id="{D252FEEA-61BE-2CCF-274C-2C5C4B92E025}"/>
              </a:ext>
            </a:extLst>
          </p:cNvPr>
          <p:cNvSpPr txBox="1">
            <a:spLocks/>
          </p:cNvSpPr>
          <p:nvPr/>
        </p:nvSpPr>
        <p:spPr bwMode="ltGray">
          <a:xfrm>
            <a:off x="0" y="0"/>
            <a:ext cx="12192000" cy="561861"/>
          </a:xfrm>
          <a:prstGeom prst="rect">
            <a:avLst/>
          </a:prstGeom>
          <a:gradFill flip="none" rotWithShape="1">
            <a:gsLst>
              <a:gs pos="0">
                <a:schemeClr val="bg2"/>
              </a:gs>
              <a:gs pos="100000">
                <a:schemeClr val="tx2"/>
              </a:gs>
            </a:gsLst>
            <a:lin ang="5400000" scaled="1"/>
            <a:tileRect/>
          </a:gradFill>
        </p:spPr>
        <p:txBody>
          <a:bodyPr anchor="ctr"/>
          <a:lstStyle>
            <a:defPPr>
              <a:defRPr lang="en-US"/>
            </a:defPPr>
            <a:lvl1pPr lvl="0" defTabSz="914400" eaLnBrk="1" latinLnBrk="0" hangingPunct="1">
              <a:buNone/>
              <a:defRPr sz="1800" b="0">
                <a:solidFill>
                  <a:schemeClr val="bg1"/>
                </a:solidFill>
                <a:latin typeface="+mj-lt"/>
                <a:ea typeface="+mj-ea"/>
                <a:cs typeface="+mj-cs"/>
              </a:defRPr>
            </a:lvl1pPr>
          </a:lstStyle>
          <a:p>
            <a:pPr lvl="0"/>
            <a:r>
              <a:rPr lang="en-US" sz="4400" dirty="0">
                <a:solidFill>
                  <a:schemeClr val="tx1"/>
                </a:solidFill>
              </a:rPr>
              <a:t>Effectiveness of STM APIs on a Larger Scale</a:t>
            </a:r>
          </a:p>
        </p:txBody>
      </p:sp>
      <p:sp>
        <p:nvSpPr>
          <p:cNvPr id="4" name="TextBox 3">
            <a:extLst>
              <a:ext uri="{FF2B5EF4-FFF2-40B4-BE49-F238E27FC236}">
                <a16:creationId xmlns:a16="http://schemas.microsoft.com/office/drawing/2014/main" id="{EF7B2824-EB68-175E-2001-73285D1501A3}"/>
              </a:ext>
            </a:extLst>
          </p:cNvPr>
          <p:cNvSpPr txBox="1"/>
          <p:nvPr/>
        </p:nvSpPr>
        <p:spPr>
          <a:xfrm>
            <a:off x="0" y="561861"/>
            <a:ext cx="12192000" cy="4093428"/>
          </a:xfrm>
          <a:prstGeom prst="rect">
            <a:avLst/>
          </a:prstGeom>
          <a:noFill/>
        </p:spPr>
        <p:txBody>
          <a:bodyPr wrap="square" rtlCol="0">
            <a:spAutoFit/>
          </a:bodyPr>
          <a:lstStyle/>
          <a:p>
            <a:pPr marL="457200" indent="-457200">
              <a:buFont typeface="Arial" panose="020B0604020202020204" pitchFamily="34" charset="0"/>
              <a:buChar char="•"/>
            </a:pPr>
            <a:r>
              <a:rPr lang="en-US" sz="2600" dirty="0">
                <a:solidFill>
                  <a:srgbClr val="000000"/>
                </a:solidFill>
                <a:latin typeface="+mn-lt"/>
              </a:rPr>
              <a:t>Glimpses of the magnitude of verification scope: </a:t>
            </a:r>
          </a:p>
          <a:p>
            <a:r>
              <a:rPr lang="en-US" sz="2600" dirty="0">
                <a:solidFill>
                  <a:srgbClr val="000000"/>
                </a:solidFill>
                <a:latin typeface="+mn-lt"/>
              </a:rPr>
              <a:t>	~15 operating speed ranges       ~12 speed bin        4 sub-parts         planar/3DS</a:t>
            </a:r>
          </a:p>
          <a:p>
            <a:pPr marL="457200" indent="-457200">
              <a:buFont typeface="Arial" panose="020B0604020202020204" pitchFamily="34" charset="0"/>
              <a:buChar char="•"/>
            </a:pPr>
            <a:r>
              <a:rPr lang="en-US" sz="2600" dirty="0">
                <a:solidFill>
                  <a:srgbClr val="000000"/>
                </a:solidFill>
                <a:latin typeface="+mn-lt"/>
              </a:rPr>
              <a:t>This turns out to ~1,400+ combinations </a:t>
            </a:r>
          </a:p>
          <a:p>
            <a:pPr marL="457200" indent="-457200">
              <a:buFont typeface="Arial" panose="020B0604020202020204" pitchFamily="34" charset="0"/>
              <a:buChar char="•"/>
            </a:pPr>
            <a:endParaRPr lang="en-US" sz="2600" dirty="0">
              <a:solidFill>
                <a:srgbClr val="000000"/>
              </a:solidFill>
              <a:latin typeface="+mn-lt"/>
            </a:endParaRPr>
          </a:p>
          <a:p>
            <a:pPr marL="457200" indent="-457200">
              <a:buFont typeface="Arial" panose="020B0604020202020204" pitchFamily="34" charset="0"/>
              <a:buChar char="•"/>
            </a:pPr>
            <a:endParaRPr lang="en-US" sz="2600" dirty="0">
              <a:solidFill>
                <a:srgbClr val="000000"/>
              </a:solidFill>
              <a:latin typeface="+mn-lt"/>
            </a:endParaRPr>
          </a:p>
          <a:p>
            <a:pPr marL="457200" indent="-457200">
              <a:buFont typeface="Arial" panose="020B0604020202020204" pitchFamily="34" charset="0"/>
              <a:buChar char="•"/>
            </a:pPr>
            <a:endParaRPr lang="en-US" sz="2600" dirty="0">
              <a:solidFill>
                <a:srgbClr val="000000"/>
              </a:solidFill>
              <a:latin typeface="+mn-lt"/>
            </a:endParaRPr>
          </a:p>
          <a:p>
            <a:pPr marL="457200" indent="-457200">
              <a:buFont typeface="Arial" panose="020B0604020202020204" pitchFamily="34" charset="0"/>
              <a:buChar char="•"/>
            </a:pPr>
            <a:endParaRPr lang="en-US" sz="2600" dirty="0">
              <a:solidFill>
                <a:srgbClr val="000000"/>
              </a:solidFill>
              <a:latin typeface="+mn-lt"/>
            </a:endParaRPr>
          </a:p>
          <a:p>
            <a:pPr marL="457200" indent="-457200">
              <a:buFont typeface="Arial" panose="020B0604020202020204" pitchFamily="34" charset="0"/>
              <a:buChar char="•"/>
            </a:pPr>
            <a:r>
              <a:rPr lang="en-US" sz="2600" dirty="0">
                <a:solidFill>
                  <a:srgbClr val="000000"/>
                </a:solidFill>
                <a:latin typeface="+mn-lt"/>
              </a:rPr>
              <a:t>  Maintenance despite huge combinations: </a:t>
            </a:r>
            <a:r>
              <a:rPr lang="en-US" sz="2600" dirty="0">
                <a:solidFill>
                  <a:srgbClr val="000000"/>
                </a:solidFill>
                <a:latin typeface="+mn-lt"/>
                <a:sym typeface="Wingdings" panose="05000000000000000000" pitchFamily="2" charset="2"/>
              </a:rPr>
              <a:t>Only 1 table needs alignment per the latest spec</a:t>
            </a:r>
            <a:endParaRPr lang="en-US" sz="2600" dirty="0">
              <a:solidFill>
                <a:srgbClr val="000000"/>
              </a:solidFill>
              <a:latin typeface="+mn-lt"/>
            </a:endParaRPr>
          </a:p>
          <a:p>
            <a:pPr marL="457200" indent="-457200">
              <a:buFont typeface="Arial" panose="020B0604020202020204" pitchFamily="34" charset="0"/>
              <a:buChar char="•"/>
            </a:pPr>
            <a:endParaRPr lang="en-US" sz="2000" i="1" dirty="0">
              <a:solidFill>
                <a:srgbClr val="000000"/>
              </a:solidFill>
              <a:latin typeface="Bahnschrift SemiLight SemiConde" panose="020B0502040204020203" pitchFamily="34" charset="0"/>
            </a:endParaRPr>
          </a:p>
        </p:txBody>
      </p:sp>
      <p:sp>
        <p:nvSpPr>
          <p:cNvPr id="2" name="Multiplication Sign 1">
            <a:extLst>
              <a:ext uri="{FF2B5EF4-FFF2-40B4-BE49-F238E27FC236}">
                <a16:creationId xmlns:a16="http://schemas.microsoft.com/office/drawing/2014/main" id="{545DEA34-FDD4-AC37-A1CF-7ADDFBC80475}"/>
              </a:ext>
            </a:extLst>
          </p:cNvPr>
          <p:cNvSpPr/>
          <p:nvPr/>
        </p:nvSpPr>
        <p:spPr>
          <a:xfrm>
            <a:off x="4699000" y="1119130"/>
            <a:ext cx="4572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84DFED73-0383-D610-0E59-F5BECD2ECB64}"/>
              </a:ext>
            </a:extLst>
          </p:cNvPr>
          <p:cNvSpPr/>
          <p:nvPr/>
        </p:nvSpPr>
        <p:spPr>
          <a:xfrm>
            <a:off x="7162800" y="1119130"/>
            <a:ext cx="4572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DAF3A4F0-B983-A40A-5855-0F95757C609D}"/>
              </a:ext>
            </a:extLst>
          </p:cNvPr>
          <p:cNvSpPr/>
          <p:nvPr/>
        </p:nvSpPr>
        <p:spPr>
          <a:xfrm>
            <a:off x="9296400" y="1119130"/>
            <a:ext cx="4572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a:extLst>
              <a:ext uri="{FF2B5EF4-FFF2-40B4-BE49-F238E27FC236}">
                <a16:creationId xmlns:a16="http://schemas.microsoft.com/office/drawing/2014/main" id="{8675D26C-CEF5-887B-2946-B068E53D8E37}"/>
              </a:ext>
            </a:extLst>
          </p:cNvPr>
          <p:cNvSpPr txBox="1">
            <a:spLocks/>
          </p:cNvSpPr>
          <p:nvPr/>
        </p:nvSpPr>
        <p:spPr>
          <a:xfrm>
            <a:off x="4927600" y="6492875"/>
            <a:ext cx="2336800" cy="365125"/>
          </a:xfrm>
          <a:prstGeom prst="rect">
            <a:avLst/>
          </a:prstGeom>
        </p:spPr>
        <p:txBody>
          <a:bodyPr vert="horz" lIns="45720" tIns="45720" rIns="91440" bIns="45720" rtlCol="0">
            <a:noAutofit/>
          </a:bodyPr>
          <a:lstStyle>
            <a:lvl1pPr marL="0" indent="0" algn="l" defTabSz="914400" rtl="0" eaLnBrk="1" latinLnBrk="0" hangingPunct="1">
              <a:spcBef>
                <a:spcPct val="20000"/>
              </a:spcBef>
              <a:buFont typeface="Arial" pitchFamily="34" charset="0"/>
              <a:buNone/>
              <a:defRPr sz="2400" kern="1200">
                <a:solidFill>
                  <a:srgbClr val="5C5C5C"/>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fld id="{8B820FFD-5868-4678-ACC2-C353669912D5}" type="slidenum">
              <a:rPr lang="en-US" sz="1200" smtClean="0">
                <a:latin typeface="Arial" panose="020B0604020202020204" pitchFamily="34" charset="0"/>
                <a:cs typeface="Arial" panose="020B0604020202020204" pitchFamily="34" charset="0"/>
              </a:rPr>
              <a:pPr algn="ctr" fontAlgn="auto">
                <a:spcAft>
                  <a:spcPts val="0"/>
                </a:spcAft>
              </a:pPr>
              <a:t>11</a:t>
            </a:fld>
            <a:endParaRPr lang="en-US" sz="12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F36575D-6D0B-C051-1344-3E44D65E0C39}"/>
              </a:ext>
            </a:extLst>
          </p:cNvPr>
          <p:cNvPicPr>
            <a:picLocks noChangeAspect="1"/>
          </p:cNvPicPr>
          <p:nvPr/>
        </p:nvPicPr>
        <p:blipFill>
          <a:blip r:embed="rId3"/>
          <a:stretch>
            <a:fillRect/>
          </a:stretch>
        </p:blipFill>
        <p:spPr>
          <a:xfrm>
            <a:off x="6105525" y="2102310"/>
            <a:ext cx="2457450" cy="1295400"/>
          </a:xfrm>
          <a:prstGeom prst="rect">
            <a:avLst/>
          </a:prstGeom>
        </p:spPr>
      </p:pic>
      <p:sp>
        <p:nvSpPr>
          <p:cNvPr id="10" name="Arrow: Curved Right 9">
            <a:extLst>
              <a:ext uri="{FF2B5EF4-FFF2-40B4-BE49-F238E27FC236}">
                <a16:creationId xmlns:a16="http://schemas.microsoft.com/office/drawing/2014/main" id="{E1835C43-0A39-5E03-5AC3-1D197C213390}"/>
              </a:ext>
            </a:extLst>
          </p:cNvPr>
          <p:cNvSpPr/>
          <p:nvPr/>
        </p:nvSpPr>
        <p:spPr>
          <a:xfrm rot="19609887">
            <a:off x="5267551" y="1710983"/>
            <a:ext cx="495523" cy="165764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00EC0C24-1600-8FBD-8829-EA367464D183}"/>
              </a:ext>
            </a:extLst>
          </p:cNvPr>
          <p:cNvSpPr/>
          <p:nvPr/>
        </p:nvSpPr>
        <p:spPr>
          <a:xfrm>
            <a:off x="4038600" y="2307788"/>
            <a:ext cx="1041401" cy="717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STM APIs Use can</a:t>
            </a:r>
          </a:p>
        </p:txBody>
      </p:sp>
      <p:sp>
        <p:nvSpPr>
          <p:cNvPr id="12" name="Arrow: Down 11">
            <a:extLst>
              <a:ext uri="{FF2B5EF4-FFF2-40B4-BE49-F238E27FC236}">
                <a16:creationId xmlns:a16="http://schemas.microsoft.com/office/drawing/2014/main" id="{4DD5C2ED-AD20-5C1B-65EC-A690C94567B9}"/>
              </a:ext>
            </a:extLst>
          </p:cNvPr>
          <p:cNvSpPr/>
          <p:nvPr/>
        </p:nvSpPr>
        <p:spPr>
          <a:xfrm>
            <a:off x="533400" y="3446721"/>
            <a:ext cx="76200" cy="381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DDEAEE1-2E3A-A1B5-28B9-1EBC3B9B6128}"/>
              </a:ext>
            </a:extLst>
          </p:cNvPr>
          <p:cNvSpPr/>
          <p:nvPr/>
        </p:nvSpPr>
        <p:spPr>
          <a:xfrm>
            <a:off x="533400" y="4267200"/>
            <a:ext cx="2133600" cy="1676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Huge combinations of test scenarios</a:t>
            </a:r>
          </a:p>
        </p:txBody>
      </p:sp>
      <p:sp>
        <p:nvSpPr>
          <p:cNvPr id="13" name="Rectangle 12">
            <a:extLst>
              <a:ext uri="{FF2B5EF4-FFF2-40B4-BE49-F238E27FC236}">
                <a16:creationId xmlns:a16="http://schemas.microsoft.com/office/drawing/2014/main" id="{CF1ABA4D-9144-982B-4112-04DE5C2AD742}"/>
              </a:ext>
            </a:extLst>
          </p:cNvPr>
          <p:cNvSpPr/>
          <p:nvPr/>
        </p:nvSpPr>
        <p:spPr>
          <a:xfrm>
            <a:off x="3326219" y="3932394"/>
            <a:ext cx="838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FC6DBF-8D19-FA9E-1137-4A9A4560A295}"/>
              </a:ext>
            </a:extLst>
          </p:cNvPr>
          <p:cNvSpPr/>
          <p:nvPr/>
        </p:nvSpPr>
        <p:spPr>
          <a:xfrm>
            <a:off x="3351028" y="4586177"/>
            <a:ext cx="838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D23F9E-BAAE-1835-00F1-21D14E1B8136}"/>
              </a:ext>
            </a:extLst>
          </p:cNvPr>
          <p:cNvSpPr/>
          <p:nvPr/>
        </p:nvSpPr>
        <p:spPr>
          <a:xfrm>
            <a:off x="3351028" y="5235800"/>
            <a:ext cx="838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423786-6825-01EB-A928-0E1D538AEA53}"/>
              </a:ext>
            </a:extLst>
          </p:cNvPr>
          <p:cNvSpPr/>
          <p:nvPr/>
        </p:nvSpPr>
        <p:spPr>
          <a:xfrm>
            <a:off x="3351028" y="5888665"/>
            <a:ext cx="838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63FF8981-40D0-70D6-741D-4368F3608605}"/>
              </a:ext>
            </a:extLst>
          </p:cNvPr>
          <p:cNvCxnSpPr/>
          <p:nvPr/>
        </p:nvCxnSpPr>
        <p:spPr>
          <a:xfrm flipV="1">
            <a:off x="2589914" y="4160994"/>
            <a:ext cx="736305" cy="609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5308657-DADB-5A3D-760B-57EA3493CC32}"/>
              </a:ext>
            </a:extLst>
          </p:cNvPr>
          <p:cNvCxnSpPr>
            <a:cxnSpLocks/>
            <a:endCxn id="14" idx="1"/>
          </p:cNvCxnSpPr>
          <p:nvPr/>
        </p:nvCxnSpPr>
        <p:spPr>
          <a:xfrm>
            <a:off x="2589914" y="4770805"/>
            <a:ext cx="761114" cy="43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B554481-71AE-653B-914F-E1495DDCD7EF}"/>
              </a:ext>
            </a:extLst>
          </p:cNvPr>
          <p:cNvCxnSpPr>
            <a:endCxn id="15" idx="1"/>
          </p:cNvCxnSpPr>
          <p:nvPr/>
        </p:nvCxnSpPr>
        <p:spPr>
          <a:xfrm>
            <a:off x="2589914" y="4770805"/>
            <a:ext cx="761114" cy="693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83CF6FA-726C-E8DD-225F-7F89DC229F01}"/>
              </a:ext>
            </a:extLst>
          </p:cNvPr>
          <p:cNvCxnSpPr>
            <a:endCxn id="16" idx="1"/>
          </p:cNvCxnSpPr>
          <p:nvPr/>
        </p:nvCxnSpPr>
        <p:spPr>
          <a:xfrm>
            <a:off x="2616053" y="4770805"/>
            <a:ext cx="734975" cy="1346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ight Brace 27">
            <a:extLst>
              <a:ext uri="{FF2B5EF4-FFF2-40B4-BE49-F238E27FC236}">
                <a16:creationId xmlns:a16="http://schemas.microsoft.com/office/drawing/2014/main" id="{002F9057-A6EF-9D9C-4D43-EDD447B5AD0C}"/>
              </a:ext>
            </a:extLst>
          </p:cNvPr>
          <p:cNvSpPr/>
          <p:nvPr/>
        </p:nvSpPr>
        <p:spPr>
          <a:xfrm>
            <a:off x="4267200" y="3932394"/>
            <a:ext cx="533400" cy="24688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6A47FE45-EBAC-9181-09A1-D0F6EE9E111B}"/>
              </a:ext>
            </a:extLst>
          </p:cNvPr>
          <p:cNvSpPr txBox="1"/>
          <p:nvPr/>
        </p:nvSpPr>
        <p:spPr>
          <a:xfrm>
            <a:off x="4733702" y="3986012"/>
            <a:ext cx="1474825" cy="1200329"/>
          </a:xfrm>
          <a:prstGeom prst="rect">
            <a:avLst/>
          </a:prstGeom>
          <a:noFill/>
        </p:spPr>
        <p:txBody>
          <a:bodyPr wrap="square" rtlCol="0">
            <a:spAutoFit/>
          </a:bodyPr>
          <a:lstStyle/>
          <a:p>
            <a:r>
              <a:rPr lang="en-US" dirty="0"/>
              <a:t>Parallelize across multiple CPU farms</a:t>
            </a:r>
          </a:p>
        </p:txBody>
      </p:sp>
      <p:sp>
        <p:nvSpPr>
          <p:cNvPr id="30" name="Arrow: Curved Down 29">
            <a:extLst>
              <a:ext uri="{FF2B5EF4-FFF2-40B4-BE49-F238E27FC236}">
                <a16:creationId xmlns:a16="http://schemas.microsoft.com/office/drawing/2014/main" id="{38A025B1-9B31-BCED-A148-E264ECD599B5}"/>
              </a:ext>
            </a:extLst>
          </p:cNvPr>
          <p:cNvSpPr/>
          <p:nvPr/>
        </p:nvSpPr>
        <p:spPr>
          <a:xfrm rot="5400000">
            <a:off x="5608362" y="4760802"/>
            <a:ext cx="1200329" cy="4727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2" name="Graphic 31" descr="Downward trend graph outline">
            <a:extLst>
              <a:ext uri="{FF2B5EF4-FFF2-40B4-BE49-F238E27FC236}">
                <a16:creationId xmlns:a16="http://schemas.microsoft.com/office/drawing/2014/main" id="{E61D9F7E-3BAA-B73A-7902-366C4A98D1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45156" y="5306024"/>
            <a:ext cx="914400" cy="914400"/>
          </a:xfrm>
          <a:prstGeom prst="rect">
            <a:avLst/>
          </a:prstGeom>
        </p:spPr>
      </p:pic>
      <p:sp>
        <p:nvSpPr>
          <p:cNvPr id="33" name="TextBox 32">
            <a:extLst>
              <a:ext uri="{FF2B5EF4-FFF2-40B4-BE49-F238E27FC236}">
                <a16:creationId xmlns:a16="http://schemas.microsoft.com/office/drawing/2014/main" id="{9D6166BC-D33A-0FED-D310-5FEAD7B82DB5}"/>
              </a:ext>
            </a:extLst>
          </p:cNvPr>
          <p:cNvSpPr txBox="1"/>
          <p:nvPr/>
        </p:nvSpPr>
        <p:spPr>
          <a:xfrm rot="16200000">
            <a:off x="4364008" y="5706512"/>
            <a:ext cx="1474825" cy="307777"/>
          </a:xfrm>
          <a:prstGeom prst="rect">
            <a:avLst/>
          </a:prstGeom>
          <a:noFill/>
        </p:spPr>
        <p:txBody>
          <a:bodyPr wrap="square" rtlCol="0">
            <a:spAutoFit/>
          </a:bodyPr>
          <a:lstStyle/>
          <a:p>
            <a:r>
              <a:rPr lang="en-US" sz="1400" dirty="0"/>
              <a:t>Execution Time</a:t>
            </a:r>
          </a:p>
        </p:txBody>
      </p:sp>
      <p:sp>
        <p:nvSpPr>
          <p:cNvPr id="34" name="TextBox 33">
            <a:extLst>
              <a:ext uri="{FF2B5EF4-FFF2-40B4-BE49-F238E27FC236}">
                <a16:creationId xmlns:a16="http://schemas.microsoft.com/office/drawing/2014/main" id="{C084833F-A49C-B98B-2383-90E976F694C1}"/>
              </a:ext>
            </a:extLst>
          </p:cNvPr>
          <p:cNvSpPr txBox="1"/>
          <p:nvPr/>
        </p:nvSpPr>
        <p:spPr>
          <a:xfrm>
            <a:off x="5196388" y="6078799"/>
            <a:ext cx="1551544" cy="307777"/>
          </a:xfrm>
          <a:prstGeom prst="rect">
            <a:avLst/>
          </a:prstGeom>
          <a:noFill/>
        </p:spPr>
        <p:txBody>
          <a:bodyPr wrap="square" rtlCol="0">
            <a:spAutoFit/>
          </a:bodyPr>
          <a:lstStyle/>
          <a:p>
            <a:r>
              <a:rPr lang="en-US" sz="1400" dirty="0"/>
              <a:t>Execution Speed</a:t>
            </a:r>
          </a:p>
        </p:txBody>
      </p:sp>
    </p:spTree>
    <p:extLst>
      <p:ext uri="{BB962C8B-B14F-4D97-AF65-F5344CB8AC3E}">
        <p14:creationId xmlns:p14="http://schemas.microsoft.com/office/powerpoint/2010/main" val="283926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8">
            <a:extLst>
              <a:ext uri="{FF2B5EF4-FFF2-40B4-BE49-F238E27FC236}">
                <a16:creationId xmlns:a16="http://schemas.microsoft.com/office/drawing/2014/main" id="{D252FEEA-61BE-2CCF-274C-2C5C4B92E025}"/>
              </a:ext>
            </a:extLst>
          </p:cNvPr>
          <p:cNvSpPr txBox="1">
            <a:spLocks/>
          </p:cNvSpPr>
          <p:nvPr/>
        </p:nvSpPr>
        <p:spPr bwMode="ltGray">
          <a:xfrm>
            <a:off x="0" y="0"/>
            <a:ext cx="12192000" cy="561861"/>
          </a:xfrm>
          <a:prstGeom prst="rect">
            <a:avLst/>
          </a:prstGeom>
          <a:gradFill flip="none" rotWithShape="1">
            <a:gsLst>
              <a:gs pos="0">
                <a:schemeClr val="bg2"/>
              </a:gs>
              <a:gs pos="100000">
                <a:schemeClr val="tx2"/>
              </a:gs>
            </a:gsLst>
            <a:lin ang="5400000" scaled="1"/>
            <a:tileRect/>
          </a:gradFill>
        </p:spPr>
        <p:txBody>
          <a:bodyPr anchor="ctr"/>
          <a:lstStyle>
            <a:defPPr>
              <a:defRPr lang="en-US"/>
            </a:defPPr>
            <a:lvl1pPr lvl="0" defTabSz="914400" eaLnBrk="1" latinLnBrk="0" hangingPunct="1">
              <a:buNone/>
              <a:defRPr sz="1800" b="0">
                <a:solidFill>
                  <a:schemeClr val="bg1"/>
                </a:solidFill>
                <a:latin typeface="+mj-lt"/>
                <a:ea typeface="+mj-ea"/>
                <a:cs typeface="+mj-cs"/>
              </a:defRPr>
            </a:lvl1pPr>
          </a:lstStyle>
          <a:p>
            <a:pPr lvl="0"/>
            <a:r>
              <a:rPr lang="en-US" sz="4400" dirty="0">
                <a:solidFill>
                  <a:schemeClr val="tx1"/>
                </a:solidFill>
              </a:rPr>
              <a:t>Outside DDR5</a:t>
            </a:r>
          </a:p>
        </p:txBody>
      </p:sp>
      <p:pic>
        <p:nvPicPr>
          <p:cNvPr id="8" name="Picture 7">
            <a:extLst>
              <a:ext uri="{FF2B5EF4-FFF2-40B4-BE49-F238E27FC236}">
                <a16:creationId xmlns:a16="http://schemas.microsoft.com/office/drawing/2014/main" id="{9C25F57E-8DB4-6488-206C-8166D8CDB07A}"/>
              </a:ext>
            </a:extLst>
          </p:cNvPr>
          <p:cNvPicPr>
            <a:picLocks noChangeAspect="1"/>
          </p:cNvPicPr>
          <p:nvPr/>
        </p:nvPicPr>
        <p:blipFill>
          <a:blip r:embed="rId3"/>
          <a:stretch>
            <a:fillRect/>
          </a:stretch>
        </p:blipFill>
        <p:spPr>
          <a:xfrm>
            <a:off x="209551" y="685800"/>
            <a:ext cx="4210050" cy="5334000"/>
          </a:xfrm>
          <a:prstGeom prst="rect">
            <a:avLst/>
          </a:prstGeom>
        </p:spPr>
      </p:pic>
      <p:sp>
        <p:nvSpPr>
          <p:cNvPr id="9" name="TextBox 8">
            <a:extLst>
              <a:ext uri="{FF2B5EF4-FFF2-40B4-BE49-F238E27FC236}">
                <a16:creationId xmlns:a16="http://schemas.microsoft.com/office/drawing/2014/main" id="{16277DE7-9136-88F5-20F6-2E65AF17A4DE}"/>
              </a:ext>
            </a:extLst>
          </p:cNvPr>
          <p:cNvSpPr txBox="1"/>
          <p:nvPr/>
        </p:nvSpPr>
        <p:spPr>
          <a:xfrm>
            <a:off x="5391150" y="3199666"/>
            <a:ext cx="6858000" cy="3693319"/>
          </a:xfrm>
          <a:prstGeom prst="rect">
            <a:avLst/>
          </a:prstGeom>
          <a:noFill/>
        </p:spPr>
        <p:txBody>
          <a:bodyPr wrap="square" rtlCol="0">
            <a:spAutoFit/>
          </a:bodyPr>
          <a:lstStyle/>
          <a:p>
            <a:pPr marL="285750" indent="-285750">
              <a:buFont typeface="Arial" panose="020B0604020202020204" pitchFamily="34" charset="0"/>
              <a:buChar char="•"/>
            </a:pPr>
            <a:r>
              <a:rPr lang="en-US" sz="2600" dirty="0">
                <a:solidFill>
                  <a:srgbClr val="000000"/>
                </a:solidFill>
                <a:latin typeface="+mn-lt"/>
              </a:rPr>
              <a:t>Valid value of any of the timing parameters is a function of Mode, min-max:</a:t>
            </a:r>
          </a:p>
          <a:p>
            <a:r>
              <a:rPr lang="en-US" sz="2600" b="0" i="0" u="none" strike="noStrike" baseline="0" dirty="0">
                <a:solidFill>
                  <a:srgbClr val="000000"/>
                </a:solidFill>
                <a:latin typeface="+mn-lt"/>
              </a:rPr>
              <a:t>      </a:t>
            </a:r>
            <a:r>
              <a:rPr lang="en-US" sz="2600" dirty="0">
                <a:solidFill>
                  <a:srgbClr val="0070C0"/>
                </a:solidFill>
                <a:latin typeface="+mn-lt"/>
              </a:rPr>
              <a:t>t𝐷𝑆, t𝐹𝐸𝐴𝑇, t𝐴𝐷𝐿, t𝐶𝐸𝐴 … … . = 𝑓𝑢𝑛𝑐𝑡𝑖𝑜𝑛( 𝑀𝑜𝑑𝑒[0, 1, 2], 𝑖𝑠𝑀𝑖𝑛[𝑇|𝐹] ) </a:t>
            </a:r>
            <a:r>
              <a:rPr lang="en-US" sz="2600" b="0" i="0" u="none" strike="noStrike" baseline="0" dirty="0">
                <a:solidFill>
                  <a:srgbClr val="000000"/>
                </a:solidFill>
                <a:latin typeface="+mn-lt"/>
              </a:rPr>
              <a:t>	</a:t>
            </a:r>
          </a:p>
          <a:p>
            <a:pPr marL="285750" indent="-285750">
              <a:buFont typeface="Arial" panose="020B0604020202020204" pitchFamily="34" charset="0"/>
              <a:buChar char="•"/>
            </a:pPr>
            <a:r>
              <a:rPr lang="en-US" sz="2600" dirty="0">
                <a:solidFill>
                  <a:srgbClr val="000000"/>
                </a:solidFill>
                <a:latin typeface="+mn-lt"/>
              </a:rPr>
              <a:t>Applying the same steps as STM API then onwards, time to mode API can be developed, which returns valid value of the desired timing parameter  </a:t>
            </a:r>
          </a:p>
          <a:p>
            <a:pPr marL="285750" indent="-285750">
              <a:buFont typeface="Arial" panose="020B0604020202020204" pitchFamily="34" charset="0"/>
              <a:buChar char="•"/>
            </a:pPr>
            <a:endParaRPr lang="en-US" sz="2600" dirty="0">
              <a:solidFill>
                <a:srgbClr val="000000"/>
              </a:solidFill>
              <a:latin typeface="+mn-lt"/>
            </a:endParaRPr>
          </a:p>
        </p:txBody>
      </p:sp>
      <p:sp>
        <p:nvSpPr>
          <p:cNvPr id="13" name="Slide Number Placeholder 4">
            <a:extLst>
              <a:ext uri="{FF2B5EF4-FFF2-40B4-BE49-F238E27FC236}">
                <a16:creationId xmlns:a16="http://schemas.microsoft.com/office/drawing/2014/main" id="{CAB27486-6FCE-1C7E-1F8D-A066A36A186E}"/>
              </a:ext>
            </a:extLst>
          </p:cNvPr>
          <p:cNvSpPr txBox="1">
            <a:spLocks/>
          </p:cNvSpPr>
          <p:nvPr/>
        </p:nvSpPr>
        <p:spPr>
          <a:xfrm>
            <a:off x="4927600" y="6492875"/>
            <a:ext cx="2336800" cy="365125"/>
          </a:xfrm>
          <a:prstGeom prst="rect">
            <a:avLst/>
          </a:prstGeom>
        </p:spPr>
        <p:txBody>
          <a:bodyPr vert="horz" lIns="45720" tIns="45720" rIns="91440" bIns="45720" rtlCol="0">
            <a:noAutofit/>
          </a:bodyPr>
          <a:lstStyle>
            <a:lvl1pPr marL="0" indent="0" algn="l" defTabSz="914400" rtl="0" eaLnBrk="1" latinLnBrk="0" hangingPunct="1">
              <a:spcBef>
                <a:spcPct val="20000"/>
              </a:spcBef>
              <a:buFont typeface="Arial" pitchFamily="34" charset="0"/>
              <a:buNone/>
              <a:defRPr sz="2400" kern="1200">
                <a:solidFill>
                  <a:srgbClr val="5C5C5C"/>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fld id="{8B820FFD-5868-4678-ACC2-C353669912D5}" type="slidenum">
              <a:rPr lang="en-US" sz="1200" smtClean="0">
                <a:latin typeface="Arial" panose="020B0604020202020204" pitchFamily="34" charset="0"/>
                <a:cs typeface="Arial" panose="020B0604020202020204" pitchFamily="34" charset="0"/>
              </a:rPr>
              <a:pPr algn="ctr" fontAlgn="auto">
                <a:spcAft>
                  <a:spcPts val="0"/>
                </a:spcAft>
              </a:pPr>
              <a:t>12</a:t>
            </a:fld>
            <a:endParaRPr lang="en-US" sz="1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802A3A1-B37B-DE30-0B38-14A295BC351A}"/>
              </a:ext>
            </a:extLst>
          </p:cNvPr>
          <p:cNvPicPr>
            <a:picLocks noChangeAspect="1"/>
          </p:cNvPicPr>
          <p:nvPr/>
        </p:nvPicPr>
        <p:blipFill>
          <a:blip r:embed="rId4"/>
          <a:stretch>
            <a:fillRect/>
          </a:stretch>
        </p:blipFill>
        <p:spPr>
          <a:xfrm>
            <a:off x="4938233" y="622113"/>
            <a:ext cx="3769834" cy="2028939"/>
          </a:xfrm>
          <a:prstGeom prst="rect">
            <a:avLst/>
          </a:prstGeom>
        </p:spPr>
      </p:pic>
      <p:pic>
        <p:nvPicPr>
          <p:cNvPr id="7" name="Picture 6">
            <a:extLst>
              <a:ext uri="{FF2B5EF4-FFF2-40B4-BE49-F238E27FC236}">
                <a16:creationId xmlns:a16="http://schemas.microsoft.com/office/drawing/2014/main" id="{202FF2EB-115D-892A-B9D9-C127AD1F072C}"/>
              </a:ext>
            </a:extLst>
          </p:cNvPr>
          <p:cNvPicPr>
            <a:picLocks noChangeAspect="1"/>
          </p:cNvPicPr>
          <p:nvPr/>
        </p:nvPicPr>
        <p:blipFill>
          <a:blip r:embed="rId5"/>
          <a:stretch>
            <a:fillRect/>
          </a:stretch>
        </p:blipFill>
        <p:spPr>
          <a:xfrm>
            <a:off x="8843187" y="591987"/>
            <a:ext cx="3305175" cy="1718187"/>
          </a:xfrm>
          <a:prstGeom prst="rect">
            <a:avLst/>
          </a:prstGeom>
        </p:spPr>
      </p:pic>
      <p:sp>
        <p:nvSpPr>
          <p:cNvPr id="10" name="Right Brace 9">
            <a:extLst>
              <a:ext uri="{FF2B5EF4-FFF2-40B4-BE49-F238E27FC236}">
                <a16:creationId xmlns:a16="http://schemas.microsoft.com/office/drawing/2014/main" id="{32EED023-77D3-59BB-49BB-E05EFB7544E2}"/>
              </a:ext>
            </a:extLst>
          </p:cNvPr>
          <p:cNvSpPr/>
          <p:nvPr/>
        </p:nvSpPr>
        <p:spPr>
          <a:xfrm>
            <a:off x="4495800" y="591987"/>
            <a:ext cx="533400" cy="558021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Minus Sign 11">
            <a:extLst>
              <a:ext uri="{FF2B5EF4-FFF2-40B4-BE49-F238E27FC236}">
                <a16:creationId xmlns:a16="http://schemas.microsoft.com/office/drawing/2014/main" id="{1B29FC08-7D10-6D48-7576-28CD0F01C81B}"/>
              </a:ext>
            </a:extLst>
          </p:cNvPr>
          <p:cNvSpPr/>
          <p:nvPr/>
        </p:nvSpPr>
        <p:spPr>
          <a:xfrm>
            <a:off x="3810000" y="2895600"/>
            <a:ext cx="7541583" cy="457200"/>
          </a:xfrm>
          <a:prstGeom prst="mathMin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F977DEB4-B9F6-F459-24D6-0393E883024C}"/>
              </a:ext>
            </a:extLst>
          </p:cNvPr>
          <p:cNvSpPr/>
          <p:nvPr/>
        </p:nvSpPr>
        <p:spPr>
          <a:xfrm>
            <a:off x="6294474" y="2514600"/>
            <a:ext cx="182526" cy="533400"/>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Up 14">
            <a:extLst>
              <a:ext uri="{FF2B5EF4-FFF2-40B4-BE49-F238E27FC236}">
                <a16:creationId xmlns:a16="http://schemas.microsoft.com/office/drawing/2014/main" id="{98AF0646-A285-5B1B-5582-1549AD398FA6}"/>
              </a:ext>
            </a:extLst>
          </p:cNvPr>
          <p:cNvSpPr/>
          <p:nvPr/>
        </p:nvSpPr>
        <p:spPr>
          <a:xfrm>
            <a:off x="10241811" y="2367624"/>
            <a:ext cx="152400" cy="808074"/>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96632A5-7363-BDEF-21D3-056E07442146}"/>
              </a:ext>
            </a:extLst>
          </p:cNvPr>
          <p:cNvSpPr txBox="1"/>
          <p:nvPr/>
        </p:nvSpPr>
        <p:spPr>
          <a:xfrm>
            <a:off x="10333293" y="2372020"/>
            <a:ext cx="1950189" cy="923330"/>
          </a:xfrm>
          <a:prstGeom prst="rect">
            <a:avLst/>
          </a:prstGeom>
          <a:noFill/>
        </p:spPr>
        <p:txBody>
          <a:bodyPr wrap="square" rtlCol="0">
            <a:spAutoFit/>
          </a:bodyPr>
          <a:lstStyle/>
          <a:p>
            <a:r>
              <a:rPr lang="en-US" dirty="0">
                <a:highlight>
                  <a:srgbClr val="00FF00"/>
                </a:highlight>
              </a:rPr>
              <a:t>Extracted tabular data in 2D packed array</a:t>
            </a:r>
          </a:p>
        </p:txBody>
      </p:sp>
    </p:spTree>
    <p:extLst>
      <p:ext uri="{BB962C8B-B14F-4D97-AF65-F5344CB8AC3E}">
        <p14:creationId xmlns:p14="http://schemas.microsoft.com/office/powerpoint/2010/main" val="114449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8">
            <a:extLst>
              <a:ext uri="{FF2B5EF4-FFF2-40B4-BE49-F238E27FC236}">
                <a16:creationId xmlns:a16="http://schemas.microsoft.com/office/drawing/2014/main" id="{D252FEEA-61BE-2CCF-274C-2C5C4B92E025}"/>
              </a:ext>
            </a:extLst>
          </p:cNvPr>
          <p:cNvSpPr txBox="1">
            <a:spLocks/>
          </p:cNvSpPr>
          <p:nvPr/>
        </p:nvSpPr>
        <p:spPr bwMode="ltGray">
          <a:xfrm>
            <a:off x="0" y="0"/>
            <a:ext cx="12192000" cy="561861"/>
          </a:xfrm>
          <a:prstGeom prst="rect">
            <a:avLst/>
          </a:prstGeom>
          <a:gradFill flip="none" rotWithShape="1">
            <a:gsLst>
              <a:gs pos="0">
                <a:schemeClr val="bg2"/>
              </a:gs>
              <a:gs pos="100000">
                <a:schemeClr val="tx2"/>
              </a:gs>
            </a:gsLst>
            <a:lin ang="5400000" scaled="1"/>
            <a:tileRect/>
          </a:gradFill>
        </p:spPr>
        <p:txBody>
          <a:bodyPr anchor="ctr"/>
          <a:lstStyle>
            <a:defPPr>
              <a:defRPr lang="en-US"/>
            </a:defPPr>
            <a:lvl1pPr lvl="0" defTabSz="914400" eaLnBrk="1" latinLnBrk="0" hangingPunct="1">
              <a:buNone/>
              <a:defRPr sz="1800" b="0">
                <a:solidFill>
                  <a:schemeClr val="bg1"/>
                </a:solidFill>
                <a:latin typeface="+mj-lt"/>
                <a:ea typeface="+mj-ea"/>
                <a:cs typeface="+mj-cs"/>
              </a:defRPr>
            </a:lvl1pPr>
          </a:lstStyle>
          <a:p>
            <a:pPr lvl="0"/>
            <a:r>
              <a:rPr lang="en-US" sz="4400" dirty="0">
                <a:solidFill>
                  <a:schemeClr val="tx1"/>
                </a:solidFill>
              </a:rPr>
              <a:t>Outside Engineering Domain</a:t>
            </a:r>
          </a:p>
        </p:txBody>
      </p:sp>
      <p:pic>
        <p:nvPicPr>
          <p:cNvPr id="11" name="Picture 10">
            <a:extLst>
              <a:ext uri="{FF2B5EF4-FFF2-40B4-BE49-F238E27FC236}">
                <a16:creationId xmlns:a16="http://schemas.microsoft.com/office/drawing/2014/main" id="{2916E5FD-3784-81D6-B1BF-DAFD903BDC2C}"/>
              </a:ext>
            </a:extLst>
          </p:cNvPr>
          <p:cNvPicPr>
            <a:picLocks noChangeAspect="1"/>
          </p:cNvPicPr>
          <p:nvPr/>
        </p:nvPicPr>
        <p:blipFill>
          <a:blip r:embed="rId3"/>
          <a:stretch>
            <a:fillRect/>
          </a:stretch>
        </p:blipFill>
        <p:spPr>
          <a:xfrm>
            <a:off x="167833" y="838200"/>
            <a:ext cx="11719367" cy="2133600"/>
          </a:xfrm>
          <a:prstGeom prst="rect">
            <a:avLst/>
          </a:prstGeom>
        </p:spPr>
      </p:pic>
      <p:sp>
        <p:nvSpPr>
          <p:cNvPr id="12" name="TextBox 11">
            <a:extLst>
              <a:ext uri="{FF2B5EF4-FFF2-40B4-BE49-F238E27FC236}">
                <a16:creationId xmlns:a16="http://schemas.microsoft.com/office/drawing/2014/main" id="{FFE2DCB9-D696-6F35-54F4-2D547B26B880}"/>
              </a:ext>
            </a:extLst>
          </p:cNvPr>
          <p:cNvSpPr txBox="1"/>
          <p:nvPr/>
        </p:nvSpPr>
        <p:spPr>
          <a:xfrm>
            <a:off x="167833" y="2971800"/>
            <a:ext cx="11719366" cy="2893100"/>
          </a:xfrm>
          <a:prstGeom prst="rect">
            <a:avLst/>
          </a:prstGeom>
          <a:noFill/>
        </p:spPr>
        <p:txBody>
          <a:bodyPr wrap="square" rtlCol="0">
            <a:spAutoFit/>
          </a:bodyPr>
          <a:lstStyle/>
          <a:p>
            <a:pPr marL="285750" indent="-285750">
              <a:buFont typeface="Arial" panose="020B0604020202020204" pitchFamily="34" charset="0"/>
              <a:buChar char="•"/>
            </a:pPr>
            <a:r>
              <a:rPr lang="en-US" sz="2600" dirty="0">
                <a:solidFill>
                  <a:srgbClr val="000000"/>
                </a:solidFill>
                <a:latin typeface="+mn-lt"/>
              </a:rPr>
              <a:t>“Executable Table” concept is applicable outside of the engineering domain too</a:t>
            </a:r>
          </a:p>
          <a:p>
            <a:pPr marL="285750" indent="-285750">
              <a:buFont typeface="Arial" panose="020B0604020202020204" pitchFamily="34" charset="0"/>
              <a:buChar char="•"/>
            </a:pPr>
            <a:r>
              <a:rPr lang="en-US" sz="2600" dirty="0">
                <a:solidFill>
                  <a:srgbClr val="000000"/>
                </a:solidFill>
                <a:latin typeface="+mn-lt"/>
              </a:rPr>
              <a:t>Tabulated Census data for 3 localities carried out every 5 years</a:t>
            </a:r>
          </a:p>
          <a:p>
            <a:pPr marL="285750" indent="-285750">
              <a:buFont typeface="Arial" panose="020B0604020202020204" pitchFamily="34" charset="0"/>
              <a:buChar char="•"/>
            </a:pPr>
            <a:r>
              <a:rPr lang="en-US" sz="2600" dirty="0">
                <a:solidFill>
                  <a:srgbClr val="000000"/>
                </a:solidFill>
                <a:latin typeface="+mn-lt"/>
              </a:rPr>
              <a:t>Population density = function(row “keys,” column “keys”) </a:t>
            </a:r>
          </a:p>
          <a:p>
            <a:r>
              <a:rPr lang="en-US" sz="2600" dirty="0">
                <a:solidFill>
                  <a:srgbClr val="000000"/>
                </a:solidFill>
                <a:latin typeface="+mn-lt"/>
              </a:rPr>
              <a:t>			 = function(year, locality).</a:t>
            </a:r>
          </a:p>
          <a:p>
            <a:pPr marL="457200" indent="-457200">
              <a:buFont typeface="Arial" panose="020B0604020202020204" pitchFamily="34" charset="0"/>
              <a:buChar char="•"/>
            </a:pPr>
            <a:r>
              <a:rPr lang="en-US" sz="2600" dirty="0">
                <a:solidFill>
                  <a:srgbClr val="000000"/>
                </a:solidFill>
                <a:latin typeface="+mn-lt"/>
              </a:rPr>
              <a:t>Extracting </a:t>
            </a:r>
            <a:r>
              <a:rPr lang="en-US" sz="2600" dirty="0">
                <a:solidFill>
                  <a:srgbClr val="000000"/>
                </a:solidFill>
                <a:latin typeface="+mn-lt"/>
                <a:sym typeface="Wingdings" panose="05000000000000000000" pitchFamily="2" charset="2"/>
              </a:rPr>
              <a:t> </a:t>
            </a:r>
            <a:r>
              <a:rPr lang="en-US" sz="2600" dirty="0">
                <a:solidFill>
                  <a:srgbClr val="000000"/>
                </a:solidFill>
                <a:latin typeface="+mn-lt"/>
              </a:rPr>
              <a:t>storing to aggregated matrix/array </a:t>
            </a:r>
            <a:r>
              <a:rPr lang="en-US" sz="2600" dirty="0">
                <a:solidFill>
                  <a:srgbClr val="000000"/>
                </a:solidFill>
                <a:latin typeface="+mn-lt"/>
                <a:sym typeface="Wingdings" panose="05000000000000000000" pitchFamily="2" charset="2"/>
              </a:rPr>
              <a:t> </a:t>
            </a:r>
            <a:r>
              <a:rPr lang="en-US" sz="2600" dirty="0">
                <a:solidFill>
                  <a:srgbClr val="000000"/>
                </a:solidFill>
                <a:latin typeface="+mn-lt"/>
              </a:rPr>
              <a:t> applying same steps as STM API  </a:t>
            </a:r>
            <a:r>
              <a:rPr lang="en-US" sz="2600" dirty="0">
                <a:solidFill>
                  <a:srgbClr val="000000"/>
                </a:solidFill>
                <a:latin typeface="+mn-lt"/>
                <a:sym typeface="Wingdings" panose="05000000000000000000" pitchFamily="2" charset="2"/>
              </a:rPr>
              <a:t></a:t>
            </a:r>
            <a:r>
              <a:rPr lang="en-US" sz="2600" dirty="0">
                <a:solidFill>
                  <a:srgbClr val="000000"/>
                </a:solidFill>
                <a:latin typeface="+mn-lt"/>
              </a:rPr>
              <a:t>  automated solution </a:t>
            </a:r>
          </a:p>
          <a:p>
            <a:pPr marL="285750" indent="-285750">
              <a:buFont typeface="Arial" panose="020B0604020202020204" pitchFamily="34" charset="0"/>
              <a:buChar char="•"/>
            </a:pPr>
            <a:endParaRPr lang="en-US" sz="2600" dirty="0">
              <a:solidFill>
                <a:srgbClr val="000000"/>
              </a:solidFill>
              <a:latin typeface="+mn-lt"/>
            </a:endParaRPr>
          </a:p>
        </p:txBody>
      </p:sp>
      <p:sp>
        <p:nvSpPr>
          <p:cNvPr id="2" name="Slide Number Placeholder 4">
            <a:extLst>
              <a:ext uri="{FF2B5EF4-FFF2-40B4-BE49-F238E27FC236}">
                <a16:creationId xmlns:a16="http://schemas.microsoft.com/office/drawing/2014/main" id="{AFEFCF74-ACFF-7274-104A-262B6D950DED}"/>
              </a:ext>
            </a:extLst>
          </p:cNvPr>
          <p:cNvSpPr txBox="1">
            <a:spLocks/>
          </p:cNvSpPr>
          <p:nvPr/>
        </p:nvSpPr>
        <p:spPr>
          <a:xfrm>
            <a:off x="4927600" y="6492875"/>
            <a:ext cx="2336800" cy="365125"/>
          </a:xfrm>
          <a:prstGeom prst="rect">
            <a:avLst/>
          </a:prstGeom>
        </p:spPr>
        <p:txBody>
          <a:bodyPr vert="horz" lIns="45720" tIns="45720" rIns="91440" bIns="45720" rtlCol="0">
            <a:noAutofit/>
          </a:bodyPr>
          <a:lstStyle>
            <a:lvl1pPr marL="0" indent="0" algn="l" defTabSz="914400" rtl="0" eaLnBrk="1" latinLnBrk="0" hangingPunct="1">
              <a:spcBef>
                <a:spcPct val="20000"/>
              </a:spcBef>
              <a:buFont typeface="Arial" pitchFamily="34" charset="0"/>
              <a:buNone/>
              <a:defRPr sz="2400" kern="1200">
                <a:solidFill>
                  <a:srgbClr val="5C5C5C"/>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fld id="{8B820FFD-5868-4678-ACC2-C353669912D5}" type="slidenum">
              <a:rPr lang="en-US" sz="1200" smtClean="0">
                <a:latin typeface="Arial" panose="020B0604020202020204" pitchFamily="34" charset="0"/>
                <a:cs typeface="Arial" panose="020B0604020202020204" pitchFamily="34" charset="0"/>
              </a:rPr>
              <a:pPr algn="ctr" fontAlgn="auto">
                <a:spcAft>
                  <a:spcPts val="0"/>
                </a:spcAft>
              </a:pPr>
              <a:t>13</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02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8">
            <a:extLst>
              <a:ext uri="{FF2B5EF4-FFF2-40B4-BE49-F238E27FC236}">
                <a16:creationId xmlns:a16="http://schemas.microsoft.com/office/drawing/2014/main" id="{D252FEEA-61BE-2CCF-274C-2C5C4B92E025}"/>
              </a:ext>
            </a:extLst>
          </p:cNvPr>
          <p:cNvSpPr txBox="1">
            <a:spLocks/>
          </p:cNvSpPr>
          <p:nvPr/>
        </p:nvSpPr>
        <p:spPr bwMode="ltGray">
          <a:xfrm>
            <a:off x="0" y="0"/>
            <a:ext cx="12192000" cy="561861"/>
          </a:xfrm>
          <a:prstGeom prst="rect">
            <a:avLst/>
          </a:prstGeom>
          <a:gradFill flip="none" rotWithShape="1">
            <a:gsLst>
              <a:gs pos="0">
                <a:schemeClr val="bg2"/>
              </a:gs>
              <a:gs pos="100000">
                <a:schemeClr val="tx2"/>
              </a:gs>
            </a:gsLst>
            <a:lin ang="5400000" scaled="1"/>
            <a:tileRect/>
          </a:gradFill>
        </p:spPr>
        <p:txBody>
          <a:bodyPr anchor="ctr"/>
          <a:lstStyle>
            <a:defPPr>
              <a:defRPr lang="en-US"/>
            </a:defPPr>
            <a:lvl1pPr lvl="0" defTabSz="914400" eaLnBrk="1" latinLnBrk="0" hangingPunct="1">
              <a:buNone/>
              <a:defRPr sz="1800" b="0">
                <a:solidFill>
                  <a:schemeClr val="bg1"/>
                </a:solidFill>
                <a:latin typeface="+mj-lt"/>
                <a:ea typeface="+mj-ea"/>
                <a:cs typeface="+mj-cs"/>
              </a:defRPr>
            </a:lvl1pPr>
          </a:lstStyle>
          <a:p>
            <a:pPr lvl="0"/>
            <a:r>
              <a:rPr lang="en-US" sz="4400" dirty="0">
                <a:solidFill>
                  <a:schemeClr val="tx1"/>
                </a:solidFill>
              </a:rPr>
              <a:t>Customer Testimonial and Ease of Use</a:t>
            </a:r>
          </a:p>
        </p:txBody>
      </p:sp>
      <p:sp>
        <p:nvSpPr>
          <p:cNvPr id="12" name="TextBox 11">
            <a:extLst>
              <a:ext uri="{FF2B5EF4-FFF2-40B4-BE49-F238E27FC236}">
                <a16:creationId xmlns:a16="http://schemas.microsoft.com/office/drawing/2014/main" id="{FFE2DCB9-D696-6F35-54F4-2D547B26B880}"/>
              </a:ext>
            </a:extLst>
          </p:cNvPr>
          <p:cNvSpPr txBox="1"/>
          <p:nvPr/>
        </p:nvSpPr>
        <p:spPr>
          <a:xfrm>
            <a:off x="0" y="561861"/>
            <a:ext cx="11719366" cy="2092881"/>
          </a:xfrm>
          <a:prstGeom prst="rect">
            <a:avLst/>
          </a:prstGeom>
          <a:noFill/>
        </p:spPr>
        <p:txBody>
          <a:bodyPr wrap="square" rtlCol="0">
            <a:spAutoFit/>
          </a:bodyPr>
          <a:lstStyle/>
          <a:p>
            <a:pPr marL="285750" indent="-285750">
              <a:buFont typeface="Arial" panose="020B0604020202020204" pitchFamily="34" charset="0"/>
              <a:buChar char="•"/>
            </a:pPr>
            <a:r>
              <a:rPr lang="en-US" sz="2600" i="1" dirty="0">
                <a:solidFill>
                  <a:schemeClr val="accent6">
                    <a:lumMod val="75000"/>
                  </a:schemeClr>
                </a:solidFill>
                <a:latin typeface="+mn-lt"/>
              </a:rPr>
              <a:t>Used Speed to Modes and Timings solution to access the valid value of timing parameters based on operating speed and sub-part in the DRAM, which allowed us ease of access. Using these valid values, we were able to correctly describe the spacing between valid commands, which saved our effort from running into command spacing-related violations </a:t>
            </a:r>
          </a:p>
        </p:txBody>
      </p:sp>
      <p:sp>
        <p:nvSpPr>
          <p:cNvPr id="2" name="TextBox 1">
            <a:extLst>
              <a:ext uri="{FF2B5EF4-FFF2-40B4-BE49-F238E27FC236}">
                <a16:creationId xmlns:a16="http://schemas.microsoft.com/office/drawing/2014/main" id="{A008DB79-57FF-ECE7-C88B-30531560A2A8}"/>
              </a:ext>
            </a:extLst>
          </p:cNvPr>
          <p:cNvSpPr txBox="1"/>
          <p:nvPr/>
        </p:nvSpPr>
        <p:spPr>
          <a:xfrm>
            <a:off x="304800" y="2654742"/>
            <a:ext cx="11658600" cy="3077766"/>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mn-lt"/>
              </a:rPr>
              <a:t>Ease of Use: </a:t>
            </a:r>
          </a:p>
          <a:p>
            <a:pPr marL="742950" lvl="1" indent="-285750">
              <a:buFont typeface="Arial" panose="020B0604020202020204" pitchFamily="34" charset="0"/>
              <a:buChar char="•"/>
            </a:pPr>
            <a:r>
              <a:rPr lang="en-US" sz="2400" dirty="0">
                <a:latin typeface="+mn-lt"/>
              </a:rPr>
              <a:t>Can work easily with HVLs such as SV, UVM, </a:t>
            </a:r>
            <a:r>
              <a:rPr lang="en-US" sz="2400" dirty="0" err="1">
                <a:latin typeface="+mn-lt"/>
              </a:rPr>
              <a:t>SystemC</a:t>
            </a:r>
            <a:endParaRPr lang="en-US" sz="2400" dirty="0">
              <a:latin typeface="+mn-lt"/>
            </a:endParaRPr>
          </a:p>
          <a:p>
            <a:pPr marL="742950" lvl="1" indent="-285750">
              <a:buFont typeface="Arial" panose="020B0604020202020204" pitchFamily="34" charset="0"/>
              <a:buChar char="•"/>
            </a:pPr>
            <a:r>
              <a:rPr lang="en-US" sz="2400" dirty="0">
                <a:latin typeface="+mn-lt"/>
              </a:rPr>
              <a:t>Readily available in the release product package </a:t>
            </a:r>
          </a:p>
          <a:p>
            <a:pPr marL="742950" lvl="1" indent="-285750">
              <a:buFont typeface="Arial" panose="020B0604020202020204" pitchFamily="34" charset="0"/>
              <a:buChar char="•"/>
            </a:pPr>
            <a:r>
              <a:rPr lang="en-US" sz="2400" dirty="0">
                <a:latin typeface="+mn-lt"/>
              </a:rPr>
              <a:t>No switch to enable API usage</a:t>
            </a:r>
          </a:p>
          <a:p>
            <a:pPr marL="742950" lvl="1" indent="-285750">
              <a:buFont typeface="Arial" panose="020B0604020202020204" pitchFamily="34" charset="0"/>
              <a:buChar char="•"/>
            </a:pPr>
            <a:r>
              <a:rPr lang="en-US" sz="2400" dirty="0">
                <a:latin typeface="+mn-lt"/>
              </a:rPr>
              <a:t>Required packages are already imported, there is no user overhead.</a:t>
            </a:r>
          </a:p>
          <a:p>
            <a:pPr marL="742950" lvl="1" indent="-285750">
              <a:buFont typeface="Arial" panose="020B0604020202020204" pitchFamily="34" charset="0"/>
              <a:buChar char="•"/>
            </a:pPr>
            <a:r>
              <a:rPr lang="en-US" sz="2400" dirty="0">
                <a:latin typeface="+mn-lt"/>
              </a:rPr>
              <a:t>Consumes 0 simulation time, all APIs are functions </a:t>
            </a:r>
          </a:p>
          <a:p>
            <a:pPr marL="742950" lvl="1" indent="-285750">
              <a:buFont typeface="Arial" panose="020B0604020202020204" pitchFamily="34" charset="0"/>
              <a:buChar char="•"/>
            </a:pPr>
            <a:r>
              <a:rPr lang="en-US" sz="2400" dirty="0">
                <a:latin typeface="+mn-lt"/>
              </a:rPr>
              <a:t>An example demonstrating ease-of-use and how APIs can help to select appropriate command spacing w.r.t operating speed </a:t>
            </a:r>
          </a:p>
        </p:txBody>
      </p:sp>
      <p:sp>
        <p:nvSpPr>
          <p:cNvPr id="4" name="Slide Number Placeholder 4">
            <a:extLst>
              <a:ext uri="{FF2B5EF4-FFF2-40B4-BE49-F238E27FC236}">
                <a16:creationId xmlns:a16="http://schemas.microsoft.com/office/drawing/2014/main" id="{6AC4AFD8-C03E-6423-6A01-A14E10A8AC90}"/>
              </a:ext>
            </a:extLst>
          </p:cNvPr>
          <p:cNvSpPr txBox="1">
            <a:spLocks/>
          </p:cNvSpPr>
          <p:nvPr/>
        </p:nvSpPr>
        <p:spPr>
          <a:xfrm>
            <a:off x="4927600" y="6492875"/>
            <a:ext cx="2336800" cy="365125"/>
          </a:xfrm>
          <a:prstGeom prst="rect">
            <a:avLst/>
          </a:prstGeom>
        </p:spPr>
        <p:txBody>
          <a:bodyPr vert="horz" lIns="45720" tIns="45720" rIns="91440" bIns="45720" rtlCol="0">
            <a:noAutofit/>
          </a:bodyPr>
          <a:lstStyle>
            <a:lvl1pPr marL="0" indent="0" algn="l" defTabSz="914400" rtl="0" eaLnBrk="1" latinLnBrk="0" hangingPunct="1">
              <a:spcBef>
                <a:spcPct val="20000"/>
              </a:spcBef>
              <a:buFont typeface="Arial" pitchFamily="34" charset="0"/>
              <a:buNone/>
              <a:defRPr sz="2400" kern="1200">
                <a:solidFill>
                  <a:srgbClr val="5C5C5C"/>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fld id="{8B820FFD-5868-4678-ACC2-C353669912D5}" type="slidenum">
              <a:rPr lang="en-US" sz="1200" smtClean="0">
                <a:latin typeface="Arial" panose="020B0604020202020204" pitchFamily="34" charset="0"/>
                <a:cs typeface="Arial" panose="020B0604020202020204" pitchFamily="34" charset="0"/>
              </a:rPr>
              <a:pPr algn="ctr" fontAlgn="auto">
                <a:spcAft>
                  <a:spcPts val="0"/>
                </a:spcAft>
              </a:pPr>
              <a:t>14</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108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8">
            <a:extLst>
              <a:ext uri="{FF2B5EF4-FFF2-40B4-BE49-F238E27FC236}">
                <a16:creationId xmlns:a16="http://schemas.microsoft.com/office/drawing/2014/main" id="{D252FEEA-61BE-2CCF-274C-2C5C4B92E025}"/>
              </a:ext>
            </a:extLst>
          </p:cNvPr>
          <p:cNvSpPr txBox="1">
            <a:spLocks/>
          </p:cNvSpPr>
          <p:nvPr/>
        </p:nvSpPr>
        <p:spPr bwMode="ltGray">
          <a:xfrm>
            <a:off x="0" y="0"/>
            <a:ext cx="12192000" cy="561861"/>
          </a:xfrm>
          <a:prstGeom prst="rect">
            <a:avLst/>
          </a:prstGeom>
          <a:gradFill flip="none" rotWithShape="1">
            <a:gsLst>
              <a:gs pos="0">
                <a:schemeClr val="bg2"/>
              </a:gs>
              <a:gs pos="100000">
                <a:schemeClr val="tx2"/>
              </a:gs>
            </a:gsLst>
            <a:lin ang="5400000" scaled="1"/>
            <a:tileRect/>
          </a:gradFill>
        </p:spPr>
        <p:txBody>
          <a:bodyPr anchor="ctr"/>
          <a:lstStyle>
            <a:defPPr>
              <a:defRPr lang="en-US"/>
            </a:defPPr>
            <a:lvl1pPr lvl="0" defTabSz="914400" eaLnBrk="1" latinLnBrk="0" hangingPunct="1">
              <a:buNone/>
              <a:defRPr sz="1800" b="0">
                <a:solidFill>
                  <a:schemeClr val="bg1"/>
                </a:solidFill>
                <a:latin typeface="+mj-lt"/>
                <a:ea typeface="+mj-ea"/>
                <a:cs typeface="+mj-cs"/>
              </a:defRPr>
            </a:lvl1pPr>
          </a:lstStyle>
          <a:p>
            <a:pPr lvl="0"/>
            <a:r>
              <a:rPr lang="en-US" sz="4400" dirty="0">
                <a:solidFill>
                  <a:schemeClr val="tx1"/>
                </a:solidFill>
              </a:rPr>
              <a:t>Application Steps</a:t>
            </a:r>
          </a:p>
        </p:txBody>
      </p:sp>
      <p:sp>
        <p:nvSpPr>
          <p:cNvPr id="68" name="Slide Number Placeholder 4">
            <a:extLst>
              <a:ext uri="{FF2B5EF4-FFF2-40B4-BE49-F238E27FC236}">
                <a16:creationId xmlns:a16="http://schemas.microsoft.com/office/drawing/2014/main" id="{AAA0F807-4E10-816E-2200-2BD340308089}"/>
              </a:ext>
            </a:extLst>
          </p:cNvPr>
          <p:cNvSpPr txBox="1">
            <a:spLocks/>
          </p:cNvSpPr>
          <p:nvPr/>
        </p:nvSpPr>
        <p:spPr>
          <a:xfrm>
            <a:off x="4927600" y="6492875"/>
            <a:ext cx="2336800" cy="365125"/>
          </a:xfrm>
          <a:prstGeom prst="rect">
            <a:avLst/>
          </a:prstGeom>
        </p:spPr>
        <p:txBody>
          <a:bodyPr vert="horz" lIns="45720" tIns="45720" rIns="91440" bIns="45720" rtlCol="0">
            <a:noAutofit/>
          </a:bodyPr>
          <a:lstStyle>
            <a:lvl1pPr marL="0" indent="0" algn="l" defTabSz="914400" rtl="0" eaLnBrk="1" latinLnBrk="0" hangingPunct="1">
              <a:spcBef>
                <a:spcPct val="20000"/>
              </a:spcBef>
              <a:buFont typeface="Arial" pitchFamily="34" charset="0"/>
              <a:buNone/>
              <a:defRPr sz="2400" kern="1200">
                <a:solidFill>
                  <a:srgbClr val="5C5C5C"/>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fld id="{8B820FFD-5868-4678-ACC2-C353669912D5}" type="slidenum">
              <a:rPr lang="en-US" sz="1200" smtClean="0">
                <a:latin typeface="Arial" panose="020B0604020202020204" pitchFamily="34" charset="0"/>
                <a:cs typeface="Arial" panose="020B0604020202020204" pitchFamily="34" charset="0"/>
              </a:rPr>
              <a:pPr algn="ctr" fontAlgn="auto">
                <a:spcAft>
                  <a:spcPts val="0"/>
                </a:spcAft>
              </a:pPr>
              <a:t>15</a:t>
            </a:fld>
            <a:endParaRPr lang="en-US" sz="1200" dirty="0">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682765BF-1CED-9CB6-DE1A-F3826173E402}"/>
              </a:ext>
            </a:extLst>
          </p:cNvPr>
          <p:cNvSpPr/>
          <p:nvPr/>
        </p:nvSpPr>
        <p:spPr>
          <a:xfrm>
            <a:off x="533400" y="1143000"/>
            <a:ext cx="3048000" cy="1219200"/>
          </a:xfrm>
          <a:prstGeom prst="roundRect">
            <a:avLst/>
          </a:prstGeom>
          <a:effectLst>
            <a:glow rad="63500">
              <a:schemeClr val="accent2">
                <a:satMod val="175000"/>
                <a:alpha val="40000"/>
              </a:schemeClr>
            </a:glow>
            <a:reflection blurRad="6350" stA="52000" endA="300" endPos="35000" dir="5400000" sy="-100000" algn="bl" rotWithShape="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Identify targeted sub-section, table, row, column from spec. for conversion.</a:t>
            </a:r>
          </a:p>
        </p:txBody>
      </p:sp>
      <p:sp>
        <p:nvSpPr>
          <p:cNvPr id="4" name="Rectangle: Rounded Corners 3">
            <a:extLst>
              <a:ext uri="{FF2B5EF4-FFF2-40B4-BE49-F238E27FC236}">
                <a16:creationId xmlns:a16="http://schemas.microsoft.com/office/drawing/2014/main" id="{27FB6059-EF21-8DAB-E603-071AD4936D3F}"/>
              </a:ext>
            </a:extLst>
          </p:cNvPr>
          <p:cNvSpPr/>
          <p:nvPr/>
        </p:nvSpPr>
        <p:spPr>
          <a:xfrm>
            <a:off x="533400" y="2819400"/>
            <a:ext cx="3048000" cy="1219200"/>
          </a:xfrm>
          <a:prstGeom prst="roundRect">
            <a:avLst/>
          </a:prstGeom>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Identify type of indexer(string, int, etc.) required for atomic access. </a:t>
            </a:r>
          </a:p>
        </p:txBody>
      </p:sp>
      <p:sp>
        <p:nvSpPr>
          <p:cNvPr id="6" name="Rectangle: Rounded Corners 5">
            <a:extLst>
              <a:ext uri="{FF2B5EF4-FFF2-40B4-BE49-F238E27FC236}">
                <a16:creationId xmlns:a16="http://schemas.microsoft.com/office/drawing/2014/main" id="{0DF9BBF3-CF3D-24C4-BAFD-7AB2AB286CB5}"/>
              </a:ext>
            </a:extLst>
          </p:cNvPr>
          <p:cNvSpPr/>
          <p:nvPr/>
        </p:nvSpPr>
        <p:spPr>
          <a:xfrm>
            <a:off x="444923" y="4438654"/>
            <a:ext cx="3136477" cy="1295396"/>
          </a:xfrm>
          <a:prstGeom prst="roundRect">
            <a:avLst/>
          </a:prstGeom>
          <a:effectLst>
            <a:glow rad="63500">
              <a:schemeClr val="accent2">
                <a:satMod val="175000"/>
                <a:alpha val="40000"/>
              </a:schemeClr>
            </a:glow>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Determine the aggregate storage element type (queue, array, fixed-size array. etc.), it’s dimension, etc. </a:t>
            </a:r>
          </a:p>
        </p:txBody>
      </p:sp>
      <p:sp>
        <p:nvSpPr>
          <p:cNvPr id="11" name="Rectangle: Rounded Corners 10">
            <a:extLst>
              <a:ext uri="{FF2B5EF4-FFF2-40B4-BE49-F238E27FC236}">
                <a16:creationId xmlns:a16="http://schemas.microsoft.com/office/drawing/2014/main" id="{F3473656-8F50-C67F-6240-9AC715362302}"/>
              </a:ext>
            </a:extLst>
          </p:cNvPr>
          <p:cNvSpPr/>
          <p:nvPr/>
        </p:nvSpPr>
        <p:spPr>
          <a:xfrm>
            <a:off x="4400558" y="928631"/>
            <a:ext cx="3124183" cy="1371600"/>
          </a:xfrm>
          <a:prstGeom prst="roundRect">
            <a:avLst/>
          </a:prstGeom>
          <a:effectLst>
            <a:glow rad="63500">
              <a:schemeClr val="accent2">
                <a:satMod val="175000"/>
                <a:alpha val="40000"/>
              </a:schemeClr>
            </a:glow>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Determine required APIs arguments and their types with the possibility of clubbing them in structure form, etc.</a:t>
            </a:r>
          </a:p>
        </p:txBody>
      </p:sp>
      <p:sp>
        <p:nvSpPr>
          <p:cNvPr id="13" name="Rectangle: Rounded Corners 12">
            <a:extLst>
              <a:ext uri="{FF2B5EF4-FFF2-40B4-BE49-F238E27FC236}">
                <a16:creationId xmlns:a16="http://schemas.microsoft.com/office/drawing/2014/main" id="{554D1646-6683-FE02-2C4C-0026EBE1D986}"/>
              </a:ext>
            </a:extLst>
          </p:cNvPr>
          <p:cNvSpPr/>
          <p:nvPr/>
        </p:nvSpPr>
        <p:spPr>
          <a:xfrm>
            <a:off x="4419600" y="2819400"/>
            <a:ext cx="3048000" cy="1219200"/>
          </a:xfrm>
          <a:prstGeom prst="roundRect">
            <a:avLst/>
          </a:prstGeom>
          <a:effectLst>
            <a:glow rad="63500">
              <a:schemeClr val="accent2">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Can we convert existing DV Env. variables to APIs data structure indexer type</a:t>
            </a:r>
          </a:p>
          <a:p>
            <a:pPr algn="ctr"/>
            <a:endParaRPr lang="en-US" dirty="0"/>
          </a:p>
        </p:txBody>
      </p:sp>
      <p:sp>
        <p:nvSpPr>
          <p:cNvPr id="15" name="Rectangle: Rounded Corners 14">
            <a:extLst>
              <a:ext uri="{FF2B5EF4-FFF2-40B4-BE49-F238E27FC236}">
                <a16:creationId xmlns:a16="http://schemas.microsoft.com/office/drawing/2014/main" id="{4A3719A5-5B5C-BF54-43D1-95662D38C3F0}"/>
              </a:ext>
            </a:extLst>
          </p:cNvPr>
          <p:cNvSpPr/>
          <p:nvPr/>
        </p:nvSpPr>
        <p:spPr>
          <a:xfrm>
            <a:off x="4495800" y="4495800"/>
            <a:ext cx="3048000" cy="1219200"/>
          </a:xfrm>
          <a:prstGeom prst="roundRect">
            <a:avLst/>
          </a:prstGeom>
          <a:effectLst>
            <a:glow rad="63500">
              <a:schemeClr val="accent2">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Capture API function prototype resembling its return type, input argument type, etc.</a:t>
            </a:r>
          </a:p>
        </p:txBody>
      </p:sp>
      <p:sp>
        <p:nvSpPr>
          <p:cNvPr id="21" name="Rectangle: Rounded Corners 20">
            <a:extLst>
              <a:ext uri="{FF2B5EF4-FFF2-40B4-BE49-F238E27FC236}">
                <a16:creationId xmlns:a16="http://schemas.microsoft.com/office/drawing/2014/main" id="{F74167DE-CD97-32FD-AB05-FB950EFD521D}"/>
              </a:ext>
            </a:extLst>
          </p:cNvPr>
          <p:cNvSpPr/>
          <p:nvPr/>
        </p:nvSpPr>
        <p:spPr>
          <a:xfrm>
            <a:off x="8305800" y="1143000"/>
            <a:ext cx="3124200" cy="1333500"/>
          </a:xfrm>
          <a:prstGeom prst="roundRect">
            <a:avLst/>
          </a:prstGeom>
          <a:effectLst>
            <a:glow rad="63500">
              <a:schemeClr val="accent2">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Check automation possibility: reading spec’d table and converting to HVL data aggregation (using tools like python panda, tableau) </a:t>
            </a:r>
          </a:p>
        </p:txBody>
      </p:sp>
      <p:sp>
        <p:nvSpPr>
          <p:cNvPr id="24" name="Rectangle: Rounded Corners 23">
            <a:extLst>
              <a:ext uri="{FF2B5EF4-FFF2-40B4-BE49-F238E27FC236}">
                <a16:creationId xmlns:a16="http://schemas.microsoft.com/office/drawing/2014/main" id="{A8330625-8881-7CC0-EA82-A8065C3042C8}"/>
              </a:ext>
            </a:extLst>
          </p:cNvPr>
          <p:cNvSpPr/>
          <p:nvPr/>
        </p:nvSpPr>
        <p:spPr>
          <a:xfrm>
            <a:off x="8305800" y="2888551"/>
            <a:ext cx="3124199" cy="1333500"/>
          </a:xfrm>
          <a:prstGeom prst="roundRect">
            <a:avLst/>
          </a:prstGeom>
          <a:effectLst>
            <a:glow rad="63500">
              <a:schemeClr val="accent2">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Make API reusable: importable package, embed in already imported trans. class</a:t>
            </a:r>
          </a:p>
          <a:p>
            <a:pPr algn="ctr"/>
            <a:endParaRPr lang="en-US" dirty="0"/>
          </a:p>
        </p:txBody>
      </p:sp>
      <p:sp>
        <p:nvSpPr>
          <p:cNvPr id="25" name="Rectangle 24">
            <a:extLst>
              <a:ext uri="{FF2B5EF4-FFF2-40B4-BE49-F238E27FC236}">
                <a16:creationId xmlns:a16="http://schemas.microsoft.com/office/drawing/2014/main" id="{B1A44087-FA26-2FF6-598A-866F4AAD858F}"/>
              </a:ext>
            </a:extLst>
          </p:cNvPr>
          <p:cNvSpPr/>
          <p:nvPr/>
        </p:nvSpPr>
        <p:spPr>
          <a:xfrm>
            <a:off x="8001000" y="4495800"/>
            <a:ext cx="1278731"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e.g., period-to-</a:t>
            </a:r>
            <a:r>
              <a:rPr lang="en-US" sz="1400" dirty="0" err="1"/>
              <a:t>freq</a:t>
            </a:r>
            <a:r>
              <a:rPr lang="en-US" sz="1400" dirty="0"/>
              <a:t>, Enums-to-Valid IDs</a:t>
            </a:r>
          </a:p>
        </p:txBody>
      </p:sp>
      <p:cxnSp>
        <p:nvCxnSpPr>
          <p:cNvPr id="29" name="Straight Arrow Connector 28">
            <a:extLst>
              <a:ext uri="{FF2B5EF4-FFF2-40B4-BE49-F238E27FC236}">
                <a16:creationId xmlns:a16="http://schemas.microsoft.com/office/drawing/2014/main" id="{38CD17DF-A29E-04B4-0E3E-B61321F25A9D}"/>
              </a:ext>
            </a:extLst>
          </p:cNvPr>
          <p:cNvCxnSpPr>
            <a:stCxn id="2" idx="2"/>
            <a:endCxn id="4" idx="0"/>
          </p:cNvCxnSpPr>
          <p:nvPr/>
        </p:nvCxnSpPr>
        <p:spPr>
          <a:xfrm>
            <a:off x="2057400" y="2362200"/>
            <a:ext cx="0" cy="457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5" name="Straight Arrow Connector 34">
            <a:extLst>
              <a:ext uri="{FF2B5EF4-FFF2-40B4-BE49-F238E27FC236}">
                <a16:creationId xmlns:a16="http://schemas.microsoft.com/office/drawing/2014/main" id="{0B8EDB38-1A30-2F85-AD27-C3BAA1F5589D}"/>
              </a:ext>
            </a:extLst>
          </p:cNvPr>
          <p:cNvCxnSpPr>
            <a:cxnSpLocks/>
            <a:stCxn id="11" idx="2"/>
            <a:endCxn id="13" idx="0"/>
          </p:cNvCxnSpPr>
          <p:nvPr/>
        </p:nvCxnSpPr>
        <p:spPr>
          <a:xfrm flipH="1">
            <a:off x="5943600" y="2300231"/>
            <a:ext cx="19050" cy="51916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a:extLst>
              <a:ext uri="{FF2B5EF4-FFF2-40B4-BE49-F238E27FC236}">
                <a16:creationId xmlns:a16="http://schemas.microsoft.com/office/drawing/2014/main" id="{77D7AD6E-059F-5FEE-55F1-CDC343ABD927}"/>
              </a:ext>
            </a:extLst>
          </p:cNvPr>
          <p:cNvCxnSpPr>
            <a:stCxn id="13" idx="2"/>
          </p:cNvCxnSpPr>
          <p:nvPr/>
        </p:nvCxnSpPr>
        <p:spPr>
          <a:xfrm>
            <a:off x="5943600" y="4038600"/>
            <a:ext cx="0" cy="457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0" name="Straight Arrow Connector 39">
            <a:extLst>
              <a:ext uri="{FF2B5EF4-FFF2-40B4-BE49-F238E27FC236}">
                <a16:creationId xmlns:a16="http://schemas.microsoft.com/office/drawing/2014/main" id="{606D16EF-097D-6AD4-FDB7-46DE581F0CA1}"/>
              </a:ext>
            </a:extLst>
          </p:cNvPr>
          <p:cNvCxnSpPr>
            <a:cxnSpLocks/>
            <a:stCxn id="21" idx="2"/>
            <a:endCxn id="24" idx="0"/>
          </p:cNvCxnSpPr>
          <p:nvPr/>
        </p:nvCxnSpPr>
        <p:spPr>
          <a:xfrm>
            <a:off x="9867900" y="2476500"/>
            <a:ext cx="0" cy="41205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3" name="Arrow: Right 42">
            <a:extLst>
              <a:ext uri="{FF2B5EF4-FFF2-40B4-BE49-F238E27FC236}">
                <a16:creationId xmlns:a16="http://schemas.microsoft.com/office/drawing/2014/main" id="{819EAC86-CF02-78CA-09B4-8ABF10D665E0}"/>
              </a:ext>
            </a:extLst>
          </p:cNvPr>
          <p:cNvSpPr/>
          <p:nvPr/>
        </p:nvSpPr>
        <p:spPr>
          <a:xfrm rot="2619442">
            <a:off x="7365475" y="4096142"/>
            <a:ext cx="749931" cy="251819"/>
          </a:xfrm>
          <a:prstGeom prst="rightArrow">
            <a:avLst>
              <a:gd name="adj1" fmla="val 50000"/>
              <a:gd name="adj2" fmla="val 30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BBBB2635-26A3-27A8-6825-353349C3E635}"/>
              </a:ext>
            </a:extLst>
          </p:cNvPr>
          <p:cNvCxnSpPr>
            <a:cxnSpLocks/>
            <a:stCxn id="6" idx="2"/>
          </p:cNvCxnSpPr>
          <p:nvPr/>
        </p:nvCxnSpPr>
        <p:spPr>
          <a:xfrm flipH="1">
            <a:off x="2007902" y="5734050"/>
            <a:ext cx="5260" cy="59055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54" name="Straight Connector 53">
            <a:extLst>
              <a:ext uri="{FF2B5EF4-FFF2-40B4-BE49-F238E27FC236}">
                <a16:creationId xmlns:a16="http://schemas.microsoft.com/office/drawing/2014/main" id="{988267F7-08A3-BBB6-BBAA-E5D1238F4BEC}"/>
              </a:ext>
            </a:extLst>
          </p:cNvPr>
          <p:cNvCxnSpPr>
            <a:cxnSpLocks/>
          </p:cNvCxnSpPr>
          <p:nvPr/>
        </p:nvCxnSpPr>
        <p:spPr>
          <a:xfrm>
            <a:off x="2007902" y="6324600"/>
            <a:ext cx="1878298"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58" name="Straight Connector 57">
            <a:extLst>
              <a:ext uri="{FF2B5EF4-FFF2-40B4-BE49-F238E27FC236}">
                <a16:creationId xmlns:a16="http://schemas.microsoft.com/office/drawing/2014/main" id="{E97A30CA-34D3-86C8-A6AC-BB386547D3B1}"/>
              </a:ext>
            </a:extLst>
          </p:cNvPr>
          <p:cNvCxnSpPr>
            <a:cxnSpLocks/>
          </p:cNvCxnSpPr>
          <p:nvPr/>
        </p:nvCxnSpPr>
        <p:spPr>
          <a:xfrm flipV="1">
            <a:off x="3886200" y="1614431"/>
            <a:ext cx="0" cy="4710169"/>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60" name="Straight Arrow Connector 59">
            <a:extLst>
              <a:ext uri="{FF2B5EF4-FFF2-40B4-BE49-F238E27FC236}">
                <a16:creationId xmlns:a16="http://schemas.microsoft.com/office/drawing/2014/main" id="{5F9F2466-4CD9-6307-AD3F-15F1097D0123}"/>
              </a:ext>
            </a:extLst>
          </p:cNvPr>
          <p:cNvCxnSpPr>
            <a:cxnSpLocks/>
            <a:endCxn id="11" idx="1"/>
          </p:cNvCxnSpPr>
          <p:nvPr/>
        </p:nvCxnSpPr>
        <p:spPr>
          <a:xfrm>
            <a:off x="3886200" y="1614431"/>
            <a:ext cx="514358"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1" name="Straight Connector 60">
            <a:extLst>
              <a:ext uri="{FF2B5EF4-FFF2-40B4-BE49-F238E27FC236}">
                <a16:creationId xmlns:a16="http://schemas.microsoft.com/office/drawing/2014/main" id="{656B2578-AC25-6820-C1D9-21D32BBB040D}"/>
              </a:ext>
            </a:extLst>
          </p:cNvPr>
          <p:cNvCxnSpPr>
            <a:cxnSpLocks/>
          </p:cNvCxnSpPr>
          <p:nvPr/>
        </p:nvCxnSpPr>
        <p:spPr>
          <a:xfrm>
            <a:off x="5962650" y="5715000"/>
            <a:ext cx="0" cy="30480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62" name="Straight Connector 61">
            <a:extLst>
              <a:ext uri="{FF2B5EF4-FFF2-40B4-BE49-F238E27FC236}">
                <a16:creationId xmlns:a16="http://schemas.microsoft.com/office/drawing/2014/main" id="{B692F2E4-AC83-B5CB-C517-37CC5EDDA002}"/>
              </a:ext>
            </a:extLst>
          </p:cNvPr>
          <p:cNvCxnSpPr>
            <a:cxnSpLocks/>
          </p:cNvCxnSpPr>
          <p:nvPr/>
        </p:nvCxnSpPr>
        <p:spPr>
          <a:xfrm>
            <a:off x="5943600" y="6019800"/>
            <a:ext cx="5867400"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66" name="Straight Connector 65">
            <a:extLst>
              <a:ext uri="{FF2B5EF4-FFF2-40B4-BE49-F238E27FC236}">
                <a16:creationId xmlns:a16="http://schemas.microsoft.com/office/drawing/2014/main" id="{C2E167A5-3D8C-0E32-8F04-47D06EF56515}"/>
              </a:ext>
            </a:extLst>
          </p:cNvPr>
          <p:cNvCxnSpPr>
            <a:cxnSpLocks/>
          </p:cNvCxnSpPr>
          <p:nvPr/>
        </p:nvCxnSpPr>
        <p:spPr>
          <a:xfrm flipV="1">
            <a:off x="11811000" y="1809750"/>
            <a:ext cx="0" cy="421005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71" name="Straight Arrow Connector 70">
            <a:extLst>
              <a:ext uri="{FF2B5EF4-FFF2-40B4-BE49-F238E27FC236}">
                <a16:creationId xmlns:a16="http://schemas.microsoft.com/office/drawing/2014/main" id="{9F0A18BF-A479-262A-6D7A-BB0616F3F3FF}"/>
              </a:ext>
            </a:extLst>
          </p:cNvPr>
          <p:cNvCxnSpPr>
            <a:cxnSpLocks/>
            <a:endCxn id="21" idx="3"/>
          </p:cNvCxnSpPr>
          <p:nvPr/>
        </p:nvCxnSpPr>
        <p:spPr>
          <a:xfrm flipH="1">
            <a:off x="11430000" y="1809750"/>
            <a:ext cx="380999"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 name="Straight Arrow Connector 6">
            <a:extLst>
              <a:ext uri="{FF2B5EF4-FFF2-40B4-BE49-F238E27FC236}">
                <a16:creationId xmlns:a16="http://schemas.microsoft.com/office/drawing/2014/main" id="{BEC18047-2A4C-2E57-FB66-CC96C9D141D3}"/>
              </a:ext>
            </a:extLst>
          </p:cNvPr>
          <p:cNvCxnSpPr>
            <a:cxnSpLocks/>
            <a:endCxn id="6" idx="0"/>
          </p:cNvCxnSpPr>
          <p:nvPr/>
        </p:nvCxnSpPr>
        <p:spPr>
          <a:xfrm>
            <a:off x="2013162" y="4038600"/>
            <a:ext cx="0" cy="40005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9546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8">
            <a:extLst>
              <a:ext uri="{FF2B5EF4-FFF2-40B4-BE49-F238E27FC236}">
                <a16:creationId xmlns:a16="http://schemas.microsoft.com/office/drawing/2014/main" id="{D252FEEA-61BE-2CCF-274C-2C5C4B92E025}"/>
              </a:ext>
            </a:extLst>
          </p:cNvPr>
          <p:cNvSpPr txBox="1">
            <a:spLocks/>
          </p:cNvSpPr>
          <p:nvPr/>
        </p:nvSpPr>
        <p:spPr bwMode="ltGray">
          <a:xfrm>
            <a:off x="0" y="0"/>
            <a:ext cx="12192000" cy="561861"/>
          </a:xfrm>
          <a:prstGeom prst="rect">
            <a:avLst/>
          </a:prstGeom>
          <a:gradFill flip="none" rotWithShape="1">
            <a:gsLst>
              <a:gs pos="0">
                <a:schemeClr val="bg2"/>
              </a:gs>
              <a:gs pos="100000">
                <a:schemeClr val="tx2"/>
              </a:gs>
            </a:gsLst>
            <a:lin ang="5400000" scaled="1"/>
            <a:tileRect/>
          </a:gradFill>
        </p:spPr>
        <p:txBody>
          <a:bodyPr anchor="ctr"/>
          <a:lstStyle>
            <a:defPPr>
              <a:defRPr lang="en-US"/>
            </a:defPPr>
            <a:lvl1pPr lvl="0" defTabSz="914400" eaLnBrk="1" latinLnBrk="0" hangingPunct="1">
              <a:buNone/>
              <a:defRPr sz="1800" b="0">
                <a:solidFill>
                  <a:schemeClr val="bg1"/>
                </a:solidFill>
                <a:latin typeface="+mj-lt"/>
                <a:ea typeface="+mj-ea"/>
                <a:cs typeface="+mj-cs"/>
              </a:defRPr>
            </a:lvl1pPr>
          </a:lstStyle>
          <a:p>
            <a:pPr lvl="0"/>
            <a:r>
              <a:rPr lang="en-US" sz="4400" dirty="0">
                <a:solidFill>
                  <a:schemeClr val="tx1"/>
                </a:solidFill>
              </a:rPr>
              <a:t>Simulation Performance Aware. </a:t>
            </a:r>
          </a:p>
        </p:txBody>
      </p:sp>
      <p:sp>
        <p:nvSpPr>
          <p:cNvPr id="4" name="Slide Number Placeholder 4">
            <a:extLst>
              <a:ext uri="{FF2B5EF4-FFF2-40B4-BE49-F238E27FC236}">
                <a16:creationId xmlns:a16="http://schemas.microsoft.com/office/drawing/2014/main" id="{F5CCDB73-424D-C94F-B4F9-1A9B22017DB8}"/>
              </a:ext>
            </a:extLst>
          </p:cNvPr>
          <p:cNvSpPr txBox="1">
            <a:spLocks/>
          </p:cNvSpPr>
          <p:nvPr/>
        </p:nvSpPr>
        <p:spPr>
          <a:xfrm>
            <a:off x="4927600" y="6492875"/>
            <a:ext cx="2336800" cy="365125"/>
          </a:xfrm>
          <a:prstGeom prst="rect">
            <a:avLst/>
          </a:prstGeom>
        </p:spPr>
        <p:txBody>
          <a:bodyPr vert="horz" lIns="45720" tIns="45720" rIns="91440" bIns="45720" rtlCol="0">
            <a:noAutofit/>
          </a:bodyPr>
          <a:lstStyle>
            <a:lvl1pPr marL="0" indent="0" algn="l" defTabSz="914400" rtl="0" eaLnBrk="1" latinLnBrk="0" hangingPunct="1">
              <a:spcBef>
                <a:spcPct val="20000"/>
              </a:spcBef>
              <a:buFont typeface="Arial" pitchFamily="34" charset="0"/>
              <a:buNone/>
              <a:defRPr sz="2400" kern="1200">
                <a:solidFill>
                  <a:srgbClr val="5C5C5C"/>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fld id="{8B820FFD-5868-4678-ACC2-C353669912D5}" type="slidenum">
              <a:rPr lang="en-US" sz="1200" smtClean="0">
                <a:latin typeface="Arial" panose="020B0604020202020204" pitchFamily="34" charset="0"/>
                <a:cs typeface="Arial" panose="020B0604020202020204" pitchFamily="34" charset="0"/>
              </a:rPr>
              <a:pPr algn="ctr" fontAlgn="auto">
                <a:spcAft>
                  <a:spcPts val="0"/>
                </a:spcAft>
              </a:pPr>
              <a:t>16</a:t>
            </a:fld>
            <a:endParaRPr lang="en-US" sz="1200" dirty="0">
              <a:latin typeface="Arial" panose="020B0604020202020204" pitchFamily="34" charset="0"/>
              <a:cs typeface="Arial" panose="020B0604020202020204" pitchFamily="34" charset="0"/>
            </a:endParaRPr>
          </a:p>
        </p:txBody>
      </p:sp>
      <p:sp>
        <p:nvSpPr>
          <p:cNvPr id="9" name="Scroll: Vertical 8">
            <a:extLst>
              <a:ext uri="{FF2B5EF4-FFF2-40B4-BE49-F238E27FC236}">
                <a16:creationId xmlns:a16="http://schemas.microsoft.com/office/drawing/2014/main" id="{0A246E5B-B554-5E35-1169-294B709CFDD8}"/>
              </a:ext>
            </a:extLst>
          </p:cNvPr>
          <p:cNvSpPr/>
          <p:nvPr/>
        </p:nvSpPr>
        <p:spPr>
          <a:xfrm>
            <a:off x="582613" y="2362200"/>
            <a:ext cx="4114800" cy="3528164"/>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lang="en-US" sz="2600" dirty="0"/>
              <a:t>Fixed Size</a:t>
            </a:r>
          </a:p>
          <a:p>
            <a:pPr marL="285750" indent="-285750">
              <a:buFont typeface="Arial" panose="020B0604020202020204" pitchFamily="34" charset="0"/>
              <a:buChar char="•"/>
            </a:pPr>
            <a:r>
              <a:rPr lang="en-US" sz="2600" dirty="0"/>
              <a:t>Immutable data</a:t>
            </a:r>
          </a:p>
          <a:p>
            <a:pPr marL="285750" indent="-285750">
              <a:buFont typeface="Arial" panose="020B0604020202020204" pitchFamily="34" charset="0"/>
              <a:buChar char="•"/>
            </a:pPr>
            <a:r>
              <a:rPr lang="en-US" sz="2600" dirty="0"/>
              <a:t>Build time allotment</a:t>
            </a:r>
          </a:p>
          <a:p>
            <a:pPr marL="285750" indent="-285750">
              <a:buFont typeface="Arial" panose="020B0604020202020204" pitchFamily="34" charset="0"/>
              <a:buChar char="•"/>
            </a:pPr>
            <a:r>
              <a:rPr lang="en-US" sz="2600" dirty="0"/>
              <a:t>Minimal simulation impact</a:t>
            </a:r>
          </a:p>
        </p:txBody>
      </p:sp>
      <p:sp>
        <p:nvSpPr>
          <p:cNvPr id="10" name="Scroll: Vertical 9">
            <a:extLst>
              <a:ext uri="{FF2B5EF4-FFF2-40B4-BE49-F238E27FC236}">
                <a16:creationId xmlns:a16="http://schemas.microsoft.com/office/drawing/2014/main" id="{952339CB-3CF9-4C4D-B67C-320AF956C8D8}"/>
              </a:ext>
            </a:extLst>
          </p:cNvPr>
          <p:cNvSpPr/>
          <p:nvPr/>
        </p:nvSpPr>
        <p:spPr>
          <a:xfrm>
            <a:off x="5029200" y="1909023"/>
            <a:ext cx="6019800" cy="4383005"/>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lang="en-US" sz="2600" dirty="0"/>
              <a:t>Run time changing size</a:t>
            </a:r>
          </a:p>
          <a:p>
            <a:pPr marL="285750" indent="-285750">
              <a:buFont typeface="Arial" panose="020B0604020202020204" pitchFamily="34" charset="0"/>
              <a:buChar char="•"/>
            </a:pPr>
            <a:r>
              <a:rPr lang="en-US" sz="2600" dirty="0"/>
              <a:t>Mutable data</a:t>
            </a:r>
          </a:p>
          <a:p>
            <a:pPr marL="285750" indent="-285750">
              <a:buFont typeface="Arial" panose="020B0604020202020204" pitchFamily="34" charset="0"/>
              <a:buChar char="•"/>
            </a:pPr>
            <a:r>
              <a:rPr lang="en-US" sz="2600" dirty="0"/>
              <a:t>Sparse allocation</a:t>
            </a:r>
          </a:p>
          <a:p>
            <a:pPr marL="285750" indent="-285750">
              <a:buFont typeface="Arial" panose="020B0604020202020204" pitchFamily="34" charset="0"/>
              <a:buChar char="•"/>
            </a:pPr>
            <a:r>
              <a:rPr lang="en-US" sz="2600" dirty="0"/>
              <a:t>Table cell order preservation not required</a:t>
            </a:r>
          </a:p>
          <a:p>
            <a:pPr marL="285750" indent="-285750">
              <a:buFont typeface="Arial" panose="020B0604020202020204" pitchFamily="34" charset="0"/>
              <a:buChar char="•"/>
            </a:pPr>
            <a:r>
              <a:rPr lang="en-US" sz="2600" dirty="0"/>
              <a:t>Frequent access/call can impact simulation</a:t>
            </a:r>
          </a:p>
        </p:txBody>
      </p:sp>
      <p:sp>
        <p:nvSpPr>
          <p:cNvPr id="12" name="Rectangle 11">
            <a:extLst>
              <a:ext uri="{FF2B5EF4-FFF2-40B4-BE49-F238E27FC236}">
                <a16:creationId xmlns:a16="http://schemas.microsoft.com/office/drawing/2014/main" id="{751DF524-4190-B097-EFD8-79BEE21BBB57}"/>
              </a:ext>
            </a:extLst>
          </p:cNvPr>
          <p:cNvSpPr/>
          <p:nvPr/>
        </p:nvSpPr>
        <p:spPr>
          <a:xfrm>
            <a:off x="593818" y="1447800"/>
            <a:ext cx="4739504" cy="492443"/>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2600" b="1" dirty="0">
                <a:ln w="22225">
                  <a:solidFill>
                    <a:schemeClr val="accent2"/>
                  </a:solidFill>
                  <a:prstDash val="solid"/>
                </a:ln>
                <a:solidFill>
                  <a:schemeClr val="accent2">
                    <a:lumMod val="40000"/>
                    <a:lumOff val="60000"/>
                  </a:schemeClr>
                </a:solidFill>
              </a:rPr>
              <a:t>Unpack arrays, When and What: </a:t>
            </a:r>
          </a:p>
        </p:txBody>
      </p:sp>
      <p:sp>
        <p:nvSpPr>
          <p:cNvPr id="13" name="Rectangle 12">
            <a:extLst>
              <a:ext uri="{FF2B5EF4-FFF2-40B4-BE49-F238E27FC236}">
                <a16:creationId xmlns:a16="http://schemas.microsoft.com/office/drawing/2014/main" id="{D47C0A97-06E6-2884-B921-BDD32339E29F}"/>
              </a:ext>
            </a:extLst>
          </p:cNvPr>
          <p:cNvSpPr/>
          <p:nvPr/>
        </p:nvSpPr>
        <p:spPr>
          <a:xfrm>
            <a:off x="6096000" y="846844"/>
            <a:ext cx="4562788" cy="892552"/>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2600" b="1" dirty="0">
                <a:ln w="22225">
                  <a:solidFill>
                    <a:schemeClr val="accent2"/>
                  </a:solidFill>
                  <a:prstDash val="solid"/>
                </a:ln>
                <a:solidFill>
                  <a:schemeClr val="accent2">
                    <a:lumMod val="40000"/>
                    <a:lumOff val="60000"/>
                  </a:schemeClr>
                </a:solidFill>
              </a:rPr>
              <a:t>Dynamic, Assoc. arrays, Queues</a:t>
            </a:r>
          </a:p>
          <a:p>
            <a:pPr algn="ctr"/>
            <a:r>
              <a:rPr lang="en-US" sz="2600" b="1" dirty="0">
                <a:ln w="22225">
                  <a:solidFill>
                    <a:schemeClr val="accent2"/>
                  </a:solidFill>
                  <a:prstDash val="solid"/>
                </a:ln>
                <a:solidFill>
                  <a:schemeClr val="accent2">
                    <a:lumMod val="40000"/>
                    <a:lumOff val="60000"/>
                  </a:schemeClr>
                </a:solidFill>
              </a:rPr>
              <a:t>When and What: </a:t>
            </a:r>
          </a:p>
        </p:txBody>
      </p:sp>
      <p:sp>
        <p:nvSpPr>
          <p:cNvPr id="2" name="TextBox 1">
            <a:extLst>
              <a:ext uri="{FF2B5EF4-FFF2-40B4-BE49-F238E27FC236}">
                <a16:creationId xmlns:a16="http://schemas.microsoft.com/office/drawing/2014/main" id="{6EF4CB63-BEB7-2868-0F1A-6DDBBDF8EC17}"/>
              </a:ext>
            </a:extLst>
          </p:cNvPr>
          <p:cNvSpPr txBox="1"/>
          <p:nvPr/>
        </p:nvSpPr>
        <p:spPr>
          <a:xfrm>
            <a:off x="5486400" y="6553478"/>
            <a:ext cx="6219824" cy="369332"/>
          </a:xfrm>
          <a:prstGeom prst="rect">
            <a:avLst/>
          </a:prstGeom>
          <a:noFill/>
        </p:spPr>
        <p:txBody>
          <a:bodyPr wrap="square">
            <a:spAutoFit/>
          </a:bodyPr>
          <a:lstStyle/>
          <a:p>
            <a:fld id="{8B820FFD-5868-4678-ACC2-C353669912D5}" type="slidenum">
              <a:rPr lang="en-US" sz="1800" smtClean="0">
                <a:latin typeface="Arial" panose="020B0604020202020204" pitchFamily="34" charset="0"/>
                <a:cs typeface="Arial" panose="020B0604020202020204" pitchFamily="34" charset="0"/>
              </a:rPr>
              <a:pPr/>
              <a:t>16</a:t>
            </a:fld>
            <a:endParaRPr lang="en-US" dirty="0"/>
          </a:p>
        </p:txBody>
      </p:sp>
    </p:spTree>
    <p:extLst>
      <p:ext uri="{BB962C8B-B14F-4D97-AF65-F5344CB8AC3E}">
        <p14:creationId xmlns:p14="http://schemas.microsoft.com/office/powerpoint/2010/main" val="360918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8">
            <a:extLst>
              <a:ext uri="{FF2B5EF4-FFF2-40B4-BE49-F238E27FC236}">
                <a16:creationId xmlns:a16="http://schemas.microsoft.com/office/drawing/2014/main" id="{D252FEEA-61BE-2CCF-274C-2C5C4B92E025}"/>
              </a:ext>
            </a:extLst>
          </p:cNvPr>
          <p:cNvSpPr txBox="1">
            <a:spLocks/>
          </p:cNvSpPr>
          <p:nvPr/>
        </p:nvSpPr>
        <p:spPr bwMode="ltGray">
          <a:xfrm>
            <a:off x="0" y="0"/>
            <a:ext cx="12192000" cy="561861"/>
          </a:xfrm>
          <a:prstGeom prst="rect">
            <a:avLst/>
          </a:prstGeom>
          <a:gradFill flip="none" rotWithShape="1">
            <a:gsLst>
              <a:gs pos="0">
                <a:schemeClr val="bg2"/>
              </a:gs>
              <a:gs pos="100000">
                <a:schemeClr val="tx2"/>
              </a:gs>
            </a:gsLst>
            <a:lin ang="5400000" scaled="1"/>
            <a:tileRect/>
          </a:gradFill>
        </p:spPr>
        <p:txBody>
          <a:bodyPr anchor="ctr"/>
          <a:lstStyle>
            <a:defPPr>
              <a:defRPr lang="en-US"/>
            </a:defPPr>
            <a:lvl1pPr lvl="0" defTabSz="914400" eaLnBrk="1" latinLnBrk="0" hangingPunct="1">
              <a:buNone/>
              <a:defRPr sz="1800" b="0">
                <a:solidFill>
                  <a:schemeClr val="bg1"/>
                </a:solidFill>
                <a:latin typeface="+mj-lt"/>
                <a:ea typeface="+mj-ea"/>
                <a:cs typeface="+mj-cs"/>
              </a:defRPr>
            </a:lvl1pPr>
          </a:lstStyle>
          <a:p>
            <a:pPr lvl="0"/>
            <a:r>
              <a:rPr lang="en-US" sz="4400" dirty="0">
                <a:solidFill>
                  <a:schemeClr val="tx1"/>
                </a:solidFill>
              </a:rPr>
              <a:t>Key Takeaways</a:t>
            </a:r>
          </a:p>
        </p:txBody>
      </p:sp>
      <p:sp>
        <p:nvSpPr>
          <p:cNvPr id="2" name="TextBox 1">
            <a:extLst>
              <a:ext uri="{FF2B5EF4-FFF2-40B4-BE49-F238E27FC236}">
                <a16:creationId xmlns:a16="http://schemas.microsoft.com/office/drawing/2014/main" id="{4A4B32B3-5741-8DAC-60BD-B6672A5B2F47}"/>
              </a:ext>
            </a:extLst>
          </p:cNvPr>
          <p:cNvSpPr txBox="1"/>
          <p:nvPr/>
        </p:nvSpPr>
        <p:spPr>
          <a:xfrm>
            <a:off x="152400" y="561861"/>
            <a:ext cx="11887200" cy="5570756"/>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mn-lt"/>
              </a:rPr>
              <a:t>Spec’d tabled data: Nothing but executable tables giving freedom from the need to access specification</a:t>
            </a:r>
          </a:p>
          <a:p>
            <a:pPr marL="285750" indent="-285750">
              <a:buFont typeface="Arial" panose="020B0604020202020204" pitchFamily="34" charset="0"/>
              <a:buChar char="•"/>
            </a:pPr>
            <a:r>
              <a:rPr lang="en-US" sz="2600" dirty="0">
                <a:latin typeface="+mn-lt"/>
              </a:rPr>
              <a:t>Easily maintainable because of end-to-end automation: from extracting spec’d table to HVL aggregation structure to devising STM APIs for accessing aggregated structure information </a:t>
            </a:r>
          </a:p>
          <a:p>
            <a:pPr marL="285750" indent="-285750">
              <a:buFont typeface="Arial" panose="020B0604020202020204" pitchFamily="34" charset="0"/>
              <a:buChar char="•"/>
            </a:pPr>
            <a:r>
              <a:rPr lang="en-US" sz="2600" dirty="0">
                <a:latin typeface="+mn-lt"/>
              </a:rPr>
              <a:t>Customer testimonial </a:t>
            </a:r>
          </a:p>
          <a:p>
            <a:pPr marL="285750" indent="-285750">
              <a:buFont typeface="Arial" panose="020B0604020202020204" pitchFamily="34" charset="0"/>
              <a:buChar char="•"/>
            </a:pPr>
            <a:r>
              <a:rPr lang="en-US" sz="2600" dirty="0">
                <a:latin typeface="+mn-lt"/>
              </a:rPr>
              <a:t>DV user reduction in time and efforts + higher coverage </a:t>
            </a:r>
          </a:p>
          <a:p>
            <a:pPr marL="285750" indent="-285750">
              <a:buFont typeface="Arial" panose="020B0604020202020204" pitchFamily="34" charset="0"/>
              <a:buChar char="•"/>
            </a:pPr>
            <a:r>
              <a:rPr lang="en-US" sz="2600" dirty="0">
                <a:latin typeface="+mn-lt"/>
              </a:rPr>
              <a:t>Easy to use. No imports/inclusion is needed. As simple as calling a function </a:t>
            </a:r>
          </a:p>
          <a:p>
            <a:pPr marL="285750" indent="-285750">
              <a:buFont typeface="Arial" panose="020B0604020202020204" pitchFamily="34" charset="0"/>
              <a:buChar char="•"/>
            </a:pPr>
            <a:r>
              <a:rPr lang="en-US" sz="2600" dirty="0">
                <a:latin typeface="+mn-lt"/>
              </a:rPr>
              <a:t>Advantageousness increases with an increase in “Scenarios of Interest.”</a:t>
            </a:r>
          </a:p>
          <a:p>
            <a:pPr marL="285750" indent="-285750">
              <a:buFont typeface="Arial" panose="020B0604020202020204" pitchFamily="34" charset="0"/>
              <a:buChar char="•"/>
            </a:pPr>
            <a:r>
              <a:rPr lang="en-US" sz="2600" dirty="0">
                <a:latin typeface="+mn-lt"/>
              </a:rPr>
              <a:t>All APIs are functions, consume 0 simulation time </a:t>
            </a:r>
          </a:p>
          <a:p>
            <a:pPr marL="285750" indent="-285750">
              <a:buFont typeface="Arial" panose="020B0604020202020204" pitchFamily="34" charset="0"/>
              <a:buChar char="•"/>
            </a:pPr>
            <a:r>
              <a:rPr lang="en-US" sz="2600" dirty="0">
                <a:latin typeface="+mn-lt"/>
              </a:rPr>
              <a:t>Can we tweak to modify the return type as desirable  </a:t>
            </a:r>
          </a:p>
          <a:p>
            <a:pPr marL="285750" indent="-285750">
              <a:buFont typeface="Arial" panose="020B0604020202020204" pitchFamily="34" charset="0"/>
              <a:buChar char="•"/>
            </a:pPr>
            <a:r>
              <a:rPr lang="en-US" sz="2600" dirty="0">
                <a:latin typeface="+mn-lt"/>
              </a:rPr>
              <a:t>Not a space-confined solution; it can be extended outside DDR5 and even outside the engineering domain </a:t>
            </a:r>
          </a:p>
          <a:p>
            <a:pPr marL="285750" indent="-285750">
              <a:buFont typeface="Arial" panose="020B0604020202020204" pitchFamily="34" charset="0"/>
              <a:buChar char="•"/>
            </a:pPr>
            <a:endParaRPr lang="en-US" dirty="0"/>
          </a:p>
        </p:txBody>
      </p:sp>
      <p:sp>
        <p:nvSpPr>
          <p:cNvPr id="4" name="Slide Number Placeholder 4">
            <a:extLst>
              <a:ext uri="{FF2B5EF4-FFF2-40B4-BE49-F238E27FC236}">
                <a16:creationId xmlns:a16="http://schemas.microsoft.com/office/drawing/2014/main" id="{254CD16D-6BDC-CBFE-2FC5-DF11849158F4}"/>
              </a:ext>
            </a:extLst>
          </p:cNvPr>
          <p:cNvSpPr txBox="1">
            <a:spLocks/>
          </p:cNvSpPr>
          <p:nvPr/>
        </p:nvSpPr>
        <p:spPr>
          <a:xfrm>
            <a:off x="4927600" y="6492875"/>
            <a:ext cx="2336800" cy="365125"/>
          </a:xfrm>
          <a:prstGeom prst="rect">
            <a:avLst/>
          </a:prstGeom>
        </p:spPr>
        <p:txBody>
          <a:bodyPr vert="horz" lIns="45720" tIns="45720" rIns="91440" bIns="45720" rtlCol="0">
            <a:noAutofit/>
          </a:bodyPr>
          <a:lstStyle>
            <a:lvl1pPr marL="0" indent="0" algn="l" defTabSz="914400" rtl="0" eaLnBrk="1" latinLnBrk="0" hangingPunct="1">
              <a:spcBef>
                <a:spcPct val="20000"/>
              </a:spcBef>
              <a:buFont typeface="Arial" pitchFamily="34" charset="0"/>
              <a:buNone/>
              <a:defRPr sz="2400" kern="1200">
                <a:solidFill>
                  <a:srgbClr val="5C5C5C"/>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fld id="{8B820FFD-5868-4678-ACC2-C353669912D5}" type="slidenum">
              <a:rPr lang="en-US" sz="1200" smtClean="0">
                <a:latin typeface="Arial" panose="020B0604020202020204" pitchFamily="34" charset="0"/>
                <a:cs typeface="Arial" panose="020B0604020202020204" pitchFamily="34" charset="0"/>
              </a:rPr>
              <a:pPr algn="ctr" fontAlgn="auto">
                <a:spcAft>
                  <a:spcPts val="0"/>
                </a:spcAft>
              </a:pPr>
              <a:t>17</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415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8">
            <a:extLst>
              <a:ext uri="{FF2B5EF4-FFF2-40B4-BE49-F238E27FC236}">
                <a16:creationId xmlns:a16="http://schemas.microsoft.com/office/drawing/2014/main" id="{D252FEEA-61BE-2CCF-274C-2C5C4B92E025}"/>
              </a:ext>
            </a:extLst>
          </p:cNvPr>
          <p:cNvSpPr txBox="1">
            <a:spLocks/>
          </p:cNvSpPr>
          <p:nvPr/>
        </p:nvSpPr>
        <p:spPr bwMode="ltGray">
          <a:xfrm>
            <a:off x="0" y="0"/>
            <a:ext cx="12192000" cy="561861"/>
          </a:xfrm>
          <a:prstGeom prst="rect">
            <a:avLst/>
          </a:prstGeom>
          <a:gradFill flip="none" rotWithShape="1">
            <a:gsLst>
              <a:gs pos="0">
                <a:schemeClr val="bg2"/>
              </a:gs>
              <a:gs pos="100000">
                <a:schemeClr val="tx2"/>
              </a:gs>
            </a:gsLst>
            <a:lin ang="5400000" scaled="1"/>
            <a:tileRect/>
          </a:gradFill>
        </p:spPr>
        <p:txBody>
          <a:bodyPr anchor="ctr"/>
          <a:lstStyle>
            <a:defPPr>
              <a:defRPr lang="en-US"/>
            </a:defPPr>
            <a:lvl1pPr lvl="0" defTabSz="914400" eaLnBrk="1" latinLnBrk="0" hangingPunct="1">
              <a:buNone/>
              <a:defRPr sz="1800" b="0">
                <a:solidFill>
                  <a:schemeClr val="bg1"/>
                </a:solidFill>
                <a:latin typeface="+mj-lt"/>
                <a:ea typeface="+mj-ea"/>
                <a:cs typeface="+mj-cs"/>
              </a:defRPr>
            </a:lvl1pPr>
          </a:lstStyle>
          <a:p>
            <a:pPr lvl="0"/>
            <a:r>
              <a:rPr lang="en-US" sz="4400" dirty="0">
                <a:solidFill>
                  <a:schemeClr val="tx1"/>
                </a:solidFill>
              </a:rPr>
              <a:t>References </a:t>
            </a:r>
          </a:p>
        </p:txBody>
      </p:sp>
      <p:sp>
        <p:nvSpPr>
          <p:cNvPr id="2" name="TextBox 1">
            <a:extLst>
              <a:ext uri="{FF2B5EF4-FFF2-40B4-BE49-F238E27FC236}">
                <a16:creationId xmlns:a16="http://schemas.microsoft.com/office/drawing/2014/main" id="{4A4B32B3-5741-8DAC-60BD-B6672A5B2F47}"/>
              </a:ext>
            </a:extLst>
          </p:cNvPr>
          <p:cNvSpPr txBox="1"/>
          <p:nvPr/>
        </p:nvSpPr>
        <p:spPr>
          <a:xfrm>
            <a:off x="76200" y="381000"/>
            <a:ext cx="11887200" cy="2246769"/>
          </a:xfrm>
          <a:prstGeom prst="rect">
            <a:avLst/>
          </a:prstGeom>
          <a:noFill/>
        </p:spPr>
        <p:txBody>
          <a:bodyPr wrap="square" rtlCol="0">
            <a:spAutoFit/>
          </a:bodyPr>
          <a:lstStyle/>
          <a:p>
            <a:pPr algn="l"/>
            <a:endParaRPr lang="en-US" sz="1800" b="0" i="0" u="none" strike="noStrike" baseline="0" dirty="0">
              <a:solidFill>
                <a:srgbClr val="000000"/>
              </a:solidFill>
              <a:latin typeface="Calibri" panose="020F0502020204030204" pitchFamily="34" charset="0"/>
            </a:endParaRPr>
          </a:p>
          <a:p>
            <a:r>
              <a:rPr lang="en-US" sz="2600" dirty="0"/>
              <a:t>[</a:t>
            </a:r>
            <a:r>
              <a:rPr lang="en-US" sz="2600" dirty="0">
                <a:latin typeface="+mn-lt"/>
              </a:rPr>
              <a:t>1] JEDEC STANDARD DDR5 SDRAM, Revision “JESD79-5A”, October 2021 (Revision of JESD79-5, JULY 2020) </a:t>
            </a:r>
          </a:p>
          <a:p>
            <a:r>
              <a:rPr lang="en-US" sz="2600" dirty="0">
                <a:latin typeface="+mn-lt"/>
              </a:rPr>
              <a:t>[2] ONFI Specification v1.0: (https://www.onfi.org/specifications) </a:t>
            </a:r>
          </a:p>
          <a:p>
            <a:r>
              <a:rPr lang="en-US" sz="2600" dirty="0">
                <a:latin typeface="+mn-lt"/>
              </a:rPr>
              <a:t>[3] google.com</a:t>
            </a:r>
          </a:p>
          <a:p>
            <a:pPr marL="285750" indent="-285750">
              <a:buFont typeface="Arial" panose="020B0604020202020204" pitchFamily="34" charset="0"/>
              <a:buChar char="•"/>
            </a:pPr>
            <a:endParaRPr lang="en-US" dirty="0"/>
          </a:p>
        </p:txBody>
      </p:sp>
      <p:sp>
        <p:nvSpPr>
          <p:cNvPr id="4" name="Slide Number Placeholder 4">
            <a:extLst>
              <a:ext uri="{FF2B5EF4-FFF2-40B4-BE49-F238E27FC236}">
                <a16:creationId xmlns:a16="http://schemas.microsoft.com/office/drawing/2014/main" id="{A9238BF3-1E78-6137-B742-39B7CD945BCC}"/>
              </a:ext>
            </a:extLst>
          </p:cNvPr>
          <p:cNvSpPr txBox="1">
            <a:spLocks/>
          </p:cNvSpPr>
          <p:nvPr/>
        </p:nvSpPr>
        <p:spPr>
          <a:xfrm>
            <a:off x="4927600" y="6492875"/>
            <a:ext cx="2336800" cy="365125"/>
          </a:xfrm>
          <a:prstGeom prst="rect">
            <a:avLst/>
          </a:prstGeom>
        </p:spPr>
        <p:txBody>
          <a:bodyPr vert="horz" lIns="45720" tIns="45720" rIns="91440" bIns="45720" rtlCol="0">
            <a:noAutofit/>
          </a:bodyPr>
          <a:lstStyle>
            <a:lvl1pPr marL="0" indent="0" algn="l" defTabSz="914400" rtl="0" eaLnBrk="1" latinLnBrk="0" hangingPunct="1">
              <a:spcBef>
                <a:spcPct val="20000"/>
              </a:spcBef>
              <a:buFont typeface="Arial" pitchFamily="34" charset="0"/>
              <a:buNone/>
              <a:defRPr sz="2400" kern="1200">
                <a:solidFill>
                  <a:srgbClr val="5C5C5C"/>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fld id="{8B820FFD-5868-4678-ACC2-C353669912D5}" type="slidenum">
              <a:rPr lang="en-US" sz="1200" smtClean="0">
                <a:latin typeface="Arial" panose="020B0604020202020204" pitchFamily="34" charset="0"/>
                <a:cs typeface="Arial" panose="020B0604020202020204" pitchFamily="34" charset="0"/>
              </a:rPr>
              <a:pPr algn="ctr" fontAlgn="auto">
                <a:spcAft>
                  <a:spcPts val="0"/>
                </a:spcAft>
              </a:pPr>
              <a:t>18</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44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Questions</a:t>
            </a:r>
          </a:p>
        </p:txBody>
      </p:sp>
      <p:sp>
        <p:nvSpPr>
          <p:cNvPr id="5" name="Slide Number Placeholder 4"/>
          <p:cNvSpPr>
            <a:spLocks noGrp="1"/>
          </p:cNvSpPr>
          <p:nvPr>
            <p:ph type="sldNum" sz="quarter" idx="12"/>
          </p:nvPr>
        </p:nvSpPr>
        <p:spPr/>
        <p:txBody>
          <a:bodyPr/>
          <a:lstStyle/>
          <a:p>
            <a:fld id="{8B820FFD-5868-4678-ACC2-C353669912D5}" type="slidenum">
              <a:rPr lang="en-US" smtClean="0"/>
              <a:pPr/>
              <a:t>19</a:t>
            </a:fld>
            <a:endParaRPr lang="en-US"/>
          </a:p>
        </p:txBody>
      </p:sp>
      <p:pic>
        <p:nvPicPr>
          <p:cNvPr id="9" name="Graphic 8" descr="Woman with hands together">
            <a:extLst>
              <a:ext uri="{FF2B5EF4-FFF2-40B4-BE49-F238E27FC236}">
                <a16:creationId xmlns:a16="http://schemas.microsoft.com/office/drawing/2014/main" id="{FD5896C4-5630-72D2-725D-87C01C8731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7025" y="4038600"/>
            <a:ext cx="1276350" cy="1181100"/>
          </a:xfrm>
          <a:prstGeom prst="rect">
            <a:avLst/>
          </a:prstGeom>
        </p:spPr>
      </p:pic>
      <p:sp>
        <p:nvSpPr>
          <p:cNvPr id="10" name="TextBox 9">
            <a:extLst>
              <a:ext uri="{FF2B5EF4-FFF2-40B4-BE49-F238E27FC236}">
                <a16:creationId xmlns:a16="http://schemas.microsoft.com/office/drawing/2014/main" id="{2BF31037-6FF1-60C0-5FDE-979891ADF9F8}"/>
              </a:ext>
            </a:extLst>
          </p:cNvPr>
          <p:cNvSpPr txBox="1"/>
          <p:nvPr/>
        </p:nvSpPr>
        <p:spPr>
          <a:xfrm>
            <a:off x="5029200" y="5219700"/>
            <a:ext cx="3124200" cy="769441"/>
          </a:xfrm>
          <a:prstGeom prst="rect">
            <a:avLst/>
          </a:prstGeom>
          <a:noFill/>
        </p:spPr>
        <p:txBody>
          <a:bodyPr wrap="square" rtlCol="0">
            <a:spAutoFit/>
          </a:bodyPr>
          <a:lstStyle/>
          <a:p>
            <a:r>
              <a:rPr lang="en-US" sz="4400" dirty="0">
                <a:latin typeface="+mj-lt"/>
                <a:ea typeface="+mj-ea"/>
                <a:cs typeface="+mj-cs"/>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09"/>
            <a:ext cx="12192000" cy="762000"/>
          </a:xfr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p:spPr>
        <p:txBody>
          <a:bodyPr/>
          <a:lstStyle/>
          <a:p>
            <a:r>
              <a:rPr lang="en-US" dirty="0"/>
              <a:t>Agenda</a:t>
            </a:r>
          </a:p>
        </p:txBody>
      </p:sp>
      <p:sp>
        <p:nvSpPr>
          <p:cNvPr id="5" name="Slide Number Placeholder 4"/>
          <p:cNvSpPr>
            <a:spLocks noGrp="1"/>
          </p:cNvSpPr>
          <p:nvPr>
            <p:ph type="sldNum" sz="quarter" idx="12"/>
          </p:nvPr>
        </p:nvSpPr>
        <p:spPr>
          <a:xfrm>
            <a:off x="5153519" y="5524740"/>
            <a:ext cx="2336800" cy="365125"/>
          </a:xfrm>
        </p:spPr>
        <p:txBody>
          <a:bodyPr/>
          <a:lstStyle/>
          <a:p>
            <a:fld id="{8B820FFD-5868-4678-ACC2-C353669912D5}" type="slidenum">
              <a:rPr lang="en-US" smtClean="0"/>
              <a:pPr/>
              <a:t>2</a:t>
            </a:fld>
            <a:endParaRPr lang="en-US" dirty="0"/>
          </a:p>
        </p:txBody>
      </p:sp>
      <p:sp>
        <p:nvSpPr>
          <p:cNvPr id="32" name="Rectangle 31"/>
          <p:cNvSpPr/>
          <p:nvPr/>
        </p:nvSpPr>
        <p:spPr>
          <a:xfrm>
            <a:off x="2512172" y="1171595"/>
            <a:ext cx="3202828" cy="492443"/>
          </a:xfrm>
          <a:prstGeom prst="rect">
            <a:avLst/>
          </a:prstGeom>
        </p:spPr>
        <p:txBody>
          <a:bodyPr wrap="square">
            <a:spAutoFit/>
          </a:bodyPr>
          <a:lstStyle/>
          <a:p>
            <a:r>
              <a:rPr lang="en-US" sz="2600" dirty="0">
                <a:latin typeface="+mn-lt"/>
                <a:cs typeface="+mn-cs"/>
              </a:rPr>
              <a:t>General Challenge</a:t>
            </a:r>
            <a:endParaRPr lang="en-IN" sz="2600" dirty="0">
              <a:latin typeface="+mn-lt"/>
              <a:cs typeface="+mn-cs"/>
            </a:endParaRPr>
          </a:p>
        </p:txBody>
      </p:sp>
      <p:sp>
        <p:nvSpPr>
          <p:cNvPr id="33" name="Rectangle 32"/>
          <p:cNvSpPr/>
          <p:nvPr/>
        </p:nvSpPr>
        <p:spPr>
          <a:xfrm>
            <a:off x="2086900" y="1931002"/>
            <a:ext cx="2421304" cy="492443"/>
          </a:xfrm>
          <a:prstGeom prst="rect">
            <a:avLst/>
          </a:prstGeom>
        </p:spPr>
        <p:txBody>
          <a:bodyPr wrap="none">
            <a:spAutoFit/>
          </a:bodyPr>
          <a:lstStyle/>
          <a:p>
            <a:r>
              <a:rPr lang="en-US" sz="2600" dirty="0">
                <a:latin typeface="+mn-lt"/>
                <a:cs typeface="+mn-cs"/>
              </a:rPr>
              <a:t>DDR5 Challenge</a:t>
            </a:r>
          </a:p>
        </p:txBody>
      </p:sp>
      <p:sp>
        <p:nvSpPr>
          <p:cNvPr id="35" name="Rectangle 34"/>
          <p:cNvSpPr/>
          <p:nvPr/>
        </p:nvSpPr>
        <p:spPr>
          <a:xfrm>
            <a:off x="1714623" y="2686062"/>
            <a:ext cx="3877600" cy="492443"/>
          </a:xfrm>
          <a:prstGeom prst="rect">
            <a:avLst/>
          </a:prstGeom>
        </p:spPr>
        <p:txBody>
          <a:bodyPr wrap="none">
            <a:spAutoFit/>
          </a:bodyPr>
          <a:lstStyle/>
          <a:p>
            <a:r>
              <a:rPr lang="en-US" sz="2600" dirty="0">
                <a:latin typeface="+mn-lt"/>
                <a:cs typeface="+mn-cs"/>
              </a:rPr>
              <a:t>Solution – Executable Table</a:t>
            </a:r>
          </a:p>
        </p:txBody>
      </p:sp>
      <p:sp>
        <p:nvSpPr>
          <p:cNvPr id="36" name="Rectangle 35"/>
          <p:cNvSpPr/>
          <p:nvPr/>
        </p:nvSpPr>
        <p:spPr>
          <a:xfrm>
            <a:off x="1866184" y="3401446"/>
            <a:ext cx="3422732" cy="492443"/>
          </a:xfrm>
          <a:prstGeom prst="rect">
            <a:avLst/>
          </a:prstGeom>
        </p:spPr>
        <p:txBody>
          <a:bodyPr wrap="none">
            <a:spAutoFit/>
          </a:bodyPr>
          <a:lstStyle/>
          <a:p>
            <a:r>
              <a:rPr lang="en-US" sz="2600" dirty="0">
                <a:latin typeface="+mn-lt"/>
                <a:cs typeface="+mn-cs"/>
              </a:rPr>
              <a:t>The Basic Building Block</a:t>
            </a:r>
          </a:p>
        </p:txBody>
      </p:sp>
      <p:sp>
        <p:nvSpPr>
          <p:cNvPr id="37" name="Rectangle 36"/>
          <p:cNvSpPr/>
          <p:nvPr/>
        </p:nvSpPr>
        <p:spPr>
          <a:xfrm>
            <a:off x="1998746" y="3911516"/>
            <a:ext cx="3154773" cy="892552"/>
          </a:xfrm>
          <a:prstGeom prst="rect">
            <a:avLst/>
          </a:prstGeom>
        </p:spPr>
        <p:txBody>
          <a:bodyPr wrap="none">
            <a:spAutoFit/>
          </a:bodyPr>
          <a:lstStyle/>
          <a:p>
            <a:pPr algn="just"/>
            <a:r>
              <a:rPr lang="en-US" sz="2600" dirty="0">
                <a:latin typeface="+mn-lt"/>
                <a:cs typeface="+mn-cs"/>
              </a:rPr>
              <a:t>End-to-End</a:t>
            </a:r>
          </a:p>
          <a:p>
            <a:pPr algn="just"/>
            <a:r>
              <a:rPr lang="en-US" sz="2600" dirty="0">
                <a:latin typeface="+mn-lt"/>
                <a:cs typeface="+mn-cs"/>
              </a:rPr>
              <a:t> Implementation Flow</a:t>
            </a:r>
          </a:p>
        </p:txBody>
      </p:sp>
      <p:sp>
        <p:nvSpPr>
          <p:cNvPr id="6" name="Pentagon 5">
            <a:extLst>
              <a:ext uri="{FF2B5EF4-FFF2-40B4-BE49-F238E27FC236}">
                <a16:creationId xmlns:a16="http://schemas.microsoft.com/office/drawing/2014/main" id="{39EAB497-C10B-BFF3-502F-B16B466E8F5E}"/>
              </a:ext>
            </a:extLst>
          </p:cNvPr>
          <p:cNvSpPr/>
          <p:nvPr/>
        </p:nvSpPr>
        <p:spPr>
          <a:xfrm>
            <a:off x="1262621" y="1209641"/>
            <a:ext cx="1249551" cy="451800"/>
          </a:xfrm>
          <a:prstGeom prst="pentagon">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b="100000"/>
            </a:path>
            <a:tileRect t="-100000" r="-100000"/>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1</a:t>
            </a:r>
          </a:p>
        </p:txBody>
      </p:sp>
      <p:sp>
        <p:nvSpPr>
          <p:cNvPr id="50" name="Rectangle 49">
            <a:extLst>
              <a:ext uri="{FF2B5EF4-FFF2-40B4-BE49-F238E27FC236}">
                <a16:creationId xmlns:a16="http://schemas.microsoft.com/office/drawing/2014/main" id="{B3BD15F7-E012-6ED7-BA5F-051A83BA888E}"/>
              </a:ext>
            </a:extLst>
          </p:cNvPr>
          <p:cNvSpPr/>
          <p:nvPr/>
        </p:nvSpPr>
        <p:spPr>
          <a:xfrm>
            <a:off x="2259201" y="4879507"/>
            <a:ext cx="2294603" cy="492443"/>
          </a:xfrm>
          <a:prstGeom prst="rect">
            <a:avLst/>
          </a:prstGeom>
        </p:spPr>
        <p:txBody>
          <a:bodyPr wrap="none">
            <a:spAutoFit/>
          </a:bodyPr>
          <a:lstStyle/>
          <a:p>
            <a:r>
              <a:rPr lang="en-US" sz="2600" dirty="0">
                <a:latin typeface="+mn-lt"/>
                <a:cs typeface="+mn-cs"/>
              </a:rPr>
              <a:t>An API Example</a:t>
            </a:r>
          </a:p>
        </p:txBody>
      </p:sp>
      <p:sp>
        <p:nvSpPr>
          <p:cNvPr id="52" name="Rectangle 51">
            <a:extLst>
              <a:ext uri="{FF2B5EF4-FFF2-40B4-BE49-F238E27FC236}">
                <a16:creationId xmlns:a16="http://schemas.microsoft.com/office/drawing/2014/main" id="{88E3863C-6A65-5EDD-647A-B0800A00F31A}"/>
              </a:ext>
            </a:extLst>
          </p:cNvPr>
          <p:cNvSpPr/>
          <p:nvPr/>
        </p:nvSpPr>
        <p:spPr>
          <a:xfrm>
            <a:off x="6105240" y="1126995"/>
            <a:ext cx="3614772" cy="492443"/>
          </a:xfrm>
          <a:prstGeom prst="rect">
            <a:avLst/>
          </a:prstGeom>
        </p:spPr>
        <p:txBody>
          <a:bodyPr wrap="none">
            <a:spAutoFit/>
          </a:bodyPr>
          <a:lstStyle/>
          <a:p>
            <a:r>
              <a:rPr lang="en-US" sz="2600" dirty="0">
                <a:latin typeface="+mn-lt"/>
                <a:cs typeface="+mn-cs"/>
              </a:rPr>
              <a:t>Effectiveness of STM APIs</a:t>
            </a:r>
          </a:p>
        </p:txBody>
      </p:sp>
      <p:sp>
        <p:nvSpPr>
          <p:cNvPr id="53" name="Pentagon 52">
            <a:extLst>
              <a:ext uri="{FF2B5EF4-FFF2-40B4-BE49-F238E27FC236}">
                <a16:creationId xmlns:a16="http://schemas.microsoft.com/office/drawing/2014/main" id="{1339EE2D-8BF7-C0B1-7E2B-BD1960C605CC}"/>
              </a:ext>
            </a:extLst>
          </p:cNvPr>
          <p:cNvSpPr/>
          <p:nvPr/>
        </p:nvSpPr>
        <p:spPr>
          <a:xfrm>
            <a:off x="782168" y="1866140"/>
            <a:ext cx="1249551" cy="451800"/>
          </a:xfrm>
          <a:prstGeom prst="pentagon">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35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2</a:t>
            </a:r>
          </a:p>
        </p:txBody>
      </p:sp>
      <p:sp>
        <p:nvSpPr>
          <p:cNvPr id="54" name="Pentagon 53">
            <a:extLst>
              <a:ext uri="{FF2B5EF4-FFF2-40B4-BE49-F238E27FC236}">
                <a16:creationId xmlns:a16="http://schemas.microsoft.com/office/drawing/2014/main" id="{14DEA87B-2FAE-D298-E659-BC3BFCEEDFA2}"/>
              </a:ext>
            </a:extLst>
          </p:cNvPr>
          <p:cNvSpPr/>
          <p:nvPr/>
        </p:nvSpPr>
        <p:spPr>
          <a:xfrm>
            <a:off x="405597" y="2602472"/>
            <a:ext cx="1249551" cy="451800"/>
          </a:xfrm>
          <a:prstGeom prst="pentagon">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r="100000" b="100000"/>
            </a:path>
            <a:tileRect l="-100000" t="-100000"/>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3</a:t>
            </a:r>
          </a:p>
        </p:txBody>
      </p:sp>
      <p:sp>
        <p:nvSpPr>
          <p:cNvPr id="56" name="Pentagon 55">
            <a:extLst>
              <a:ext uri="{FF2B5EF4-FFF2-40B4-BE49-F238E27FC236}">
                <a16:creationId xmlns:a16="http://schemas.microsoft.com/office/drawing/2014/main" id="{1D3A131E-DEEF-CADB-42AD-C6AB1CC19876}"/>
              </a:ext>
            </a:extLst>
          </p:cNvPr>
          <p:cNvSpPr/>
          <p:nvPr/>
        </p:nvSpPr>
        <p:spPr>
          <a:xfrm>
            <a:off x="527872" y="3343207"/>
            <a:ext cx="1249551" cy="451800"/>
          </a:xfrm>
          <a:prstGeom prst="pentagon">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89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4</a:t>
            </a:r>
          </a:p>
        </p:txBody>
      </p:sp>
      <p:sp>
        <p:nvSpPr>
          <p:cNvPr id="57" name="Pentagon 56">
            <a:extLst>
              <a:ext uri="{FF2B5EF4-FFF2-40B4-BE49-F238E27FC236}">
                <a16:creationId xmlns:a16="http://schemas.microsoft.com/office/drawing/2014/main" id="{FE2E9F01-28C5-A578-06D4-C3B4C45AD453}"/>
              </a:ext>
            </a:extLst>
          </p:cNvPr>
          <p:cNvSpPr/>
          <p:nvPr/>
        </p:nvSpPr>
        <p:spPr>
          <a:xfrm>
            <a:off x="766359" y="4108072"/>
            <a:ext cx="1249551" cy="451800"/>
          </a:xfrm>
          <a:prstGeom prst="pentagon">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5</a:t>
            </a:r>
          </a:p>
        </p:txBody>
      </p:sp>
      <p:sp>
        <p:nvSpPr>
          <p:cNvPr id="59" name="Pentagon 58">
            <a:extLst>
              <a:ext uri="{FF2B5EF4-FFF2-40B4-BE49-F238E27FC236}">
                <a16:creationId xmlns:a16="http://schemas.microsoft.com/office/drawing/2014/main" id="{ACB114DC-D282-9317-13F1-21C090836F8D}"/>
              </a:ext>
            </a:extLst>
          </p:cNvPr>
          <p:cNvSpPr/>
          <p:nvPr/>
        </p:nvSpPr>
        <p:spPr>
          <a:xfrm>
            <a:off x="1009650" y="4843031"/>
            <a:ext cx="1249551" cy="451800"/>
          </a:xfrm>
          <a:prstGeom prst="pentagon">
            <a:avLst/>
          </a:prstGeom>
          <a:gradFill flip="none" rotWithShape="1">
            <a:gsLst>
              <a:gs pos="0">
                <a:srgbClr val="66CCFF">
                  <a:shade val="30000"/>
                  <a:satMod val="115000"/>
                </a:srgbClr>
              </a:gs>
              <a:gs pos="50000">
                <a:srgbClr val="66CCFF">
                  <a:shade val="67500"/>
                  <a:satMod val="115000"/>
                </a:srgbClr>
              </a:gs>
              <a:gs pos="100000">
                <a:srgbClr val="66CCFF">
                  <a:shade val="100000"/>
                  <a:satMod val="115000"/>
                </a:srgbClr>
              </a:gs>
            </a:gsLst>
            <a:path path="circle">
              <a:fillToRect l="100000" b="100000"/>
            </a:path>
            <a:tileRect t="-100000" r="-100000"/>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6</a:t>
            </a:r>
          </a:p>
        </p:txBody>
      </p:sp>
      <p:sp>
        <p:nvSpPr>
          <p:cNvPr id="60" name="Pentagon 59">
            <a:extLst>
              <a:ext uri="{FF2B5EF4-FFF2-40B4-BE49-F238E27FC236}">
                <a16:creationId xmlns:a16="http://schemas.microsoft.com/office/drawing/2014/main" id="{E91D6F44-42B5-7149-531C-6BB286D70DBB}"/>
              </a:ext>
            </a:extLst>
          </p:cNvPr>
          <p:cNvSpPr/>
          <p:nvPr/>
        </p:nvSpPr>
        <p:spPr>
          <a:xfrm>
            <a:off x="9656664" y="1066800"/>
            <a:ext cx="1249551" cy="451800"/>
          </a:xfrm>
          <a:prstGeom prst="pentagon">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7</a:t>
            </a:r>
          </a:p>
        </p:txBody>
      </p:sp>
      <p:sp>
        <p:nvSpPr>
          <p:cNvPr id="61" name="Pentagon 60">
            <a:extLst>
              <a:ext uri="{FF2B5EF4-FFF2-40B4-BE49-F238E27FC236}">
                <a16:creationId xmlns:a16="http://schemas.microsoft.com/office/drawing/2014/main" id="{FE2C990F-958F-164B-7C66-A5C06AFA5D4A}"/>
              </a:ext>
            </a:extLst>
          </p:cNvPr>
          <p:cNvSpPr/>
          <p:nvPr/>
        </p:nvSpPr>
        <p:spPr>
          <a:xfrm>
            <a:off x="9941266" y="1847172"/>
            <a:ext cx="1249551" cy="451800"/>
          </a:xfrm>
          <a:prstGeom prst="pentagon">
            <a:avLst/>
          </a:prstGeom>
          <a:blipFill>
            <a:blip r:embed="rId3"/>
            <a:tile tx="0" ty="0" sx="100000" sy="100000" flip="none" algn="tl"/>
          </a:blip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8</a:t>
            </a:r>
          </a:p>
        </p:txBody>
      </p:sp>
      <p:sp>
        <p:nvSpPr>
          <p:cNvPr id="62" name="Rectangle 61">
            <a:extLst>
              <a:ext uri="{FF2B5EF4-FFF2-40B4-BE49-F238E27FC236}">
                <a16:creationId xmlns:a16="http://schemas.microsoft.com/office/drawing/2014/main" id="{12119FC4-1A87-223A-BD86-30B06C9417AC}"/>
              </a:ext>
            </a:extLst>
          </p:cNvPr>
          <p:cNvSpPr/>
          <p:nvPr/>
        </p:nvSpPr>
        <p:spPr>
          <a:xfrm>
            <a:off x="7866659" y="1821606"/>
            <a:ext cx="2074607" cy="492443"/>
          </a:xfrm>
          <a:prstGeom prst="rect">
            <a:avLst/>
          </a:prstGeom>
        </p:spPr>
        <p:txBody>
          <a:bodyPr wrap="none">
            <a:spAutoFit/>
          </a:bodyPr>
          <a:lstStyle/>
          <a:p>
            <a:r>
              <a:rPr lang="en-US" sz="2600" dirty="0">
                <a:latin typeface="+mn-lt"/>
                <a:cs typeface="+mn-cs"/>
              </a:rPr>
              <a:t>Outside DDR5</a:t>
            </a:r>
          </a:p>
        </p:txBody>
      </p:sp>
      <p:sp>
        <p:nvSpPr>
          <p:cNvPr id="63" name="Pentagon 62">
            <a:extLst>
              <a:ext uri="{FF2B5EF4-FFF2-40B4-BE49-F238E27FC236}">
                <a16:creationId xmlns:a16="http://schemas.microsoft.com/office/drawing/2014/main" id="{DAF6D0CA-15BE-DC7A-1245-82DA4F48B951}"/>
              </a:ext>
            </a:extLst>
          </p:cNvPr>
          <p:cNvSpPr/>
          <p:nvPr/>
        </p:nvSpPr>
        <p:spPr>
          <a:xfrm>
            <a:off x="10065212" y="2684226"/>
            <a:ext cx="1249551" cy="451800"/>
          </a:xfrm>
          <a:prstGeom prst="pentagon">
            <a:avLst/>
          </a:prstGeom>
          <a:blipFill>
            <a:blip r:embed="rId4"/>
            <a:tile tx="0" ty="0" sx="100000" sy="100000" flip="none" algn="tl"/>
          </a:blip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9</a:t>
            </a:r>
          </a:p>
        </p:txBody>
      </p:sp>
      <p:sp>
        <p:nvSpPr>
          <p:cNvPr id="64" name="Rectangle 63">
            <a:extLst>
              <a:ext uri="{FF2B5EF4-FFF2-40B4-BE49-F238E27FC236}">
                <a16:creationId xmlns:a16="http://schemas.microsoft.com/office/drawing/2014/main" id="{3A57B28E-F16F-290E-3FFF-371680445A15}"/>
              </a:ext>
            </a:extLst>
          </p:cNvPr>
          <p:cNvSpPr/>
          <p:nvPr/>
        </p:nvSpPr>
        <p:spPr>
          <a:xfrm>
            <a:off x="6915910" y="2618838"/>
            <a:ext cx="3184587" cy="892552"/>
          </a:xfrm>
          <a:prstGeom prst="rect">
            <a:avLst/>
          </a:prstGeom>
        </p:spPr>
        <p:txBody>
          <a:bodyPr wrap="square">
            <a:spAutoFit/>
          </a:bodyPr>
          <a:lstStyle/>
          <a:p>
            <a:r>
              <a:rPr lang="en-US" sz="2600" dirty="0">
                <a:latin typeface="+mn-lt"/>
                <a:cs typeface="+mn-cs"/>
              </a:rPr>
              <a:t>Customer Testimonial</a:t>
            </a:r>
          </a:p>
          <a:p>
            <a:r>
              <a:rPr lang="en-US" sz="2600" dirty="0">
                <a:latin typeface="+mn-lt"/>
                <a:cs typeface="+mn-cs"/>
              </a:rPr>
              <a:t> and Ease of Use</a:t>
            </a:r>
          </a:p>
        </p:txBody>
      </p:sp>
      <p:sp>
        <p:nvSpPr>
          <p:cNvPr id="65" name="Pentagon 64">
            <a:extLst>
              <a:ext uri="{FF2B5EF4-FFF2-40B4-BE49-F238E27FC236}">
                <a16:creationId xmlns:a16="http://schemas.microsoft.com/office/drawing/2014/main" id="{82BC9AF2-0BB9-DE09-1287-D1BB998B5302}"/>
              </a:ext>
            </a:extLst>
          </p:cNvPr>
          <p:cNvSpPr/>
          <p:nvPr/>
        </p:nvSpPr>
        <p:spPr>
          <a:xfrm>
            <a:off x="9899424" y="3648373"/>
            <a:ext cx="1249551" cy="451800"/>
          </a:xfrm>
          <a:prstGeom prst="pent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t>10</a:t>
            </a:r>
          </a:p>
        </p:txBody>
      </p:sp>
      <p:sp>
        <p:nvSpPr>
          <p:cNvPr id="66" name="Rectangle 65">
            <a:extLst>
              <a:ext uri="{FF2B5EF4-FFF2-40B4-BE49-F238E27FC236}">
                <a16:creationId xmlns:a16="http://schemas.microsoft.com/office/drawing/2014/main" id="{50A685E7-54C1-BCCA-DBBB-4114707C2628}"/>
              </a:ext>
            </a:extLst>
          </p:cNvPr>
          <p:cNvSpPr/>
          <p:nvPr/>
        </p:nvSpPr>
        <p:spPr>
          <a:xfrm>
            <a:off x="7247184" y="3606872"/>
            <a:ext cx="2522037" cy="492443"/>
          </a:xfrm>
          <a:prstGeom prst="rect">
            <a:avLst/>
          </a:prstGeom>
        </p:spPr>
        <p:txBody>
          <a:bodyPr wrap="none">
            <a:spAutoFit/>
          </a:bodyPr>
          <a:lstStyle/>
          <a:p>
            <a:r>
              <a:rPr lang="en-US" sz="2600" dirty="0">
                <a:latin typeface="+mn-lt"/>
                <a:cs typeface="+mn-cs"/>
              </a:rPr>
              <a:t>Application Steps</a:t>
            </a:r>
          </a:p>
        </p:txBody>
      </p:sp>
      <p:sp>
        <p:nvSpPr>
          <p:cNvPr id="67" name="Pentagon 66">
            <a:extLst>
              <a:ext uri="{FF2B5EF4-FFF2-40B4-BE49-F238E27FC236}">
                <a16:creationId xmlns:a16="http://schemas.microsoft.com/office/drawing/2014/main" id="{6290183C-01F0-A791-B777-631749707B17}"/>
              </a:ext>
            </a:extLst>
          </p:cNvPr>
          <p:cNvSpPr/>
          <p:nvPr/>
        </p:nvSpPr>
        <p:spPr>
          <a:xfrm>
            <a:off x="9664470" y="4541981"/>
            <a:ext cx="1249551" cy="451800"/>
          </a:xfrm>
          <a:prstGeom prst="pentagon">
            <a:avLst/>
          </a:prstGeom>
          <a:blipFill>
            <a:blip r:embed="rId5"/>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t>11</a:t>
            </a:r>
          </a:p>
        </p:txBody>
      </p:sp>
      <p:sp>
        <p:nvSpPr>
          <p:cNvPr id="68" name="Rectangle 67">
            <a:extLst>
              <a:ext uri="{FF2B5EF4-FFF2-40B4-BE49-F238E27FC236}">
                <a16:creationId xmlns:a16="http://schemas.microsoft.com/office/drawing/2014/main" id="{131B920B-1959-D907-F9F3-12B0F7401087}"/>
              </a:ext>
            </a:extLst>
          </p:cNvPr>
          <p:cNvSpPr/>
          <p:nvPr/>
        </p:nvSpPr>
        <p:spPr>
          <a:xfrm>
            <a:off x="6844693" y="4174572"/>
            <a:ext cx="2861030" cy="892552"/>
          </a:xfrm>
          <a:prstGeom prst="rect">
            <a:avLst/>
          </a:prstGeom>
        </p:spPr>
        <p:txBody>
          <a:bodyPr wrap="square">
            <a:spAutoFit/>
          </a:bodyPr>
          <a:lstStyle/>
          <a:p>
            <a:r>
              <a:rPr lang="en-US" sz="2600" dirty="0">
                <a:latin typeface="+mn-lt"/>
                <a:cs typeface="+mn-cs"/>
              </a:rPr>
              <a:t>Simulation Performance Aware</a:t>
            </a:r>
          </a:p>
        </p:txBody>
      </p:sp>
      <p:sp>
        <p:nvSpPr>
          <p:cNvPr id="69" name="Pentagon 68">
            <a:extLst>
              <a:ext uri="{FF2B5EF4-FFF2-40B4-BE49-F238E27FC236}">
                <a16:creationId xmlns:a16="http://schemas.microsoft.com/office/drawing/2014/main" id="{704A90D7-E839-A30D-0D54-AC5DC62CA4A3}"/>
              </a:ext>
            </a:extLst>
          </p:cNvPr>
          <p:cNvSpPr/>
          <p:nvPr/>
        </p:nvSpPr>
        <p:spPr>
          <a:xfrm>
            <a:off x="8687735" y="5129906"/>
            <a:ext cx="1249551" cy="451800"/>
          </a:xfrm>
          <a:prstGeom prst="pentagon">
            <a:avLst/>
          </a:prstGeom>
          <a:blipFill>
            <a:blip r:embed="rId6"/>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t>12</a:t>
            </a:r>
          </a:p>
        </p:txBody>
      </p:sp>
      <p:sp>
        <p:nvSpPr>
          <p:cNvPr id="70" name="Rectangle 69">
            <a:extLst>
              <a:ext uri="{FF2B5EF4-FFF2-40B4-BE49-F238E27FC236}">
                <a16:creationId xmlns:a16="http://schemas.microsoft.com/office/drawing/2014/main" id="{DC0EB22B-F5EB-4556-1873-DDC9CFC7E3FB}"/>
              </a:ext>
            </a:extLst>
          </p:cNvPr>
          <p:cNvSpPr/>
          <p:nvPr/>
        </p:nvSpPr>
        <p:spPr>
          <a:xfrm>
            <a:off x="6420880" y="5127960"/>
            <a:ext cx="2861030" cy="492443"/>
          </a:xfrm>
          <a:prstGeom prst="rect">
            <a:avLst/>
          </a:prstGeom>
        </p:spPr>
        <p:txBody>
          <a:bodyPr wrap="square">
            <a:spAutoFit/>
          </a:bodyPr>
          <a:lstStyle/>
          <a:p>
            <a:r>
              <a:rPr lang="en-US" sz="2600" dirty="0">
                <a:latin typeface="+mn-lt"/>
                <a:cs typeface="+mn-cs"/>
              </a:rPr>
              <a:t>Key Takeaways</a:t>
            </a:r>
          </a:p>
        </p:txBody>
      </p:sp>
    </p:spTree>
    <p:extLst>
      <p:ext uri="{BB962C8B-B14F-4D97-AF65-F5344CB8AC3E}">
        <p14:creationId xmlns:p14="http://schemas.microsoft.com/office/powerpoint/2010/main" val="280088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CD6618FE-D3B6-C29F-2E58-372CB1099E14}"/>
              </a:ext>
            </a:extLst>
          </p:cNvPr>
          <p:cNvSpPr>
            <a:spLocks noGrp="1"/>
          </p:cNvSpPr>
          <p:nvPr>
            <p:ph idx="13"/>
          </p:nvPr>
        </p:nvSpPr>
        <p:spPr>
          <a:xfrm>
            <a:off x="72757" y="911338"/>
            <a:ext cx="8074272" cy="3448767"/>
          </a:xfrm>
        </p:spPr>
        <p:txBody>
          <a:bodyPr>
            <a:normAutofit fontScale="70000" lnSpcReduction="20000"/>
          </a:bodyPr>
          <a:lstStyle/>
          <a:p>
            <a:pPr algn="l"/>
            <a:endParaRPr lang="en-US" sz="1800" b="0" i="0" u="none" strike="noStrike" baseline="0" dirty="0">
              <a:solidFill>
                <a:srgbClr val="000000"/>
              </a:solidFill>
              <a:latin typeface="Times New Roman" panose="02020603050405020304" pitchFamily="18" charset="0"/>
            </a:endParaRPr>
          </a:p>
          <a:p>
            <a:r>
              <a:rPr lang="en-US" sz="3400" dirty="0">
                <a:solidFill>
                  <a:schemeClr val="tx2"/>
                </a:solidFill>
              </a:rPr>
              <a:t>Data:</a:t>
            </a:r>
            <a:r>
              <a:rPr lang="en-US" sz="3400" dirty="0"/>
              <a:t> Encapsulated Potential</a:t>
            </a:r>
          </a:p>
          <a:p>
            <a:pPr lvl="1"/>
            <a:r>
              <a:rPr lang="en-US" sz="2800" b="1" dirty="0"/>
              <a:t>Across</a:t>
            </a:r>
            <a:r>
              <a:rPr lang="en-US" sz="2800" dirty="0"/>
              <a:t> files, versions, applications, groups, management systems </a:t>
            </a:r>
          </a:p>
          <a:p>
            <a:pPr marL="857250" lvl="2" indent="0">
              <a:buNone/>
            </a:pPr>
            <a:r>
              <a:rPr lang="en-US" sz="2800" dirty="0"/>
              <a:t>[ AI, ML, SQL, DBMS or Verification Intellectual Property (VIP), etc.</a:t>
            </a:r>
          </a:p>
          <a:p>
            <a:pPr lvl="1"/>
            <a:r>
              <a:rPr lang="en-US" sz="2800" b="1" dirty="0"/>
              <a:t>Rough </a:t>
            </a:r>
            <a:r>
              <a:rPr lang="en-US" sz="2800" dirty="0"/>
              <a:t>tabular packed labeled form [Version x </a:t>
            </a:r>
            <a:r>
              <a:rPr lang="en-US" sz="2800" dirty="0" err="1"/>
              <a:t>Section|Title</a:t>
            </a:r>
            <a:r>
              <a:rPr lang="en-US" sz="2800" dirty="0"/>
              <a:t> x Row x Column]</a:t>
            </a:r>
          </a:p>
          <a:p>
            <a:r>
              <a:rPr lang="en-US" sz="3100" dirty="0">
                <a:solidFill>
                  <a:schemeClr val="tx2"/>
                </a:solidFill>
              </a:rPr>
              <a:t>Usable:</a:t>
            </a:r>
            <a:r>
              <a:rPr lang="en-US" sz="3100" dirty="0"/>
              <a:t> Target/Clean/Re-pack -&gt; structured keys access</a:t>
            </a:r>
          </a:p>
          <a:p>
            <a:pPr lvl="1"/>
            <a:r>
              <a:rPr lang="en-US" sz="3100" dirty="0"/>
              <a:t>params [Version] [Topic] [Param] [Condition]</a:t>
            </a:r>
          </a:p>
          <a:p>
            <a:r>
              <a:rPr lang="en-US" sz="3100" dirty="0">
                <a:solidFill>
                  <a:schemeClr val="tx2"/>
                </a:solidFill>
              </a:rPr>
              <a:t>Extract: </a:t>
            </a:r>
            <a:r>
              <a:rPr lang="en-US" sz="3100" dirty="0"/>
              <a:t>Manual Association – Tedious, Repetitive, Error-prone</a:t>
            </a:r>
          </a:p>
          <a:p>
            <a:pPr marL="57150" indent="0">
              <a:buNone/>
            </a:pPr>
            <a:endParaRPr lang="en-US" sz="1700" dirty="0"/>
          </a:p>
          <a:p>
            <a:endParaRPr lang="en-US" sz="1700" dirty="0"/>
          </a:p>
        </p:txBody>
      </p:sp>
      <p:sp>
        <p:nvSpPr>
          <p:cNvPr id="86" name="Title 28">
            <a:extLst>
              <a:ext uri="{FF2B5EF4-FFF2-40B4-BE49-F238E27FC236}">
                <a16:creationId xmlns:a16="http://schemas.microsoft.com/office/drawing/2014/main" id="{360DB50C-2D0F-105A-2494-6F207E3023EA}"/>
              </a:ext>
            </a:extLst>
          </p:cNvPr>
          <p:cNvSpPr txBox="1">
            <a:spLocks/>
          </p:cNvSpPr>
          <p:nvPr/>
        </p:nvSpPr>
        <p:spPr bwMode="ltGray">
          <a:xfrm>
            <a:off x="0" y="2589"/>
            <a:ext cx="12192000" cy="697174"/>
          </a:xfrm>
          <a:prstGeom prst="rect">
            <a:avLst/>
          </a:prstGeom>
          <a:gradFill flip="none" rotWithShape="1">
            <a:gsLst>
              <a:gs pos="0">
                <a:schemeClr val="bg2"/>
              </a:gs>
              <a:gs pos="100000">
                <a:schemeClr val="tx2"/>
              </a:gs>
            </a:gsLst>
            <a:lin ang="5400000" scaled="1"/>
            <a:tileRect/>
          </a:gradFill>
        </p:spPr>
        <p:txBody>
          <a:bodyPr anchor="ctr"/>
          <a:lstStyle>
            <a:defPPr>
              <a:defRPr lang="en-US"/>
            </a:defPPr>
            <a:lvl1pPr lvl="0" defTabSz="914400" eaLnBrk="1" latinLnBrk="0" hangingPunct="1">
              <a:buNone/>
              <a:defRPr sz="1800" b="0">
                <a:solidFill>
                  <a:schemeClr val="bg1"/>
                </a:solidFill>
                <a:latin typeface="+mj-lt"/>
                <a:ea typeface="+mj-ea"/>
                <a:cs typeface="+mj-cs"/>
              </a:defRPr>
            </a:lvl1pPr>
          </a:lstStyle>
          <a:p>
            <a:pPr lvl="0"/>
            <a:r>
              <a:rPr lang="en-US" sz="4400" dirty="0">
                <a:solidFill>
                  <a:schemeClr val="tx1"/>
                </a:solidFill>
              </a:rPr>
              <a:t>General Challenge</a:t>
            </a:r>
          </a:p>
        </p:txBody>
      </p:sp>
      <p:graphicFrame>
        <p:nvGraphicFramePr>
          <p:cNvPr id="2" name="Table 2">
            <a:extLst>
              <a:ext uri="{FF2B5EF4-FFF2-40B4-BE49-F238E27FC236}">
                <a16:creationId xmlns:a16="http://schemas.microsoft.com/office/drawing/2014/main" id="{CFBA4395-DDEB-8838-74CE-7A1E03933812}"/>
              </a:ext>
            </a:extLst>
          </p:cNvPr>
          <p:cNvGraphicFramePr>
            <a:graphicFrameLocks noGrp="1"/>
          </p:cNvGraphicFramePr>
          <p:nvPr>
            <p:extLst>
              <p:ext uri="{D42A27DB-BD31-4B8C-83A1-F6EECF244321}">
                <p14:modId xmlns:p14="http://schemas.microsoft.com/office/powerpoint/2010/main" val="2995515412"/>
              </p:ext>
            </p:extLst>
          </p:nvPr>
        </p:nvGraphicFramePr>
        <p:xfrm>
          <a:off x="9525000" y="1253501"/>
          <a:ext cx="1711323" cy="1102974"/>
        </p:xfrm>
        <a:graphic>
          <a:graphicData uri="http://schemas.openxmlformats.org/drawingml/2006/table">
            <a:tbl>
              <a:tblPr firstRow="1" bandRow="1">
                <a:tableStyleId>{5C22544A-7EE6-4342-B048-85BDC9FD1C3A}</a:tableStyleId>
              </a:tblPr>
              <a:tblGrid>
                <a:gridCol w="543528">
                  <a:extLst>
                    <a:ext uri="{9D8B030D-6E8A-4147-A177-3AD203B41FA5}">
                      <a16:colId xmlns:a16="http://schemas.microsoft.com/office/drawing/2014/main" val="794814667"/>
                    </a:ext>
                  </a:extLst>
                </a:gridCol>
                <a:gridCol w="597354">
                  <a:extLst>
                    <a:ext uri="{9D8B030D-6E8A-4147-A177-3AD203B41FA5}">
                      <a16:colId xmlns:a16="http://schemas.microsoft.com/office/drawing/2014/main" val="1559599400"/>
                    </a:ext>
                  </a:extLst>
                </a:gridCol>
                <a:gridCol w="570441">
                  <a:extLst>
                    <a:ext uri="{9D8B030D-6E8A-4147-A177-3AD203B41FA5}">
                      <a16:colId xmlns:a16="http://schemas.microsoft.com/office/drawing/2014/main" val="3520710381"/>
                    </a:ext>
                  </a:extLst>
                </a:gridCol>
              </a:tblGrid>
              <a:tr h="292407">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629445"/>
                  </a:ext>
                </a:extLst>
              </a:tr>
              <a:tr h="368607">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95461728"/>
                  </a:ext>
                </a:extLst>
              </a:tr>
              <a:tr h="368607">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487695599"/>
                  </a:ext>
                </a:extLst>
              </a:tr>
            </a:tbl>
          </a:graphicData>
        </a:graphic>
      </p:graphicFrame>
      <p:graphicFrame>
        <p:nvGraphicFramePr>
          <p:cNvPr id="3" name="Table 2">
            <a:extLst>
              <a:ext uri="{FF2B5EF4-FFF2-40B4-BE49-F238E27FC236}">
                <a16:creationId xmlns:a16="http://schemas.microsoft.com/office/drawing/2014/main" id="{656E87B4-A247-A81B-F291-E0D0731ED017}"/>
              </a:ext>
            </a:extLst>
          </p:cNvPr>
          <p:cNvGraphicFramePr>
            <a:graphicFrameLocks noGrp="1"/>
          </p:cNvGraphicFramePr>
          <p:nvPr>
            <p:extLst>
              <p:ext uri="{D42A27DB-BD31-4B8C-83A1-F6EECF244321}">
                <p14:modId xmlns:p14="http://schemas.microsoft.com/office/powerpoint/2010/main" val="4072984310"/>
              </p:ext>
            </p:extLst>
          </p:nvPr>
        </p:nvGraphicFramePr>
        <p:xfrm>
          <a:off x="9732537" y="1924545"/>
          <a:ext cx="1711323" cy="1105821"/>
        </p:xfrm>
        <a:graphic>
          <a:graphicData uri="http://schemas.openxmlformats.org/drawingml/2006/table">
            <a:tbl>
              <a:tblPr firstRow="1" bandRow="1">
                <a:tableStyleId>{5C22544A-7EE6-4342-B048-85BDC9FD1C3A}</a:tableStyleId>
              </a:tblPr>
              <a:tblGrid>
                <a:gridCol w="543528">
                  <a:extLst>
                    <a:ext uri="{9D8B030D-6E8A-4147-A177-3AD203B41FA5}">
                      <a16:colId xmlns:a16="http://schemas.microsoft.com/office/drawing/2014/main" val="794814667"/>
                    </a:ext>
                  </a:extLst>
                </a:gridCol>
                <a:gridCol w="597354">
                  <a:extLst>
                    <a:ext uri="{9D8B030D-6E8A-4147-A177-3AD203B41FA5}">
                      <a16:colId xmlns:a16="http://schemas.microsoft.com/office/drawing/2014/main" val="1559599400"/>
                    </a:ext>
                  </a:extLst>
                </a:gridCol>
                <a:gridCol w="570441">
                  <a:extLst>
                    <a:ext uri="{9D8B030D-6E8A-4147-A177-3AD203B41FA5}">
                      <a16:colId xmlns:a16="http://schemas.microsoft.com/office/drawing/2014/main" val="3520710381"/>
                    </a:ext>
                  </a:extLst>
                </a:gridCol>
              </a:tblGrid>
              <a:tr h="368607">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629445"/>
                  </a:ext>
                </a:extLst>
              </a:tr>
              <a:tr h="368607">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95461728"/>
                  </a:ext>
                </a:extLst>
              </a:tr>
              <a:tr h="368607">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487695599"/>
                  </a:ext>
                </a:extLst>
              </a:tr>
            </a:tbl>
          </a:graphicData>
        </a:graphic>
      </p:graphicFrame>
      <p:graphicFrame>
        <p:nvGraphicFramePr>
          <p:cNvPr id="5" name="Table 4">
            <a:extLst>
              <a:ext uri="{FF2B5EF4-FFF2-40B4-BE49-F238E27FC236}">
                <a16:creationId xmlns:a16="http://schemas.microsoft.com/office/drawing/2014/main" id="{A5D4AEBC-0DA1-CB5F-C53C-84D18D8E5404}"/>
              </a:ext>
            </a:extLst>
          </p:cNvPr>
          <p:cNvGraphicFramePr>
            <a:graphicFrameLocks noGrp="1"/>
          </p:cNvGraphicFramePr>
          <p:nvPr>
            <p:extLst>
              <p:ext uri="{D42A27DB-BD31-4B8C-83A1-F6EECF244321}">
                <p14:modId xmlns:p14="http://schemas.microsoft.com/office/powerpoint/2010/main" val="1765712471"/>
              </p:ext>
            </p:extLst>
          </p:nvPr>
        </p:nvGraphicFramePr>
        <p:xfrm>
          <a:off x="10110178" y="2573970"/>
          <a:ext cx="1711323" cy="1105821"/>
        </p:xfrm>
        <a:graphic>
          <a:graphicData uri="http://schemas.openxmlformats.org/drawingml/2006/table">
            <a:tbl>
              <a:tblPr firstRow="1" bandRow="1">
                <a:tableStyleId>{5C22544A-7EE6-4342-B048-85BDC9FD1C3A}</a:tableStyleId>
              </a:tblPr>
              <a:tblGrid>
                <a:gridCol w="543528">
                  <a:extLst>
                    <a:ext uri="{9D8B030D-6E8A-4147-A177-3AD203B41FA5}">
                      <a16:colId xmlns:a16="http://schemas.microsoft.com/office/drawing/2014/main" val="794814667"/>
                    </a:ext>
                  </a:extLst>
                </a:gridCol>
                <a:gridCol w="597354">
                  <a:extLst>
                    <a:ext uri="{9D8B030D-6E8A-4147-A177-3AD203B41FA5}">
                      <a16:colId xmlns:a16="http://schemas.microsoft.com/office/drawing/2014/main" val="1559599400"/>
                    </a:ext>
                  </a:extLst>
                </a:gridCol>
                <a:gridCol w="570441">
                  <a:extLst>
                    <a:ext uri="{9D8B030D-6E8A-4147-A177-3AD203B41FA5}">
                      <a16:colId xmlns:a16="http://schemas.microsoft.com/office/drawing/2014/main" val="3520710381"/>
                    </a:ext>
                  </a:extLst>
                </a:gridCol>
              </a:tblGrid>
              <a:tr h="368607">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629445"/>
                  </a:ext>
                </a:extLst>
              </a:tr>
              <a:tr h="36860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95461728"/>
                  </a:ext>
                </a:extLst>
              </a:tr>
              <a:tr h="36860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87695599"/>
                  </a:ext>
                </a:extLst>
              </a:tr>
            </a:tbl>
          </a:graphicData>
        </a:graphic>
      </p:graphicFrame>
      <p:cxnSp>
        <p:nvCxnSpPr>
          <p:cNvPr id="9" name="Straight Connector 8">
            <a:extLst>
              <a:ext uri="{FF2B5EF4-FFF2-40B4-BE49-F238E27FC236}">
                <a16:creationId xmlns:a16="http://schemas.microsoft.com/office/drawing/2014/main" id="{0AF737E0-51C7-15D5-C5C8-FF63143FD6E0}"/>
              </a:ext>
            </a:extLst>
          </p:cNvPr>
          <p:cNvCxnSpPr>
            <a:cxnSpLocks/>
            <a:endCxn id="10" idx="0"/>
          </p:cNvCxnSpPr>
          <p:nvPr/>
        </p:nvCxnSpPr>
        <p:spPr>
          <a:xfrm>
            <a:off x="10802260" y="4023650"/>
            <a:ext cx="385634" cy="86048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10" name="Table 2">
            <a:extLst>
              <a:ext uri="{FF2B5EF4-FFF2-40B4-BE49-F238E27FC236}">
                <a16:creationId xmlns:a16="http://schemas.microsoft.com/office/drawing/2014/main" id="{7D6CF884-1C93-0A35-DD15-9FFB7DCBBD1C}"/>
              </a:ext>
            </a:extLst>
          </p:cNvPr>
          <p:cNvGraphicFramePr>
            <a:graphicFrameLocks noGrp="1"/>
          </p:cNvGraphicFramePr>
          <p:nvPr>
            <p:extLst>
              <p:ext uri="{D42A27DB-BD31-4B8C-83A1-F6EECF244321}">
                <p14:modId xmlns:p14="http://schemas.microsoft.com/office/powerpoint/2010/main" val="3882071621"/>
              </p:ext>
            </p:extLst>
          </p:nvPr>
        </p:nvGraphicFramePr>
        <p:xfrm>
          <a:off x="10332233" y="4884132"/>
          <a:ext cx="1711323" cy="1105821"/>
        </p:xfrm>
        <a:graphic>
          <a:graphicData uri="http://schemas.openxmlformats.org/drawingml/2006/table">
            <a:tbl>
              <a:tblPr firstRow="1" bandRow="1">
                <a:tableStyleId>{5C22544A-7EE6-4342-B048-85BDC9FD1C3A}</a:tableStyleId>
              </a:tblPr>
              <a:tblGrid>
                <a:gridCol w="543528">
                  <a:extLst>
                    <a:ext uri="{9D8B030D-6E8A-4147-A177-3AD203B41FA5}">
                      <a16:colId xmlns:a16="http://schemas.microsoft.com/office/drawing/2014/main" val="794814667"/>
                    </a:ext>
                  </a:extLst>
                </a:gridCol>
                <a:gridCol w="597354">
                  <a:extLst>
                    <a:ext uri="{9D8B030D-6E8A-4147-A177-3AD203B41FA5}">
                      <a16:colId xmlns:a16="http://schemas.microsoft.com/office/drawing/2014/main" val="1559599400"/>
                    </a:ext>
                  </a:extLst>
                </a:gridCol>
                <a:gridCol w="570441">
                  <a:extLst>
                    <a:ext uri="{9D8B030D-6E8A-4147-A177-3AD203B41FA5}">
                      <a16:colId xmlns:a16="http://schemas.microsoft.com/office/drawing/2014/main" val="3520710381"/>
                    </a:ext>
                  </a:extLst>
                </a:gridCol>
              </a:tblGrid>
              <a:tr h="368607">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629445"/>
                  </a:ext>
                </a:extLst>
              </a:tr>
              <a:tr h="368607">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395461728"/>
                  </a:ext>
                </a:extLst>
              </a:tr>
              <a:tr h="368607">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87695599"/>
                  </a:ext>
                </a:extLst>
              </a:tr>
            </a:tbl>
          </a:graphicData>
        </a:graphic>
      </p:graphicFrame>
      <p:sp>
        <p:nvSpPr>
          <p:cNvPr id="11" name="Left Brace 10">
            <a:extLst>
              <a:ext uri="{FF2B5EF4-FFF2-40B4-BE49-F238E27FC236}">
                <a16:creationId xmlns:a16="http://schemas.microsoft.com/office/drawing/2014/main" id="{A889E579-7FE4-4A50-D84B-6EFF1687DA11}"/>
              </a:ext>
            </a:extLst>
          </p:cNvPr>
          <p:cNvSpPr/>
          <p:nvPr/>
        </p:nvSpPr>
        <p:spPr>
          <a:xfrm>
            <a:off x="7872060" y="1296556"/>
            <a:ext cx="371475" cy="5071099"/>
          </a:xfrm>
          <a:prstGeom prst="leftBrace">
            <a:avLst>
              <a:gd name="adj1" fmla="val 8333"/>
              <a:gd name="adj2" fmla="val 829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row: Right 12">
            <a:extLst>
              <a:ext uri="{FF2B5EF4-FFF2-40B4-BE49-F238E27FC236}">
                <a16:creationId xmlns:a16="http://schemas.microsoft.com/office/drawing/2014/main" id="{32D0D59A-FCA3-8274-0207-A29563CE20FA}"/>
              </a:ext>
            </a:extLst>
          </p:cNvPr>
          <p:cNvSpPr/>
          <p:nvPr/>
        </p:nvSpPr>
        <p:spPr>
          <a:xfrm rot="10800000">
            <a:off x="7489810" y="4943469"/>
            <a:ext cx="1111575" cy="850403"/>
          </a:xfrm>
          <a:prstGeom prst="rightArrow">
            <a:avLst>
              <a:gd name="adj1" fmla="val 50000"/>
              <a:gd name="adj2" fmla="val 50000"/>
            </a:avLst>
          </a:prstGeom>
          <a:solidFill>
            <a:srgbClr val="385D8A"/>
          </a:solidFill>
          <a:ln>
            <a:solidFill>
              <a:srgbClr val="385D8A"/>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11988C23-6434-003B-628A-12B69725565A}"/>
              </a:ext>
            </a:extLst>
          </p:cNvPr>
          <p:cNvPicPr>
            <a:picLocks noChangeAspect="1"/>
          </p:cNvPicPr>
          <p:nvPr/>
        </p:nvPicPr>
        <p:blipFill>
          <a:blip r:embed="rId3"/>
          <a:stretch>
            <a:fillRect/>
          </a:stretch>
        </p:blipFill>
        <p:spPr>
          <a:xfrm>
            <a:off x="2395633" y="4912070"/>
            <a:ext cx="1714260" cy="1567950"/>
          </a:xfrm>
          <a:prstGeom prst="rect">
            <a:avLst/>
          </a:prstGeom>
        </p:spPr>
      </p:pic>
      <p:sp>
        <p:nvSpPr>
          <p:cNvPr id="18" name="TextBox 17">
            <a:extLst>
              <a:ext uri="{FF2B5EF4-FFF2-40B4-BE49-F238E27FC236}">
                <a16:creationId xmlns:a16="http://schemas.microsoft.com/office/drawing/2014/main" id="{A33D5FB9-5CB7-17C8-DD51-C7CEA1A822C1}"/>
              </a:ext>
            </a:extLst>
          </p:cNvPr>
          <p:cNvSpPr txBox="1"/>
          <p:nvPr/>
        </p:nvSpPr>
        <p:spPr>
          <a:xfrm>
            <a:off x="8227371" y="1727802"/>
            <a:ext cx="3908662" cy="1877437"/>
          </a:xfrm>
          <a:prstGeom prst="rect">
            <a:avLst/>
          </a:prstGeom>
          <a:noFill/>
        </p:spPr>
        <p:txBody>
          <a:bodyPr wrap="square" rtlCol="0">
            <a:spAutoFit/>
          </a:bodyPr>
          <a:lstStyle/>
          <a:p>
            <a:r>
              <a:rPr lang="en-US" sz="2000" dirty="0"/>
              <a:t>Data:</a:t>
            </a:r>
          </a:p>
          <a:p>
            <a:pPr lvl="1"/>
            <a:r>
              <a:rPr lang="en-US" sz="2000" dirty="0"/>
              <a:t>Files,</a:t>
            </a:r>
          </a:p>
          <a:p>
            <a:pPr lvl="1"/>
            <a:r>
              <a:rPr lang="en-US" sz="2000" dirty="0"/>
              <a:t>Versions,</a:t>
            </a:r>
          </a:p>
          <a:p>
            <a:pPr lvl="1"/>
            <a:r>
              <a:rPr lang="en-US" sz="2000" dirty="0"/>
              <a:t>Tables</a:t>
            </a:r>
          </a:p>
          <a:p>
            <a:pPr lvl="1"/>
            <a:endParaRPr lang="en-US" dirty="0"/>
          </a:p>
          <a:p>
            <a:pPr lvl="1"/>
            <a:endParaRPr lang="en-US" dirty="0"/>
          </a:p>
        </p:txBody>
      </p:sp>
      <p:grpSp>
        <p:nvGrpSpPr>
          <p:cNvPr id="65" name="Group 64">
            <a:extLst>
              <a:ext uri="{FF2B5EF4-FFF2-40B4-BE49-F238E27FC236}">
                <a16:creationId xmlns:a16="http://schemas.microsoft.com/office/drawing/2014/main" id="{27DB9CEF-D14D-8B38-F1D6-72769F99CB9B}"/>
              </a:ext>
            </a:extLst>
          </p:cNvPr>
          <p:cNvGrpSpPr/>
          <p:nvPr/>
        </p:nvGrpSpPr>
        <p:grpSpPr>
          <a:xfrm>
            <a:off x="5114616" y="4571680"/>
            <a:ext cx="2113489" cy="1648024"/>
            <a:chOff x="5044069" y="4447976"/>
            <a:chExt cx="2470714" cy="1928893"/>
          </a:xfrm>
        </p:grpSpPr>
        <p:sp>
          <p:nvSpPr>
            <p:cNvPr id="14" name="Thought Bubble: Cloud 13">
              <a:extLst>
                <a:ext uri="{FF2B5EF4-FFF2-40B4-BE49-F238E27FC236}">
                  <a16:creationId xmlns:a16="http://schemas.microsoft.com/office/drawing/2014/main" id="{6E596588-4AAC-A1FD-C4A1-9B8D97890F8D}"/>
                </a:ext>
              </a:extLst>
            </p:cNvPr>
            <p:cNvSpPr/>
            <p:nvPr/>
          </p:nvSpPr>
          <p:spPr>
            <a:xfrm rot="15125353">
              <a:off x="5314979" y="4177066"/>
              <a:ext cx="1928893" cy="2470714"/>
            </a:xfrm>
            <a:prstGeom prst="cloudCallout">
              <a:avLst>
                <a:gd name="adj1" fmla="val 29581"/>
                <a:gd name="adj2" fmla="val -887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Help outline">
              <a:extLst>
                <a:ext uri="{FF2B5EF4-FFF2-40B4-BE49-F238E27FC236}">
                  <a16:creationId xmlns:a16="http://schemas.microsoft.com/office/drawing/2014/main" id="{59A594E4-144C-5626-5C5B-1C83044F79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78641" y="5013944"/>
              <a:ext cx="958654" cy="947084"/>
            </a:xfrm>
            <a:prstGeom prst="rect">
              <a:avLst/>
            </a:prstGeom>
          </p:spPr>
        </p:pic>
        <p:pic>
          <p:nvPicPr>
            <p:cNvPr id="23" name="Graphic 22" descr="Puzzle outline">
              <a:extLst>
                <a:ext uri="{FF2B5EF4-FFF2-40B4-BE49-F238E27FC236}">
                  <a16:creationId xmlns:a16="http://schemas.microsoft.com/office/drawing/2014/main" id="{70A825DA-A896-C629-D7CA-CFB75DE60A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13264" y="5415157"/>
              <a:ext cx="860793" cy="850404"/>
            </a:xfrm>
            <a:prstGeom prst="rect">
              <a:avLst/>
            </a:prstGeom>
          </p:spPr>
        </p:pic>
        <p:pic>
          <p:nvPicPr>
            <p:cNvPr id="25" name="Graphic 24" descr="Playbook outline">
              <a:extLst>
                <a:ext uri="{FF2B5EF4-FFF2-40B4-BE49-F238E27FC236}">
                  <a16:creationId xmlns:a16="http://schemas.microsoft.com/office/drawing/2014/main" id="{F8DEBC47-34BF-6D87-53BF-F62561C851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86302" y="4605411"/>
              <a:ext cx="925571" cy="914400"/>
            </a:xfrm>
            <a:prstGeom prst="rect">
              <a:avLst/>
            </a:prstGeom>
          </p:spPr>
        </p:pic>
      </p:grpSp>
      <p:sp>
        <p:nvSpPr>
          <p:cNvPr id="29" name="TextBox 28">
            <a:extLst>
              <a:ext uri="{FF2B5EF4-FFF2-40B4-BE49-F238E27FC236}">
                <a16:creationId xmlns:a16="http://schemas.microsoft.com/office/drawing/2014/main" id="{BF1EC229-07D8-D32E-21DB-86F75EA15925}"/>
              </a:ext>
            </a:extLst>
          </p:cNvPr>
          <p:cNvSpPr txBox="1"/>
          <p:nvPr/>
        </p:nvSpPr>
        <p:spPr>
          <a:xfrm>
            <a:off x="7543800" y="3447386"/>
            <a:ext cx="5257800" cy="707886"/>
          </a:xfrm>
          <a:prstGeom prst="rect">
            <a:avLst/>
          </a:prstGeom>
          <a:noFill/>
        </p:spPr>
        <p:txBody>
          <a:bodyPr wrap="square">
            <a:spAutoFit/>
          </a:bodyPr>
          <a:lstStyle/>
          <a:p>
            <a:pPr lvl="1"/>
            <a:r>
              <a:rPr lang="en-US" sz="2000" dirty="0"/>
              <a:t>Format:</a:t>
            </a:r>
          </a:p>
          <a:p>
            <a:pPr lvl="1"/>
            <a:r>
              <a:rPr lang="en-US" sz="2000" dirty="0"/>
              <a:t>	Derived [Hefty/Complex/Shifting]</a:t>
            </a:r>
          </a:p>
        </p:txBody>
      </p:sp>
      <p:sp>
        <p:nvSpPr>
          <p:cNvPr id="64" name="TextBox 63">
            <a:extLst>
              <a:ext uri="{FF2B5EF4-FFF2-40B4-BE49-F238E27FC236}">
                <a16:creationId xmlns:a16="http://schemas.microsoft.com/office/drawing/2014/main" id="{B67F906E-0334-8DE1-14EC-1F92EA2E00A5}"/>
              </a:ext>
            </a:extLst>
          </p:cNvPr>
          <p:cNvSpPr txBox="1"/>
          <p:nvPr/>
        </p:nvSpPr>
        <p:spPr>
          <a:xfrm>
            <a:off x="7772400" y="4108975"/>
            <a:ext cx="6218694" cy="1015663"/>
          </a:xfrm>
          <a:prstGeom prst="rect">
            <a:avLst/>
          </a:prstGeom>
          <a:noFill/>
        </p:spPr>
        <p:txBody>
          <a:bodyPr wrap="square">
            <a:spAutoFit/>
          </a:bodyPr>
          <a:lstStyle/>
          <a:p>
            <a:pPr lvl="1"/>
            <a:r>
              <a:rPr lang="en-US" sz="2000" dirty="0"/>
              <a:t>Value: </a:t>
            </a:r>
          </a:p>
          <a:p>
            <a:pPr lvl="1"/>
            <a:r>
              <a:rPr lang="en-US" sz="2000" dirty="0"/>
              <a:t>	Gold = Optimal Structure </a:t>
            </a:r>
          </a:p>
          <a:p>
            <a:pPr lvl="1"/>
            <a:r>
              <a:rPr lang="en-US" sz="2000" dirty="0"/>
              <a:t>	</a:t>
            </a:r>
          </a:p>
        </p:txBody>
      </p:sp>
      <p:pic>
        <p:nvPicPr>
          <p:cNvPr id="6" name="Picture 5">
            <a:extLst>
              <a:ext uri="{FF2B5EF4-FFF2-40B4-BE49-F238E27FC236}">
                <a16:creationId xmlns:a16="http://schemas.microsoft.com/office/drawing/2014/main" id="{B11A7B9D-1852-E5E8-BCE6-8785DF9800EA}"/>
              </a:ext>
            </a:extLst>
          </p:cNvPr>
          <p:cNvPicPr>
            <a:picLocks noChangeAspect="1"/>
          </p:cNvPicPr>
          <p:nvPr/>
        </p:nvPicPr>
        <p:blipFill>
          <a:blip r:embed="rId10"/>
          <a:stretch>
            <a:fillRect/>
          </a:stretch>
        </p:blipFill>
        <p:spPr>
          <a:xfrm>
            <a:off x="8608012" y="4892523"/>
            <a:ext cx="1717595" cy="1138722"/>
          </a:xfrm>
          <a:prstGeom prst="rect">
            <a:avLst/>
          </a:prstGeom>
        </p:spPr>
      </p:pic>
    </p:spTree>
    <p:extLst>
      <p:ext uri="{BB962C8B-B14F-4D97-AF65-F5344CB8AC3E}">
        <p14:creationId xmlns:p14="http://schemas.microsoft.com/office/powerpoint/2010/main" val="2612254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CD6618FE-D3B6-C29F-2E58-372CB1099E14}"/>
              </a:ext>
            </a:extLst>
          </p:cNvPr>
          <p:cNvSpPr>
            <a:spLocks noGrp="1"/>
          </p:cNvSpPr>
          <p:nvPr>
            <p:ph idx="13"/>
          </p:nvPr>
        </p:nvSpPr>
        <p:spPr>
          <a:xfrm>
            <a:off x="287580" y="860809"/>
            <a:ext cx="11752020" cy="1761562"/>
          </a:xfrm>
        </p:spPr>
        <p:txBody>
          <a:bodyPr>
            <a:normAutofit fontScale="92500" lnSpcReduction="20000"/>
          </a:bodyPr>
          <a:lstStyle/>
          <a:p>
            <a:pPr marL="0" indent="0">
              <a:buNone/>
            </a:pPr>
            <a:r>
              <a:rPr lang="en-US" sz="2800" dirty="0"/>
              <a:t>Characteristics summary – [ operating speeds, widths, bins, modes, timings]</a:t>
            </a:r>
          </a:p>
          <a:p>
            <a:r>
              <a:rPr lang="en-US" sz="2800" dirty="0"/>
              <a:t>Bandwidth [Slow($) : Fast($$$$)] </a:t>
            </a:r>
            <a:r>
              <a:rPr lang="en-US" sz="2600" dirty="0"/>
              <a:t>– </a:t>
            </a:r>
            <a:r>
              <a:rPr lang="en-US" sz="1800" dirty="0"/>
              <a:t>Speed[3200:6400MT/s] x Width[4,8,16] or DIMM64</a:t>
            </a:r>
          </a:p>
          <a:p>
            <a:pPr marL="0" indent="0">
              <a:buNone/>
            </a:pPr>
            <a:endParaRPr lang="en-US" sz="1800" dirty="0"/>
          </a:p>
          <a:p>
            <a:r>
              <a:rPr lang="en-US" sz="2800" dirty="0"/>
              <a:t>Latency [Low($$$$) : High($)] - </a:t>
            </a:r>
          </a:p>
          <a:p>
            <a:endParaRPr lang="en-US" sz="1700" dirty="0"/>
          </a:p>
        </p:txBody>
      </p:sp>
      <p:sp>
        <p:nvSpPr>
          <p:cNvPr id="86" name="Title 28">
            <a:extLst>
              <a:ext uri="{FF2B5EF4-FFF2-40B4-BE49-F238E27FC236}">
                <a16:creationId xmlns:a16="http://schemas.microsoft.com/office/drawing/2014/main" id="{360DB50C-2D0F-105A-2494-6F207E3023EA}"/>
              </a:ext>
            </a:extLst>
          </p:cNvPr>
          <p:cNvSpPr txBox="1">
            <a:spLocks/>
          </p:cNvSpPr>
          <p:nvPr/>
        </p:nvSpPr>
        <p:spPr bwMode="ltGray">
          <a:xfrm>
            <a:off x="0" y="0"/>
            <a:ext cx="12192000" cy="697174"/>
          </a:xfrm>
          <a:prstGeom prst="rect">
            <a:avLst/>
          </a:prstGeom>
          <a:gradFill flip="none" rotWithShape="1">
            <a:gsLst>
              <a:gs pos="0">
                <a:schemeClr val="bg2"/>
              </a:gs>
              <a:gs pos="100000">
                <a:schemeClr val="tx2"/>
              </a:gs>
            </a:gsLst>
            <a:lin ang="5400000" scaled="1"/>
            <a:tileRect/>
          </a:gradFill>
        </p:spPr>
        <p:txBody>
          <a:bodyPr anchor="ctr"/>
          <a:lstStyle>
            <a:defPPr>
              <a:defRPr lang="en-US"/>
            </a:defPPr>
            <a:lvl1pPr lvl="0" defTabSz="914400" eaLnBrk="1" latinLnBrk="0" hangingPunct="1">
              <a:buNone/>
              <a:defRPr sz="1800" b="0">
                <a:solidFill>
                  <a:schemeClr val="bg1"/>
                </a:solidFill>
                <a:latin typeface="+mj-lt"/>
                <a:ea typeface="+mj-ea"/>
                <a:cs typeface="+mj-cs"/>
              </a:defRPr>
            </a:lvl1pPr>
          </a:lstStyle>
          <a:p>
            <a:pPr lvl="0"/>
            <a:r>
              <a:rPr lang="en-US" sz="4400" dirty="0">
                <a:solidFill>
                  <a:schemeClr val="tx1"/>
                </a:solidFill>
              </a:rPr>
              <a:t>DDR5 Challenge: Speed Bins </a:t>
            </a:r>
          </a:p>
        </p:txBody>
      </p:sp>
      <p:sp>
        <p:nvSpPr>
          <p:cNvPr id="6" name="Slide Number Placeholder 4">
            <a:extLst>
              <a:ext uri="{FF2B5EF4-FFF2-40B4-BE49-F238E27FC236}">
                <a16:creationId xmlns:a16="http://schemas.microsoft.com/office/drawing/2014/main" id="{7DE99E68-F901-9C4B-392F-2B98D6C05F17}"/>
              </a:ext>
            </a:extLst>
          </p:cNvPr>
          <p:cNvSpPr txBox="1">
            <a:spLocks/>
          </p:cNvSpPr>
          <p:nvPr/>
        </p:nvSpPr>
        <p:spPr>
          <a:xfrm>
            <a:off x="4927600" y="6492875"/>
            <a:ext cx="2336800" cy="365125"/>
          </a:xfrm>
          <a:prstGeom prst="rect">
            <a:avLst/>
          </a:prstGeom>
        </p:spPr>
        <p:txBody>
          <a:bodyPr vert="horz" lIns="45720" tIns="45720" rIns="91440" bIns="45720" rtlCol="0">
            <a:noAutofit/>
          </a:bodyPr>
          <a:lstStyle>
            <a:lvl1pPr marL="0" indent="0" algn="l" defTabSz="914400" rtl="0" eaLnBrk="1" latinLnBrk="0" hangingPunct="1">
              <a:spcBef>
                <a:spcPct val="20000"/>
              </a:spcBef>
              <a:buFont typeface="Arial" pitchFamily="34" charset="0"/>
              <a:buNone/>
              <a:defRPr sz="2400" kern="1200">
                <a:solidFill>
                  <a:srgbClr val="5C5C5C"/>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fld id="{8B820FFD-5868-4678-ACC2-C353669912D5}" type="slidenum">
              <a:rPr lang="en-US" sz="1200" smtClean="0">
                <a:latin typeface="Arial" panose="020B0604020202020204" pitchFamily="34" charset="0"/>
                <a:cs typeface="Arial" panose="020B0604020202020204" pitchFamily="34" charset="0"/>
              </a:rPr>
              <a:pPr algn="ctr" fontAlgn="auto">
                <a:spcAft>
                  <a:spcPts val="0"/>
                </a:spcAft>
              </a:pPr>
              <a:t>4</a:t>
            </a:fld>
            <a:endParaRPr lang="en-US" sz="1200" dirty="0">
              <a:latin typeface="Arial" panose="020B0604020202020204" pitchFamily="34" charset="0"/>
              <a:cs typeface="Arial" panose="020B0604020202020204" pitchFamily="34" charset="0"/>
            </a:endParaRPr>
          </a:p>
        </p:txBody>
      </p:sp>
      <p:sp>
        <p:nvSpPr>
          <p:cNvPr id="4" name="Arrow: Up 3">
            <a:extLst>
              <a:ext uri="{FF2B5EF4-FFF2-40B4-BE49-F238E27FC236}">
                <a16:creationId xmlns:a16="http://schemas.microsoft.com/office/drawing/2014/main" id="{B7C2D9BF-C9F8-7783-463D-D438CC6299FE}"/>
              </a:ext>
            </a:extLst>
          </p:cNvPr>
          <p:cNvSpPr/>
          <p:nvPr/>
        </p:nvSpPr>
        <p:spPr>
          <a:xfrm>
            <a:off x="914400" y="2613113"/>
            <a:ext cx="484632" cy="3693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B9A5EEE-11A9-8BC9-FF3D-7D035A722BF8}"/>
              </a:ext>
            </a:extLst>
          </p:cNvPr>
          <p:cNvSpPr/>
          <p:nvPr/>
        </p:nvSpPr>
        <p:spPr>
          <a:xfrm>
            <a:off x="2622006" y="3751437"/>
            <a:ext cx="1604845" cy="799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Operating speed</a:t>
            </a:r>
          </a:p>
        </p:txBody>
      </p:sp>
      <p:sp>
        <p:nvSpPr>
          <p:cNvPr id="15" name="Oval 14">
            <a:extLst>
              <a:ext uri="{FF2B5EF4-FFF2-40B4-BE49-F238E27FC236}">
                <a16:creationId xmlns:a16="http://schemas.microsoft.com/office/drawing/2014/main" id="{72DD4DD9-B99B-03D3-E854-D509AFEAD2B9}"/>
              </a:ext>
            </a:extLst>
          </p:cNvPr>
          <p:cNvSpPr/>
          <p:nvPr/>
        </p:nvSpPr>
        <p:spPr>
          <a:xfrm>
            <a:off x="6539275" y="3777259"/>
            <a:ext cx="1453211" cy="7310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Param</a:t>
            </a:r>
          </a:p>
        </p:txBody>
      </p:sp>
      <p:sp>
        <p:nvSpPr>
          <p:cNvPr id="16" name="Oval 15">
            <a:extLst>
              <a:ext uri="{FF2B5EF4-FFF2-40B4-BE49-F238E27FC236}">
                <a16:creationId xmlns:a16="http://schemas.microsoft.com/office/drawing/2014/main" id="{279FF21C-0BDB-9E84-D4EA-19EAD6631341}"/>
              </a:ext>
            </a:extLst>
          </p:cNvPr>
          <p:cNvSpPr/>
          <p:nvPr/>
        </p:nvSpPr>
        <p:spPr>
          <a:xfrm>
            <a:off x="4717639" y="3726638"/>
            <a:ext cx="1348838" cy="799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a:t>
            </a:r>
          </a:p>
        </p:txBody>
      </p:sp>
      <p:sp>
        <p:nvSpPr>
          <p:cNvPr id="17" name="Multiplication Sign 16">
            <a:extLst>
              <a:ext uri="{FF2B5EF4-FFF2-40B4-BE49-F238E27FC236}">
                <a16:creationId xmlns:a16="http://schemas.microsoft.com/office/drawing/2014/main" id="{CC6780F6-D0A0-A8CA-9D0F-A342C7A62B45}"/>
              </a:ext>
            </a:extLst>
          </p:cNvPr>
          <p:cNvSpPr/>
          <p:nvPr/>
        </p:nvSpPr>
        <p:spPr>
          <a:xfrm>
            <a:off x="4197136" y="3905103"/>
            <a:ext cx="606720" cy="457870"/>
          </a:xfrm>
          <a:prstGeom prst="mathMultipl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ication Sign 17">
            <a:extLst>
              <a:ext uri="{FF2B5EF4-FFF2-40B4-BE49-F238E27FC236}">
                <a16:creationId xmlns:a16="http://schemas.microsoft.com/office/drawing/2014/main" id="{1315B68D-C893-2534-632A-8608A54881D8}"/>
              </a:ext>
            </a:extLst>
          </p:cNvPr>
          <p:cNvSpPr/>
          <p:nvPr/>
        </p:nvSpPr>
        <p:spPr>
          <a:xfrm>
            <a:off x="6003260" y="3921848"/>
            <a:ext cx="606720" cy="457870"/>
          </a:xfrm>
          <a:prstGeom prst="mathMultipl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B4DE373C-EE86-D4DF-57A8-A0933F2FADFE}"/>
              </a:ext>
            </a:extLst>
          </p:cNvPr>
          <p:cNvSpPr/>
          <p:nvPr/>
        </p:nvSpPr>
        <p:spPr>
          <a:xfrm>
            <a:off x="574909" y="3779601"/>
            <a:ext cx="1348838" cy="849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Valid value of Speed dependent timing</a:t>
            </a:r>
          </a:p>
        </p:txBody>
      </p:sp>
      <p:sp>
        <p:nvSpPr>
          <p:cNvPr id="20" name="Slide Number Placeholder 4">
            <a:extLst>
              <a:ext uri="{FF2B5EF4-FFF2-40B4-BE49-F238E27FC236}">
                <a16:creationId xmlns:a16="http://schemas.microsoft.com/office/drawing/2014/main" id="{FE8A9924-4DA5-5AAF-CE5D-021261F2BF31}"/>
              </a:ext>
            </a:extLst>
          </p:cNvPr>
          <p:cNvSpPr txBox="1">
            <a:spLocks/>
          </p:cNvSpPr>
          <p:nvPr/>
        </p:nvSpPr>
        <p:spPr>
          <a:xfrm>
            <a:off x="5131563" y="8401385"/>
            <a:ext cx="2336800" cy="365125"/>
          </a:xfrm>
          <a:prstGeom prst="rect">
            <a:avLst/>
          </a:prstGeom>
        </p:spPr>
        <p:txBody>
          <a:bodyPr vert="horz" lIns="45720" tIns="45720" rIns="91440" bIns="45720" rtlCol="0">
            <a:noAutofit/>
          </a:bodyPr>
          <a:lstStyle>
            <a:lvl1pPr marL="0" indent="0" algn="l" defTabSz="914400" rtl="0" eaLnBrk="1" latinLnBrk="0" hangingPunct="1">
              <a:spcBef>
                <a:spcPct val="20000"/>
              </a:spcBef>
              <a:buFont typeface="Arial" pitchFamily="34" charset="0"/>
              <a:buNone/>
              <a:defRPr sz="2400" kern="1200">
                <a:solidFill>
                  <a:srgbClr val="5C5C5C"/>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fld id="{8B820FFD-5868-4678-ACC2-C353669912D5}" type="slidenum">
              <a:rPr lang="en-US" sz="1200" smtClean="0">
                <a:latin typeface="Arial" panose="020B0604020202020204" pitchFamily="34" charset="0"/>
                <a:cs typeface="Arial" panose="020B0604020202020204" pitchFamily="34" charset="0"/>
              </a:rPr>
              <a:pPr algn="ctr" fontAlgn="auto">
                <a:spcAft>
                  <a:spcPts val="0"/>
                </a:spcAft>
              </a:pPr>
              <a:t>4</a:t>
            </a:fld>
            <a:endParaRPr lang="en-US" sz="1200" dirty="0">
              <a:latin typeface="Arial" panose="020B0604020202020204" pitchFamily="34" charset="0"/>
              <a:cs typeface="Arial" panose="020B0604020202020204" pitchFamily="34" charset="0"/>
            </a:endParaRPr>
          </a:p>
        </p:txBody>
      </p:sp>
      <p:sp>
        <p:nvSpPr>
          <p:cNvPr id="21" name="Equals 20">
            <a:extLst>
              <a:ext uri="{FF2B5EF4-FFF2-40B4-BE49-F238E27FC236}">
                <a16:creationId xmlns:a16="http://schemas.microsoft.com/office/drawing/2014/main" id="{8E87E831-AA56-2183-2B51-EC6B73181A40}"/>
              </a:ext>
            </a:extLst>
          </p:cNvPr>
          <p:cNvSpPr/>
          <p:nvPr/>
        </p:nvSpPr>
        <p:spPr>
          <a:xfrm>
            <a:off x="1994257" y="3854834"/>
            <a:ext cx="548772" cy="62450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C0D8ABA7-BFEC-CF2B-6598-0B83A1CB3051}"/>
              </a:ext>
            </a:extLst>
          </p:cNvPr>
          <p:cNvSpPr txBox="1"/>
          <p:nvPr/>
        </p:nvSpPr>
        <p:spPr>
          <a:xfrm>
            <a:off x="4021921" y="4689465"/>
            <a:ext cx="4283338" cy="1754326"/>
          </a:xfrm>
          <a:prstGeom prst="rect">
            <a:avLst/>
          </a:prstGeom>
          <a:noFill/>
        </p:spPr>
        <p:txBody>
          <a:bodyPr wrap="square">
            <a:spAutoFit/>
          </a:bodyPr>
          <a:lstStyle/>
          <a:p>
            <a:r>
              <a:rPr lang="en-US" sz="1800" dirty="0">
                <a:solidFill>
                  <a:schemeClr val="bg1">
                    <a:lumMod val="65000"/>
                  </a:schemeClr>
                </a:solidFill>
              </a:rPr>
              <a:t>*Not shown, </a:t>
            </a:r>
          </a:p>
          <a:p>
            <a:pPr lvl="1"/>
            <a:r>
              <a:rPr lang="en-US" dirty="0">
                <a:solidFill>
                  <a:schemeClr val="bg1">
                    <a:lumMod val="65000"/>
                  </a:schemeClr>
                </a:solidFill>
              </a:rPr>
              <a:t>Additional dimensional complexity:</a:t>
            </a:r>
          </a:p>
          <a:p>
            <a:pPr marL="800100" lvl="1" indent="-342900">
              <a:buFont typeface="+mj-lt"/>
              <a:buAutoNum type="arabicPeriod"/>
            </a:pPr>
            <a:r>
              <a:rPr lang="en-US" dirty="0">
                <a:solidFill>
                  <a:schemeClr val="bg1">
                    <a:lumMod val="65000"/>
                  </a:schemeClr>
                </a:solidFill>
              </a:rPr>
              <a:t>(speed x bin) values</a:t>
            </a:r>
          </a:p>
          <a:p>
            <a:pPr lvl="2"/>
            <a:r>
              <a:rPr lang="en-US" dirty="0">
                <a:solidFill>
                  <a:schemeClr val="bg1">
                    <a:lumMod val="65000"/>
                  </a:schemeClr>
                </a:solidFill>
              </a:rPr>
              <a:t>reserved by bin-type parts</a:t>
            </a:r>
          </a:p>
          <a:p>
            <a:pPr marL="800100" lvl="1" indent="-342900">
              <a:buFont typeface="+mj-lt"/>
              <a:buAutoNum type="arabicPeriod"/>
            </a:pPr>
            <a:r>
              <a:rPr lang="en-US" dirty="0">
                <a:solidFill>
                  <a:schemeClr val="bg1">
                    <a:lumMod val="65000"/>
                  </a:schemeClr>
                </a:solidFill>
              </a:rPr>
              <a:t>Planar vs 3DS</a:t>
            </a:r>
          </a:p>
          <a:p>
            <a:pPr marL="800100" lvl="1" indent="-342900">
              <a:buFont typeface="+mj-lt"/>
              <a:buAutoNum type="arabicPeriod"/>
            </a:pPr>
            <a:r>
              <a:rPr lang="en-US" dirty="0">
                <a:solidFill>
                  <a:schemeClr val="bg1">
                    <a:lumMod val="65000"/>
                  </a:schemeClr>
                </a:solidFill>
              </a:rPr>
              <a:t>Redacted for NDA</a:t>
            </a:r>
          </a:p>
        </p:txBody>
      </p:sp>
      <p:sp>
        <p:nvSpPr>
          <p:cNvPr id="23" name="TextBox 22">
            <a:extLst>
              <a:ext uri="{FF2B5EF4-FFF2-40B4-BE49-F238E27FC236}">
                <a16:creationId xmlns:a16="http://schemas.microsoft.com/office/drawing/2014/main" id="{A7E6120E-669F-5894-1099-119B2BFD0CB2}"/>
              </a:ext>
            </a:extLst>
          </p:cNvPr>
          <p:cNvSpPr txBox="1"/>
          <p:nvPr/>
        </p:nvSpPr>
        <p:spPr>
          <a:xfrm>
            <a:off x="8077200" y="1862419"/>
            <a:ext cx="3352800" cy="369332"/>
          </a:xfrm>
          <a:prstGeom prst="rect">
            <a:avLst/>
          </a:prstGeom>
          <a:noFill/>
        </p:spPr>
        <p:txBody>
          <a:bodyPr wrap="square">
            <a:spAutoFit/>
          </a:bodyPr>
          <a:lstStyle/>
          <a:p>
            <a:r>
              <a:rPr lang="en-US" sz="1800" dirty="0"/>
              <a:t>*29 speed bin tables in DDR5</a:t>
            </a:r>
          </a:p>
        </p:txBody>
      </p:sp>
      <p:sp>
        <p:nvSpPr>
          <p:cNvPr id="26" name="TextBox 25">
            <a:extLst>
              <a:ext uri="{FF2B5EF4-FFF2-40B4-BE49-F238E27FC236}">
                <a16:creationId xmlns:a16="http://schemas.microsoft.com/office/drawing/2014/main" id="{182EDF16-4F68-EB21-90F1-19E3FD483E87}"/>
              </a:ext>
            </a:extLst>
          </p:cNvPr>
          <p:cNvSpPr txBox="1"/>
          <p:nvPr/>
        </p:nvSpPr>
        <p:spPr>
          <a:xfrm>
            <a:off x="1443966" y="2668602"/>
            <a:ext cx="5820434" cy="369332"/>
          </a:xfrm>
          <a:prstGeom prst="rect">
            <a:avLst/>
          </a:prstGeom>
          <a:noFill/>
        </p:spPr>
        <p:txBody>
          <a:bodyPr wrap="square">
            <a:spAutoFit/>
          </a:bodyPr>
          <a:lstStyle/>
          <a:p>
            <a:r>
              <a:rPr lang="en-US" sz="1800" dirty="0">
                <a:latin typeface="+mn-lt"/>
              </a:rPr>
              <a:t>Increase[CL, </a:t>
            </a:r>
            <a:r>
              <a:rPr lang="en-US" sz="1800" dirty="0" err="1">
                <a:latin typeface="+mn-lt"/>
              </a:rPr>
              <a:t>tRCD</a:t>
            </a:r>
            <a:r>
              <a:rPr lang="en-US" sz="1800" dirty="0">
                <a:latin typeface="+mn-lt"/>
              </a:rPr>
              <a:t>, </a:t>
            </a:r>
            <a:r>
              <a:rPr lang="en-US" sz="1800" dirty="0" err="1">
                <a:latin typeface="+mn-lt"/>
              </a:rPr>
              <a:t>tRP</a:t>
            </a:r>
            <a:r>
              <a:rPr lang="en-US" sz="1800" dirty="0">
                <a:latin typeface="+mn-lt"/>
              </a:rPr>
              <a:t>] with [A,B,C] bin stepdown</a:t>
            </a:r>
            <a:endParaRPr lang="en-US" dirty="0"/>
          </a:p>
        </p:txBody>
      </p:sp>
      <p:sp>
        <p:nvSpPr>
          <p:cNvPr id="28" name="TextBox 27">
            <a:extLst>
              <a:ext uri="{FF2B5EF4-FFF2-40B4-BE49-F238E27FC236}">
                <a16:creationId xmlns:a16="http://schemas.microsoft.com/office/drawing/2014/main" id="{45655112-49D3-B91E-BC5B-D3F5604417B4}"/>
              </a:ext>
            </a:extLst>
          </p:cNvPr>
          <p:cNvSpPr txBox="1"/>
          <p:nvPr/>
        </p:nvSpPr>
        <p:spPr>
          <a:xfrm>
            <a:off x="221316" y="3180771"/>
            <a:ext cx="7233639" cy="461665"/>
          </a:xfrm>
          <a:prstGeom prst="rect">
            <a:avLst/>
          </a:prstGeom>
          <a:noFill/>
        </p:spPr>
        <p:txBody>
          <a:bodyPr wrap="square">
            <a:spAutoFit/>
          </a:bodyPr>
          <a:lstStyle/>
          <a:p>
            <a:pPr marL="342900" indent="-342900" fontAlgn="auto">
              <a:buFont typeface="Arial" panose="020B0604020202020204" pitchFamily="34" charset="0"/>
              <a:buChar char="•"/>
            </a:pPr>
            <a:r>
              <a:rPr lang="en-US" sz="2400" dirty="0"/>
              <a:t>Table: Rows(speed x bin) </a:t>
            </a:r>
            <a:r>
              <a:rPr lang="en-US" sz="2400" b="1" dirty="0"/>
              <a:t>∩</a:t>
            </a:r>
            <a:r>
              <a:rPr lang="en-US" sz="2400" dirty="0"/>
              <a:t> columns(Param)</a:t>
            </a:r>
            <a:endParaRPr lang="en-US" sz="1800" dirty="0"/>
          </a:p>
        </p:txBody>
      </p:sp>
      <p:pic>
        <p:nvPicPr>
          <p:cNvPr id="3" name="Picture 2">
            <a:extLst>
              <a:ext uri="{FF2B5EF4-FFF2-40B4-BE49-F238E27FC236}">
                <a16:creationId xmlns:a16="http://schemas.microsoft.com/office/drawing/2014/main" id="{B0E464F0-0ECA-407D-9B01-A1F52AD5539F}"/>
              </a:ext>
            </a:extLst>
          </p:cNvPr>
          <p:cNvPicPr>
            <a:picLocks noChangeAspect="1"/>
          </p:cNvPicPr>
          <p:nvPr/>
        </p:nvPicPr>
        <p:blipFill>
          <a:blip r:embed="rId3"/>
          <a:stretch>
            <a:fillRect/>
          </a:stretch>
        </p:blipFill>
        <p:spPr>
          <a:xfrm>
            <a:off x="8153214" y="2171436"/>
            <a:ext cx="3624605" cy="3697466"/>
          </a:xfrm>
          <a:prstGeom prst="rect">
            <a:avLst/>
          </a:prstGeom>
        </p:spPr>
      </p:pic>
    </p:spTree>
    <p:extLst>
      <p:ext uri="{BB962C8B-B14F-4D97-AF65-F5344CB8AC3E}">
        <p14:creationId xmlns:p14="http://schemas.microsoft.com/office/powerpoint/2010/main" val="1527721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CD6618FE-D3B6-C29F-2E58-372CB1099E14}"/>
              </a:ext>
            </a:extLst>
          </p:cNvPr>
          <p:cNvSpPr>
            <a:spLocks noGrp="1"/>
          </p:cNvSpPr>
          <p:nvPr>
            <p:ph idx="13"/>
          </p:nvPr>
        </p:nvSpPr>
        <p:spPr>
          <a:xfrm>
            <a:off x="4594082" y="1092239"/>
            <a:ext cx="7826227" cy="2076691"/>
          </a:xfrm>
        </p:spPr>
        <p:txBody>
          <a:bodyPr>
            <a:normAutofit/>
          </a:bodyPr>
          <a:lstStyle/>
          <a:p>
            <a:endParaRPr lang="en-US" sz="2800" dirty="0"/>
          </a:p>
          <a:p>
            <a:pPr marL="0" indent="0">
              <a:spcBef>
                <a:spcPts val="0"/>
              </a:spcBef>
              <a:buNone/>
            </a:pPr>
            <a:r>
              <a:rPr lang="en-US" sz="2600" dirty="0">
                <a:latin typeface="Arial" panose="020B0604020202020204" pitchFamily="34" charset="0"/>
                <a:cs typeface="Arial" panose="020B0604020202020204" pitchFamily="34" charset="0"/>
              </a:rPr>
              <a:t>Executable: Access, Query, Iterate, Join/Modify</a:t>
            </a:r>
          </a:p>
          <a:p>
            <a:pPr marL="400050" lvl="1" indent="0">
              <a:spcBef>
                <a:spcPts val="0"/>
              </a:spcBef>
              <a:buNone/>
            </a:pPr>
            <a:r>
              <a:rPr lang="en-US" sz="2200" dirty="0">
                <a:latin typeface="Arial" panose="020B0604020202020204" pitchFamily="34" charset="0"/>
                <a:cs typeface="Arial" panose="020B0604020202020204" pitchFamily="34" charset="0"/>
              </a:rPr>
              <a:t>Associative indexed data structure</a:t>
            </a:r>
          </a:p>
          <a:p>
            <a:pPr marL="0" indent="0">
              <a:buNone/>
            </a:pPr>
            <a:endParaRPr lang="en-US" sz="2400" dirty="0">
              <a:latin typeface="Arial" panose="020B0604020202020204" pitchFamily="34" charset="0"/>
              <a:cs typeface="Arial" panose="020B0604020202020204" pitchFamily="34" charset="0"/>
            </a:endParaRPr>
          </a:p>
          <a:p>
            <a:endParaRPr lang="en-US" sz="2800" dirty="0"/>
          </a:p>
          <a:p>
            <a:pPr marL="57150" indent="0">
              <a:buNone/>
            </a:pPr>
            <a:endParaRPr lang="en-US" sz="1700" dirty="0"/>
          </a:p>
          <a:p>
            <a:pPr marL="0" indent="0">
              <a:buNone/>
            </a:pPr>
            <a:endParaRPr lang="en-US" sz="1700" dirty="0"/>
          </a:p>
        </p:txBody>
      </p:sp>
      <p:sp>
        <p:nvSpPr>
          <p:cNvPr id="86" name="Title 28">
            <a:extLst>
              <a:ext uri="{FF2B5EF4-FFF2-40B4-BE49-F238E27FC236}">
                <a16:creationId xmlns:a16="http://schemas.microsoft.com/office/drawing/2014/main" id="{360DB50C-2D0F-105A-2494-6F207E3023EA}"/>
              </a:ext>
            </a:extLst>
          </p:cNvPr>
          <p:cNvSpPr txBox="1">
            <a:spLocks/>
          </p:cNvSpPr>
          <p:nvPr/>
        </p:nvSpPr>
        <p:spPr bwMode="ltGray">
          <a:xfrm>
            <a:off x="0" y="0"/>
            <a:ext cx="12192000" cy="697174"/>
          </a:xfrm>
          <a:prstGeom prst="rect">
            <a:avLst/>
          </a:prstGeom>
          <a:gradFill flip="none" rotWithShape="1">
            <a:gsLst>
              <a:gs pos="0">
                <a:schemeClr val="bg2"/>
              </a:gs>
              <a:gs pos="100000">
                <a:schemeClr val="tx2"/>
              </a:gs>
            </a:gsLst>
            <a:lin ang="5400000" scaled="1"/>
            <a:tileRect/>
          </a:gradFill>
        </p:spPr>
        <p:txBody>
          <a:bodyPr anchor="ctr"/>
          <a:lstStyle>
            <a:defPPr>
              <a:defRPr lang="en-US"/>
            </a:defPPr>
            <a:lvl1pPr lvl="0" defTabSz="914400" eaLnBrk="1" latinLnBrk="0" hangingPunct="1">
              <a:buNone/>
              <a:defRPr sz="1800" b="0">
                <a:solidFill>
                  <a:schemeClr val="bg1"/>
                </a:solidFill>
                <a:latin typeface="+mj-lt"/>
                <a:ea typeface="+mj-ea"/>
                <a:cs typeface="+mj-cs"/>
              </a:defRPr>
            </a:lvl1pPr>
          </a:lstStyle>
          <a:p>
            <a:pPr lvl="0"/>
            <a:r>
              <a:rPr lang="en-US" sz="4400" dirty="0">
                <a:solidFill>
                  <a:schemeClr val="tx1"/>
                </a:solidFill>
              </a:rPr>
              <a:t>Solution – Executable Table</a:t>
            </a:r>
          </a:p>
        </p:txBody>
      </p:sp>
      <p:pic>
        <p:nvPicPr>
          <p:cNvPr id="8" name="Picture 7">
            <a:extLst>
              <a:ext uri="{FF2B5EF4-FFF2-40B4-BE49-F238E27FC236}">
                <a16:creationId xmlns:a16="http://schemas.microsoft.com/office/drawing/2014/main" id="{F2F82FDD-FE4F-E011-9C35-58989089EC1C}"/>
              </a:ext>
            </a:extLst>
          </p:cNvPr>
          <p:cNvPicPr>
            <a:picLocks noChangeAspect="1"/>
          </p:cNvPicPr>
          <p:nvPr/>
        </p:nvPicPr>
        <p:blipFill>
          <a:blip r:embed="rId3"/>
          <a:stretch>
            <a:fillRect/>
          </a:stretch>
        </p:blipFill>
        <p:spPr>
          <a:xfrm>
            <a:off x="2450904" y="5258902"/>
            <a:ext cx="1589986" cy="1104302"/>
          </a:xfrm>
          <a:prstGeom prst="rect">
            <a:avLst/>
          </a:prstGeom>
        </p:spPr>
      </p:pic>
      <p:sp>
        <p:nvSpPr>
          <p:cNvPr id="17" name="Multiplication Sign 16">
            <a:extLst>
              <a:ext uri="{FF2B5EF4-FFF2-40B4-BE49-F238E27FC236}">
                <a16:creationId xmlns:a16="http://schemas.microsoft.com/office/drawing/2014/main" id="{3E70EB67-379F-BEF2-191B-5252A0C7C39A}"/>
              </a:ext>
            </a:extLst>
          </p:cNvPr>
          <p:cNvSpPr/>
          <p:nvPr/>
        </p:nvSpPr>
        <p:spPr>
          <a:xfrm>
            <a:off x="2179297" y="5328250"/>
            <a:ext cx="2201078" cy="1176858"/>
          </a:xfrm>
          <a:prstGeom prst="mathMultiply">
            <a:avLst/>
          </a:prstGeom>
          <a:noFill/>
          <a:ln w="5080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B7E51AF7-539F-F9FF-C6A9-BF5A85C70851}"/>
              </a:ext>
            </a:extLst>
          </p:cNvPr>
          <p:cNvSpPr txBox="1"/>
          <p:nvPr/>
        </p:nvSpPr>
        <p:spPr>
          <a:xfrm>
            <a:off x="4594082" y="5481441"/>
            <a:ext cx="7369318" cy="1261884"/>
          </a:xfrm>
          <a:prstGeom prst="rect">
            <a:avLst/>
          </a:prstGeom>
          <a:noFill/>
        </p:spPr>
        <p:txBody>
          <a:bodyPr wrap="square" rtlCol="0">
            <a:spAutoFit/>
          </a:bodyPr>
          <a:lstStyle/>
          <a:p>
            <a:r>
              <a:rPr lang="en-US" sz="2600" strike="sngStrike" dirty="0">
                <a:latin typeface="Arial" panose="020B0604020202020204" pitchFamily="34" charset="0"/>
                <a:cs typeface="Arial" panose="020B0604020202020204" pitchFamily="34" charset="0"/>
              </a:rPr>
              <a:t>Repeated Manual Reading of specification</a:t>
            </a:r>
          </a:p>
          <a:p>
            <a:pPr lvl="1"/>
            <a:r>
              <a:rPr lang="en-US" sz="2600" strike="sngStrike" dirty="0">
                <a:latin typeface="Arial" panose="020B0604020202020204" pitchFamily="34" charset="0"/>
                <a:cs typeface="Arial" panose="020B0604020202020204" pitchFamily="34" charset="0"/>
              </a:rPr>
              <a:t>REPEAT: look, interpret, extract, ....</a:t>
            </a:r>
          </a:p>
          <a:p>
            <a:endParaRPr lang="en-US" sz="2400" strike="sngStrike" dirty="0">
              <a:latin typeface="Arial" panose="020B0604020202020204" pitchFamily="34" charset="0"/>
              <a:cs typeface="Arial" panose="020B0604020202020204" pitchFamily="34" charset="0"/>
            </a:endParaRPr>
          </a:p>
        </p:txBody>
      </p:sp>
      <p:sp>
        <p:nvSpPr>
          <p:cNvPr id="22" name="Slide Number Placeholder 4">
            <a:extLst>
              <a:ext uri="{FF2B5EF4-FFF2-40B4-BE49-F238E27FC236}">
                <a16:creationId xmlns:a16="http://schemas.microsoft.com/office/drawing/2014/main" id="{24BD2E76-41B1-35C2-7269-29125D4824A9}"/>
              </a:ext>
            </a:extLst>
          </p:cNvPr>
          <p:cNvSpPr txBox="1">
            <a:spLocks/>
          </p:cNvSpPr>
          <p:nvPr/>
        </p:nvSpPr>
        <p:spPr>
          <a:xfrm>
            <a:off x="5262684" y="6556913"/>
            <a:ext cx="2336800" cy="365125"/>
          </a:xfrm>
          <a:prstGeom prst="rect">
            <a:avLst/>
          </a:prstGeom>
        </p:spPr>
        <p:txBody>
          <a:bodyPr vert="horz" lIns="45720" tIns="45720" rIns="91440" bIns="45720" rtlCol="0">
            <a:noAutofit/>
          </a:bodyPr>
          <a:lstStyle>
            <a:lvl1pPr marL="0" indent="0" algn="l" defTabSz="914400" rtl="0" eaLnBrk="1" latinLnBrk="0" hangingPunct="1">
              <a:spcBef>
                <a:spcPct val="20000"/>
              </a:spcBef>
              <a:buFont typeface="Arial" pitchFamily="34" charset="0"/>
              <a:buNone/>
              <a:defRPr sz="2400" kern="1200">
                <a:solidFill>
                  <a:srgbClr val="5C5C5C"/>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fld id="{8B820FFD-5868-4678-ACC2-C353669912D5}" type="slidenum">
              <a:rPr lang="en-US" sz="1200" smtClean="0">
                <a:latin typeface="Arial" panose="020B0604020202020204" pitchFamily="34" charset="0"/>
                <a:cs typeface="Arial" panose="020B0604020202020204" pitchFamily="34" charset="0"/>
              </a:rPr>
              <a:pPr algn="ctr" fontAlgn="auto">
                <a:spcAft>
                  <a:spcPts val="0"/>
                </a:spcAft>
              </a:pPr>
              <a:t>5</a:t>
            </a:fld>
            <a:endParaRPr lang="en-US" sz="1200" dirty="0">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FB1AB8FB-B050-506F-4311-4F617F9F0082}"/>
              </a:ext>
            </a:extLst>
          </p:cNvPr>
          <p:cNvGraphicFramePr>
            <a:graphicFrameLocks noGrp="1"/>
          </p:cNvGraphicFramePr>
          <p:nvPr>
            <p:extLst>
              <p:ext uri="{D42A27DB-BD31-4B8C-83A1-F6EECF244321}">
                <p14:modId xmlns:p14="http://schemas.microsoft.com/office/powerpoint/2010/main" val="2867161671"/>
              </p:ext>
            </p:extLst>
          </p:nvPr>
        </p:nvGraphicFramePr>
        <p:xfrm>
          <a:off x="2663798" y="2752004"/>
          <a:ext cx="1271019" cy="1463040"/>
        </p:xfrm>
        <a:graphic>
          <a:graphicData uri="http://schemas.openxmlformats.org/drawingml/2006/table">
            <a:tbl>
              <a:tblPr firstRow="1" bandRow="1">
                <a:tableStyleId>{7DF18680-E054-41AD-8BC1-D1AEF772440D}</a:tableStyleId>
              </a:tblPr>
              <a:tblGrid>
                <a:gridCol w="264796">
                  <a:extLst>
                    <a:ext uri="{9D8B030D-6E8A-4147-A177-3AD203B41FA5}">
                      <a16:colId xmlns:a16="http://schemas.microsoft.com/office/drawing/2014/main" val="2729047340"/>
                    </a:ext>
                  </a:extLst>
                </a:gridCol>
                <a:gridCol w="370713">
                  <a:extLst>
                    <a:ext uri="{9D8B030D-6E8A-4147-A177-3AD203B41FA5}">
                      <a16:colId xmlns:a16="http://schemas.microsoft.com/office/drawing/2014/main" val="3041948528"/>
                    </a:ext>
                  </a:extLst>
                </a:gridCol>
                <a:gridCol w="317755">
                  <a:extLst>
                    <a:ext uri="{9D8B030D-6E8A-4147-A177-3AD203B41FA5}">
                      <a16:colId xmlns:a16="http://schemas.microsoft.com/office/drawing/2014/main" val="2602838422"/>
                    </a:ext>
                  </a:extLst>
                </a:gridCol>
                <a:gridCol w="317755">
                  <a:extLst>
                    <a:ext uri="{9D8B030D-6E8A-4147-A177-3AD203B41FA5}">
                      <a16:colId xmlns:a16="http://schemas.microsoft.com/office/drawing/2014/main" val="1736414304"/>
                    </a:ext>
                  </a:extLst>
                </a:gridCol>
              </a:tblGrid>
              <a:tr h="33623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52570158"/>
                  </a:ext>
                </a:extLst>
              </a:tr>
              <a:tr h="33623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58074960"/>
                  </a:ext>
                </a:extLst>
              </a:tr>
              <a:tr h="33623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93062602"/>
                  </a:ext>
                </a:extLst>
              </a:tr>
              <a:tr h="33623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001979455"/>
                  </a:ext>
                </a:extLst>
              </a:tr>
            </a:tbl>
          </a:graphicData>
        </a:graphic>
      </p:graphicFrame>
      <p:pic>
        <p:nvPicPr>
          <p:cNvPr id="4" name="Graphic 3" descr="Unlock with solid fill">
            <a:extLst>
              <a:ext uri="{FF2B5EF4-FFF2-40B4-BE49-F238E27FC236}">
                <a16:creationId xmlns:a16="http://schemas.microsoft.com/office/drawing/2014/main" id="{FB2F4ADE-6C6B-DACC-F52A-7C3F607390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75036" y="3418930"/>
            <a:ext cx="609600" cy="609600"/>
          </a:xfrm>
          <a:prstGeom prst="rect">
            <a:avLst/>
          </a:prstGeom>
        </p:spPr>
      </p:pic>
      <p:sp>
        <p:nvSpPr>
          <p:cNvPr id="5" name="Arrow: Curved Down 4">
            <a:extLst>
              <a:ext uri="{FF2B5EF4-FFF2-40B4-BE49-F238E27FC236}">
                <a16:creationId xmlns:a16="http://schemas.microsoft.com/office/drawing/2014/main" id="{20DBC90B-A197-044B-7036-45D22320EB1B}"/>
              </a:ext>
            </a:extLst>
          </p:cNvPr>
          <p:cNvSpPr/>
          <p:nvPr/>
        </p:nvSpPr>
        <p:spPr>
          <a:xfrm rot="16869207">
            <a:off x="2519377" y="3498925"/>
            <a:ext cx="739510" cy="39422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72E42FD9-DEBF-4D92-B325-26989DC2F5CF}"/>
              </a:ext>
            </a:extLst>
          </p:cNvPr>
          <p:cNvSpPr txBox="1"/>
          <p:nvPr/>
        </p:nvSpPr>
        <p:spPr>
          <a:xfrm>
            <a:off x="2626801" y="2772592"/>
            <a:ext cx="1414088" cy="646331"/>
          </a:xfrm>
          <a:prstGeom prst="rect">
            <a:avLst/>
          </a:prstGeom>
          <a:noFill/>
        </p:spPr>
        <p:txBody>
          <a:bodyPr wrap="square" rtlCol="0">
            <a:spAutoFit/>
          </a:bodyPr>
          <a:lstStyle/>
          <a:p>
            <a:r>
              <a:rPr lang="en-US" dirty="0"/>
              <a:t>Speed Bin Information</a:t>
            </a:r>
          </a:p>
        </p:txBody>
      </p:sp>
      <p:sp>
        <p:nvSpPr>
          <p:cNvPr id="11" name="TextBox 10">
            <a:extLst>
              <a:ext uri="{FF2B5EF4-FFF2-40B4-BE49-F238E27FC236}">
                <a16:creationId xmlns:a16="http://schemas.microsoft.com/office/drawing/2014/main" id="{07996FA4-9E2D-D25F-5C8D-7736182ECF55}"/>
              </a:ext>
            </a:extLst>
          </p:cNvPr>
          <p:cNvSpPr txBox="1"/>
          <p:nvPr/>
        </p:nvSpPr>
        <p:spPr>
          <a:xfrm>
            <a:off x="5655189" y="3095758"/>
            <a:ext cx="6100127" cy="461665"/>
          </a:xfrm>
          <a:prstGeom prst="rect">
            <a:avLst/>
          </a:prstGeom>
          <a:noFill/>
        </p:spPr>
        <p:txBody>
          <a:bodyPr wrap="square" rtlCol="0">
            <a:spAutoFit/>
          </a:bodyPr>
          <a:lstStyle/>
          <a:p>
            <a:r>
              <a:rPr lang="en-US" sz="2400" i="1" dirty="0"/>
              <a:t>Timings + Modes @ Bin x Speed</a:t>
            </a:r>
          </a:p>
        </p:txBody>
      </p:sp>
      <p:sp>
        <p:nvSpPr>
          <p:cNvPr id="12" name="TextBox 11">
            <a:extLst>
              <a:ext uri="{FF2B5EF4-FFF2-40B4-BE49-F238E27FC236}">
                <a16:creationId xmlns:a16="http://schemas.microsoft.com/office/drawing/2014/main" id="{508EDF4D-8A73-11FB-8B5E-5A8CB83ACF71}"/>
              </a:ext>
            </a:extLst>
          </p:cNvPr>
          <p:cNvSpPr txBox="1"/>
          <p:nvPr/>
        </p:nvSpPr>
        <p:spPr>
          <a:xfrm>
            <a:off x="4553520" y="2681484"/>
            <a:ext cx="7928874" cy="492443"/>
          </a:xfrm>
          <a:prstGeom prst="rect">
            <a:avLst/>
          </a:prstGeom>
          <a:noFill/>
        </p:spPr>
        <p:txBody>
          <a:bodyPr wrap="square" rtlCol="0">
            <a:spAutoFit/>
          </a:bodyPr>
          <a:lstStyle/>
          <a:p>
            <a:r>
              <a:rPr lang="en-US" sz="2600" dirty="0"/>
              <a:t>Access: Run-time Match [DV HVL]</a:t>
            </a:r>
          </a:p>
        </p:txBody>
      </p:sp>
      <p:sp>
        <p:nvSpPr>
          <p:cNvPr id="16" name="Rectangle 15">
            <a:extLst>
              <a:ext uri="{FF2B5EF4-FFF2-40B4-BE49-F238E27FC236}">
                <a16:creationId xmlns:a16="http://schemas.microsoft.com/office/drawing/2014/main" id="{97616F39-8657-4797-5B6E-18F43EA75F5A}"/>
              </a:ext>
            </a:extLst>
          </p:cNvPr>
          <p:cNvSpPr/>
          <p:nvPr/>
        </p:nvSpPr>
        <p:spPr>
          <a:xfrm>
            <a:off x="376551" y="5378008"/>
            <a:ext cx="2000869" cy="492443"/>
          </a:xfrm>
          <a:prstGeom prst="rect">
            <a:avLst/>
          </a:prstGeom>
          <a:noFill/>
        </p:spPr>
        <p:txBody>
          <a:bodyPr wrap="none" lIns="91440" tIns="45720" rIns="91440" bIns="45720">
            <a:spAutoFit/>
          </a:bodyPr>
          <a:lstStyle/>
          <a:p>
            <a:pPr algn="ctr"/>
            <a:r>
              <a:rPr lang="en-US" sz="2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Advantage:</a:t>
            </a:r>
          </a:p>
        </p:txBody>
      </p:sp>
      <p:sp>
        <p:nvSpPr>
          <p:cNvPr id="3" name="Rectangle 2">
            <a:extLst>
              <a:ext uri="{FF2B5EF4-FFF2-40B4-BE49-F238E27FC236}">
                <a16:creationId xmlns:a16="http://schemas.microsoft.com/office/drawing/2014/main" id="{BE74D91B-9271-4F82-7457-9E9541F48648}"/>
              </a:ext>
            </a:extLst>
          </p:cNvPr>
          <p:cNvSpPr/>
          <p:nvPr/>
        </p:nvSpPr>
        <p:spPr>
          <a:xfrm>
            <a:off x="534557" y="2636028"/>
            <a:ext cx="1630575" cy="492443"/>
          </a:xfrm>
          <a:prstGeom prst="rect">
            <a:avLst/>
          </a:prstGeom>
          <a:noFill/>
        </p:spPr>
        <p:txBody>
          <a:bodyPr wrap="none" lIns="91440" tIns="45720" rIns="91440" bIns="45720">
            <a:spAutoFit/>
          </a:bodyPr>
          <a:lstStyle/>
          <a:p>
            <a:pPr algn="ctr"/>
            <a:r>
              <a:rPr lang="en-US" sz="2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Purpose:</a:t>
            </a:r>
          </a:p>
        </p:txBody>
      </p:sp>
      <p:sp>
        <p:nvSpPr>
          <p:cNvPr id="6" name="Rectangle 5">
            <a:extLst>
              <a:ext uri="{FF2B5EF4-FFF2-40B4-BE49-F238E27FC236}">
                <a16:creationId xmlns:a16="http://schemas.microsoft.com/office/drawing/2014/main" id="{76EF580F-995B-C910-A8C8-35B4E0A6EE8E}"/>
              </a:ext>
            </a:extLst>
          </p:cNvPr>
          <p:cNvSpPr/>
          <p:nvPr/>
        </p:nvSpPr>
        <p:spPr>
          <a:xfrm>
            <a:off x="213750" y="730322"/>
            <a:ext cx="6171113" cy="492443"/>
          </a:xfrm>
          <a:prstGeom prst="rect">
            <a:avLst/>
          </a:prstGeom>
          <a:noFill/>
        </p:spPr>
        <p:txBody>
          <a:bodyPr wrap="none" lIns="91440" tIns="45720" rIns="91440" bIns="45720">
            <a:spAutoFit/>
          </a:bodyPr>
          <a:lstStyle/>
          <a:p>
            <a:pPr algn="ctr"/>
            <a:r>
              <a:rPr lang="en-US" sz="2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Speed –to- </a:t>
            </a:r>
            <a:r>
              <a:rPr lang="en-US" sz="26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Mode|Timings</a:t>
            </a:r>
            <a:r>
              <a:rPr lang="en-US" sz="2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APIs [SMT]:</a:t>
            </a:r>
          </a:p>
        </p:txBody>
      </p:sp>
      <p:sp>
        <p:nvSpPr>
          <p:cNvPr id="18" name="Rectangle 17">
            <a:extLst>
              <a:ext uri="{FF2B5EF4-FFF2-40B4-BE49-F238E27FC236}">
                <a16:creationId xmlns:a16="http://schemas.microsoft.com/office/drawing/2014/main" id="{9D0B759F-CAEE-AAAE-A3D3-908B17307289}"/>
              </a:ext>
            </a:extLst>
          </p:cNvPr>
          <p:cNvSpPr/>
          <p:nvPr/>
        </p:nvSpPr>
        <p:spPr>
          <a:xfrm>
            <a:off x="429731" y="1351188"/>
            <a:ext cx="1858650" cy="492443"/>
          </a:xfrm>
          <a:prstGeom prst="rect">
            <a:avLst/>
          </a:prstGeom>
          <a:noFill/>
        </p:spPr>
        <p:txBody>
          <a:bodyPr wrap="none" lIns="91440" tIns="45720" rIns="91440" bIns="45720">
            <a:spAutoFit/>
          </a:bodyPr>
          <a:lstStyle/>
          <a:p>
            <a:pPr algn="ctr"/>
            <a:r>
              <a:rPr lang="en-US" sz="2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SMT APIS:</a:t>
            </a:r>
          </a:p>
        </p:txBody>
      </p:sp>
      <p:pic>
        <p:nvPicPr>
          <p:cNvPr id="23" name="Graphic 22" descr="Good Inventory with solid fill">
            <a:extLst>
              <a:ext uri="{FF2B5EF4-FFF2-40B4-BE49-F238E27FC236}">
                <a16:creationId xmlns:a16="http://schemas.microsoft.com/office/drawing/2014/main" id="{598FA119-82C9-FA2B-9945-2C794A817D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15180" y="1351188"/>
            <a:ext cx="1194819" cy="1194819"/>
          </a:xfrm>
          <a:prstGeom prst="rect">
            <a:avLst/>
          </a:prstGeom>
        </p:spPr>
      </p:pic>
      <p:pic>
        <p:nvPicPr>
          <p:cNvPr id="25" name="Graphic 24" descr="Clipboard Checked with solid fill">
            <a:extLst>
              <a:ext uri="{FF2B5EF4-FFF2-40B4-BE49-F238E27FC236}">
                <a16:creationId xmlns:a16="http://schemas.microsoft.com/office/drawing/2014/main" id="{529E50F4-CFF6-6E9A-0BF1-85C3E12BCA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24190" y="3510087"/>
            <a:ext cx="912834" cy="912834"/>
          </a:xfrm>
          <a:prstGeom prst="rect">
            <a:avLst/>
          </a:prstGeom>
        </p:spPr>
      </p:pic>
      <p:pic>
        <p:nvPicPr>
          <p:cNvPr id="27" name="Graphic 26" descr="Clipboard Badge with solid fill">
            <a:extLst>
              <a:ext uri="{FF2B5EF4-FFF2-40B4-BE49-F238E27FC236}">
                <a16:creationId xmlns:a16="http://schemas.microsoft.com/office/drawing/2014/main" id="{40550872-01BA-ECCC-3E46-BD1DB7484D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89183" y="3510087"/>
            <a:ext cx="894582" cy="894582"/>
          </a:xfrm>
          <a:prstGeom prst="rect">
            <a:avLst/>
          </a:prstGeom>
        </p:spPr>
      </p:pic>
      <p:sp>
        <p:nvSpPr>
          <p:cNvPr id="28" name="TextBox 27">
            <a:extLst>
              <a:ext uri="{FF2B5EF4-FFF2-40B4-BE49-F238E27FC236}">
                <a16:creationId xmlns:a16="http://schemas.microsoft.com/office/drawing/2014/main" id="{BD610D31-FC9B-CCA8-2620-B171070ABA25}"/>
              </a:ext>
            </a:extLst>
          </p:cNvPr>
          <p:cNvSpPr txBox="1"/>
          <p:nvPr/>
        </p:nvSpPr>
        <p:spPr>
          <a:xfrm>
            <a:off x="4588183" y="3110892"/>
            <a:ext cx="6100127" cy="492443"/>
          </a:xfrm>
          <a:prstGeom prst="rect">
            <a:avLst/>
          </a:prstGeom>
          <a:noFill/>
        </p:spPr>
        <p:txBody>
          <a:bodyPr wrap="square" rtlCol="0">
            <a:spAutoFit/>
          </a:bodyPr>
          <a:lstStyle/>
          <a:p>
            <a:r>
              <a:rPr lang="en-US" sz="2600" dirty="0"/>
              <a:t>Cover:</a:t>
            </a:r>
          </a:p>
        </p:txBody>
      </p:sp>
      <p:sp>
        <p:nvSpPr>
          <p:cNvPr id="29" name="Arrow: Curved Down 28">
            <a:extLst>
              <a:ext uri="{FF2B5EF4-FFF2-40B4-BE49-F238E27FC236}">
                <a16:creationId xmlns:a16="http://schemas.microsoft.com/office/drawing/2014/main" id="{C44BA3D6-0730-E1E8-266E-2C779C4D186F}"/>
              </a:ext>
            </a:extLst>
          </p:cNvPr>
          <p:cNvSpPr/>
          <p:nvPr/>
        </p:nvSpPr>
        <p:spPr>
          <a:xfrm rot="6197022">
            <a:off x="3308608" y="3632604"/>
            <a:ext cx="762798" cy="39422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29">
            <a:extLst>
              <a:ext uri="{FF2B5EF4-FFF2-40B4-BE49-F238E27FC236}">
                <a16:creationId xmlns:a16="http://schemas.microsoft.com/office/drawing/2014/main" id="{99CE6465-40E8-A100-A94D-779F685A7733}"/>
              </a:ext>
            </a:extLst>
          </p:cNvPr>
          <p:cNvSpPr/>
          <p:nvPr/>
        </p:nvSpPr>
        <p:spPr>
          <a:xfrm>
            <a:off x="430853" y="4300668"/>
            <a:ext cx="1851790" cy="492443"/>
          </a:xfrm>
          <a:prstGeom prst="rect">
            <a:avLst/>
          </a:prstGeom>
          <a:noFill/>
        </p:spPr>
        <p:txBody>
          <a:bodyPr wrap="none" lIns="91440" tIns="45720" rIns="91440" bIns="45720">
            <a:spAutoFit/>
          </a:bodyPr>
          <a:lstStyle/>
          <a:p>
            <a:pPr algn="ctr"/>
            <a:r>
              <a:rPr lang="en-US" sz="2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Approach:</a:t>
            </a:r>
          </a:p>
        </p:txBody>
      </p:sp>
      <p:sp>
        <p:nvSpPr>
          <p:cNvPr id="64" name="TextBox 63">
            <a:extLst>
              <a:ext uri="{FF2B5EF4-FFF2-40B4-BE49-F238E27FC236}">
                <a16:creationId xmlns:a16="http://schemas.microsoft.com/office/drawing/2014/main" id="{60527E47-8478-E163-FC2D-943C122DD3CD}"/>
              </a:ext>
            </a:extLst>
          </p:cNvPr>
          <p:cNvSpPr txBox="1"/>
          <p:nvPr/>
        </p:nvSpPr>
        <p:spPr>
          <a:xfrm>
            <a:off x="4239471" y="4446559"/>
            <a:ext cx="7952529" cy="769441"/>
          </a:xfrm>
          <a:prstGeom prst="rect">
            <a:avLst/>
          </a:prstGeom>
          <a:noFill/>
        </p:spPr>
        <p:txBody>
          <a:bodyPr wrap="square">
            <a:spAutoFit/>
          </a:bodyPr>
          <a:lstStyle/>
          <a:p>
            <a:pPr marL="0" indent="0">
              <a:spcBef>
                <a:spcPts val="0"/>
              </a:spcBef>
              <a:buNone/>
            </a:pPr>
            <a:r>
              <a:rPr lang="en-US" sz="2600" dirty="0">
                <a:latin typeface="Arial" panose="020B0604020202020204" pitchFamily="34" charset="0"/>
                <a:cs typeface="Arial" panose="020B0604020202020204" pitchFamily="34" charset="0"/>
              </a:rPr>
              <a:t>Automate: Target, express format, extract, transform</a:t>
            </a:r>
          </a:p>
          <a:p>
            <a:pPr marL="0" indent="0">
              <a:buNone/>
            </a:pPr>
            <a:endParaRPr lang="en-US" sz="1800" dirty="0">
              <a:latin typeface="Arial" panose="020B0604020202020204" pitchFamily="34" charset="0"/>
              <a:cs typeface="Arial" panose="020B0604020202020204" pitchFamily="34" charset="0"/>
            </a:endParaRPr>
          </a:p>
        </p:txBody>
      </p:sp>
      <p:pic>
        <p:nvPicPr>
          <p:cNvPr id="66" name="Graphic 65" descr="Arrow circle with solid fill">
            <a:extLst>
              <a:ext uri="{FF2B5EF4-FFF2-40B4-BE49-F238E27FC236}">
                <a16:creationId xmlns:a16="http://schemas.microsoft.com/office/drawing/2014/main" id="{4C5F6E82-922A-0E2E-3378-6204110DA32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81224" y="4107056"/>
            <a:ext cx="1501785" cy="1501785"/>
          </a:xfrm>
          <a:prstGeom prst="rect">
            <a:avLst/>
          </a:prstGeom>
        </p:spPr>
      </p:pic>
      <p:pic>
        <p:nvPicPr>
          <p:cNvPr id="68" name="Graphic 67" descr="Artificial Intelligence with solid fill">
            <a:extLst>
              <a:ext uri="{FF2B5EF4-FFF2-40B4-BE49-F238E27FC236}">
                <a16:creationId xmlns:a16="http://schemas.microsoft.com/office/drawing/2014/main" id="{B65A9133-D760-D337-4E7A-F5281F6D6E6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84534" y="4431128"/>
            <a:ext cx="769526" cy="769526"/>
          </a:xfrm>
          <a:prstGeom prst="rect">
            <a:avLst/>
          </a:prstGeom>
        </p:spPr>
      </p:pic>
    </p:spTree>
    <p:extLst>
      <p:ext uri="{BB962C8B-B14F-4D97-AF65-F5344CB8AC3E}">
        <p14:creationId xmlns:p14="http://schemas.microsoft.com/office/powerpoint/2010/main" val="8223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CD6618FE-D3B6-C29F-2E58-372CB1099E14}"/>
              </a:ext>
            </a:extLst>
          </p:cNvPr>
          <p:cNvSpPr>
            <a:spLocks noGrp="1"/>
          </p:cNvSpPr>
          <p:nvPr>
            <p:ph idx="13"/>
          </p:nvPr>
        </p:nvSpPr>
        <p:spPr>
          <a:xfrm>
            <a:off x="135180" y="838200"/>
            <a:ext cx="10990020" cy="4428562"/>
          </a:xfrm>
        </p:spPr>
        <p:txBody>
          <a:bodyPr>
            <a:normAutofit/>
          </a:bodyPr>
          <a:lstStyle/>
          <a:p>
            <a:endParaRPr lang="en-US" sz="2800" dirty="0"/>
          </a:p>
          <a:p>
            <a:endParaRPr lang="en-US" sz="2800" dirty="0"/>
          </a:p>
          <a:p>
            <a:pPr marL="57150" indent="0">
              <a:buNone/>
            </a:pPr>
            <a:endParaRPr lang="en-US" sz="1700" dirty="0"/>
          </a:p>
          <a:p>
            <a:endParaRPr lang="en-US" sz="1700" dirty="0"/>
          </a:p>
        </p:txBody>
      </p:sp>
      <p:sp>
        <p:nvSpPr>
          <p:cNvPr id="86" name="Title 28">
            <a:extLst>
              <a:ext uri="{FF2B5EF4-FFF2-40B4-BE49-F238E27FC236}">
                <a16:creationId xmlns:a16="http://schemas.microsoft.com/office/drawing/2014/main" id="{360DB50C-2D0F-105A-2494-6F207E3023EA}"/>
              </a:ext>
            </a:extLst>
          </p:cNvPr>
          <p:cNvSpPr txBox="1">
            <a:spLocks/>
          </p:cNvSpPr>
          <p:nvPr/>
        </p:nvSpPr>
        <p:spPr bwMode="ltGray">
          <a:xfrm>
            <a:off x="0" y="0"/>
            <a:ext cx="12192000" cy="697174"/>
          </a:xfrm>
          <a:prstGeom prst="rect">
            <a:avLst/>
          </a:prstGeom>
          <a:gradFill flip="none" rotWithShape="1">
            <a:gsLst>
              <a:gs pos="0">
                <a:schemeClr val="bg2"/>
              </a:gs>
              <a:gs pos="100000">
                <a:schemeClr val="tx2"/>
              </a:gs>
            </a:gsLst>
            <a:lin ang="5400000" scaled="1"/>
            <a:tileRect/>
          </a:gradFill>
        </p:spPr>
        <p:txBody>
          <a:bodyPr anchor="ctr"/>
          <a:lstStyle>
            <a:defPPr>
              <a:defRPr lang="en-US"/>
            </a:defPPr>
            <a:lvl1pPr lvl="0" defTabSz="914400" eaLnBrk="1" latinLnBrk="0" hangingPunct="1">
              <a:buNone/>
              <a:defRPr sz="1800" b="0">
                <a:solidFill>
                  <a:schemeClr val="bg1"/>
                </a:solidFill>
                <a:latin typeface="+mj-lt"/>
                <a:ea typeface="+mj-ea"/>
                <a:cs typeface="+mj-cs"/>
              </a:defRPr>
            </a:lvl1pPr>
          </a:lstStyle>
          <a:p>
            <a:pPr lvl="0"/>
            <a:r>
              <a:rPr lang="en-US" sz="4400" dirty="0">
                <a:solidFill>
                  <a:schemeClr val="tx1"/>
                </a:solidFill>
              </a:rPr>
              <a:t>The Basic building block</a:t>
            </a:r>
          </a:p>
        </p:txBody>
      </p:sp>
      <p:sp>
        <p:nvSpPr>
          <p:cNvPr id="3" name="Rounded Rectangle 14">
            <a:extLst>
              <a:ext uri="{FF2B5EF4-FFF2-40B4-BE49-F238E27FC236}">
                <a16:creationId xmlns:a16="http://schemas.microsoft.com/office/drawing/2014/main" id="{8B590B02-6418-4E52-0E3A-A28528DE6EBA}"/>
              </a:ext>
            </a:extLst>
          </p:cNvPr>
          <p:cNvSpPr/>
          <p:nvPr/>
        </p:nvSpPr>
        <p:spPr>
          <a:xfrm>
            <a:off x="1704975" y="1143000"/>
            <a:ext cx="9601200" cy="4953000"/>
          </a:xfrm>
          <a:prstGeom prst="roundRect">
            <a:avLst/>
          </a:prstGeom>
          <a:solidFill>
            <a:schemeClr val="bg2">
              <a:lumMod val="75000"/>
            </a:schemeClr>
          </a:solidFill>
          <a:effectLst>
            <a:outerShdw blurRad="76200" dir="13500000" sy="23000" kx="1200000" algn="br" rotWithShape="0">
              <a:prstClr val="black">
                <a:alpha val="20000"/>
              </a:prstClr>
            </a:outerShdw>
            <a:reflection blurRad="6350" stA="50000" endA="275" endPos="9000" dist="1016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50000"/>
              </a:lnSpc>
            </a:pPr>
            <a:r>
              <a:rPr lang="en-US" sz="2600" dirty="0">
                <a:solidFill>
                  <a:schemeClr val="tx1"/>
                </a:solidFill>
              </a:rPr>
              <a:t>Core – Data Extraction</a:t>
            </a:r>
          </a:p>
          <a:p>
            <a:pPr marL="457200" indent="-457200">
              <a:lnSpc>
                <a:spcPct val="150000"/>
              </a:lnSpc>
              <a:buFont typeface="Arial" panose="020B0604020202020204" pitchFamily="34" charset="0"/>
              <a:buChar char="•"/>
            </a:pPr>
            <a:r>
              <a:rPr lang="en-US" sz="2400" dirty="0">
                <a:solidFill>
                  <a:schemeClr val="tx1"/>
                </a:solidFill>
              </a:rPr>
              <a:t>Solution: Make tabled data executable </a:t>
            </a:r>
          </a:p>
          <a:p>
            <a:pPr marL="457200" indent="-457200">
              <a:lnSpc>
                <a:spcPct val="150000"/>
              </a:lnSpc>
              <a:buFont typeface="Arial" panose="020B0604020202020204" pitchFamily="34" charset="0"/>
              <a:buChar char="•"/>
            </a:pPr>
            <a:r>
              <a:rPr lang="en-US" sz="2400" dirty="0">
                <a:solidFill>
                  <a:schemeClr val="tx1"/>
                </a:solidFill>
              </a:rPr>
              <a:t>Concept: ‘n-key’ dimensional aggregation</a:t>
            </a:r>
          </a:p>
          <a:p>
            <a:pPr lvl="3">
              <a:lnSpc>
                <a:spcPct val="150000"/>
              </a:lnSpc>
            </a:pPr>
            <a:r>
              <a:rPr lang="en-US" sz="2400" dirty="0">
                <a:solidFill>
                  <a:schemeClr val="tx1"/>
                </a:solidFill>
                <a:latin typeface="Courier New" panose="02070309020205020404" pitchFamily="49" charset="0"/>
                <a:cs typeface="Courier New" panose="02070309020205020404" pitchFamily="49" charset="0"/>
              </a:rPr>
              <a:t>matrix[</a:t>
            </a:r>
            <a:r>
              <a:rPr lang="en-US" sz="2400" i="1" dirty="0">
                <a:solidFill>
                  <a:schemeClr val="tx1"/>
                </a:solidFill>
                <a:latin typeface="Courier New" panose="02070309020205020404" pitchFamily="49" charset="0"/>
                <a:cs typeface="Courier New" panose="02070309020205020404" pitchFamily="49" charset="0"/>
              </a:rPr>
              <a:t>key1</a:t>
            </a:r>
            <a:r>
              <a:rPr lang="en-US" sz="2400" dirty="0">
                <a:solidFill>
                  <a:schemeClr val="tx1"/>
                </a:solidFill>
                <a:latin typeface="Courier New" panose="02070309020205020404" pitchFamily="49" charset="0"/>
                <a:cs typeface="Courier New" panose="02070309020205020404" pitchFamily="49" charset="0"/>
              </a:rPr>
              <a:t>][</a:t>
            </a:r>
            <a:r>
              <a:rPr lang="en-US" sz="2400" i="1" dirty="0">
                <a:solidFill>
                  <a:schemeClr val="tx1"/>
                </a:solidFill>
                <a:latin typeface="Courier New" panose="02070309020205020404" pitchFamily="49" charset="0"/>
                <a:cs typeface="Courier New" panose="02070309020205020404" pitchFamily="49" charset="0"/>
              </a:rPr>
              <a:t>key2</a:t>
            </a:r>
            <a:r>
              <a:rPr lang="en-US" sz="2400" dirty="0">
                <a:solidFill>
                  <a:schemeClr val="tx1"/>
                </a:solidFill>
                <a:latin typeface="Courier New" panose="02070309020205020404" pitchFamily="49" charset="0"/>
                <a:cs typeface="Courier New" panose="02070309020205020404" pitchFamily="49" charset="0"/>
              </a:rPr>
              <a:t>], </a:t>
            </a:r>
            <a:r>
              <a:rPr lang="en-US" sz="2400" i="1" dirty="0">
                <a:solidFill>
                  <a:schemeClr val="tx1"/>
                </a:solidFill>
                <a:latin typeface="Courier New" panose="02070309020205020404" pitchFamily="49" charset="0"/>
                <a:cs typeface="Courier New" panose="02070309020205020404" pitchFamily="49" charset="0"/>
              </a:rPr>
              <a:t>n=2</a:t>
            </a:r>
            <a:r>
              <a:rPr lang="en-US" sz="2400" dirty="0">
                <a:solidFill>
                  <a:schemeClr val="tx1"/>
                </a:solidFill>
                <a:latin typeface="Courier New" panose="02070309020205020404" pitchFamily="49" charset="0"/>
                <a:cs typeface="Courier New" panose="02070309020205020404" pitchFamily="49" charset="0"/>
              </a:rPr>
              <a:t>:</a:t>
            </a:r>
          </a:p>
          <a:p>
            <a:pPr marL="1828800" lvl="3" indent="-457200">
              <a:lnSpc>
                <a:spcPct val="150000"/>
              </a:lnSpc>
              <a:buFont typeface="Arial" panose="020B0604020202020204" pitchFamily="34" charset="0"/>
              <a:buChar char="•"/>
            </a:pPr>
            <a:r>
              <a:rPr lang="en-US" sz="2400" i="1" dirty="0">
                <a:solidFill>
                  <a:schemeClr val="tx1"/>
                </a:solidFill>
                <a:latin typeface="Courier New" panose="02070309020205020404" pitchFamily="49" charset="0"/>
                <a:cs typeface="Courier New" panose="02070309020205020404" pitchFamily="49" charset="0"/>
              </a:rPr>
              <a:t>key1</a:t>
            </a:r>
            <a:r>
              <a:rPr lang="en-US" sz="2400" dirty="0">
                <a:solidFill>
                  <a:schemeClr val="tx1"/>
                </a:solidFill>
                <a:latin typeface="Courier New" panose="02070309020205020404" pitchFamily="49" charset="0"/>
                <a:cs typeface="Courier New" panose="02070309020205020404" pitchFamily="49" charset="0"/>
              </a:rPr>
              <a:t> - row label = ‘bin’, </a:t>
            </a:r>
          </a:p>
          <a:p>
            <a:pPr marL="1828800" lvl="3" indent="-457200">
              <a:lnSpc>
                <a:spcPct val="150000"/>
              </a:lnSpc>
              <a:buFont typeface="Arial" panose="020B0604020202020204" pitchFamily="34" charset="0"/>
              <a:buChar char="•"/>
            </a:pPr>
            <a:r>
              <a:rPr lang="en-US" sz="2400" i="1" dirty="0">
                <a:solidFill>
                  <a:schemeClr val="tx1"/>
                </a:solidFill>
                <a:latin typeface="Courier New" panose="02070309020205020404" pitchFamily="49" charset="0"/>
                <a:cs typeface="Courier New" panose="02070309020205020404" pitchFamily="49" charset="0"/>
              </a:rPr>
              <a:t>key2</a:t>
            </a:r>
            <a:r>
              <a:rPr lang="en-US" sz="2400" dirty="0">
                <a:solidFill>
                  <a:schemeClr val="tx1"/>
                </a:solidFill>
                <a:latin typeface="Courier New" panose="02070309020205020404" pitchFamily="49" charset="0"/>
                <a:cs typeface="Courier New" panose="02070309020205020404" pitchFamily="49" charset="0"/>
              </a:rPr>
              <a:t> - column label = ‘speed’</a:t>
            </a:r>
          </a:p>
          <a:p>
            <a:pPr marL="457200" indent="-457200">
              <a:lnSpc>
                <a:spcPct val="150000"/>
              </a:lnSpc>
              <a:buFont typeface="Arial" panose="020B0604020202020204" pitchFamily="34" charset="0"/>
              <a:buChar char="•"/>
            </a:pPr>
            <a:r>
              <a:rPr lang="en-US" sz="2600" dirty="0">
                <a:solidFill>
                  <a:schemeClr val="tx1"/>
                </a:solidFill>
              </a:rPr>
              <a:t>Result: set/get Data = function(@keys[])</a:t>
            </a:r>
          </a:p>
          <a:p>
            <a:pPr lvl="3">
              <a:lnSpc>
                <a:spcPct val="150000"/>
              </a:lnSpc>
            </a:pPr>
            <a:r>
              <a:rPr lang="en-US" sz="2400" dirty="0">
                <a:solidFill>
                  <a:schemeClr val="tx1"/>
                </a:solidFill>
                <a:latin typeface="Courier New" panose="02070309020205020404" pitchFamily="49" charset="0"/>
                <a:cs typeface="Courier New" panose="02070309020205020404" pitchFamily="49" charset="0"/>
              </a:rPr>
              <a:t>return matrix[bin][speed];</a:t>
            </a:r>
          </a:p>
        </p:txBody>
      </p:sp>
      <p:sp>
        <p:nvSpPr>
          <p:cNvPr id="9" name="Slide Number Placeholder 4">
            <a:extLst>
              <a:ext uri="{FF2B5EF4-FFF2-40B4-BE49-F238E27FC236}">
                <a16:creationId xmlns:a16="http://schemas.microsoft.com/office/drawing/2014/main" id="{A0464D53-E1C8-66D6-D9F8-00A640E2AB73}"/>
              </a:ext>
            </a:extLst>
          </p:cNvPr>
          <p:cNvSpPr txBox="1">
            <a:spLocks/>
          </p:cNvSpPr>
          <p:nvPr/>
        </p:nvSpPr>
        <p:spPr>
          <a:xfrm>
            <a:off x="4927600" y="6492875"/>
            <a:ext cx="2336800" cy="365125"/>
          </a:xfrm>
          <a:prstGeom prst="rect">
            <a:avLst/>
          </a:prstGeom>
        </p:spPr>
        <p:txBody>
          <a:bodyPr vert="horz" lIns="45720" tIns="45720" rIns="91440" bIns="45720" rtlCol="0">
            <a:noAutofit/>
          </a:bodyPr>
          <a:lstStyle>
            <a:lvl1pPr marL="0" indent="0" algn="l" defTabSz="914400" rtl="0" eaLnBrk="1" latinLnBrk="0" hangingPunct="1">
              <a:spcBef>
                <a:spcPct val="20000"/>
              </a:spcBef>
              <a:buFont typeface="Arial" pitchFamily="34" charset="0"/>
              <a:buNone/>
              <a:defRPr sz="2400" kern="1200">
                <a:solidFill>
                  <a:srgbClr val="5C5C5C"/>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fld id="{8B820FFD-5868-4678-ACC2-C353669912D5}" type="slidenum">
              <a:rPr lang="en-US" sz="1200" smtClean="0">
                <a:latin typeface="Arial" panose="020B0604020202020204" pitchFamily="34" charset="0"/>
                <a:cs typeface="Arial" panose="020B0604020202020204" pitchFamily="34" charset="0"/>
              </a:rPr>
              <a:pPr algn="ctr" fontAlgn="auto">
                <a:spcAft>
                  <a:spcPts val="0"/>
                </a:spcAft>
              </a:pPr>
              <a:t>6</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0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Down 10">
            <a:extLst>
              <a:ext uri="{FF2B5EF4-FFF2-40B4-BE49-F238E27FC236}">
                <a16:creationId xmlns:a16="http://schemas.microsoft.com/office/drawing/2014/main" id="{658F515B-0D9C-4D0D-9DC1-E109F7393368}"/>
              </a:ext>
            </a:extLst>
          </p:cNvPr>
          <p:cNvSpPr/>
          <p:nvPr/>
        </p:nvSpPr>
        <p:spPr>
          <a:xfrm rot="17492491">
            <a:off x="1525604" y="3064733"/>
            <a:ext cx="264578" cy="36087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84A32657-4F4F-49F6-977F-549A1F58376E}"/>
              </a:ext>
            </a:extLst>
          </p:cNvPr>
          <p:cNvSpPr/>
          <p:nvPr/>
        </p:nvSpPr>
        <p:spPr>
          <a:xfrm rot="15785330">
            <a:off x="1587900" y="2792614"/>
            <a:ext cx="264578" cy="493915"/>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99090629-A443-C58A-808B-34757063956E}"/>
              </a:ext>
            </a:extLst>
          </p:cNvPr>
          <p:cNvSpPr/>
          <p:nvPr/>
        </p:nvSpPr>
        <p:spPr>
          <a:xfrm rot="15127292">
            <a:off x="1544977" y="2577860"/>
            <a:ext cx="264578" cy="493915"/>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3809DFE-7357-70D4-8701-A16362737C05}"/>
              </a:ext>
            </a:extLst>
          </p:cNvPr>
          <p:cNvSpPr/>
          <p:nvPr/>
        </p:nvSpPr>
        <p:spPr>
          <a:xfrm>
            <a:off x="1013561" y="4411418"/>
            <a:ext cx="2116325" cy="1121133"/>
          </a:xfrm>
          <a:prstGeom prst="ellipse">
            <a:avLst/>
          </a:prstGeom>
          <a:solidFill>
            <a:schemeClr val="accent1">
              <a:lumMod val="20000"/>
              <a:lumOff val="80000"/>
            </a:schemeClr>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a:p>
        </p:txBody>
      </p:sp>
      <p:sp>
        <p:nvSpPr>
          <p:cNvPr id="18" name="Oval 17">
            <a:extLst>
              <a:ext uri="{FF2B5EF4-FFF2-40B4-BE49-F238E27FC236}">
                <a16:creationId xmlns:a16="http://schemas.microsoft.com/office/drawing/2014/main" id="{F3D2CCE9-317F-B8E0-0320-FEF54F91340A}"/>
              </a:ext>
            </a:extLst>
          </p:cNvPr>
          <p:cNvSpPr/>
          <p:nvPr/>
        </p:nvSpPr>
        <p:spPr>
          <a:xfrm>
            <a:off x="2201036" y="2120192"/>
            <a:ext cx="2116325" cy="1121133"/>
          </a:xfrm>
          <a:prstGeom prst="ellipse">
            <a:avLst/>
          </a:prstGeom>
          <a:solidFill>
            <a:srgbClr val="92D050"/>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t"/>
          <a:lstStyle/>
          <a:p>
            <a:pPr algn="ctr"/>
            <a:r>
              <a:rPr lang="en-US" sz="1400" dirty="0"/>
              <a:t>Representation[3]</a:t>
            </a:r>
          </a:p>
        </p:txBody>
      </p:sp>
      <p:sp>
        <p:nvSpPr>
          <p:cNvPr id="2" name="Oval 1">
            <a:extLst>
              <a:ext uri="{FF2B5EF4-FFF2-40B4-BE49-F238E27FC236}">
                <a16:creationId xmlns:a16="http://schemas.microsoft.com/office/drawing/2014/main" id="{96886A24-FB9A-35D8-03E9-B9A086F59CF2}"/>
              </a:ext>
            </a:extLst>
          </p:cNvPr>
          <p:cNvSpPr/>
          <p:nvPr/>
        </p:nvSpPr>
        <p:spPr>
          <a:xfrm>
            <a:off x="1981271" y="2498737"/>
            <a:ext cx="2116325" cy="1121133"/>
          </a:xfrm>
          <a:prstGeom prst="ellipse">
            <a:avLst/>
          </a:prstGeom>
          <a:solidFill>
            <a:srgbClr val="FFC000"/>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t"/>
          <a:lstStyle/>
          <a:p>
            <a:pPr algn="ctr"/>
            <a:r>
              <a:rPr lang="en-US" sz="1400" dirty="0"/>
              <a:t>Representation[2]</a:t>
            </a:r>
          </a:p>
        </p:txBody>
      </p:sp>
      <p:sp>
        <p:nvSpPr>
          <p:cNvPr id="7" name="Content Placeholder 1">
            <a:extLst>
              <a:ext uri="{FF2B5EF4-FFF2-40B4-BE49-F238E27FC236}">
                <a16:creationId xmlns:a16="http://schemas.microsoft.com/office/drawing/2014/main" id="{CD6618FE-D3B6-C29F-2E58-372CB1099E14}"/>
              </a:ext>
            </a:extLst>
          </p:cNvPr>
          <p:cNvSpPr>
            <a:spLocks noGrp="1"/>
          </p:cNvSpPr>
          <p:nvPr>
            <p:ph idx="13"/>
          </p:nvPr>
        </p:nvSpPr>
        <p:spPr>
          <a:xfrm>
            <a:off x="135180" y="838200"/>
            <a:ext cx="10990020" cy="4428562"/>
          </a:xfrm>
        </p:spPr>
        <p:txBody>
          <a:bodyPr>
            <a:normAutofit/>
          </a:bodyPr>
          <a:lstStyle/>
          <a:p>
            <a:endParaRPr lang="en-US" sz="2800" dirty="0"/>
          </a:p>
          <a:p>
            <a:endParaRPr lang="en-US" sz="2800" dirty="0"/>
          </a:p>
          <a:p>
            <a:pPr marL="57150" indent="0">
              <a:buNone/>
            </a:pPr>
            <a:endParaRPr lang="en-US" sz="1700" dirty="0"/>
          </a:p>
          <a:p>
            <a:endParaRPr lang="en-US" sz="1700" dirty="0"/>
          </a:p>
        </p:txBody>
      </p:sp>
      <p:sp>
        <p:nvSpPr>
          <p:cNvPr id="86" name="Title 28">
            <a:extLst>
              <a:ext uri="{FF2B5EF4-FFF2-40B4-BE49-F238E27FC236}">
                <a16:creationId xmlns:a16="http://schemas.microsoft.com/office/drawing/2014/main" id="{360DB50C-2D0F-105A-2494-6F207E3023EA}"/>
              </a:ext>
            </a:extLst>
          </p:cNvPr>
          <p:cNvSpPr txBox="1">
            <a:spLocks/>
          </p:cNvSpPr>
          <p:nvPr/>
        </p:nvSpPr>
        <p:spPr bwMode="ltGray">
          <a:xfrm>
            <a:off x="0" y="0"/>
            <a:ext cx="12192000" cy="697174"/>
          </a:xfrm>
          <a:prstGeom prst="rect">
            <a:avLst/>
          </a:prstGeom>
          <a:gradFill flip="none" rotWithShape="1">
            <a:gsLst>
              <a:gs pos="0">
                <a:schemeClr val="bg2"/>
              </a:gs>
              <a:gs pos="100000">
                <a:schemeClr val="tx2"/>
              </a:gs>
            </a:gsLst>
            <a:lin ang="5400000" scaled="1"/>
            <a:tileRect/>
          </a:gradFill>
        </p:spPr>
        <p:txBody>
          <a:bodyPr anchor="ctr"/>
          <a:lstStyle>
            <a:defPPr>
              <a:defRPr lang="en-US"/>
            </a:defPPr>
            <a:lvl1pPr lvl="0" defTabSz="914400" eaLnBrk="1" latinLnBrk="0" hangingPunct="1">
              <a:buNone/>
              <a:defRPr sz="1800" b="0">
                <a:solidFill>
                  <a:schemeClr val="bg1"/>
                </a:solidFill>
                <a:latin typeface="+mj-lt"/>
                <a:ea typeface="+mj-ea"/>
                <a:cs typeface="+mj-cs"/>
              </a:defRPr>
            </a:lvl1pPr>
          </a:lstStyle>
          <a:p>
            <a:pPr lvl="0"/>
            <a:r>
              <a:rPr lang="en-US" sz="4400" dirty="0">
                <a:solidFill>
                  <a:schemeClr val="tx1"/>
                </a:solidFill>
              </a:rPr>
              <a:t>End-to-End Implementation Flow</a:t>
            </a:r>
          </a:p>
        </p:txBody>
      </p:sp>
      <p:pic>
        <p:nvPicPr>
          <p:cNvPr id="4" name="Image 5" descr="Graphical user interface, diagram  Description automatically generated">
            <a:extLst>
              <a:ext uri="{FF2B5EF4-FFF2-40B4-BE49-F238E27FC236}">
                <a16:creationId xmlns:a16="http://schemas.microsoft.com/office/drawing/2014/main" id="{8F9F36B7-1C16-8450-C60C-81673A7CDE5F}"/>
              </a:ext>
            </a:extLst>
          </p:cNvPr>
          <p:cNvPicPr>
            <a:picLocks/>
          </p:cNvPicPr>
          <p:nvPr/>
        </p:nvPicPr>
        <p:blipFill>
          <a:blip r:embed="rId3" cstate="print"/>
          <a:stretch>
            <a:fillRect/>
          </a:stretch>
        </p:blipFill>
        <p:spPr>
          <a:xfrm>
            <a:off x="4371152" y="697174"/>
            <a:ext cx="7820848" cy="5407697"/>
          </a:xfrm>
          <a:prstGeom prst="rect">
            <a:avLst/>
          </a:prstGeom>
        </p:spPr>
      </p:pic>
      <p:sp>
        <p:nvSpPr>
          <p:cNvPr id="8" name="Oval 7">
            <a:extLst>
              <a:ext uri="{FF2B5EF4-FFF2-40B4-BE49-F238E27FC236}">
                <a16:creationId xmlns:a16="http://schemas.microsoft.com/office/drawing/2014/main" id="{2DC04B69-B25D-FAB9-A78F-AF242B0CDAA2}"/>
              </a:ext>
            </a:extLst>
          </p:cNvPr>
          <p:cNvSpPr/>
          <p:nvPr/>
        </p:nvSpPr>
        <p:spPr>
          <a:xfrm>
            <a:off x="764277" y="858033"/>
            <a:ext cx="2162755" cy="1121133"/>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Parse PDF table ~structures~</a:t>
            </a:r>
          </a:p>
        </p:txBody>
      </p:sp>
      <p:sp>
        <p:nvSpPr>
          <p:cNvPr id="9" name="Oval 8">
            <a:extLst>
              <a:ext uri="{FF2B5EF4-FFF2-40B4-BE49-F238E27FC236}">
                <a16:creationId xmlns:a16="http://schemas.microsoft.com/office/drawing/2014/main" id="{0B9F9AD0-115B-16FE-6C8B-3FB0AD6A711A}"/>
              </a:ext>
            </a:extLst>
          </p:cNvPr>
          <p:cNvSpPr/>
          <p:nvPr/>
        </p:nvSpPr>
        <p:spPr>
          <a:xfrm>
            <a:off x="20542" y="2395548"/>
            <a:ext cx="1723628" cy="1121133"/>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Format:</a:t>
            </a:r>
          </a:p>
          <a:p>
            <a:pPr algn="ctr"/>
            <a:r>
              <a:rPr lang="en-US" sz="1400" dirty="0"/>
              <a:t>Firm Intermediate META DATA</a:t>
            </a:r>
          </a:p>
        </p:txBody>
      </p:sp>
      <p:sp>
        <p:nvSpPr>
          <p:cNvPr id="10" name="Oval 9">
            <a:extLst>
              <a:ext uri="{FF2B5EF4-FFF2-40B4-BE49-F238E27FC236}">
                <a16:creationId xmlns:a16="http://schemas.microsoft.com/office/drawing/2014/main" id="{CA85038A-438B-B573-34A7-94545086B094}"/>
              </a:ext>
            </a:extLst>
          </p:cNvPr>
          <p:cNvSpPr/>
          <p:nvPr/>
        </p:nvSpPr>
        <p:spPr>
          <a:xfrm>
            <a:off x="1786168" y="2894511"/>
            <a:ext cx="2116325" cy="1121133"/>
          </a:xfrm>
          <a:prstGeom prst="ellipse">
            <a:avLst/>
          </a:prstGeom>
          <a:solidFill>
            <a:schemeClr val="accent5"/>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Representation[1]</a:t>
            </a:r>
          </a:p>
          <a:p>
            <a:pPr algn="ctr"/>
            <a:r>
              <a:rPr lang="en-US" sz="1400" dirty="0"/>
              <a:t>System Verilog Packed array</a:t>
            </a:r>
          </a:p>
        </p:txBody>
      </p:sp>
      <p:sp>
        <p:nvSpPr>
          <p:cNvPr id="17" name="Slide Number Placeholder 4">
            <a:extLst>
              <a:ext uri="{FF2B5EF4-FFF2-40B4-BE49-F238E27FC236}">
                <a16:creationId xmlns:a16="http://schemas.microsoft.com/office/drawing/2014/main" id="{6BA3AB93-D085-E6A6-90B1-813207D7E1AB}"/>
              </a:ext>
            </a:extLst>
          </p:cNvPr>
          <p:cNvSpPr txBox="1">
            <a:spLocks/>
          </p:cNvSpPr>
          <p:nvPr/>
        </p:nvSpPr>
        <p:spPr>
          <a:xfrm>
            <a:off x="4927600" y="6492875"/>
            <a:ext cx="2336800" cy="365125"/>
          </a:xfrm>
          <a:prstGeom prst="rect">
            <a:avLst/>
          </a:prstGeom>
        </p:spPr>
        <p:txBody>
          <a:bodyPr vert="horz" lIns="45720" tIns="45720" rIns="91440" bIns="45720" rtlCol="0">
            <a:noAutofit/>
          </a:bodyPr>
          <a:lstStyle>
            <a:lvl1pPr marL="0" indent="0" algn="l" defTabSz="914400" rtl="0" eaLnBrk="1" latinLnBrk="0" hangingPunct="1">
              <a:spcBef>
                <a:spcPct val="20000"/>
              </a:spcBef>
              <a:buFont typeface="Arial" pitchFamily="34" charset="0"/>
              <a:buNone/>
              <a:defRPr sz="2400" kern="1200">
                <a:solidFill>
                  <a:srgbClr val="5C5C5C"/>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fld id="{8B820FFD-5868-4678-ACC2-C353669912D5}" type="slidenum">
              <a:rPr lang="en-US" sz="1200" smtClean="0">
                <a:latin typeface="Arial" panose="020B0604020202020204" pitchFamily="34" charset="0"/>
                <a:cs typeface="Arial" panose="020B0604020202020204" pitchFamily="34" charset="0"/>
              </a:rPr>
              <a:pPr algn="ctr" fontAlgn="auto">
                <a:spcAft>
                  <a:spcPts val="0"/>
                </a:spcAft>
              </a:pPr>
              <a:t>7</a:t>
            </a:fld>
            <a:endParaRPr lang="en-US" sz="1200" dirty="0">
              <a:latin typeface="Arial" panose="020B0604020202020204" pitchFamily="34" charset="0"/>
              <a:cs typeface="Arial" panose="020B0604020202020204" pitchFamily="34" charset="0"/>
            </a:endParaRPr>
          </a:p>
        </p:txBody>
      </p:sp>
      <p:pic>
        <p:nvPicPr>
          <p:cNvPr id="13" name="Graphic 12" descr="Magnifying glass with solid fill">
            <a:extLst>
              <a:ext uri="{FF2B5EF4-FFF2-40B4-BE49-F238E27FC236}">
                <a16:creationId xmlns:a16="http://schemas.microsoft.com/office/drawing/2014/main" id="{78AB66DA-5169-B375-1581-80334C2DB3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7496" y="5089560"/>
            <a:ext cx="607966" cy="607966"/>
          </a:xfrm>
          <a:prstGeom prst="rect">
            <a:avLst/>
          </a:prstGeom>
        </p:spPr>
      </p:pic>
      <p:sp>
        <p:nvSpPr>
          <p:cNvPr id="19" name="Oval 18">
            <a:extLst>
              <a:ext uri="{FF2B5EF4-FFF2-40B4-BE49-F238E27FC236}">
                <a16:creationId xmlns:a16="http://schemas.microsoft.com/office/drawing/2014/main" id="{6495A8E5-CE06-5125-FB7A-36F369837E13}"/>
              </a:ext>
            </a:extLst>
          </p:cNvPr>
          <p:cNvSpPr/>
          <p:nvPr/>
        </p:nvSpPr>
        <p:spPr>
          <a:xfrm>
            <a:off x="826559" y="4609894"/>
            <a:ext cx="2116325" cy="1121133"/>
          </a:xfrm>
          <a:prstGeom prst="ellipse">
            <a:avLst/>
          </a:prstGeom>
          <a:solidFill>
            <a:schemeClr val="accent1">
              <a:lumMod val="20000"/>
              <a:lumOff val="80000"/>
            </a:schemeClr>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a:p>
        </p:txBody>
      </p:sp>
      <p:sp>
        <p:nvSpPr>
          <p:cNvPr id="3" name="Oval 2">
            <a:extLst>
              <a:ext uri="{FF2B5EF4-FFF2-40B4-BE49-F238E27FC236}">
                <a16:creationId xmlns:a16="http://schemas.microsoft.com/office/drawing/2014/main" id="{26B9025F-6964-E468-9DAD-F5113493327E}"/>
              </a:ext>
            </a:extLst>
          </p:cNvPr>
          <p:cNvSpPr/>
          <p:nvPr/>
        </p:nvSpPr>
        <p:spPr>
          <a:xfrm>
            <a:off x="661659" y="4796031"/>
            <a:ext cx="2116325" cy="1121133"/>
          </a:xfrm>
          <a:prstGeom prst="ellipse">
            <a:avLst/>
          </a:prstGeom>
          <a:solidFill>
            <a:schemeClr val="accent5"/>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API + Usage</a:t>
            </a:r>
          </a:p>
        </p:txBody>
      </p:sp>
    </p:spTree>
    <p:extLst>
      <p:ext uri="{BB962C8B-B14F-4D97-AF65-F5344CB8AC3E}">
        <p14:creationId xmlns:p14="http://schemas.microsoft.com/office/powerpoint/2010/main" val="3865504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28">
            <a:extLst>
              <a:ext uri="{FF2B5EF4-FFF2-40B4-BE49-F238E27FC236}">
                <a16:creationId xmlns:a16="http://schemas.microsoft.com/office/drawing/2014/main" id="{360DB50C-2D0F-105A-2494-6F207E3023EA}"/>
              </a:ext>
            </a:extLst>
          </p:cNvPr>
          <p:cNvSpPr txBox="1">
            <a:spLocks/>
          </p:cNvSpPr>
          <p:nvPr/>
        </p:nvSpPr>
        <p:spPr bwMode="ltGray">
          <a:xfrm>
            <a:off x="0" y="0"/>
            <a:ext cx="12192000" cy="697174"/>
          </a:xfrm>
          <a:prstGeom prst="rect">
            <a:avLst/>
          </a:prstGeom>
          <a:gradFill flip="none" rotWithShape="1">
            <a:gsLst>
              <a:gs pos="0">
                <a:schemeClr val="bg2"/>
              </a:gs>
              <a:gs pos="100000">
                <a:schemeClr val="tx2"/>
              </a:gs>
            </a:gsLst>
            <a:lin ang="5400000" scaled="1"/>
            <a:tileRect/>
          </a:gradFill>
        </p:spPr>
        <p:txBody>
          <a:bodyPr anchor="ctr"/>
          <a:lstStyle>
            <a:defPPr>
              <a:defRPr lang="en-US"/>
            </a:defPPr>
            <a:lvl1pPr lvl="0" defTabSz="914400" eaLnBrk="1" latinLnBrk="0" hangingPunct="1">
              <a:buNone/>
              <a:defRPr sz="1800" b="0">
                <a:solidFill>
                  <a:schemeClr val="bg1"/>
                </a:solidFill>
                <a:latin typeface="+mj-lt"/>
                <a:ea typeface="+mj-ea"/>
                <a:cs typeface="+mj-cs"/>
              </a:defRPr>
            </a:lvl1pPr>
          </a:lstStyle>
          <a:p>
            <a:pPr lvl="0"/>
            <a:r>
              <a:rPr lang="en-US" sz="4400" dirty="0">
                <a:solidFill>
                  <a:schemeClr val="tx1"/>
                </a:solidFill>
              </a:rPr>
              <a:t>End-to-End Implementation Flow</a:t>
            </a:r>
          </a:p>
        </p:txBody>
      </p:sp>
      <p:sp>
        <p:nvSpPr>
          <p:cNvPr id="3" name="Slide Number Placeholder 4">
            <a:extLst>
              <a:ext uri="{FF2B5EF4-FFF2-40B4-BE49-F238E27FC236}">
                <a16:creationId xmlns:a16="http://schemas.microsoft.com/office/drawing/2014/main" id="{E8384707-C64D-A7D1-3F17-D0340E84DF36}"/>
              </a:ext>
            </a:extLst>
          </p:cNvPr>
          <p:cNvSpPr txBox="1">
            <a:spLocks/>
          </p:cNvSpPr>
          <p:nvPr/>
        </p:nvSpPr>
        <p:spPr>
          <a:xfrm>
            <a:off x="4927600" y="6492875"/>
            <a:ext cx="2336800" cy="365125"/>
          </a:xfrm>
          <a:prstGeom prst="rect">
            <a:avLst/>
          </a:prstGeom>
        </p:spPr>
        <p:txBody>
          <a:bodyPr vert="horz" lIns="45720" tIns="45720" rIns="91440" bIns="45720" rtlCol="0">
            <a:noAutofit/>
          </a:bodyPr>
          <a:lstStyle>
            <a:lvl1pPr marL="0" indent="0" algn="l" defTabSz="914400" rtl="0" eaLnBrk="1" latinLnBrk="0" hangingPunct="1">
              <a:spcBef>
                <a:spcPct val="20000"/>
              </a:spcBef>
              <a:buFont typeface="Arial" pitchFamily="34" charset="0"/>
              <a:buNone/>
              <a:defRPr sz="2400" kern="1200">
                <a:solidFill>
                  <a:srgbClr val="5C5C5C"/>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fld id="{8B820FFD-5868-4678-ACC2-C353669912D5}" type="slidenum">
              <a:rPr lang="en-US" sz="1200" smtClean="0">
                <a:latin typeface="Arial" panose="020B0604020202020204" pitchFamily="34" charset="0"/>
                <a:cs typeface="Arial" panose="020B0604020202020204" pitchFamily="34" charset="0"/>
              </a:rPr>
              <a:pPr algn="ctr" fontAlgn="auto">
                <a:spcAft>
                  <a:spcPts val="0"/>
                </a:spcAft>
              </a:pPr>
              <a:t>8</a:t>
            </a:fld>
            <a:endParaRPr lang="en-US" sz="1200" dirty="0">
              <a:latin typeface="Arial" panose="020B0604020202020204" pitchFamily="34" charset="0"/>
              <a:cs typeface="Arial" panose="020B0604020202020204" pitchFamily="34" charset="0"/>
            </a:endParaRPr>
          </a:p>
        </p:txBody>
      </p:sp>
      <p:pic>
        <p:nvPicPr>
          <p:cNvPr id="9" name="Picture 8" descr="Pen pointing to a graph on a screen">
            <a:extLst>
              <a:ext uri="{FF2B5EF4-FFF2-40B4-BE49-F238E27FC236}">
                <a16:creationId xmlns:a16="http://schemas.microsoft.com/office/drawing/2014/main" id="{78786801-D40F-E4B5-62E3-B63098062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654" t="16901" r="-1" b="57613"/>
          <a:stretch/>
        </p:blipFill>
        <p:spPr>
          <a:xfrm>
            <a:off x="6858000" y="1392312"/>
            <a:ext cx="4688980" cy="1182704"/>
          </a:xfrm>
          <a:prstGeom prst="rect">
            <a:avLst/>
          </a:prstGeom>
        </p:spPr>
      </p:pic>
      <p:pic>
        <p:nvPicPr>
          <p:cNvPr id="12" name="Picture 11">
            <a:extLst>
              <a:ext uri="{FF2B5EF4-FFF2-40B4-BE49-F238E27FC236}">
                <a16:creationId xmlns:a16="http://schemas.microsoft.com/office/drawing/2014/main" id="{CBA3373A-0F4A-8296-8D57-31FCCEE9779E}"/>
              </a:ext>
            </a:extLst>
          </p:cNvPr>
          <p:cNvPicPr>
            <a:picLocks noChangeAspect="1"/>
          </p:cNvPicPr>
          <p:nvPr/>
        </p:nvPicPr>
        <p:blipFill rotWithShape="1">
          <a:blip r:embed="rId4"/>
          <a:srcRect b="54365"/>
          <a:stretch/>
        </p:blipFill>
        <p:spPr>
          <a:xfrm rot="5400000">
            <a:off x="1249951" y="1513248"/>
            <a:ext cx="2386961" cy="940831"/>
          </a:xfrm>
          <a:prstGeom prst="rect">
            <a:avLst/>
          </a:prstGeom>
        </p:spPr>
      </p:pic>
      <p:sp>
        <p:nvSpPr>
          <p:cNvPr id="16" name="Arrow: Notched Right 15">
            <a:extLst>
              <a:ext uri="{FF2B5EF4-FFF2-40B4-BE49-F238E27FC236}">
                <a16:creationId xmlns:a16="http://schemas.microsoft.com/office/drawing/2014/main" id="{47A2D203-7852-7DA0-FCC9-7D59484417B0}"/>
              </a:ext>
            </a:extLst>
          </p:cNvPr>
          <p:cNvSpPr/>
          <p:nvPr/>
        </p:nvSpPr>
        <p:spPr>
          <a:xfrm>
            <a:off x="5406537" y="1605242"/>
            <a:ext cx="1524809" cy="64896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C2B6D04-7060-BFED-21CF-E7D245C53456}"/>
              </a:ext>
            </a:extLst>
          </p:cNvPr>
          <p:cNvSpPr txBox="1"/>
          <p:nvPr/>
        </p:nvSpPr>
        <p:spPr>
          <a:xfrm>
            <a:off x="5577657" y="1669687"/>
            <a:ext cx="1785114" cy="492443"/>
          </a:xfrm>
          <a:prstGeom prst="rect">
            <a:avLst/>
          </a:prstGeom>
          <a:noFill/>
        </p:spPr>
        <p:txBody>
          <a:bodyPr wrap="square" rtlCol="0">
            <a:spAutoFit/>
          </a:bodyPr>
          <a:lstStyle/>
          <a:p>
            <a:r>
              <a:rPr lang="en-US" sz="2600" dirty="0">
                <a:solidFill>
                  <a:schemeClr val="tx2"/>
                </a:solidFill>
              </a:rPr>
              <a:t>Access</a:t>
            </a:r>
          </a:p>
        </p:txBody>
      </p:sp>
      <p:pic>
        <p:nvPicPr>
          <p:cNvPr id="15" name="Graphic 14" descr="Storytelling with solid fill">
            <a:extLst>
              <a:ext uri="{FF2B5EF4-FFF2-40B4-BE49-F238E27FC236}">
                <a16:creationId xmlns:a16="http://schemas.microsoft.com/office/drawing/2014/main" id="{3CCF9047-45EB-87C1-89A1-28622F1A19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393003" y="1302588"/>
            <a:ext cx="1389659" cy="1336681"/>
          </a:xfrm>
          <a:prstGeom prst="rect">
            <a:avLst/>
          </a:prstGeom>
        </p:spPr>
      </p:pic>
      <p:pic>
        <p:nvPicPr>
          <p:cNvPr id="8" name="Graphic 7" descr="Table with solid fill">
            <a:extLst>
              <a:ext uri="{FF2B5EF4-FFF2-40B4-BE49-F238E27FC236}">
                <a16:creationId xmlns:a16="http://schemas.microsoft.com/office/drawing/2014/main" id="{840171D1-420D-D354-1683-E093134A67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3966426" y="1093860"/>
            <a:ext cx="1600200" cy="1600200"/>
          </a:xfrm>
          <a:prstGeom prst="rect">
            <a:avLst/>
          </a:prstGeom>
        </p:spPr>
      </p:pic>
      <p:sp>
        <p:nvSpPr>
          <p:cNvPr id="21" name="TextBox 20">
            <a:extLst>
              <a:ext uri="{FF2B5EF4-FFF2-40B4-BE49-F238E27FC236}">
                <a16:creationId xmlns:a16="http://schemas.microsoft.com/office/drawing/2014/main" id="{C7DCDDAA-0388-8168-3B98-489E3F994947}"/>
              </a:ext>
            </a:extLst>
          </p:cNvPr>
          <p:cNvSpPr txBox="1"/>
          <p:nvPr/>
        </p:nvSpPr>
        <p:spPr>
          <a:xfrm>
            <a:off x="664163" y="1605242"/>
            <a:ext cx="648619" cy="338554"/>
          </a:xfrm>
          <a:prstGeom prst="rect">
            <a:avLst/>
          </a:prstGeom>
          <a:noFill/>
        </p:spPr>
        <p:txBody>
          <a:bodyPr wrap="square" rtlCol="0">
            <a:spAutoFit/>
          </a:bodyPr>
          <a:lstStyle/>
          <a:p>
            <a:r>
              <a:rPr lang="en-US" sz="1600" b="1" dirty="0">
                <a:solidFill>
                  <a:schemeClr val="tx2"/>
                </a:solidFill>
              </a:rPr>
              <a:t>PDF</a:t>
            </a:r>
          </a:p>
        </p:txBody>
      </p:sp>
      <p:sp>
        <p:nvSpPr>
          <p:cNvPr id="22" name="TextBox 21">
            <a:extLst>
              <a:ext uri="{FF2B5EF4-FFF2-40B4-BE49-F238E27FC236}">
                <a16:creationId xmlns:a16="http://schemas.microsoft.com/office/drawing/2014/main" id="{19BF30FB-95E2-0C36-85D6-E940ED66D845}"/>
              </a:ext>
            </a:extLst>
          </p:cNvPr>
          <p:cNvSpPr txBox="1"/>
          <p:nvPr/>
        </p:nvSpPr>
        <p:spPr>
          <a:xfrm>
            <a:off x="4422774" y="1724899"/>
            <a:ext cx="712424" cy="369332"/>
          </a:xfrm>
          <a:prstGeom prst="rect">
            <a:avLst/>
          </a:prstGeom>
          <a:solidFill>
            <a:schemeClr val="bg1"/>
          </a:solidFill>
        </p:spPr>
        <p:txBody>
          <a:bodyPr wrap="square" rtlCol="0">
            <a:spAutoFit/>
          </a:bodyPr>
          <a:lstStyle/>
          <a:p>
            <a:r>
              <a:rPr lang="en-US" b="1" dirty="0">
                <a:solidFill>
                  <a:schemeClr val="tx2"/>
                </a:solidFill>
              </a:rPr>
              <a:t>Data</a:t>
            </a:r>
          </a:p>
        </p:txBody>
      </p:sp>
      <p:sp>
        <p:nvSpPr>
          <p:cNvPr id="26" name="Arrow: Notched Right 25">
            <a:extLst>
              <a:ext uri="{FF2B5EF4-FFF2-40B4-BE49-F238E27FC236}">
                <a16:creationId xmlns:a16="http://schemas.microsoft.com/office/drawing/2014/main" id="{E831B86B-4302-10AD-A0FD-B9A9A384EE1D}"/>
              </a:ext>
            </a:extLst>
          </p:cNvPr>
          <p:cNvSpPr/>
          <p:nvPr/>
        </p:nvSpPr>
        <p:spPr>
          <a:xfrm>
            <a:off x="2546712" y="1662257"/>
            <a:ext cx="1524809" cy="64896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C701439-4A30-D2FE-AADE-F69D2A5F3BBC}"/>
              </a:ext>
            </a:extLst>
          </p:cNvPr>
          <p:cNvSpPr txBox="1"/>
          <p:nvPr/>
        </p:nvSpPr>
        <p:spPr>
          <a:xfrm>
            <a:off x="2667362" y="1753801"/>
            <a:ext cx="1785114" cy="492443"/>
          </a:xfrm>
          <a:prstGeom prst="rect">
            <a:avLst/>
          </a:prstGeom>
          <a:noFill/>
        </p:spPr>
        <p:txBody>
          <a:bodyPr wrap="square" rtlCol="0">
            <a:spAutoFit/>
          </a:bodyPr>
          <a:lstStyle/>
          <a:p>
            <a:r>
              <a:rPr lang="en-US" sz="2600" dirty="0">
                <a:solidFill>
                  <a:schemeClr val="tx2"/>
                </a:solidFill>
              </a:rPr>
              <a:t>Extract</a:t>
            </a:r>
          </a:p>
        </p:txBody>
      </p:sp>
      <p:sp>
        <p:nvSpPr>
          <p:cNvPr id="29" name="TextBox 28">
            <a:extLst>
              <a:ext uri="{FF2B5EF4-FFF2-40B4-BE49-F238E27FC236}">
                <a16:creationId xmlns:a16="http://schemas.microsoft.com/office/drawing/2014/main" id="{5761DCAC-22A4-D2A7-68E4-9C01F0BA5C05}"/>
              </a:ext>
            </a:extLst>
          </p:cNvPr>
          <p:cNvSpPr txBox="1"/>
          <p:nvPr/>
        </p:nvSpPr>
        <p:spPr>
          <a:xfrm>
            <a:off x="-532462" y="2942262"/>
            <a:ext cx="4342462" cy="1908215"/>
          </a:xfrm>
          <a:prstGeom prst="rect">
            <a:avLst/>
          </a:prstGeom>
          <a:noFill/>
        </p:spPr>
        <p:txBody>
          <a:bodyPr wrap="square">
            <a:spAutoFit/>
          </a:bodyPr>
          <a:lstStyle/>
          <a:p>
            <a:pPr marL="685800" marR="0">
              <a:spcBef>
                <a:spcPts val="0"/>
              </a:spcBef>
              <a:spcAft>
                <a:spcPts val="0"/>
              </a:spcAft>
              <a:tabLst>
                <a:tab pos="685800" algn="l"/>
              </a:tabLst>
            </a:pPr>
            <a:r>
              <a:rPr lang="en-US" sz="2600" b="1"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Source</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a:p>
            <a:pPr marL="685800" marR="0">
              <a:spcBef>
                <a:spcPts val="0"/>
              </a:spcBef>
              <a:spcAft>
                <a:spcPts val="0"/>
              </a:spcAft>
              <a:tabLst>
                <a:tab pos="685800" algn="l"/>
              </a:tabLst>
            </a:pPr>
            <a:endParaRPr lang="en-US" sz="2000" dirty="0">
              <a:latin typeface="Calibri" panose="020F0502020204030204" pitchFamily="34" charset="0"/>
              <a:ea typeface="Calibri" panose="020F0502020204030204" pitchFamily="34" charset="0"/>
            </a:endParaRPr>
          </a:p>
          <a:p>
            <a:pPr marL="685800" marR="0">
              <a:spcBef>
                <a:spcPts val="0"/>
              </a:spcBef>
              <a:spcAft>
                <a:spcPts val="0"/>
              </a:spcAft>
              <a:tabLst>
                <a:tab pos="6858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DDR5_revX.pdf, </a:t>
            </a:r>
            <a:endParaRPr lang="en-US" sz="2400" dirty="0">
              <a:latin typeface="Calibri" panose="020F0502020204030204" pitchFamily="34" charset="0"/>
              <a:ea typeface="Calibri" panose="020F0502020204030204" pitchFamily="34" charset="0"/>
            </a:endParaRPr>
          </a:p>
          <a:p>
            <a:pPr marL="685800" marR="0">
              <a:spcBef>
                <a:spcPts val="0"/>
              </a:spcBef>
              <a:spcAft>
                <a:spcPts val="0"/>
              </a:spcAft>
              <a:tabLst>
                <a:tab pos="6858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Tables=”Table*Speed Bins*”</a:t>
            </a:r>
          </a:p>
        </p:txBody>
      </p:sp>
      <p:sp>
        <p:nvSpPr>
          <p:cNvPr id="31" name="TextBox 30">
            <a:extLst>
              <a:ext uri="{FF2B5EF4-FFF2-40B4-BE49-F238E27FC236}">
                <a16:creationId xmlns:a16="http://schemas.microsoft.com/office/drawing/2014/main" id="{0F4C7330-FD6E-6D3C-BC41-481182BF3755}"/>
              </a:ext>
            </a:extLst>
          </p:cNvPr>
          <p:cNvSpPr txBox="1"/>
          <p:nvPr/>
        </p:nvSpPr>
        <p:spPr>
          <a:xfrm>
            <a:off x="2435969" y="2962054"/>
            <a:ext cx="6261314" cy="4031873"/>
          </a:xfrm>
          <a:prstGeom prst="rect">
            <a:avLst/>
          </a:prstGeom>
          <a:noFill/>
        </p:spPr>
        <p:txBody>
          <a:bodyPr wrap="square">
            <a:spAutoFit/>
          </a:bodyPr>
          <a:lstStyle/>
          <a:p>
            <a:pPr marL="685800" marR="0">
              <a:spcBef>
                <a:spcPts val="0"/>
              </a:spcBef>
              <a:spcAft>
                <a:spcPts val="0"/>
              </a:spcAft>
              <a:tabLst>
                <a:tab pos="685800" algn="l"/>
              </a:tabLst>
            </a:pPr>
            <a:r>
              <a:rPr lang="en-US" sz="2600" b="1"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Maintain</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a:p>
            <a:pPr marL="685800" marR="0">
              <a:spcBef>
                <a:spcPts val="0"/>
              </a:spcBef>
              <a:spcAft>
                <a:spcPts val="0"/>
              </a:spcAft>
              <a:tabLst>
                <a:tab pos="6858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spcBef>
                <a:spcPts val="0"/>
              </a:spcBef>
              <a:spcAft>
                <a:spcPts val="0"/>
              </a:spcAft>
              <a:tabLst>
                <a:tab pos="6858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Unpack - </a:t>
            </a:r>
            <a:r>
              <a:rPr lang="en-US" sz="2400" dirty="0">
                <a:effectLst/>
                <a:latin typeface="Calibri" panose="020F0502020204030204" pitchFamily="34" charset="0"/>
                <a:ea typeface="Calibri" panose="020F0502020204030204" pitchFamily="34" charset="0"/>
                <a:cs typeface="Times New Roman" panose="02020603050405020304" pitchFamily="18" charset="0"/>
              </a:rPr>
              <a:t>Automate, </a:t>
            </a:r>
            <a:r>
              <a:rPr lang="en-US" sz="2400" dirty="0">
                <a:latin typeface="Calibri" panose="020F0502020204030204" pitchFamily="34" charset="0"/>
                <a:ea typeface="Calibri" panose="020F0502020204030204" pitchFamily="34" charset="0"/>
                <a:cs typeface="Times New Roman" panose="02020603050405020304" pitchFamily="18" charset="0"/>
              </a:rPr>
              <a:t>Evolve</a:t>
            </a:r>
          </a:p>
          <a:p>
            <a:pPr marL="685800" marR="0">
              <a:spcBef>
                <a:spcPts val="0"/>
              </a:spcBef>
              <a:spcAft>
                <a:spcPts val="0"/>
              </a:spcAft>
              <a:tabLst>
                <a:tab pos="6858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Format -</a:t>
            </a:r>
            <a:endParaRPr lang="en-US" sz="2400" dirty="0">
              <a:latin typeface="Calibri" panose="020F0502020204030204" pitchFamily="34" charset="0"/>
              <a:ea typeface="Calibri" panose="020F0502020204030204" pitchFamily="34" charset="0"/>
            </a:endParaRPr>
          </a:p>
          <a:p>
            <a:pPr marL="1143000" lvl="1">
              <a:spcBef>
                <a:spcPts val="0"/>
              </a:spcBef>
              <a:spcAft>
                <a:spcPts val="0"/>
              </a:spcAft>
              <a:tabLst>
                <a:tab pos="6858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parser,structure</a:t>
            </a:r>
            <a:r>
              <a:rPr lang="en-US" sz="2400" dirty="0">
                <a:latin typeface="Calibri" panose="020F0502020204030204" pitchFamily="34" charset="0"/>
                <a:ea typeface="Calibri" panose="020F0502020204030204" pitchFamily="34" charset="0"/>
                <a:cs typeface="Times New Roman" panose="02020603050405020304" pitchFamily="18" charset="0"/>
              </a:rPr>
              <a:t>,</a:t>
            </a:r>
          </a:p>
          <a:p>
            <a:pPr marL="1143000" lvl="1">
              <a:spcBef>
                <a:spcPts val="0"/>
              </a:spcBef>
              <a:spcAft>
                <a:spcPts val="0"/>
              </a:spcAft>
              <a:tabLst>
                <a:tab pos="685800" algn="l"/>
              </a:tabLst>
            </a:pPr>
            <a:r>
              <a:rPr lang="en-US" sz="2400" dirty="0" err="1">
                <a:latin typeface="Calibri" panose="020F0502020204030204" pitchFamily="34" charset="0"/>
                <a:ea typeface="Calibri" panose="020F0502020204030204" pitchFamily="34" charset="0"/>
                <a:cs typeface="Times New Roman" panose="02020603050405020304" pitchFamily="18" charset="0"/>
              </a:rPr>
              <a:t>metadata,generator</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685800" marR="0">
              <a:spcBef>
                <a:spcPts val="0"/>
              </a:spcBef>
              <a:spcAft>
                <a:spcPts val="0"/>
              </a:spcAft>
              <a:tabLst>
                <a:tab pos="68580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spcBef>
                <a:spcPts val="0"/>
              </a:spcBef>
              <a:spcAft>
                <a:spcPts val="0"/>
              </a:spcAft>
              <a:tabLst>
                <a:tab pos="6858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Cells of    ‘Speed Bin’ </a:t>
            </a:r>
          </a:p>
          <a:p>
            <a:pPr marL="685800" marR="0">
              <a:spcBef>
                <a:spcPts val="0"/>
              </a:spcBef>
              <a:spcAft>
                <a:spcPts val="0"/>
              </a:spcAft>
              <a:tabLst>
                <a:tab pos="6858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x ‘Parameter’ </a:t>
            </a:r>
          </a:p>
          <a:p>
            <a:pPr marL="685800" marR="0">
              <a:spcBef>
                <a:spcPts val="0"/>
              </a:spcBef>
              <a:spcAft>
                <a:spcPts val="0"/>
              </a:spcAft>
              <a:tabLst>
                <a:tab pos="6858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x ‘min’ ..</a:t>
            </a:r>
            <a:endParaRPr lang="en-US" sz="2400" dirty="0">
              <a:effectLst/>
              <a:latin typeface="Calibri" panose="020F0502020204030204" pitchFamily="34" charset="0"/>
              <a:ea typeface="Calibri" panose="020F0502020204030204" pitchFamily="34" charset="0"/>
            </a:endParaRPr>
          </a:p>
          <a:p>
            <a:pPr marL="685800" marR="0">
              <a:spcBef>
                <a:spcPts val="0"/>
              </a:spcBef>
              <a:spcAft>
                <a:spcPts val="0"/>
              </a:spcAft>
              <a:tabLst>
                <a:tab pos="6858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ECA8F2B1-BB8F-63E6-9650-D8143E84F5C9}"/>
              </a:ext>
            </a:extLst>
          </p:cNvPr>
          <p:cNvSpPr txBox="1"/>
          <p:nvPr/>
        </p:nvSpPr>
        <p:spPr>
          <a:xfrm>
            <a:off x="5943600" y="2887682"/>
            <a:ext cx="10271715" cy="3970318"/>
          </a:xfrm>
          <a:prstGeom prst="rect">
            <a:avLst/>
          </a:prstGeom>
          <a:noFill/>
        </p:spPr>
        <p:txBody>
          <a:bodyPr wrap="square">
            <a:spAutoFit/>
          </a:bodyPr>
          <a:lstStyle/>
          <a:p>
            <a:pPr marL="685800" marR="0">
              <a:spcBef>
                <a:spcPts val="0"/>
              </a:spcBef>
              <a:spcAft>
                <a:spcPts val="0"/>
              </a:spcAft>
            </a:pPr>
            <a:r>
              <a:rPr lang="en-US" sz="2600" b="1"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STM API</a:t>
            </a:r>
            <a:r>
              <a:rPr lang="en-US" sz="2600" dirty="0">
                <a:effectLst/>
                <a:latin typeface="Calibri" panose="020F0502020204030204" pitchFamily="34" charset="0"/>
                <a:ea typeface="Calibri" panose="020F0502020204030204" pitchFamily="34" charset="0"/>
                <a:cs typeface="Times New Roman" panose="02020603050405020304" pitchFamily="18" charset="0"/>
              </a:rPr>
              <a:t>:</a:t>
            </a:r>
          </a:p>
          <a:p>
            <a:pPr marL="68580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685800" marR="0" indent="228600">
              <a:spcBef>
                <a:spcPts val="0"/>
              </a:spcBef>
              <a:spcAft>
                <a:spcPts val="0"/>
              </a:spcAft>
              <a:tabLst>
                <a:tab pos="685800" algn="l"/>
              </a:tabLst>
            </a:pPr>
            <a:r>
              <a:rPr lang="en-US" sz="1600" dirty="0" err="1">
                <a:effectLst/>
                <a:latin typeface="Courier New" panose="02070309020205020404" pitchFamily="49" charset="0"/>
                <a:ea typeface="Calibri" panose="020F0502020204030204" pitchFamily="34" charset="0"/>
                <a:cs typeface="Courier New" panose="02070309020205020404" pitchFamily="49" charset="0"/>
              </a:rPr>
              <a:t>Pval</a:t>
            </a:r>
            <a:r>
              <a:rPr lang="en-US" sz="1600" dirty="0">
                <a:effectLst/>
                <a:latin typeface="Courier New" panose="02070309020205020404" pitchFamily="49" charset="0"/>
                <a:ea typeface="Calibri" panose="020F0502020204030204" pitchFamily="34" charset="0"/>
                <a:cs typeface="Courier New" panose="02070309020205020404" pitchFamily="49" charset="0"/>
              </a:rPr>
              <a:t> = </a:t>
            </a:r>
            <a:r>
              <a:rPr lang="en-US" sz="1600" dirty="0" err="1">
                <a:effectLst/>
                <a:latin typeface="Courier New" panose="02070309020205020404" pitchFamily="49" charset="0"/>
                <a:ea typeface="Calibri" panose="020F0502020204030204" pitchFamily="34" charset="0"/>
                <a:cs typeface="Courier New" panose="02070309020205020404" pitchFamily="49" charset="0"/>
              </a:rPr>
              <a:t>getSTM</a:t>
            </a:r>
            <a:r>
              <a:rPr lang="en-US" sz="1600" dirty="0">
                <a:effectLst/>
                <a:latin typeface="Courier New" panose="02070309020205020404" pitchFamily="49" charset="0"/>
                <a:ea typeface="Calibri" panose="020F0502020204030204" pitchFamily="34" charset="0"/>
                <a:cs typeface="Courier New" panose="02070309020205020404" pitchFamily="49" charset="0"/>
              </a:rPr>
              <a:t>(p </a:t>
            </a:r>
            <a:r>
              <a:rPr lang="en-US" sz="1600" dirty="0" err="1">
                <a:latin typeface="Courier New" panose="02070309020205020404" pitchFamily="49" charset="0"/>
                <a:ea typeface="Calibri" panose="020F0502020204030204" pitchFamily="34" charset="0"/>
                <a:cs typeface="Courier New" panose="02070309020205020404" pitchFamily="49" charset="0"/>
              </a:rPr>
              <a:t>p</a:t>
            </a:r>
            <a:r>
              <a:rPr lang="en-US" sz="1600" dirty="0" err="1">
                <a:effectLst/>
                <a:latin typeface="Courier New" panose="02070309020205020404" pitchFamily="49" charset="0"/>
                <a:ea typeface="Calibri" panose="020F0502020204030204" pitchFamily="34" charset="0"/>
                <a:cs typeface="Courier New" panose="02070309020205020404" pitchFamily="49" charset="0"/>
              </a:rPr>
              <a:t>aramT</a:t>
            </a:r>
            <a:r>
              <a:rPr lang="en-US" sz="1600" dirty="0">
                <a:effectLst/>
                <a:latin typeface="Courier New" panose="02070309020205020404" pitchFamily="49" charset="0"/>
                <a:ea typeface="Calibri" panose="020F0502020204030204" pitchFamily="34" charset="0"/>
                <a:cs typeface="Courier New" panose="02070309020205020404" pitchFamily="49" charset="0"/>
              </a:rPr>
              <a:t>, s </a:t>
            </a:r>
            <a:r>
              <a:rPr lang="en-US" sz="1600" dirty="0" err="1">
                <a:latin typeface="Courier New" panose="02070309020205020404" pitchFamily="49" charset="0"/>
                <a:ea typeface="Calibri" panose="020F0502020204030204" pitchFamily="34" charset="0"/>
                <a:cs typeface="Courier New" panose="02070309020205020404" pitchFamily="49" charset="0"/>
              </a:rPr>
              <a:t>s</a:t>
            </a:r>
            <a:r>
              <a:rPr lang="en-US" sz="1600" dirty="0" err="1">
                <a:effectLst/>
                <a:latin typeface="Courier New" panose="02070309020205020404" pitchFamily="49" charset="0"/>
                <a:ea typeface="Calibri" panose="020F0502020204030204" pitchFamily="34" charset="0"/>
                <a:cs typeface="Courier New" panose="02070309020205020404" pitchFamily="49" charset="0"/>
              </a:rPr>
              <a:t>peedT</a:t>
            </a:r>
            <a:r>
              <a:rPr lang="en-US" sz="1600" dirty="0">
                <a:effectLst/>
                <a:latin typeface="Courier New" panose="02070309020205020404" pitchFamily="49" charset="0"/>
                <a:ea typeface="Calibri" panose="020F0502020204030204" pitchFamily="34" charset="0"/>
                <a:cs typeface="Courier New" panose="02070309020205020404" pitchFamily="49" charset="0"/>
              </a:rPr>
              <a:t>, b </a:t>
            </a:r>
            <a:r>
              <a:rPr lang="en-US" sz="1600" dirty="0" err="1">
                <a:latin typeface="Courier New" panose="02070309020205020404" pitchFamily="49" charset="0"/>
                <a:ea typeface="Calibri" panose="020F0502020204030204" pitchFamily="34" charset="0"/>
                <a:cs typeface="Courier New" panose="02070309020205020404" pitchFamily="49" charset="0"/>
              </a:rPr>
              <a:t>b</a:t>
            </a:r>
            <a:r>
              <a:rPr lang="en-US" sz="1600" dirty="0" err="1">
                <a:effectLst/>
                <a:latin typeface="Courier New" panose="02070309020205020404" pitchFamily="49" charset="0"/>
                <a:ea typeface="Calibri" panose="020F0502020204030204" pitchFamily="34" charset="0"/>
                <a:cs typeface="Courier New" panose="02070309020205020404" pitchFamily="49" charset="0"/>
              </a:rPr>
              <a:t>inT</a:t>
            </a:r>
            <a:r>
              <a:rPr lang="en-US" sz="1600" dirty="0">
                <a:effectLst/>
                <a:latin typeface="Courier New" panose="02070309020205020404" pitchFamily="49" charset="0"/>
                <a:ea typeface="Calibri" panose="020F0502020204030204" pitchFamily="34" charset="0"/>
                <a:cs typeface="Courier New" panose="02070309020205020404" pitchFamily="49" charset="0"/>
              </a:rPr>
              <a:t>):  </a:t>
            </a:r>
          </a:p>
          <a:p>
            <a:pPr marL="1143000" marR="0">
              <a:spcBef>
                <a:spcPts val="0"/>
              </a:spcBef>
              <a:spcAft>
                <a:spcPts val="0"/>
              </a:spcAft>
            </a:pPr>
            <a:r>
              <a:rPr lang="en-US" sz="1600" dirty="0">
                <a:effectLst/>
                <a:latin typeface="Courier New" panose="02070309020205020404" pitchFamily="49" charset="0"/>
                <a:ea typeface="Calibri" panose="020F0502020204030204" pitchFamily="34" charset="0"/>
                <a:cs typeface="Courier New" panose="02070309020205020404" pitchFamily="49" charset="0"/>
              </a:rPr>
              <a:t>return </a:t>
            </a:r>
            <a:r>
              <a:rPr lang="en-US" sz="1600" dirty="0" err="1">
                <a:effectLst/>
                <a:latin typeface="Courier New" panose="02070309020205020404" pitchFamily="49" charset="0"/>
                <a:ea typeface="Calibri" panose="020F0502020204030204" pitchFamily="34" charset="0"/>
                <a:cs typeface="Courier New" panose="02070309020205020404" pitchFamily="49" charset="0"/>
              </a:rPr>
              <a:t>stm</a:t>
            </a:r>
            <a:r>
              <a:rPr lang="en-US" sz="1600" dirty="0">
                <a:effectLst/>
                <a:latin typeface="Courier New" panose="02070309020205020404" pitchFamily="49" charset="0"/>
                <a:ea typeface="Calibri" panose="020F0502020204030204" pitchFamily="34" charset="0"/>
                <a:cs typeface="Courier New" panose="02070309020205020404" pitchFamily="49" charset="0"/>
              </a:rPr>
              <a:t>[p][s][b]</a:t>
            </a:r>
          </a:p>
          <a:p>
            <a:pPr marL="1371600" marR="0">
              <a:spcBef>
                <a:spcPts val="0"/>
              </a:spcBef>
              <a:spcAft>
                <a:spcPts val="0"/>
              </a:spcAft>
            </a:pPr>
            <a:r>
              <a:rPr lang="en-US" sz="1800" dirty="0">
                <a:effectLst/>
                <a:latin typeface="Courier New" panose="02070309020205020404" pitchFamily="49"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ourier New" panose="02070309020205020404" pitchFamily="49"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Input: </a:t>
            </a:r>
            <a:r>
              <a:rPr lang="en-US" sz="1400" dirty="0">
                <a:effectLst/>
                <a:latin typeface="Courier New" panose="02070309020205020404" pitchFamily="49" charset="0"/>
                <a:ea typeface="Calibri" panose="020F0502020204030204" pitchFamily="34" charset="0"/>
              </a:rPr>
              <a:t>@keys = [ param, speed, bin ]</a:t>
            </a:r>
            <a:endParaRPr lang="en-US" sz="1400" dirty="0">
              <a:effectLst/>
              <a:latin typeface="Calibri" panose="020F0502020204030204" pitchFamily="34" charset="0"/>
              <a:ea typeface="Calibri" panose="020F0502020204030204" pitchFamily="34" charset="0"/>
            </a:endParaRPr>
          </a:p>
          <a:p>
            <a:pPr marL="91440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Return: scalar integer</a:t>
            </a:r>
            <a:endParaRPr lang="en-US" sz="1400" dirty="0">
              <a:effectLst/>
              <a:latin typeface="Calibri" panose="020F0502020204030204" pitchFamily="34" charset="0"/>
              <a:ea typeface="Calibri" panose="020F0502020204030204" pitchFamily="34" charset="0"/>
            </a:endParaRPr>
          </a:p>
          <a:p>
            <a:pPr marL="457200" indent="45720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Usage:</a:t>
            </a:r>
            <a:r>
              <a:rPr lang="en-US" sz="1400" dirty="0">
                <a:effectLst/>
                <a:latin typeface="Courier New" panose="02070309020205020404" pitchFamily="49" charset="0"/>
                <a:ea typeface="Calibri" panose="020F0502020204030204" pitchFamily="34" charset="0"/>
              </a:rPr>
              <a:t> </a:t>
            </a:r>
          </a:p>
          <a:p>
            <a:pPr marL="457200" indent="457200">
              <a:spcBef>
                <a:spcPts val="0"/>
              </a:spcBef>
              <a:spcAft>
                <a:spcPts val="0"/>
              </a:spcAft>
            </a:pPr>
            <a:r>
              <a:rPr lang="en-US" sz="1400" dirty="0">
                <a:effectLst/>
                <a:latin typeface="Courier New" panose="02070309020205020404" pitchFamily="49" charset="0"/>
                <a:ea typeface="Calibri" panose="020F0502020204030204" pitchFamily="34" charset="0"/>
                <a:cs typeface="Courier New" panose="02070309020205020404" pitchFamily="49" charset="0"/>
              </a:rPr>
              <a:t>  cl = </a:t>
            </a:r>
            <a:r>
              <a:rPr lang="en-US" sz="1400" dirty="0" err="1">
                <a:effectLst/>
                <a:latin typeface="Courier New" panose="02070309020205020404" pitchFamily="49" charset="0"/>
                <a:ea typeface="Calibri" panose="020F0502020204030204" pitchFamily="34" charset="0"/>
                <a:cs typeface="Courier New" panose="02070309020205020404" pitchFamily="49" charset="0"/>
              </a:rPr>
              <a:t>getSTM</a:t>
            </a:r>
            <a:r>
              <a:rPr lang="en-US" sz="1400" dirty="0">
                <a:effectLst/>
                <a:latin typeface="Courier New" panose="02070309020205020404" pitchFamily="49" charset="0"/>
                <a:ea typeface="Calibri" panose="020F0502020204030204" pitchFamily="34" charset="0"/>
                <a:cs typeface="Courier New" panose="02070309020205020404" pitchFamily="49" charset="0"/>
              </a:rPr>
              <a:t>(CL, 3200, AN) </a:t>
            </a:r>
          </a:p>
          <a:p>
            <a:pPr marL="457200" indent="457200">
              <a:spcBef>
                <a:spcPts val="0"/>
              </a:spcBef>
              <a:spcAft>
                <a:spcPts val="0"/>
              </a:spcAft>
            </a:pPr>
            <a:r>
              <a:rPr lang="en-US" sz="1400" dirty="0">
                <a:effectLst/>
                <a:latin typeface="Courier New" panose="02070309020205020404" pitchFamily="49" charset="0"/>
                <a:ea typeface="Calibri" panose="020F0502020204030204" pitchFamily="34" charset="0"/>
                <a:cs typeface="Courier New" panose="02070309020205020404" pitchFamily="49" charset="0"/>
              </a:rPr>
              <a:t>  cl = </a:t>
            </a:r>
            <a:r>
              <a:rPr lang="en-US" sz="1400" dirty="0" err="1">
                <a:effectLst/>
                <a:latin typeface="Courier New" panose="02070309020205020404" pitchFamily="49" charset="0"/>
                <a:ea typeface="Calibri" panose="020F0502020204030204" pitchFamily="34" charset="0"/>
                <a:cs typeface="Courier New" panose="02070309020205020404" pitchFamily="49" charset="0"/>
              </a:rPr>
              <a:t>getClPerSpBin</a:t>
            </a:r>
            <a:r>
              <a:rPr lang="en-US" sz="1400" dirty="0">
                <a:effectLst/>
                <a:latin typeface="Courier New" panose="02070309020205020404" pitchFamily="49" charset="0"/>
                <a:ea typeface="Calibri" panose="020F0502020204030204" pitchFamily="34" charset="0"/>
                <a:cs typeface="Courier New" panose="02070309020205020404" pitchFamily="49" charset="0"/>
              </a:rPr>
              <a:t>(3200, AN)</a:t>
            </a:r>
          </a:p>
          <a:p>
            <a:pPr marL="457200" indent="457200">
              <a:spcBef>
                <a:spcPts val="0"/>
              </a:spcBef>
              <a:spcAft>
                <a:spcPts val="0"/>
              </a:spcAft>
            </a:pPr>
            <a:r>
              <a:rPr lang="en-US" sz="1400" dirty="0">
                <a:effectLst/>
                <a:latin typeface="Courier New" panose="02070309020205020404" pitchFamily="49" charset="0"/>
                <a:ea typeface="Calibri" panose="020F0502020204030204" pitchFamily="34" charset="0"/>
                <a:cs typeface="Courier New" panose="02070309020205020404" pitchFamily="49" charset="0"/>
              </a:rPr>
              <a:t>  </a:t>
            </a:r>
            <a:r>
              <a:rPr lang="en-US" sz="1400" b="1" dirty="0">
                <a:effectLst/>
                <a:latin typeface="Courier New" panose="02070309020205020404" pitchFamily="49" charset="0"/>
                <a:ea typeface="Calibri" panose="020F0502020204030204" pitchFamily="34" charset="0"/>
                <a:cs typeface="Courier New" panose="02070309020205020404" pitchFamily="49" charset="0"/>
              </a:rPr>
              <a:t>foreach</a:t>
            </a:r>
            <a:r>
              <a:rPr lang="en-US" sz="1400" dirty="0">
                <a:effectLst/>
                <a:latin typeface="Courier New" panose="02070309020205020404" pitchFamily="49" charset="0"/>
                <a:ea typeface="Calibri" panose="020F0502020204030204" pitchFamily="34" charset="0"/>
                <a:cs typeface="Courier New" panose="02070309020205020404" pitchFamily="49" charset="0"/>
              </a:rPr>
              <a:t>(</a:t>
            </a:r>
            <a:r>
              <a:rPr lang="en-US" sz="1400" dirty="0" err="1">
                <a:effectLst/>
                <a:latin typeface="Courier New" panose="02070309020205020404" pitchFamily="49" charset="0"/>
                <a:ea typeface="Calibri" panose="020F0502020204030204" pitchFamily="34" charset="0"/>
                <a:cs typeface="Courier New" panose="02070309020205020404" pitchFamily="49" charset="0"/>
              </a:rPr>
              <a:t>getClPerSpBin</a:t>
            </a:r>
            <a:r>
              <a:rPr lang="en-US" sz="1400" dirty="0">
                <a:effectLst/>
                <a:latin typeface="Courier New" panose="02070309020205020404" pitchFamily="49" charset="0"/>
                <a:ea typeface="Calibri" panose="020F0502020204030204" pitchFamily="34" charset="0"/>
                <a:cs typeface="Courier New" panose="02070309020205020404" pitchFamily="49" charset="0"/>
              </a:rPr>
              <a:t>[</a:t>
            </a:r>
            <a:r>
              <a:rPr lang="en-US" sz="1400" dirty="0" err="1">
                <a:effectLst/>
                <a:latin typeface="Courier New" panose="02070309020205020404" pitchFamily="49" charset="0"/>
                <a:ea typeface="Calibri" panose="020F0502020204030204" pitchFamily="34" charset="0"/>
                <a:cs typeface="Courier New" panose="02070309020205020404" pitchFamily="49" charset="0"/>
              </a:rPr>
              <a:t>i,j</a:t>
            </a:r>
            <a:r>
              <a:rPr lang="en-US" sz="1400" dirty="0">
                <a:effectLst/>
                <a:latin typeface="Courier New" panose="02070309020205020404" pitchFamily="49" charset="0"/>
                <a:ea typeface="Calibri" panose="020F0502020204030204" pitchFamily="34" charset="0"/>
                <a:cs typeface="Courier New" panose="02070309020205020404" pitchFamily="49" charset="0"/>
              </a:rPr>
              <a:t>]) </a:t>
            </a:r>
          </a:p>
          <a:p>
            <a:pPr marL="457200" indent="457200">
              <a:spcBef>
                <a:spcPts val="0"/>
              </a:spcBef>
              <a:spcAft>
                <a:spcPts val="0"/>
              </a:spcAft>
            </a:pPr>
            <a:r>
              <a:rPr lang="en-US" sz="1400" dirty="0">
                <a:effectLst/>
                <a:latin typeface="Courier New" panose="02070309020205020404" pitchFamily="49" charset="0"/>
                <a:ea typeface="Calibri" panose="020F0502020204030204" pitchFamily="34" charset="0"/>
                <a:cs typeface="Courier New" panose="02070309020205020404" pitchFamily="49" charset="0"/>
              </a:rPr>
              <a:t>     $display("cl @ [%0d][%0d] = %0d",</a:t>
            </a:r>
          </a:p>
          <a:p>
            <a:pPr marL="457200" indent="457200">
              <a:spcBef>
                <a:spcPts val="0"/>
              </a:spcBef>
              <a:spcAft>
                <a:spcPts val="0"/>
              </a:spcAft>
            </a:pPr>
            <a:r>
              <a:rPr lang="en-US" sz="1400" dirty="0">
                <a:effectLst/>
                <a:latin typeface="Courier New" panose="02070309020205020404" pitchFamily="49" charset="0"/>
                <a:ea typeface="Calibri" panose="020F0502020204030204" pitchFamily="34" charset="0"/>
                <a:cs typeface="Courier New" panose="02070309020205020404" pitchFamily="49" charset="0"/>
              </a:rPr>
              <a:t>               </a:t>
            </a:r>
            <a:r>
              <a:rPr lang="en-US" sz="1400" dirty="0" err="1">
                <a:effectLst/>
                <a:latin typeface="Courier New" panose="02070309020205020404" pitchFamily="49" charset="0"/>
                <a:ea typeface="Calibri" panose="020F0502020204030204" pitchFamily="34" charset="0"/>
                <a:cs typeface="Courier New" panose="02070309020205020404" pitchFamily="49" charset="0"/>
              </a:rPr>
              <a:t>i,j</a:t>
            </a:r>
            <a:r>
              <a:rPr lang="en-US" sz="1400" dirty="0">
                <a:effectLst/>
                <a:latin typeface="Courier New" panose="02070309020205020404" pitchFamily="49" charset="0"/>
                <a:ea typeface="Calibri" panose="020F0502020204030204" pitchFamily="34" charset="0"/>
                <a:cs typeface="Courier New" panose="02070309020205020404" pitchFamily="49" charset="0"/>
              </a:rPr>
              <a:t>, </a:t>
            </a:r>
            <a:r>
              <a:rPr lang="en-US" sz="1400" dirty="0" err="1">
                <a:effectLst/>
                <a:latin typeface="Courier New" panose="02070309020205020404" pitchFamily="49" charset="0"/>
                <a:ea typeface="Calibri" panose="020F0502020204030204" pitchFamily="34" charset="0"/>
                <a:cs typeface="Courier New" panose="02070309020205020404" pitchFamily="49" charset="0"/>
              </a:rPr>
              <a:t>getClPerSpBin</a:t>
            </a:r>
            <a:r>
              <a:rPr lang="en-US" sz="1400" dirty="0">
                <a:effectLst/>
                <a:latin typeface="Courier New" panose="02070309020205020404" pitchFamily="49" charset="0"/>
                <a:ea typeface="Calibri" panose="020F0502020204030204" pitchFamily="34" charset="0"/>
                <a:cs typeface="Courier New" panose="02070309020205020404" pitchFamily="49" charset="0"/>
              </a:rPr>
              <a:t>[</a:t>
            </a:r>
            <a:r>
              <a:rPr lang="en-US" sz="1400" dirty="0" err="1">
                <a:effectLst/>
                <a:latin typeface="Courier New" panose="02070309020205020404" pitchFamily="49" charset="0"/>
                <a:ea typeface="Calibri" panose="020F0502020204030204" pitchFamily="34" charset="0"/>
                <a:cs typeface="Courier New" panose="02070309020205020404" pitchFamily="49" charset="0"/>
              </a:rPr>
              <a:t>i</a:t>
            </a:r>
            <a:r>
              <a:rPr lang="en-US" sz="1400" dirty="0">
                <a:effectLst/>
                <a:latin typeface="Courier New" panose="02070309020205020404" pitchFamily="49" charset="0"/>
                <a:ea typeface="Calibri" panose="020F0502020204030204" pitchFamily="34" charset="0"/>
                <a:cs typeface="Courier New" panose="02070309020205020404" pitchFamily="49" charset="0"/>
              </a:rPr>
              <a:t>][j]);</a:t>
            </a:r>
          </a:p>
          <a:p>
            <a:pPr marL="457200" indent="457200">
              <a:spcBef>
                <a:spcPts val="0"/>
              </a:spcBef>
              <a:spcAft>
                <a:spcPts val="0"/>
              </a:spcAft>
            </a:pPr>
            <a:endParaRPr lang="en-US" sz="1400" dirty="0">
              <a:latin typeface="Courier New" panose="02070309020205020404" pitchFamily="49" charset="0"/>
              <a:ea typeface="Calibri" panose="020F0502020204030204" pitchFamily="34" charset="0"/>
            </a:endParaRPr>
          </a:p>
          <a:p>
            <a:pPr marL="457200" indent="457200">
              <a:spcBef>
                <a:spcPts val="0"/>
              </a:spcBef>
              <a:spcAft>
                <a:spcPts val="0"/>
              </a:spcAft>
            </a:pPr>
            <a:endParaRPr lang="en-US" sz="1400" dirty="0">
              <a:effectLst/>
              <a:latin typeface="Calibri" panose="020F0502020204030204" pitchFamily="34" charset="0"/>
              <a:ea typeface="Calibri" panose="020F0502020204030204" pitchFamily="34" charset="0"/>
            </a:endParaRPr>
          </a:p>
          <a:p>
            <a:pPr marL="457200" marR="0" indent="457200">
              <a:spcBef>
                <a:spcPts val="0"/>
              </a:spcBef>
              <a:spcAft>
                <a:spcPts val="0"/>
              </a:spcAft>
            </a:pP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5316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DBA7E35-9EFD-A84E-F0F8-B63C9E1CB730}"/>
              </a:ext>
            </a:extLst>
          </p:cNvPr>
          <p:cNvSpPr txBox="1"/>
          <p:nvPr/>
        </p:nvSpPr>
        <p:spPr>
          <a:xfrm>
            <a:off x="895349" y="542925"/>
            <a:ext cx="5438775" cy="369332"/>
          </a:xfrm>
          <a:prstGeom prst="rect">
            <a:avLst/>
          </a:prstGeom>
          <a:noFill/>
        </p:spPr>
        <p:txBody>
          <a:bodyPr wrap="square" rtlCol="0">
            <a:spAutoFit/>
          </a:bodyPr>
          <a:lstStyle/>
          <a:p>
            <a:r>
              <a:rPr lang="en-US" dirty="0"/>
              <a:t> Internal working of API: </a:t>
            </a:r>
            <a:r>
              <a:rPr lang="en-US" dirty="0" err="1"/>
              <a:t>getValidsInSpBinAtSpeed</a:t>
            </a:r>
            <a:endParaRPr lang="en-US" dirty="0"/>
          </a:p>
        </p:txBody>
      </p:sp>
      <p:sp>
        <p:nvSpPr>
          <p:cNvPr id="9" name="Rectangle 8">
            <a:extLst>
              <a:ext uri="{FF2B5EF4-FFF2-40B4-BE49-F238E27FC236}">
                <a16:creationId xmlns:a16="http://schemas.microsoft.com/office/drawing/2014/main" id="{616E75A3-F41A-8323-5D28-80E298348EFB}"/>
              </a:ext>
            </a:extLst>
          </p:cNvPr>
          <p:cNvSpPr/>
          <p:nvPr/>
        </p:nvSpPr>
        <p:spPr>
          <a:xfrm>
            <a:off x="965301" y="880274"/>
            <a:ext cx="2387104" cy="1107958"/>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solidFill>
                  <a:srgbClr val="C00000"/>
                </a:solidFill>
              </a:rPr>
              <a:t>User Inputs:</a:t>
            </a:r>
          </a:p>
          <a:p>
            <a:pPr marL="342900" indent="-342900" algn="ctr">
              <a:buAutoNum type="arabicParenR"/>
            </a:pPr>
            <a:r>
              <a:rPr lang="en-US" sz="1400" dirty="0">
                <a:solidFill>
                  <a:srgbClr val="C00000"/>
                </a:solidFill>
              </a:rPr>
              <a:t>Enum variable like: ‘SPBIN_TYPE_3200’</a:t>
            </a:r>
          </a:p>
          <a:p>
            <a:pPr algn="ctr"/>
            <a:r>
              <a:rPr lang="en-US" sz="1400" dirty="0">
                <a:solidFill>
                  <a:srgbClr val="C00000"/>
                </a:solidFill>
              </a:rPr>
              <a:t>2) Speed bin string like : ‘</a:t>
            </a:r>
            <a:r>
              <a:rPr lang="en-US" sz="1400" dirty="0" err="1">
                <a:solidFill>
                  <a:srgbClr val="C00000"/>
                </a:solidFill>
              </a:rPr>
              <a:t>clSpBinString</a:t>
            </a:r>
            <a:r>
              <a:rPr lang="en-US" sz="1400" dirty="0">
                <a:solidFill>
                  <a:srgbClr val="C00000"/>
                </a:solidFill>
              </a:rPr>
              <a:t>’</a:t>
            </a:r>
          </a:p>
        </p:txBody>
      </p:sp>
      <p:sp>
        <p:nvSpPr>
          <p:cNvPr id="17" name="Arrow: Curved Left 16">
            <a:extLst>
              <a:ext uri="{FF2B5EF4-FFF2-40B4-BE49-F238E27FC236}">
                <a16:creationId xmlns:a16="http://schemas.microsoft.com/office/drawing/2014/main" id="{FD520C63-ED03-E276-6C2B-DC6237459461}"/>
              </a:ext>
            </a:extLst>
          </p:cNvPr>
          <p:cNvSpPr/>
          <p:nvPr/>
        </p:nvSpPr>
        <p:spPr>
          <a:xfrm>
            <a:off x="3334543" y="1768593"/>
            <a:ext cx="609600" cy="695325"/>
          </a:xfrm>
          <a:prstGeom prst="curvedLeftArrow">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843A9489-9295-135F-ED83-B4A16375F68A}"/>
              </a:ext>
            </a:extLst>
          </p:cNvPr>
          <p:cNvSpPr/>
          <p:nvPr/>
        </p:nvSpPr>
        <p:spPr>
          <a:xfrm>
            <a:off x="1231251" y="5330667"/>
            <a:ext cx="2175219" cy="69214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‘{32, 34,28, 36}</a:t>
            </a:r>
          </a:p>
        </p:txBody>
      </p:sp>
      <p:sp>
        <p:nvSpPr>
          <p:cNvPr id="2" name="TextBox 1">
            <a:extLst>
              <a:ext uri="{FF2B5EF4-FFF2-40B4-BE49-F238E27FC236}">
                <a16:creationId xmlns:a16="http://schemas.microsoft.com/office/drawing/2014/main" id="{B61640E0-CD3A-F98A-84B0-A9CC23A7F71D}"/>
              </a:ext>
            </a:extLst>
          </p:cNvPr>
          <p:cNvSpPr txBox="1"/>
          <p:nvPr/>
        </p:nvSpPr>
        <p:spPr>
          <a:xfrm>
            <a:off x="1273065" y="1979709"/>
            <a:ext cx="2222310" cy="2308324"/>
          </a:xfrm>
          <a:prstGeom prst="rect">
            <a:avLst/>
          </a:prstGeom>
          <a:noFill/>
        </p:spPr>
        <p:txBody>
          <a:bodyPr wrap="square" rtlCol="0">
            <a:spAutoFit/>
          </a:bodyPr>
          <a:lstStyle/>
          <a:p>
            <a:r>
              <a:rPr lang="en-US" sz="800" dirty="0"/>
              <a:t>Spd2spdstr = ‘{</a:t>
            </a:r>
          </a:p>
          <a:p>
            <a:r>
              <a:rPr lang="en-US" sz="800" dirty="0"/>
              <a:t>SPBIN_TYPE_2100 : “[.952 ns – 1.010 ns ]”,</a:t>
            </a:r>
          </a:p>
          <a:p>
            <a:r>
              <a:rPr lang="en-US" sz="800" dirty="0"/>
              <a:t>SPBIN_TYPE_3200 : “[.625 ns – .681 ns ]”,</a:t>
            </a:r>
          </a:p>
          <a:p>
            <a:r>
              <a:rPr lang="en-US" sz="800" dirty="0"/>
              <a:t>SPBIN_TYPE_3600 : “[.555 ns – .625 ns ]”,</a:t>
            </a:r>
          </a:p>
          <a:p>
            <a:r>
              <a:rPr lang="en-US" sz="800" dirty="0"/>
              <a:t>SPBIN_TYPE_4000 : “[.500 ns – .555 ns ]”,</a:t>
            </a:r>
          </a:p>
          <a:p>
            <a:r>
              <a:rPr lang="en-US" sz="800" dirty="0"/>
              <a:t>SPBIN_TYPE_4400 : “[.454 ns – .500 ns ]”,</a:t>
            </a:r>
          </a:p>
          <a:p>
            <a:r>
              <a:rPr lang="en-US" sz="800" dirty="0"/>
              <a:t>SPBIN_TYPE_4800 : “[.416 ns – .454 ns ]”,</a:t>
            </a:r>
          </a:p>
          <a:p>
            <a:r>
              <a:rPr lang="en-US" sz="800" dirty="0"/>
              <a:t>SPBIN_TYPE_5200 : “[.384 ns – .416 ns ]”,</a:t>
            </a:r>
          </a:p>
          <a:p>
            <a:r>
              <a:rPr lang="en-US" sz="800" dirty="0"/>
              <a:t>SPBIN_TYPE_5600 : “[.357 ns – .384 ns ]”,</a:t>
            </a:r>
          </a:p>
          <a:p>
            <a:r>
              <a:rPr lang="en-US" sz="800" dirty="0"/>
              <a:t>SPBIN_TYPE_6000 : “[.333 ns – .357 ns ]”,</a:t>
            </a:r>
          </a:p>
          <a:p>
            <a:r>
              <a:rPr lang="en-US" sz="800" dirty="0"/>
              <a:t>SPBIN_TYPE_6400 : “[.312 ns – .333 ns ]”,</a:t>
            </a:r>
          </a:p>
          <a:p>
            <a:r>
              <a:rPr lang="en-US" sz="800" dirty="0"/>
              <a:t>SPBIN_TYPE_6800 : “[.294 ns – .312 ns ]”,</a:t>
            </a:r>
          </a:p>
          <a:p>
            <a:r>
              <a:rPr lang="en-US" sz="800" dirty="0"/>
              <a:t>SPBIN_TYPE_7200 : “[.277 ns – .294 ns ]”,</a:t>
            </a:r>
          </a:p>
          <a:p>
            <a:r>
              <a:rPr lang="en-US" sz="800" dirty="0"/>
              <a:t>SPBIN_TYPE_7600 : “[.263 ns – .277 ns ]”,</a:t>
            </a:r>
          </a:p>
          <a:p>
            <a:r>
              <a:rPr lang="en-US" sz="800" dirty="0"/>
              <a:t>SPBIN_TYPE_8000 : “[.250 ns – .263 ns ]”,</a:t>
            </a:r>
          </a:p>
          <a:p>
            <a:r>
              <a:rPr lang="en-US" sz="800" dirty="0"/>
              <a:t>SPBIN_TYPE_8400 : “[.238 ns – .250 ns ]”,</a:t>
            </a:r>
          </a:p>
          <a:p>
            <a:r>
              <a:rPr lang="en-US" sz="800" dirty="0"/>
              <a:t>SPBIN_TYPE_8800 : “[.227 ns – .238 ns )”</a:t>
            </a:r>
          </a:p>
          <a:p>
            <a:r>
              <a:rPr lang="en-US" sz="800" dirty="0"/>
              <a:t>};</a:t>
            </a:r>
          </a:p>
        </p:txBody>
      </p:sp>
      <p:sp>
        <p:nvSpPr>
          <p:cNvPr id="3" name="Title 28">
            <a:extLst>
              <a:ext uri="{FF2B5EF4-FFF2-40B4-BE49-F238E27FC236}">
                <a16:creationId xmlns:a16="http://schemas.microsoft.com/office/drawing/2014/main" id="{D252FEEA-61BE-2CCF-274C-2C5C4B92E025}"/>
              </a:ext>
            </a:extLst>
          </p:cNvPr>
          <p:cNvSpPr txBox="1">
            <a:spLocks/>
          </p:cNvSpPr>
          <p:nvPr/>
        </p:nvSpPr>
        <p:spPr bwMode="ltGray">
          <a:xfrm>
            <a:off x="0" y="0"/>
            <a:ext cx="12192000" cy="561861"/>
          </a:xfrm>
          <a:prstGeom prst="rect">
            <a:avLst/>
          </a:prstGeom>
          <a:gradFill flip="none" rotWithShape="1">
            <a:gsLst>
              <a:gs pos="0">
                <a:schemeClr val="bg2"/>
              </a:gs>
              <a:gs pos="100000">
                <a:schemeClr val="tx2"/>
              </a:gs>
            </a:gsLst>
            <a:lin ang="5400000" scaled="1"/>
            <a:tileRect/>
          </a:gradFill>
        </p:spPr>
        <p:txBody>
          <a:bodyPr anchor="ctr"/>
          <a:lstStyle>
            <a:defPPr>
              <a:defRPr lang="en-US"/>
            </a:defPPr>
            <a:lvl1pPr lvl="0" defTabSz="914400" eaLnBrk="1" latinLnBrk="0" hangingPunct="1">
              <a:buNone/>
              <a:defRPr sz="1800" b="0">
                <a:solidFill>
                  <a:schemeClr val="bg1"/>
                </a:solidFill>
                <a:latin typeface="+mj-lt"/>
                <a:ea typeface="+mj-ea"/>
                <a:cs typeface="+mj-cs"/>
              </a:defRPr>
            </a:lvl1pPr>
          </a:lstStyle>
          <a:p>
            <a:pPr lvl="0"/>
            <a:r>
              <a:rPr lang="en-US" sz="4400" dirty="0">
                <a:solidFill>
                  <a:schemeClr val="tx1"/>
                </a:solidFill>
              </a:rPr>
              <a:t>Same Table, Another Representative Format</a:t>
            </a:r>
          </a:p>
        </p:txBody>
      </p:sp>
      <p:sp>
        <p:nvSpPr>
          <p:cNvPr id="4" name="Slide Number Placeholder 4">
            <a:extLst>
              <a:ext uri="{FF2B5EF4-FFF2-40B4-BE49-F238E27FC236}">
                <a16:creationId xmlns:a16="http://schemas.microsoft.com/office/drawing/2014/main" id="{73817088-4D72-1EFF-01CA-AF630BE0ABC4}"/>
              </a:ext>
            </a:extLst>
          </p:cNvPr>
          <p:cNvSpPr txBox="1">
            <a:spLocks/>
          </p:cNvSpPr>
          <p:nvPr/>
        </p:nvSpPr>
        <p:spPr>
          <a:xfrm>
            <a:off x="4927600" y="6492875"/>
            <a:ext cx="2336800" cy="365125"/>
          </a:xfrm>
          <a:prstGeom prst="rect">
            <a:avLst/>
          </a:prstGeom>
        </p:spPr>
        <p:txBody>
          <a:bodyPr vert="horz" lIns="45720" tIns="45720" rIns="91440" bIns="45720" rtlCol="0">
            <a:noAutofit/>
          </a:bodyPr>
          <a:lstStyle>
            <a:lvl1pPr marL="0" indent="0" algn="l" defTabSz="914400" rtl="0" eaLnBrk="1" latinLnBrk="0" hangingPunct="1">
              <a:spcBef>
                <a:spcPct val="20000"/>
              </a:spcBef>
              <a:buFont typeface="Arial" pitchFamily="34" charset="0"/>
              <a:buNone/>
              <a:defRPr sz="2400" kern="1200">
                <a:solidFill>
                  <a:srgbClr val="5C5C5C"/>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fld id="{8B820FFD-5868-4678-ACC2-C353669912D5}" type="slidenum">
              <a:rPr lang="en-US" sz="1200" smtClean="0">
                <a:latin typeface="Arial" panose="020B0604020202020204" pitchFamily="34" charset="0"/>
                <a:cs typeface="Arial" panose="020B0604020202020204" pitchFamily="34" charset="0"/>
              </a:rPr>
              <a:pPr algn="ctr" fontAlgn="auto">
                <a:spcAft>
                  <a:spcPts val="0"/>
                </a:spcAft>
              </a:pPr>
              <a:t>9</a:t>
            </a:fld>
            <a:endParaRPr lang="en-US" sz="1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B367E8-C013-ADF0-C4DD-6EE1F39FF2DB}"/>
              </a:ext>
            </a:extLst>
          </p:cNvPr>
          <p:cNvSpPr txBox="1"/>
          <p:nvPr/>
        </p:nvSpPr>
        <p:spPr>
          <a:xfrm>
            <a:off x="3337899" y="2382239"/>
            <a:ext cx="911130" cy="523220"/>
          </a:xfrm>
          <a:prstGeom prst="rect">
            <a:avLst/>
          </a:prstGeom>
          <a:noFill/>
        </p:spPr>
        <p:txBody>
          <a:bodyPr wrap="square" rtlCol="0">
            <a:spAutoFit/>
          </a:bodyPr>
          <a:lstStyle/>
          <a:p>
            <a:r>
              <a:rPr lang="en-US" sz="1400" dirty="0">
                <a:highlight>
                  <a:srgbClr val="FFFF00"/>
                </a:highlight>
              </a:rPr>
              <a:t>Enum Input</a:t>
            </a:r>
          </a:p>
        </p:txBody>
      </p:sp>
      <p:sp>
        <p:nvSpPr>
          <p:cNvPr id="11" name="Arrow: Down 10">
            <a:extLst>
              <a:ext uri="{FF2B5EF4-FFF2-40B4-BE49-F238E27FC236}">
                <a16:creationId xmlns:a16="http://schemas.microsoft.com/office/drawing/2014/main" id="{F0F857B9-46A5-D18F-980C-34BAC07B0FFB}"/>
              </a:ext>
            </a:extLst>
          </p:cNvPr>
          <p:cNvSpPr/>
          <p:nvPr/>
        </p:nvSpPr>
        <p:spPr>
          <a:xfrm>
            <a:off x="1828800" y="4288033"/>
            <a:ext cx="304800" cy="435135"/>
          </a:xfrm>
          <a:prstGeom prst="downArrow">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0DA9C0E-5977-2D1E-A2B3-24E520FD6912}"/>
              </a:ext>
            </a:extLst>
          </p:cNvPr>
          <p:cNvSpPr txBox="1"/>
          <p:nvPr/>
        </p:nvSpPr>
        <p:spPr>
          <a:xfrm>
            <a:off x="1088931" y="4640460"/>
            <a:ext cx="1859060" cy="307777"/>
          </a:xfrm>
          <a:prstGeom prst="rect">
            <a:avLst/>
          </a:prstGeom>
          <a:noFill/>
        </p:spPr>
        <p:txBody>
          <a:bodyPr wrap="square" rtlCol="0">
            <a:spAutoFit/>
          </a:bodyPr>
          <a:lstStyle/>
          <a:p>
            <a:r>
              <a:rPr lang="en-US" sz="1400" dirty="0">
                <a:solidFill>
                  <a:srgbClr val="C00000"/>
                </a:solidFill>
              </a:rPr>
              <a:t>“[.625 ns - .681 ns]”</a:t>
            </a:r>
          </a:p>
        </p:txBody>
      </p:sp>
      <p:sp>
        <p:nvSpPr>
          <p:cNvPr id="6" name="Arrow: Right 5">
            <a:extLst>
              <a:ext uri="{FF2B5EF4-FFF2-40B4-BE49-F238E27FC236}">
                <a16:creationId xmlns:a16="http://schemas.microsoft.com/office/drawing/2014/main" id="{9ABBCA8F-85E4-FBB8-C134-BDF5E3762ED3}"/>
              </a:ext>
            </a:extLst>
          </p:cNvPr>
          <p:cNvSpPr/>
          <p:nvPr/>
        </p:nvSpPr>
        <p:spPr>
          <a:xfrm rot="5400000">
            <a:off x="3685879" y="2154208"/>
            <a:ext cx="1539973" cy="202394"/>
          </a:xfrm>
          <a:prstGeom prst="rightArrow">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69C8AAA-E87F-3C4E-6AE8-A65CC792E21E}"/>
              </a:ext>
            </a:extLst>
          </p:cNvPr>
          <p:cNvSpPr txBox="1"/>
          <p:nvPr/>
        </p:nvSpPr>
        <p:spPr>
          <a:xfrm rot="10800000" flipV="1">
            <a:off x="4484493" y="1549708"/>
            <a:ext cx="1044979" cy="523220"/>
          </a:xfrm>
          <a:prstGeom prst="rect">
            <a:avLst/>
          </a:prstGeom>
          <a:noFill/>
        </p:spPr>
        <p:txBody>
          <a:bodyPr wrap="square" rtlCol="0">
            <a:spAutoFit/>
          </a:bodyPr>
          <a:lstStyle/>
          <a:p>
            <a:r>
              <a:rPr lang="en-US" sz="1400" dirty="0">
                <a:highlight>
                  <a:srgbClr val="FFFF00"/>
                </a:highlight>
              </a:rPr>
              <a:t>String Input</a:t>
            </a:r>
          </a:p>
        </p:txBody>
      </p:sp>
      <p:sp>
        <p:nvSpPr>
          <p:cNvPr id="14" name="TextBox 13">
            <a:extLst>
              <a:ext uri="{FF2B5EF4-FFF2-40B4-BE49-F238E27FC236}">
                <a16:creationId xmlns:a16="http://schemas.microsoft.com/office/drawing/2014/main" id="{D4F75B23-31D2-326C-10ED-DD74DAD57E81}"/>
              </a:ext>
            </a:extLst>
          </p:cNvPr>
          <p:cNvSpPr txBox="1"/>
          <p:nvPr/>
        </p:nvSpPr>
        <p:spPr>
          <a:xfrm>
            <a:off x="5579482" y="4128888"/>
            <a:ext cx="6625717" cy="1754326"/>
          </a:xfrm>
          <a:prstGeom prst="rect">
            <a:avLst/>
          </a:prstGeom>
          <a:noFill/>
        </p:spPr>
        <p:txBody>
          <a:bodyPr wrap="square" rtlCol="0">
            <a:spAutoFit/>
          </a:bodyPr>
          <a:lstStyle/>
          <a:p>
            <a:r>
              <a:rPr lang="en-US" sz="1200" dirty="0" err="1">
                <a:solidFill>
                  <a:srgbClr val="FF9900"/>
                </a:solidFill>
              </a:rPr>
              <a:t>cwlSpBin</a:t>
            </a:r>
            <a:r>
              <a:rPr lang="en-US" sz="1200" dirty="0">
                <a:solidFill>
                  <a:srgbClr val="FF9900"/>
                </a:solidFill>
              </a:rPr>
              <a:t> "[.416 ns - .454 ns) 38 40, [.454 ns - .500 ns) 34 38, ……., [.952 ns - 1.010 ns] 20“</a:t>
            </a:r>
          </a:p>
          <a:p>
            <a:endParaRPr lang="en-US" sz="1200" dirty="0">
              <a:solidFill>
                <a:srgbClr val="FF9900"/>
              </a:solidFill>
            </a:endParaRPr>
          </a:p>
          <a:p>
            <a:r>
              <a:rPr lang="en-US" sz="1200" dirty="0" err="1">
                <a:solidFill>
                  <a:srgbClr val="FF9900"/>
                </a:solidFill>
              </a:rPr>
              <a:t>clSpBin</a:t>
            </a:r>
            <a:r>
              <a:rPr lang="en-US" sz="1200" dirty="0">
                <a:solidFill>
                  <a:srgbClr val="FF9900"/>
                </a:solidFill>
              </a:rPr>
              <a:t> "[.416 ns - .454 ns) 40 42, [.454 ns - .500 ns) 36 40,……… ,[.625 ns - .681 ns] 26 28, [.952 ns - 1.010 ns] 22“</a:t>
            </a:r>
          </a:p>
          <a:p>
            <a:endParaRPr lang="en-US" sz="1200" dirty="0">
              <a:solidFill>
                <a:srgbClr val="FF9900"/>
              </a:solidFill>
            </a:endParaRPr>
          </a:p>
          <a:p>
            <a:r>
              <a:rPr lang="en-US" sz="1200" dirty="0" err="1">
                <a:solidFill>
                  <a:srgbClr val="FF9900"/>
                </a:solidFill>
              </a:rPr>
              <a:t>taaSpBin</a:t>
            </a:r>
            <a:r>
              <a:rPr lang="en-US" sz="1200" dirty="0">
                <a:solidFill>
                  <a:srgbClr val="FF9900"/>
                </a:solidFill>
              </a:rPr>
              <a:t> "[.416 ns - .454 ns) 16666 17500, [.454 ns - .500 ns) 16363 18181 ,……..,[.625 ns - .681 ns] 16250 17500, [.952 ns - 1.010 ns] 20952“</a:t>
            </a:r>
          </a:p>
          <a:p>
            <a:endParaRPr lang="en-US" sz="1200" dirty="0">
              <a:solidFill>
                <a:srgbClr val="FF9900"/>
              </a:solidFill>
            </a:endParaRPr>
          </a:p>
          <a:p>
            <a:r>
              <a:rPr lang="en-US" sz="1200" dirty="0" err="1">
                <a:solidFill>
                  <a:srgbClr val="FF9900"/>
                </a:solidFill>
              </a:rPr>
              <a:t>wrPstSpBin</a:t>
            </a:r>
            <a:r>
              <a:rPr lang="en-US" sz="1200" dirty="0">
                <a:solidFill>
                  <a:srgbClr val="FF9900"/>
                </a:solidFill>
              </a:rPr>
              <a:t> "[.416 ns - .454 ns) 1 3, [.454 ns - .500 ns) 1 3,……., [.952 ns - 1.010 ns] 1"</a:t>
            </a:r>
          </a:p>
        </p:txBody>
      </p:sp>
      <p:sp>
        <p:nvSpPr>
          <p:cNvPr id="21" name="TextBox 20">
            <a:extLst>
              <a:ext uri="{FF2B5EF4-FFF2-40B4-BE49-F238E27FC236}">
                <a16:creationId xmlns:a16="http://schemas.microsoft.com/office/drawing/2014/main" id="{5333BD39-DFA9-5E6C-4B82-6146750A21DF}"/>
              </a:ext>
            </a:extLst>
          </p:cNvPr>
          <p:cNvSpPr txBox="1"/>
          <p:nvPr/>
        </p:nvSpPr>
        <p:spPr>
          <a:xfrm>
            <a:off x="3358357" y="3036067"/>
            <a:ext cx="6220046" cy="523220"/>
          </a:xfrm>
          <a:prstGeom prst="rect">
            <a:avLst/>
          </a:prstGeom>
          <a:noFill/>
        </p:spPr>
        <p:txBody>
          <a:bodyPr wrap="square">
            <a:spAutoFit/>
          </a:bodyPr>
          <a:lstStyle/>
          <a:p>
            <a:r>
              <a:rPr lang="en-US" sz="1400" dirty="0" err="1"/>
              <a:t>ModesAtSpeedStartPos</a:t>
            </a:r>
            <a:r>
              <a:rPr lang="en-US" sz="1400" dirty="0"/>
              <a:t> = </a:t>
            </a:r>
            <a:r>
              <a:rPr lang="en-US" sz="1400" dirty="0" err="1"/>
              <a:t>find_string_pos_within_string</a:t>
            </a:r>
            <a:r>
              <a:rPr lang="en-US" sz="1400" dirty="0"/>
              <a:t>( </a:t>
            </a:r>
            <a:r>
              <a:rPr lang="en-US" sz="1400" dirty="0" err="1"/>
              <a:t>SpBinString</a:t>
            </a:r>
            <a:r>
              <a:rPr lang="en-US" sz="1400" dirty="0"/>
              <a:t>, spd2spdstr[speed] );</a:t>
            </a:r>
          </a:p>
        </p:txBody>
      </p:sp>
      <p:sp>
        <p:nvSpPr>
          <p:cNvPr id="33" name="Minus Sign 32">
            <a:extLst>
              <a:ext uri="{FF2B5EF4-FFF2-40B4-BE49-F238E27FC236}">
                <a16:creationId xmlns:a16="http://schemas.microsoft.com/office/drawing/2014/main" id="{B59D7C2C-2878-E3D1-FD94-AB89316FC8F0}"/>
              </a:ext>
            </a:extLst>
          </p:cNvPr>
          <p:cNvSpPr/>
          <p:nvPr/>
        </p:nvSpPr>
        <p:spPr>
          <a:xfrm>
            <a:off x="3120123" y="1261925"/>
            <a:ext cx="1604278" cy="458330"/>
          </a:xfrm>
          <a:prstGeom prst="mathMinus">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754657-372E-1CF0-3129-F728B3E5C047}"/>
              </a:ext>
            </a:extLst>
          </p:cNvPr>
          <p:cNvSpPr txBox="1"/>
          <p:nvPr/>
        </p:nvSpPr>
        <p:spPr>
          <a:xfrm rot="10800000" flipV="1">
            <a:off x="5266523" y="1572461"/>
            <a:ext cx="5172876" cy="738664"/>
          </a:xfrm>
          <a:prstGeom prst="rect">
            <a:avLst/>
          </a:prstGeom>
          <a:noFill/>
        </p:spPr>
        <p:txBody>
          <a:bodyPr wrap="square" rtlCol="0">
            <a:spAutoFit/>
          </a:bodyPr>
          <a:lstStyle/>
          <a:p>
            <a:r>
              <a:rPr lang="en-US" sz="1400" dirty="0" err="1"/>
              <a:t>ModesAtSpeedEndPos</a:t>
            </a:r>
            <a:r>
              <a:rPr lang="en-US" sz="1400" dirty="0"/>
              <a:t> = </a:t>
            </a:r>
            <a:r>
              <a:rPr lang="en-US" sz="1400" dirty="0" err="1"/>
              <a:t>find_string_pos_within_string</a:t>
            </a:r>
            <a:r>
              <a:rPr lang="en-US" sz="1400" dirty="0"/>
              <a:t>(</a:t>
            </a:r>
            <a:r>
              <a:rPr lang="en-US" sz="1400" dirty="0" err="1"/>
              <a:t>SpBinString.substr</a:t>
            </a:r>
            <a:r>
              <a:rPr lang="en-US" sz="1400" dirty="0"/>
              <a:t>(</a:t>
            </a:r>
            <a:r>
              <a:rPr lang="en-US" sz="1400" dirty="0" err="1"/>
              <a:t>ModesAtSpeedStartPos,SpBinString.len</a:t>
            </a:r>
            <a:r>
              <a:rPr lang="en-US" sz="1400" dirty="0"/>
              <a:t>()-1), "," );</a:t>
            </a:r>
          </a:p>
        </p:txBody>
      </p:sp>
      <p:sp>
        <p:nvSpPr>
          <p:cNvPr id="36" name="Minus Sign 35">
            <a:extLst>
              <a:ext uri="{FF2B5EF4-FFF2-40B4-BE49-F238E27FC236}">
                <a16:creationId xmlns:a16="http://schemas.microsoft.com/office/drawing/2014/main" id="{763BCB29-B258-C069-E073-1F8253B8BED8}"/>
              </a:ext>
            </a:extLst>
          </p:cNvPr>
          <p:cNvSpPr/>
          <p:nvPr/>
        </p:nvSpPr>
        <p:spPr>
          <a:xfrm>
            <a:off x="2550266" y="4580185"/>
            <a:ext cx="1604278" cy="458330"/>
          </a:xfrm>
          <a:prstGeom prst="mathMinus">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Up 36">
            <a:extLst>
              <a:ext uri="{FF2B5EF4-FFF2-40B4-BE49-F238E27FC236}">
                <a16:creationId xmlns:a16="http://schemas.microsoft.com/office/drawing/2014/main" id="{BFD500AA-A8B4-684E-3194-5BD96D1DD581}"/>
              </a:ext>
            </a:extLst>
          </p:cNvPr>
          <p:cNvSpPr/>
          <p:nvPr/>
        </p:nvSpPr>
        <p:spPr>
          <a:xfrm>
            <a:off x="3803139" y="3689895"/>
            <a:ext cx="223325" cy="1163947"/>
          </a:xfrm>
          <a:prstGeom prst="upArrow">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Down 37">
            <a:extLst>
              <a:ext uri="{FF2B5EF4-FFF2-40B4-BE49-F238E27FC236}">
                <a16:creationId xmlns:a16="http://schemas.microsoft.com/office/drawing/2014/main" id="{2BA6E360-D5CD-A297-3C84-2D3613D557E8}"/>
              </a:ext>
            </a:extLst>
          </p:cNvPr>
          <p:cNvSpPr/>
          <p:nvPr/>
        </p:nvSpPr>
        <p:spPr>
          <a:xfrm>
            <a:off x="6934200" y="3346994"/>
            <a:ext cx="152400" cy="781893"/>
          </a:xfrm>
          <a:prstGeom prst="downArrow">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Down 38">
            <a:extLst>
              <a:ext uri="{FF2B5EF4-FFF2-40B4-BE49-F238E27FC236}">
                <a16:creationId xmlns:a16="http://schemas.microsoft.com/office/drawing/2014/main" id="{343C2F34-77E9-A880-392B-C2FB330B8BA8}"/>
              </a:ext>
            </a:extLst>
          </p:cNvPr>
          <p:cNvSpPr/>
          <p:nvPr/>
        </p:nvSpPr>
        <p:spPr>
          <a:xfrm>
            <a:off x="9733767" y="2072929"/>
            <a:ext cx="152400" cy="2071366"/>
          </a:xfrm>
          <a:prstGeom prst="downArrow">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686440A-C037-8183-01E0-04E315B169B1}"/>
              </a:ext>
            </a:extLst>
          </p:cNvPr>
          <p:cNvSpPr txBox="1"/>
          <p:nvPr/>
        </p:nvSpPr>
        <p:spPr>
          <a:xfrm>
            <a:off x="7264400" y="3429000"/>
            <a:ext cx="1574800" cy="523220"/>
          </a:xfrm>
          <a:prstGeom prst="rect">
            <a:avLst/>
          </a:prstGeom>
          <a:noFill/>
        </p:spPr>
        <p:txBody>
          <a:bodyPr wrap="square" rtlCol="0">
            <a:spAutoFit/>
          </a:bodyPr>
          <a:lstStyle/>
          <a:p>
            <a:r>
              <a:rPr lang="en-US" sz="1400" dirty="0">
                <a:highlight>
                  <a:srgbClr val="FFFF00"/>
                </a:highlight>
              </a:rPr>
              <a:t>Determining start position of string</a:t>
            </a:r>
          </a:p>
        </p:txBody>
      </p:sp>
      <p:sp>
        <p:nvSpPr>
          <p:cNvPr id="41" name="TextBox 40">
            <a:extLst>
              <a:ext uri="{FF2B5EF4-FFF2-40B4-BE49-F238E27FC236}">
                <a16:creationId xmlns:a16="http://schemas.microsoft.com/office/drawing/2014/main" id="{982014FC-EAC0-4BF1-ACF4-46899E39EA70}"/>
              </a:ext>
            </a:extLst>
          </p:cNvPr>
          <p:cNvSpPr txBox="1"/>
          <p:nvPr/>
        </p:nvSpPr>
        <p:spPr>
          <a:xfrm>
            <a:off x="9886167" y="2935359"/>
            <a:ext cx="1574800" cy="523220"/>
          </a:xfrm>
          <a:prstGeom prst="rect">
            <a:avLst/>
          </a:prstGeom>
          <a:noFill/>
        </p:spPr>
        <p:txBody>
          <a:bodyPr wrap="square" rtlCol="0">
            <a:spAutoFit/>
          </a:bodyPr>
          <a:lstStyle/>
          <a:p>
            <a:r>
              <a:rPr lang="en-US" sz="1400" dirty="0">
                <a:highlight>
                  <a:srgbClr val="FFFF00"/>
                </a:highlight>
              </a:rPr>
              <a:t>Determining end position of string</a:t>
            </a:r>
          </a:p>
        </p:txBody>
      </p:sp>
      <p:sp>
        <p:nvSpPr>
          <p:cNvPr id="42" name="Arrow: Left 41">
            <a:extLst>
              <a:ext uri="{FF2B5EF4-FFF2-40B4-BE49-F238E27FC236}">
                <a16:creationId xmlns:a16="http://schemas.microsoft.com/office/drawing/2014/main" id="{3AD0B9C3-77E0-958F-07F4-345D916D46E0}"/>
              </a:ext>
            </a:extLst>
          </p:cNvPr>
          <p:cNvSpPr/>
          <p:nvPr/>
        </p:nvSpPr>
        <p:spPr>
          <a:xfrm rot="19642803">
            <a:off x="3202847" y="4948087"/>
            <a:ext cx="2615029" cy="164846"/>
          </a:xfrm>
          <a:prstGeom prst="leftArrow">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D95A6473-3A06-5DFB-2C38-7069161D9DDC}"/>
              </a:ext>
            </a:extLst>
          </p:cNvPr>
          <p:cNvSpPr txBox="1"/>
          <p:nvPr/>
        </p:nvSpPr>
        <p:spPr>
          <a:xfrm>
            <a:off x="2383688" y="5990307"/>
            <a:ext cx="8512911" cy="523220"/>
          </a:xfrm>
          <a:prstGeom prst="rect">
            <a:avLst/>
          </a:prstGeom>
          <a:noFill/>
        </p:spPr>
        <p:txBody>
          <a:bodyPr wrap="square">
            <a:spAutoFit/>
          </a:bodyPr>
          <a:lstStyle/>
          <a:p>
            <a:pPr algn="ctr"/>
            <a:r>
              <a:rPr lang="en-US" sz="1400" dirty="0">
                <a:highlight>
                  <a:srgbClr val="FFFF00"/>
                </a:highlight>
              </a:rPr>
              <a:t>From the entire string obtained using start and end position function, extracting the set of integer values and storing them in a queue. API function returns the queue of valid values</a:t>
            </a:r>
          </a:p>
        </p:txBody>
      </p:sp>
      <p:sp>
        <p:nvSpPr>
          <p:cNvPr id="46" name="TextBox 45">
            <a:extLst>
              <a:ext uri="{FF2B5EF4-FFF2-40B4-BE49-F238E27FC236}">
                <a16:creationId xmlns:a16="http://schemas.microsoft.com/office/drawing/2014/main" id="{1BE85ACC-63C7-2E3A-F6B7-D84211138CA0}"/>
              </a:ext>
            </a:extLst>
          </p:cNvPr>
          <p:cNvSpPr txBox="1"/>
          <p:nvPr/>
        </p:nvSpPr>
        <p:spPr>
          <a:xfrm>
            <a:off x="364154" y="5415130"/>
            <a:ext cx="1062389" cy="523220"/>
          </a:xfrm>
          <a:prstGeom prst="rect">
            <a:avLst/>
          </a:prstGeom>
          <a:noFill/>
        </p:spPr>
        <p:txBody>
          <a:bodyPr wrap="square" rtlCol="0">
            <a:spAutoFit/>
          </a:bodyPr>
          <a:lstStyle/>
          <a:p>
            <a:r>
              <a:rPr lang="en-US" sz="1400" dirty="0">
                <a:highlight>
                  <a:srgbClr val="00FFFF"/>
                </a:highlight>
              </a:rPr>
              <a:t>END RESULT</a:t>
            </a:r>
          </a:p>
        </p:txBody>
      </p:sp>
    </p:spTree>
    <p:extLst>
      <p:ext uri="{BB962C8B-B14F-4D97-AF65-F5344CB8AC3E}">
        <p14:creationId xmlns:p14="http://schemas.microsoft.com/office/powerpoint/2010/main" val="85514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C529A4D857314092F8987294A43FD3" ma:contentTypeVersion="0" ma:contentTypeDescription="Create a new document." ma:contentTypeScope="" ma:versionID="b3a40a446e339e50bd650e277a113f3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855BF4-2A99-441B-9566-850307E4F0A5}">
  <ds:schemaRefs>
    <ds:schemaRef ds:uri="http://schemas.microsoft.com/sharepoint/v3/contenttype/forms"/>
  </ds:schemaRefs>
</ds:datastoreItem>
</file>

<file path=customXml/itemProps2.xml><?xml version="1.0" encoding="utf-8"?>
<ds:datastoreItem xmlns:ds="http://schemas.openxmlformats.org/officeDocument/2006/customXml" ds:itemID="{3171F2A1-2ACF-4A95-B48F-47B38B7131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91CAD78-C6F6-407D-A9D5-329355F07703}">
  <ds:schemaRefs>
    <ds:schemaRef ds:uri="http://schemas.microsoft.com/office/2006/documentManagement/type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2080</Words>
  <Application>Microsoft Office PowerPoint</Application>
  <PresentationFormat>Widescreen</PresentationFormat>
  <Paragraphs>304</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Bahnschrift SemiLight SemiConde</vt:lpstr>
      <vt:lpstr>Calibri</vt:lpstr>
      <vt:lpstr>Courier New</vt:lpstr>
      <vt:lpstr>Times New Roman</vt:lpstr>
      <vt:lpstr>Office Theme</vt:lpstr>
      <vt:lpstr>Tabled Data Into Query Able Data “key” Concepts Demonstrated Using DDR5 Example</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2011-11-23T07:37:04Z</dcterms:created>
  <dcterms:modified xsi:type="dcterms:W3CDTF">2023-09-01T11:38:51Z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0x0101004AC529A4D857314092F8987294A43FD3</vt:lpwstr>
  </property>
  <property fmtid="{D5CDD505-2E9C-101B-9397-08002B2CF9AE}" pid="3" name="MSIP_Label_6f75f480-7803-4ee9-bb54-84d0635fdbe7_Enabled">
    <vt:lpwstr>true</vt:lpwstr>
  </property>
  <property fmtid="{D5CDD505-2E9C-101B-9397-08002B2CF9AE}" pid="4" name="MSIP_Label_6f75f480-7803-4ee9-bb54-84d0635fdbe7_SetDate">
    <vt:lpwstr>2022-12-15T10:58:23Z</vt:lpwstr>
  </property>
  <property fmtid="{D5CDD505-2E9C-101B-9397-08002B2CF9AE}" pid="5" name="MSIP_Label_6f75f480-7803-4ee9-bb54-84d0635fdbe7_Method">
    <vt:lpwstr>Privileged</vt:lpwstr>
  </property>
  <property fmtid="{D5CDD505-2E9C-101B-9397-08002B2CF9AE}" pid="6" name="MSIP_Label_6f75f480-7803-4ee9-bb54-84d0635fdbe7_Name">
    <vt:lpwstr>unrestricted</vt:lpwstr>
  </property>
  <property fmtid="{D5CDD505-2E9C-101B-9397-08002B2CF9AE}" pid="7" name="MSIP_Label_6f75f480-7803-4ee9-bb54-84d0635fdbe7_SiteId">
    <vt:lpwstr>38ae3bcd-9579-4fd4-adda-b42e1495d55a</vt:lpwstr>
  </property>
  <property fmtid="{D5CDD505-2E9C-101B-9397-08002B2CF9AE}" pid="8" name="MSIP_Label_6f75f480-7803-4ee9-bb54-84d0635fdbe7_ActionId">
    <vt:lpwstr>38c0abd5-c799-45e9-985a-ca31d84c522b</vt:lpwstr>
  </property>
  <property fmtid="{D5CDD505-2E9C-101B-9397-08002B2CF9AE}" pid="9" name="MSIP_Label_6f75f480-7803-4ee9-bb54-84d0635fdbe7_ContentBits">
    <vt:lpwstr>0</vt:lpwstr>
  </property>
  <property fmtid="{D5CDD505-2E9C-101B-9397-08002B2CF9AE}" pid="10" name="Document_Confidentiality">
    <vt:lpwstr>Unrestricted</vt:lpwstr>
  </property>
</Properties>
</file>