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21"/>
  </p:notesMasterIdLst>
  <p:handoutMasterIdLst>
    <p:handoutMasterId r:id="rId22"/>
  </p:handoutMasterIdLst>
  <p:sldIdLst>
    <p:sldId id="501" r:id="rId5"/>
    <p:sldId id="502" r:id="rId6"/>
    <p:sldId id="506" r:id="rId7"/>
    <p:sldId id="503" r:id="rId8"/>
    <p:sldId id="507" r:id="rId9"/>
    <p:sldId id="14559" r:id="rId10"/>
    <p:sldId id="508" r:id="rId11"/>
    <p:sldId id="509" r:id="rId12"/>
    <p:sldId id="511" r:id="rId13"/>
    <p:sldId id="510" r:id="rId14"/>
    <p:sldId id="512" r:id="rId15"/>
    <p:sldId id="513" r:id="rId16"/>
    <p:sldId id="14558" r:id="rId17"/>
    <p:sldId id="531" r:id="rId18"/>
    <p:sldId id="533" r:id="rId19"/>
    <p:sldId id="505" r:id="rId20"/>
  </p:sldIdLst>
  <p:sldSz cx="12192000" cy="6858000"/>
  <p:notesSz cx="10048875" cy="6918325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9900"/>
    <a:srgbClr val="FFFFCC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47" autoAdjust="0"/>
    <p:restoredTop sz="85829" autoAdjust="0"/>
  </p:normalViewPr>
  <p:slideViewPr>
    <p:cSldViewPr>
      <p:cViewPr varScale="1">
        <p:scale>
          <a:sx n="113" d="100"/>
          <a:sy n="113" d="100"/>
        </p:scale>
        <p:origin x="108" y="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28.07.2023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9388" y="519113"/>
            <a:ext cx="4610100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6256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3" y="6095476"/>
            <a:ext cx="1176058" cy="68211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1"/>
            <a:ext cx="109728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7/28/2023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" y="6228949"/>
            <a:ext cx="94593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6400" y="6356351"/>
            <a:ext cx="142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200" y="6356351"/>
            <a:ext cx="294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6800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1F96AF-911C-4C94-9AB3-40AB3DC17CA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114" y="6073503"/>
            <a:ext cx="1175435" cy="7040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logo for a company">
            <a:extLst>
              <a:ext uri="{FF2B5EF4-FFF2-40B4-BE49-F238E27FC236}">
                <a16:creationId xmlns:a16="http://schemas.microsoft.com/office/drawing/2014/main" id="{CC0E5AEC-7C6E-EE02-CFA2-D19ED1D27D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899024"/>
            <a:ext cx="4205987" cy="195897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1958975"/>
            <a:ext cx="11811000" cy="1470025"/>
          </a:xfrm>
        </p:spPr>
        <p:txBody>
          <a:bodyPr>
            <a:normAutofit fontScale="90000"/>
          </a:bodyPr>
          <a:lstStyle/>
          <a:p>
            <a:pPr algn="l"/>
            <a:b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b="1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Breaking Down Barriers: Seamless Protocol Conversion with UVM Component Layering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	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Santosh Mahale , Shantanu Lele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Sr. Staff Engineer , Marvell Technologies , Pune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CD33733-136F-3D77-07FE-A762463D4CC1}"/>
              </a:ext>
            </a:extLst>
          </p:cNvPr>
          <p:cNvSpPr/>
          <p:nvPr/>
        </p:nvSpPr>
        <p:spPr>
          <a:xfrm>
            <a:off x="914400" y="1524000"/>
            <a:ext cx="10515600" cy="434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1464517-C390-A14F-C1B2-596BA79771DC}"/>
              </a:ext>
            </a:extLst>
          </p:cNvPr>
          <p:cNvSpPr/>
          <p:nvPr/>
        </p:nvSpPr>
        <p:spPr>
          <a:xfrm>
            <a:off x="1069181" y="1981200"/>
            <a:ext cx="10132219" cy="3276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518429-B353-617E-3DD6-F4B00BA2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D052F-DAF1-1548-63B0-87E52BB13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Subsystem base test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3A7A4-F9E0-B2DC-B317-CBCDBE10E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97EC9C-E194-3366-4F55-CA6D0DD5D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DA814D-4A2E-2554-BA51-6636C372C718}"/>
              </a:ext>
            </a:extLst>
          </p:cNvPr>
          <p:cNvSpPr/>
          <p:nvPr/>
        </p:nvSpPr>
        <p:spPr>
          <a:xfrm>
            <a:off x="1295400" y="2514600"/>
            <a:ext cx="2209800" cy="2133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A9D699-C87D-C872-A8E1-810599636F26}"/>
              </a:ext>
            </a:extLst>
          </p:cNvPr>
          <p:cNvSpPr/>
          <p:nvPr/>
        </p:nvSpPr>
        <p:spPr>
          <a:xfrm>
            <a:off x="5029198" y="2544763"/>
            <a:ext cx="2209800" cy="2133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98DBD0-2FA5-DAA6-D5C3-E2829D72A464}"/>
              </a:ext>
            </a:extLst>
          </p:cNvPr>
          <p:cNvSpPr/>
          <p:nvPr/>
        </p:nvSpPr>
        <p:spPr>
          <a:xfrm>
            <a:off x="8229600" y="2544762"/>
            <a:ext cx="2624137" cy="21034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C61D41-350B-EDDF-AC83-0609A90279F9}"/>
              </a:ext>
            </a:extLst>
          </p:cNvPr>
          <p:cNvSpPr/>
          <p:nvPr/>
        </p:nvSpPr>
        <p:spPr>
          <a:xfrm>
            <a:off x="1371600" y="2667000"/>
            <a:ext cx="1955005" cy="6794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1A32B6-7793-75FD-B5BB-635E1BF7BC42}"/>
              </a:ext>
            </a:extLst>
          </p:cNvPr>
          <p:cNvSpPr/>
          <p:nvPr/>
        </p:nvSpPr>
        <p:spPr>
          <a:xfrm>
            <a:off x="2176464" y="2774951"/>
            <a:ext cx="1104898" cy="471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CHI Sequence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C353C0-7EE4-C606-133A-BC833D358CDA}"/>
              </a:ext>
            </a:extLst>
          </p:cNvPr>
          <p:cNvSpPr/>
          <p:nvPr/>
        </p:nvSpPr>
        <p:spPr>
          <a:xfrm>
            <a:off x="1479651" y="4027487"/>
            <a:ext cx="838200" cy="4980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mon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E6649B-BCD0-6D60-B1E7-7CAEEFF312FF}"/>
              </a:ext>
            </a:extLst>
          </p:cNvPr>
          <p:cNvSpPr/>
          <p:nvPr/>
        </p:nvSpPr>
        <p:spPr>
          <a:xfrm>
            <a:off x="2546451" y="4042171"/>
            <a:ext cx="838200" cy="4881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drv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E56B56-99EA-54BA-9FB3-774602A4573E}"/>
              </a:ext>
            </a:extLst>
          </p:cNvPr>
          <p:cNvSpPr/>
          <p:nvPr/>
        </p:nvSpPr>
        <p:spPr>
          <a:xfrm>
            <a:off x="5105400" y="2666999"/>
            <a:ext cx="838200" cy="6627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CHI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Seqr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07905D-E152-7EF0-D6D5-735F9BF500E6}"/>
              </a:ext>
            </a:extLst>
          </p:cNvPr>
          <p:cNvSpPr/>
          <p:nvPr/>
        </p:nvSpPr>
        <p:spPr>
          <a:xfrm>
            <a:off x="6268640" y="2667000"/>
            <a:ext cx="838200" cy="66278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AXI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Seqr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2F55D4B-3AA1-5049-BE79-7A2DF2802293}"/>
              </a:ext>
            </a:extLst>
          </p:cNvPr>
          <p:cNvSpPr/>
          <p:nvPr/>
        </p:nvSpPr>
        <p:spPr>
          <a:xfrm>
            <a:off x="5638800" y="3405981"/>
            <a:ext cx="914400" cy="5103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chi2axi req conversion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051825-E3C1-3D7C-728A-44AF72CBF455}"/>
              </a:ext>
            </a:extLst>
          </p:cNvPr>
          <p:cNvSpPr/>
          <p:nvPr/>
        </p:nvSpPr>
        <p:spPr>
          <a:xfrm>
            <a:off x="5207791" y="4042172"/>
            <a:ext cx="1852613" cy="5103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axi2chi resp conversion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E95CE34-281F-1AE4-5759-C359E111EDE4}"/>
              </a:ext>
            </a:extLst>
          </p:cNvPr>
          <p:cNvSpPr/>
          <p:nvPr/>
        </p:nvSpPr>
        <p:spPr>
          <a:xfrm>
            <a:off x="8408790" y="2666999"/>
            <a:ext cx="2224087" cy="6590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A13AB1-E753-05CC-21A4-2711E1F0D79B}"/>
              </a:ext>
            </a:extLst>
          </p:cNvPr>
          <p:cNvSpPr/>
          <p:nvPr/>
        </p:nvSpPr>
        <p:spPr>
          <a:xfrm>
            <a:off x="9418637" y="2743202"/>
            <a:ext cx="792163" cy="4959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AXI Seq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1FA6AA9-5738-9858-3A8B-3C30E43F13E1}"/>
              </a:ext>
            </a:extLst>
          </p:cNvPr>
          <p:cNvSpPr/>
          <p:nvPr/>
        </p:nvSpPr>
        <p:spPr>
          <a:xfrm>
            <a:off x="8440341" y="4037409"/>
            <a:ext cx="838200" cy="4980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mon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1B7DE93-45F8-67CD-3756-BC97AC80755F}"/>
              </a:ext>
            </a:extLst>
          </p:cNvPr>
          <p:cNvSpPr/>
          <p:nvPr/>
        </p:nvSpPr>
        <p:spPr>
          <a:xfrm>
            <a:off x="9710737" y="4032250"/>
            <a:ext cx="838200" cy="4980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drv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97F33D-1DF8-FB42-BB7E-47B9317D6234}"/>
              </a:ext>
            </a:extLst>
          </p:cNvPr>
          <p:cNvSpPr txBox="1"/>
          <p:nvPr/>
        </p:nvSpPr>
        <p:spPr>
          <a:xfrm>
            <a:off x="1282700" y="19928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Subsystem env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93CA70-AFDE-5800-6008-F945486519E1}"/>
              </a:ext>
            </a:extLst>
          </p:cNvPr>
          <p:cNvSpPr txBox="1"/>
          <p:nvPr/>
        </p:nvSpPr>
        <p:spPr>
          <a:xfrm>
            <a:off x="1348683" y="2801940"/>
            <a:ext cx="1104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 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5448D1-BC04-8217-23A8-B11F46CB0623}"/>
              </a:ext>
            </a:extLst>
          </p:cNvPr>
          <p:cNvSpPr txBox="1"/>
          <p:nvPr/>
        </p:nvSpPr>
        <p:spPr>
          <a:xfrm>
            <a:off x="8408790" y="2694496"/>
            <a:ext cx="1104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AXI  </a:t>
            </a:r>
            <a:r>
              <a:rPr lang="en-US" dirty="0" err="1"/>
              <a:t>Seqr</a:t>
            </a:r>
            <a:endParaRPr lang="en-US" dirty="0"/>
          </a:p>
        </p:txBody>
      </p:sp>
      <p:cxnSp>
        <p:nvCxnSpPr>
          <p:cNvPr id="45" name="Connector: Curved 44">
            <a:extLst>
              <a:ext uri="{FF2B5EF4-FFF2-40B4-BE49-F238E27FC236}">
                <a16:creationId xmlns:a16="http://schemas.microsoft.com/office/drawing/2014/main" id="{78AECABA-495A-61B0-658A-A710BF2BBF6F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3299221" y="2998390"/>
            <a:ext cx="1806179" cy="8335"/>
          </a:xfrm>
          <a:prstGeom prst="curvedConnector3">
            <a:avLst>
              <a:gd name="adj1" fmla="val 50000"/>
            </a:avLst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AD625E3F-18CC-F02E-8086-F92EA32D58FA}"/>
              </a:ext>
            </a:extLst>
          </p:cNvPr>
          <p:cNvCxnSpPr>
            <a:cxnSpLocks/>
            <a:stCxn id="15" idx="3"/>
            <a:endCxn id="18" idx="1"/>
          </p:cNvCxnSpPr>
          <p:nvPr/>
        </p:nvCxnSpPr>
        <p:spPr>
          <a:xfrm flipV="1">
            <a:off x="7106840" y="2996504"/>
            <a:ext cx="1301950" cy="1887"/>
          </a:xfrm>
          <a:prstGeom prst="curvedConnector3">
            <a:avLst>
              <a:gd name="adj1" fmla="val 50000"/>
            </a:avLst>
          </a:prstGeom>
          <a:ln w="1905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6D835A0-7DB2-823C-B3C9-9DADA79ED829}"/>
              </a:ext>
            </a:extLst>
          </p:cNvPr>
          <p:cNvCxnSpPr>
            <a:stCxn id="21" idx="1"/>
            <a:endCxn id="17" idx="3"/>
          </p:cNvCxnSpPr>
          <p:nvPr/>
        </p:nvCxnSpPr>
        <p:spPr>
          <a:xfrm flipH="1">
            <a:off x="7060404" y="4286447"/>
            <a:ext cx="1379937" cy="10915"/>
          </a:xfrm>
          <a:prstGeom prst="straightConnector1">
            <a:avLst/>
          </a:prstGeom>
          <a:ln w="1587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1BAD652-526A-06EE-8A16-373B4385DC04}"/>
              </a:ext>
            </a:extLst>
          </p:cNvPr>
          <p:cNvCxnSpPr>
            <a:cxnSpLocks/>
            <a:stCxn id="17" idx="1"/>
            <a:endCxn id="13" idx="3"/>
          </p:cNvCxnSpPr>
          <p:nvPr/>
        </p:nvCxnSpPr>
        <p:spPr>
          <a:xfrm flipH="1" flipV="1">
            <a:off x="3384651" y="4286248"/>
            <a:ext cx="1823140" cy="11114"/>
          </a:xfrm>
          <a:prstGeom prst="straightConnector1">
            <a:avLst/>
          </a:prstGeom>
          <a:ln w="1587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F269EC6D-37F9-0489-763C-C6417A683297}"/>
              </a:ext>
            </a:extLst>
          </p:cNvPr>
          <p:cNvCxnSpPr>
            <a:cxnSpLocks/>
            <a:stCxn id="14" idx="2"/>
            <a:endCxn id="16" idx="1"/>
          </p:cNvCxnSpPr>
          <p:nvPr/>
        </p:nvCxnSpPr>
        <p:spPr>
          <a:xfrm rot="16200000" flipH="1">
            <a:off x="5415955" y="3438325"/>
            <a:ext cx="331391" cy="114300"/>
          </a:xfrm>
          <a:prstGeom prst="bentConnector2">
            <a:avLst/>
          </a:prstGeom>
          <a:ln w="1587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39AFF2CE-0E8D-23B4-BE53-26CB6DC406FD}"/>
              </a:ext>
            </a:extLst>
          </p:cNvPr>
          <p:cNvCxnSpPr>
            <a:cxnSpLocks/>
            <a:stCxn id="16" idx="3"/>
            <a:endCxn id="15" idx="2"/>
          </p:cNvCxnSpPr>
          <p:nvPr/>
        </p:nvCxnSpPr>
        <p:spPr>
          <a:xfrm flipV="1">
            <a:off x="6553200" y="3329781"/>
            <a:ext cx="134540" cy="331390"/>
          </a:xfrm>
          <a:prstGeom prst="bentConnector2">
            <a:avLst/>
          </a:prstGeom>
          <a:ln w="1587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58BEEAAA-0943-1082-2482-D55CE25B4C57}"/>
              </a:ext>
            </a:extLst>
          </p:cNvPr>
          <p:cNvSpPr txBox="1"/>
          <p:nvPr/>
        </p:nvSpPr>
        <p:spPr>
          <a:xfrm>
            <a:off x="1600200" y="351839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 VIP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2F2FC89-FFCC-9B59-D39D-E4E9D140ECB9}"/>
              </a:ext>
            </a:extLst>
          </p:cNvPr>
          <p:cNvSpPr txBox="1"/>
          <p:nvPr/>
        </p:nvSpPr>
        <p:spPr>
          <a:xfrm>
            <a:off x="8910637" y="348612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AXI VIP</a:t>
            </a:r>
          </a:p>
        </p:txBody>
      </p:sp>
    </p:spTree>
    <p:extLst>
      <p:ext uri="{BB962C8B-B14F-4D97-AF65-F5344CB8AC3E}">
        <p14:creationId xmlns:p14="http://schemas.microsoft.com/office/powerpoint/2010/main" val="2721876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81E1-B40D-5C78-E55C-5F82B03FC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4F64E77-723A-E568-4F2F-67CF4A62FF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295400"/>
            <a:ext cx="10820399" cy="289560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7E236C-076D-465C-3EFB-5096EF308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82CEEE-8FF4-0606-E6CB-3AD5B2D99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CA37CF-D01D-6E94-EBB7-657B7E089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386683"/>
            <a:ext cx="10820399" cy="1633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32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959E894E-17C4-B9FF-DE13-5DE3591AB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FE16231-B481-BE2E-4670-785E1E362E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2073" y="1447801"/>
            <a:ext cx="10787853" cy="4495800"/>
          </a:xfrm>
          <a:noFill/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02E987-EB1F-0D71-7E33-67A90283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356351"/>
            <a:ext cx="29464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© Accellera Systems Initiative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C7454C-DB6E-F81F-FEC9-3B82D3F3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6800" y="6356351"/>
            <a:ext cx="2336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B820FFD-5868-4678-ACC2-C353669912D5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83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3D3F3-2327-E641-BD95-14AD515AF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Relevance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78FFAED-6E04-5842-8BF9-7EC1B581D53B}"/>
              </a:ext>
            </a:extLst>
          </p:cNvPr>
          <p:cNvGrpSpPr/>
          <p:nvPr/>
        </p:nvGrpSpPr>
        <p:grpSpPr>
          <a:xfrm>
            <a:off x="609600" y="1462405"/>
            <a:ext cx="10972800" cy="1097280"/>
            <a:chOff x="457200" y="1096804"/>
            <a:chExt cx="8229600" cy="54864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53BB2112-8E61-6C4D-85B0-20DC576C3D49}"/>
                </a:ext>
              </a:extLst>
            </p:cNvPr>
            <p:cNvSpPr/>
            <p:nvPr/>
          </p:nvSpPr>
          <p:spPr>
            <a:xfrm>
              <a:off x="457200" y="1096804"/>
              <a:ext cx="942230" cy="548640"/>
            </a:xfrm>
            <a:custGeom>
              <a:avLst/>
              <a:gdLst>
                <a:gd name="connsiteX0" fmla="*/ 0 w 942230"/>
                <a:gd name="connsiteY0" fmla="*/ 0 h 548640"/>
                <a:gd name="connsiteX1" fmla="*/ 942230 w 942230"/>
                <a:gd name="connsiteY1" fmla="*/ 0 h 548640"/>
                <a:gd name="connsiteX2" fmla="*/ 492981 w 942230"/>
                <a:gd name="connsiteY2" fmla="*/ 548640 h 548640"/>
                <a:gd name="connsiteX3" fmla="*/ 0 w 942230"/>
                <a:gd name="connsiteY3" fmla="*/ 548640 h 548640"/>
                <a:gd name="connsiteX4" fmla="*/ 0 w 942230"/>
                <a:gd name="connsiteY4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230" h="548640">
                  <a:moveTo>
                    <a:pt x="0" y="0"/>
                  </a:moveTo>
                  <a:lnTo>
                    <a:pt x="942230" y="0"/>
                  </a:lnTo>
                  <a:lnTo>
                    <a:pt x="492981" y="548640"/>
                  </a:lnTo>
                  <a:lnTo>
                    <a:pt x="0" y="548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5D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04800" rtlCol="0" anchor="ctr"/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" name="Google Shape;229;p25">
              <a:extLst>
                <a:ext uri="{FF2B5EF4-FFF2-40B4-BE49-F238E27FC236}">
                  <a16:creationId xmlns:a16="http://schemas.microsoft.com/office/drawing/2014/main" id="{E3B210F1-50C4-E942-85BC-9983E48F971F}"/>
                </a:ext>
              </a:extLst>
            </p:cNvPr>
            <p:cNvSpPr/>
            <p:nvPr/>
          </p:nvSpPr>
          <p:spPr>
            <a:xfrm>
              <a:off x="457200" y="1096804"/>
              <a:ext cx="8229600" cy="548640"/>
            </a:xfrm>
            <a:prstGeom prst="rect">
              <a:avLst/>
            </a:prstGeom>
            <a:noFill/>
            <a:ln w="12700" cap="flat" cmpd="sng">
              <a:solidFill>
                <a:schemeClr val="tx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341120" tIns="60933" rIns="121900" bIns="60933" anchor="ctr" anchorCtr="0">
              <a:noAutofit/>
            </a:bodyPr>
            <a:lstStyle/>
            <a:p>
              <a:endPara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Reusable verification component.</a:t>
              </a: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dirty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437A42E1-3CAF-1D4F-A451-B1729E6B44D4}"/>
              </a:ext>
            </a:extLst>
          </p:cNvPr>
          <p:cNvGrpSpPr/>
          <p:nvPr/>
        </p:nvGrpSpPr>
        <p:grpSpPr>
          <a:xfrm>
            <a:off x="609600" y="2792328"/>
            <a:ext cx="10972800" cy="1097280"/>
            <a:chOff x="457200" y="1784757"/>
            <a:chExt cx="8229600" cy="54864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E2807330-2B85-CC40-9490-2DF756DE0FE0}"/>
                </a:ext>
              </a:extLst>
            </p:cNvPr>
            <p:cNvSpPr/>
            <p:nvPr/>
          </p:nvSpPr>
          <p:spPr>
            <a:xfrm>
              <a:off x="457200" y="1784757"/>
              <a:ext cx="942230" cy="548640"/>
            </a:xfrm>
            <a:custGeom>
              <a:avLst/>
              <a:gdLst>
                <a:gd name="connsiteX0" fmla="*/ 0 w 942230"/>
                <a:gd name="connsiteY0" fmla="*/ 0 h 548640"/>
                <a:gd name="connsiteX1" fmla="*/ 942230 w 942230"/>
                <a:gd name="connsiteY1" fmla="*/ 0 h 548640"/>
                <a:gd name="connsiteX2" fmla="*/ 492981 w 942230"/>
                <a:gd name="connsiteY2" fmla="*/ 548640 h 548640"/>
                <a:gd name="connsiteX3" fmla="*/ 0 w 942230"/>
                <a:gd name="connsiteY3" fmla="*/ 548640 h 548640"/>
                <a:gd name="connsiteX4" fmla="*/ 0 w 942230"/>
                <a:gd name="connsiteY4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230" h="548640">
                  <a:moveTo>
                    <a:pt x="0" y="0"/>
                  </a:moveTo>
                  <a:lnTo>
                    <a:pt x="942230" y="0"/>
                  </a:lnTo>
                  <a:lnTo>
                    <a:pt x="492981" y="548640"/>
                  </a:lnTo>
                  <a:lnTo>
                    <a:pt x="0" y="548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5D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04800" rtlCol="0" anchor="ctr"/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" name="Google Shape;229;p25">
              <a:extLst>
                <a:ext uri="{FF2B5EF4-FFF2-40B4-BE49-F238E27FC236}">
                  <a16:creationId xmlns:a16="http://schemas.microsoft.com/office/drawing/2014/main" id="{997A736C-D195-2444-A5E2-D09EA78211B5}"/>
                </a:ext>
              </a:extLst>
            </p:cNvPr>
            <p:cNvSpPr/>
            <p:nvPr/>
          </p:nvSpPr>
          <p:spPr>
            <a:xfrm>
              <a:off x="457200" y="1784757"/>
              <a:ext cx="8229600" cy="548640"/>
            </a:xfrm>
            <a:prstGeom prst="rect">
              <a:avLst/>
            </a:prstGeom>
            <a:noFill/>
            <a:ln w="12700" cap="flat" cmpd="sng">
              <a:solidFill>
                <a:schemeClr val="tx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341120" tIns="60933" rIns="121900" bIns="60933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Left shift verification cycle, providing opportunity to stress various scenarios  at Sub-system level TB.</a:t>
              </a:r>
              <a:endParaRPr sz="2800" dirty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63E56C3-0EEC-9E43-8F74-1A3E8336DE46}"/>
              </a:ext>
            </a:extLst>
          </p:cNvPr>
          <p:cNvGrpSpPr/>
          <p:nvPr/>
        </p:nvGrpSpPr>
        <p:grpSpPr>
          <a:xfrm>
            <a:off x="609600" y="4110961"/>
            <a:ext cx="10972800" cy="1097280"/>
            <a:chOff x="457200" y="2472710"/>
            <a:chExt cx="8229600" cy="548640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94ADF394-C1CA-DB43-AFEE-90D47C736E79}"/>
                </a:ext>
              </a:extLst>
            </p:cNvPr>
            <p:cNvSpPr/>
            <p:nvPr/>
          </p:nvSpPr>
          <p:spPr>
            <a:xfrm>
              <a:off x="457200" y="2472710"/>
              <a:ext cx="942230" cy="548640"/>
            </a:xfrm>
            <a:custGeom>
              <a:avLst/>
              <a:gdLst>
                <a:gd name="connsiteX0" fmla="*/ 0 w 942230"/>
                <a:gd name="connsiteY0" fmla="*/ 0 h 548640"/>
                <a:gd name="connsiteX1" fmla="*/ 942230 w 942230"/>
                <a:gd name="connsiteY1" fmla="*/ 0 h 548640"/>
                <a:gd name="connsiteX2" fmla="*/ 492981 w 942230"/>
                <a:gd name="connsiteY2" fmla="*/ 548640 h 548640"/>
                <a:gd name="connsiteX3" fmla="*/ 0 w 942230"/>
                <a:gd name="connsiteY3" fmla="*/ 548640 h 548640"/>
                <a:gd name="connsiteX4" fmla="*/ 0 w 942230"/>
                <a:gd name="connsiteY4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230" h="548640">
                  <a:moveTo>
                    <a:pt x="0" y="0"/>
                  </a:moveTo>
                  <a:lnTo>
                    <a:pt x="942230" y="0"/>
                  </a:lnTo>
                  <a:lnTo>
                    <a:pt x="492981" y="548640"/>
                  </a:lnTo>
                  <a:lnTo>
                    <a:pt x="0" y="548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5D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04800" rtlCol="0" anchor="ctr"/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3" name="Google Shape;229;p25">
              <a:extLst>
                <a:ext uri="{FF2B5EF4-FFF2-40B4-BE49-F238E27FC236}">
                  <a16:creationId xmlns:a16="http://schemas.microsoft.com/office/drawing/2014/main" id="{978717DF-75A7-824E-B265-663DB3D095A2}"/>
                </a:ext>
              </a:extLst>
            </p:cNvPr>
            <p:cNvSpPr/>
            <p:nvPr/>
          </p:nvSpPr>
          <p:spPr>
            <a:xfrm>
              <a:off x="457200" y="2472710"/>
              <a:ext cx="8229600" cy="548640"/>
            </a:xfrm>
            <a:prstGeom prst="rect">
              <a:avLst/>
            </a:prstGeom>
            <a:noFill/>
            <a:ln w="12700" cap="flat" cmpd="sng">
              <a:solidFill>
                <a:schemeClr val="tx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341120" tIns="60933" rIns="121900" bIns="60933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dirty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1AA87DA-B03C-9536-B53D-1FAB3AA1C162}"/>
              </a:ext>
            </a:extLst>
          </p:cNvPr>
          <p:cNvSpPr txBox="1"/>
          <p:nvPr/>
        </p:nvSpPr>
        <p:spPr>
          <a:xfrm>
            <a:off x="1752600" y="4110961"/>
            <a:ext cx="9601200" cy="10972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Generic  architecture can be extended to do conversion from </a:t>
            </a:r>
          </a:p>
          <a:p>
            <a:pPr algn="l"/>
            <a:r>
              <a:rPr lang="en-US" sz="2800" dirty="0">
                <a:latin typeface="Calibri" panose="020F0502020204030204" pitchFamily="34" charset="0"/>
                <a:cs typeface="Times New Roman" panose="02020603050405020304" pitchFamily="18" charset="0"/>
              </a:rPr>
              <a:t>any to any bus protocol.</a:t>
            </a:r>
          </a:p>
        </p:txBody>
      </p:sp>
    </p:spTree>
    <p:extLst>
      <p:ext uri="{BB962C8B-B14F-4D97-AF65-F5344CB8AC3E}">
        <p14:creationId xmlns:p14="http://schemas.microsoft.com/office/powerpoint/2010/main" val="193247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dirty="0"/>
              <a:t>References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107442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en-US" sz="2000" dirty="0"/>
              <a:t>[1] </a:t>
            </a:r>
            <a:r>
              <a:rPr lang="en-US" altLang="en-US" sz="2000" dirty="0" err="1"/>
              <a:t>Accellera</a:t>
            </a:r>
            <a:r>
              <a:rPr lang="en-US" altLang="en-US" sz="2000" dirty="0"/>
              <a:t>, “UVM User Guide, v1.1d”, www.uvmworld.org </a:t>
            </a:r>
          </a:p>
          <a:p>
            <a:pPr marL="0" indent="0" algn="just">
              <a:buNone/>
            </a:pPr>
            <a:r>
              <a:rPr lang="en-US" altLang="en-US" sz="2000" dirty="0"/>
              <a:t> </a:t>
            </a:r>
          </a:p>
          <a:p>
            <a:pPr marL="0" indent="0" algn="just">
              <a:buNone/>
            </a:pPr>
            <a:r>
              <a:rPr lang="en-US" altLang="en-US" sz="2000" dirty="0"/>
              <a:t>[2] Accellera, “UVM Reference Guide, v1.1d”, www.uvmworld.org </a:t>
            </a:r>
          </a:p>
          <a:p>
            <a:pPr marL="0" indent="0" algn="just">
              <a:buNone/>
            </a:pPr>
            <a:r>
              <a:rPr lang="en-US" altLang="en-US" sz="2000" dirty="0"/>
              <a:t> 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4E1455D-E05A-459F-97B5-FA20E4621C95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</p:spTree>
    <p:extLst>
      <p:ext uri="{BB962C8B-B14F-4D97-AF65-F5344CB8AC3E}">
        <p14:creationId xmlns:p14="http://schemas.microsoft.com/office/powerpoint/2010/main" val="2880751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We profoundly thank colleagues and management team at Marvell Technologies, India for their valuable support</a:t>
            </a:r>
          </a:p>
          <a:p>
            <a:pPr lvl="1" algn="just"/>
            <a:endParaRPr lang="en-US" sz="1600" dirty="0"/>
          </a:p>
          <a:p>
            <a:pPr lvl="1" algn="just"/>
            <a:endParaRPr lang="en-US" sz="1600" dirty="0"/>
          </a:p>
          <a:p>
            <a:pPr lvl="1" algn="just"/>
            <a:endParaRPr lang="en-IN" sz="2000" dirty="0"/>
          </a:p>
          <a:p>
            <a:pPr marL="0" indent="0" algn="ctr">
              <a:buNone/>
            </a:pPr>
            <a:r>
              <a:rPr lang="en-IN" sz="2000" dirty="0"/>
              <a:t> Thanks to </a:t>
            </a:r>
            <a:r>
              <a:rPr lang="en-IN" sz="2000" b="1" dirty="0">
                <a:solidFill>
                  <a:schemeClr val="tx2">
                    <a:lumMod val="75000"/>
                  </a:schemeClr>
                </a:solidFill>
              </a:rPr>
              <a:t>DV</a:t>
            </a:r>
            <a:r>
              <a:rPr lang="en-IN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</a:t>
            </a:r>
            <a:r>
              <a:rPr lang="en-IN" sz="2000" dirty="0"/>
              <a:t> INDIA for giving us this opportunity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9" name="Picture 8" descr="A logo for a company">
            <a:extLst>
              <a:ext uri="{FF2B5EF4-FFF2-40B4-BE49-F238E27FC236}">
                <a16:creationId xmlns:a16="http://schemas.microsoft.com/office/drawing/2014/main" id="{0FD06F81-E412-EEBC-01AB-B1A858B667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0" y="3767679"/>
            <a:ext cx="4205987" cy="238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984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Problem statement</a:t>
            </a:r>
          </a:p>
          <a:p>
            <a:r>
              <a:rPr lang="en-US" dirty="0"/>
              <a:t>Proposed solution</a:t>
            </a:r>
          </a:p>
          <a:p>
            <a:r>
              <a:rPr lang="en-US" dirty="0"/>
              <a:t>Layering architecture</a:t>
            </a:r>
          </a:p>
          <a:p>
            <a:r>
              <a:rPr lang="en-US" dirty="0"/>
              <a:t>Case Study</a:t>
            </a:r>
          </a:p>
          <a:p>
            <a:r>
              <a:rPr lang="en-US" dirty="0"/>
              <a:t>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4E25-4A74-67D3-04AB-F64692979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C3A51-EF2D-B064-8FA2-1398AD424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Increasing computing needs and maturing technology changes demands change in how various blocks in System on chip (SoC) are connected.</a:t>
            </a:r>
          </a:p>
          <a:p>
            <a:r>
              <a:rPr lang="en-US" dirty="0"/>
              <a:t>Over the time as architecture evolves ; processor native buses upgrades to newer protocols for better performance.</a:t>
            </a:r>
          </a:p>
          <a:p>
            <a:r>
              <a:rPr lang="en-US" dirty="0"/>
              <a:t>Even through there are no significant change in various IP’s ; change in native processor bus results into change in IP interfaces for compatibility and to optimize the performance.</a:t>
            </a:r>
          </a:p>
          <a:p>
            <a:r>
              <a:rPr lang="en-US" dirty="0"/>
              <a:t>Whether scope of RTL change is minimum or widespread, DV infrastructure needs significant change to meet even initial milestones; creating bottleneck in project timeline.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13AAB-9520-4380-FA3A-E343A084A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AC598E-1A3E-8297-E858-787DF27F2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1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Arrow: Left-Right 5">
            <a:extLst>
              <a:ext uri="{FF2B5EF4-FFF2-40B4-BE49-F238E27FC236}">
                <a16:creationId xmlns:a16="http://schemas.microsoft.com/office/drawing/2014/main" id="{D792C6EB-9F02-D833-6A3A-2D192F5BE127}"/>
              </a:ext>
            </a:extLst>
          </p:cNvPr>
          <p:cNvSpPr/>
          <p:nvPr/>
        </p:nvSpPr>
        <p:spPr>
          <a:xfrm>
            <a:off x="609600" y="3505200"/>
            <a:ext cx="10896600" cy="495301"/>
          </a:xfrm>
          <a:prstGeom prst="left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Interconnect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090827-CA8F-9136-D9E9-F0704482D06C}"/>
              </a:ext>
            </a:extLst>
          </p:cNvPr>
          <p:cNvSpPr/>
          <p:nvPr/>
        </p:nvSpPr>
        <p:spPr>
          <a:xfrm>
            <a:off x="1295400" y="4724400"/>
            <a:ext cx="1600200" cy="990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3D5034-2C09-664F-6B65-B63A9123FD46}"/>
              </a:ext>
            </a:extLst>
          </p:cNvPr>
          <p:cNvSpPr/>
          <p:nvPr/>
        </p:nvSpPr>
        <p:spPr>
          <a:xfrm>
            <a:off x="4876800" y="4724400"/>
            <a:ext cx="2057400" cy="990600"/>
          </a:xfrm>
          <a:prstGeom prst="rect">
            <a:avLst/>
          </a:prstGeom>
          <a:pattFill prst="pct70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Hardware </a:t>
            </a:r>
          </a:p>
          <a:p>
            <a:pPr algn="ctr"/>
            <a:r>
              <a:rPr lang="en-US" dirty="0"/>
              <a:t>Accelerator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D85279-E166-D552-466B-5E651E324FD8}"/>
              </a:ext>
            </a:extLst>
          </p:cNvPr>
          <p:cNvSpPr/>
          <p:nvPr/>
        </p:nvSpPr>
        <p:spPr>
          <a:xfrm>
            <a:off x="9067800" y="4724400"/>
            <a:ext cx="1600200" cy="990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Egress IP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D27D17-C524-94DB-4816-505E2AF0191F}"/>
              </a:ext>
            </a:extLst>
          </p:cNvPr>
          <p:cNvSpPr/>
          <p:nvPr/>
        </p:nvSpPr>
        <p:spPr>
          <a:xfrm>
            <a:off x="1295400" y="2021063"/>
            <a:ext cx="1600200" cy="990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Ingress IP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FACB63-8A88-0619-922A-886BC541D143}"/>
              </a:ext>
            </a:extLst>
          </p:cNvPr>
          <p:cNvSpPr/>
          <p:nvPr/>
        </p:nvSpPr>
        <p:spPr>
          <a:xfrm>
            <a:off x="5105400" y="2021063"/>
            <a:ext cx="1600200" cy="990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MMU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37FDB2-6905-7571-40DD-B99EF2F3A058}"/>
              </a:ext>
            </a:extLst>
          </p:cNvPr>
          <p:cNvSpPr/>
          <p:nvPr/>
        </p:nvSpPr>
        <p:spPr>
          <a:xfrm>
            <a:off x="9067800" y="2021063"/>
            <a:ext cx="1600200" cy="990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3" name="Arrow: Up-Down 12">
            <a:extLst>
              <a:ext uri="{FF2B5EF4-FFF2-40B4-BE49-F238E27FC236}">
                <a16:creationId xmlns:a16="http://schemas.microsoft.com/office/drawing/2014/main" id="{D6DBDF32-01C8-212E-1370-F4A76429871F}"/>
              </a:ext>
            </a:extLst>
          </p:cNvPr>
          <p:cNvSpPr/>
          <p:nvPr/>
        </p:nvSpPr>
        <p:spPr>
          <a:xfrm>
            <a:off x="1905000" y="3011663"/>
            <a:ext cx="228600" cy="6034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49B613E5-5251-3175-ECDF-5FA1F11044AC}"/>
              </a:ext>
            </a:extLst>
          </p:cNvPr>
          <p:cNvSpPr/>
          <p:nvPr/>
        </p:nvSpPr>
        <p:spPr>
          <a:xfrm>
            <a:off x="1905000" y="3905164"/>
            <a:ext cx="228600" cy="819236"/>
          </a:xfrm>
          <a:prstGeom prst="upDownArrow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5" name="Arrow: Up-Down 14">
            <a:extLst>
              <a:ext uri="{FF2B5EF4-FFF2-40B4-BE49-F238E27FC236}">
                <a16:creationId xmlns:a16="http://schemas.microsoft.com/office/drawing/2014/main" id="{F9860A9A-9996-DCF3-0464-96B15CABAEC9}"/>
              </a:ext>
            </a:extLst>
          </p:cNvPr>
          <p:cNvSpPr/>
          <p:nvPr/>
        </p:nvSpPr>
        <p:spPr>
          <a:xfrm>
            <a:off x="5791200" y="3011663"/>
            <a:ext cx="228600" cy="6034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Up-Down 15">
            <a:extLst>
              <a:ext uri="{FF2B5EF4-FFF2-40B4-BE49-F238E27FC236}">
                <a16:creationId xmlns:a16="http://schemas.microsoft.com/office/drawing/2014/main" id="{8500FEA9-F4DF-0060-200D-46FDFA6124C9}"/>
              </a:ext>
            </a:extLst>
          </p:cNvPr>
          <p:cNvSpPr/>
          <p:nvPr/>
        </p:nvSpPr>
        <p:spPr>
          <a:xfrm>
            <a:off x="9753600" y="3030724"/>
            <a:ext cx="228600" cy="6034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Up-Down 16">
            <a:extLst>
              <a:ext uri="{FF2B5EF4-FFF2-40B4-BE49-F238E27FC236}">
                <a16:creationId xmlns:a16="http://schemas.microsoft.com/office/drawing/2014/main" id="{BD0BF112-E072-A9C4-C994-06674CAB8E41}"/>
              </a:ext>
            </a:extLst>
          </p:cNvPr>
          <p:cNvSpPr/>
          <p:nvPr/>
        </p:nvSpPr>
        <p:spPr>
          <a:xfrm>
            <a:off x="5791200" y="3871552"/>
            <a:ext cx="228600" cy="83378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Up-Down 17">
            <a:extLst>
              <a:ext uri="{FF2B5EF4-FFF2-40B4-BE49-F238E27FC236}">
                <a16:creationId xmlns:a16="http://schemas.microsoft.com/office/drawing/2014/main" id="{0DA5A92C-CC19-C451-C247-CC20A5D7ECCF}"/>
              </a:ext>
            </a:extLst>
          </p:cNvPr>
          <p:cNvSpPr/>
          <p:nvPr/>
        </p:nvSpPr>
        <p:spPr>
          <a:xfrm>
            <a:off x="9753600" y="3890613"/>
            <a:ext cx="228600" cy="83378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4BED276-E66E-04A4-77CF-9332EEA4E666}"/>
              </a:ext>
            </a:extLst>
          </p:cNvPr>
          <p:cNvSpPr/>
          <p:nvPr/>
        </p:nvSpPr>
        <p:spPr>
          <a:xfrm>
            <a:off x="5181599" y="4724400"/>
            <a:ext cx="1495097" cy="49530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Protocol convertor</a:t>
            </a:r>
          </a:p>
        </p:txBody>
      </p:sp>
      <p:sp>
        <p:nvSpPr>
          <p:cNvPr id="20" name="Arrow: Left-Right 19">
            <a:extLst>
              <a:ext uri="{FF2B5EF4-FFF2-40B4-BE49-F238E27FC236}">
                <a16:creationId xmlns:a16="http://schemas.microsoft.com/office/drawing/2014/main" id="{BA08EE9E-8D28-9457-08F9-8CB1030C5B1B}"/>
              </a:ext>
            </a:extLst>
          </p:cNvPr>
          <p:cNvSpPr/>
          <p:nvPr/>
        </p:nvSpPr>
        <p:spPr>
          <a:xfrm>
            <a:off x="6705600" y="2362200"/>
            <a:ext cx="2362200" cy="304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06AA4A8-F1EE-5843-E650-92890BB344AC}"/>
              </a:ext>
            </a:extLst>
          </p:cNvPr>
          <p:cNvSpPr/>
          <p:nvPr/>
        </p:nvSpPr>
        <p:spPr>
          <a:xfrm>
            <a:off x="4313183" y="1965323"/>
            <a:ext cx="5638800" cy="3962400"/>
          </a:xfrm>
          <a:prstGeom prst="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B1C7C4-8065-F88F-F81C-12B1755A2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8301F-520C-1D7E-7239-0DA639893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524000"/>
            <a:ext cx="10972800" cy="4495800"/>
          </a:xfrm>
        </p:spPr>
        <p:txBody>
          <a:bodyPr>
            <a:normAutofit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A897D8-6637-AC0F-EB5F-971C33AAE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5200" y="6645275"/>
            <a:ext cx="2946400" cy="365125"/>
          </a:xfrm>
        </p:spPr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4F07C-5BAB-9263-983D-B1A12A9A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76800" y="6645275"/>
            <a:ext cx="2336800" cy="365125"/>
          </a:xfrm>
        </p:spPr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allout: Quad Arrow 5">
            <a:extLst>
              <a:ext uri="{FF2B5EF4-FFF2-40B4-BE49-F238E27FC236}">
                <a16:creationId xmlns:a16="http://schemas.microsoft.com/office/drawing/2014/main" id="{4187083E-0DDB-78FA-1E01-4ACF33314BE0}"/>
              </a:ext>
            </a:extLst>
          </p:cNvPr>
          <p:cNvSpPr/>
          <p:nvPr/>
        </p:nvSpPr>
        <p:spPr>
          <a:xfrm>
            <a:off x="1905000" y="2232025"/>
            <a:ext cx="2448034" cy="3505200"/>
          </a:xfrm>
          <a:prstGeom prst="quad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MESH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D58B31-12D3-F212-75CE-098553D08AFC}"/>
              </a:ext>
            </a:extLst>
          </p:cNvPr>
          <p:cNvSpPr/>
          <p:nvPr/>
        </p:nvSpPr>
        <p:spPr>
          <a:xfrm>
            <a:off x="4353034" y="3413124"/>
            <a:ext cx="1600200" cy="1066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Protocol convertor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238B1AD-53F0-7D3E-91FB-5F489B071E12}"/>
              </a:ext>
            </a:extLst>
          </p:cNvPr>
          <p:cNvSpPr/>
          <p:nvPr/>
        </p:nvSpPr>
        <p:spPr>
          <a:xfrm>
            <a:off x="5953234" y="3641724"/>
            <a:ext cx="762000" cy="60960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B9228-D661-E537-5D2B-A695DD8472F6}"/>
              </a:ext>
            </a:extLst>
          </p:cNvPr>
          <p:cNvSpPr/>
          <p:nvPr/>
        </p:nvSpPr>
        <p:spPr>
          <a:xfrm>
            <a:off x="6731000" y="2773361"/>
            <a:ext cx="2336800" cy="2590800"/>
          </a:xfrm>
          <a:prstGeom prst="rect">
            <a:avLst/>
          </a:prstGeom>
          <a:pattFill prst="pct70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Legacy IP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DF267A-E437-600C-7F98-4ECE901ACE25}"/>
              </a:ext>
            </a:extLst>
          </p:cNvPr>
          <p:cNvSpPr txBox="1"/>
          <p:nvPr/>
        </p:nvSpPr>
        <p:spPr>
          <a:xfrm>
            <a:off x="3476734" y="3819565"/>
            <a:ext cx="8285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highlight>
                  <a:srgbClr val="FFFF00"/>
                </a:highlight>
              </a:rPr>
              <a:t>Protocol 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04F058-A27A-B55A-D1A0-23AE3F278BAF}"/>
              </a:ext>
            </a:extLst>
          </p:cNvPr>
          <p:cNvSpPr txBox="1"/>
          <p:nvPr/>
        </p:nvSpPr>
        <p:spPr>
          <a:xfrm>
            <a:off x="5878567" y="3819565"/>
            <a:ext cx="8285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Protocol 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D1BBC1-A2D0-AC62-E32E-78CD9D1958E8}"/>
              </a:ext>
            </a:extLst>
          </p:cNvPr>
          <p:cNvSpPr txBox="1"/>
          <p:nvPr/>
        </p:nvSpPr>
        <p:spPr>
          <a:xfrm>
            <a:off x="7907867" y="2047359"/>
            <a:ext cx="1540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Subsystem</a:t>
            </a:r>
          </a:p>
        </p:txBody>
      </p:sp>
    </p:spTree>
    <p:extLst>
      <p:ext uri="{BB962C8B-B14F-4D97-AF65-F5344CB8AC3E}">
        <p14:creationId xmlns:p14="http://schemas.microsoft.com/office/powerpoint/2010/main" val="202452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A22F1-84AA-E4B0-1F10-FB9B28D3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What are the options ?</a:t>
            </a:r>
            <a:br>
              <a:rPr lang="en-US" sz="4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8B5F8-7552-2C9D-F569-14E808191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          Verify subsystem without protocol converter. </a:t>
            </a:r>
            <a:r>
              <a:rPr lang="en-US" sz="2800" b="0" i="0" strike="noStrike" baseline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increased risk of	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en-US" sz="2800" b="0" i="0" strike="noStrike" baseline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finding integration bugs at full chip.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DD049B-3B11-A381-5182-C4ECCC96F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89677-C871-60AA-970F-6B5F8B7E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302A723-4AED-6CF1-4F83-F9B4CE05F41D}"/>
              </a:ext>
            </a:extLst>
          </p:cNvPr>
          <p:cNvGrpSpPr/>
          <p:nvPr/>
        </p:nvGrpSpPr>
        <p:grpSpPr>
          <a:xfrm>
            <a:off x="609600" y="1462405"/>
            <a:ext cx="10972800" cy="1097280"/>
            <a:chOff x="457200" y="1096804"/>
            <a:chExt cx="8229600" cy="548640"/>
          </a:xfrm>
        </p:grpSpPr>
        <p:sp>
          <p:nvSpPr>
            <p:cNvPr id="7" name="Freeform 22">
              <a:extLst>
                <a:ext uri="{FF2B5EF4-FFF2-40B4-BE49-F238E27FC236}">
                  <a16:creationId xmlns:a16="http://schemas.microsoft.com/office/drawing/2014/main" id="{DE935B15-5BA3-7947-3957-2A4383C84B7A}"/>
                </a:ext>
              </a:extLst>
            </p:cNvPr>
            <p:cNvSpPr/>
            <p:nvPr/>
          </p:nvSpPr>
          <p:spPr>
            <a:xfrm>
              <a:off x="457200" y="1096804"/>
              <a:ext cx="942230" cy="548640"/>
            </a:xfrm>
            <a:custGeom>
              <a:avLst/>
              <a:gdLst>
                <a:gd name="connsiteX0" fmla="*/ 0 w 942230"/>
                <a:gd name="connsiteY0" fmla="*/ 0 h 548640"/>
                <a:gd name="connsiteX1" fmla="*/ 942230 w 942230"/>
                <a:gd name="connsiteY1" fmla="*/ 0 h 548640"/>
                <a:gd name="connsiteX2" fmla="*/ 492981 w 942230"/>
                <a:gd name="connsiteY2" fmla="*/ 548640 h 548640"/>
                <a:gd name="connsiteX3" fmla="*/ 0 w 942230"/>
                <a:gd name="connsiteY3" fmla="*/ 548640 h 548640"/>
                <a:gd name="connsiteX4" fmla="*/ 0 w 942230"/>
                <a:gd name="connsiteY4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230" h="548640">
                  <a:moveTo>
                    <a:pt x="0" y="0"/>
                  </a:moveTo>
                  <a:lnTo>
                    <a:pt x="942230" y="0"/>
                  </a:lnTo>
                  <a:lnTo>
                    <a:pt x="492981" y="548640"/>
                  </a:lnTo>
                  <a:lnTo>
                    <a:pt x="0" y="548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5D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04800" rtlCol="0" anchor="ctr"/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8" name="Google Shape;229;p25">
              <a:extLst>
                <a:ext uri="{FF2B5EF4-FFF2-40B4-BE49-F238E27FC236}">
                  <a16:creationId xmlns:a16="http://schemas.microsoft.com/office/drawing/2014/main" id="{1CAA1A17-0E04-FA1C-9CFC-9E869CCED40A}"/>
                </a:ext>
              </a:extLst>
            </p:cNvPr>
            <p:cNvSpPr/>
            <p:nvPr/>
          </p:nvSpPr>
          <p:spPr>
            <a:xfrm>
              <a:off x="457200" y="1096804"/>
              <a:ext cx="8229600" cy="548640"/>
            </a:xfrm>
            <a:prstGeom prst="rect">
              <a:avLst/>
            </a:prstGeom>
            <a:noFill/>
            <a:ln w="12700" cap="flat" cmpd="sng">
              <a:solidFill>
                <a:schemeClr val="tx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341120" tIns="60933" rIns="121900" bIns="60933" anchor="ctr" anchorCtr="0">
              <a:noAutofit/>
            </a:bodyPr>
            <a:lstStyle/>
            <a:p>
              <a:endPara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spcBef>
                  <a:spcPts val="0"/>
                </a:spcBef>
                <a:spcAft>
                  <a:spcPts val="0"/>
                </a:spcAft>
              </a:pPr>
              <a:endParaRPr dirty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FD21429-46F6-FBCA-9B85-F7DC579953F1}"/>
              </a:ext>
            </a:extLst>
          </p:cNvPr>
          <p:cNvGrpSpPr/>
          <p:nvPr/>
        </p:nvGrpSpPr>
        <p:grpSpPr>
          <a:xfrm>
            <a:off x="609600" y="2792328"/>
            <a:ext cx="10972800" cy="1097280"/>
            <a:chOff x="457200" y="1784757"/>
            <a:chExt cx="8229600" cy="548640"/>
          </a:xfrm>
        </p:grpSpPr>
        <p:sp>
          <p:nvSpPr>
            <p:cNvPr id="10" name="Freeform 24">
              <a:extLst>
                <a:ext uri="{FF2B5EF4-FFF2-40B4-BE49-F238E27FC236}">
                  <a16:creationId xmlns:a16="http://schemas.microsoft.com/office/drawing/2014/main" id="{0346FF7B-A182-C97C-382B-AE014F6B8A1A}"/>
                </a:ext>
              </a:extLst>
            </p:cNvPr>
            <p:cNvSpPr/>
            <p:nvPr/>
          </p:nvSpPr>
          <p:spPr>
            <a:xfrm>
              <a:off x="457200" y="1784757"/>
              <a:ext cx="942230" cy="548640"/>
            </a:xfrm>
            <a:custGeom>
              <a:avLst/>
              <a:gdLst>
                <a:gd name="connsiteX0" fmla="*/ 0 w 942230"/>
                <a:gd name="connsiteY0" fmla="*/ 0 h 548640"/>
                <a:gd name="connsiteX1" fmla="*/ 942230 w 942230"/>
                <a:gd name="connsiteY1" fmla="*/ 0 h 548640"/>
                <a:gd name="connsiteX2" fmla="*/ 492981 w 942230"/>
                <a:gd name="connsiteY2" fmla="*/ 548640 h 548640"/>
                <a:gd name="connsiteX3" fmla="*/ 0 w 942230"/>
                <a:gd name="connsiteY3" fmla="*/ 548640 h 548640"/>
                <a:gd name="connsiteX4" fmla="*/ 0 w 942230"/>
                <a:gd name="connsiteY4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230" h="548640">
                  <a:moveTo>
                    <a:pt x="0" y="0"/>
                  </a:moveTo>
                  <a:lnTo>
                    <a:pt x="942230" y="0"/>
                  </a:lnTo>
                  <a:lnTo>
                    <a:pt x="492981" y="548640"/>
                  </a:lnTo>
                  <a:lnTo>
                    <a:pt x="0" y="548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5D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04800" rtlCol="0" anchor="ctr"/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1" name="Google Shape;229;p25">
              <a:extLst>
                <a:ext uri="{FF2B5EF4-FFF2-40B4-BE49-F238E27FC236}">
                  <a16:creationId xmlns:a16="http://schemas.microsoft.com/office/drawing/2014/main" id="{05510645-C268-3650-90B7-2C5AFEE6A9D6}"/>
                </a:ext>
              </a:extLst>
            </p:cNvPr>
            <p:cNvSpPr/>
            <p:nvPr/>
          </p:nvSpPr>
          <p:spPr>
            <a:xfrm>
              <a:off x="457200" y="1784757"/>
              <a:ext cx="8229600" cy="548640"/>
            </a:xfrm>
            <a:prstGeom prst="rect">
              <a:avLst/>
            </a:prstGeom>
            <a:noFill/>
            <a:ln w="12700" cap="flat" cmpd="sng">
              <a:solidFill>
                <a:schemeClr val="tx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341120" tIns="60933" rIns="121900" bIns="60933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sz="2800" dirty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20D1996-226B-4E91-655D-A6FDE343EDE9}"/>
              </a:ext>
            </a:extLst>
          </p:cNvPr>
          <p:cNvGrpSpPr/>
          <p:nvPr/>
        </p:nvGrpSpPr>
        <p:grpSpPr>
          <a:xfrm>
            <a:off x="609600" y="4110961"/>
            <a:ext cx="10972800" cy="1097280"/>
            <a:chOff x="457200" y="2472710"/>
            <a:chExt cx="8229600" cy="548640"/>
          </a:xfrm>
        </p:grpSpPr>
        <p:sp>
          <p:nvSpPr>
            <p:cNvPr id="13" name="Freeform 25">
              <a:extLst>
                <a:ext uri="{FF2B5EF4-FFF2-40B4-BE49-F238E27FC236}">
                  <a16:creationId xmlns:a16="http://schemas.microsoft.com/office/drawing/2014/main" id="{4868B4BD-E851-006A-EA66-6EA417EB0373}"/>
                </a:ext>
              </a:extLst>
            </p:cNvPr>
            <p:cNvSpPr/>
            <p:nvPr/>
          </p:nvSpPr>
          <p:spPr>
            <a:xfrm>
              <a:off x="457200" y="2472710"/>
              <a:ext cx="942230" cy="548640"/>
            </a:xfrm>
            <a:custGeom>
              <a:avLst/>
              <a:gdLst>
                <a:gd name="connsiteX0" fmla="*/ 0 w 942230"/>
                <a:gd name="connsiteY0" fmla="*/ 0 h 548640"/>
                <a:gd name="connsiteX1" fmla="*/ 942230 w 942230"/>
                <a:gd name="connsiteY1" fmla="*/ 0 h 548640"/>
                <a:gd name="connsiteX2" fmla="*/ 492981 w 942230"/>
                <a:gd name="connsiteY2" fmla="*/ 548640 h 548640"/>
                <a:gd name="connsiteX3" fmla="*/ 0 w 942230"/>
                <a:gd name="connsiteY3" fmla="*/ 548640 h 548640"/>
                <a:gd name="connsiteX4" fmla="*/ 0 w 942230"/>
                <a:gd name="connsiteY4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2230" h="548640">
                  <a:moveTo>
                    <a:pt x="0" y="0"/>
                  </a:moveTo>
                  <a:lnTo>
                    <a:pt x="942230" y="0"/>
                  </a:lnTo>
                  <a:lnTo>
                    <a:pt x="492981" y="548640"/>
                  </a:lnTo>
                  <a:lnTo>
                    <a:pt x="0" y="548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85D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04800" rtlCol="0" anchor="ctr"/>
            <a:lstStyle/>
            <a:p>
              <a:r>
                <a:rPr lang="en-US" sz="32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4" name="Google Shape;229;p25">
              <a:extLst>
                <a:ext uri="{FF2B5EF4-FFF2-40B4-BE49-F238E27FC236}">
                  <a16:creationId xmlns:a16="http://schemas.microsoft.com/office/drawing/2014/main" id="{64B9BE2B-8664-7B1F-4E0E-BF2A6199DD63}"/>
                </a:ext>
              </a:extLst>
            </p:cNvPr>
            <p:cNvSpPr/>
            <p:nvPr/>
          </p:nvSpPr>
          <p:spPr>
            <a:xfrm>
              <a:off x="457200" y="2472710"/>
              <a:ext cx="8229600" cy="548640"/>
            </a:xfrm>
            <a:prstGeom prst="rect">
              <a:avLst/>
            </a:prstGeom>
            <a:noFill/>
            <a:ln w="12700" cap="flat" cmpd="sng">
              <a:solidFill>
                <a:schemeClr val="tx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1341120" tIns="60933" rIns="121900" bIns="60933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 dirty="0"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EB3D372B-6930-2A6E-165F-0CF4B917CDDF}"/>
              </a:ext>
            </a:extLst>
          </p:cNvPr>
          <p:cNvSpPr txBox="1"/>
          <p:nvPr/>
        </p:nvSpPr>
        <p:spPr>
          <a:xfrm>
            <a:off x="1828800" y="2863914"/>
            <a:ext cx="960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cs typeface="+mn-cs"/>
              </a:rPr>
              <a:t>Start verification with legacy IP only and later add bridge in subsystem testbench.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+mn-cs"/>
              </a:rPr>
              <a:t>Redundant work on legacy interface.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1862D9-2B4E-EC3D-63B8-7AC5BDB7A329}"/>
              </a:ext>
            </a:extLst>
          </p:cNvPr>
          <p:cNvSpPr txBox="1"/>
          <p:nvPr/>
        </p:nvSpPr>
        <p:spPr>
          <a:xfrm>
            <a:off x="1828800" y="4144848"/>
            <a:ext cx="975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U</a:t>
            </a:r>
            <a:r>
              <a:rPr lang="en-US" sz="2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se layering component which will allow developing verification collaterals such as tests &amp; sequences on new interface right away.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1820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F996AB6-B7CE-9BD8-A94F-150B54356BD3}"/>
              </a:ext>
            </a:extLst>
          </p:cNvPr>
          <p:cNvSpPr/>
          <p:nvPr/>
        </p:nvSpPr>
        <p:spPr>
          <a:xfrm>
            <a:off x="1981200" y="1447801"/>
            <a:ext cx="9448800" cy="4495800"/>
          </a:xfrm>
          <a:prstGeom prst="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6FA132-EF2C-FF3A-FF5A-96A9F8C45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56936A-1413-8BF9-0BB3-6FBDDA132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2447CF-4943-23A2-5A9D-047B8DA89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allout: Quad Arrow 5">
            <a:extLst>
              <a:ext uri="{FF2B5EF4-FFF2-40B4-BE49-F238E27FC236}">
                <a16:creationId xmlns:a16="http://schemas.microsoft.com/office/drawing/2014/main" id="{C8FA5615-044F-B7DA-15D6-BC7E498D26EF}"/>
              </a:ext>
            </a:extLst>
          </p:cNvPr>
          <p:cNvSpPr/>
          <p:nvPr/>
        </p:nvSpPr>
        <p:spPr>
          <a:xfrm>
            <a:off x="762000" y="2286000"/>
            <a:ext cx="1066800" cy="3200400"/>
          </a:xfrm>
          <a:prstGeom prst="quad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</a:t>
            </a:r>
          </a:p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</a:t>
            </a:r>
          </a:p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</a:t>
            </a:r>
          </a:p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025BC3-3D33-5440-D2C0-1869B8F86609}"/>
              </a:ext>
            </a:extLst>
          </p:cNvPr>
          <p:cNvSpPr/>
          <p:nvPr/>
        </p:nvSpPr>
        <p:spPr>
          <a:xfrm>
            <a:off x="2514600" y="4876799"/>
            <a:ext cx="1143000" cy="9906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VIP A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8D3A32-0CDF-9ABE-2D29-ED4952566245}"/>
              </a:ext>
            </a:extLst>
          </p:cNvPr>
          <p:cNvSpPr/>
          <p:nvPr/>
        </p:nvSpPr>
        <p:spPr>
          <a:xfrm>
            <a:off x="4343400" y="4876796"/>
            <a:ext cx="1295400" cy="9906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A2B </a:t>
            </a:r>
          </a:p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Layering component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049FC7-9BC9-07F9-620A-05B1E5F94E4F}"/>
              </a:ext>
            </a:extLst>
          </p:cNvPr>
          <p:cNvSpPr/>
          <p:nvPr/>
        </p:nvSpPr>
        <p:spPr>
          <a:xfrm>
            <a:off x="6400800" y="4838697"/>
            <a:ext cx="1143000" cy="9906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VIP 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E2439E-68A0-BBAA-95DE-48E7E341D3DE}"/>
              </a:ext>
            </a:extLst>
          </p:cNvPr>
          <p:cNvSpPr/>
          <p:nvPr/>
        </p:nvSpPr>
        <p:spPr>
          <a:xfrm>
            <a:off x="7772400" y="2133598"/>
            <a:ext cx="3581400" cy="274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Legacy IP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9CE596-DEB1-FBCE-2F3E-B870E9F5E73C}"/>
              </a:ext>
            </a:extLst>
          </p:cNvPr>
          <p:cNvSpPr/>
          <p:nvPr/>
        </p:nvSpPr>
        <p:spPr>
          <a:xfrm>
            <a:off x="3810000" y="2819400"/>
            <a:ext cx="1676400" cy="1371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Protocol convertor</a:t>
            </a: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EBED92FA-F325-31B3-DCCB-0E5CB885C863}"/>
              </a:ext>
            </a:extLst>
          </p:cNvPr>
          <p:cNvSpPr/>
          <p:nvPr/>
        </p:nvSpPr>
        <p:spPr>
          <a:xfrm>
            <a:off x="2895600" y="3200400"/>
            <a:ext cx="914400" cy="1676396"/>
          </a:xfrm>
          <a:prstGeom prst="bentArrow">
            <a:avLst>
              <a:gd name="adj1" fmla="val 18750"/>
              <a:gd name="adj2" fmla="val 25000"/>
              <a:gd name="adj3" fmla="val 26562"/>
              <a:gd name="adj4" fmla="val 47656"/>
            </a:avLst>
          </a:prstGeom>
          <a:solidFill>
            <a:schemeClr val="accent2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36E1C8A4-A9EC-E1CB-A814-D1025499E23F}"/>
              </a:ext>
            </a:extLst>
          </p:cNvPr>
          <p:cNvSpPr/>
          <p:nvPr/>
        </p:nvSpPr>
        <p:spPr>
          <a:xfrm>
            <a:off x="5474494" y="3200396"/>
            <a:ext cx="2297906" cy="381004"/>
          </a:xfrm>
          <a:prstGeom prst="rightArrow">
            <a:avLst>
              <a:gd name="adj1" fmla="val 50000"/>
              <a:gd name="adj2" fmla="val 63125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Bent 13">
            <a:extLst>
              <a:ext uri="{FF2B5EF4-FFF2-40B4-BE49-F238E27FC236}">
                <a16:creationId xmlns:a16="http://schemas.microsoft.com/office/drawing/2014/main" id="{496BB97D-8DEA-1C07-9AEB-297261BCFA8C}"/>
              </a:ext>
            </a:extLst>
          </p:cNvPr>
          <p:cNvSpPr/>
          <p:nvPr/>
        </p:nvSpPr>
        <p:spPr>
          <a:xfrm>
            <a:off x="6858002" y="3162301"/>
            <a:ext cx="914400" cy="1676396"/>
          </a:xfrm>
          <a:prstGeom prst="bentArrow">
            <a:avLst>
              <a:gd name="adj1" fmla="val 18750"/>
              <a:gd name="adj2" fmla="val 25000"/>
              <a:gd name="adj3" fmla="val 26562"/>
              <a:gd name="adj4" fmla="val 47656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shade val="50000"/>
                <a:alpha val="71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Arrow: Curved Left 15">
            <a:extLst>
              <a:ext uri="{FF2B5EF4-FFF2-40B4-BE49-F238E27FC236}">
                <a16:creationId xmlns:a16="http://schemas.microsoft.com/office/drawing/2014/main" id="{0288C4AF-9E05-E4C1-B277-84C27C3E6A79}"/>
              </a:ext>
            </a:extLst>
          </p:cNvPr>
          <p:cNvSpPr/>
          <p:nvPr/>
        </p:nvSpPr>
        <p:spPr>
          <a:xfrm rot="16200000">
            <a:off x="3744912" y="3973508"/>
            <a:ext cx="511176" cy="1295400"/>
          </a:xfrm>
          <a:prstGeom prst="curvedLef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rrow: Curved Left 16">
            <a:extLst>
              <a:ext uri="{FF2B5EF4-FFF2-40B4-BE49-F238E27FC236}">
                <a16:creationId xmlns:a16="http://schemas.microsoft.com/office/drawing/2014/main" id="{EB8E7650-6A88-073E-CEEF-086749B95DEB}"/>
              </a:ext>
            </a:extLst>
          </p:cNvPr>
          <p:cNvSpPr/>
          <p:nvPr/>
        </p:nvSpPr>
        <p:spPr>
          <a:xfrm rot="16029175">
            <a:off x="5792788" y="3954459"/>
            <a:ext cx="473077" cy="1295400"/>
          </a:xfrm>
          <a:prstGeom prst="curvedLef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Scroll: Vertical 17">
            <a:extLst>
              <a:ext uri="{FF2B5EF4-FFF2-40B4-BE49-F238E27FC236}">
                <a16:creationId xmlns:a16="http://schemas.microsoft.com/office/drawing/2014/main" id="{DCBC483E-6BA0-F1E0-EBD9-479E11AF2649}"/>
              </a:ext>
            </a:extLst>
          </p:cNvPr>
          <p:cNvSpPr/>
          <p:nvPr/>
        </p:nvSpPr>
        <p:spPr>
          <a:xfrm>
            <a:off x="1998825" y="4000499"/>
            <a:ext cx="820575" cy="685800"/>
          </a:xfrm>
          <a:prstGeom prst="vertic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tests</a:t>
            </a:r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DF87E7C3-15A2-49F3-C224-213C8E294BF1}"/>
              </a:ext>
            </a:extLst>
          </p:cNvPr>
          <p:cNvSpPr/>
          <p:nvPr/>
        </p:nvSpPr>
        <p:spPr>
          <a:xfrm>
            <a:off x="3429000" y="5029200"/>
            <a:ext cx="76200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55CE1C82-4617-10E8-5A44-07286D1BDDE4}"/>
              </a:ext>
            </a:extLst>
          </p:cNvPr>
          <p:cNvSpPr/>
          <p:nvPr/>
        </p:nvSpPr>
        <p:spPr>
          <a:xfrm>
            <a:off x="3610688" y="3375018"/>
            <a:ext cx="76200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2DF58020-0353-FD2C-E1F8-BDFA1CB6AB75}"/>
              </a:ext>
            </a:extLst>
          </p:cNvPr>
          <p:cNvSpPr/>
          <p:nvPr/>
        </p:nvSpPr>
        <p:spPr>
          <a:xfrm>
            <a:off x="2556985" y="4152900"/>
            <a:ext cx="76200" cy="76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8E27F6C0-27C7-BA70-02AE-20B4CB48BFB7}"/>
              </a:ext>
            </a:extLst>
          </p:cNvPr>
          <p:cNvSpPr/>
          <p:nvPr/>
        </p:nvSpPr>
        <p:spPr>
          <a:xfrm flipV="1">
            <a:off x="8724900" y="5181596"/>
            <a:ext cx="1524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C9C7AD0-4967-1367-6F2B-F0714D651E0D}"/>
              </a:ext>
            </a:extLst>
          </p:cNvPr>
          <p:cNvSpPr txBox="1"/>
          <p:nvPr/>
        </p:nvSpPr>
        <p:spPr>
          <a:xfrm>
            <a:off x="9063036" y="5030948"/>
            <a:ext cx="2366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- Main component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8D4D932-619F-107F-FCFF-F2FDA26B99D1}"/>
              </a:ext>
            </a:extLst>
          </p:cNvPr>
          <p:cNvSpPr txBox="1"/>
          <p:nvPr/>
        </p:nvSpPr>
        <p:spPr>
          <a:xfrm>
            <a:off x="9067800" y="539075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Layering</a:t>
            </a:r>
            <a:r>
              <a:rPr lang="en-US" b="0" i="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component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Content Placeholder 32" descr="Captain male outline">
            <a:extLst>
              <a:ext uri="{FF2B5EF4-FFF2-40B4-BE49-F238E27FC236}">
                <a16:creationId xmlns:a16="http://schemas.microsoft.com/office/drawing/2014/main" id="{8FDA631D-C785-524D-A3FB-290761029A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5375434" y="4960998"/>
            <a:ext cx="198120" cy="231910"/>
          </a:xfrm>
        </p:spPr>
      </p:pic>
      <p:pic>
        <p:nvPicPr>
          <p:cNvPr id="35" name="Content Placeholder 32" descr="Captain male outline">
            <a:extLst>
              <a:ext uri="{FF2B5EF4-FFF2-40B4-BE49-F238E27FC236}">
                <a16:creationId xmlns:a16="http://schemas.microsoft.com/office/drawing/2014/main" id="{639F6E6D-9B85-0D94-EFAE-C689F4D16B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8718709" y="5459469"/>
            <a:ext cx="198120" cy="23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557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A2A1E-35BE-90C7-9489-47535AF58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Layering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82AF3-9D14-72EA-AE88-F88891D05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6481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9F6CE-7D40-293B-4812-5485C29F7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1DB17-AFBA-DC2A-97DF-9714A971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14637F-D7F8-62A8-DF98-A06C69A9BAD8}"/>
              </a:ext>
            </a:extLst>
          </p:cNvPr>
          <p:cNvSpPr/>
          <p:nvPr/>
        </p:nvSpPr>
        <p:spPr>
          <a:xfrm>
            <a:off x="1676400" y="1523999"/>
            <a:ext cx="8077200" cy="45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B0A8E2-C25D-6AF3-3E24-70213A416DA0}"/>
              </a:ext>
            </a:extLst>
          </p:cNvPr>
          <p:cNvSpPr/>
          <p:nvPr/>
        </p:nvSpPr>
        <p:spPr>
          <a:xfrm>
            <a:off x="1828800" y="1676400"/>
            <a:ext cx="7772400" cy="138628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DE9C06-7CE4-4976-2E75-4959E03DE728}"/>
              </a:ext>
            </a:extLst>
          </p:cNvPr>
          <p:cNvSpPr/>
          <p:nvPr/>
        </p:nvSpPr>
        <p:spPr>
          <a:xfrm>
            <a:off x="1828800" y="4100118"/>
            <a:ext cx="7772400" cy="191968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58DCCE-D20D-1096-EC71-8D1E32D6828A}"/>
              </a:ext>
            </a:extLst>
          </p:cNvPr>
          <p:cNvSpPr/>
          <p:nvPr/>
        </p:nvSpPr>
        <p:spPr>
          <a:xfrm>
            <a:off x="2362200" y="3200399"/>
            <a:ext cx="1981200" cy="7620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Protocol response convertor(De-Layering)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C82FA4-72FA-DE8C-B7BE-E2CC9543679C}"/>
              </a:ext>
            </a:extLst>
          </p:cNvPr>
          <p:cNvSpPr/>
          <p:nvPr/>
        </p:nvSpPr>
        <p:spPr>
          <a:xfrm>
            <a:off x="6609559" y="3200399"/>
            <a:ext cx="2305841" cy="7620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Protocol request convertor (layering)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0B54F8-C6D4-40A2-4643-9DB3E57A277A}"/>
              </a:ext>
            </a:extLst>
          </p:cNvPr>
          <p:cNvSpPr/>
          <p:nvPr/>
        </p:nvSpPr>
        <p:spPr>
          <a:xfrm>
            <a:off x="7162800" y="4267199"/>
            <a:ext cx="1192410" cy="7620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Sequencer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511F37-EAD7-BF43-B53C-E75C49A6C9B5}"/>
              </a:ext>
            </a:extLst>
          </p:cNvPr>
          <p:cNvSpPr/>
          <p:nvPr/>
        </p:nvSpPr>
        <p:spPr>
          <a:xfrm>
            <a:off x="7166970" y="5181599"/>
            <a:ext cx="1188240" cy="7620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Driver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B7B027-043C-C9FB-F7EA-FA2C3877F786}"/>
              </a:ext>
            </a:extLst>
          </p:cNvPr>
          <p:cNvSpPr/>
          <p:nvPr/>
        </p:nvSpPr>
        <p:spPr>
          <a:xfrm>
            <a:off x="4933160" y="4436268"/>
            <a:ext cx="1112040" cy="7620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Monitor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F829142-CA75-6196-03DF-2C536F0089AC}"/>
              </a:ext>
            </a:extLst>
          </p:cNvPr>
          <p:cNvSpPr/>
          <p:nvPr/>
        </p:nvSpPr>
        <p:spPr>
          <a:xfrm>
            <a:off x="2795585" y="2018500"/>
            <a:ext cx="1112040" cy="7620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Monitor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9896E6-002A-50FB-8095-052301EEF70B}"/>
              </a:ext>
            </a:extLst>
          </p:cNvPr>
          <p:cNvSpPr/>
          <p:nvPr/>
        </p:nvSpPr>
        <p:spPr>
          <a:xfrm>
            <a:off x="4933160" y="2004213"/>
            <a:ext cx="1112040" cy="762001"/>
          </a:xfrm>
          <a:prstGeom prst="rect">
            <a:avLst/>
          </a:prstGeom>
          <a:pattFill prst="pct90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Driver (unused)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E4AB33-C868-4559-1E6E-4B5D16758A91}"/>
              </a:ext>
            </a:extLst>
          </p:cNvPr>
          <p:cNvSpPr/>
          <p:nvPr/>
        </p:nvSpPr>
        <p:spPr>
          <a:xfrm>
            <a:off x="7112000" y="2008175"/>
            <a:ext cx="1270000" cy="7620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Sequencer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3C13E30-7801-37B4-837D-F44B82AF2485}"/>
              </a:ext>
            </a:extLst>
          </p:cNvPr>
          <p:cNvCxnSpPr>
            <a:cxnSpLocks/>
            <a:stCxn id="16" idx="2"/>
            <a:endCxn id="10" idx="0"/>
          </p:cNvCxnSpPr>
          <p:nvPr/>
        </p:nvCxnSpPr>
        <p:spPr>
          <a:xfrm>
            <a:off x="7747000" y="2770176"/>
            <a:ext cx="15480" cy="430223"/>
          </a:xfrm>
          <a:prstGeom prst="straightConnector1">
            <a:avLst/>
          </a:prstGeom>
          <a:ln w="1587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65096E4-CAFE-2DEB-85C5-A53C10C2E7EC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7759005" y="3962400"/>
            <a:ext cx="3475" cy="304799"/>
          </a:xfrm>
          <a:prstGeom prst="straightConnector1">
            <a:avLst/>
          </a:prstGeom>
          <a:ln w="1587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12E105E-EA72-AB0D-93E6-06506D9D41FD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7759005" y="5029200"/>
            <a:ext cx="2085" cy="152399"/>
          </a:xfrm>
          <a:prstGeom prst="straightConnector1">
            <a:avLst/>
          </a:prstGeom>
          <a:ln w="1587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B276F758-22CA-04AD-72E0-DD4C1E1E5D25}"/>
              </a:ext>
            </a:extLst>
          </p:cNvPr>
          <p:cNvCxnSpPr>
            <a:cxnSpLocks/>
            <a:stCxn id="13" idx="1"/>
            <a:endCxn id="9" idx="2"/>
          </p:cNvCxnSpPr>
          <p:nvPr/>
        </p:nvCxnSpPr>
        <p:spPr>
          <a:xfrm rot="10800000">
            <a:off x="3352800" y="3962401"/>
            <a:ext cx="1580360" cy="854869"/>
          </a:xfrm>
          <a:prstGeom prst="bentConnector2">
            <a:avLst/>
          </a:prstGeom>
          <a:ln w="1587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159F19B-DF84-5171-DF77-5EC7B9B703CB}"/>
              </a:ext>
            </a:extLst>
          </p:cNvPr>
          <p:cNvCxnSpPr>
            <a:cxnSpLocks/>
            <a:stCxn id="9" idx="0"/>
            <a:endCxn id="14" idx="2"/>
          </p:cNvCxnSpPr>
          <p:nvPr/>
        </p:nvCxnSpPr>
        <p:spPr>
          <a:xfrm flipH="1" flipV="1">
            <a:off x="3351605" y="2780501"/>
            <a:ext cx="1195" cy="419898"/>
          </a:xfrm>
          <a:prstGeom prst="straightConnector1">
            <a:avLst/>
          </a:prstGeom>
          <a:ln w="15875">
            <a:solidFill>
              <a:schemeClr val="tx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croll: Vertical 38">
            <a:extLst>
              <a:ext uri="{FF2B5EF4-FFF2-40B4-BE49-F238E27FC236}">
                <a16:creationId xmlns:a16="http://schemas.microsoft.com/office/drawing/2014/main" id="{29B5076F-4D5A-8796-2E52-D78EA45B5C1D}"/>
              </a:ext>
            </a:extLst>
          </p:cNvPr>
          <p:cNvSpPr/>
          <p:nvPr/>
        </p:nvSpPr>
        <p:spPr>
          <a:xfrm>
            <a:off x="10134600" y="1523999"/>
            <a:ext cx="1524000" cy="1242215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Protocol A sequences</a:t>
            </a:r>
          </a:p>
        </p:txBody>
      </p: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71114EC9-05FD-B10D-303E-AB3F5E64DA0D}"/>
              </a:ext>
            </a:extLst>
          </p:cNvPr>
          <p:cNvCxnSpPr>
            <a:cxnSpLocks/>
            <a:stCxn id="39" idx="0"/>
            <a:endCxn id="16" idx="3"/>
          </p:cNvCxnSpPr>
          <p:nvPr/>
        </p:nvCxnSpPr>
        <p:spPr>
          <a:xfrm rot="16200000" flipH="1" flipV="1">
            <a:off x="9206711" y="699287"/>
            <a:ext cx="865177" cy="2514600"/>
          </a:xfrm>
          <a:prstGeom prst="curvedConnector4">
            <a:avLst>
              <a:gd name="adj1" fmla="val -26422"/>
              <a:gd name="adj2" fmla="val 65152"/>
            </a:avLst>
          </a:prstGeom>
          <a:ln w="19050">
            <a:solidFill>
              <a:schemeClr val="tx2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428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7E4AC-8795-D125-13DC-FA5E5004F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905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C46C3-75F2-1516-EDD0-6A403648C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399"/>
            <a:ext cx="10972800" cy="46482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CFEFD-1E3B-9BA9-708E-88836E1A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Accellera Systems Initiative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32A948-989C-AE42-7ECE-DBB57B1D4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AFE82B-F9AC-331B-124D-F8B8622E1BB3}"/>
              </a:ext>
            </a:extLst>
          </p:cNvPr>
          <p:cNvSpPr/>
          <p:nvPr/>
        </p:nvSpPr>
        <p:spPr>
          <a:xfrm>
            <a:off x="914400" y="1524000"/>
            <a:ext cx="152400" cy="4419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B8FAF3-FBFB-B947-7653-63A8CB471BBB}"/>
              </a:ext>
            </a:extLst>
          </p:cNvPr>
          <p:cNvSpPr/>
          <p:nvPr/>
        </p:nvSpPr>
        <p:spPr>
          <a:xfrm>
            <a:off x="4305300" y="1526380"/>
            <a:ext cx="152400" cy="4419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732FB3-8A2B-C4FA-F9EA-807620442CF0}"/>
              </a:ext>
            </a:extLst>
          </p:cNvPr>
          <p:cNvSpPr/>
          <p:nvPr/>
        </p:nvSpPr>
        <p:spPr>
          <a:xfrm>
            <a:off x="7696200" y="1485900"/>
            <a:ext cx="152400" cy="4419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0127A0-A21D-0731-CB4B-E75BF34DEE82}"/>
              </a:ext>
            </a:extLst>
          </p:cNvPr>
          <p:cNvSpPr/>
          <p:nvPr/>
        </p:nvSpPr>
        <p:spPr>
          <a:xfrm>
            <a:off x="10934700" y="1483519"/>
            <a:ext cx="152400" cy="4419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A3CA2D-2C5A-D7FE-B843-2DF35AED5010}"/>
              </a:ext>
            </a:extLst>
          </p:cNvPr>
          <p:cNvCxnSpPr/>
          <p:nvPr/>
        </p:nvCxnSpPr>
        <p:spPr>
          <a:xfrm>
            <a:off x="762000" y="20574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A9F4F0E-4556-C0A6-6394-9B88121ED7DC}"/>
              </a:ext>
            </a:extLst>
          </p:cNvPr>
          <p:cNvCxnSpPr/>
          <p:nvPr/>
        </p:nvCxnSpPr>
        <p:spPr>
          <a:xfrm>
            <a:off x="762000" y="21336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7088A5-B1AB-3271-3DE4-7D8D53F71CAC}"/>
              </a:ext>
            </a:extLst>
          </p:cNvPr>
          <p:cNvCxnSpPr/>
          <p:nvPr/>
        </p:nvCxnSpPr>
        <p:spPr>
          <a:xfrm>
            <a:off x="4152900" y="23622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AC08BCF-DC92-4F0A-F304-A14F3032E957}"/>
              </a:ext>
            </a:extLst>
          </p:cNvPr>
          <p:cNvCxnSpPr/>
          <p:nvPr/>
        </p:nvCxnSpPr>
        <p:spPr>
          <a:xfrm>
            <a:off x="4152900" y="24384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BC721DD-C10A-F81D-0AE6-6A3DDCA55635}"/>
              </a:ext>
            </a:extLst>
          </p:cNvPr>
          <p:cNvCxnSpPr/>
          <p:nvPr/>
        </p:nvCxnSpPr>
        <p:spPr>
          <a:xfrm>
            <a:off x="4152900" y="26670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18F70E3-1EF1-A8D2-5A61-4BACA24E4A60}"/>
              </a:ext>
            </a:extLst>
          </p:cNvPr>
          <p:cNvCxnSpPr/>
          <p:nvPr/>
        </p:nvCxnSpPr>
        <p:spPr>
          <a:xfrm>
            <a:off x="4152900" y="27432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3753E6F-9C34-D3D4-6D57-CF5ECF4EA0CA}"/>
              </a:ext>
            </a:extLst>
          </p:cNvPr>
          <p:cNvCxnSpPr/>
          <p:nvPr/>
        </p:nvCxnSpPr>
        <p:spPr>
          <a:xfrm>
            <a:off x="7543800" y="22860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1467E9-8BC7-9F8B-523B-72BCC892197D}"/>
              </a:ext>
            </a:extLst>
          </p:cNvPr>
          <p:cNvCxnSpPr/>
          <p:nvPr/>
        </p:nvCxnSpPr>
        <p:spPr>
          <a:xfrm>
            <a:off x="7543800" y="23622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E3A9C98-A26D-3EAC-8BA3-0E8C875813E7}"/>
              </a:ext>
            </a:extLst>
          </p:cNvPr>
          <p:cNvCxnSpPr/>
          <p:nvPr/>
        </p:nvCxnSpPr>
        <p:spPr>
          <a:xfrm>
            <a:off x="10782300" y="2605087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9AA4F60-A24F-1571-0924-D94EC6E82FBD}"/>
              </a:ext>
            </a:extLst>
          </p:cNvPr>
          <p:cNvCxnSpPr/>
          <p:nvPr/>
        </p:nvCxnSpPr>
        <p:spPr>
          <a:xfrm>
            <a:off x="10782300" y="2681287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7A483C2-FEF3-A084-261C-DF7BD5AB4488}"/>
              </a:ext>
            </a:extLst>
          </p:cNvPr>
          <p:cNvCxnSpPr/>
          <p:nvPr/>
        </p:nvCxnSpPr>
        <p:spPr>
          <a:xfrm>
            <a:off x="10782300" y="36576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0B2AEEA-BEE5-7178-1A74-8818B77B6B38}"/>
              </a:ext>
            </a:extLst>
          </p:cNvPr>
          <p:cNvCxnSpPr/>
          <p:nvPr/>
        </p:nvCxnSpPr>
        <p:spPr>
          <a:xfrm>
            <a:off x="10782300" y="37338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CCD5DE4-E030-C86F-0604-532826F28199}"/>
              </a:ext>
            </a:extLst>
          </p:cNvPr>
          <p:cNvCxnSpPr/>
          <p:nvPr/>
        </p:nvCxnSpPr>
        <p:spPr>
          <a:xfrm>
            <a:off x="7565231" y="39624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05682B5-6E09-55C3-877A-3A6E4F84936E}"/>
              </a:ext>
            </a:extLst>
          </p:cNvPr>
          <p:cNvCxnSpPr/>
          <p:nvPr/>
        </p:nvCxnSpPr>
        <p:spPr>
          <a:xfrm>
            <a:off x="7565231" y="40386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652569C-7CE0-4600-8B49-2A5745E6A25F}"/>
              </a:ext>
            </a:extLst>
          </p:cNvPr>
          <p:cNvCxnSpPr/>
          <p:nvPr/>
        </p:nvCxnSpPr>
        <p:spPr>
          <a:xfrm>
            <a:off x="4152900" y="44196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7F4CCE1-E324-05D0-0303-BCCBFE5823C3}"/>
              </a:ext>
            </a:extLst>
          </p:cNvPr>
          <p:cNvCxnSpPr/>
          <p:nvPr/>
        </p:nvCxnSpPr>
        <p:spPr>
          <a:xfrm>
            <a:off x="4152900" y="44958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3DA6F20-7BD8-557B-0A27-CFF2DA4FFB7E}"/>
              </a:ext>
            </a:extLst>
          </p:cNvPr>
          <p:cNvCxnSpPr/>
          <p:nvPr/>
        </p:nvCxnSpPr>
        <p:spPr>
          <a:xfrm>
            <a:off x="757237" y="47244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2A7FF9D-C235-827D-A944-EC7D81ECE43D}"/>
              </a:ext>
            </a:extLst>
          </p:cNvPr>
          <p:cNvCxnSpPr/>
          <p:nvPr/>
        </p:nvCxnSpPr>
        <p:spPr>
          <a:xfrm>
            <a:off x="757237" y="48006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EAFE250-4972-C283-D10B-4E5F0D41A5EF}"/>
              </a:ext>
            </a:extLst>
          </p:cNvPr>
          <p:cNvCxnSpPr/>
          <p:nvPr/>
        </p:nvCxnSpPr>
        <p:spPr>
          <a:xfrm>
            <a:off x="757237" y="50292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52BE181-0319-4BEF-1D9B-56B2735C9812}"/>
              </a:ext>
            </a:extLst>
          </p:cNvPr>
          <p:cNvCxnSpPr/>
          <p:nvPr/>
        </p:nvCxnSpPr>
        <p:spPr>
          <a:xfrm>
            <a:off x="757237" y="51054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ADB1347-CCA2-3DD7-D7D1-588C67206DFC}"/>
              </a:ext>
            </a:extLst>
          </p:cNvPr>
          <p:cNvCxnSpPr/>
          <p:nvPr/>
        </p:nvCxnSpPr>
        <p:spPr>
          <a:xfrm>
            <a:off x="4131469" y="54864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C68247F-DD26-C0F6-8469-A97C1A00C26B}"/>
              </a:ext>
            </a:extLst>
          </p:cNvPr>
          <p:cNvCxnSpPr/>
          <p:nvPr/>
        </p:nvCxnSpPr>
        <p:spPr>
          <a:xfrm>
            <a:off x="4131469" y="55626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92C6DB8-BF08-C884-536E-3B6C1AC8AF8A}"/>
              </a:ext>
            </a:extLst>
          </p:cNvPr>
          <p:cNvCxnSpPr/>
          <p:nvPr/>
        </p:nvCxnSpPr>
        <p:spPr>
          <a:xfrm>
            <a:off x="7555706" y="54864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579F4B2-F947-A0CE-0E71-33B7621CDC24}"/>
              </a:ext>
            </a:extLst>
          </p:cNvPr>
          <p:cNvCxnSpPr/>
          <p:nvPr/>
        </p:nvCxnSpPr>
        <p:spPr>
          <a:xfrm>
            <a:off x="7555706" y="5562600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57A02FD-3BC0-6DE8-7FA9-514711145C55}"/>
              </a:ext>
            </a:extLst>
          </p:cNvPr>
          <p:cNvCxnSpPr/>
          <p:nvPr/>
        </p:nvCxnSpPr>
        <p:spPr>
          <a:xfrm>
            <a:off x="10858500" y="5650706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B591B53-8497-B612-D8AE-052260E9A612}"/>
              </a:ext>
            </a:extLst>
          </p:cNvPr>
          <p:cNvCxnSpPr/>
          <p:nvPr/>
        </p:nvCxnSpPr>
        <p:spPr>
          <a:xfrm>
            <a:off x="10858500" y="5726906"/>
            <a:ext cx="457200" cy="0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0B6962E-0E3F-03BD-5588-9F8DC8A7026B}"/>
              </a:ext>
            </a:extLst>
          </p:cNvPr>
          <p:cNvCxnSpPr/>
          <p:nvPr/>
        </p:nvCxnSpPr>
        <p:spPr>
          <a:xfrm>
            <a:off x="1066800" y="2111376"/>
            <a:ext cx="3238500" cy="25082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4943AF3-4535-0FC3-A8E2-AE9314C8AD51}"/>
              </a:ext>
            </a:extLst>
          </p:cNvPr>
          <p:cNvCxnSpPr>
            <a:cxnSpLocks/>
          </p:cNvCxnSpPr>
          <p:nvPr/>
        </p:nvCxnSpPr>
        <p:spPr>
          <a:xfrm flipV="1">
            <a:off x="4381500" y="2307829"/>
            <a:ext cx="3429000" cy="38933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0FAC972-1474-ADA7-2167-9355A9D050A1}"/>
              </a:ext>
            </a:extLst>
          </p:cNvPr>
          <p:cNvCxnSpPr>
            <a:cxnSpLocks/>
          </p:cNvCxnSpPr>
          <p:nvPr/>
        </p:nvCxnSpPr>
        <p:spPr>
          <a:xfrm>
            <a:off x="7886700" y="2324100"/>
            <a:ext cx="3069431" cy="312936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0AF6533-6F70-DFED-7AB3-2C67AB22F903}"/>
              </a:ext>
            </a:extLst>
          </p:cNvPr>
          <p:cNvCxnSpPr>
            <a:cxnSpLocks/>
            <a:stCxn id="10" idx="3"/>
          </p:cNvCxnSpPr>
          <p:nvPr/>
        </p:nvCxnSpPr>
        <p:spPr>
          <a:xfrm flipH="1">
            <a:off x="7829550" y="3693320"/>
            <a:ext cx="3257550" cy="299244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F420B85-5EFF-ABAF-C62A-46FD33933DBB}"/>
              </a:ext>
            </a:extLst>
          </p:cNvPr>
          <p:cNvCxnSpPr>
            <a:cxnSpLocks/>
          </p:cNvCxnSpPr>
          <p:nvPr/>
        </p:nvCxnSpPr>
        <p:spPr>
          <a:xfrm flipH="1">
            <a:off x="4479131" y="4022727"/>
            <a:ext cx="3255171" cy="473073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9A60347-14B6-8A38-C1E6-04D864F69F1D}"/>
              </a:ext>
            </a:extLst>
          </p:cNvPr>
          <p:cNvCxnSpPr>
            <a:cxnSpLocks/>
          </p:cNvCxnSpPr>
          <p:nvPr/>
        </p:nvCxnSpPr>
        <p:spPr>
          <a:xfrm flipH="1">
            <a:off x="1066800" y="4465637"/>
            <a:ext cx="3238500" cy="28476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6012391-4FA1-CBC8-D02B-71F74D55E474}"/>
              </a:ext>
            </a:extLst>
          </p:cNvPr>
          <p:cNvCxnSpPr>
            <a:cxnSpLocks/>
          </p:cNvCxnSpPr>
          <p:nvPr/>
        </p:nvCxnSpPr>
        <p:spPr>
          <a:xfrm>
            <a:off x="1066800" y="5073650"/>
            <a:ext cx="3233737" cy="45085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FB7712B-8928-5F4E-58A6-56449EF8429B}"/>
              </a:ext>
            </a:extLst>
          </p:cNvPr>
          <p:cNvCxnSpPr>
            <a:cxnSpLocks/>
          </p:cNvCxnSpPr>
          <p:nvPr/>
        </p:nvCxnSpPr>
        <p:spPr>
          <a:xfrm>
            <a:off x="4449366" y="5516564"/>
            <a:ext cx="3203972" cy="43656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83B16991-5A35-3D46-3A16-C5A0FAB3B847}"/>
              </a:ext>
            </a:extLst>
          </p:cNvPr>
          <p:cNvCxnSpPr>
            <a:cxnSpLocks/>
          </p:cNvCxnSpPr>
          <p:nvPr/>
        </p:nvCxnSpPr>
        <p:spPr>
          <a:xfrm>
            <a:off x="7848600" y="5524500"/>
            <a:ext cx="3095625" cy="19050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3933FDFC-AB0D-B7EA-F75B-AF7D9A5E9F81}"/>
              </a:ext>
            </a:extLst>
          </p:cNvPr>
          <p:cNvSpPr txBox="1"/>
          <p:nvPr/>
        </p:nvSpPr>
        <p:spPr>
          <a:xfrm>
            <a:off x="609600" y="121293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Driver B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23F61C3-FC02-0C50-42DE-F16BA206B9A0}"/>
              </a:ext>
            </a:extLst>
          </p:cNvPr>
          <p:cNvSpPr txBox="1"/>
          <p:nvPr/>
        </p:nvSpPr>
        <p:spPr>
          <a:xfrm>
            <a:off x="3748087" y="120094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Sequencer B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F8D48B2-99FC-4B7A-8BED-0A4081188255}"/>
              </a:ext>
            </a:extLst>
          </p:cNvPr>
          <p:cNvSpPr txBox="1"/>
          <p:nvPr/>
        </p:nvSpPr>
        <p:spPr>
          <a:xfrm>
            <a:off x="7341393" y="113748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Sequencer 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21BC308-E786-AFC8-5721-262BB4C01F4A}"/>
              </a:ext>
            </a:extLst>
          </p:cNvPr>
          <p:cNvSpPr txBox="1"/>
          <p:nvPr/>
        </p:nvSpPr>
        <p:spPr>
          <a:xfrm>
            <a:off x="10553700" y="111180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Driver A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BCD2D88-6F84-7A6C-D946-8B3817F42E78}"/>
              </a:ext>
            </a:extLst>
          </p:cNvPr>
          <p:cNvSpPr/>
          <p:nvPr/>
        </p:nvSpPr>
        <p:spPr>
          <a:xfrm>
            <a:off x="1107281" y="2246413"/>
            <a:ext cx="1331119" cy="46831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(1) </a:t>
            </a:r>
            <a:r>
              <a:rPr lang="en-US" sz="1200" dirty="0" err="1">
                <a:solidFill>
                  <a:schemeClr val="tx2">
                    <a:lumMod val="75000"/>
                  </a:schemeClr>
                </a:solidFill>
              </a:rPr>
              <a:t>get_next_item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()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DF44728-2EFB-69E3-0374-29D42A3904C0}"/>
              </a:ext>
            </a:extLst>
          </p:cNvPr>
          <p:cNvSpPr/>
          <p:nvPr/>
        </p:nvSpPr>
        <p:spPr>
          <a:xfrm>
            <a:off x="4717256" y="1924448"/>
            <a:ext cx="1331119" cy="52450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Choose a transaction to be executed 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81A1CFB-8AB3-BF55-0A2C-E31F8DCDDE8F}"/>
              </a:ext>
            </a:extLst>
          </p:cNvPr>
          <p:cNvSpPr/>
          <p:nvPr/>
        </p:nvSpPr>
        <p:spPr>
          <a:xfrm>
            <a:off x="4748212" y="2757490"/>
            <a:ext cx="1331119" cy="52450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Acknowledge the sequence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6CDCCEB-E363-F544-C876-DA302C590A75}"/>
              </a:ext>
            </a:extLst>
          </p:cNvPr>
          <p:cNvSpPr/>
          <p:nvPr/>
        </p:nvSpPr>
        <p:spPr>
          <a:xfrm>
            <a:off x="8012906" y="1687197"/>
            <a:ext cx="1331119" cy="52450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Acknowledge the sequence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FFF17E8-8398-E546-AC3D-7414213C38B7}"/>
              </a:ext>
            </a:extLst>
          </p:cNvPr>
          <p:cNvSpPr/>
          <p:nvPr/>
        </p:nvSpPr>
        <p:spPr>
          <a:xfrm>
            <a:off x="9565481" y="1582264"/>
            <a:ext cx="1331119" cy="3129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(1) </a:t>
            </a:r>
            <a:r>
              <a:rPr lang="en-US" sz="1200" dirty="0" err="1">
                <a:solidFill>
                  <a:schemeClr val="tx2">
                    <a:lumMod val="75000"/>
                  </a:schemeClr>
                </a:solidFill>
              </a:rPr>
              <a:t>Start_item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()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8E8A1B9-E369-F7D9-C95B-5413BB5F2B4B}"/>
              </a:ext>
            </a:extLst>
          </p:cNvPr>
          <p:cNvSpPr/>
          <p:nvPr/>
        </p:nvSpPr>
        <p:spPr>
          <a:xfrm>
            <a:off x="9565480" y="2738161"/>
            <a:ext cx="1331119" cy="31293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(2) Randomize seq A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4F85D2B-52D7-10D2-2283-143D8D78D758}"/>
              </a:ext>
            </a:extLst>
          </p:cNvPr>
          <p:cNvSpPr/>
          <p:nvPr/>
        </p:nvSpPr>
        <p:spPr>
          <a:xfrm>
            <a:off x="7965281" y="2667000"/>
            <a:ext cx="1331119" cy="55144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(2A) Convert sequence  A to sequence B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37B34DB-1AF5-BF75-1932-72A0ABE6BF7A}"/>
              </a:ext>
            </a:extLst>
          </p:cNvPr>
          <p:cNvSpPr/>
          <p:nvPr/>
        </p:nvSpPr>
        <p:spPr>
          <a:xfrm>
            <a:off x="7958136" y="3293667"/>
            <a:ext cx="1552575" cy="55144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(2B) Start A2B </a:t>
            </a:r>
            <a:r>
              <a:rPr lang="en-US" sz="1200" dirty="0" err="1">
                <a:solidFill>
                  <a:schemeClr val="tx2">
                    <a:lumMod val="75000"/>
                  </a:schemeClr>
                </a:solidFill>
              </a:rPr>
              <a:t>conv_seq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 on sequencer B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EC885C4-87B2-E2BD-FA9A-E935E6613E7F}"/>
              </a:ext>
            </a:extLst>
          </p:cNvPr>
          <p:cNvSpPr/>
          <p:nvPr/>
        </p:nvSpPr>
        <p:spPr>
          <a:xfrm>
            <a:off x="4600575" y="3609977"/>
            <a:ext cx="1552575" cy="53577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(3) Deliver transaction to driver B 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6790EEB-0AB2-133B-9866-8702E58A012E}"/>
              </a:ext>
            </a:extLst>
          </p:cNvPr>
          <p:cNvSpPr/>
          <p:nvPr/>
        </p:nvSpPr>
        <p:spPr>
          <a:xfrm>
            <a:off x="1152525" y="4100625"/>
            <a:ext cx="1552575" cy="4325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(4) Send item to DUT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6C82B42-AB28-09A7-8CF8-02A35E1B54A1}"/>
              </a:ext>
            </a:extLst>
          </p:cNvPr>
          <p:cNvSpPr/>
          <p:nvPr/>
        </p:nvSpPr>
        <p:spPr>
          <a:xfrm>
            <a:off x="1142999" y="5359473"/>
            <a:ext cx="1695451" cy="4325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(4a) Collect response() </a:t>
            </a:r>
          </a:p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2">
                    <a:lumMod val="75000"/>
                  </a:schemeClr>
                </a:solidFill>
              </a:rPr>
              <a:t>Item_done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()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9C2AE8A1-B915-198C-FAA9-9C9902DB513E}"/>
              </a:ext>
            </a:extLst>
          </p:cNvPr>
          <p:cNvSpPr/>
          <p:nvPr/>
        </p:nvSpPr>
        <p:spPr>
          <a:xfrm>
            <a:off x="4656137" y="5550864"/>
            <a:ext cx="1552575" cy="4325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Route resp back to original </a:t>
            </a:r>
            <a:r>
              <a:rPr lang="en-US" sz="1200" dirty="0" err="1">
                <a:solidFill>
                  <a:schemeClr val="tx2">
                    <a:lumMod val="75000"/>
                  </a:schemeClr>
                </a:solidFill>
              </a:rPr>
              <a:t>seqeunce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3013A53-376C-8024-B06E-9292532692BC}"/>
              </a:ext>
            </a:extLst>
          </p:cNvPr>
          <p:cNvSpPr/>
          <p:nvPr/>
        </p:nvSpPr>
        <p:spPr>
          <a:xfrm>
            <a:off x="7910512" y="4948493"/>
            <a:ext cx="1443038" cy="50078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Convert and route resp back to original sequence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6467579-FBE0-E69C-94D8-0A30008C6384}"/>
              </a:ext>
            </a:extLst>
          </p:cNvPr>
          <p:cNvSpPr/>
          <p:nvPr/>
        </p:nvSpPr>
        <p:spPr>
          <a:xfrm>
            <a:off x="9674421" y="5083607"/>
            <a:ext cx="1195986" cy="50078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(4b) </a:t>
            </a:r>
            <a:r>
              <a:rPr lang="en-US" sz="1200" dirty="0" err="1">
                <a:solidFill>
                  <a:schemeClr val="tx2">
                    <a:lumMod val="75000"/>
                  </a:schemeClr>
                </a:solidFill>
              </a:rPr>
              <a:t>get_response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3091665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598</Words>
  <Application>Microsoft Office PowerPoint</Application>
  <PresentationFormat>Widescreen</PresentationFormat>
  <Paragraphs>151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</vt:lpstr>
      <vt:lpstr>Office Theme</vt:lpstr>
      <vt:lpstr>  Breaking Down Barriers: Seamless Protocol Conversion with UVM Component Layering  </vt:lpstr>
      <vt:lpstr>Agenda</vt:lpstr>
      <vt:lpstr>Introduction</vt:lpstr>
      <vt:lpstr>Problem statement</vt:lpstr>
      <vt:lpstr>PowerPoint Presentation</vt:lpstr>
      <vt:lpstr>What are the options ? </vt:lpstr>
      <vt:lpstr>Proposed solution</vt:lpstr>
      <vt:lpstr>Layering architecture</vt:lpstr>
      <vt:lpstr>PowerPoint Presentation</vt:lpstr>
      <vt:lpstr>Case study</vt:lpstr>
      <vt:lpstr>Results</vt:lpstr>
      <vt:lpstr>PowerPoint Presentation</vt:lpstr>
      <vt:lpstr>Relevance</vt:lpstr>
      <vt:lpstr>References</vt:lpstr>
      <vt:lpstr>Acknowledgement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2023-07-28T07:32:40Z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  <property fmtid="{D5CDD505-2E9C-101B-9397-08002B2CF9AE}" pid="3" name="MSIP_Label_6f75f480-7803-4ee9-bb54-84d0635fdbe7_Enabled">
    <vt:lpwstr>true</vt:lpwstr>
  </property>
  <property fmtid="{D5CDD505-2E9C-101B-9397-08002B2CF9AE}" pid="4" name="MSIP_Label_6f75f480-7803-4ee9-bb54-84d0635fdbe7_SetDate">
    <vt:lpwstr>2022-12-15T10:58:23Z</vt:lpwstr>
  </property>
  <property fmtid="{D5CDD505-2E9C-101B-9397-08002B2CF9AE}" pid="5" name="MSIP_Label_6f75f480-7803-4ee9-bb54-84d0635fdbe7_Method">
    <vt:lpwstr>Privileged</vt:lpwstr>
  </property>
  <property fmtid="{D5CDD505-2E9C-101B-9397-08002B2CF9AE}" pid="6" name="MSIP_Label_6f75f480-7803-4ee9-bb54-84d0635fdbe7_Name">
    <vt:lpwstr>unrestricted</vt:lpwstr>
  </property>
  <property fmtid="{D5CDD505-2E9C-101B-9397-08002B2CF9AE}" pid="7" name="MSIP_Label_6f75f480-7803-4ee9-bb54-84d0635fdbe7_SiteId">
    <vt:lpwstr>38ae3bcd-9579-4fd4-adda-b42e1495d55a</vt:lpwstr>
  </property>
  <property fmtid="{D5CDD505-2E9C-101B-9397-08002B2CF9AE}" pid="8" name="MSIP_Label_6f75f480-7803-4ee9-bb54-84d0635fdbe7_ActionId">
    <vt:lpwstr>38c0abd5-c799-45e9-985a-ca31d84c522b</vt:lpwstr>
  </property>
  <property fmtid="{D5CDD505-2E9C-101B-9397-08002B2CF9AE}" pid="9" name="MSIP_Label_6f75f480-7803-4ee9-bb54-84d0635fdbe7_ContentBits">
    <vt:lpwstr>0</vt:lpwstr>
  </property>
  <property fmtid="{D5CDD505-2E9C-101B-9397-08002B2CF9AE}" pid="10" name="Document_Confidentiality">
    <vt:lpwstr>Unrestricted</vt:lpwstr>
  </property>
</Properties>
</file>