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7"/>
  </p:notesMasterIdLst>
  <p:handoutMasterIdLst>
    <p:handoutMasterId r:id="rId18"/>
  </p:handoutMasterIdLst>
  <p:sldIdLst>
    <p:sldId id="501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05" r:id="rId16"/>
  </p:sldIdLst>
  <p:sldSz cx="12192000" cy="6858000"/>
  <p:notesSz cx="10048875" cy="69183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9B3DC-2D83-47ED-82DC-4C9E4AC6CAB9}" v="28" dt="2023-08-01T12:58:00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85" d="100"/>
          <a:sy n="85" d="100"/>
        </p:scale>
        <p:origin x="269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02.08.2023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Faster and Efficient Timing Constraint Verification Methodology for GFX SOCs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Vineeth B, SOC Design Engineer</a:t>
            </a:r>
          </a:p>
          <a:p>
            <a:r>
              <a:rPr lang="en-US" dirty="0"/>
              <a:t>Deepmala Sachan, SOC Design Manager</a:t>
            </a:r>
          </a:p>
          <a:p>
            <a:r>
              <a:rPr lang="en-US" dirty="0"/>
              <a:t>Intel Technology India Pvt. Ltd.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9A9D-01A1-B6D8-B40F-19841A4F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MCP Exception Verification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DB85-D9D4-6709-4E3C-515F5EB1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 MCP Exception Formal Verification Results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SOC MCP Exception Assertion Verification Results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9104D-387D-FECE-8EB8-8DA5AB26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1E628-67DA-FCD6-4643-758454AC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B1662D-6589-1FB8-CAED-30479BD39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80478"/>
              </p:ext>
            </p:extLst>
          </p:nvPr>
        </p:nvGraphicFramePr>
        <p:xfrm>
          <a:off x="609600" y="2057400"/>
          <a:ext cx="10972799" cy="1371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74936">
                  <a:extLst>
                    <a:ext uri="{9D8B030D-6E8A-4147-A177-3AD203B41FA5}">
                      <a16:colId xmlns:a16="http://schemas.microsoft.com/office/drawing/2014/main" val="3501589308"/>
                    </a:ext>
                  </a:extLst>
                </a:gridCol>
                <a:gridCol w="2174936">
                  <a:extLst>
                    <a:ext uri="{9D8B030D-6E8A-4147-A177-3AD203B41FA5}">
                      <a16:colId xmlns:a16="http://schemas.microsoft.com/office/drawing/2014/main" val="868035331"/>
                    </a:ext>
                  </a:extLst>
                </a:gridCol>
                <a:gridCol w="2174936">
                  <a:extLst>
                    <a:ext uri="{9D8B030D-6E8A-4147-A177-3AD203B41FA5}">
                      <a16:colId xmlns:a16="http://schemas.microsoft.com/office/drawing/2014/main" val="3163516290"/>
                    </a:ext>
                  </a:extLst>
                </a:gridCol>
                <a:gridCol w="2174936">
                  <a:extLst>
                    <a:ext uri="{9D8B030D-6E8A-4147-A177-3AD203B41FA5}">
                      <a16:colId xmlns:a16="http://schemas.microsoft.com/office/drawing/2014/main" val="298257942"/>
                    </a:ext>
                  </a:extLst>
                </a:gridCol>
                <a:gridCol w="2273055">
                  <a:extLst>
                    <a:ext uri="{9D8B030D-6E8A-4147-A177-3AD203B41FA5}">
                      <a16:colId xmlns:a16="http://schemas.microsoft.com/office/drawing/2014/main" val="259510448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PASSING MCPs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FAILING MCPs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 PATH MCPs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SKIPPED MCPs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WAIVED MCPs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697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</a:rPr>
                        <a:t>58.76%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27%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10.11%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3.46%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0.67%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838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1D4BFD-F024-8955-7133-355FA2706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05022"/>
              </p:ext>
            </p:extLst>
          </p:nvPr>
        </p:nvGraphicFramePr>
        <p:xfrm>
          <a:off x="609600" y="4419601"/>
          <a:ext cx="11049000" cy="13128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09464">
                  <a:extLst>
                    <a:ext uri="{9D8B030D-6E8A-4147-A177-3AD203B41FA5}">
                      <a16:colId xmlns:a16="http://schemas.microsoft.com/office/drawing/2014/main" val="3436902968"/>
                    </a:ext>
                  </a:extLst>
                </a:gridCol>
                <a:gridCol w="1930358">
                  <a:extLst>
                    <a:ext uri="{9D8B030D-6E8A-4147-A177-3AD203B41FA5}">
                      <a16:colId xmlns:a16="http://schemas.microsoft.com/office/drawing/2014/main" val="1687806129"/>
                    </a:ext>
                  </a:extLst>
                </a:gridCol>
                <a:gridCol w="1767962">
                  <a:extLst>
                    <a:ext uri="{9D8B030D-6E8A-4147-A177-3AD203B41FA5}">
                      <a16:colId xmlns:a16="http://schemas.microsoft.com/office/drawing/2014/main" val="2447320799"/>
                    </a:ext>
                  </a:extLst>
                </a:gridCol>
                <a:gridCol w="2334810">
                  <a:extLst>
                    <a:ext uri="{9D8B030D-6E8A-4147-A177-3AD203B41FA5}">
                      <a16:colId xmlns:a16="http://schemas.microsoft.com/office/drawing/2014/main" val="929766897"/>
                    </a:ext>
                  </a:extLst>
                </a:gridCol>
                <a:gridCol w="2506406">
                  <a:extLst>
                    <a:ext uri="{9D8B030D-6E8A-4147-A177-3AD203B41FA5}">
                      <a16:colId xmlns:a16="http://schemas.microsoft.com/office/drawing/2014/main" val="4008388010"/>
                    </a:ext>
                  </a:extLst>
                </a:gridCol>
              </a:tblGrid>
              <a:tr h="1008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Functional (non-DFX) MCP Assertions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PASSED Assertions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FAILED Assertions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UNCOVERED Assertions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MCPs corresponding to Assertion Failures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380776"/>
                  </a:ext>
                </a:extLst>
              </a:tr>
              <a:tr h="3024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22%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0.02%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77.98%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9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20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046F-33EA-CE80-2037-883DA452E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2E8D7-E24B-DD7D-AB35-CF5D8B06E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Faster, Scalable and more Efficient than conventional methods (such as GLS)</a:t>
            </a:r>
          </a:p>
          <a:p>
            <a:r>
              <a:rPr lang="en-US" dirty="0"/>
              <a:t>Achieved Significant Shift-Left in the Timing Closure of the design</a:t>
            </a:r>
          </a:p>
          <a:p>
            <a:pPr lvl="1"/>
            <a:r>
              <a:rPr lang="en-US" dirty="0"/>
              <a:t>Enabled all the unmapped constraints and clock warnings to be uncovered and resolved at an early stage of the design cycle</a:t>
            </a:r>
          </a:p>
          <a:p>
            <a:r>
              <a:rPr lang="en-US" dirty="0"/>
              <a:t>Achieved Significant Noise Reduction in Timing Exception Verification</a:t>
            </a:r>
          </a:p>
          <a:p>
            <a:pPr lvl="1"/>
            <a:r>
              <a:rPr lang="en-US" dirty="0"/>
              <a:t>All the timing exceptions that do not require verification were identified upfront and excluded from the formal verification</a:t>
            </a:r>
          </a:p>
          <a:p>
            <a:r>
              <a:rPr lang="en-US" dirty="0"/>
              <a:t>Identified and Fixed all Incorrect MCP Exceptions before Timing Closure</a:t>
            </a:r>
          </a:p>
          <a:p>
            <a:pPr lvl="1"/>
            <a:r>
              <a:rPr lang="en-US" dirty="0"/>
              <a:t>Prevented any potential silicon escape and costly re-spins</a:t>
            </a:r>
          </a:p>
          <a:p>
            <a:r>
              <a:rPr lang="en-US" dirty="0"/>
              <a:t>Improved the Overall Accuracy and Reliability of Timing Constraints leading to a Higher Quality Design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E2F8F-A076-2567-6A1D-9BEC0A92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DEC82-469A-7B09-BC01-74CFB878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7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2394-333D-BC8F-422B-E4AF6B90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C1CEF90-15AB-949A-13C4-E33847B6B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Complex High-Performance Designs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Accuracy of timing constraints is critical for proper synthesis results and timing closure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Gate-Level Simulation (GLS) is the conventional methodology used to verify the timing constraints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Occurs too late in the design cycle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Long turnaround time (TAT)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coverage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Huge effort to debug failures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CEE6D78-53F4-1C35-62AC-25C462D3A5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607940"/>
            <a:ext cx="5384800" cy="4510484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1443A-38B4-74D8-88B6-28FD1D6D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0B2B1-9062-E082-25A5-757891BB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7034-A5F1-11C5-E867-5E3E82AB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Timing Constraint Verification Methodology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375D997-CDF3-0228-FFD1-991B08B3E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548640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Primary Inputs</a:t>
            </a:r>
          </a:p>
          <a:p>
            <a:pPr lvl="1"/>
            <a:r>
              <a:rPr lang="en-US" dirty="0"/>
              <a:t>RTL </a:t>
            </a:r>
            <a:r>
              <a:rPr lang="en-US" dirty="0" err="1"/>
              <a:t>Filelist</a:t>
            </a:r>
            <a:endParaRPr lang="en-US" dirty="0"/>
          </a:p>
          <a:p>
            <a:pPr lvl="1"/>
            <a:r>
              <a:rPr lang="en-US" sz="2400" dirty="0"/>
              <a:t>HIP Collateral (Liberty File)</a:t>
            </a:r>
            <a:endParaRPr lang="en-US" dirty="0"/>
          </a:p>
          <a:p>
            <a:pPr lvl="1"/>
            <a:r>
              <a:rPr lang="en-US" sz="2400" dirty="0"/>
              <a:t>Timing Constraints (TCL File)</a:t>
            </a:r>
          </a:p>
          <a:p>
            <a:pPr lvl="1"/>
            <a:r>
              <a:rPr lang="en-US" sz="2400" dirty="0"/>
              <a:t>Block Configuration File (TCL file)</a:t>
            </a:r>
            <a:endParaRPr lang="en-US" dirty="0"/>
          </a:p>
          <a:p>
            <a:r>
              <a:rPr lang="en-US" sz="2800" dirty="0"/>
              <a:t>Ensure Zero Clock Warnings</a:t>
            </a:r>
            <a:endParaRPr lang="en-US" dirty="0"/>
          </a:p>
          <a:p>
            <a:r>
              <a:rPr lang="en-US" dirty="0"/>
              <a:t>Ensure 100% Constraint Mapping</a:t>
            </a:r>
            <a:endParaRPr lang="en-US" sz="3600" dirty="0"/>
          </a:p>
          <a:p>
            <a:r>
              <a:rPr lang="en-US" sz="2800" dirty="0"/>
              <a:t>Timing Exception Formal Verification</a:t>
            </a:r>
          </a:p>
          <a:p>
            <a:pPr lvl="1"/>
            <a:r>
              <a:rPr lang="en-US" sz="2400" dirty="0"/>
              <a:t>Generate Assertions for </a:t>
            </a:r>
            <a:r>
              <a:rPr lang="en-US" dirty="0"/>
              <a:t>F</a:t>
            </a:r>
            <a:r>
              <a:rPr lang="en-US" sz="2400" dirty="0"/>
              <a:t>ailures</a:t>
            </a:r>
          </a:p>
          <a:p>
            <a:pPr lvl="1"/>
            <a:r>
              <a:rPr lang="en-US" dirty="0"/>
              <a:t>Separate Functional &amp; DFX Assertions</a:t>
            </a:r>
          </a:p>
          <a:p>
            <a:r>
              <a:rPr lang="en-US" sz="2800" dirty="0"/>
              <a:t>Assertion Verification in Simulation</a:t>
            </a:r>
          </a:p>
          <a:p>
            <a:endParaRPr lang="en-US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208116D-C325-C736-91DE-7D8CA35C2B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23" y="1600201"/>
            <a:ext cx="5194354" cy="4525963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2709C-36AB-774D-7756-6B0E76AB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0CB6B-6B35-15D8-A735-26638CF5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9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D4E-BE66-1B80-B19D-4B50D351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Verification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25EB-B2AF-417C-1647-C37128FCB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Specifying Synchronizer Cells in Design</a:t>
            </a:r>
          </a:p>
          <a:p>
            <a:pPr lvl="1"/>
            <a:r>
              <a:rPr lang="en-US" dirty="0"/>
              <a:t>Formal verification passes for all timing paths with synchronizer cell as endpoint</a:t>
            </a:r>
          </a:p>
          <a:p>
            <a:r>
              <a:rPr lang="en-US" dirty="0"/>
              <a:t>Constrain Input/Asynchronous Reset Ports affecting formal verification of timing exceptions</a:t>
            </a:r>
          </a:p>
          <a:p>
            <a:pPr lvl="1"/>
            <a:r>
              <a:rPr lang="en-US" dirty="0"/>
              <a:t>Input ports must be constrained to its legal values</a:t>
            </a:r>
          </a:p>
          <a:p>
            <a:pPr lvl="1"/>
            <a:r>
              <a:rPr lang="en-US" dirty="0"/>
              <a:t>Asynchronous reset ports must be constrained to its non-reset value</a:t>
            </a:r>
          </a:p>
          <a:p>
            <a:pPr lvl="1"/>
            <a:r>
              <a:rPr lang="en-US" dirty="0"/>
              <a:t>Formal verification passes for all timing paths having static </a:t>
            </a:r>
            <a:r>
              <a:rPr lang="en-US" dirty="0" err="1"/>
              <a:t>startpoint</a:t>
            </a:r>
            <a:endParaRPr lang="en-US" dirty="0"/>
          </a:p>
          <a:p>
            <a:r>
              <a:rPr lang="en-US" dirty="0"/>
              <a:t>Excluding Timing Don’t Cares</a:t>
            </a:r>
          </a:p>
          <a:p>
            <a:r>
              <a:rPr lang="en-US" dirty="0"/>
              <a:t>Importing Clock Domain Crossing (CDC) Constraints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101B9-26C0-BA1E-B450-CF01BC5F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C1E48-F264-3D64-A089-AD37D76F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5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56C6-35F7-59FA-A490-DFF6E744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Elimination from Formal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1965-108B-B3F9-4534-8AE97C1F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 Timing Exceptions that do not require Formal Verification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040CC-A2D9-AA0C-76FA-9BC3DA94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9E7A9-BB30-F86F-7D0D-7291F5F3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619FB1-CF28-E4CA-6752-06D7C2994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86932"/>
              </p:ext>
            </p:extLst>
          </p:nvPr>
        </p:nvGraphicFramePr>
        <p:xfrm>
          <a:off x="609600" y="2057400"/>
          <a:ext cx="10972800" cy="37185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556901555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576918442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3046249508"/>
                    </a:ext>
                  </a:extLst>
                </a:gridCol>
              </a:tblGrid>
              <a:tr h="411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#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Scenario</a:t>
                      </a:r>
                      <a:endParaRPr lang="en-US" sz="2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Description</a:t>
                      </a:r>
                      <a:endParaRPr lang="en-US" sz="2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3895892"/>
                  </a:ext>
                </a:extLst>
              </a:tr>
              <a:tr h="411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NO PATH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No valid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</a:rPr>
                        <a:t>startpoints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/endpoints were found or no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</a:rPr>
                        <a:t>sensitizable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 combinational path found between them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8239899"/>
                  </a:ext>
                </a:extLst>
              </a:tr>
              <a:tr h="70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SKIPPED (I/O Ports)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Exceptions that can only be verified at higher block level where the logic that drives input ports can be inferred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575718"/>
                  </a:ext>
                </a:extLst>
              </a:tr>
              <a:tr h="3526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SKIPPED (Async Clocks)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Exceptions having asynchronous launch/capture clocks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133204"/>
                  </a:ext>
                </a:extLst>
              </a:tr>
              <a:tr h="705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SKIPPED (MCP Hold&lt;Setup)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</a:rPr>
                        <a:t>MCPs having hold shift value less than setup shift value of the corresponding MCPs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189549"/>
                  </a:ext>
                </a:extLst>
              </a:tr>
              <a:tr h="3526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SKIPPED (Duplicate)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Duplicate Exceptions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9097299"/>
                  </a:ext>
                </a:extLst>
              </a:tr>
              <a:tr h="3526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WAIVED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Exceptions corresponding to timing don’t cares</a:t>
                      </a:r>
                      <a:endParaRPr lang="en-US" sz="2400" dirty="0">
                        <a:effectLst/>
                        <a:latin typeface="Calibri (Body)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493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90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78F7-20EF-3C89-A210-7DDBB6F9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Timing Exception Assertion Verification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128139D-7D71-2DA9-D1B0-E7DA58E15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6" y="1447800"/>
            <a:ext cx="10955127" cy="4495800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149271-69C3-B89E-3A91-27940E15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AED6A-89F0-0BC2-39A7-C434F88A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5817-DCF7-4F7F-CB33-F14C8FBE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Plugging-in Assertions in RTL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C0EA3-4918-079F-DAFD-DC8D17F7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Handling Differences between Synthesis/Simulation Standard Cell Models</a:t>
            </a:r>
          </a:p>
          <a:p>
            <a:pPr lvl="1"/>
            <a:r>
              <a:rPr lang="en-US" dirty="0"/>
              <a:t>Standard cells have different implementation in synthesis and simulation</a:t>
            </a:r>
          </a:p>
          <a:p>
            <a:pPr lvl="1"/>
            <a:r>
              <a:rPr lang="en-US" dirty="0"/>
              <a:t>Results in cross-module reference resolution errors (XMREs)</a:t>
            </a:r>
          </a:p>
          <a:p>
            <a:pPr lvl="1"/>
            <a:r>
              <a:rPr lang="en-US" dirty="0"/>
              <a:t>Restrict tapping internal standard cell signals and refer signals only at the boundary of standard cell wrappers</a:t>
            </a:r>
          </a:p>
          <a:p>
            <a:r>
              <a:rPr lang="en-US" dirty="0"/>
              <a:t>Signals inside standard cell wrappers are still tapped if sequential elements are present between the signal and its input ports</a:t>
            </a:r>
          </a:p>
          <a:p>
            <a:pPr lvl="1"/>
            <a:r>
              <a:rPr lang="en-US" dirty="0"/>
              <a:t>Verification warnings issued on tapped internal standard cell signals</a:t>
            </a:r>
          </a:p>
          <a:p>
            <a:pPr lvl="1"/>
            <a:r>
              <a:rPr lang="en-US" dirty="0"/>
              <a:t>Requires mapping file to post-process generated assertions</a:t>
            </a:r>
          </a:p>
          <a:p>
            <a:pPr lvl="1"/>
            <a:r>
              <a:rPr lang="en-US" dirty="0"/>
              <a:t>Mapping File Syntax:  </a:t>
            </a:r>
            <a:r>
              <a:rPr lang="en-US" i="1" dirty="0"/>
              <a:t>&lt;module name&gt; &lt;simulation name&gt; &lt;synthesis name&gt;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D6F5B-4197-342F-CD7D-70018399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7DB53-CC0F-9B72-0709-AEECF637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3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D6C-EB8F-5D25-217F-89CF5045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Uncovered Assertions Sign-off Methodology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58E7FF3-6BB4-33D2-6D7C-0D2C56139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14585"/>
            <a:ext cx="10972800" cy="4362229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27578-DD5F-2AAD-0440-E82F71EE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11C77-008D-D66F-CA6D-629FF065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2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9A9D-01A1-B6D8-B40F-19841A4F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Unmapped Constraints/Clock Warnings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DB85-D9D4-6709-4E3C-515F5EB1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Zero Clock Warnings</a:t>
            </a:r>
          </a:p>
          <a:p>
            <a:r>
              <a:rPr lang="en-US" dirty="0"/>
              <a:t>100% Constraint Mapping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9104D-387D-FECE-8EB8-8DA5AB26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1E628-67DA-FCD6-4643-758454AC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F37DC3-55F1-442A-8096-DA55410D2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139903"/>
              </p:ext>
            </p:extLst>
          </p:nvPr>
        </p:nvGraphicFramePr>
        <p:xfrm>
          <a:off x="609600" y="2590799"/>
          <a:ext cx="10972800" cy="33528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45459">
                  <a:extLst>
                    <a:ext uri="{9D8B030D-6E8A-4147-A177-3AD203B41FA5}">
                      <a16:colId xmlns:a16="http://schemas.microsoft.com/office/drawing/2014/main" val="1214533276"/>
                    </a:ext>
                  </a:extLst>
                </a:gridCol>
                <a:gridCol w="10327341">
                  <a:extLst>
                    <a:ext uri="{9D8B030D-6E8A-4147-A177-3AD203B41FA5}">
                      <a16:colId xmlns:a16="http://schemas.microsoft.com/office/drawing/2014/main" val="568551370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Issues Found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5566667"/>
                  </a:ext>
                </a:extLst>
              </a:tr>
              <a:tr h="27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Unmapped timing constraints due to syntax errors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9778097"/>
                  </a:ext>
                </a:extLst>
              </a:tr>
              <a:tr h="27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Net has clock-like behavior, but no clock propagates to it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043660"/>
                  </a:ext>
                </a:extLst>
              </a:tr>
              <a:tr h="27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Clock propagation was stopped by a clock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344836"/>
                  </a:ext>
                </a:extLst>
              </a:tr>
              <a:tr h="27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Generated clock has an invalid edge specification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6690166"/>
                  </a:ext>
                </a:extLst>
              </a:tr>
              <a:tr h="5536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There is a clock-to-clock false path, but the clocks have the same master clock and are not exclusive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1211834"/>
                  </a:ext>
                </a:extLst>
              </a:tr>
              <a:tr h="5536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clock crossing from clock to clock has been specified as logically exclusive, but there is a nonexclusive crossing between these clocks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489419"/>
                  </a:ext>
                </a:extLst>
              </a:tr>
              <a:tr h="5536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Clocks have been specified as physically exclusive, but they can co-exist in the design at the same time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9630304"/>
                  </a:ext>
                </a:extLst>
              </a:tr>
              <a:tr h="27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Clocks are logically exclusive, but they have not been specified as such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81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585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813</Words>
  <Application>Microsoft Office PowerPoint</Application>
  <PresentationFormat>Widescreen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(Body)</vt:lpstr>
      <vt:lpstr>Times New Roman</vt:lpstr>
      <vt:lpstr>Office Theme</vt:lpstr>
      <vt:lpstr>A Faster and Efficient Timing Constraint Verification Methodology for GFX SOCs</vt:lpstr>
      <vt:lpstr>Introduction</vt:lpstr>
      <vt:lpstr>Timing Constraint Verification Methodology</vt:lpstr>
      <vt:lpstr>Formal Verification Improvements</vt:lpstr>
      <vt:lpstr>Noise Elimination from Formal Verification</vt:lpstr>
      <vt:lpstr>Timing Exception Assertion Verification</vt:lpstr>
      <vt:lpstr>Plugging-in Assertions in RTL Simulations</vt:lpstr>
      <vt:lpstr>Uncovered Assertions Sign-off Methodology</vt:lpstr>
      <vt:lpstr>Unmapped Constraints/Clock Warnings Results</vt:lpstr>
      <vt:lpstr>MCP Exception Verification Results</vt:lpstr>
      <vt:lpstr>Conclusion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2023-08-02T16:55:30Z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