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94" r:id="rId14"/>
    <p:sldId id="298" r:id="rId15"/>
    <p:sldId id="288" r:id="rId16"/>
    <p:sldId id="289" r:id="rId17"/>
    <p:sldId id="290" r:id="rId18"/>
    <p:sldId id="299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308"/>
    <a:srgbClr val="B5E61D"/>
    <a:srgbClr val="000000"/>
    <a:srgbClr val="CBB8E9"/>
    <a:srgbClr val="709FDA"/>
    <a:srgbClr val="FFA8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E:\GLS_Paper\Graphs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E:\GLS_Paper\Graphs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E:\GLS_Paper\Graphs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E:\GLS_Paper\Graphs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25.jpeg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    GLE</a:t>
            </a:r>
            <a:r>
              <a:rPr lang="en-US" baseline="0" dirty="0"/>
              <a:t> </a:t>
            </a:r>
            <a:r>
              <a:rPr lang="en-US" dirty="0"/>
              <a:t>Compile </a:t>
            </a:r>
            <a:r>
              <a:rPr lang="en-US" dirty="0" smtClean="0"/>
              <a:t>Time (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16777809942874788"/>
          <c:y val="3.708989501312336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9856283157725005"/>
          <c:y val="0.17724629250054824"/>
          <c:w val="0.33343022747156598"/>
          <c:h val="0.55571704578594328"/>
        </c:manualLayout>
      </c:layout>
      <c:doughnutChart>
        <c:varyColors val="1"/>
        <c:ser>
          <c:idx val="0"/>
          <c:order val="0"/>
          <c:tx>
            <c:strRef>
              <c:f>Sheet1!$B$42</c:f>
              <c:strCache>
                <c:ptCount val="1"/>
                <c:pt idx="0">
                  <c:v>Compile Time (Hours)</c:v>
                </c:pt>
              </c:strCache>
            </c:strRef>
          </c:tx>
          <c:dPt>
            <c:idx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C-447C-85A8-E31BCC9D5D34}"/>
              </c:ext>
            </c:extLst>
          </c:dPt>
          <c:dPt>
            <c:idx val="1"/>
            <c:spPr>
              <a:solidFill>
                <a:srgbClr val="70AD4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C-447C-85A8-E31BCC9D5D34}"/>
              </c:ext>
            </c:extLst>
          </c:dPt>
          <c:dLbls>
            <c:delete val="1"/>
          </c:dLbls>
          <c:cat>
            <c:strRef>
              <c:f>Sheet1!$A$43:$A$44</c:f>
              <c:strCache>
                <c:ptCount val="2"/>
                <c:pt idx="0">
                  <c:v>Before Enhancement</c:v>
                </c:pt>
                <c:pt idx="1">
                  <c:v>After Enhancement</c:v>
                </c:pt>
              </c:strCache>
            </c:strRef>
          </c:cat>
          <c:val>
            <c:numRef>
              <c:f>Sheet1!$B$43:$B$44</c:f>
              <c:numCache>
                <c:formatCode>General</c:formatCode>
                <c:ptCount val="2"/>
                <c:pt idx="0">
                  <c:v>30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AC-447C-85A8-E31BCC9D5D34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817199320673153"/>
          <c:y val="0.78957759186351706"/>
          <c:w val="0.75187567546703726"/>
          <c:h val="0.16094570209973758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>
          <a:softEdge rad="635000"/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BFBFBF"/>
      </a:solidFill>
      <a:round/>
    </a:ln>
    <a:effectLst>
      <a:glow rad="101600">
        <a:schemeClr val="bg1">
          <a:lumMod val="50000"/>
          <a:alpha val="40000"/>
        </a:schemeClr>
      </a:glow>
    </a:effectLst>
    <a:scene3d>
      <a:camera prst="orthographicFront"/>
      <a:lightRig rig="soft" dir="t">
        <a:rot lat="0" lon="0" rev="0"/>
      </a:lightRig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GLE Driver </a:t>
            </a:r>
            <a:r>
              <a:rPr lang="en-US" dirty="0" smtClean="0"/>
              <a:t>Clock (KHz)</a:t>
            </a:r>
            <a:endParaRPr lang="en-US" dirty="0"/>
          </a:p>
        </c:rich>
      </c:tx>
      <c:layout>
        <c:manualLayout>
          <c:xMode val="edge"/>
          <c:yMode val="edge"/>
          <c:x val="0.26544818261353686"/>
          <c:y val="3.472222222222222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938626421697293"/>
          <c:y val="0.2313659230096238"/>
          <c:w val="0.34451377952755907"/>
          <c:h val="0.57418963254593181"/>
        </c:manualLayout>
      </c:layout>
      <c:doughnutChart>
        <c:varyColors val="1"/>
        <c:ser>
          <c:idx val="0"/>
          <c:order val="0"/>
          <c:tx>
            <c:strRef>
              <c:f>Sheet1!$B$50</c:f>
              <c:strCache>
                <c:ptCount val="1"/>
                <c:pt idx="0">
                  <c:v>Driver Clock (KHz)</c:v>
                </c:pt>
              </c:strCache>
            </c:strRef>
          </c:tx>
          <c:dPt>
            <c:idx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A-4229-820F-D7561F00957F}"/>
              </c:ext>
            </c:extLst>
          </c:dPt>
          <c:dPt>
            <c:idx val="1"/>
            <c:spPr>
              <a:solidFill>
                <a:srgbClr val="70AD4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A-4229-820F-D7561F00957F}"/>
              </c:ext>
            </c:extLst>
          </c:dPt>
          <c:dLbls>
            <c:delete val="1"/>
          </c:dLbls>
          <c:cat>
            <c:strRef>
              <c:f>Sheet1!$A$51:$A$52</c:f>
              <c:strCache>
                <c:ptCount val="2"/>
                <c:pt idx="0">
                  <c:v>Before Enhancement</c:v>
                </c:pt>
                <c:pt idx="1">
                  <c:v>After Enhancement</c:v>
                </c:pt>
              </c:strCache>
            </c:strRef>
          </c:cat>
          <c:val>
            <c:numRef>
              <c:f>Sheet1!$B$51:$B$52</c:f>
              <c:numCache>
                <c:formatCode>General</c:formatCode>
                <c:ptCount val="2"/>
                <c:pt idx="0">
                  <c:v>350</c:v>
                </c:pt>
                <c:pt idx="1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8A-4229-820F-D7561F00957F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6209735146743016E-2"/>
          <c:y val="0.7818033683289588"/>
          <c:w val="0.77010319732760668"/>
          <c:h val="0.18168061023622048"/>
        </c:manualLayout>
      </c:layout>
      <c:spPr>
        <a:solidFill>
          <a:schemeClr val="bg1">
            <a:lumMod val="85000"/>
          </a:schemeClr>
        </a:solidFill>
        <a:ln>
          <a:noFill/>
        </a:ln>
        <a:effectLst>
          <a:softEdge rad="635000"/>
        </a:effec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101600">
        <a:schemeClr val="bg1">
          <a:lumMod val="50000"/>
          <a:alpha val="40000"/>
        </a:schemeClr>
      </a:glow>
    </a:effectLst>
    <a:scene3d>
      <a:camera prst="orthographicFront"/>
      <a:lightRig rig="soft" dir="t">
        <a:rot lat="0" lon="0" rev="0"/>
      </a:lightRig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GLE</a:t>
            </a:r>
            <a:r>
              <a:rPr lang="en-US" baseline="0"/>
              <a:t> </a:t>
            </a:r>
            <a:r>
              <a:rPr lang="en-US"/>
              <a:t>Compile Time (Hrs)</a:t>
            </a:r>
          </a:p>
        </c:rich>
      </c:tx>
      <c:layout>
        <c:manualLayout>
          <c:xMode val="edge"/>
          <c:yMode val="edge"/>
          <c:x val="0.23640561914676766"/>
          <c:y val="2.320098153816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9856283157725005"/>
          <c:y val="0.17724629250054824"/>
          <c:w val="0.33343022747156598"/>
          <c:h val="0.55571704578594328"/>
        </c:manualLayout>
      </c:layout>
      <c:doughnutChart>
        <c:varyColors val="1"/>
        <c:ser>
          <c:idx val="0"/>
          <c:order val="0"/>
          <c:tx>
            <c:strRef>
              <c:f>Sheet1!$B$59</c:f>
              <c:strCache>
                <c:ptCount val="1"/>
                <c:pt idx="0">
                  <c:v>Compile Time (Hours)</c:v>
                </c:pt>
              </c:strCache>
            </c:strRef>
          </c:tx>
          <c:spPr>
            <a:effectLst>
              <a:outerShdw blurRad="342900" sx="102000" sy="102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8C-4936-9384-B20E26660706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8C-4936-9384-B20E26660706}"/>
              </c:ext>
            </c:extLst>
          </c:dPt>
          <c:dLbls>
            <c:delete val="1"/>
          </c:dLbls>
          <c:cat>
            <c:strRef>
              <c:f>Sheet1!$A$60:$A$61</c:f>
              <c:strCache>
                <c:ptCount val="2"/>
                <c:pt idx="0">
                  <c:v>Full GLE Enhancement</c:v>
                </c:pt>
                <c:pt idx="1">
                  <c:v>Stubbed GLE</c:v>
                </c:pt>
              </c:strCache>
            </c:strRef>
          </c:cat>
          <c:val>
            <c:numRef>
              <c:f>Sheet1!$B$60:$B$61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8C-4936-9384-B20E26660706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8014178787313805E-2"/>
          <c:y val="0.77505981584839645"/>
          <c:w val="0.75599453503633562"/>
          <c:h val="0.15535994867584776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>
          <a:softEdge rad="635000"/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139700">
        <a:schemeClr val="bg1">
          <a:lumMod val="65000"/>
          <a:alpha val="40000"/>
        </a:schemeClr>
      </a:glow>
    </a:effectLst>
    <a:scene3d>
      <a:camera prst="orthographicFront"/>
      <a:lightRig rig="threePt" dir="t"/>
    </a:scene3d>
    <a:sp3d prstMaterial="matte">
      <a:bevelT w="127000" h="63500" prst="riblet"/>
    </a:sp3d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7938626421697293"/>
          <c:y val="0.2313659230096238"/>
          <c:w val="0.34451377952755907"/>
          <c:h val="0.57418963254593181"/>
        </c:manualLayout>
      </c:layout>
      <c:doughnutChart>
        <c:varyColors val="1"/>
        <c:ser>
          <c:idx val="0"/>
          <c:order val="0"/>
          <c:tx>
            <c:strRef>
              <c:f>Sheet1!$B$67</c:f>
              <c:strCache>
                <c:ptCount val="1"/>
                <c:pt idx="0">
                  <c:v>Driver Clock (KHz)</c:v>
                </c:pt>
              </c:strCache>
            </c:strRef>
          </c:tx>
          <c:spPr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14-454A-BE17-8F29541D1AD4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14-454A-BE17-8F29541D1AD4}"/>
              </c:ext>
            </c:extLst>
          </c:dPt>
          <c:dLbls>
            <c:delete val="1"/>
          </c:dLbls>
          <c:cat>
            <c:strRef>
              <c:f>Sheet1!$A$68:$A$69</c:f>
              <c:strCache>
                <c:ptCount val="2"/>
                <c:pt idx="0">
                  <c:v>Full GLE Enhancement</c:v>
                </c:pt>
                <c:pt idx="1">
                  <c:v>Stubbed GLE</c:v>
                </c:pt>
              </c:strCache>
            </c:strRef>
          </c:cat>
          <c:val>
            <c:numRef>
              <c:f>Sheet1!$B$68:$B$69</c:f>
              <c:numCache>
                <c:formatCode>General</c:formatCode>
                <c:ptCount val="2"/>
                <c:pt idx="0">
                  <c:v>800</c:v>
                </c:pt>
                <c:pt idx="1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14-454A-BE17-8F29541D1AD4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538020079915572"/>
          <c:y val="0.79660153170557635"/>
          <c:w val="0.73572320293627125"/>
          <c:h val="0.15625109361329839"/>
        </c:manualLayout>
      </c:layout>
      <c:spPr>
        <a:solidFill>
          <a:schemeClr val="bg1">
            <a:lumMod val="85000"/>
          </a:schemeClr>
        </a:solidFill>
        <a:ln>
          <a:noFill/>
        </a:ln>
        <a:effectLst>
          <a:softEdge rad="635000"/>
        </a:effec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139700">
        <a:schemeClr val="bg1">
          <a:lumMod val="65000"/>
          <a:alpha val="40000"/>
        </a:schemeClr>
      </a:glow>
    </a:effectLst>
    <a:scene3d>
      <a:camera prst="orthographicFront"/>
      <a:lightRig rig="threePt" dir="t"/>
    </a:scene3d>
    <a:sp3d prstMaterial="softEdge">
      <a:bevelT w="127000" prst="riblet"/>
    </a:sp3d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62530901459777"/>
          <c:y val="0.10583363868537836"/>
          <c:w val="0.87603030855371811"/>
          <c:h val="0.7294715442946783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GLS (Hrs)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10416666666667E-3"/>
                  <c:y val="-1.30208333333334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B5-4E09-9BD9-EEA96D7DF93E}"/>
                </c:ext>
              </c:extLst>
            </c:dLbl>
            <c:dLbl>
              <c:idx val="1"/>
              <c:layout>
                <c:manualLayout>
                  <c:x val="7.8124999999999063E-3"/>
                  <c:y val="-3.1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B5-4E09-9BD9-EEA96D7DF93E}"/>
                </c:ext>
              </c:extLst>
            </c:dLbl>
            <c:dLbl>
              <c:idx val="2"/>
              <c:layout>
                <c:manualLayout>
                  <c:x val="1.3020833333333339E-2"/>
                  <c:y val="-3.1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B5-4E09-9BD9-EEA96D7DF93E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SoC Boot</c:v>
                </c:pt>
                <c:pt idx="1">
                  <c:v>SoC Snapshot</c:v>
                </c:pt>
                <c:pt idx="2">
                  <c:v>Power Estimation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B5-4E09-9BD9-EEA96D7DF9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GLE (Hrs)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5843170630116029E-2"/>
                  <c:y val="-1.75275524153174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B5-4E09-9BD9-EEA96D7DF93E}"/>
                </c:ext>
              </c:extLst>
            </c:dLbl>
            <c:dLbl>
              <c:idx val="1"/>
              <c:layout>
                <c:manualLayout>
                  <c:x val="2.2884579799056483E-2"/>
                  <c:y val="-8.7637762076587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B5-4E09-9BD9-EEA96D7DF93E}"/>
                </c:ext>
              </c:extLst>
            </c:dLbl>
            <c:dLbl>
              <c:idx val="2"/>
              <c:layout>
                <c:manualLayout>
                  <c:x val="1.5843170630115901E-2"/>
                  <c:y val="-1.53366083634027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B5-4E09-9BD9-EEA96D7DF93E}"/>
                </c:ext>
              </c:extLst>
            </c:dLbl>
            <c:dLbl>
              <c:idx val="3"/>
              <c:layout>
                <c:manualLayout>
                  <c:x val="1.8229166666666671E-2"/>
                  <c:y val="-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BD-4E9B-BB33-A3DB6CB20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SoC Boot</c:v>
                </c:pt>
                <c:pt idx="1">
                  <c:v>SoC Snapshot</c:v>
                </c:pt>
                <c:pt idx="2">
                  <c:v>Power Estimation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0.25</c:v>
                </c:pt>
                <c:pt idx="1">
                  <c:v>0.9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1B5-4E09-9BD9-EEA96D7DF93E}"/>
            </c:ext>
          </c:extLst>
        </c:ser>
        <c:dLbls/>
        <c:gapWidth val="268"/>
        <c:gapDepth val="0"/>
        <c:shape val="box"/>
        <c:axId val="157464832"/>
        <c:axId val="157478912"/>
        <c:axId val="0"/>
      </c:bar3DChart>
      <c:catAx>
        <c:axId val="157464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78912"/>
        <c:crosses val="autoZero"/>
        <c:auto val="1"/>
        <c:lblAlgn val="ctr"/>
        <c:lblOffset val="100"/>
      </c:catAx>
      <c:valAx>
        <c:axId val="157478912"/>
        <c:scaling>
          <c:orientation val="minMax"/>
          <c:max val="7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64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75775098425198"/>
          <c:y val="0.90039105763597505"/>
          <c:w val="0.48748449803149624"/>
          <c:h val="8.64632780525370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glow rad="101600">
        <a:schemeClr val="accent5">
          <a:satMod val="175000"/>
          <a:alpha val="40000"/>
        </a:schemeClr>
      </a:glow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C8D98-F08D-4587-A4F9-5767D9179BD8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6929AB-8BF3-4325-B06D-28F58F42B599}">
      <dgm:prSet phldrT="[Text]"/>
      <dgm:spPr/>
      <dgm:t>
        <a:bodyPr/>
        <a:lstStyle/>
        <a:p>
          <a:r>
            <a:rPr lang="en-US" dirty="0"/>
            <a:t>Accuracy </a:t>
          </a:r>
        </a:p>
      </dgm:t>
    </dgm:pt>
    <dgm:pt modelId="{42ED37BC-1183-493B-A76D-416F7E4591E8}" type="parTrans" cxnId="{FE490F9D-A7D3-4126-882E-075F9CDD9941}">
      <dgm:prSet/>
      <dgm:spPr/>
      <dgm:t>
        <a:bodyPr/>
        <a:lstStyle/>
        <a:p>
          <a:endParaRPr lang="en-US"/>
        </a:p>
      </dgm:t>
    </dgm:pt>
    <dgm:pt modelId="{58493757-E118-4FF6-BEB6-0FE42CF5D437}" type="sibTrans" cxnId="{FE490F9D-A7D3-4126-882E-075F9CDD9941}">
      <dgm:prSet/>
      <dgm:spPr/>
      <dgm:t>
        <a:bodyPr/>
        <a:lstStyle/>
        <a:p>
          <a:endParaRPr lang="en-US"/>
        </a:p>
      </dgm:t>
    </dgm:pt>
    <dgm:pt modelId="{B62E9472-7AF3-4E35-98DA-DD545ECAD1D3}">
      <dgm:prSet phldrT="[Text]"/>
      <dgm:spPr/>
      <dgm:t>
        <a:bodyPr/>
        <a:lstStyle/>
        <a:p>
          <a:r>
            <a:rPr lang="en-US" dirty="0" smtClean="0"/>
            <a:t>Correctness &amp; Functionality</a:t>
          </a:r>
          <a:endParaRPr lang="en-US" dirty="0"/>
        </a:p>
      </dgm:t>
    </dgm:pt>
    <dgm:pt modelId="{CF83457A-D72A-48C6-89A0-2638855653EA}" type="parTrans" cxnId="{18A517D9-A835-4802-A4A0-D7C504C96293}">
      <dgm:prSet/>
      <dgm:spPr/>
      <dgm:t>
        <a:bodyPr/>
        <a:lstStyle/>
        <a:p>
          <a:endParaRPr lang="en-US"/>
        </a:p>
      </dgm:t>
    </dgm:pt>
    <dgm:pt modelId="{F1BBB039-F564-4B22-A4F3-C285405F2655}" type="sibTrans" cxnId="{18A517D9-A835-4802-A4A0-D7C504C96293}">
      <dgm:prSet/>
      <dgm:spPr/>
      <dgm:t>
        <a:bodyPr/>
        <a:lstStyle/>
        <a:p>
          <a:endParaRPr lang="en-US"/>
        </a:p>
      </dgm:t>
    </dgm:pt>
    <dgm:pt modelId="{3FECF458-E65F-435D-9359-7D18FE640A88}">
      <dgm:prSet phldrT="[Text]"/>
      <dgm:spPr/>
      <dgm:t>
        <a:bodyPr/>
        <a:lstStyle/>
        <a:p>
          <a:r>
            <a:rPr lang="en-US" dirty="0" smtClean="0"/>
            <a:t>Incremental </a:t>
          </a:r>
          <a:br>
            <a:rPr lang="en-US" dirty="0" smtClean="0"/>
          </a:br>
          <a:r>
            <a:rPr lang="en-US" dirty="0" smtClean="0"/>
            <a:t>Verification</a:t>
          </a:r>
          <a:endParaRPr lang="en-US" dirty="0"/>
        </a:p>
      </dgm:t>
    </dgm:pt>
    <dgm:pt modelId="{3CDE6253-D36F-44BB-87E1-15B1ACCD85A2}" type="parTrans" cxnId="{D803C675-D623-4004-8DC7-2C467CB1B9E0}">
      <dgm:prSet/>
      <dgm:spPr/>
      <dgm:t>
        <a:bodyPr/>
        <a:lstStyle/>
        <a:p>
          <a:endParaRPr lang="en-US"/>
        </a:p>
      </dgm:t>
    </dgm:pt>
    <dgm:pt modelId="{D21BC25D-1324-4639-82BE-317654109E60}" type="sibTrans" cxnId="{D803C675-D623-4004-8DC7-2C467CB1B9E0}">
      <dgm:prSet/>
      <dgm:spPr/>
      <dgm:t>
        <a:bodyPr/>
        <a:lstStyle/>
        <a:p>
          <a:endParaRPr lang="en-US"/>
        </a:p>
      </dgm:t>
    </dgm:pt>
    <dgm:pt modelId="{AD8615AF-37D0-4A71-916D-3137086D566F}">
      <dgm:prSet phldrT="[Text]"/>
      <dgm:spPr/>
      <dgm:t>
        <a:bodyPr/>
        <a:lstStyle/>
        <a:p>
          <a:r>
            <a:rPr lang="en-US" dirty="0" smtClean="0"/>
            <a:t>Regulatory</a:t>
          </a:r>
          <a:br>
            <a:rPr lang="en-US" dirty="0" smtClean="0"/>
          </a:br>
          <a:r>
            <a:rPr lang="en-US" dirty="0" smtClean="0"/>
            <a:t>Compliance</a:t>
          </a:r>
          <a:endParaRPr lang="en-US" dirty="0"/>
        </a:p>
      </dgm:t>
    </dgm:pt>
    <dgm:pt modelId="{33102508-AE7D-45A2-B50F-538ED2668DC2}" type="parTrans" cxnId="{D4878D6E-B692-4995-825B-A6C25254E3B3}">
      <dgm:prSet/>
      <dgm:spPr/>
      <dgm:t>
        <a:bodyPr/>
        <a:lstStyle/>
        <a:p>
          <a:endParaRPr lang="en-US"/>
        </a:p>
      </dgm:t>
    </dgm:pt>
    <dgm:pt modelId="{7F6C38FD-E107-4AB9-9489-189A5BEFF473}" type="sibTrans" cxnId="{D4878D6E-B692-4995-825B-A6C25254E3B3}">
      <dgm:prSet/>
      <dgm:spPr/>
      <dgm:t>
        <a:bodyPr/>
        <a:lstStyle/>
        <a:p>
          <a:endParaRPr lang="en-US"/>
        </a:p>
      </dgm:t>
    </dgm:pt>
    <dgm:pt modelId="{5F059833-E77A-4C49-9C7A-267161077846}">
      <dgm:prSet phldrT="[Text]"/>
      <dgm:spPr/>
      <dgm:t>
        <a:bodyPr/>
        <a:lstStyle/>
        <a:p>
          <a:r>
            <a:rPr lang="en-US" dirty="0"/>
            <a:t>Power Analysis</a:t>
          </a:r>
        </a:p>
      </dgm:t>
    </dgm:pt>
    <dgm:pt modelId="{20AF1071-FDB4-4F2E-99EA-98E574057792}" type="parTrans" cxnId="{27CBA429-C415-4E5D-975F-6052296C3B89}">
      <dgm:prSet/>
      <dgm:spPr/>
      <dgm:t>
        <a:bodyPr/>
        <a:lstStyle/>
        <a:p>
          <a:endParaRPr lang="en-US"/>
        </a:p>
      </dgm:t>
    </dgm:pt>
    <dgm:pt modelId="{59A22D7B-6D7F-4117-A89D-18CD20B4DE05}" type="sibTrans" cxnId="{27CBA429-C415-4E5D-975F-6052296C3B89}">
      <dgm:prSet/>
      <dgm:spPr/>
      <dgm:t>
        <a:bodyPr/>
        <a:lstStyle/>
        <a:p>
          <a:endParaRPr lang="en-US"/>
        </a:p>
      </dgm:t>
    </dgm:pt>
    <dgm:pt modelId="{E17C3748-F73F-4FC5-8A6F-039FCCF13B6B}" type="pres">
      <dgm:prSet presAssocID="{D3AC8D98-F08D-4587-A4F9-5767D9179BD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F4F2B6-D841-478D-9D2D-AE14B664342E}" type="pres">
      <dgm:prSet presAssocID="{0F6929AB-8BF3-4325-B06D-28F58F42B599}" presName="hierRoot1" presStyleCnt="0">
        <dgm:presLayoutVars>
          <dgm:hierBranch val="init"/>
        </dgm:presLayoutVars>
      </dgm:prSet>
      <dgm:spPr/>
    </dgm:pt>
    <dgm:pt modelId="{3F3AC311-B4F8-4DF6-9704-F1A079F9404C}" type="pres">
      <dgm:prSet presAssocID="{0F6929AB-8BF3-4325-B06D-28F58F42B599}" presName="rootComposite1" presStyleCnt="0"/>
      <dgm:spPr/>
    </dgm:pt>
    <dgm:pt modelId="{39137371-FB8A-4E11-893F-653269DF7E78}" type="pres">
      <dgm:prSet presAssocID="{0F6929AB-8BF3-4325-B06D-28F58F42B5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545FA-381E-45E2-A3A2-EB224CEB7A37}" type="pres">
      <dgm:prSet presAssocID="{0F6929AB-8BF3-4325-B06D-28F58F42B599}" presName="topArc1" presStyleLbl="parChTrans1D1" presStyleIdx="0" presStyleCnt="10"/>
      <dgm:spPr/>
    </dgm:pt>
    <dgm:pt modelId="{EC19947C-590A-4264-977D-359A411DEDAA}" type="pres">
      <dgm:prSet presAssocID="{0F6929AB-8BF3-4325-B06D-28F58F42B599}" presName="bottomArc1" presStyleLbl="parChTrans1D1" presStyleIdx="1" presStyleCnt="10"/>
      <dgm:spPr/>
    </dgm:pt>
    <dgm:pt modelId="{88650C85-5027-40C1-AE1D-F9D16BE1B607}" type="pres">
      <dgm:prSet presAssocID="{0F6929AB-8BF3-4325-B06D-28F58F42B599}" presName="topConnNode1" presStyleLbl="node1" presStyleIdx="0" presStyleCnt="0"/>
      <dgm:spPr/>
      <dgm:t>
        <a:bodyPr/>
        <a:lstStyle/>
        <a:p>
          <a:endParaRPr lang="en-US"/>
        </a:p>
      </dgm:t>
    </dgm:pt>
    <dgm:pt modelId="{76954EE2-928D-4883-82CA-15BAA4D7FE48}" type="pres">
      <dgm:prSet presAssocID="{0F6929AB-8BF3-4325-B06D-28F58F42B599}" presName="hierChild2" presStyleCnt="0"/>
      <dgm:spPr/>
    </dgm:pt>
    <dgm:pt modelId="{967DEE67-DADF-4D14-ACB1-765E72C9AC07}" type="pres">
      <dgm:prSet presAssocID="{0F6929AB-8BF3-4325-B06D-28F58F42B599}" presName="hierChild3" presStyleCnt="0"/>
      <dgm:spPr/>
    </dgm:pt>
    <dgm:pt modelId="{3C8B90C0-34ED-438F-825C-080ADC2AC947}" type="pres">
      <dgm:prSet presAssocID="{B62E9472-7AF3-4E35-98DA-DD545ECAD1D3}" presName="hierRoot1" presStyleCnt="0">
        <dgm:presLayoutVars>
          <dgm:hierBranch val="init"/>
        </dgm:presLayoutVars>
      </dgm:prSet>
      <dgm:spPr/>
    </dgm:pt>
    <dgm:pt modelId="{DCEA12FB-7E23-4EC1-AF2D-8D77C56921FB}" type="pres">
      <dgm:prSet presAssocID="{B62E9472-7AF3-4E35-98DA-DD545ECAD1D3}" presName="rootComposite1" presStyleCnt="0"/>
      <dgm:spPr/>
    </dgm:pt>
    <dgm:pt modelId="{081FE411-AD34-437C-800A-62DB352B8095}" type="pres">
      <dgm:prSet presAssocID="{B62E9472-7AF3-4E35-98DA-DD545ECAD1D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06609-6C96-4345-846B-B29C1951FFA5}" type="pres">
      <dgm:prSet presAssocID="{B62E9472-7AF3-4E35-98DA-DD545ECAD1D3}" presName="topArc1" presStyleLbl="parChTrans1D1" presStyleIdx="2" presStyleCnt="10"/>
      <dgm:spPr/>
    </dgm:pt>
    <dgm:pt modelId="{323A746D-9D93-450F-8FA0-437424978A45}" type="pres">
      <dgm:prSet presAssocID="{B62E9472-7AF3-4E35-98DA-DD545ECAD1D3}" presName="bottomArc1" presStyleLbl="parChTrans1D1" presStyleIdx="3" presStyleCnt="10"/>
      <dgm:spPr/>
    </dgm:pt>
    <dgm:pt modelId="{2FE9E36D-536A-447A-B5DC-1C234E47CFF1}" type="pres">
      <dgm:prSet presAssocID="{B62E9472-7AF3-4E35-98DA-DD545ECAD1D3}" presName="topConnNode1" presStyleLbl="node1" presStyleIdx="0" presStyleCnt="0"/>
      <dgm:spPr/>
      <dgm:t>
        <a:bodyPr/>
        <a:lstStyle/>
        <a:p>
          <a:endParaRPr lang="en-US"/>
        </a:p>
      </dgm:t>
    </dgm:pt>
    <dgm:pt modelId="{A767558F-65BF-4E55-8E82-3733B29EB8DB}" type="pres">
      <dgm:prSet presAssocID="{B62E9472-7AF3-4E35-98DA-DD545ECAD1D3}" presName="hierChild2" presStyleCnt="0"/>
      <dgm:spPr/>
    </dgm:pt>
    <dgm:pt modelId="{D1EE8B4C-CCD8-4911-B6DF-578105E2727F}" type="pres">
      <dgm:prSet presAssocID="{B62E9472-7AF3-4E35-98DA-DD545ECAD1D3}" presName="hierChild3" presStyleCnt="0"/>
      <dgm:spPr/>
    </dgm:pt>
    <dgm:pt modelId="{8960964E-78B3-4525-805E-A69E83F29533}" type="pres">
      <dgm:prSet presAssocID="{3FECF458-E65F-435D-9359-7D18FE640A88}" presName="hierRoot1" presStyleCnt="0">
        <dgm:presLayoutVars>
          <dgm:hierBranch val="init"/>
        </dgm:presLayoutVars>
      </dgm:prSet>
      <dgm:spPr/>
    </dgm:pt>
    <dgm:pt modelId="{16DC76D1-A9C3-4C8F-A803-0B5B9DB74714}" type="pres">
      <dgm:prSet presAssocID="{3FECF458-E65F-435D-9359-7D18FE640A88}" presName="rootComposite1" presStyleCnt="0"/>
      <dgm:spPr/>
    </dgm:pt>
    <dgm:pt modelId="{87486063-C103-4B9E-A2E5-C9D8A30DBCB9}" type="pres">
      <dgm:prSet presAssocID="{3FECF458-E65F-435D-9359-7D18FE640A88}" presName="rootText1" presStyleLbl="alignAcc1" presStyleIdx="0" presStyleCnt="0" custScaleX="128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FFAA2-40B6-4C83-A5CD-784BF8382CFD}" type="pres">
      <dgm:prSet presAssocID="{3FECF458-E65F-435D-9359-7D18FE640A88}" presName="topArc1" presStyleLbl="parChTrans1D1" presStyleIdx="4" presStyleCnt="10"/>
      <dgm:spPr/>
    </dgm:pt>
    <dgm:pt modelId="{1B222AFE-FE56-412B-93EB-E0E9FBAF0A8A}" type="pres">
      <dgm:prSet presAssocID="{3FECF458-E65F-435D-9359-7D18FE640A88}" presName="bottomArc1" presStyleLbl="parChTrans1D1" presStyleIdx="5" presStyleCnt="10"/>
      <dgm:spPr/>
    </dgm:pt>
    <dgm:pt modelId="{AA18D54A-1BBD-4517-81C5-DD11844CC7C9}" type="pres">
      <dgm:prSet presAssocID="{3FECF458-E65F-435D-9359-7D18FE640A88}" presName="topConnNode1" presStyleLbl="node1" presStyleIdx="0" presStyleCnt="0"/>
      <dgm:spPr/>
      <dgm:t>
        <a:bodyPr/>
        <a:lstStyle/>
        <a:p>
          <a:endParaRPr lang="en-US"/>
        </a:p>
      </dgm:t>
    </dgm:pt>
    <dgm:pt modelId="{6E8CB61D-5EA9-46EB-9EFF-83A4DD661F63}" type="pres">
      <dgm:prSet presAssocID="{3FECF458-E65F-435D-9359-7D18FE640A88}" presName="hierChild2" presStyleCnt="0"/>
      <dgm:spPr/>
    </dgm:pt>
    <dgm:pt modelId="{09A4DAF2-ECB6-4C8B-BE6B-311878D13977}" type="pres">
      <dgm:prSet presAssocID="{3FECF458-E65F-435D-9359-7D18FE640A88}" presName="hierChild3" presStyleCnt="0"/>
      <dgm:spPr/>
    </dgm:pt>
    <dgm:pt modelId="{E8ADBA44-DAEB-433D-9370-078BEA665054}" type="pres">
      <dgm:prSet presAssocID="{AD8615AF-37D0-4A71-916D-3137086D566F}" presName="hierRoot1" presStyleCnt="0">
        <dgm:presLayoutVars>
          <dgm:hierBranch val="init"/>
        </dgm:presLayoutVars>
      </dgm:prSet>
      <dgm:spPr/>
    </dgm:pt>
    <dgm:pt modelId="{D24E899A-9FDD-448C-BF97-BCA6F3B553D9}" type="pres">
      <dgm:prSet presAssocID="{AD8615AF-37D0-4A71-916D-3137086D566F}" presName="rootComposite1" presStyleCnt="0"/>
      <dgm:spPr/>
    </dgm:pt>
    <dgm:pt modelId="{37D1846E-D914-4AE5-9F60-9C7CDCBFD4B5}" type="pres">
      <dgm:prSet presAssocID="{AD8615AF-37D0-4A71-916D-3137086D566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E56AF-79C5-48F1-BF25-D68FA38A1032}" type="pres">
      <dgm:prSet presAssocID="{AD8615AF-37D0-4A71-916D-3137086D566F}" presName="topArc1" presStyleLbl="parChTrans1D1" presStyleIdx="6" presStyleCnt="10"/>
      <dgm:spPr/>
    </dgm:pt>
    <dgm:pt modelId="{9621A1F1-3201-4E6F-A09D-F68BE73ACEFC}" type="pres">
      <dgm:prSet presAssocID="{AD8615AF-37D0-4A71-916D-3137086D566F}" presName="bottomArc1" presStyleLbl="parChTrans1D1" presStyleIdx="7" presStyleCnt="10"/>
      <dgm:spPr/>
    </dgm:pt>
    <dgm:pt modelId="{F367F508-D6D3-4E09-BD85-4A0055E26333}" type="pres">
      <dgm:prSet presAssocID="{AD8615AF-37D0-4A71-916D-3137086D566F}" presName="topConnNode1" presStyleLbl="node1" presStyleIdx="0" presStyleCnt="0"/>
      <dgm:spPr/>
      <dgm:t>
        <a:bodyPr/>
        <a:lstStyle/>
        <a:p>
          <a:endParaRPr lang="en-US"/>
        </a:p>
      </dgm:t>
    </dgm:pt>
    <dgm:pt modelId="{473C8A23-B3D6-46AB-BE72-3928A21FAA5E}" type="pres">
      <dgm:prSet presAssocID="{AD8615AF-37D0-4A71-916D-3137086D566F}" presName="hierChild2" presStyleCnt="0"/>
      <dgm:spPr/>
    </dgm:pt>
    <dgm:pt modelId="{DE79A200-F82E-404E-A744-4B98D5365320}" type="pres">
      <dgm:prSet presAssocID="{AD8615AF-37D0-4A71-916D-3137086D566F}" presName="hierChild3" presStyleCnt="0"/>
      <dgm:spPr/>
    </dgm:pt>
    <dgm:pt modelId="{21D31E4A-FD6E-4F1E-A2E6-30609E3D0E9D}" type="pres">
      <dgm:prSet presAssocID="{5F059833-E77A-4C49-9C7A-267161077846}" presName="hierRoot1" presStyleCnt="0">
        <dgm:presLayoutVars>
          <dgm:hierBranch val="init"/>
        </dgm:presLayoutVars>
      </dgm:prSet>
      <dgm:spPr/>
    </dgm:pt>
    <dgm:pt modelId="{1D29C6B5-FFBD-422E-A1CF-55550B515356}" type="pres">
      <dgm:prSet presAssocID="{5F059833-E77A-4C49-9C7A-267161077846}" presName="rootComposite1" presStyleCnt="0"/>
      <dgm:spPr/>
    </dgm:pt>
    <dgm:pt modelId="{48F92803-817B-4F27-B12D-4562CA573591}" type="pres">
      <dgm:prSet presAssocID="{5F059833-E77A-4C49-9C7A-26716107784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9F065-EF92-450B-AB71-24CDFE8AF073}" type="pres">
      <dgm:prSet presAssocID="{5F059833-E77A-4C49-9C7A-267161077846}" presName="topArc1" presStyleLbl="parChTrans1D1" presStyleIdx="8" presStyleCnt="10"/>
      <dgm:spPr/>
    </dgm:pt>
    <dgm:pt modelId="{6F117297-B122-472E-B6E8-1C03256038E5}" type="pres">
      <dgm:prSet presAssocID="{5F059833-E77A-4C49-9C7A-267161077846}" presName="bottomArc1" presStyleLbl="parChTrans1D1" presStyleIdx="9" presStyleCnt="10"/>
      <dgm:spPr/>
    </dgm:pt>
    <dgm:pt modelId="{9929FE33-9BE8-491C-B98A-C2F3FD44A507}" type="pres">
      <dgm:prSet presAssocID="{5F059833-E77A-4C49-9C7A-267161077846}" presName="topConnNode1" presStyleLbl="node1" presStyleIdx="0" presStyleCnt="0"/>
      <dgm:spPr/>
      <dgm:t>
        <a:bodyPr/>
        <a:lstStyle/>
        <a:p>
          <a:endParaRPr lang="en-US"/>
        </a:p>
      </dgm:t>
    </dgm:pt>
    <dgm:pt modelId="{B78689D2-F322-4C9A-8657-E44973D16CF8}" type="pres">
      <dgm:prSet presAssocID="{5F059833-E77A-4C49-9C7A-267161077846}" presName="hierChild2" presStyleCnt="0"/>
      <dgm:spPr/>
    </dgm:pt>
    <dgm:pt modelId="{C386624C-83ED-47B3-BFFC-42D3449E6174}" type="pres">
      <dgm:prSet presAssocID="{5F059833-E77A-4C49-9C7A-267161077846}" presName="hierChild3" presStyleCnt="0"/>
      <dgm:spPr/>
    </dgm:pt>
  </dgm:ptLst>
  <dgm:cxnLst>
    <dgm:cxn modelId="{F1F1C434-E50B-47D1-88D1-A0CE766746E0}" type="presOf" srcId="{5F059833-E77A-4C49-9C7A-267161077846}" destId="{48F92803-817B-4F27-B12D-4562CA573591}" srcOrd="0" destOrd="0" presId="urn:microsoft.com/office/officeart/2008/layout/HalfCircleOrganizationChart"/>
    <dgm:cxn modelId="{145AE9C1-CCE1-4124-93F8-7810F7CB3C39}" type="presOf" srcId="{5F059833-E77A-4C49-9C7A-267161077846}" destId="{9929FE33-9BE8-491C-B98A-C2F3FD44A507}" srcOrd="1" destOrd="0" presId="urn:microsoft.com/office/officeart/2008/layout/HalfCircleOrganizationChart"/>
    <dgm:cxn modelId="{FE490F9D-A7D3-4126-882E-075F9CDD9941}" srcId="{D3AC8D98-F08D-4587-A4F9-5767D9179BD8}" destId="{0F6929AB-8BF3-4325-B06D-28F58F42B599}" srcOrd="0" destOrd="0" parTransId="{42ED37BC-1183-493B-A76D-416F7E4591E8}" sibTransId="{58493757-E118-4FF6-BEB6-0FE42CF5D437}"/>
    <dgm:cxn modelId="{18A517D9-A835-4802-A4A0-D7C504C96293}" srcId="{D3AC8D98-F08D-4587-A4F9-5767D9179BD8}" destId="{B62E9472-7AF3-4E35-98DA-DD545ECAD1D3}" srcOrd="1" destOrd="0" parTransId="{CF83457A-D72A-48C6-89A0-2638855653EA}" sibTransId="{F1BBB039-F564-4B22-A4F3-C285405F2655}"/>
    <dgm:cxn modelId="{C8D334D6-6402-4D31-8EA0-0023FDB5C168}" type="presOf" srcId="{AD8615AF-37D0-4A71-916D-3137086D566F}" destId="{37D1846E-D914-4AE5-9F60-9C7CDCBFD4B5}" srcOrd="0" destOrd="0" presId="urn:microsoft.com/office/officeart/2008/layout/HalfCircleOrganizationChart"/>
    <dgm:cxn modelId="{E0DE812C-F439-4A9E-BBF7-C942055F9715}" type="presOf" srcId="{AD8615AF-37D0-4A71-916D-3137086D566F}" destId="{F367F508-D6D3-4E09-BD85-4A0055E26333}" srcOrd="1" destOrd="0" presId="urn:microsoft.com/office/officeart/2008/layout/HalfCircleOrganizationChart"/>
    <dgm:cxn modelId="{896098A7-A941-41E5-BDAC-CACDFDDD3569}" type="presOf" srcId="{3FECF458-E65F-435D-9359-7D18FE640A88}" destId="{AA18D54A-1BBD-4517-81C5-DD11844CC7C9}" srcOrd="1" destOrd="0" presId="urn:microsoft.com/office/officeart/2008/layout/HalfCircleOrganizationChart"/>
    <dgm:cxn modelId="{65BE72E4-7D9C-48BC-A943-DB00AB09B400}" type="presOf" srcId="{0F6929AB-8BF3-4325-B06D-28F58F42B599}" destId="{39137371-FB8A-4E11-893F-653269DF7E78}" srcOrd="0" destOrd="0" presId="urn:microsoft.com/office/officeart/2008/layout/HalfCircleOrganizationChart"/>
    <dgm:cxn modelId="{ACD22723-A956-451F-8B92-DDC439F43B8C}" type="presOf" srcId="{D3AC8D98-F08D-4587-A4F9-5767D9179BD8}" destId="{E17C3748-F73F-4FC5-8A6F-039FCCF13B6B}" srcOrd="0" destOrd="0" presId="urn:microsoft.com/office/officeart/2008/layout/HalfCircleOrganizationChart"/>
    <dgm:cxn modelId="{D803C675-D623-4004-8DC7-2C467CB1B9E0}" srcId="{D3AC8D98-F08D-4587-A4F9-5767D9179BD8}" destId="{3FECF458-E65F-435D-9359-7D18FE640A88}" srcOrd="2" destOrd="0" parTransId="{3CDE6253-D36F-44BB-87E1-15B1ACCD85A2}" sibTransId="{D21BC25D-1324-4639-82BE-317654109E60}"/>
    <dgm:cxn modelId="{70858D9E-23C4-44D9-BB8F-8D3B325BF2D5}" type="presOf" srcId="{3FECF458-E65F-435D-9359-7D18FE640A88}" destId="{87486063-C103-4B9E-A2E5-C9D8A30DBCB9}" srcOrd="0" destOrd="0" presId="urn:microsoft.com/office/officeart/2008/layout/HalfCircleOrganizationChart"/>
    <dgm:cxn modelId="{EDEA009C-E71A-44A4-A135-9500662F244D}" type="presOf" srcId="{B62E9472-7AF3-4E35-98DA-DD545ECAD1D3}" destId="{2FE9E36D-536A-447A-B5DC-1C234E47CFF1}" srcOrd="1" destOrd="0" presId="urn:microsoft.com/office/officeart/2008/layout/HalfCircleOrganizationChart"/>
    <dgm:cxn modelId="{D4878D6E-B692-4995-825B-A6C25254E3B3}" srcId="{D3AC8D98-F08D-4587-A4F9-5767D9179BD8}" destId="{AD8615AF-37D0-4A71-916D-3137086D566F}" srcOrd="3" destOrd="0" parTransId="{33102508-AE7D-45A2-B50F-538ED2668DC2}" sibTransId="{7F6C38FD-E107-4AB9-9489-189A5BEFF473}"/>
    <dgm:cxn modelId="{27CBA429-C415-4E5D-975F-6052296C3B89}" srcId="{D3AC8D98-F08D-4587-A4F9-5767D9179BD8}" destId="{5F059833-E77A-4C49-9C7A-267161077846}" srcOrd="4" destOrd="0" parTransId="{20AF1071-FDB4-4F2E-99EA-98E574057792}" sibTransId="{59A22D7B-6D7F-4117-A89D-18CD20B4DE05}"/>
    <dgm:cxn modelId="{AC5F2E78-2776-42F1-B693-E2BA34CF0F9F}" type="presOf" srcId="{B62E9472-7AF3-4E35-98DA-DD545ECAD1D3}" destId="{081FE411-AD34-437C-800A-62DB352B8095}" srcOrd="0" destOrd="0" presId="urn:microsoft.com/office/officeart/2008/layout/HalfCircleOrganizationChart"/>
    <dgm:cxn modelId="{8704DADE-E361-4872-A9F6-A315849B4CBB}" type="presOf" srcId="{0F6929AB-8BF3-4325-B06D-28F58F42B599}" destId="{88650C85-5027-40C1-AE1D-F9D16BE1B607}" srcOrd="1" destOrd="0" presId="urn:microsoft.com/office/officeart/2008/layout/HalfCircleOrganizationChart"/>
    <dgm:cxn modelId="{1D954FDC-BFEA-4503-9729-19CEED26E708}" type="presParOf" srcId="{E17C3748-F73F-4FC5-8A6F-039FCCF13B6B}" destId="{C3F4F2B6-D841-478D-9D2D-AE14B664342E}" srcOrd="0" destOrd="0" presId="urn:microsoft.com/office/officeart/2008/layout/HalfCircleOrganizationChart"/>
    <dgm:cxn modelId="{2F900209-4BC1-47E5-BB32-AED73B649955}" type="presParOf" srcId="{C3F4F2B6-D841-478D-9D2D-AE14B664342E}" destId="{3F3AC311-B4F8-4DF6-9704-F1A079F9404C}" srcOrd="0" destOrd="0" presId="urn:microsoft.com/office/officeart/2008/layout/HalfCircleOrganizationChart"/>
    <dgm:cxn modelId="{082E05AE-2BA8-4E1D-A14F-56A2374DEE3E}" type="presParOf" srcId="{3F3AC311-B4F8-4DF6-9704-F1A079F9404C}" destId="{39137371-FB8A-4E11-893F-653269DF7E78}" srcOrd="0" destOrd="0" presId="urn:microsoft.com/office/officeart/2008/layout/HalfCircleOrganizationChart"/>
    <dgm:cxn modelId="{39A97782-2766-4DBA-A450-E988B22A3E97}" type="presParOf" srcId="{3F3AC311-B4F8-4DF6-9704-F1A079F9404C}" destId="{C16545FA-381E-45E2-A3A2-EB224CEB7A37}" srcOrd="1" destOrd="0" presId="urn:microsoft.com/office/officeart/2008/layout/HalfCircleOrganizationChart"/>
    <dgm:cxn modelId="{217A7C35-2A64-4DA4-8621-9A50FE2CBEE4}" type="presParOf" srcId="{3F3AC311-B4F8-4DF6-9704-F1A079F9404C}" destId="{EC19947C-590A-4264-977D-359A411DEDAA}" srcOrd="2" destOrd="0" presId="urn:microsoft.com/office/officeart/2008/layout/HalfCircleOrganizationChart"/>
    <dgm:cxn modelId="{1A41412F-7A48-42AA-B4F0-8B06AAD534D3}" type="presParOf" srcId="{3F3AC311-B4F8-4DF6-9704-F1A079F9404C}" destId="{88650C85-5027-40C1-AE1D-F9D16BE1B607}" srcOrd="3" destOrd="0" presId="urn:microsoft.com/office/officeart/2008/layout/HalfCircleOrganizationChart"/>
    <dgm:cxn modelId="{4C71121F-5409-47AC-805D-AB7FD0E8EA83}" type="presParOf" srcId="{C3F4F2B6-D841-478D-9D2D-AE14B664342E}" destId="{76954EE2-928D-4883-82CA-15BAA4D7FE48}" srcOrd="1" destOrd="0" presId="urn:microsoft.com/office/officeart/2008/layout/HalfCircleOrganizationChart"/>
    <dgm:cxn modelId="{CF70D2ED-7F2A-4B86-9349-D5A774B7A72D}" type="presParOf" srcId="{C3F4F2B6-D841-478D-9D2D-AE14B664342E}" destId="{967DEE67-DADF-4D14-ACB1-765E72C9AC07}" srcOrd="2" destOrd="0" presId="urn:microsoft.com/office/officeart/2008/layout/HalfCircleOrganizationChart"/>
    <dgm:cxn modelId="{3BA78997-19EA-4024-BCCA-6DF7C0622CAA}" type="presParOf" srcId="{E17C3748-F73F-4FC5-8A6F-039FCCF13B6B}" destId="{3C8B90C0-34ED-438F-825C-080ADC2AC947}" srcOrd="1" destOrd="0" presId="urn:microsoft.com/office/officeart/2008/layout/HalfCircleOrganizationChart"/>
    <dgm:cxn modelId="{73318333-94ED-41FD-9D3A-1A9AFC44A3C0}" type="presParOf" srcId="{3C8B90C0-34ED-438F-825C-080ADC2AC947}" destId="{DCEA12FB-7E23-4EC1-AF2D-8D77C56921FB}" srcOrd="0" destOrd="0" presId="urn:microsoft.com/office/officeart/2008/layout/HalfCircleOrganizationChart"/>
    <dgm:cxn modelId="{E6D56DC1-C898-4B91-BE9D-1CC8AEA0FB71}" type="presParOf" srcId="{DCEA12FB-7E23-4EC1-AF2D-8D77C56921FB}" destId="{081FE411-AD34-437C-800A-62DB352B8095}" srcOrd="0" destOrd="0" presId="urn:microsoft.com/office/officeart/2008/layout/HalfCircleOrganizationChart"/>
    <dgm:cxn modelId="{C7AF4F80-0229-4DE8-904E-B51667520A71}" type="presParOf" srcId="{DCEA12FB-7E23-4EC1-AF2D-8D77C56921FB}" destId="{B9406609-6C96-4345-846B-B29C1951FFA5}" srcOrd="1" destOrd="0" presId="urn:microsoft.com/office/officeart/2008/layout/HalfCircleOrganizationChart"/>
    <dgm:cxn modelId="{5EA532AF-486F-4673-BC97-C538B7F17F02}" type="presParOf" srcId="{DCEA12FB-7E23-4EC1-AF2D-8D77C56921FB}" destId="{323A746D-9D93-450F-8FA0-437424978A45}" srcOrd="2" destOrd="0" presId="urn:microsoft.com/office/officeart/2008/layout/HalfCircleOrganizationChart"/>
    <dgm:cxn modelId="{7C84E86B-7B65-4DD2-B052-10A131E18690}" type="presParOf" srcId="{DCEA12FB-7E23-4EC1-AF2D-8D77C56921FB}" destId="{2FE9E36D-536A-447A-B5DC-1C234E47CFF1}" srcOrd="3" destOrd="0" presId="urn:microsoft.com/office/officeart/2008/layout/HalfCircleOrganizationChart"/>
    <dgm:cxn modelId="{4C092AF1-1546-4F7C-AC31-0DACFCBA71C3}" type="presParOf" srcId="{3C8B90C0-34ED-438F-825C-080ADC2AC947}" destId="{A767558F-65BF-4E55-8E82-3733B29EB8DB}" srcOrd="1" destOrd="0" presId="urn:microsoft.com/office/officeart/2008/layout/HalfCircleOrganizationChart"/>
    <dgm:cxn modelId="{A448B24A-E36C-4B42-B6BE-2E7D07F89627}" type="presParOf" srcId="{3C8B90C0-34ED-438F-825C-080ADC2AC947}" destId="{D1EE8B4C-CCD8-4911-B6DF-578105E2727F}" srcOrd="2" destOrd="0" presId="urn:microsoft.com/office/officeart/2008/layout/HalfCircleOrganizationChart"/>
    <dgm:cxn modelId="{3E2501BE-8203-4168-83CF-CCB7737DDEEB}" type="presParOf" srcId="{E17C3748-F73F-4FC5-8A6F-039FCCF13B6B}" destId="{8960964E-78B3-4525-805E-A69E83F29533}" srcOrd="2" destOrd="0" presId="urn:microsoft.com/office/officeart/2008/layout/HalfCircleOrganizationChart"/>
    <dgm:cxn modelId="{3D5E38F7-C008-4C6E-BE00-AB08E5405AD4}" type="presParOf" srcId="{8960964E-78B3-4525-805E-A69E83F29533}" destId="{16DC76D1-A9C3-4C8F-A803-0B5B9DB74714}" srcOrd="0" destOrd="0" presId="urn:microsoft.com/office/officeart/2008/layout/HalfCircleOrganizationChart"/>
    <dgm:cxn modelId="{5604B66D-12A4-4CE2-9148-BEBC8C06532D}" type="presParOf" srcId="{16DC76D1-A9C3-4C8F-A803-0B5B9DB74714}" destId="{87486063-C103-4B9E-A2E5-C9D8A30DBCB9}" srcOrd="0" destOrd="0" presId="urn:microsoft.com/office/officeart/2008/layout/HalfCircleOrganizationChart"/>
    <dgm:cxn modelId="{ECB8CF92-B2BF-460E-B025-376DEB91054E}" type="presParOf" srcId="{16DC76D1-A9C3-4C8F-A803-0B5B9DB74714}" destId="{271FFAA2-40B6-4C83-A5CD-784BF8382CFD}" srcOrd="1" destOrd="0" presId="urn:microsoft.com/office/officeart/2008/layout/HalfCircleOrganizationChart"/>
    <dgm:cxn modelId="{EA2509BC-E69F-4B92-A246-4C9E0C5793C8}" type="presParOf" srcId="{16DC76D1-A9C3-4C8F-A803-0B5B9DB74714}" destId="{1B222AFE-FE56-412B-93EB-E0E9FBAF0A8A}" srcOrd="2" destOrd="0" presId="urn:microsoft.com/office/officeart/2008/layout/HalfCircleOrganizationChart"/>
    <dgm:cxn modelId="{97EB876A-5399-43FC-A574-A407DBB49839}" type="presParOf" srcId="{16DC76D1-A9C3-4C8F-A803-0B5B9DB74714}" destId="{AA18D54A-1BBD-4517-81C5-DD11844CC7C9}" srcOrd="3" destOrd="0" presId="urn:microsoft.com/office/officeart/2008/layout/HalfCircleOrganizationChart"/>
    <dgm:cxn modelId="{02B80A88-998B-4B20-A152-C5A568F3DC70}" type="presParOf" srcId="{8960964E-78B3-4525-805E-A69E83F29533}" destId="{6E8CB61D-5EA9-46EB-9EFF-83A4DD661F63}" srcOrd="1" destOrd="0" presId="urn:microsoft.com/office/officeart/2008/layout/HalfCircleOrganizationChart"/>
    <dgm:cxn modelId="{9A9E0A38-7F2C-403A-B5DA-EEE34C376462}" type="presParOf" srcId="{8960964E-78B3-4525-805E-A69E83F29533}" destId="{09A4DAF2-ECB6-4C8B-BE6B-311878D13977}" srcOrd="2" destOrd="0" presId="urn:microsoft.com/office/officeart/2008/layout/HalfCircleOrganizationChart"/>
    <dgm:cxn modelId="{8944E77A-8D3C-451C-AF3E-87AD7A2C5B05}" type="presParOf" srcId="{E17C3748-F73F-4FC5-8A6F-039FCCF13B6B}" destId="{E8ADBA44-DAEB-433D-9370-078BEA665054}" srcOrd="3" destOrd="0" presId="urn:microsoft.com/office/officeart/2008/layout/HalfCircleOrganizationChart"/>
    <dgm:cxn modelId="{E3ACE9FE-3E95-4BEC-AD80-8B77229D1A0B}" type="presParOf" srcId="{E8ADBA44-DAEB-433D-9370-078BEA665054}" destId="{D24E899A-9FDD-448C-BF97-BCA6F3B553D9}" srcOrd="0" destOrd="0" presId="urn:microsoft.com/office/officeart/2008/layout/HalfCircleOrganizationChart"/>
    <dgm:cxn modelId="{14FCE008-712C-4F05-8A83-D91A77DA94F9}" type="presParOf" srcId="{D24E899A-9FDD-448C-BF97-BCA6F3B553D9}" destId="{37D1846E-D914-4AE5-9F60-9C7CDCBFD4B5}" srcOrd="0" destOrd="0" presId="urn:microsoft.com/office/officeart/2008/layout/HalfCircleOrganizationChart"/>
    <dgm:cxn modelId="{654DA8AA-6527-420F-B2C4-327577F59AD0}" type="presParOf" srcId="{D24E899A-9FDD-448C-BF97-BCA6F3B553D9}" destId="{6F0E56AF-79C5-48F1-BF25-D68FA38A1032}" srcOrd="1" destOrd="0" presId="urn:microsoft.com/office/officeart/2008/layout/HalfCircleOrganizationChart"/>
    <dgm:cxn modelId="{EF5529F2-E2BC-4837-96DC-9481AE2D6D9B}" type="presParOf" srcId="{D24E899A-9FDD-448C-BF97-BCA6F3B553D9}" destId="{9621A1F1-3201-4E6F-A09D-F68BE73ACEFC}" srcOrd="2" destOrd="0" presId="urn:microsoft.com/office/officeart/2008/layout/HalfCircleOrganizationChart"/>
    <dgm:cxn modelId="{760F09D1-6DC8-4976-84B7-50A13ECC860C}" type="presParOf" srcId="{D24E899A-9FDD-448C-BF97-BCA6F3B553D9}" destId="{F367F508-D6D3-4E09-BD85-4A0055E26333}" srcOrd="3" destOrd="0" presId="urn:microsoft.com/office/officeart/2008/layout/HalfCircleOrganizationChart"/>
    <dgm:cxn modelId="{9A21FA2B-0FFF-4A8D-92BC-94D6B04E4FD8}" type="presParOf" srcId="{E8ADBA44-DAEB-433D-9370-078BEA665054}" destId="{473C8A23-B3D6-46AB-BE72-3928A21FAA5E}" srcOrd="1" destOrd="0" presId="urn:microsoft.com/office/officeart/2008/layout/HalfCircleOrganizationChart"/>
    <dgm:cxn modelId="{7EEC6A4B-7851-4AB0-95CB-648486DB2D5E}" type="presParOf" srcId="{E8ADBA44-DAEB-433D-9370-078BEA665054}" destId="{DE79A200-F82E-404E-A744-4B98D5365320}" srcOrd="2" destOrd="0" presId="urn:microsoft.com/office/officeart/2008/layout/HalfCircleOrganizationChart"/>
    <dgm:cxn modelId="{EB0961D0-E7EE-476F-8E8F-764A515B63EE}" type="presParOf" srcId="{E17C3748-F73F-4FC5-8A6F-039FCCF13B6B}" destId="{21D31E4A-FD6E-4F1E-A2E6-30609E3D0E9D}" srcOrd="4" destOrd="0" presId="urn:microsoft.com/office/officeart/2008/layout/HalfCircleOrganizationChart"/>
    <dgm:cxn modelId="{D1523B67-9F27-4BB9-8758-D0CD0774F81B}" type="presParOf" srcId="{21D31E4A-FD6E-4F1E-A2E6-30609E3D0E9D}" destId="{1D29C6B5-FFBD-422E-A1CF-55550B515356}" srcOrd="0" destOrd="0" presId="urn:microsoft.com/office/officeart/2008/layout/HalfCircleOrganizationChart"/>
    <dgm:cxn modelId="{928B3170-599D-4E2F-BEA2-33E3529176CD}" type="presParOf" srcId="{1D29C6B5-FFBD-422E-A1CF-55550B515356}" destId="{48F92803-817B-4F27-B12D-4562CA573591}" srcOrd="0" destOrd="0" presId="urn:microsoft.com/office/officeart/2008/layout/HalfCircleOrganizationChart"/>
    <dgm:cxn modelId="{05467651-BC87-4BCB-9382-CC96ECF676C7}" type="presParOf" srcId="{1D29C6B5-FFBD-422E-A1CF-55550B515356}" destId="{FA79F065-EF92-450B-AB71-24CDFE8AF073}" srcOrd="1" destOrd="0" presId="urn:microsoft.com/office/officeart/2008/layout/HalfCircleOrganizationChart"/>
    <dgm:cxn modelId="{9BF5ABF4-9800-4BAE-92AA-6D4FD38057AC}" type="presParOf" srcId="{1D29C6B5-FFBD-422E-A1CF-55550B515356}" destId="{6F117297-B122-472E-B6E8-1C03256038E5}" srcOrd="2" destOrd="0" presId="urn:microsoft.com/office/officeart/2008/layout/HalfCircleOrganizationChart"/>
    <dgm:cxn modelId="{754FA3A1-5E4D-4C56-A6BD-4BA58DA26C3A}" type="presParOf" srcId="{1D29C6B5-FFBD-422E-A1CF-55550B515356}" destId="{9929FE33-9BE8-491C-B98A-C2F3FD44A507}" srcOrd="3" destOrd="0" presId="urn:microsoft.com/office/officeart/2008/layout/HalfCircleOrganizationChart"/>
    <dgm:cxn modelId="{CBCCD7DB-6BD1-4031-AC7E-84E131769A5A}" type="presParOf" srcId="{21D31E4A-FD6E-4F1E-A2E6-30609E3D0E9D}" destId="{B78689D2-F322-4C9A-8657-E44973D16CF8}" srcOrd="1" destOrd="0" presId="urn:microsoft.com/office/officeart/2008/layout/HalfCircleOrganizationChart"/>
    <dgm:cxn modelId="{D5B3DDFA-A219-48B8-8FD5-9C02C7C71B1A}" type="presParOf" srcId="{21D31E4A-FD6E-4F1E-A2E6-30609E3D0E9D}" destId="{C386624C-83ED-47B3-BFFC-42D3449E617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45FA-381E-45E2-A3A2-EB224CEB7A37}">
      <dsp:nvSpPr>
        <dsp:cNvPr id="0" name=""/>
        <dsp:cNvSpPr/>
      </dsp:nvSpPr>
      <dsp:spPr>
        <a:xfrm>
          <a:off x="392306" y="516710"/>
          <a:ext cx="772714" cy="7727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9947C-590A-4264-977D-359A411DEDAA}">
      <dsp:nvSpPr>
        <dsp:cNvPr id="0" name=""/>
        <dsp:cNvSpPr/>
      </dsp:nvSpPr>
      <dsp:spPr>
        <a:xfrm>
          <a:off x="392306" y="516710"/>
          <a:ext cx="772714" cy="7727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37371-FB8A-4E11-893F-653269DF7E78}">
      <dsp:nvSpPr>
        <dsp:cNvPr id="0" name=""/>
        <dsp:cNvSpPr/>
      </dsp:nvSpPr>
      <dsp:spPr>
        <a:xfrm>
          <a:off x="5949" y="655799"/>
          <a:ext cx="1545428" cy="4945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Accuracy </a:t>
          </a:r>
        </a:p>
      </dsp:txBody>
      <dsp:txXfrm>
        <a:off x="5949" y="655799"/>
        <a:ext cx="1545428" cy="494536"/>
      </dsp:txXfrm>
    </dsp:sp>
    <dsp:sp modelId="{B9406609-6C96-4345-846B-B29C1951FFA5}">
      <dsp:nvSpPr>
        <dsp:cNvPr id="0" name=""/>
        <dsp:cNvSpPr/>
      </dsp:nvSpPr>
      <dsp:spPr>
        <a:xfrm>
          <a:off x="2262274" y="516710"/>
          <a:ext cx="772714" cy="7727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A746D-9D93-450F-8FA0-437424978A45}">
      <dsp:nvSpPr>
        <dsp:cNvPr id="0" name=""/>
        <dsp:cNvSpPr/>
      </dsp:nvSpPr>
      <dsp:spPr>
        <a:xfrm>
          <a:off x="2262274" y="516710"/>
          <a:ext cx="772714" cy="7727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FE411-AD34-437C-800A-62DB352B8095}">
      <dsp:nvSpPr>
        <dsp:cNvPr id="0" name=""/>
        <dsp:cNvSpPr/>
      </dsp:nvSpPr>
      <dsp:spPr>
        <a:xfrm>
          <a:off x="1875917" y="655799"/>
          <a:ext cx="1545428" cy="4945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Correctness &amp; Functionality</a:t>
          </a:r>
          <a:endParaRPr lang="en-US" sz="1600" kern="1200" dirty="0"/>
        </a:p>
      </dsp:txBody>
      <dsp:txXfrm>
        <a:off x="1875917" y="655799"/>
        <a:ext cx="1545428" cy="494536"/>
      </dsp:txXfrm>
    </dsp:sp>
    <dsp:sp modelId="{271FFAA2-40B6-4C83-A5CD-784BF8382CFD}">
      <dsp:nvSpPr>
        <dsp:cNvPr id="0" name=""/>
        <dsp:cNvSpPr/>
      </dsp:nvSpPr>
      <dsp:spPr>
        <a:xfrm>
          <a:off x="4243756" y="516710"/>
          <a:ext cx="995742" cy="7727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2AFE-FE56-412B-93EB-E0E9FBAF0A8A}">
      <dsp:nvSpPr>
        <dsp:cNvPr id="0" name=""/>
        <dsp:cNvSpPr/>
      </dsp:nvSpPr>
      <dsp:spPr>
        <a:xfrm>
          <a:off x="4243756" y="516710"/>
          <a:ext cx="995742" cy="7727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86063-C103-4B9E-A2E5-C9D8A30DBCB9}">
      <dsp:nvSpPr>
        <dsp:cNvPr id="0" name=""/>
        <dsp:cNvSpPr/>
      </dsp:nvSpPr>
      <dsp:spPr>
        <a:xfrm>
          <a:off x="3745885" y="655799"/>
          <a:ext cx="1991484" cy="4945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Incremental </a:t>
          </a:r>
          <a:br>
            <a:rPr lang="en-US" sz="1600" kern="1200" dirty="0" smtClean="0"/>
          </a:br>
          <a:r>
            <a:rPr lang="en-US" sz="1600" kern="1200" dirty="0" smtClean="0"/>
            <a:t>Verification</a:t>
          </a:r>
          <a:endParaRPr lang="en-US" sz="1600" kern="1200" dirty="0"/>
        </a:p>
      </dsp:txBody>
      <dsp:txXfrm>
        <a:off x="3745885" y="655799"/>
        <a:ext cx="1991484" cy="494536"/>
      </dsp:txXfrm>
    </dsp:sp>
    <dsp:sp modelId="{6F0E56AF-79C5-48F1-BF25-D68FA38A1032}">
      <dsp:nvSpPr>
        <dsp:cNvPr id="0" name=""/>
        <dsp:cNvSpPr/>
      </dsp:nvSpPr>
      <dsp:spPr>
        <a:xfrm>
          <a:off x="6448267" y="516710"/>
          <a:ext cx="772714" cy="7727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A1F1-3201-4E6F-A09D-F68BE73ACEFC}">
      <dsp:nvSpPr>
        <dsp:cNvPr id="0" name=""/>
        <dsp:cNvSpPr/>
      </dsp:nvSpPr>
      <dsp:spPr>
        <a:xfrm>
          <a:off x="6448267" y="516710"/>
          <a:ext cx="772714" cy="7727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1846E-D914-4AE5-9F60-9C7CDCBFD4B5}">
      <dsp:nvSpPr>
        <dsp:cNvPr id="0" name=""/>
        <dsp:cNvSpPr/>
      </dsp:nvSpPr>
      <dsp:spPr>
        <a:xfrm>
          <a:off x="6061910" y="655799"/>
          <a:ext cx="1545428" cy="4945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Regulatory</a:t>
          </a:r>
          <a:br>
            <a:rPr lang="en-US" sz="1600" kern="1200" dirty="0" smtClean="0"/>
          </a:br>
          <a:r>
            <a:rPr lang="en-US" sz="1600" kern="1200" dirty="0" smtClean="0"/>
            <a:t>Compliance</a:t>
          </a:r>
          <a:endParaRPr lang="en-US" sz="1600" kern="1200" dirty="0"/>
        </a:p>
      </dsp:txBody>
      <dsp:txXfrm>
        <a:off x="6061910" y="655799"/>
        <a:ext cx="1545428" cy="494536"/>
      </dsp:txXfrm>
    </dsp:sp>
    <dsp:sp modelId="{FA79F065-EF92-450B-AB71-24CDFE8AF073}">
      <dsp:nvSpPr>
        <dsp:cNvPr id="0" name=""/>
        <dsp:cNvSpPr/>
      </dsp:nvSpPr>
      <dsp:spPr>
        <a:xfrm>
          <a:off x="8318235" y="516710"/>
          <a:ext cx="772714" cy="7727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17297-B122-472E-B6E8-1C03256038E5}">
      <dsp:nvSpPr>
        <dsp:cNvPr id="0" name=""/>
        <dsp:cNvSpPr/>
      </dsp:nvSpPr>
      <dsp:spPr>
        <a:xfrm>
          <a:off x="8318235" y="516710"/>
          <a:ext cx="772714" cy="7727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92803-817B-4F27-B12D-4562CA573591}">
      <dsp:nvSpPr>
        <dsp:cNvPr id="0" name=""/>
        <dsp:cNvSpPr/>
      </dsp:nvSpPr>
      <dsp:spPr>
        <a:xfrm>
          <a:off x="7931878" y="655799"/>
          <a:ext cx="1545428" cy="4945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Power Analysis</a:t>
          </a:r>
        </a:p>
      </dsp:txBody>
      <dsp:txXfrm>
        <a:off x="7931878" y="655799"/>
        <a:ext cx="1545428" cy="49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0.33013</cdr:x>
      <cdr:y>0.37447</cdr:y>
    </cdr:from>
    <cdr:to>
      <cdr:x>0.60737</cdr:x>
      <cdr:y>0.5187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509346" y="1027235"/>
          <a:ext cx="1267558" cy="395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n w="0"/>
              <a:solidFill>
                <a:srgbClr val="70AD47"/>
              </a:solidFill>
              <a:effectLst>
                <a:reflection blurRad="6350" stA="53000" endA="300" endPos="35500" dir="5400000" sy="-90000" algn="bl" rotWithShape="0"/>
              </a:effectLst>
            </a:rPr>
            <a:t>15</a:t>
          </a:r>
          <a:r>
            <a:rPr lang="en-US" sz="2000" b="1" cap="none" spc="0" dirty="0" smtClean="0">
              <a:ln w="0"/>
              <a:solidFill>
                <a:srgbClr val="70AD47"/>
              </a:solidFill>
              <a:effectLst>
                <a:reflection blurRad="6350" stA="53000" endA="300" endPos="35500" dir="5400000" sy="-90000" algn="bl" rotWithShape="0"/>
              </a:effectLst>
            </a:rPr>
            <a:t>%</a:t>
          </a:r>
          <a:endParaRPr lang="en-US" sz="2400" b="1" cap="none" spc="0" dirty="0">
            <a:ln w="0"/>
            <a:solidFill>
              <a:srgbClr val="70AD47"/>
            </a:solidFill>
            <a:effectLst>
              <a:reflection blurRad="6350" stA="53000" endA="300" endPos="35500" dir="5400000" sy="-90000" algn="bl" rotWithShape="0"/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0.31546</cdr:x>
      <cdr:y>0.44122</cdr:y>
    </cdr:from>
    <cdr:to>
      <cdr:x>0.59336</cdr:x>
      <cdr:y>0.58628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42278" y="1210365"/>
          <a:ext cx="1270560" cy="3979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ln w="0"/>
              <a:solidFill>
                <a:srgbClr val="70AD47"/>
              </a:solidFill>
              <a:effectLst>
                <a:reflection blurRad="6350" stA="53000" endA="300" endPos="35500" dir="5400000" sy="-90000" algn="bl" rotWithShape="0"/>
              </a:effectLst>
            </a:rPr>
            <a:t>25</a:t>
          </a:r>
          <a:r>
            <a:rPr lang="en-US" sz="2000" b="1" cap="none" spc="0" dirty="0" smtClean="0">
              <a:ln w="0"/>
              <a:solidFill>
                <a:srgbClr val="70AD47"/>
              </a:solidFill>
              <a:effectLst>
                <a:reflection blurRad="6350" stA="53000" endA="300" endPos="35500" dir="5400000" sy="-90000" algn="bl" rotWithShape="0"/>
              </a:effectLst>
            </a:rPr>
            <a:t>%</a:t>
          </a:r>
          <a:endParaRPr lang="en-US" sz="2400" b="1" cap="none" spc="0" dirty="0">
            <a:ln w="0"/>
            <a:solidFill>
              <a:srgbClr val="70AD47"/>
            </a:solidFill>
            <a:effectLst>
              <a:reflection blurRad="6350" stA="53000" endA="300" endPos="35500" dir="5400000" sy="-90000" algn="bl" rotWithShape="0"/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0.33013</cdr:x>
      <cdr:y>0.37447</cdr:y>
    </cdr:from>
    <cdr:to>
      <cdr:x>0.60737</cdr:x>
      <cdr:y>0.5187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509346" y="1027235"/>
          <a:ext cx="1267558" cy="395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rPr>
            <a:t>47</a:t>
          </a:r>
          <a:r>
            <a:rPr lang="en-US" sz="20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rPr>
            <a:t>%</a:t>
          </a:r>
          <a:endParaRPr lang="en-US" sz="2400" b="1" cap="none" spc="0" dirty="0">
            <a:ln w="0"/>
            <a:solidFill>
              <a:srgbClr val="00B050"/>
            </a:solidFill>
            <a:effectLst>
              <a:reflection blurRad="6350" stA="53000" endA="300" endPos="35500" dir="5400000" sy="-90000" algn="bl" rotWithShape="0"/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0.31546</cdr:x>
      <cdr:y>0.44122</cdr:y>
    </cdr:from>
    <cdr:to>
      <cdr:x>0.59336</cdr:x>
      <cdr:y>0.58628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42278" y="1210365"/>
          <a:ext cx="1270560" cy="3979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rPr>
            <a:t>81</a:t>
          </a:r>
          <a:r>
            <a:rPr lang="en-US" sz="20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rPr>
            <a:t>%</a:t>
          </a:r>
          <a:endParaRPr lang="en-US" sz="2400" b="1" cap="none" spc="0" dirty="0">
            <a:ln w="0"/>
            <a:solidFill>
              <a:srgbClr val="00B050"/>
            </a:solidFill>
            <a:effectLst>
              <a:reflection blurRad="6350" stA="53000" endA="300" endPos="35500" dir="5400000" sy="-90000" algn="bl" rotWithShape="0"/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0.03505</cdr:x>
      <cdr:y>0.28856</cdr:y>
    </cdr:from>
    <cdr:to>
      <cdr:x>0.11122</cdr:x>
      <cdr:y>0.65992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885" y="1672647"/>
          <a:ext cx="619125" cy="2152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0.04717</cdr:x>
      <cdr:y>0.22028</cdr:y>
    </cdr:from>
    <cdr:to>
      <cdr:x>0.09866</cdr:x>
      <cdr:y>0.75268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87005" y="2121360"/>
          <a:ext cx="2596409" cy="502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1800" dirty="0" smtClean="0">
              <a:solidFill>
                <a:schemeClr val="accent1">
                  <a:lumMod val="75000"/>
                </a:schemeClr>
              </a:solidFill>
            </a:rPr>
            <a:t>Execution Time </a:t>
          </a:r>
          <a:r>
            <a:rPr lang="en-IN" sz="1800" dirty="0">
              <a:solidFill>
                <a:schemeClr val="accent1">
                  <a:lumMod val="75000"/>
                </a:schemeClr>
              </a:solidFill>
            </a:rPr>
            <a:t>(Hrs)</a:t>
          </a:r>
        </a:p>
      </cdr:txBody>
    </cdr:sp>
  </cdr:relSizeAnchor>
  <cdr:relSizeAnchor xmlns:cdr="http://schemas.openxmlformats.org/drawingml/2006/chartDrawing">
    <cdr:from>
      <cdr:x>0.49219</cdr:x>
      <cdr:y>0.18392</cdr:y>
    </cdr:from>
    <cdr:to>
      <cdr:x>0.55215</cdr:x>
      <cdr:y>0.77893</cdr:y>
    </cdr:to>
    <cdr:sp macro="" textlink="">
      <cdr:nvSpPr>
        <cdr:cNvPr id="4" name="Rectangle 3"/>
        <cdr:cNvSpPr/>
      </cdr:nvSpPr>
      <cdr:spPr>
        <a:xfrm xmlns:a="http://schemas.openxmlformats.org/drawingml/2006/main" rot="16200000">
          <a:off x="3642158" y="2055425"/>
          <a:ext cx="290175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rPr>
            <a:t>HIGH RUN TIME</a:t>
          </a:r>
          <a:endParaRPr lang="en-US" sz="32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D410-BB1B-47BE-81F8-FA61DEEC59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51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8AA75-262C-4581-B680-B40EED1AE5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1D75C-4BF4-4FD2-BDFD-6A8F3FBC2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97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D410-BB1B-47BE-81F8-FA61DEEC59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1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C9A6E-F594-49C2-B860-46C046B55A0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D2C31-2823-4D5C-9492-C3330223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25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3DBD0-EF53-4770-BD75-2D2F0D6ECE2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7852F-9151-4853-BCAD-1A8F018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1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FC4C6-4205-4748-A8A0-C1F8D089C3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8F293-4BBC-458E-B2BD-F4405770B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57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D31CF-E045-4E65-98EA-1CC49C1609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1CC12-8E9A-49BF-AC1E-0475F8BB5E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8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1C8EF-5791-4944-A3D7-8A1B4885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4636B-F294-483D-938B-D9EE100D1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0D12D-C12F-4881-A45D-FFFF9E5E27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03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D410-BB1B-47BE-81F8-FA61DEEC59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1F96AF-911C-4C94-9AB3-40AB3DC17C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1F96AF-911C-4C94-9AB3-40AB3DC17C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1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7.gif"/><Relationship Id="rId15" Type="http://schemas.microsoft.com/office/2007/relationships/diagramDrawing" Target="../diagrams/drawing1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Netlist Enabled Emulation Platform for Accelerated Gate Level Verification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800" y="3642693"/>
            <a:ext cx="8534400" cy="1752600"/>
          </a:xfrm>
        </p:spPr>
        <p:txBody>
          <a:bodyPr/>
          <a:lstStyle/>
          <a:p>
            <a:r>
              <a:rPr lang="en-US" dirty="0"/>
              <a:t>Samhith Pottem, Vasudeva Reddy, Rahul S S, Sarang Kalbande, Garima Srivastava, Hyundon Kim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437535"/>
            <a:ext cx="3200400" cy="7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699" y="1785494"/>
            <a:ext cx="4114800" cy="129540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3788" y="269529"/>
            <a:ext cx="10972800" cy="1143000"/>
          </a:xfrm>
        </p:spPr>
        <p:txBody>
          <a:bodyPr/>
          <a:lstStyle/>
          <a:p>
            <a:r>
              <a:rPr lang="en-IN" dirty="0"/>
              <a:t>GLE Challenges – Run Time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56E2B57F-8024-3E04-5BCC-45A666F9D2D1}"/>
              </a:ext>
            </a:extLst>
          </p:cNvPr>
          <p:cNvSpPr/>
          <p:nvPr/>
        </p:nvSpPr>
        <p:spPr>
          <a:xfrm>
            <a:off x="1981117" y="2641447"/>
            <a:ext cx="9050658" cy="4145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6"/>
                </a:moveTo>
                <a:lnTo>
                  <a:pt x="21600" y="86"/>
                </a:lnTo>
                <a:lnTo>
                  <a:pt x="21600" y="86"/>
                </a:lnTo>
                <a:lnTo>
                  <a:pt x="16782" y="0"/>
                </a:lnTo>
                <a:cubicBezTo>
                  <a:pt x="16782" y="0"/>
                  <a:pt x="16959" y="780"/>
                  <a:pt x="16743" y="1328"/>
                </a:cubicBezTo>
                <a:cubicBezTo>
                  <a:pt x="16584" y="1735"/>
                  <a:pt x="7554" y="12648"/>
                  <a:pt x="2875" y="18287"/>
                </a:cubicBezTo>
                <a:lnTo>
                  <a:pt x="0" y="21082"/>
                </a:lnTo>
                <a:cubicBezTo>
                  <a:pt x="0" y="21082"/>
                  <a:pt x="608" y="20602"/>
                  <a:pt x="1602" y="19822"/>
                </a:cubicBezTo>
                <a:cubicBezTo>
                  <a:pt x="687" y="20925"/>
                  <a:pt x="126" y="21600"/>
                  <a:pt x="126" y="21600"/>
                </a:cubicBezTo>
                <a:lnTo>
                  <a:pt x="2984" y="18737"/>
                </a:lnTo>
                <a:cubicBezTo>
                  <a:pt x="8066" y="14746"/>
                  <a:pt x="17884" y="7060"/>
                  <a:pt x="18141" y="7054"/>
                </a:cubicBezTo>
                <a:cubicBezTo>
                  <a:pt x="18489" y="7048"/>
                  <a:pt x="18687" y="7806"/>
                  <a:pt x="18687" y="7806"/>
                </a:cubicBezTo>
                <a:lnTo>
                  <a:pt x="21600" y="86"/>
                </a:lnTo>
                <a:lnTo>
                  <a:pt x="21600" y="86"/>
                </a:lnTo>
                <a:lnTo>
                  <a:pt x="21600" y="8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  <a:effectLst>
            <a:glow rad="63500">
              <a:schemeClr val="bg2">
                <a:lumMod val="5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 rot="21380692">
            <a:off x="3345883" y="5581582"/>
            <a:ext cx="1194511" cy="927462"/>
            <a:chOff x="3977437" y="3481957"/>
            <a:chExt cx="1973091" cy="1519976"/>
          </a:xfrm>
        </p:grpSpPr>
        <p:sp>
          <p:nvSpPr>
            <p:cNvPr id="14" name="Triangle">
              <a:extLst>
                <a:ext uri="{FF2B5EF4-FFF2-40B4-BE49-F238E27FC236}">
                  <a16:creationId xmlns:a16="http://schemas.microsoft.com/office/drawing/2014/main" xmlns="" id="{7B5CB886-C036-0188-C407-90FC096A384C}"/>
                </a:ext>
              </a:extLst>
            </p:cNvPr>
            <p:cNvSpPr/>
            <p:nvPr/>
          </p:nvSpPr>
          <p:spPr>
            <a:xfrm>
              <a:off x="4612923" y="3481957"/>
              <a:ext cx="1337605" cy="1519976"/>
            </a:xfrm>
            <a:custGeom>
              <a:avLst/>
              <a:gdLst>
                <a:gd name="connsiteX0" fmla="*/ 21600 w 21600"/>
                <a:gd name="connsiteY0" fmla="*/ 0 h 21600"/>
                <a:gd name="connsiteX1" fmla="*/ 1291 w 21600"/>
                <a:gd name="connsiteY1" fmla="*/ 21600 h 21600"/>
                <a:gd name="connsiteX2" fmla="*/ 0 w 21600"/>
                <a:gd name="connsiteY2" fmla="*/ 8981 h 21600"/>
                <a:gd name="connsiteX3" fmla="*/ 1916 w 21600"/>
                <a:gd name="connsiteY3" fmla="*/ 8147 h 21600"/>
                <a:gd name="connsiteX4" fmla="*/ 21600 w 21600"/>
                <a:gd name="connsiteY4" fmla="*/ 0 h 21600"/>
                <a:gd name="connsiteX0" fmla="*/ 21600 w 21600"/>
                <a:gd name="connsiteY0" fmla="*/ 0 h 21600"/>
                <a:gd name="connsiteX1" fmla="*/ 1291 w 21600"/>
                <a:gd name="connsiteY1" fmla="*/ 21600 h 21600"/>
                <a:gd name="connsiteX2" fmla="*/ 0 w 21600"/>
                <a:gd name="connsiteY2" fmla="*/ 8981 h 21600"/>
                <a:gd name="connsiteX3" fmla="*/ 301 w 21600"/>
                <a:gd name="connsiteY3" fmla="*/ 7369 h 21600"/>
                <a:gd name="connsiteX4" fmla="*/ 2160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291" y="21600"/>
                  </a:lnTo>
                  <a:lnTo>
                    <a:pt x="0" y="8981"/>
                  </a:lnTo>
                  <a:cubicBezTo>
                    <a:pt x="100" y="8444"/>
                    <a:pt x="201" y="7906"/>
                    <a:pt x="301" y="7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angle">
              <a:extLst>
                <a:ext uri="{FF2B5EF4-FFF2-40B4-BE49-F238E27FC236}">
                  <a16:creationId xmlns:a16="http://schemas.microsoft.com/office/drawing/2014/main" xmlns="" id="{A09EE7FF-EFF5-D45C-9941-E7ACDE6B03CC}"/>
                </a:ext>
              </a:extLst>
            </p:cNvPr>
            <p:cNvSpPr/>
            <p:nvPr/>
          </p:nvSpPr>
          <p:spPr>
            <a:xfrm>
              <a:off x="3977437" y="3481957"/>
              <a:ext cx="1973091" cy="63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40"/>
                  </a:lnTo>
                  <a:lnTo>
                    <a:pt x="6957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1430215">
            <a:off x="7940625" y="3340691"/>
            <a:ext cx="1433196" cy="1085566"/>
            <a:chOff x="7117971" y="1665281"/>
            <a:chExt cx="2537733" cy="1954857"/>
          </a:xfrm>
        </p:grpSpPr>
        <p:sp>
          <p:nvSpPr>
            <p:cNvPr id="20" name="Triangle">
              <a:extLst>
                <a:ext uri="{FF2B5EF4-FFF2-40B4-BE49-F238E27FC236}">
                  <a16:creationId xmlns:a16="http://schemas.microsoft.com/office/drawing/2014/main" xmlns="" id="{EF30800E-78EE-F865-819C-046F002E0F8F}"/>
                </a:ext>
              </a:extLst>
            </p:cNvPr>
            <p:cNvSpPr/>
            <p:nvPr/>
          </p:nvSpPr>
          <p:spPr>
            <a:xfrm>
              <a:off x="7935822" y="1665281"/>
              <a:ext cx="1719882" cy="1954857"/>
            </a:xfrm>
            <a:custGeom>
              <a:avLst/>
              <a:gdLst>
                <a:gd name="connsiteX0" fmla="*/ 21600 w 21600"/>
                <a:gd name="connsiteY0" fmla="*/ 0 h 21600"/>
                <a:gd name="connsiteX1" fmla="*/ 1286 w 21600"/>
                <a:gd name="connsiteY1" fmla="*/ 21600 h 21600"/>
                <a:gd name="connsiteX2" fmla="*/ 0 w 21600"/>
                <a:gd name="connsiteY2" fmla="*/ 8983 h 21600"/>
                <a:gd name="connsiteX3" fmla="*/ 1457 w 21600"/>
                <a:gd name="connsiteY3" fmla="*/ 8297 h 21600"/>
                <a:gd name="connsiteX4" fmla="*/ 21600 w 21600"/>
                <a:gd name="connsiteY4" fmla="*/ 0 h 21600"/>
                <a:gd name="connsiteX0" fmla="*/ 21600 w 21600"/>
                <a:gd name="connsiteY0" fmla="*/ 0 h 21600"/>
                <a:gd name="connsiteX1" fmla="*/ 1286 w 21600"/>
                <a:gd name="connsiteY1" fmla="*/ 21600 h 21600"/>
                <a:gd name="connsiteX2" fmla="*/ 0 w 21600"/>
                <a:gd name="connsiteY2" fmla="*/ 8983 h 21600"/>
                <a:gd name="connsiteX3" fmla="*/ 301 w 21600"/>
                <a:gd name="connsiteY3" fmla="*/ 7841 h 21600"/>
                <a:gd name="connsiteX4" fmla="*/ 2160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286" y="21600"/>
                  </a:lnTo>
                  <a:lnTo>
                    <a:pt x="0" y="8983"/>
                  </a:lnTo>
                  <a:cubicBezTo>
                    <a:pt x="100" y="8602"/>
                    <a:pt x="201" y="8222"/>
                    <a:pt x="301" y="78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C903AC8F-ACE8-1B40-5C70-9534848CB31D}"/>
                </a:ext>
              </a:extLst>
            </p:cNvPr>
            <p:cNvSpPr/>
            <p:nvPr/>
          </p:nvSpPr>
          <p:spPr>
            <a:xfrm>
              <a:off x="7117971" y="1665281"/>
              <a:ext cx="2537733" cy="81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42"/>
                  </a:lnTo>
                  <a:lnTo>
                    <a:pt x="6961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2E7DCC-6C60-02D2-2FF0-D6F29FA0081A}"/>
              </a:ext>
            </a:extLst>
          </p:cNvPr>
          <p:cNvGrpSpPr/>
          <p:nvPr/>
        </p:nvGrpSpPr>
        <p:grpSpPr>
          <a:xfrm rot="19882433">
            <a:off x="7122423" y="989786"/>
            <a:ext cx="3857106" cy="1619696"/>
            <a:chOff x="9238355" y="3882716"/>
            <a:chExt cx="3857106" cy="16196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C6C4CAC-D639-0E71-F36C-C65E1CC010D4}"/>
                </a:ext>
              </a:extLst>
            </p:cNvPr>
            <p:cNvSpPr txBox="1"/>
            <p:nvPr/>
          </p:nvSpPr>
          <p:spPr>
            <a:xfrm>
              <a:off x="9837565" y="3882716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1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  </a:t>
              </a:r>
              <a:r>
                <a:rPr kumimoji="0" lang="en-US" sz="3200" b="1" i="0" u="none" strike="noStrike" kern="1200" cap="none" spc="0" normalizeH="0" baseline="0" noProof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Solution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C8E239E-D875-E6D2-BFA7-F160F0BDD231}"/>
                </a:ext>
              </a:extLst>
            </p:cNvPr>
            <p:cNvSpPr txBox="1"/>
            <p:nvPr/>
          </p:nvSpPr>
          <p:spPr>
            <a:xfrm>
              <a:off x="9238355" y="4302083"/>
              <a:ext cx="3857106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    </a:t>
              </a:r>
              <a:r>
                <a:rPr kumimoji="0" lang="en-US" sz="2000" b="0" i="0" u="none" strike="noStrike" kern="1200" cap="none" spc="0" normalizeH="0" baseline="0" noProof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2400" b="0" i="0" u="none" strike="noStrike" kern="1200" cap="none" spc="0" normalizeH="0" baseline="0" noProof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Inserting D Flops</a:t>
              </a:r>
              <a:r>
                <a:rPr kumimoji="0" lang="en-US" sz="2400" b="0" i="0" u="none" strike="noStrike" kern="1200" cap="none" spc="0" normalizeH="0" noProof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in the SCC path -&gt; Performance Improvement</a:t>
              </a:r>
              <a:endParaRPr kumimoji="0" lang="en-US" sz="2400" b="0" i="0" u="none" strike="noStrike" kern="1200" cap="none" spc="0" normalizeH="0" baseline="0" noProof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5ECFF41-64BF-D60E-2386-BE8277CE5FFE}"/>
              </a:ext>
            </a:extLst>
          </p:cNvPr>
          <p:cNvGrpSpPr/>
          <p:nvPr/>
        </p:nvGrpSpPr>
        <p:grpSpPr>
          <a:xfrm>
            <a:off x="4033433" y="2140806"/>
            <a:ext cx="3300176" cy="2552914"/>
            <a:chOff x="694956" y="2877261"/>
            <a:chExt cx="3300176" cy="25529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36D921F-A0FA-1AF8-3D9D-20E64474D377}"/>
                </a:ext>
              </a:extLst>
            </p:cNvPr>
            <p:cNvSpPr txBox="1"/>
            <p:nvPr/>
          </p:nvSpPr>
          <p:spPr>
            <a:xfrm rot="19985614">
              <a:off x="694956" y="2877261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 </a:t>
              </a:r>
              <a:r>
                <a:rPr kumimoji="0" lang="en-US" sz="3200" b="1" i="0" u="none" strike="noStrike" kern="1200" cap="none" spc="0" normalizeH="0" baseline="0" noProof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Analysis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24DC990-2385-1C7F-33DA-5F9AE5A8513A}"/>
                </a:ext>
              </a:extLst>
            </p:cNvPr>
            <p:cNvSpPr txBox="1"/>
            <p:nvPr/>
          </p:nvSpPr>
          <p:spPr>
            <a:xfrm rot="19901900">
              <a:off x="1069052" y="3368072"/>
              <a:ext cx="2926080" cy="206210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marR="0" lvl="0" indent="-1714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Scan Logics Added</a:t>
              </a:r>
            </a:p>
            <a:p>
              <a:pPr marL="171450" marR="0" lvl="0" indent="-1714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Test Mode Signals Enabled</a:t>
              </a:r>
            </a:p>
            <a:p>
              <a:pPr marL="171450" marR="0" lvl="0" indent="-1714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noProof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Long Timing Paths</a:t>
              </a:r>
              <a:endParaRPr kumimoji="0" lang="en-US" sz="2400" b="0" i="0" u="none" strike="noStrike" kern="1200" cap="none" spc="0" normalizeH="0" baseline="0" noProof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4DC990-2385-1C7F-33DA-5F9AE5A8513A}"/>
              </a:ext>
            </a:extLst>
          </p:cNvPr>
          <p:cNvSpPr txBox="1"/>
          <p:nvPr/>
        </p:nvSpPr>
        <p:spPr>
          <a:xfrm rot="20078011">
            <a:off x="1934099" y="5012835"/>
            <a:ext cx="2926080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Less Driver Clock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36D921F-A0FA-1AF8-3D9D-20E64474D377}"/>
              </a:ext>
            </a:extLst>
          </p:cNvPr>
          <p:cNvSpPr txBox="1"/>
          <p:nvPr/>
        </p:nvSpPr>
        <p:spPr>
          <a:xfrm rot="19937946">
            <a:off x="2372201" y="4668894"/>
            <a:ext cx="136829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Issue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21335399">
            <a:off x="5692272" y="4396582"/>
            <a:ext cx="1298145" cy="1058463"/>
            <a:chOff x="5489275" y="2605184"/>
            <a:chExt cx="2196140" cy="1691822"/>
          </a:xfrm>
        </p:grpSpPr>
        <p:sp>
          <p:nvSpPr>
            <p:cNvPr id="60" name="Triangle">
              <a:extLst>
                <a:ext uri="{FF2B5EF4-FFF2-40B4-BE49-F238E27FC236}">
                  <a16:creationId xmlns:a16="http://schemas.microsoft.com/office/drawing/2014/main" xmlns="" id="{D14F4A68-12DB-B155-EB9C-074945232F07}"/>
                </a:ext>
              </a:extLst>
            </p:cNvPr>
            <p:cNvSpPr/>
            <p:nvPr/>
          </p:nvSpPr>
          <p:spPr>
            <a:xfrm>
              <a:off x="6196303" y="2605184"/>
              <a:ext cx="1489112" cy="1691822"/>
            </a:xfrm>
            <a:custGeom>
              <a:avLst/>
              <a:gdLst>
                <a:gd name="connsiteX0" fmla="*/ 21600 w 21600"/>
                <a:gd name="connsiteY0" fmla="*/ 0 h 21600"/>
                <a:gd name="connsiteX1" fmla="*/ 1282 w 21600"/>
                <a:gd name="connsiteY1" fmla="*/ 21600 h 21600"/>
                <a:gd name="connsiteX2" fmla="*/ 0 w 21600"/>
                <a:gd name="connsiteY2" fmla="*/ 8982 h 21600"/>
                <a:gd name="connsiteX3" fmla="*/ 2828 w 21600"/>
                <a:gd name="connsiteY3" fmla="*/ 7812 h 21600"/>
                <a:gd name="connsiteX4" fmla="*/ 21600 w 21600"/>
                <a:gd name="connsiteY4" fmla="*/ 0 h 21600"/>
                <a:gd name="connsiteX0" fmla="*/ 21600 w 21600"/>
                <a:gd name="connsiteY0" fmla="*/ 0 h 21600"/>
                <a:gd name="connsiteX1" fmla="*/ 1282 w 21600"/>
                <a:gd name="connsiteY1" fmla="*/ 21600 h 21600"/>
                <a:gd name="connsiteX2" fmla="*/ 0 w 21600"/>
                <a:gd name="connsiteY2" fmla="*/ 8982 h 21600"/>
                <a:gd name="connsiteX3" fmla="*/ 237 w 21600"/>
                <a:gd name="connsiteY3" fmla="*/ 7751 h 21600"/>
                <a:gd name="connsiteX4" fmla="*/ 2160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282" y="21600"/>
                  </a:lnTo>
                  <a:lnTo>
                    <a:pt x="0" y="8982"/>
                  </a:lnTo>
                  <a:lnTo>
                    <a:pt x="237" y="77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riangle">
              <a:extLst>
                <a:ext uri="{FF2B5EF4-FFF2-40B4-BE49-F238E27FC236}">
                  <a16:creationId xmlns:a16="http://schemas.microsoft.com/office/drawing/2014/main" xmlns="" id="{E85DC158-2D34-C010-D9EC-8F03FBCA16D3}"/>
                </a:ext>
              </a:extLst>
            </p:cNvPr>
            <p:cNvSpPr/>
            <p:nvPr/>
          </p:nvSpPr>
          <p:spPr>
            <a:xfrm>
              <a:off x="5489275" y="2605184"/>
              <a:ext cx="2196140" cy="70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58"/>
                  </a:lnTo>
                  <a:lnTo>
                    <a:pt x="6954" y="2160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537" l="6556" r="90000">
                        <a14:foregroundMark x1="27667" y1="31707" x2="27667" y2="3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1" t="6505" r="19778" b="5513"/>
          <a:stretch/>
        </p:blipFill>
        <p:spPr>
          <a:xfrm>
            <a:off x="6070188" y="4370665"/>
            <a:ext cx="621334" cy="621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487" y="5535017"/>
            <a:ext cx="655763" cy="655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6023" y="3364545"/>
            <a:ext cx="627650" cy="62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3678" y="5666931"/>
            <a:ext cx="293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SCC – Strong Connected Components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214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in </a:t>
            </a:r>
            <a:r>
              <a:rPr lang="en-IN" dirty="0" smtClean="0"/>
              <a:t>Action (Full SoC)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6895414"/>
              </p:ext>
            </p:extLst>
          </p:nvPr>
        </p:nvGraphicFramePr>
        <p:xfrm>
          <a:off x="947530" y="1828800"/>
          <a:ext cx="5181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7959273"/>
              </p:ext>
            </p:extLst>
          </p:nvPr>
        </p:nvGraphicFramePr>
        <p:xfrm>
          <a:off x="6553200" y="1828800"/>
          <a:ext cx="5029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5619124" y="3183895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1100" b="1" dirty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r>
              <a:rPr kumimoji="0" lang="en-IN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 </a:t>
            </a: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xmlns="" val="24124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5626"/>
            <a:ext cx="10972800" cy="1143000"/>
          </a:xfrm>
        </p:spPr>
        <p:txBody>
          <a:bodyPr/>
          <a:lstStyle/>
          <a:p>
            <a:r>
              <a:rPr lang="en-IN" dirty="0"/>
              <a:t>Smarter Solution – Hybrid GLE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32262" y="1103613"/>
            <a:ext cx="3068623" cy="51061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44854" y="2096744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58868" y="2092773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39400" y="2918032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61492" y="2915273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1607518" y="1957438"/>
            <a:ext cx="527097" cy="5518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06" t="45326" r="38714" b="5996"/>
          <a:stretch/>
        </p:blipFill>
        <p:spPr>
          <a:xfrm>
            <a:off x="2349617" y="1957439"/>
            <a:ext cx="527097" cy="509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31" t="51128" r="60632" b="5674"/>
          <a:stretch/>
        </p:blipFill>
        <p:spPr>
          <a:xfrm>
            <a:off x="1607518" y="2712664"/>
            <a:ext cx="484383" cy="54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2349617" y="2693255"/>
            <a:ext cx="527097" cy="551818"/>
          </a:xfrm>
          <a:prstGeom prst="rect">
            <a:avLst/>
          </a:prstGeom>
        </p:spPr>
      </p:pic>
      <p:sp>
        <p:nvSpPr>
          <p:cNvPr id="56" name="Rectangle: Rounded Corners 16">
            <a:extLst>
              <a:ext uri="{FF2B5EF4-FFF2-40B4-BE49-F238E27FC236}">
                <a16:creationId xmlns:a16="http://schemas.microsoft.com/office/drawing/2014/main" xmlns="" id="{988C386C-FFCE-42EC-A789-20E82D4F0C7F}"/>
              </a:ext>
            </a:extLst>
          </p:cNvPr>
          <p:cNvSpPr/>
          <p:nvPr/>
        </p:nvSpPr>
        <p:spPr>
          <a:xfrm>
            <a:off x="540327" y="1526557"/>
            <a:ext cx="2719938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1350" b="0" i="0" u="none" strike="noStrike" kern="1200" cap="none" spc="0" normalizeH="0" baseline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35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35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en-US" sz="1350" b="0" i="0" u="none" strike="noStrike" kern="1200" cap="none" spc="0" normalizeH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IP</a:t>
            </a:r>
            <a:r>
              <a:rPr kumimoji="0" lang="en-US" sz="1350" b="0" i="0" u="none" strike="noStrike" kern="1200" cap="none" spc="0" normalizeH="0" baseline="-1000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350" b="0" i="0" u="none" strike="noStrike" kern="1200" cap="none" spc="0" normalizeH="0" baseline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350" b="0" i="0" u="none" strike="noStrike" kern="1200" cap="none" spc="0" normalizeH="0" baseline="0" noProof="1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1350" b="0" i="0" u="none" strike="noStrike" kern="1200" cap="none" spc="0" normalizeH="0" baseline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135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350" b="0" i="0" u="none" strike="noStrike" kern="1200" cap="none" spc="0" normalizeH="0" baseline="-25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1350" b="0" i="0" u="none" strike="noStrike" kern="1200" cap="none" spc="0" normalizeH="0" baseline="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350" b="0" i="0" u="none" strike="noStrike" kern="1200" cap="none" spc="0" normalizeH="0" baseline="-10000" noProof="1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1218" y="1163970"/>
            <a:ext cx="18433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Full Net Model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301" y="2143239"/>
            <a:ext cx="474363" cy="3249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80" y="3011631"/>
            <a:ext cx="474363" cy="3249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012" y="2131745"/>
            <a:ext cx="474363" cy="3249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391" y="3000137"/>
            <a:ext cx="474363" cy="324927"/>
          </a:xfrm>
          <a:prstGeom prst="rect">
            <a:avLst/>
          </a:prstGeom>
        </p:spPr>
      </p:pic>
      <p:cxnSp>
        <p:nvCxnSpPr>
          <p:cNvPr id="62" name="Connector: Curved 3">
            <a:extLst>
              <a:ext uri="{FF2B5EF4-FFF2-40B4-BE49-F238E27FC236}">
                <a16:creationId xmlns:a16="http://schemas.microsoft.com/office/drawing/2014/main" xmlns="" id="{F646E746-DDBB-48EE-8334-72D9E13ED140}"/>
              </a:ext>
            </a:extLst>
          </p:cNvPr>
          <p:cNvCxnSpPr>
            <a:cxnSpLocks/>
          </p:cNvCxnSpPr>
          <p:nvPr/>
        </p:nvCxnSpPr>
        <p:spPr>
          <a:xfrm>
            <a:off x="3251639" y="2568459"/>
            <a:ext cx="1112488" cy="4510"/>
          </a:xfrm>
          <a:prstGeom prst="curvedConnector3">
            <a:avLst/>
          </a:prstGeom>
          <a:ln w="114300">
            <a:solidFill>
              <a:schemeClr val="accent3">
                <a:alpha val="56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18">
            <a:extLst>
              <a:ext uri="{FF2B5EF4-FFF2-40B4-BE49-F238E27FC236}">
                <a16:creationId xmlns:a16="http://schemas.microsoft.com/office/drawing/2014/main" xmlns="" id="{CEA57C14-E6B7-4136-87C0-2EB0F1AE161D}"/>
              </a:ext>
            </a:extLst>
          </p:cNvPr>
          <p:cNvSpPr/>
          <p:nvPr/>
        </p:nvSpPr>
        <p:spPr>
          <a:xfrm>
            <a:off x="4361147" y="2032969"/>
            <a:ext cx="2160000" cy="108000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Emulation Compiler</a:t>
            </a:r>
          </a:p>
        </p:txBody>
      </p:sp>
      <p:cxnSp>
        <p:nvCxnSpPr>
          <p:cNvPr id="64" name="Connector: Curved 3">
            <a:extLst>
              <a:ext uri="{FF2B5EF4-FFF2-40B4-BE49-F238E27FC236}">
                <a16:creationId xmlns:a16="http://schemas.microsoft.com/office/drawing/2014/main" xmlns="" id="{F646E746-DDBB-48EE-8334-72D9E13ED140}"/>
              </a:ext>
            </a:extLst>
          </p:cNvPr>
          <p:cNvCxnSpPr>
            <a:cxnSpLocks/>
          </p:cNvCxnSpPr>
          <p:nvPr/>
        </p:nvCxnSpPr>
        <p:spPr>
          <a:xfrm>
            <a:off x="6518166" y="2565586"/>
            <a:ext cx="1112488" cy="4510"/>
          </a:xfrm>
          <a:prstGeom prst="curvedConnector3">
            <a:avLst/>
          </a:prstGeom>
          <a:ln w="114300">
            <a:solidFill>
              <a:schemeClr val="accent3">
                <a:alpha val="56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4897" y="2172605"/>
            <a:ext cx="1502863" cy="733663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alpha val="3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Full Net GLE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68142" y="15064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SoC</a:t>
            </a:r>
            <a:endParaRPr kumimoji="0" lang="en-IN" sz="1800" b="1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9377" y="4631815"/>
            <a:ext cx="5174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94033" y="5474324"/>
            <a:ext cx="5174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57954" y="4627160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16123" y="5471565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6E3DF37A-DB1A-4329-BEE4-B874AE5C18CA}"/>
              </a:ext>
            </a:extLst>
          </p:cNvPr>
          <p:cNvSpPr/>
          <p:nvPr/>
        </p:nvSpPr>
        <p:spPr>
          <a:xfrm>
            <a:off x="4221168" y="5705611"/>
            <a:ext cx="78581" cy="902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E10C2E76-08D2-4289-A5F5-70813D444D45}"/>
              </a:ext>
            </a:extLst>
          </p:cNvPr>
          <p:cNvSpPr/>
          <p:nvPr/>
        </p:nvSpPr>
        <p:spPr>
          <a:xfrm>
            <a:off x="4221168" y="6008427"/>
            <a:ext cx="78581" cy="902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: Rounded Corners 18">
            <a:extLst>
              <a:ext uri="{FF2B5EF4-FFF2-40B4-BE49-F238E27FC236}">
                <a16:creationId xmlns:a16="http://schemas.microsoft.com/office/drawing/2014/main" xmlns="" id="{CEA57C14-E6B7-4136-87C0-2EB0F1AE161D}"/>
              </a:ext>
            </a:extLst>
          </p:cNvPr>
          <p:cNvSpPr/>
          <p:nvPr/>
        </p:nvSpPr>
        <p:spPr>
          <a:xfrm>
            <a:off x="4358166" y="4581402"/>
            <a:ext cx="2160000" cy="108000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Emulation Compiler</a:t>
            </a:r>
          </a:p>
        </p:txBody>
      </p:sp>
      <p:sp>
        <p:nvSpPr>
          <p:cNvPr id="74" name="Rectangle: Rounded Corners 14">
            <a:extLst>
              <a:ext uri="{FF2B5EF4-FFF2-40B4-BE49-F238E27FC236}">
                <a16:creationId xmlns:a16="http://schemas.microsoft.com/office/drawing/2014/main" xmlns="" id="{071AC145-D469-4897-9CD3-CFEC9504B718}"/>
              </a:ext>
            </a:extLst>
          </p:cNvPr>
          <p:cNvSpPr/>
          <p:nvPr/>
        </p:nvSpPr>
        <p:spPr>
          <a:xfrm>
            <a:off x="540327" y="4122889"/>
            <a:ext cx="2721467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350" b="0" i="0" u="none" strike="noStrike" kern="1200" cap="none" spc="0" normalizeH="0" baseline="-25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US" sz="1350" b="0" i="0" u="none" strike="noStrike" kern="1200" cap="none" spc="0" normalizeH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350" b="0" i="0" u="none" strike="noStrike" kern="1200" cap="none" spc="0" normalizeH="0" baseline="-1000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775981" y="4608606"/>
            <a:ext cx="527097" cy="55181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1623169" y="5430683"/>
            <a:ext cx="527097" cy="5518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50" y="5552607"/>
            <a:ext cx="474363" cy="32492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020" y="4706286"/>
            <a:ext cx="474363" cy="324927"/>
          </a:xfrm>
          <a:prstGeom prst="rect">
            <a:avLst/>
          </a:prstGeom>
        </p:spPr>
      </p:pic>
      <p:cxnSp>
        <p:nvCxnSpPr>
          <p:cNvPr id="79" name="Connector: Curved 2">
            <a:extLst>
              <a:ext uri="{FF2B5EF4-FFF2-40B4-BE49-F238E27FC236}">
                <a16:creationId xmlns:a16="http://schemas.microsoft.com/office/drawing/2014/main" xmlns="" id="{045758A0-F7CD-4479-8E0C-B91CBBE92BDE}"/>
              </a:ext>
            </a:extLst>
          </p:cNvPr>
          <p:cNvCxnSpPr>
            <a:cxnSpLocks/>
          </p:cNvCxnSpPr>
          <p:nvPr/>
        </p:nvCxnSpPr>
        <p:spPr>
          <a:xfrm flipV="1">
            <a:off x="6526996" y="5097170"/>
            <a:ext cx="1097901" cy="2872"/>
          </a:xfrm>
          <a:prstGeom prst="curvedConnector3">
            <a:avLst/>
          </a:prstGeom>
          <a:ln w="114300">
            <a:solidFill>
              <a:schemeClr val="accent2">
                <a:alpha val="56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24897" y="4697020"/>
            <a:ext cx="1528743" cy="733663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tx1">
                <a:alpha val="3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Hybrid GLE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87708" y="40892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608585" y="3620654"/>
            <a:ext cx="64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608585" y="417465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7841" y="4160147"/>
            <a:ext cx="597518" cy="3949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9944643" y="3425500"/>
            <a:ext cx="663942" cy="670708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1037309" y="3734213"/>
            <a:ext cx="17473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Hybrid Model</a:t>
            </a:r>
          </a:p>
        </p:txBody>
      </p:sp>
      <p:cxnSp>
        <p:nvCxnSpPr>
          <p:cNvPr id="87" name="Connector: Curved 2">
            <a:extLst>
              <a:ext uri="{FF2B5EF4-FFF2-40B4-BE49-F238E27FC236}">
                <a16:creationId xmlns:a16="http://schemas.microsoft.com/office/drawing/2014/main" xmlns="" id="{045758A0-F7CD-4479-8E0C-B91CBBE92BDE}"/>
              </a:ext>
            </a:extLst>
          </p:cNvPr>
          <p:cNvCxnSpPr>
            <a:cxnSpLocks/>
          </p:cNvCxnSpPr>
          <p:nvPr/>
        </p:nvCxnSpPr>
        <p:spPr>
          <a:xfrm flipV="1">
            <a:off x="3251435" y="5132498"/>
            <a:ext cx="1097901" cy="2872"/>
          </a:xfrm>
          <a:prstGeom prst="curvedConnector3">
            <a:avLst>
              <a:gd name="adj1" fmla="val 50001"/>
            </a:avLst>
          </a:prstGeom>
          <a:ln w="114300">
            <a:solidFill>
              <a:schemeClr val="accent2">
                <a:alpha val="56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846510" y="676968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Design Inputs 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2449615" y="4619687"/>
            <a:ext cx="527097" cy="55181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188" y="5538749"/>
            <a:ext cx="474363" cy="32492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179" y="2134514"/>
            <a:ext cx="474363" cy="32492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58" y="3002906"/>
            <a:ext cx="474363" cy="324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589" y="1864892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5</a:t>
            </a:r>
            <a:endParaRPr lang="en-IN" sz="1350" dirty="0"/>
          </a:p>
        </p:txBody>
      </p:sp>
      <p:sp>
        <p:nvSpPr>
          <p:cNvPr id="93" name="Rectangle 92"/>
          <p:cNvSpPr/>
          <p:nvPr/>
        </p:nvSpPr>
        <p:spPr>
          <a:xfrm>
            <a:off x="2458438" y="2682159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6</a:t>
            </a:r>
            <a:endParaRPr lang="en-IN" sz="1350" dirty="0"/>
          </a:p>
        </p:txBody>
      </p:sp>
      <p:sp>
        <p:nvSpPr>
          <p:cNvPr id="94" name="Rectangle 93"/>
          <p:cNvSpPr/>
          <p:nvPr/>
        </p:nvSpPr>
        <p:spPr>
          <a:xfrm>
            <a:off x="2533162" y="4354216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5</a:t>
            </a:r>
            <a:endParaRPr lang="en-IN" sz="1350" dirty="0"/>
          </a:p>
        </p:txBody>
      </p:sp>
      <p:sp>
        <p:nvSpPr>
          <p:cNvPr id="95" name="Rectangle 94"/>
          <p:cNvSpPr/>
          <p:nvPr/>
        </p:nvSpPr>
        <p:spPr>
          <a:xfrm>
            <a:off x="2525451" y="5187744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6</a:t>
            </a:r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xmlns="" val="11193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47" name="Rounded Rectangle 46"/>
          <p:cNvSpPr/>
          <p:nvPr/>
        </p:nvSpPr>
        <p:spPr>
          <a:xfrm>
            <a:off x="432263" y="1103436"/>
            <a:ext cx="7680960" cy="25293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: Rounded Corners 14">
            <a:extLst>
              <a:ext uri="{FF2B5EF4-FFF2-40B4-BE49-F238E27FC236}">
                <a16:creationId xmlns:a16="http://schemas.microsoft.com/office/drawing/2014/main" xmlns="" id="{071AC145-D469-4897-9CD3-CFEC9504B718}"/>
              </a:ext>
            </a:extLst>
          </p:cNvPr>
          <p:cNvSpPr/>
          <p:nvPr/>
        </p:nvSpPr>
        <p:spPr>
          <a:xfrm>
            <a:off x="5278336" y="1498837"/>
            <a:ext cx="1788586" cy="198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350" b="0" i="0" u="none" strike="noStrike" kern="1200" cap="none" spc="0" normalizeH="0" baseline="-25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350" b="0" i="0" u="none" strike="noStrike" kern="1200" cap="none" spc="0" normalizeH="0" baseline="-1000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5626"/>
            <a:ext cx="10972800" cy="1143000"/>
          </a:xfrm>
        </p:spPr>
        <p:txBody>
          <a:bodyPr/>
          <a:lstStyle/>
          <a:p>
            <a:r>
              <a:rPr lang="en-IN" dirty="0"/>
              <a:t>Smarter Solution – </a:t>
            </a:r>
            <a:r>
              <a:rPr lang="en-IN" dirty="0" smtClean="0"/>
              <a:t>Stubbed </a:t>
            </a:r>
            <a:r>
              <a:rPr lang="en-IN" dirty="0"/>
              <a:t>GLE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9377" y="2013308"/>
            <a:ext cx="5174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94033" y="2855817"/>
            <a:ext cx="5174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57954" y="2008653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16123" y="2853058"/>
            <a:ext cx="794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sp>
        <p:nvSpPr>
          <p:cNvPr id="74" name="Rectangle: Rounded Corners 14">
            <a:extLst>
              <a:ext uri="{FF2B5EF4-FFF2-40B4-BE49-F238E27FC236}">
                <a16:creationId xmlns:a16="http://schemas.microsoft.com/office/drawing/2014/main" xmlns="" id="{071AC145-D469-4897-9CD3-CFEC9504B718}"/>
              </a:ext>
            </a:extLst>
          </p:cNvPr>
          <p:cNvSpPr/>
          <p:nvPr/>
        </p:nvSpPr>
        <p:spPr>
          <a:xfrm>
            <a:off x="540327" y="1504382"/>
            <a:ext cx="2721467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350" b="0" i="0" u="none" strike="noStrike" kern="1200" cap="none" spc="0" normalizeH="0" baseline="-25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350" b="0" i="0" u="none" strike="noStrike" kern="1200" cap="none" spc="0" normalizeH="0" baseline="-1000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775981" y="1990099"/>
            <a:ext cx="527097" cy="55181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1623169" y="2812176"/>
            <a:ext cx="527097" cy="5518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50" y="2934100"/>
            <a:ext cx="474363" cy="32492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020" y="2087779"/>
            <a:ext cx="474363" cy="32492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612655" y="14623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608585" y="3620654"/>
            <a:ext cx="64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608585" y="41949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Netlist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7361" y="4180467"/>
            <a:ext cx="597518" cy="3949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9944643" y="3425500"/>
            <a:ext cx="663942" cy="670708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1061522" y="1122784"/>
            <a:ext cx="17473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Hybrid Model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2449615" y="2001180"/>
            <a:ext cx="527097" cy="55181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2533162" y="1735709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5</a:t>
            </a:r>
            <a:endParaRPr lang="en-IN" sz="1350" dirty="0"/>
          </a:p>
        </p:txBody>
      </p:sp>
      <p:sp>
        <p:nvSpPr>
          <p:cNvPr id="95" name="Rectangle 94"/>
          <p:cNvSpPr/>
          <p:nvPr/>
        </p:nvSpPr>
        <p:spPr>
          <a:xfrm>
            <a:off x="2553011" y="2552976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6</a:t>
            </a:r>
            <a:endParaRPr lang="en-IN" sz="1350" dirty="0"/>
          </a:p>
        </p:txBody>
      </p:sp>
      <p:sp>
        <p:nvSpPr>
          <p:cNvPr id="100" name="Rectangle: Rounded Corners 14">
            <a:extLst>
              <a:ext uri="{FF2B5EF4-FFF2-40B4-BE49-F238E27FC236}">
                <a16:creationId xmlns:a16="http://schemas.microsoft.com/office/drawing/2014/main" xmlns="" id="{071AC145-D469-4897-9CD3-CFEC9504B718}"/>
              </a:ext>
            </a:extLst>
          </p:cNvPr>
          <p:cNvSpPr/>
          <p:nvPr/>
        </p:nvSpPr>
        <p:spPr>
          <a:xfrm>
            <a:off x="5264713" y="1507150"/>
            <a:ext cx="2721467" cy="198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350" b="0" i="0" u="none" strike="noStrike" kern="1200" cap="none" spc="0" normalizeH="0" baseline="-1000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350" b="0" i="0" u="none" strike="noStrike" kern="1200" cap="none" spc="0" normalizeH="0" baseline="-25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IP</a:t>
            </a:r>
            <a:r>
              <a:rPr kumimoji="0" lang="en-US" sz="1350" b="0" i="0" u="none" strike="noStrike" kern="1200" cap="none" spc="0" normalizeH="0" baseline="-10000" noProof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350" b="0" i="0" u="none" strike="noStrike" kern="1200" cap="none" spc="0" normalizeH="0" baseline="-10000" noProof="1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5516995" y="1984554"/>
            <a:ext cx="527097" cy="55181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6364183" y="2806631"/>
            <a:ext cx="527097" cy="55181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064" y="2928555"/>
            <a:ext cx="474363" cy="32492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034" y="2082234"/>
            <a:ext cx="474363" cy="324927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6353669" y="14568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SoC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458268" y="1117239"/>
            <a:ext cx="23473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Stubbed</a:t>
            </a: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Model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7190629" y="1995635"/>
            <a:ext cx="527097" cy="551818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7274176" y="1730164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5</a:t>
            </a:r>
            <a:endParaRPr lang="en-IN" sz="1350" dirty="0"/>
          </a:p>
        </p:txBody>
      </p:sp>
      <p:sp>
        <p:nvSpPr>
          <p:cNvPr id="110" name="Rectangle 109"/>
          <p:cNvSpPr/>
          <p:nvPr/>
        </p:nvSpPr>
        <p:spPr>
          <a:xfrm>
            <a:off x="7294025" y="2547431"/>
            <a:ext cx="3754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noProof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IP</a:t>
            </a:r>
            <a:r>
              <a:rPr lang="en-US" sz="1350" baseline="-10000" noProof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6</a:t>
            </a:r>
            <a:endParaRPr lang="en-IN" sz="1350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2467003" y="2806631"/>
            <a:ext cx="527097" cy="55181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7201708" y="2804745"/>
            <a:ext cx="527097" cy="55181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0" t="50161" r="5057" b="4707"/>
          <a:stretch/>
        </p:blipFill>
        <p:spPr>
          <a:xfrm>
            <a:off x="9951417" y="2722823"/>
            <a:ext cx="663942" cy="67070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5" name="TextBox 114"/>
          <p:cNvSpPr txBox="1"/>
          <p:nvPr/>
        </p:nvSpPr>
        <p:spPr>
          <a:xfrm>
            <a:off x="10608585" y="2929774"/>
            <a:ext cx="1302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FAKE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6" name="Connector: Curved 3">
            <a:extLst>
              <a:ext uri="{FF2B5EF4-FFF2-40B4-BE49-F238E27FC236}">
                <a16:creationId xmlns:a16="http://schemas.microsoft.com/office/drawing/2014/main" xmlns="" id="{F646E746-DDBB-48EE-8334-72D9E13ED140}"/>
              </a:ext>
            </a:extLst>
          </p:cNvPr>
          <p:cNvCxnSpPr>
            <a:cxnSpLocks/>
            <a:endCxn id="117" idx="0"/>
          </p:cNvCxnSpPr>
          <p:nvPr/>
        </p:nvCxnSpPr>
        <p:spPr>
          <a:xfrm rot="5400000">
            <a:off x="1429424" y="3724739"/>
            <a:ext cx="652540" cy="11371"/>
          </a:xfrm>
          <a:prstGeom prst="curvedConnector3">
            <a:avLst>
              <a:gd name="adj1" fmla="val 56228"/>
            </a:avLst>
          </a:prstGeom>
          <a:ln w="114300">
            <a:solidFill>
              <a:srgbClr val="FFA8A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: Rounded Corners 18">
            <a:extLst>
              <a:ext uri="{FF2B5EF4-FFF2-40B4-BE49-F238E27FC236}">
                <a16:creationId xmlns:a16="http://schemas.microsoft.com/office/drawing/2014/main" xmlns="" id="{CEA57C14-E6B7-4136-87C0-2EB0F1AE161D}"/>
              </a:ext>
            </a:extLst>
          </p:cNvPr>
          <p:cNvSpPr/>
          <p:nvPr/>
        </p:nvSpPr>
        <p:spPr>
          <a:xfrm>
            <a:off x="1023055" y="4056694"/>
            <a:ext cx="1453906" cy="62162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Emulation Compiler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16216" y="5101574"/>
            <a:ext cx="1690327" cy="1161633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alpha val="3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Hybrid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GLE</a:t>
            </a:r>
            <a:endParaRPr kumimoji="0" lang="en-IN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6E3DF37A-DB1A-4329-BEE4-B874AE5C18CA}"/>
              </a:ext>
            </a:extLst>
          </p:cNvPr>
          <p:cNvSpPr/>
          <p:nvPr/>
        </p:nvSpPr>
        <p:spPr>
          <a:xfrm>
            <a:off x="3321871" y="7188149"/>
            <a:ext cx="78581" cy="902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Connector: Curved 3">
            <a:extLst>
              <a:ext uri="{FF2B5EF4-FFF2-40B4-BE49-F238E27FC236}">
                <a16:creationId xmlns:a16="http://schemas.microsoft.com/office/drawing/2014/main" xmlns="" id="{F646E746-DDBB-48EE-8334-72D9E13ED140}"/>
              </a:ext>
            </a:extLst>
          </p:cNvPr>
          <p:cNvCxnSpPr>
            <a:cxnSpLocks/>
            <a:stCxn id="117" idx="2"/>
            <a:endCxn id="119" idx="1"/>
          </p:cNvCxnSpPr>
          <p:nvPr/>
        </p:nvCxnSpPr>
        <p:spPr>
          <a:xfrm rot="16200000" flipH="1">
            <a:off x="1544064" y="4884258"/>
            <a:ext cx="423260" cy="11372"/>
          </a:xfrm>
          <a:prstGeom prst="curvedConnector3">
            <a:avLst/>
          </a:prstGeom>
          <a:ln w="114300">
            <a:solidFill>
              <a:srgbClr val="709FD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3">
            <a:extLst>
              <a:ext uri="{FF2B5EF4-FFF2-40B4-BE49-F238E27FC236}">
                <a16:creationId xmlns:a16="http://schemas.microsoft.com/office/drawing/2014/main" xmlns="" id="{F646E746-DDBB-48EE-8334-72D9E13ED140}"/>
              </a:ext>
            </a:extLst>
          </p:cNvPr>
          <p:cNvCxnSpPr>
            <a:cxnSpLocks/>
            <a:endCxn id="127" idx="0"/>
          </p:cNvCxnSpPr>
          <p:nvPr/>
        </p:nvCxnSpPr>
        <p:spPr>
          <a:xfrm rot="5400000">
            <a:off x="5851147" y="3721693"/>
            <a:ext cx="668150" cy="1"/>
          </a:xfrm>
          <a:prstGeom prst="curvedConnector3">
            <a:avLst>
              <a:gd name="adj1" fmla="val 50000"/>
            </a:avLst>
          </a:prstGeom>
          <a:ln w="114300">
            <a:solidFill>
              <a:srgbClr val="CBB8E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8">
            <a:extLst>
              <a:ext uri="{FF2B5EF4-FFF2-40B4-BE49-F238E27FC236}">
                <a16:creationId xmlns:a16="http://schemas.microsoft.com/office/drawing/2014/main" xmlns="" id="{CEA57C14-E6B7-4136-87C0-2EB0F1AE161D}"/>
              </a:ext>
            </a:extLst>
          </p:cNvPr>
          <p:cNvSpPr/>
          <p:nvPr/>
        </p:nvSpPr>
        <p:spPr>
          <a:xfrm>
            <a:off x="5458268" y="4055768"/>
            <a:ext cx="1453906" cy="62162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Emulation Compiler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31274" y="5101574"/>
            <a:ext cx="1692000" cy="1161633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alpha val="3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Stubbed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 GLE</a:t>
            </a:r>
            <a:endParaRPr kumimoji="0" lang="en-IN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29" name="Connector: Curved 3">
            <a:extLst>
              <a:ext uri="{FF2B5EF4-FFF2-40B4-BE49-F238E27FC236}">
                <a16:creationId xmlns:a16="http://schemas.microsoft.com/office/drawing/2014/main" xmlns="" id="{F646E746-DDBB-48EE-8334-72D9E13ED140}"/>
              </a:ext>
            </a:extLst>
          </p:cNvPr>
          <p:cNvCxnSpPr>
            <a:cxnSpLocks/>
            <a:stCxn id="127" idx="2"/>
            <a:endCxn id="128" idx="1"/>
          </p:cNvCxnSpPr>
          <p:nvPr/>
        </p:nvCxnSpPr>
        <p:spPr>
          <a:xfrm rot="5400000">
            <a:off x="5969155" y="4885508"/>
            <a:ext cx="424186" cy="7947"/>
          </a:xfrm>
          <a:prstGeom prst="curvedConnector3">
            <a:avLst/>
          </a:prstGeom>
          <a:ln w="114300">
            <a:solidFill>
              <a:srgbClr val="709FD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092443" y="770994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Design Inputs </a:t>
            </a:r>
          </a:p>
        </p:txBody>
      </p:sp>
    </p:spTree>
    <p:extLst>
      <p:ext uri="{BB962C8B-B14F-4D97-AF65-F5344CB8AC3E}">
        <p14:creationId xmlns:p14="http://schemas.microsoft.com/office/powerpoint/2010/main" xmlns="" val="21533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16 L -0.04063 0.0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5" grpId="0"/>
      <p:bldP spid="109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in </a:t>
            </a:r>
            <a:r>
              <a:rPr lang="en-IN" dirty="0" smtClean="0"/>
              <a:t>Action (Stubbed GLE)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880151"/>
              </p:ext>
            </p:extLst>
          </p:nvPr>
        </p:nvGraphicFramePr>
        <p:xfrm>
          <a:off x="1362319" y="2076855"/>
          <a:ext cx="4778829" cy="362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5100249"/>
              </p:ext>
            </p:extLst>
          </p:nvPr>
        </p:nvGraphicFramePr>
        <p:xfrm>
          <a:off x="6799861" y="2076855"/>
          <a:ext cx="4652410" cy="362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4924443" y="3101187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Full SoC GLE – 3B Gates</a:t>
            </a:r>
            <a:br>
              <a:rPr lang="en-IN" sz="1200" b="1" dirty="0" smtClean="0"/>
            </a:br>
            <a:r>
              <a:rPr lang="en-IN" sz="1200" b="1" dirty="0" smtClean="0"/>
              <a:t>Stubbed GLE - ~1.8B Gates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9880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" name="Rectangle: Rounded Corners 19"/>
          <p:cNvSpPr/>
          <p:nvPr/>
        </p:nvSpPr>
        <p:spPr>
          <a:xfrm>
            <a:off x="5348222" y="1266488"/>
            <a:ext cx="3691885" cy="803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SoC Boot</a:t>
            </a:r>
            <a:endParaRPr kumimoji="0" lang="en-IN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21"/>
          <p:cNvSpPr/>
          <p:nvPr/>
        </p:nvSpPr>
        <p:spPr>
          <a:xfrm>
            <a:off x="5985515" y="2895600"/>
            <a:ext cx="3691885" cy="80354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SoC </a:t>
            </a:r>
            <a:r>
              <a:rPr kumimoji="0" lang="en-IN" sz="2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Snap</a:t>
            </a:r>
            <a:r>
              <a:rPr kumimoji="0" lang="en-IN" sz="2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Shot</a:t>
            </a:r>
            <a:endParaRPr kumimoji="0" lang="en-IN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23"/>
          <p:cNvSpPr/>
          <p:nvPr/>
        </p:nvSpPr>
        <p:spPr>
          <a:xfrm>
            <a:off x="5971422" y="4682855"/>
            <a:ext cx="4934381" cy="80354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SAIF based Power Estimation</a:t>
            </a:r>
          </a:p>
        </p:txBody>
      </p:sp>
      <p:sp>
        <p:nvSpPr>
          <p:cNvPr id="38" name="Freeform: Shape 32"/>
          <p:cNvSpPr/>
          <p:nvPr/>
        </p:nvSpPr>
        <p:spPr>
          <a:xfrm>
            <a:off x="2286000" y="1066800"/>
            <a:ext cx="2688152" cy="537630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gradFill flip="none" rotWithShape="1">
            <a:gsLst>
              <a:gs pos="75000">
                <a:srgbClr val="60509C"/>
              </a:gs>
              <a:gs pos="50000">
                <a:srgbClr val="C74399"/>
              </a:gs>
              <a:gs pos="25000">
                <a:srgbClr val="F4941D"/>
              </a:gs>
              <a:gs pos="0">
                <a:srgbClr val="FFD63A"/>
              </a:gs>
              <a:gs pos="100000">
                <a:srgbClr val="00ACBE"/>
              </a:gs>
            </a:gsLst>
            <a:lin ang="5400000" scaled="1"/>
            <a:tileRect/>
          </a:gra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>
            <a:endCxn id="33" idx="1"/>
          </p:cNvCxnSpPr>
          <p:nvPr/>
        </p:nvCxnSpPr>
        <p:spPr>
          <a:xfrm>
            <a:off x="3948800" y="1668260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4893506" y="3310934"/>
            <a:ext cx="11270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endCxn id="37" idx="1"/>
          </p:cNvCxnSpPr>
          <p:nvPr/>
        </p:nvCxnSpPr>
        <p:spPr>
          <a:xfrm>
            <a:off x="4572000" y="5084627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423094" y="1346315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6054027" y="2968747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6049946" y="4765563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-1746051" y="451512"/>
            <a:ext cx="5270284" cy="6606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>
                <a:gd name="adj" fmla="val 10701455"/>
              </a:avLst>
            </a:prstTxWarp>
            <a:spAutoFit/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APPLICATIONS</a:t>
            </a:r>
            <a:endParaRPr kumimoji="0" lang="en-US" sz="53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4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AutoShape 2" descr="Modern Data-Driven Charts for PowerPoint"/>
          <p:cNvSpPr>
            <a:spLocks noChangeAspect="1" noChangeArrowheads="1"/>
          </p:cNvSpPr>
          <p:nvPr/>
        </p:nvSpPr>
        <p:spPr bwMode="auto">
          <a:xfrm>
            <a:off x="108563" y="59514"/>
            <a:ext cx="467944" cy="4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7301724"/>
              </p:ext>
            </p:extLst>
          </p:nvPr>
        </p:nvGraphicFramePr>
        <p:xfrm>
          <a:off x="1593574" y="1920848"/>
          <a:ext cx="9223512" cy="329873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201753">
                  <a:extLst>
                    <a:ext uri="{9D8B030D-6E8A-4147-A177-3AD203B41FA5}">
                      <a16:colId xmlns:a16="http://schemas.microsoft.com/office/drawing/2014/main" xmlns="" val="3921469369"/>
                    </a:ext>
                  </a:extLst>
                </a:gridCol>
                <a:gridCol w="2955465">
                  <a:extLst>
                    <a:ext uri="{9D8B030D-6E8A-4147-A177-3AD203B41FA5}">
                      <a16:colId xmlns:a16="http://schemas.microsoft.com/office/drawing/2014/main" xmlns="" val="2150560784"/>
                    </a:ext>
                  </a:extLst>
                </a:gridCol>
                <a:gridCol w="3066294">
                  <a:extLst>
                    <a:ext uri="{9D8B030D-6E8A-4147-A177-3AD203B41FA5}">
                      <a16:colId xmlns:a16="http://schemas.microsoft.com/office/drawing/2014/main" xmlns="" val="3321552204"/>
                    </a:ext>
                  </a:extLst>
                </a:gridCol>
              </a:tblGrid>
              <a:tr h="898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Applications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GLS (Hrs)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GLE (Hrs)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45219"/>
                  </a:ext>
                </a:extLst>
              </a:tr>
              <a:tr h="80020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SoC</a:t>
                      </a:r>
                      <a:r>
                        <a:rPr lang="en-IN" sz="18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Boot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0.25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626134"/>
                  </a:ext>
                </a:extLst>
              </a:tr>
              <a:tr h="80020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SoC</a:t>
                      </a:r>
                      <a:r>
                        <a:rPr lang="en-IN" sz="1800" b="1" i="0" u="none" strike="noStrike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IN" sz="1800" b="1" i="0" u="none" strike="noStrike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Snapshot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High</a:t>
                      </a:r>
                      <a:r>
                        <a:rPr lang="en-IN" sz="1800" b="1" i="0" u="none" strike="noStrike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Run Time</a:t>
                      </a:r>
                      <a:endParaRPr lang="en-IN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23110"/>
                  </a:ext>
                </a:extLst>
              </a:tr>
              <a:tr h="80020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Power Estimation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High</a:t>
                      </a:r>
                      <a:r>
                        <a:rPr lang="en-IN" sz="1800" b="1" i="0" u="none" strike="noStrike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Run Time</a:t>
                      </a:r>
                      <a:endParaRPr lang="en-IN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95072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96887" y="1524000"/>
            <a:ext cx="9223512" cy="422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1550458"/>
            <a:ext cx="497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GLS vs GLE </a:t>
            </a: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Execution</a:t>
            </a:r>
            <a:r>
              <a:rPr kumimoji="0" lang="en-IN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Time 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xmlns="" val="36413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 (Contd..)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1913541619"/>
              </p:ext>
            </p:extLst>
          </p:nvPr>
        </p:nvGraphicFramePr>
        <p:xfrm>
          <a:off x="1524000" y="1295400"/>
          <a:ext cx="9753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7833109" y="3350830"/>
            <a:ext cx="2901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HIGH RUN TIME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Straight Connector 169"/>
          <p:cNvCxnSpPr/>
          <p:nvPr/>
        </p:nvCxnSpPr>
        <p:spPr>
          <a:xfrm>
            <a:off x="4201045" y="2317303"/>
            <a:ext cx="12691" cy="418029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59093" y="2319292"/>
            <a:ext cx="12691" cy="418029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957781" y="2323253"/>
            <a:ext cx="12691" cy="418029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374089" y="2320841"/>
            <a:ext cx="12691" cy="418029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0178" y="1967103"/>
            <a:ext cx="0" cy="394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311" y="4620149"/>
            <a:ext cx="573074" cy="530398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5157097" y="2023077"/>
            <a:ext cx="45672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Tx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6190430" y="2323405"/>
            <a:ext cx="12691" cy="418029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802257" y="2330000"/>
            <a:ext cx="12691" cy="418029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542060" y="5332525"/>
            <a:ext cx="12691" cy="418029"/>
          </a:xfrm>
          <a:prstGeom prst="line">
            <a:avLst/>
          </a:prstGeom>
          <a:ln w="41275"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6191813" y="2325716"/>
            <a:ext cx="12691" cy="418029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385892" y="1323528"/>
            <a:ext cx="11650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Test Mode</a:t>
            </a:r>
            <a:endParaRPr lang="en-IN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5180653" y="1766012"/>
            <a:ext cx="12691" cy="6563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 rot="5400000">
            <a:off x="4932834" y="1604998"/>
            <a:ext cx="532097" cy="173062"/>
          </a:xfrm>
          <a:prstGeom prst="rightArrow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6B588F9-31E2-36C4-5BD4-18166E0EECE5}"/>
              </a:ext>
            </a:extLst>
          </p:cNvPr>
          <p:cNvGrpSpPr/>
          <p:nvPr/>
        </p:nvGrpSpPr>
        <p:grpSpPr>
          <a:xfrm rot="5400000">
            <a:off x="4913991" y="1442806"/>
            <a:ext cx="562110" cy="712144"/>
            <a:chOff x="6553880" y="2354235"/>
            <a:chExt cx="2143853" cy="215003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AC7BE00-739F-68E3-749F-D429088DA0E6}"/>
                </a:ext>
              </a:extLst>
            </p:cNvPr>
            <p:cNvSpPr/>
            <p:nvPr/>
          </p:nvSpPr>
          <p:spPr>
            <a:xfrm>
              <a:off x="7244599" y="2354235"/>
              <a:ext cx="1453134" cy="2150032"/>
            </a:xfrm>
            <a:custGeom>
              <a:avLst/>
              <a:gdLst>
                <a:gd name="connsiteX0" fmla="*/ 120805 w 1453134"/>
                <a:gd name="connsiteY0" fmla="*/ 0 h 2150032"/>
                <a:gd name="connsiteX1" fmla="*/ 764746 w 1453134"/>
                <a:gd name="connsiteY1" fmla="*/ 0 h 2150032"/>
                <a:gd name="connsiteX2" fmla="*/ 869067 w 1453134"/>
                <a:gd name="connsiteY2" fmla="*/ 59107 h 2150032"/>
                <a:gd name="connsiteX3" fmla="*/ 1436356 w 1453134"/>
                <a:gd name="connsiteY3" fmla="*/ 1013250 h 2150032"/>
                <a:gd name="connsiteX4" fmla="*/ 1436356 w 1453134"/>
                <a:gd name="connsiteY4" fmla="*/ 1136782 h 2150032"/>
                <a:gd name="connsiteX5" fmla="*/ 869067 w 1453134"/>
                <a:gd name="connsiteY5" fmla="*/ 2090925 h 2150032"/>
                <a:gd name="connsiteX6" fmla="*/ 764746 w 1453134"/>
                <a:gd name="connsiteY6" fmla="*/ 2150032 h 2150032"/>
                <a:gd name="connsiteX7" fmla="*/ 120805 w 1453134"/>
                <a:gd name="connsiteY7" fmla="*/ 2150032 h 2150032"/>
                <a:gd name="connsiteX8" fmla="*/ 0 w 1453134"/>
                <a:gd name="connsiteY8" fmla="*/ 2029209 h 2150032"/>
                <a:gd name="connsiteX9" fmla="*/ 0 w 1453134"/>
                <a:gd name="connsiteY9" fmla="*/ 120823 h 2150032"/>
                <a:gd name="connsiteX10" fmla="*/ 120805 w 1453134"/>
                <a:gd name="connsiteY10" fmla="*/ 0 h 21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3134" h="2150032">
                  <a:moveTo>
                    <a:pt x="120805" y="0"/>
                  </a:moveTo>
                  <a:lnTo>
                    <a:pt x="764746" y="0"/>
                  </a:lnTo>
                  <a:cubicBezTo>
                    <a:pt x="807369" y="0"/>
                    <a:pt x="847284" y="22378"/>
                    <a:pt x="869067" y="59107"/>
                  </a:cubicBezTo>
                  <a:lnTo>
                    <a:pt x="1436356" y="1013250"/>
                  </a:lnTo>
                  <a:cubicBezTo>
                    <a:pt x="1458727" y="1051082"/>
                    <a:pt x="1458727" y="1098448"/>
                    <a:pt x="1436356" y="1136782"/>
                  </a:cubicBezTo>
                  <a:lnTo>
                    <a:pt x="869067" y="2090925"/>
                  </a:lnTo>
                  <a:cubicBezTo>
                    <a:pt x="847284" y="2127654"/>
                    <a:pt x="807840" y="2150032"/>
                    <a:pt x="764746" y="2150032"/>
                  </a:cubicBezTo>
                  <a:lnTo>
                    <a:pt x="120805" y="2150032"/>
                  </a:lnTo>
                  <a:cubicBezTo>
                    <a:pt x="53809" y="2150032"/>
                    <a:pt x="0" y="2095742"/>
                    <a:pt x="0" y="2029209"/>
                  </a:cubicBezTo>
                  <a:lnTo>
                    <a:pt x="0" y="120823"/>
                  </a:lnTo>
                  <a:cubicBezTo>
                    <a:pt x="0" y="53788"/>
                    <a:pt x="54280" y="0"/>
                    <a:pt x="120805" y="0"/>
                  </a:cubicBezTo>
                  <a:close/>
                </a:path>
              </a:pathLst>
            </a:custGeom>
            <a:solidFill>
              <a:srgbClr val="FFCC4C"/>
            </a:solidFill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endParaRPr lang="en-US" sz="135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Google Shape;63;p1">
              <a:extLst>
                <a:ext uri="{FF2B5EF4-FFF2-40B4-BE49-F238E27FC236}">
                  <a16:creationId xmlns:a16="http://schemas.microsoft.com/office/drawing/2014/main" xmlns="" id="{87BE93A1-2511-7B1B-D0E1-8E7155FB16F6}"/>
                </a:ext>
              </a:extLst>
            </p:cNvPr>
            <p:cNvSpPr/>
            <p:nvPr/>
          </p:nvSpPr>
          <p:spPr>
            <a:xfrm>
              <a:off x="6553880" y="2493949"/>
              <a:ext cx="1382088" cy="18701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818" y="21600"/>
                  </a:moveTo>
                  <a:lnTo>
                    <a:pt x="782" y="21600"/>
                  </a:lnTo>
                  <a:cubicBezTo>
                    <a:pt x="349" y="21600"/>
                    <a:pt x="0" y="21342"/>
                    <a:pt x="0" y="21022"/>
                  </a:cubicBezTo>
                  <a:lnTo>
                    <a:pt x="0" y="578"/>
                  </a:lnTo>
                  <a:cubicBezTo>
                    <a:pt x="0" y="258"/>
                    <a:pt x="349" y="0"/>
                    <a:pt x="782" y="0"/>
                  </a:cubicBezTo>
                  <a:lnTo>
                    <a:pt x="20818" y="0"/>
                  </a:lnTo>
                  <a:cubicBezTo>
                    <a:pt x="21251" y="0"/>
                    <a:pt x="21600" y="258"/>
                    <a:pt x="21600" y="578"/>
                  </a:cubicBezTo>
                  <a:lnTo>
                    <a:pt x="21600" y="21016"/>
                  </a:lnTo>
                  <a:cubicBezTo>
                    <a:pt x="21600" y="21336"/>
                    <a:pt x="21251" y="21600"/>
                    <a:pt x="20818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73;p1">
            <a:extLst>
              <a:ext uri="{FF2B5EF4-FFF2-40B4-BE49-F238E27FC236}">
                <a16:creationId xmlns:a16="http://schemas.microsoft.com/office/drawing/2014/main" xmlns="" id="{9FF2D935-CFF8-B2F1-DF91-BE0975E03154}"/>
              </a:ext>
            </a:extLst>
          </p:cNvPr>
          <p:cNvSpPr txBox="1"/>
          <p:nvPr/>
        </p:nvSpPr>
        <p:spPr>
          <a:xfrm>
            <a:off x="4838734" y="1611394"/>
            <a:ext cx="727265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MC0</a:t>
            </a:r>
            <a:endParaRPr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766028" y="1313879"/>
            <a:ext cx="1800000" cy="39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Functional Mode</a:t>
            </a:r>
            <a:endParaRPr lang="en-IN" dirty="0"/>
          </a:p>
        </p:txBody>
      </p:sp>
      <p:sp>
        <p:nvSpPr>
          <p:cNvPr id="114" name="TextBox 113"/>
          <p:cNvSpPr txBox="1"/>
          <p:nvPr/>
        </p:nvSpPr>
        <p:spPr>
          <a:xfrm>
            <a:off x="1777477" y="3603583"/>
            <a:ext cx="11809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Resolution</a:t>
            </a:r>
            <a:endParaRPr lang="en-IN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4202745" y="2325899"/>
            <a:ext cx="12691" cy="418029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60793" y="2327888"/>
            <a:ext cx="12691" cy="418029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959481" y="2331849"/>
            <a:ext cx="12691" cy="418029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375789" y="2329437"/>
            <a:ext cx="12691" cy="418029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803687" y="2322376"/>
            <a:ext cx="12691" cy="418029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3790141" y="2308591"/>
            <a:ext cx="2887990" cy="234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3790141" y="2754920"/>
            <a:ext cx="2887991" cy="46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MEMORY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64" name="Left Arrow 163"/>
          <p:cNvSpPr/>
          <p:nvPr/>
        </p:nvSpPr>
        <p:spPr>
          <a:xfrm rot="20618983">
            <a:off x="5778635" y="1413506"/>
            <a:ext cx="802256" cy="383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5" name="TextBox 164"/>
          <p:cNvSpPr txBox="1"/>
          <p:nvPr/>
        </p:nvSpPr>
        <p:spPr>
          <a:xfrm>
            <a:off x="6618934" y="1213863"/>
            <a:ext cx="96443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ts val="1200"/>
              </a:lnSpc>
            </a:pPr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TARGET </a:t>
            </a:r>
          </a:p>
          <a:p>
            <a:pPr algn="ctr">
              <a:lnSpc>
                <a:spcPts val="1200"/>
              </a:lnSpc>
            </a:pPr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IP</a:t>
            </a:r>
            <a:endParaRPr lang="en-IN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654441" y="1192851"/>
            <a:ext cx="1052423" cy="1104111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06" name="TextBox 305"/>
          <p:cNvSpPr txBox="1"/>
          <p:nvPr/>
        </p:nvSpPr>
        <p:spPr>
          <a:xfrm>
            <a:off x="5162540" y="2030326"/>
            <a:ext cx="456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n>
                  <a:solidFill>
                    <a:schemeClr val="tx1"/>
                  </a:solidFill>
                </a:ln>
              </a:rPr>
              <a:t>Tx</a:t>
            </a:r>
            <a:r>
              <a:rPr lang="en-US" b="1" dirty="0">
                <a:ln>
                  <a:solidFill>
                    <a:schemeClr val="tx1"/>
                  </a:solidFill>
                </a:ln>
              </a:rPr>
              <a:t>.</a:t>
            </a:r>
            <a:endParaRPr lang="en-IN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8" name="Right Arrow 347"/>
          <p:cNvSpPr/>
          <p:nvPr/>
        </p:nvSpPr>
        <p:spPr>
          <a:xfrm rot="10800000">
            <a:off x="6567143" y="4798896"/>
            <a:ext cx="163632" cy="90113"/>
          </a:xfrm>
          <a:prstGeom prst="right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2"/>
          <p:cNvGrpSpPr/>
          <p:nvPr/>
        </p:nvGrpSpPr>
        <p:grpSpPr>
          <a:xfrm>
            <a:off x="4046755" y="3978866"/>
            <a:ext cx="732406" cy="680443"/>
            <a:chOff x="2001824" y="3723018"/>
            <a:chExt cx="732406" cy="680443"/>
          </a:xfrm>
        </p:grpSpPr>
        <p:sp>
          <p:nvSpPr>
            <p:cNvPr id="153" name="Right Arrow 152"/>
            <p:cNvSpPr/>
            <p:nvPr/>
          </p:nvSpPr>
          <p:spPr>
            <a:xfrm rot="5400000">
              <a:off x="2195434" y="4152090"/>
              <a:ext cx="358897" cy="143845"/>
            </a:xfrm>
            <a:prstGeom prst="rightArrow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01824" y="3723018"/>
              <a:ext cx="732406" cy="562244"/>
              <a:chOff x="2001824" y="3723018"/>
              <a:chExt cx="732406" cy="562244"/>
            </a:xfrm>
          </p:grpSpPr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xmlns="" id="{44F714C7-0DD8-E8A5-8B53-8CD172F30241}"/>
                  </a:ext>
                </a:extLst>
              </p:cNvPr>
              <p:cNvGrpSpPr/>
              <p:nvPr/>
            </p:nvGrpSpPr>
            <p:grpSpPr>
              <a:xfrm rot="5400000">
                <a:off x="2084343" y="3648068"/>
                <a:ext cx="562244" cy="712144"/>
                <a:chOff x="3892948" y="2354235"/>
                <a:chExt cx="2144372" cy="2150032"/>
              </a:xfrm>
            </p:grpSpPr>
            <p:sp>
              <p:nvSpPr>
                <p:cNvPr id="365" name="Freeform: Shape 18">
                  <a:extLst>
                    <a:ext uri="{FF2B5EF4-FFF2-40B4-BE49-F238E27FC236}">
                      <a16:creationId xmlns:a16="http://schemas.microsoft.com/office/drawing/2014/main" xmlns="" id="{938AAFD0-830C-976F-2BCE-E496F2105276}"/>
                    </a:ext>
                  </a:extLst>
                </p:cNvPr>
                <p:cNvSpPr/>
                <p:nvPr/>
              </p:nvSpPr>
              <p:spPr>
                <a:xfrm>
                  <a:off x="4583705" y="2354235"/>
                  <a:ext cx="1453615" cy="2150032"/>
                </a:xfrm>
                <a:custGeom>
                  <a:avLst/>
                  <a:gdLst>
                    <a:gd name="connsiteX0" fmla="*/ 120835 w 1453615"/>
                    <a:gd name="connsiteY0" fmla="*/ 0 h 2150032"/>
                    <a:gd name="connsiteX1" fmla="*/ 764819 w 1453615"/>
                    <a:gd name="connsiteY1" fmla="*/ 0 h 2150032"/>
                    <a:gd name="connsiteX2" fmla="*/ 869166 w 1453615"/>
                    <a:gd name="connsiteY2" fmla="*/ 59107 h 2150032"/>
                    <a:gd name="connsiteX3" fmla="*/ 1436479 w 1453615"/>
                    <a:gd name="connsiteY3" fmla="*/ 1013250 h 2150032"/>
                    <a:gd name="connsiteX4" fmla="*/ 1436479 w 1453615"/>
                    <a:gd name="connsiteY4" fmla="*/ 1136782 h 2150032"/>
                    <a:gd name="connsiteX5" fmla="*/ 869166 w 1453615"/>
                    <a:gd name="connsiteY5" fmla="*/ 2090925 h 2150032"/>
                    <a:gd name="connsiteX6" fmla="*/ 764819 w 1453615"/>
                    <a:gd name="connsiteY6" fmla="*/ 2150032 h 2150032"/>
                    <a:gd name="connsiteX7" fmla="*/ 120835 w 1453615"/>
                    <a:gd name="connsiteY7" fmla="*/ 2150032 h 2150032"/>
                    <a:gd name="connsiteX8" fmla="*/ 0 w 1453615"/>
                    <a:gd name="connsiteY8" fmla="*/ 2029209 h 2150032"/>
                    <a:gd name="connsiteX9" fmla="*/ 0 w 1453615"/>
                    <a:gd name="connsiteY9" fmla="*/ 120823 h 2150032"/>
                    <a:gd name="connsiteX10" fmla="*/ 120835 w 1453615"/>
                    <a:gd name="connsiteY10" fmla="*/ 0 h 2150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53615" h="2150032">
                      <a:moveTo>
                        <a:pt x="120835" y="0"/>
                      </a:moveTo>
                      <a:lnTo>
                        <a:pt x="764819" y="0"/>
                      </a:lnTo>
                      <a:cubicBezTo>
                        <a:pt x="807335" y="0"/>
                        <a:pt x="847260" y="22378"/>
                        <a:pt x="869166" y="59107"/>
                      </a:cubicBezTo>
                      <a:lnTo>
                        <a:pt x="1436479" y="1013250"/>
                      </a:lnTo>
                      <a:cubicBezTo>
                        <a:pt x="1459327" y="1051082"/>
                        <a:pt x="1459327" y="1098448"/>
                        <a:pt x="1436479" y="1136782"/>
                      </a:cubicBezTo>
                      <a:lnTo>
                        <a:pt x="869166" y="2090925"/>
                      </a:lnTo>
                      <a:cubicBezTo>
                        <a:pt x="847260" y="2127654"/>
                        <a:pt x="807924" y="2150032"/>
                        <a:pt x="764819" y="2150032"/>
                      </a:cubicBezTo>
                      <a:lnTo>
                        <a:pt x="120835" y="2150032"/>
                      </a:lnTo>
                      <a:cubicBezTo>
                        <a:pt x="53822" y="2150032"/>
                        <a:pt x="0" y="2095742"/>
                        <a:pt x="0" y="2029209"/>
                      </a:cubicBezTo>
                      <a:lnTo>
                        <a:pt x="0" y="120823"/>
                      </a:lnTo>
                      <a:cubicBezTo>
                        <a:pt x="0" y="53788"/>
                        <a:pt x="54293" y="0"/>
                        <a:pt x="120835" y="0"/>
                      </a:cubicBezTo>
                      <a:close/>
                    </a:path>
                  </a:pathLst>
                </a:custGeom>
                <a:solidFill>
                  <a:srgbClr val="FFCC4C"/>
                </a:solidFill>
                <a:ln>
                  <a:noFill/>
                </a:ln>
              </p:spPr>
              <p:txBody>
                <a:bodyPr spcFirstLastPara="1" wrap="square" lIns="28575" tIns="28575" rIns="28575" bIns="28575" anchor="ctr" anchorCtr="0">
                  <a:noAutofit/>
                </a:bodyPr>
                <a:lstStyle/>
                <a:p>
                  <a:endParaRPr lang="en-US" sz="1350">
                    <a:solidFill>
                      <a:schemeClr val="dk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6" name="Google Shape;61;p1">
                  <a:extLst>
                    <a:ext uri="{FF2B5EF4-FFF2-40B4-BE49-F238E27FC236}">
                      <a16:creationId xmlns:a16="http://schemas.microsoft.com/office/drawing/2014/main" xmlns="" id="{0B1F5986-D680-AA75-4DC3-66EC7EA1CC49}"/>
                    </a:ext>
                  </a:extLst>
                </p:cNvPr>
                <p:cNvSpPr/>
                <p:nvPr/>
              </p:nvSpPr>
              <p:spPr>
                <a:xfrm>
                  <a:off x="3892948" y="2493949"/>
                  <a:ext cx="1382088" cy="187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810" y="21600"/>
                      </a:moveTo>
                      <a:lnTo>
                        <a:pt x="782" y="21600"/>
                      </a:lnTo>
                      <a:cubicBezTo>
                        <a:pt x="349" y="21600"/>
                        <a:pt x="0" y="21342"/>
                        <a:pt x="0" y="21022"/>
                      </a:cubicBezTo>
                      <a:lnTo>
                        <a:pt x="0" y="578"/>
                      </a:lnTo>
                      <a:cubicBezTo>
                        <a:pt x="0" y="258"/>
                        <a:pt x="349" y="0"/>
                        <a:pt x="782" y="0"/>
                      </a:cubicBezTo>
                      <a:lnTo>
                        <a:pt x="20818" y="0"/>
                      </a:lnTo>
                      <a:cubicBezTo>
                        <a:pt x="21251" y="0"/>
                        <a:pt x="21600" y="258"/>
                        <a:pt x="21600" y="578"/>
                      </a:cubicBezTo>
                      <a:lnTo>
                        <a:pt x="21600" y="21016"/>
                      </a:lnTo>
                      <a:cubicBezTo>
                        <a:pt x="21592" y="21336"/>
                        <a:pt x="21242" y="21600"/>
                        <a:pt x="20810" y="216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28575" tIns="28575" rIns="28575" bIns="28575" anchor="ctr" anchorCtr="0">
                  <a:noAutofit/>
                </a:bodyPr>
                <a:lstStyle/>
                <a:p>
                  <a:endParaRPr sz="13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1" name="Google Shape;70;p1">
                <a:extLst>
                  <a:ext uri="{FF2B5EF4-FFF2-40B4-BE49-F238E27FC236}">
                    <a16:creationId xmlns:a16="http://schemas.microsoft.com/office/drawing/2014/main" xmlns="" id="{5FE1058E-2D05-74F1-D811-014FC3011482}"/>
                  </a:ext>
                </a:extLst>
              </p:cNvPr>
              <p:cNvSpPr txBox="1"/>
              <p:nvPr/>
            </p:nvSpPr>
            <p:spPr>
              <a:xfrm>
                <a:off x="2001824" y="3816691"/>
                <a:ext cx="732406" cy="253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b" anchorCtr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MC0</a:t>
                </a:r>
                <a:endParaRPr sz="1200" dirty="0"/>
              </a:p>
            </p:txBody>
          </p:sp>
        </p:grpSp>
      </p:grpSp>
      <p:cxnSp>
        <p:nvCxnSpPr>
          <p:cNvPr id="373" name="Straight Connector 372"/>
          <p:cNvCxnSpPr/>
          <p:nvPr/>
        </p:nvCxnSpPr>
        <p:spPr>
          <a:xfrm>
            <a:off x="4742289" y="5324942"/>
            <a:ext cx="12691" cy="418029"/>
          </a:xfrm>
          <a:prstGeom prst="line">
            <a:avLst/>
          </a:prstGeom>
          <a:ln w="41275"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5110497" y="5326931"/>
            <a:ext cx="12691" cy="418029"/>
          </a:xfrm>
          <a:prstGeom prst="line">
            <a:avLst/>
          </a:prstGeom>
          <a:ln w="41275"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5448225" y="5330892"/>
            <a:ext cx="12691" cy="418029"/>
          </a:xfrm>
          <a:prstGeom prst="line">
            <a:avLst/>
          </a:prstGeom>
          <a:ln w="41275"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5844213" y="5328480"/>
            <a:ext cx="12691" cy="418029"/>
          </a:xfrm>
          <a:prstGeom prst="line">
            <a:avLst/>
          </a:prstGeom>
          <a:ln w="41275"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6181941" y="5331579"/>
            <a:ext cx="12691" cy="418029"/>
          </a:xfrm>
          <a:prstGeom prst="line">
            <a:avLst/>
          </a:prstGeom>
          <a:ln w="41275"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" name="Rounded Rectangle 378"/>
          <p:cNvSpPr/>
          <p:nvPr/>
        </p:nvSpPr>
        <p:spPr>
          <a:xfrm>
            <a:off x="4156965" y="5297591"/>
            <a:ext cx="2887990" cy="2342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145498" y="5752762"/>
            <a:ext cx="2887991" cy="465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MEMORY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383" name="Right Arrow 382"/>
          <p:cNvSpPr/>
          <p:nvPr/>
        </p:nvSpPr>
        <p:spPr>
          <a:xfrm rot="5400000">
            <a:off x="5395515" y="5033032"/>
            <a:ext cx="358897" cy="143845"/>
          </a:xfrm>
          <a:prstGeom prst="right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4" name="Flowchart: Manual Operation 383"/>
          <p:cNvSpPr/>
          <p:nvPr/>
        </p:nvSpPr>
        <p:spPr>
          <a:xfrm>
            <a:off x="4292965" y="4667181"/>
            <a:ext cx="2495736" cy="335480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Left Arrow 106"/>
          <p:cNvSpPr/>
          <p:nvPr/>
        </p:nvSpPr>
        <p:spPr>
          <a:xfrm rot="16200000">
            <a:off x="6772098" y="2826495"/>
            <a:ext cx="499292" cy="163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TextBox 112"/>
          <p:cNvSpPr txBox="1"/>
          <p:nvPr/>
        </p:nvSpPr>
        <p:spPr>
          <a:xfrm>
            <a:off x="7151889" y="2517950"/>
            <a:ext cx="1225699" cy="42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CONTENTS CORRUPT </a:t>
            </a:r>
            <a:endParaRPr lang="en-US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03321" y="3978968"/>
            <a:ext cx="727026" cy="692731"/>
            <a:chOff x="3318809" y="3723120"/>
            <a:chExt cx="727026" cy="692731"/>
          </a:xfrm>
        </p:grpSpPr>
        <p:grpSp>
          <p:nvGrpSpPr>
            <p:cNvPr id="4" name="Group 3"/>
            <p:cNvGrpSpPr/>
            <p:nvPr/>
          </p:nvGrpSpPr>
          <p:grpSpPr>
            <a:xfrm>
              <a:off x="3318809" y="3723120"/>
              <a:ext cx="712144" cy="692731"/>
              <a:chOff x="3318809" y="3723120"/>
              <a:chExt cx="712144" cy="692731"/>
            </a:xfrm>
          </p:grpSpPr>
          <p:sp>
            <p:nvSpPr>
              <p:cNvPr id="350" name="Right Arrow 349"/>
              <p:cNvSpPr/>
              <p:nvPr/>
            </p:nvSpPr>
            <p:spPr>
              <a:xfrm rot="5400000">
                <a:off x="3492378" y="4164480"/>
                <a:ext cx="358897" cy="143845"/>
              </a:xfrm>
              <a:prstGeom prst="rightArrow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xmlns="" id="{16B588F9-31E2-36C4-5BD4-18166E0EECE5}"/>
                  </a:ext>
                </a:extLst>
              </p:cNvPr>
              <p:cNvGrpSpPr/>
              <p:nvPr/>
            </p:nvGrpSpPr>
            <p:grpSpPr>
              <a:xfrm rot="5400000">
                <a:off x="3393826" y="3648103"/>
                <a:ext cx="562110" cy="712144"/>
                <a:chOff x="6553880" y="2354235"/>
                <a:chExt cx="2143853" cy="2150032"/>
              </a:xfrm>
            </p:grpSpPr>
            <p:sp>
              <p:nvSpPr>
                <p:cNvPr id="368" name="Freeform: Shape 17">
                  <a:extLst>
                    <a:ext uri="{FF2B5EF4-FFF2-40B4-BE49-F238E27FC236}">
                      <a16:creationId xmlns:a16="http://schemas.microsoft.com/office/drawing/2014/main" xmlns="" id="{BAC7BE00-739F-68E3-749F-D429088DA0E6}"/>
                    </a:ext>
                  </a:extLst>
                </p:cNvPr>
                <p:cNvSpPr/>
                <p:nvPr/>
              </p:nvSpPr>
              <p:spPr>
                <a:xfrm>
                  <a:off x="7244599" y="2354235"/>
                  <a:ext cx="1453134" cy="2150032"/>
                </a:xfrm>
                <a:custGeom>
                  <a:avLst/>
                  <a:gdLst>
                    <a:gd name="connsiteX0" fmla="*/ 120805 w 1453134"/>
                    <a:gd name="connsiteY0" fmla="*/ 0 h 2150032"/>
                    <a:gd name="connsiteX1" fmla="*/ 764746 w 1453134"/>
                    <a:gd name="connsiteY1" fmla="*/ 0 h 2150032"/>
                    <a:gd name="connsiteX2" fmla="*/ 869067 w 1453134"/>
                    <a:gd name="connsiteY2" fmla="*/ 59107 h 2150032"/>
                    <a:gd name="connsiteX3" fmla="*/ 1436356 w 1453134"/>
                    <a:gd name="connsiteY3" fmla="*/ 1013250 h 2150032"/>
                    <a:gd name="connsiteX4" fmla="*/ 1436356 w 1453134"/>
                    <a:gd name="connsiteY4" fmla="*/ 1136782 h 2150032"/>
                    <a:gd name="connsiteX5" fmla="*/ 869067 w 1453134"/>
                    <a:gd name="connsiteY5" fmla="*/ 2090925 h 2150032"/>
                    <a:gd name="connsiteX6" fmla="*/ 764746 w 1453134"/>
                    <a:gd name="connsiteY6" fmla="*/ 2150032 h 2150032"/>
                    <a:gd name="connsiteX7" fmla="*/ 120805 w 1453134"/>
                    <a:gd name="connsiteY7" fmla="*/ 2150032 h 2150032"/>
                    <a:gd name="connsiteX8" fmla="*/ 0 w 1453134"/>
                    <a:gd name="connsiteY8" fmla="*/ 2029209 h 2150032"/>
                    <a:gd name="connsiteX9" fmla="*/ 0 w 1453134"/>
                    <a:gd name="connsiteY9" fmla="*/ 120823 h 2150032"/>
                    <a:gd name="connsiteX10" fmla="*/ 120805 w 1453134"/>
                    <a:gd name="connsiteY10" fmla="*/ 0 h 2150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53134" h="2150032">
                      <a:moveTo>
                        <a:pt x="120805" y="0"/>
                      </a:moveTo>
                      <a:lnTo>
                        <a:pt x="764746" y="0"/>
                      </a:lnTo>
                      <a:cubicBezTo>
                        <a:pt x="807369" y="0"/>
                        <a:pt x="847284" y="22378"/>
                        <a:pt x="869067" y="59107"/>
                      </a:cubicBezTo>
                      <a:lnTo>
                        <a:pt x="1436356" y="1013250"/>
                      </a:lnTo>
                      <a:cubicBezTo>
                        <a:pt x="1458727" y="1051082"/>
                        <a:pt x="1458727" y="1098448"/>
                        <a:pt x="1436356" y="1136782"/>
                      </a:cubicBezTo>
                      <a:lnTo>
                        <a:pt x="869067" y="2090925"/>
                      </a:lnTo>
                      <a:cubicBezTo>
                        <a:pt x="847284" y="2127654"/>
                        <a:pt x="807840" y="2150032"/>
                        <a:pt x="764746" y="2150032"/>
                      </a:cubicBezTo>
                      <a:lnTo>
                        <a:pt x="120805" y="2150032"/>
                      </a:lnTo>
                      <a:cubicBezTo>
                        <a:pt x="53809" y="2150032"/>
                        <a:pt x="0" y="2095742"/>
                        <a:pt x="0" y="2029209"/>
                      </a:cubicBezTo>
                      <a:lnTo>
                        <a:pt x="0" y="120823"/>
                      </a:lnTo>
                      <a:cubicBezTo>
                        <a:pt x="0" y="53788"/>
                        <a:pt x="54280" y="0"/>
                        <a:pt x="120805" y="0"/>
                      </a:cubicBezTo>
                      <a:close/>
                    </a:path>
                  </a:pathLst>
                </a:custGeom>
                <a:solidFill>
                  <a:srgbClr val="FFCC4C"/>
                </a:solidFill>
                <a:ln>
                  <a:noFill/>
                </a:ln>
              </p:spPr>
              <p:txBody>
                <a:bodyPr spcFirstLastPara="1" wrap="square" lIns="28575" tIns="28575" rIns="28575" bIns="28575" anchor="ctr" anchorCtr="0">
                  <a:noAutofit/>
                </a:bodyPr>
                <a:lstStyle/>
                <a:p>
                  <a:endParaRPr lang="en-US" sz="1350">
                    <a:solidFill>
                      <a:schemeClr val="dk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9" name="Google Shape;63;p1">
                  <a:extLst>
                    <a:ext uri="{FF2B5EF4-FFF2-40B4-BE49-F238E27FC236}">
                      <a16:creationId xmlns:a16="http://schemas.microsoft.com/office/drawing/2014/main" xmlns="" id="{87BE93A1-2511-7B1B-D0E1-8E7155FB16F6}"/>
                    </a:ext>
                  </a:extLst>
                </p:cNvPr>
                <p:cNvSpPr/>
                <p:nvPr/>
              </p:nvSpPr>
              <p:spPr>
                <a:xfrm>
                  <a:off x="6553880" y="2493949"/>
                  <a:ext cx="1382088" cy="187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818" y="21600"/>
                      </a:moveTo>
                      <a:lnTo>
                        <a:pt x="782" y="21600"/>
                      </a:lnTo>
                      <a:cubicBezTo>
                        <a:pt x="349" y="21600"/>
                        <a:pt x="0" y="21342"/>
                        <a:pt x="0" y="21022"/>
                      </a:cubicBezTo>
                      <a:lnTo>
                        <a:pt x="0" y="578"/>
                      </a:lnTo>
                      <a:cubicBezTo>
                        <a:pt x="0" y="258"/>
                        <a:pt x="349" y="0"/>
                        <a:pt x="782" y="0"/>
                      </a:cubicBezTo>
                      <a:lnTo>
                        <a:pt x="20818" y="0"/>
                      </a:lnTo>
                      <a:cubicBezTo>
                        <a:pt x="21251" y="0"/>
                        <a:pt x="21600" y="258"/>
                        <a:pt x="21600" y="578"/>
                      </a:cubicBezTo>
                      <a:lnTo>
                        <a:pt x="21600" y="21016"/>
                      </a:lnTo>
                      <a:cubicBezTo>
                        <a:pt x="21600" y="21336"/>
                        <a:pt x="21251" y="21600"/>
                        <a:pt x="20818" y="216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28575" tIns="28575" rIns="28575" bIns="28575" anchor="ctr" anchorCtr="0">
                  <a:noAutofit/>
                </a:bodyPr>
                <a:lstStyle/>
                <a:p>
                  <a:endParaRPr sz="13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2" name="Google Shape;73;p1">
              <a:extLst>
                <a:ext uri="{FF2B5EF4-FFF2-40B4-BE49-F238E27FC236}">
                  <a16:creationId xmlns:a16="http://schemas.microsoft.com/office/drawing/2014/main" xmlns="" id="{9FF2D935-CFF8-B2F1-DF91-BE0975E03154}"/>
                </a:ext>
              </a:extLst>
            </p:cNvPr>
            <p:cNvSpPr txBox="1"/>
            <p:nvPr/>
          </p:nvSpPr>
          <p:spPr>
            <a:xfrm>
              <a:off x="3365252" y="3800861"/>
              <a:ext cx="680583" cy="253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MC1</a:t>
              </a:r>
              <a:endParaRPr sz="1200" dirty="0"/>
            </a:p>
          </p:txBody>
        </p:sp>
      </p:grpSp>
      <p:sp>
        <p:nvSpPr>
          <p:cNvPr id="116" name="Freeform: Shape 25">
            <a:extLst>
              <a:ext uri="{FF2B5EF4-FFF2-40B4-BE49-F238E27FC236}">
                <a16:creationId xmlns:a16="http://schemas.microsoft.com/office/drawing/2014/main" xmlns="" id="{BE2E3CB9-E013-B043-34DE-99B360BEF1DD}"/>
              </a:ext>
            </a:extLst>
          </p:cNvPr>
          <p:cNvSpPr/>
          <p:nvPr/>
        </p:nvSpPr>
        <p:spPr>
          <a:xfrm rot="5400000">
            <a:off x="5055381" y="1234675"/>
            <a:ext cx="269593" cy="717961"/>
          </a:xfrm>
          <a:custGeom>
            <a:avLst/>
            <a:gdLst>
              <a:gd name="connsiteX0" fmla="*/ 8480 w 1028214"/>
              <a:gd name="connsiteY0" fmla="*/ 1205925 h 2167594"/>
              <a:gd name="connsiteX1" fmla="*/ 126606 w 1028214"/>
              <a:gd name="connsiteY1" fmla="*/ 1205925 h 2167594"/>
              <a:gd name="connsiteX2" fmla="*/ 271938 w 1028214"/>
              <a:gd name="connsiteY2" fmla="*/ 1351234 h 2167594"/>
              <a:gd name="connsiteX3" fmla="*/ 271938 w 1028214"/>
              <a:gd name="connsiteY3" fmla="*/ 2022285 h 2167594"/>
              <a:gd name="connsiteX4" fmla="*/ 400193 w 1028214"/>
              <a:gd name="connsiteY4" fmla="*/ 2150534 h 2167594"/>
              <a:gd name="connsiteX5" fmla="*/ 1019680 w 1028214"/>
              <a:gd name="connsiteY5" fmla="*/ 2150534 h 2167594"/>
              <a:gd name="connsiteX6" fmla="*/ 1028160 w 1028214"/>
              <a:gd name="connsiteY6" fmla="*/ 2159064 h 2167594"/>
              <a:gd name="connsiteX7" fmla="*/ 1019680 w 1028214"/>
              <a:gd name="connsiteY7" fmla="*/ 2167594 h 2167594"/>
              <a:gd name="connsiteX8" fmla="*/ 400193 w 1028214"/>
              <a:gd name="connsiteY8" fmla="*/ 2167594 h 2167594"/>
              <a:gd name="connsiteX9" fmla="*/ 254979 w 1028214"/>
              <a:gd name="connsiteY9" fmla="*/ 2022285 h 2167594"/>
              <a:gd name="connsiteX10" fmla="*/ 254979 w 1028214"/>
              <a:gd name="connsiteY10" fmla="*/ 1351234 h 2167594"/>
              <a:gd name="connsiteX11" fmla="*/ 126606 w 1028214"/>
              <a:gd name="connsiteY11" fmla="*/ 1222985 h 2167594"/>
              <a:gd name="connsiteX12" fmla="*/ 8480 w 1028214"/>
              <a:gd name="connsiteY12" fmla="*/ 1222985 h 2167594"/>
              <a:gd name="connsiteX13" fmla="*/ 0 w 1028214"/>
              <a:gd name="connsiteY13" fmla="*/ 1214455 h 2167594"/>
              <a:gd name="connsiteX14" fmla="*/ 8480 w 1028214"/>
              <a:gd name="connsiteY14" fmla="*/ 1205925 h 2167594"/>
              <a:gd name="connsiteX15" fmla="*/ 400193 w 1028214"/>
              <a:gd name="connsiteY15" fmla="*/ 0 h 2167594"/>
              <a:gd name="connsiteX16" fmla="*/ 1019680 w 1028214"/>
              <a:gd name="connsiteY16" fmla="*/ 0 h 2167594"/>
              <a:gd name="connsiteX17" fmla="*/ 1028160 w 1028214"/>
              <a:gd name="connsiteY17" fmla="*/ 9032 h 2167594"/>
              <a:gd name="connsiteX18" fmla="*/ 1019680 w 1028214"/>
              <a:gd name="connsiteY18" fmla="*/ 17562 h 2167594"/>
              <a:gd name="connsiteX19" fmla="*/ 400193 w 1028214"/>
              <a:gd name="connsiteY19" fmla="*/ 17562 h 2167594"/>
              <a:gd name="connsiteX20" fmla="*/ 271938 w 1028214"/>
              <a:gd name="connsiteY20" fmla="*/ 145811 h 2167594"/>
              <a:gd name="connsiteX21" fmla="*/ 271938 w 1028214"/>
              <a:gd name="connsiteY21" fmla="*/ 816360 h 2167594"/>
              <a:gd name="connsiteX22" fmla="*/ 126606 w 1028214"/>
              <a:gd name="connsiteY22" fmla="*/ 961669 h 2167594"/>
              <a:gd name="connsiteX23" fmla="*/ 8480 w 1028214"/>
              <a:gd name="connsiteY23" fmla="*/ 961669 h 2167594"/>
              <a:gd name="connsiteX24" fmla="*/ 0 w 1028214"/>
              <a:gd name="connsiteY24" fmla="*/ 953139 h 2167594"/>
              <a:gd name="connsiteX25" fmla="*/ 8480 w 1028214"/>
              <a:gd name="connsiteY25" fmla="*/ 944610 h 2167594"/>
              <a:gd name="connsiteX26" fmla="*/ 126606 w 1028214"/>
              <a:gd name="connsiteY26" fmla="*/ 944610 h 2167594"/>
              <a:gd name="connsiteX27" fmla="*/ 254979 w 1028214"/>
              <a:gd name="connsiteY27" fmla="*/ 816360 h 2167594"/>
              <a:gd name="connsiteX28" fmla="*/ 254979 w 1028214"/>
              <a:gd name="connsiteY28" fmla="*/ 145309 h 2167594"/>
              <a:gd name="connsiteX29" fmla="*/ 400193 w 1028214"/>
              <a:gd name="connsiteY29" fmla="*/ 0 h 216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28214" h="2167594">
                <a:moveTo>
                  <a:pt x="8480" y="1205925"/>
                </a:moveTo>
                <a:lnTo>
                  <a:pt x="126606" y="1205925"/>
                </a:lnTo>
                <a:cubicBezTo>
                  <a:pt x="206456" y="1205925"/>
                  <a:pt x="271938" y="1270853"/>
                  <a:pt x="271938" y="1351234"/>
                </a:cubicBezTo>
                <a:lnTo>
                  <a:pt x="271938" y="2022285"/>
                </a:lnTo>
                <a:cubicBezTo>
                  <a:pt x="271938" y="2093133"/>
                  <a:pt x="329412" y="2150534"/>
                  <a:pt x="400193" y="2150534"/>
                </a:cubicBezTo>
                <a:lnTo>
                  <a:pt x="1019680" y="2150534"/>
                </a:lnTo>
                <a:cubicBezTo>
                  <a:pt x="1024509" y="2150534"/>
                  <a:pt x="1028160" y="2154247"/>
                  <a:pt x="1028160" y="2159064"/>
                </a:cubicBezTo>
                <a:cubicBezTo>
                  <a:pt x="1028160" y="2163881"/>
                  <a:pt x="1024509" y="2167594"/>
                  <a:pt x="1019680" y="2167594"/>
                </a:cubicBezTo>
                <a:lnTo>
                  <a:pt x="400193" y="2167594"/>
                </a:lnTo>
                <a:cubicBezTo>
                  <a:pt x="320343" y="2167594"/>
                  <a:pt x="254979" y="2102667"/>
                  <a:pt x="254979" y="2022285"/>
                </a:cubicBezTo>
                <a:lnTo>
                  <a:pt x="254979" y="1351234"/>
                </a:lnTo>
                <a:cubicBezTo>
                  <a:pt x="254979" y="1280486"/>
                  <a:pt x="197388" y="1222985"/>
                  <a:pt x="126606" y="1222985"/>
                </a:cubicBezTo>
                <a:lnTo>
                  <a:pt x="8480" y="1222985"/>
                </a:lnTo>
                <a:cubicBezTo>
                  <a:pt x="3769" y="1222985"/>
                  <a:pt x="0" y="1219272"/>
                  <a:pt x="0" y="1214455"/>
                </a:cubicBezTo>
                <a:cubicBezTo>
                  <a:pt x="0" y="1209638"/>
                  <a:pt x="3769" y="1205925"/>
                  <a:pt x="8480" y="1205925"/>
                </a:cubicBezTo>
                <a:close/>
                <a:moveTo>
                  <a:pt x="400193" y="0"/>
                </a:moveTo>
                <a:lnTo>
                  <a:pt x="1019680" y="0"/>
                </a:lnTo>
                <a:cubicBezTo>
                  <a:pt x="1024509" y="0"/>
                  <a:pt x="1028749" y="4215"/>
                  <a:pt x="1028160" y="9032"/>
                </a:cubicBezTo>
                <a:cubicBezTo>
                  <a:pt x="1028160" y="13849"/>
                  <a:pt x="1024509" y="17562"/>
                  <a:pt x="1019680" y="17562"/>
                </a:cubicBezTo>
                <a:lnTo>
                  <a:pt x="400193" y="17562"/>
                </a:lnTo>
                <a:cubicBezTo>
                  <a:pt x="329412" y="17562"/>
                  <a:pt x="271938" y="75063"/>
                  <a:pt x="271938" y="145811"/>
                </a:cubicBezTo>
                <a:lnTo>
                  <a:pt x="271938" y="816360"/>
                </a:lnTo>
                <a:cubicBezTo>
                  <a:pt x="271938" y="896240"/>
                  <a:pt x="207045" y="961669"/>
                  <a:pt x="126606" y="961669"/>
                </a:cubicBezTo>
                <a:lnTo>
                  <a:pt x="8480" y="961669"/>
                </a:lnTo>
                <a:cubicBezTo>
                  <a:pt x="3769" y="961669"/>
                  <a:pt x="0" y="957956"/>
                  <a:pt x="0" y="953139"/>
                </a:cubicBezTo>
                <a:cubicBezTo>
                  <a:pt x="0" y="948323"/>
                  <a:pt x="3769" y="944610"/>
                  <a:pt x="8480" y="944610"/>
                </a:cubicBezTo>
                <a:lnTo>
                  <a:pt x="126606" y="944610"/>
                </a:lnTo>
                <a:cubicBezTo>
                  <a:pt x="197388" y="944610"/>
                  <a:pt x="254979" y="887108"/>
                  <a:pt x="254979" y="816360"/>
                </a:cubicBezTo>
                <a:lnTo>
                  <a:pt x="254979" y="145309"/>
                </a:lnTo>
                <a:cubicBezTo>
                  <a:pt x="254979" y="65429"/>
                  <a:pt x="319872" y="0"/>
                  <a:pt x="40019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1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131" name="TextBox 130"/>
          <p:cNvSpPr txBox="1"/>
          <p:nvPr/>
        </p:nvSpPr>
        <p:spPr>
          <a:xfrm>
            <a:off x="10341585" y="3843327"/>
            <a:ext cx="483081" cy="334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2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  <a:p>
            <a:pPr>
              <a:lnSpc>
                <a:spcPts val="900"/>
              </a:lnSpc>
            </a:pPr>
            <a:r>
              <a:rPr lang="en-US" sz="12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en-IN" sz="1200" b="1" dirty="0">
              <a:effectLst>
                <a:glow rad="101600">
                  <a:srgbClr val="00B05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335173" y="3430237"/>
            <a:ext cx="483081" cy="3231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TEST</a:t>
            </a:r>
          </a:p>
          <a:p>
            <a:pPr>
              <a:lnSpc>
                <a:spcPts val="900"/>
              </a:lnSpc>
            </a:pPr>
            <a:r>
              <a:rPr lang="en-US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</a:t>
            </a:r>
            <a:endParaRPr lang="en-IN" sz="1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705719" y="3501357"/>
            <a:ext cx="3401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200" b="1" dirty="0" smtClean="0">
                <a:effectLst/>
              </a:rPr>
              <a:t>=0</a:t>
            </a:r>
            <a:endParaRPr lang="en-IN" sz="1200" b="1" dirty="0">
              <a:effectLst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725948" y="3905374"/>
            <a:ext cx="3401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200" b="1" dirty="0" smtClean="0">
                <a:effectLst/>
              </a:rPr>
              <a:t>=1</a:t>
            </a:r>
            <a:endParaRPr lang="en-IN" sz="1200" b="1" dirty="0">
              <a:effectLst/>
            </a:endParaRPr>
          </a:p>
        </p:txBody>
      </p:sp>
      <p:sp>
        <p:nvSpPr>
          <p:cNvPr id="163" name="Freeform: Shape 25">
            <a:extLst>
              <a:ext uri="{FF2B5EF4-FFF2-40B4-BE49-F238E27FC236}">
                <a16:creationId xmlns:a16="http://schemas.microsoft.com/office/drawing/2014/main" xmlns="" id="{BE2E3CB9-E013-B043-34DE-99B360BEF1DD}"/>
              </a:ext>
            </a:extLst>
          </p:cNvPr>
          <p:cNvSpPr/>
          <p:nvPr/>
        </p:nvSpPr>
        <p:spPr>
          <a:xfrm rot="5400000">
            <a:off x="6426847" y="3671560"/>
            <a:ext cx="269593" cy="717961"/>
          </a:xfrm>
          <a:custGeom>
            <a:avLst/>
            <a:gdLst>
              <a:gd name="connsiteX0" fmla="*/ 8480 w 1028214"/>
              <a:gd name="connsiteY0" fmla="*/ 1205925 h 2167594"/>
              <a:gd name="connsiteX1" fmla="*/ 126606 w 1028214"/>
              <a:gd name="connsiteY1" fmla="*/ 1205925 h 2167594"/>
              <a:gd name="connsiteX2" fmla="*/ 271938 w 1028214"/>
              <a:gd name="connsiteY2" fmla="*/ 1351234 h 2167594"/>
              <a:gd name="connsiteX3" fmla="*/ 271938 w 1028214"/>
              <a:gd name="connsiteY3" fmla="*/ 2022285 h 2167594"/>
              <a:gd name="connsiteX4" fmla="*/ 400193 w 1028214"/>
              <a:gd name="connsiteY4" fmla="*/ 2150534 h 2167594"/>
              <a:gd name="connsiteX5" fmla="*/ 1019680 w 1028214"/>
              <a:gd name="connsiteY5" fmla="*/ 2150534 h 2167594"/>
              <a:gd name="connsiteX6" fmla="*/ 1028160 w 1028214"/>
              <a:gd name="connsiteY6" fmla="*/ 2159064 h 2167594"/>
              <a:gd name="connsiteX7" fmla="*/ 1019680 w 1028214"/>
              <a:gd name="connsiteY7" fmla="*/ 2167594 h 2167594"/>
              <a:gd name="connsiteX8" fmla="*/ 400193 w 1028214"/>
              <a:gd name="connsiteY8" fmla="*/ 2167594 h 2167594"/>
              <a:gd name="connsiteX9" fmla="*/ 254979 w 1028214"/>
              <a:gd name="connsiteY9" fmla="*/ 2022285 h 2167594"/>
              <a:gd name="connsiteX10" fmla="*/ 254979 w 1028214"/>
              <a:gd name="connsiteY10" fmla="*/ 1351234 h 2167594"/>
              <a:gd name="connsiteX11" fmla="*/ 126606 w 1028214"/>
              <a:gd name="connsiteY11" fmla="*/ 1222985 h 2167594"/>
              <a:gd name="connsiteX12" fmla="*/ 8480 w 1028214"/>
              <a:gd name="connsiteY12" fmla="*/ 1222985 h 2167594"/>
              <a:gd name="connsiteX13" fmla="*/ 0 w 1028214"/>
              <a:gd name="connsiteY13" fmla="*/ 1214455 h 2167594"/>
              <a:gd name="connsiteX14" fmla="*/ 8480 w 1028214"/>
              <a:gd name="connsiteY14" fmla="*/ 1205925 h 2167594"/>
              <a:gd name="connsiteX15" fmla="*/ 400193 w 1028214"/>
              <a:gd name="connsiteY15" fmla="*/ 0 h 2167594"/>
              <a:gd name="connsiteX16" fmla="*/ 1019680 w 1028214"/>
              <a:gd name="connsiteY16" fmla="*/ 0 h 2167594"/>
              <a:gd name="connsiteX17" fmla="*/ 1028160 w 1028214"/>
              <a:gd name="connsiteY17" fmla="*/ 9032 h 2167594"/>
              <a:gd name="connsiteX18" fmla="*/ 1019680 w 1028214"/>
              <a:gd name="connsiteY18" fmla="*/ 17562 h 2167594"/>
              <a:gd name="connsiteX19" fmla="*/ 400193 w 1028214"/>
              <a:gd name="connsiteY19" fmla="*/ 17562 h 2167594"/>
              <a:gd name="connsiteX20" fmla="*/ 271938 w 1028214"/>
              <a:gd name="connsiteY20" fmla="*/ 145811 h 2167594"/>
              <a:gd name="connsiteX21" fmla="*/ 271938 w 1028214"/>
              <a:gd name="connsiteY21" fmla="*/ 816360 h 2167594"/>
              <a:gd name="connsiteX22" fmla="*/ 126606 w 1028214"/>
              <a:gd name="connsiteY22" fmla="*/ 961669 h 2167594"/>
              <a:gd name="connsiteX23" fmla="*/ 8480 w 1028214"/>
              <a:gd name="connsiteY23" fmla="*/ 961669 h 2167594"/>
              <a:gd name="connsiteX24" fmla="*/ 0 w 1028214"/>
              <a:gd name="connsiteY24" fmla="*/ 953139 h 2167594"/>
              <a:gd name="connsiteX25" fmla="*/ 8480 w 1028214"/>
              <a:gd name="connsiteY25" fmla="*/ 944610 h 2167594"/>
              <a:gd name="connsiteX26" fmla="*/ 126606 w 1028214"/>
              <a:gd name="connsiteY26" fmla="*/ 944610 h 2167594"/>
              <a:gd name="connsiteX27" fmla="*/ 254979 w 1028214"/>
              <a:gd name="connsiteY27" fmla="*/ 816360 h 2167594"/>
              <a:gd name="connsiteX28" fmla="*/ 254979 w 1028214"/>
              <a:gd name="connsiteY28" fmla="*/ 145309 h 2167594"/>
              <a:gd name="connsiteX29" fmla="*/ 400193 w 1028214"/>
              <a:gd name="connsiteY29" fmla="*/ 0 h 216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28214" h="2167594">
                <a:moveTo>
                  <a:pt x="8480" y="1205925"/>
                </a:moveTo>
                <a:lnTo>
                  <a:pt x="126606" y="1205925"/>
                </a:lnTo>
                <a:cubicBezTo>
                  <a:pt x="206456" y="1205925"/>
                  <a:pt x="271938" y="1270853"/>
                  <a:pt x="271938" y="1351234"/>
                </a:cubicBezTo>
                <a:lnTo>
                  <a:pt x="271938" y="2022285"/>
                </a:lnTo>
                <a:cubicBezTo>
                  <a:pt x="271938" y="2093133"/>
                  <a:pt x="329412" y="2150534"/>
                  <a:pt x="400193" y="2150534"/>
                </a:cubicBezTo>
                <a:lnTo>
                  <a:pt x="1019680" y="2150534"/>
                </a:lnTo>
                <a:cubicBezTo>
                  <a:pt x="1024509" y="2150534"/>
                  <a:pt x="1028160" y="2154247"/>
                  <a:pt x="1028160" y="2159064"/>
                </a:cubicBezTo>
                <a:cubicBezTo>
                  <a:pt x="1028160" y="2163881"/>
                  <a:pt x="1024509" y="2167594"/>
                  <a:pt x="1019680" y="2167594"/>
                </a:cubicBezTo>
                <a:lnTo>
                  <a:pt x="400193" y="2167594"/>
                </a:lnTo>
                <a:cubicBezTo>
                  <a:pt x="320343" y="2167594"/>
                  <a:pt x="254979" y="2102667"/>
                  <a:pt x="254979" y="2022285"/>
                </a:cubicBezTo>
                <a:lnTo>
                  <a:pt x="254979" y="1351234"/>
                </a:lnTo>
                <a:cubicBezTo>
                  <a:pt x="254979" y="1280486"/>
                  <a:pt x="197388" y="1222985"/>
                  <a:pt x="126606" y="1222985"/>
                </a:cubicBezTo>
                <a:lnTo>
                  <a:pt x="8480" y="1222985"/>
                </a:lnTo>
                <a:cubicBezTo>
                  <a:pt x="3769" y="1222985"/>
                  <a:pt x="0" y="1219272"/>
                  <a:pt x="0" y="1214455"/>
                </a:cubicBezTo>
                <a:cubicBezTo>
                  <a:pt x="0" y="1209638"/>
                  <a:pt x="3769" y="1205925"/>
                  <a:pt x="8480" y="1205925"/>
                </a:cubicBezTo>
                <a:close/>
                <a:moveTo>
                  <a:pt x="400193" y="0"/>
                </a:moveTo>
                <a:lnTo>
                  <a:pt x="1019680" y="0"/>
                </a:lnTo>
                <a:cubicBezTo>
                  <a:pt x="1024509" y="0"/>
                  <a:pt x="1028749" y="4215"/>
                  <a:pt x="1028160" y="9032"/>
                </a:cubicBezTo>
                <a:cubicBezTo>
                  <a:pt x="1028160" y="13849"/>
                  <a:pt x="1024509" y="17562"/>
                  <a:pt x="1019680" y="17562"/>
                </a:cubicBezTo>
                <a:lnTo>
                  <a:pt x="400193" y="17562"/>
                </a:lnTo>
                <a:cubicBezTo>
                  <a:pt x="329412" y="17562"/>
                  <a:pt x="271938" y="75063"/>
                  <a:pt x="271938" y="145811"/>
                </a:cubicBezTo>
                <a:lnTo>
                  <a:pt x="271938" y="816360"/>
                </a:lnTo>
                <a:cubicBezTo>
                  <a:pt x="271938" y="896240"/>
                  <a:pt x="207045" y="961669"/>
                  <a:pt x="126606" y="961669"/>
                </a:cubicBezTo>
                <a:lnTo>
                  <a:pt x="8480" y="961669"/>
                </a:lnTo>
                <a:cubicBezTo>
                  <a:pt x="3769" y="961669"/>
                  <a:pt x="0" y="957956"/>
                  <a:pt x="0" y="953139"/>
                </a:cubicBezTo>
                <a:cubicBezTo>
                  <a:pt x="0" y="948323"/>
                  <a:pt x="3769" y="944610"/>
                  <a:pt x="8480" y="944610"/>
                </a:cubicBezTo>
                <a:lnTo>
                  <a:pt x="126606" y="944610"/>
                </a:lnTo>
                <a:cubicBezTo>
                  <a:pt x="197388" y="944610"/>
                  <a:pt x="254979" y="887108"/>
                  <a:pt x="254979" y="816360"/>
                </a:cubicBezTo>
                <a:lnTo>
                  <a:pt x="254979" y="145309"/>
                </a:lnTo>
                <a:cubicBezTo>
                  <a:pt x="254979" y="65429"/>
                  <a:pt x="319872" y="0"/>
                  <a:pt x="40019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7" name="Freeform: Shape 25">
            <a:extLst>
              <a:ext uri="{FF2B5EF4-FFF2-40B4-BE49-F238E27FC236}">
                <a16:creationId xmlns:a16="http://schemas.microsoft.com/office/drawing/2014/main" xmlns="" id="{BE2E3CB9-E013-B043-34DE-99B360BEF1DD}"/>
              </a:ext>
            </a:extLst>
          </p:cNvPr>
          <p:cNvSpPr/>
          <p:nvPr/>
        </p:nvSpPr>
        <p:spPr>
          <a:xfrm rot="5400000">
            <a:off x="4271815" y="3675438"/>
            <a:ext cx="269593" cy="717961"/>
          </a:xfrm>
          <a:custGeom>
            <a:avLst/>
            <a:gdLst>
              <a:gd name="connsiteX0" fmla="*/ 8480 w 1028214"/>
              <a:gd name="connsiteY0" fmla="*/ 1205925 h 2167594"/>
              <a:gd name="connsiteX1" fmla="*/ 126606 w 1028214"/>
              <a:gd name="connsiteY1" fmla="*/ 1205925 h 2167594"/>
              <a:gd name="connsiteX2" fmla="*/ 271938 w 1028214"/>
              <a:gd name="connsiteY2" fmla="*/ 1351234 h 2167594"/>
              <a:gd name="connsiteX3" fmla="*/ 271938 w 1028214"/>
              <a:gd name="connsiteY3" fmla="*/ 2022285 h 2167594"/>
              <a:gd name="connsiteX4" fmla="*/ 400193 w 1028214"/>
              <a:gd name="connsiteY4" fmla="*/ 2150534 h 2167594"/>
              <a:gd name="connsiteX5" fmla="*/ 1019680 w 1028214"/>
              <a:gd name="connsiteY5" fmla="*/ 2150534 h 2167594"/>
              <a:gd name="connsiteX6" fmla="*/ 1028160 w 1028214"/>
              <a:gd name="connsiteY6" fmla="*/ 2159064 h 2167594"/>
              <a:gd name="connsiteX7" fmla="*/ 1019680 w 1028214"/>
              <a:gd name="connsiteY7" fmla="*/ 2167594 h 2167594"/>
              <a:gd name="connsiteX8" fmla="*/ 400193 w 1028214"/>
              <a:gd name="connsiteY8" fmla="*/ 2167594 h 2167594"/>
              <a:gd name="connsiteX9" fmla="*/ 254979 w 1028214"/>
              <a:gd name="connsiteY9" fmla="*/ 2022285 h 2167594"/>
              <a:gd name="connsiteX10" fmla="*/ 254979 w 1028214"/>
              <a:gd name="connsiteY10" fmla="*/ 1351234 h 2167594"/>
              <a:gd name="connsiteX11" fmla="*/ 126606 w 1028214"/>
              <a:gd name="connsiteY11" fmla="*/ 1222985 h 2167594"/>
              <a:gd name="connsiteX12" fmla="*/ 8480 w 1028214"/>
              <a:gd name="connsiteY12" fmla="*/ 1222985 h 2167594"/>
              <a:gd name="connsiteX13" fmla="*/ 0 w 1028214"/>
              <a:gd name="connsiteY13" fmla="*/ 1214455 h 2167594"/>
              <a:gd name="connsiteX14" fmla="*/ 8480 w 1028214"/>
              <a:gd name="connsiteY14" fmla="*/ 1205925 h 2167594"/>
              <a:gd name="connsiteX15" fmla="*/ 400193 w 1028214"/>
              <a:gd name="connsiteY15" fmla="*/ 0 h 2167594"/>
              <a:gd name="connsiteX16" fmla="*/ 1019680 w 1028214"/>
              <a:gd name="connsiteY16" fmla="*/ 0 h 2167594"/>
              <a:gd name="connsiteX17" fmla="*/ 1028160 w 1028214"/>
              <a:gd name="connsiteY17" fmla="*/ 9032 h 2167594"/>
              <a:gd name="connsiteX18" fmla="*/ 1019680 w 1028214"/>
              <a:gd name="connsiteY18" fmla="*/ 17562 h 2167594"/>
              <a:gd name="connsiteX19" fmla="*/ 400193 w 1028214"/>
              <a:gd name="connsiteY19" fmla="*/ 17562 h 2167594"/>
              <a:gd name="connsiteX20" fmla="*/ 271938 w 1028214"/>
              <a:gd name="connsiteY20" fmla="*/ 145811 h 2167594"/>
              <a:gd name="connsiteX21" fmla="*/ 271938 w 1028214"/>
              <a:gd name="connsiteY21" fmla="*/ 816360 h 2167594"/>
              <a:gd name="connsiteX22" fmla="*/ 126606 w 1028214"/>
              <a:gd name="connsiteY22" fmla="*/ 961669 h 2167594"/>
              <a:gd name="connsiteX23" fmla="*/ 8480 w 1028214"/>
              <a:gd name="connsiteY23" fmla="*/ 961669 h 2167594"/>
              <a:gd name="connsiteX24" fmla="*/ 0 w 1028214"/>
              <a:gd name="connsiteY24" fmla="*/ 953139 h 2167594"/>
              <a:gd name="connsiteX25" fmla="*/ 8480 w 1028214"/>
              <a:gd name="connsiteY25" fmla="*/ 944610 h 2167594"/>
              <a:gd name="connsiteX26" fmla="*/ 126606 w 1028214"/>
              <a:gd name="connsiteY26" fmla="*/ 944610 h 2167594"/>
              <a:gd name="connsiteX27" fmla="*/ 254979 w 1028214"/>
              <a:gd name="connsiteY27" fmla="*/ 816360 h 2167594"/>
              <a:gd name="connsiteX28" fmla="*/ 254979 w 1028214"/>
              <a:gd name="connsiteY28" fmla="*/ 145309 h 2167594"/>
              <a:gd name="connsiteX29" fmla="*/ 400193 w 1028214"/>
              <a:gd name="connsiteY29" fmla="*/ 0 h 216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28214" h="2167594">
                <a:moveTo>
                  <a:pt x="8480" y="1205925"/>
                </a:moveTo>
                <a:lnTo>
                  <a:pt x="126606" y="1205925"/>
                </a:lnTo>
                <a:cubicBezTo>
                  <a:pt x="206456" y="1205925"/>
                  <a:pt x="271938" y="1270853"/>
                  <a:pt x="271938" y="1351234"/>
                </a:cubicBezTo>
                <a:lnTo>
                  <a:pt x="271938" y="2022285"/>
                </a:lnTo>
                <a:cubicBezTo>
                  <a:pt x="271938" y="2093133"/>
                  <a:pt x="329412" y="2150534"/>
                  <a:pt x="400193" y="2150534"/>
                </a:cubicBezTo>
                <a:lnTo>
                  <a:pt x="1019680" y="2150534"/>
                </a:lnTo>
                <a:cubicBezTo>
                  <a:pt x="1024509" y="2150534"/>
                  <a:pt x="1028160" y="2154247"/>
                  <a:pt x="1028160" y="2159064"/>
                </a:cubicBezTo>
                <a:cubicBezTo>
                  <a:pt x="1028160" y="2163881"/>
                  <a:pt x="1024509" y="2167594"/>
                  <a:pt x="1019680" y="2167594"/>
                </a:cubicBezTo>
                <a:lnTo>
                  <a:pt x="400193" y="2167594"/>
                </a:lnTo>
                <a:cubicBezTo>
                  <a:pt x="320343" y="2167594"/>
                  <a:pt x="254979" y="2102667"/>
                  <a:pt x="254979" y="2022285"/>
                </a:cubicBezTo>
                <a:lnTo>
                  <a:pt x="254979" y="1351234"/>
                </a:lnTo>
                <a:cubicBezTo>
                  <a:pt x="254979" y="1280486"/>
                  <a:pt x="197388" y="1222985"/>
                  <a:pt x="126606" y="1222985"/>
                </a:cubicBezTo>
                <a:lnTo>
                  <a:pt x="8480" y="1222985"/>
                </a:lnTo>
                <a:cubicBezTo>
                  <a:pt x="3769" y="1222985"/>
                  <a:pt x="0" y="1219272"/>
                  <a:pt x="0" y="1214455"/>
                </a:cubicBezTo>
                <a:cubicBezTo>
                  <a:pt x="0" y="1209638"/>
                  <a:pt x="3769" y="1205925"/>
                  <a:pt x="8480" y="1205925"/>
                </a:cubicBezTo>
                <a:close/>
                <a:moveTo>
                  <a:pt x="400193" y="0"/>
                </a:moveTo>
                <a:lnTo>
                  <a:pt x="1019680" y="0"/>
                </a:lnTo>
                <a:cubicBezTo>
                  <a:pt x="1024509" y="0"/>
                  <a:pt x="1028749" y="4215"/>
                  <a:pt x="1028160" y="9032"/>
                </a:cubicBezTo>
                <a:cubicBezTo>
                  <a:pt x="1028160" y="13849"/>
                  <a:pt x="1024509" y="17562"/>
                  <a:pt x="1019680" y="17562"/>
                </a:cubicBezTo>
                <a:lnTo>
                  <a:pt x="400193" y="17562"/>
                </a:lnTo>
                <a:cubicBezTo>
                  <a:pt x="329412" y="17562"/>
                  <a:pt x="271938" y="75063"/>
                  <a:pt x="271938" y="145811"/>
                </a:cubicBezTo>
                <a:lnTo>
                  <a:pt x="271938" y="816360"/>
                </a:lnTo>
                <a:cubicBezTo>
                  <a:pt x="271938" y="896240"/>
                  <a:pt x="207045" y="961669"/>
                  <a:pt x="126606" y="961669"/>
                </a:cubicBezTo>
                <a:lnTo>
                  <a:pt x="8480" y="961669"/>
                </a:lnTo>
                <a:cubicBezTo>
                  <a:pt x="3769" y="961669"/>
                  <a:pt x="0" y="957956"/>
                  <a:pt x="0" y="953139"/>
                </a:cubicBezTo>
                <a:cubicBezTo>
                  <a:pt x="0" y="948323"/>
                  <a:pt x="3769" y="944610"/>
                  <a:pt x="8480" y="944610"/>
                </a:cubicBezTo>
                <a:lnTo>
                  <a:pt x="126606" y="944610"/>
                </a:lnTo>
                <a:cubicBezTo>
                  <a:pt x="197388" y="944610"/>
                  <a:pt x="254979" y="887108"/>
                  <a:pt x="254979" y="816360"/>
                </a:cubicBezTo>
                <a:lnTo>
                  <a:pt x="254979" y="145309"/>
                </a:lnTo>
                <a:cubicBezTo>
                  <a:pt x="254979" y="65429"/>
                  <a:pt x="319872" y="0"/>
                  <a:pt x="40019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3437853" y="4597433"/>
            <a:ext cx="1835382" cy="1059862"/>
          </a:xfrm>
          <a:prstGeom prst="bentConnector3">
            <a:avLst>
              <a:gd name="adj1" fmla="val 50000"/>
            </a:avLst>
          </a:prstGeom>
          <a:ln w="31750">
            <a:solidFill>
              <a:srgbClr val="7030A0"/>
            </a:solidFill>
            <a:prstDash val="lg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rot="5400000">
            <a:off x="5849680" y="4615691"/>
            <a:ext cx="1863533" cy="936396"/>
          </a:xfrm>
          <a:prstGeom prst="bentConnector3">
            <a:avLst>
              <a:gd name="adj1" fmla="val 50000"/>
            </a:avLst>
          </a:prstGeom>
          <a:ln w="31750">
            <a:solidFill>
              <a:srgbClr val="318F4A"/>
            </a:solidFill>
            <a:prstDash val="lg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130" y="4481960"/>
            <a:ext cx="951058" cy="786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3005" y="4240337"/>
            <a:ext cx="2677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/>
              <a:t>MC – Memory Controller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xmlns="" val="4241974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11" grpId="0" animBg="1"/>
      <p:bldP spid="57" grpId="0" animBg="1"/>
      <p:bldP spid="40" grpId="0"/>
      <p:bldP spid="110" grpId="0" animBg="1"/>
      <p:bldP spid="110" grpId="1" animBg="1"/>
      <p:bldP spid="114" grpId="0" animBg="1"/>
      <p:bldP spid="122" grpId="0" animBg="1"/>
      <p:bldP spid="133" grpId="0" animBg="1"/>
      <p:bldP spid="164" grpId="0" animBg="1"/>
      <p:bldP spid="165" grpId="0"/>
      <p:bldP spid="166" grpId="0" animBg="1"/>
      <p:bldP spid="306" grpId="0"/>
      <p:bldP spid="306" grpId="1"/>
      <p:bldP spid="348" grpId="0" animBg="1"/>
      <p:bldP spid="379" grpId="0" animBg="1"/>
      <p:bldP spid="380" grpId="0" animBg="1"/>
      <p:bldP spid="383" grpId="0" animBg="1"/>
      <p:bldP spid="384" grpId="0" animBg="1"/>
      <p:bldP spid="107" grpId="0" animBg="1"/>
      <p:bldP spid="113" grpId="0"/>
      <p:bldP spid="116" grpId="0" animBg="1"/>
      <p:bldP spid="131" grpId="0"/>
      <p:bldP spid="131" grpId="1"/>
      <p:bldP spid="132" grpId="0"/>
      <p:bldP spid="132" grpId="1"/>
      <p:bldP spid="136" grpId="0"/>
      <p:bldP spid="136" grpId="1"/>
      <p:bldP spid="137" grpId="0"/>
      <p:bldP spid="137" grpId="1"/>
      <p:bldP spid="163" grpId="0" animBg="1"/>
      <p:bldP spid="1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 &amp; Future Ahead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3077948" y="2638427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1062" y="1143000"/>
            <a:ext cx="8167338" cy="5029200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9000" dist="1016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2065292" y="1524001"/>
            <a:ext cx="3772800" cy="437515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N" sz="2400" dirty="0">
              <a:solidFill>
                <a:prstClr val="black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IN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/>
              </a:rPr>
              <a:t>     </a:t>
            </a:r>
            <a:endParaRPr kumimoji="0" lang="en-IN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 Netlist files integrated Emulation Platform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Hybrid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GLE 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N" sz="20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Stubbed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GLE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the long running </a:t>
            </a:r>
            <a:r>
              <a:rPr lang="en-IN" sz="2000" dirty="0" smtClean="0">
                <a:solidFill>
                  <a:prstClr val="black"/>
                </a:solidFill>
                <a:latin typeface="Calibri"/>
              </a:rPr>
              <a:t>and System level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scenarios effectively in GLE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5690033" y="1524000"/>
            <a:ext cx="3587151" cy="4191000"/>
          </a:xfrm>
          <a:prstGeom prst="verticalScroll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UPF Integration with 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Power 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Estimation and Analysis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N" sz="20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000" dirty="0" smtClean="0">
                <a:solidFill>
                  <a:prstClr val="black"/>
                </a:solidFill>
                <a:latin typeface="Calibri"/>
              </a:rPr>
              <a:t>DFT BIST scenarios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9706" y="1530431"/>
            <a:ext cx="1699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Conclusions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742290" y="1523999"/>
            <a:ext cx="1851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Future</a:t>
            </a:r>
            <a:r>
              <a:rPr lang="en-I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r>
              <a:rPr lang="en-I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Scope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106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2857599">
            <a:off x="5566709" y="3827416"/>
            <a:ext cx="2736000" cy="1380934"/>
            <a:chOff x="3634383" y="2313994"/>
            <a:chExt cx="4791160" cy="2538008"/>
          </a:xfrm>
          <a:scene3d>
            <a:camera prst="orthographicFront">
              <a:rot lat="0" lon="0" rev="19199999"/>
            </a:camera>
            <a:lightRig rig="threePt" dir="t"/>
          </a:scene3d>
        </p:grpSpPr>
        <p:sp>
          <p:nvSpPr>
            <p:cNvPr id="9" name="Oval 8"/>
            <p:cNvSpPr/>
            <p:nvPr/>
          </p:nvSpPr>
          <p:spPr>
            <a:xfrm>
              <a:off x="3853542" y="3159999"/>
              <a:ext cx="4571999" cy="1692003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98497">
            <a:off x="6087615" y="3574115"/>
            <a:ext cx="2736000" cy="1380931"/>
            <a:chOff x="3634383" y="2313994"/>
            <a:chExt cx="4791160" cy="2538000"/>
          </a:xfrm>
          <a:scene3d>
            <a:camera prst="orthographicFront">
              <a:rot lat="0" lon="0" rev="20400000"/>
            </a:camera>
            <a:lightRig rig="threePt" dir="t"/>
          </a:scene3d>
        </p:grpSpPr>
        <p:sp>
          <p:nvSpPr>
            <p:cNvPr id="15" name="Oval 14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273891">
            <a:off x="6201692" y="2842902"/>
            <a:ext cx="2736000" cy="1380931"/>
            <a:chOff x="3634383" y="2313994"/>
            <a:chExt cx="4791160" cy="2538000"/>
          </a:xfrm>
        </p:grpSpPr>
        <p:sp>
          <p:nvSpPr>
            <p:cNvPr id="21" name="Oval 20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63990" y="1993606"/>
            <a:ext cx="2736000" cy="1380931"/>
            <a:chOff x="3634383" y="2313994"/>
            <a:chExt cx="4791160" cy="2538000"/>
          </a:xfrm>
          <a:scene3d>
            <a:camera prst="orthographicFront">
              <a:rot lat="0" lon="0" rev="1200000"/>
            </a:camera>
            <a:lightRig rig="threePt" dir="t"/>
          </a:scene3d>
        </p:grpSpPr>
        <p:sp>
          <p:nvSpPr>
            <p:cNvPr id="27" name="Oval 26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20470250">
            <a:off x="5670679" y="1239978"/>
            <a:ext cx="2736000" cy="1380931"/>
            <a:chOff x="3634383" y="2313994"/>
            <a:chExt cx="4791160" cy="2538000"/>
          </a:xfrm>
          <a:scene3d>
            <a:camera prst="orthographicFront">
              <a:rot lat="0" lon="0" rev="2400000"/>
            </a:camera>
            <a:lightRig rig="threePt" dir="t"/>
          </a:scene3d>
        </p:grpSpPr>
        <p:sp>
          <p:nvSpPr>
            <p:cNvPr id="33" name="Oval 32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6200000" flipH="1">
            <a:off x="3515719" y="3841119"/>
            <a:ext cx="2736000" cy="1380931"/>
            <a:chOff x="3634383" y="2313994"/>
            <a:chExt cx="4791160" cy="253800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9" name="Oval 38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9212553" flipH="1">
            <a:off x="2958934" y="3666313"/>
            <a:ext cx="2735195" cy="1380931"/>
            <a:chOff x="3634383" y="2313994"/>
            <a:chExt cx="4791160" cy="253800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Oval 44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21240372" flipH="1">
            <a:off x="2822814" y="3000566"/>
            <a:ext cx="2736000" cy="1380931"/>
            <a:chOff x="3634383" y="2313994"/>
            <a:chExt cx="4791160" cy="2538000"/>
          </a:xfrm>
        </p:grpSpPr>
        <p:sp>
          <p:nvSpPr>
            <p:cNvPr id="51" name="Oval 50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1259434" flipH="1">
            <a:off x="2960683" y="2010043"/>
            <a:ext cx="2736000" cy="1380931"/>
            <a:chOff x="3634383" y="2313994"/>
            <a:chExt cx="4791160" cy="253800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7" name="Oval 56"/>
            <p:cNvSpPr/>
            <p:nvPr/>
          </p:nvSpPr>
          <p:spPr>
            <a:xfrm>
              <a:off x="3853542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3634383" y="2421995"/>
              <a:ext cx="3816000" cy="1468872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3648679" flipH="1">
            <a:off x="3341550" y="1287739"/>
            <a:ext cx="2736000" cy="1380931"/>
            <a:chOff x="3634383" y="2313994"/>
            <a:chExt cx="4791160" cy="253800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63" name="Oval 62"/>
            <p:cNvSpPr/>
            <p:nvPr/>
          </p:nvSpPr>
          <p:spPr>
            <a:xfrm>
              <a:off x="3853543" y="3159994"/>
              <a:ext cx="4572000" cy="16920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853543" y="3159994"/>
              <a:ext cx="4572000" cy="954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853543" y="2313994"/>
              <a:ext cx="4572000" cy="1692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231543" y="2501194"/>
              <a:ext cx="3816000" cy="1317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0800000">
              <a:off x="3634383" y="2421994"/>
              <a:ext cx="3816000" cy="14688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257972" y="1049043"/>
            <a:ext cx="2542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INTRODUCTION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231643" y="2018941"/>
            <a:ext cx="2390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cap="all" dirty="0" smtClean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charset="0"/>
                <a:cs typeface="Arial" charset="0"/>
              </a:rPr>
              <a:t>STUBBED GLE</a:t>
            </a:r>
            <a:endParaRPr kumimoji="0" lang="en-IN" sz="2400" b="1" i="0" u="none" strike="noStrike" kern="1200" cap="all" spc="0" normalizeH="0" baseline="0" noProof="0" dirty="0">
              <a:ln w="0"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45752" y="5712370"/>
            <a:ext cx="3051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GLE in Action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556317" y="910173"/>
            <a:ext cx="2847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HYBRID GLE</a:t>
            </a:r>
            <a:endParaRPr kumimoji="0" lang="en-IN" sz="2400" b="1" i="0" u="none" strike="noStrike" kern="1200" cap="none" spc="0" normalizeH="0" baseline="0" noProof="0" dirty="0">
              <a:ln w="0"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352844" y="3416113"/>
            <a:ext cx="25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APPLICATIONS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175653" y="4724501"/>
            <a:ext cx="288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RESULTS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755475" y="5658083"/>
            <a:ext cx="3007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Conclusions &amp; Future Ahead </a:t>
            </a:r>
            <a:endParaRPr kumimoji="0" lang="en-US" sz="2400" b="1" i="0" u="none" strike="noStrike" kern="1200" cap="all" spc="0" normalizeH="0" baseline="0" noProof="0" dirty="0">
              <a:ln w="0"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0650" y="2149035"/>
            <a:ext cx="206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cap="all" dirty="0" smtClean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charset="0"/>
                <a:cs typeface="Arial" charset="0"/>
              </a:rPr>
              <a:t>MOTIVATION</a:t>
            </a:r>
            <a:endParaRPr kumimoji="0" lang="en-IN" sz="2400" b="1" i="0" u="none" strike="noStrike" kern="1200" cap="all" spc="0" normalizeH="0" baseline="0" noProof="0" dirty="0">
              <a:ln w="0"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676" y="3364456"/>
            <a:ext cx="2907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Implementation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8885" y="4753040"/>
            <a:ext cx="3130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all" spc="0" normalizeH="0" baseline="0" noProof="0" dirty="0">
                <a:ln w="0"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CHALLENGES</a:t>
            </a:r>
          </a:p>
        </p:txBody>
      </p:sp>
      <p:sp>
        <p:nvSpPr>
          <p:cNvPr id="78" name="Oval 77"/>
          <p:cNvSpPr/>
          <p:nvPr/>
        </p:nvSpPr>
        <p:spPr>
          <a:xfrm>
            <a:off x="821658" y="1054338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9" name="Oval 78"/>
          <p:cNvSpPr/>
          <p:nvPr/>
        </p:nvSpPr>
        <p:spPr>
          <a:xfrm>
            <a:off x="593401" y="2149035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0" name="Oval 79"/>
          <p:cNvSpPr/>
          <p:nvPr/>
        </p:nvSpPr>
        <p:spPr>
          <a:xfrm>
            <a:off x="613446" y="3353144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1" name="Oval 80"/>
          <p:cNvSpPr/>
          <p:nvPr/>
        </p:nvSpPr>
        <p:spPr>
          <a:xfrm>
            <a:off x="1430480" y="4724501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2" name="Oval 81"/>
          <p:cNvSpPr/>
          <p:nvPr/>
        </p:nvSpPr>
        <p:spPr>
          <a:xfrm>
            <a:off x="1719220" y="5723237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3" name="Oval 82"/>
          <p:cNvSpPr/>
          <p:nvPr/>
        </p:nvSpPr>
        <p:spPr>
          <a:xfrm>
            <a:off x="8102225" y="900965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4" name="Oval 83"/>
          <p:cNvSpPr/>
          <p:nvPr/>
        </p:nvSpPr>
        <p:spPr>
          <a:xfrm>
            <a:off x="8807518" y="2037043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85" name="Oval 84"/>
          <p:cNvSpPr/>
          <p:nvPr/>
        </p:nvSpPr>
        <p:spPr>
          <a:xfrm>
            <a:off x="8997643" y="3412946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6" name="Oval 85"/>
          <p:cNvSpPr/>
          <p:nvPr/>
        </p:nvSpPr>
        <p:spPr>
          <a:xfrm>
            <a:off x="8717670" y="4722580"/>
            <a:ext cx="468000" cy="4680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87" name="Oval 86"/>
          <p:cNvSpPr/>
          <p:nvPr/>
        </p:nvSpPr>
        <p:spPr>
          <a:xfrm>
            <a:off x="7397145" y="5657301"/>
            <a:ext cx="550918" cy="5508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505760" y="801543"/>
            <a:ext cx="675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</a:t>
            </a:r>
            <a:endParaRPr kumimoji="0" lang="en-US" sz="5400" b="1" i="1" u="none" strike="noStrike" kern="1200" cap="none" spc="0" normalizeH="0" baseline="0" noProof="0" dirty="0">
              <a:ln w="0"/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3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905000"/>
            <a:ext cx="47244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7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8978" y="4437025"/>
            <a:ext cx="2700258" cy="93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17000" dir="5400000" sy="-100000" algn="bl" rotWithShape="0"/>
          </a:effectLst>
        </p:spPr>
      </p:pic>
      <p:grpSp>
        <p:nvGrpSpPr>
          <p:cNvPr id="112" name="Group 111"/>
          <p:cNvGrpSpPr/>
          <p:nvPr/>
        </p:nvGrpSpPr>
        <p:grpSpPr>
          <a:xfrm>
            <a:off x="875211" y="1120844"/>
            <a:ext cx="8114147" cy="3345412"/>
            <a:chOff x="15798" y="1667261"/>
            <a:chExt cx="6127560" cy="3576764"/>
          </a:xfrm>
          <a:solidFill>
            <a:srgbClr val="92D308"/>
          </a:solidFill>
        </p:grpSpPr>
        <p:grpSp>
          <p:nvGrpSpPr>
            <p:cNvPr id="113" name="Group 112"/>
            <p:cNvGrpSpPr/>
            <p:nvPr/>
          </p:nvGrpSpPr>
          <p:grpSpPr>
            <a:xfrm>
              <a:off x="15798" y="1667261"/>
              <a:ext cx="6127560" cy="3576764"/>
              <a:chOff x="15798" y="1667261"/>
              <a:chExt cx="6127560" cy="3576764"/>
            </a:xfrm>
            <a:grpFill/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xmlns="" id="{90E12C2D-E908-3815-BD98-B8FD51C11166}"/>
                  </a:ext>
                </a:extLst>
              </p:cNvPr>
              <p:cNvSpPr/>
              <p:nvPr/>
            </p:nvSpPr>
            <p:spPr>
              <a:xfrm>
                <a:off x="15798" y="1667261"/>
                <a:ext cx="6127560" cy="3576764"/>
              </a:xfrm>
              <a:custGeom>
                <a:avLst/>
                <a:gdLst>
                  <a:gd name="connsiteX0" fmla="*/ 0 w 8170080"/>
                  <a:gd name="connsiteY0" fmla="*/ 0 h 4769019"/>
                  <a:gd name="connsiteX1" fmla="*/ 8170080 w 8170080"/>
                  <a:gd name="connsiteY1" fmla="*/ 0 h 4769019"/>
                  <a:gd name="connsiteX2" fmla="*/ 6067864 w 8170080"/>
                  <a:gd name="connsiteY2" fmla="*/ 2904378 h 4769019"/>
                  <a:gd name="connsiteX3" fmla="*/ 7628090 w 8170080"/>
                  <a:gd name="connsiteY3" fmla="*/ 4769019 h 4769019"/>
                  <a:gd name="connsiteX4" fmla="*/ 0 w 8170080"/>
                  <a:gd name="connsiteY4" fmla="*/ 4769019 h 476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0080" h="4769019">
                    <a:moveTo>
                      <a:pt x="0" y="0"/>
                    </a:moveTo>
                    <a:lnTo>
                      <a:pt x="8170080" y="0"/>
                    </a:lnTo>
                    <a:lnTo>
                      <a:pt x="6067864" y="2904378"/>
                    </a:lnTo>
                    <a:lnTo>
                      <a:pt x="7628090" y="4769019"/>
                    </a:lnTo>
                    <a:lnTo>
                      <a:pt x="0" y="47690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81708" y="1777011"/>
                <a:ext cx="4124159" cy="328526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Netlist as an Input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  <a:p>
                <a:pPr lvl="0">
                  <a:defRPr/>
                </a:pP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module carry(input a, b, c, output cout) </a:t>
                </a: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wire 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x, y, z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and 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g1(x, a, b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and 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g2(y, a, c); </a:t>
                </a:r>
                <a:endParaRPr lang="en-US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and g3(z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b, c); </a:t>
                </a:r>
                <a:endParaRPr lang="en-US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or g4(cout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x, y, z); </a:t>
                </a:r>
                <a:endParaRPr lang="en-US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endParaRPr lang="en-US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endmodule</a:t>
                </a:r>
                <a:endParaRPr kumimoji="0" lang="en-US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134" y="2312455"/>
              <a:ext cx="278802" cy="469998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7487"/>
            <a:ext cx="10972800" cy="1143000"/>
          </a:xfrm>
        </p:spPr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20" name="Diagram 219"/>
          <p:cNvGraphicFramePr/>
          <p:nvPr>
            <p:extLst>
              <p:ext uri="{D42A27DB-BD31-4B8C-83A1-F6EECF244321}">
                <p14:modId xmlns:p14="http://schemas.microsoft.com/office/powerpoint/2010/main" xmlns="" val="569805391"/>
              </p:ext>
            </p:extLst>
          </p:nvPr>
        </p:nvGraphicFramePr>
        <p:xfrm>
          <a:off x="1084217" y="4967068"/>
          <a:ext cx="9483256" cy="180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5083594" y="4850065"/>
            <a:ext cx="145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Significance</a:t>
            </a:r>
          </a:p>
        </p:txBody>
      </p:sp>
      <p:sp>
        <p:nvSpPr>
          <p:cNvPr id="226" name="Freeform: Shape 8">
            <a:extLst>
              <a:ext uri="{FF2B5EF4-FFF2-40B4-BE49-F238E27FC236}">
                <a16:creationId xmlns:a16="http://schemas.microsoft.com/office/drawing/2014/main" xmlns="" id="{BCDBCBE6-E131-F20A-C1B2-5499519B8345}"/>
              </a:ext>
            </a:extLst>
          </p:cNvPr>
          <p:cNvSpPr/>
          <p:nvPr/>
        </p:nvSpPr>
        <p:spPr>
          <a:xfrm>
            <a:off x="8261454" y="957172"/>
            <a:ext cx="960960" cy="1361853"/>
          </a:xfrm>
          <a:custGeom>
            <a:avLst/>
            <a:gdLst>
              <a:gd name="connsiteX0" fmla="*/ 1254599 w 1254599"/>
              <a:gd name="connsiteY0" fmla="*/ 0 h 2203303"/>
              <a:gd name="connsiteX1" fmla="*/ 879994 w 1254599"/>
              <a:gd name="connsiteY1" fmla="*/ 2203303 h 2203303"/>
              <a:gd name="connsiteX2" fmla="*/ 0 w 1254599"/>
              <a:gd name="connsiteY2" fmla="*/ 1781720 h 2203303"/>
              <a:gd name="connsiteX0" fmla="*/ 1254599 w 1254599"/>
              <a:gd name="connsiteY0" fmla="*/ 0 h 2203303"/>
              <a:gd name="connsiteX1" fmla="*/ 1045746 w 1254599"/>
              <a:gd name="connsiteY1" fmla="*/ 1259555 h 2203303"/>
              <a:gd name="connsiteX2" fmla="*/ 879994 w 1254599"/>
              <a:gd name="connsiteY2" fmla="*/ 2203303 h 2203303"/>
              <a:gd name="connsiteX3" fmla="*/ 0 w 1254599"/>
              <a:gd name="connsiteY3" fmla="*/ 1781720 h 2203303"/>
              <a:gd name="connsiteX4" fmla="*/ 1254599 w 1254599"/>
              <a:gd name="connsiteY4" fmla="*/ 0 h 2203303"/>
              <a:gd name="connsiteX0" fmla="*/ 1254599 w 1254599"/>
              <a:gd name="connsiteY0" fmla="*/ 0 h 2203303"/>
              <a:gd name="connsiteX1" fmla="*/ 1246784 w 1254599"/>
              <a:gd name="connsiteY1" fmla="*/ 1304951 h 2203303"/>
              <a:gd name="connsiteX2" fmla="*/ 879994 w 1254599"/>
              <a:gd name="connsiteY2" fmla="*/ 2203303 h 2203303"/>
              <a:gd name="connsiteX3" fmla="*/ 0 w 1254599"/>
              <a:gd name="connsiteY3" fmla="*/ 1781720 h 2203303"/>
              <a:gd name="connsiteX4" fmla="*/ 1254599 w 1254599"/>
              <a:gd name="connsiteY4" fmla="*/ 0 h 220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599" h="2203303">
                <a:moveTo>
                  <a:pt x="1254599" y="0"/>
                </a:moveTo>
                <a:lnTo>
                  <a:pt x="1246784" y="1304951"/>
                </a:lnTo>
                <a:lnTo>
                  <a:pt x="879994" y="2203303"/>
                </a:lnTo>
                <a:lnTo>
                  <a:pt x="0" y="1781720"/>
                </a:lnTo>
                <a:lnTo>
                  <a:pt x="1254599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27" name="Freeform: Shape 19">
            <a:extLst>
              <a:ext uri="{FF2B5EF4-FFF2-40B4-BE49-F238E27FC236}">
                <a16:creationId xmlns:a16="http://schemas.microsoft.com/office/drawing/2014/main" xmlns="" id="{30711576-5248-EAB3-E0FD-E3D5B1075271}"/>
              </a:ext>
            </a:extLst>
          </p:cNvPr>
          <p:cNvSpPr/>
          <p:nvPr/>
        </p:nvSpPr>
        <p:spPr>
          <a:xfrm>
            <a:off x="8933968" y="957172"/>
            <a:ext cx="1329663" cy="1361853"/>
          </a:xfrm>
          <a:custGeom>
            <a:avLst/>
            <a:gdLst>
              <a:gd name="connsiteX0" fmla="*/ 374587 w 1735965"/>
              <a:gd name="connsiteY0" fmla="*/ 0 h 2203303"/>
              <a:gd name="connsiteX1" fmla="*/ 374588 w 1735965"/>
              <a:gd name="connsiteY1" fmla="*/ 2 h 2203303"/>
              <a:gd name="connsiteX2" fmla="*/ 374587 w 1735965"/>
              <a:gd name="connsiteY2" fmla="*/ 1 h 2203303"/>
              <a:gd name="connsiteX3" fmla="*/ 1735965 w 1735965"/>
              <a:gd name="connsiteY3" fmla="*/ 1940784 h 2203303"/>
              <a:gd name="connsiteX4" fmla="*/ 0 w 1735965"/>
              <a:gd name="connsiteY4" fmla="*/ 2203303 h 220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5965" h="2203303">
                <a:moveTo>
                  <a:pt x="374587" y="0"/>
                </a:moveTo>
                <a:lnTo>
                  <a:pt x="374588" y="2"/>
                </a:lnTo>
                <a:lnTo>
                  <a:pt x="374587" y="1"/>
                </a:lnTo>
                <a:lnTo>
                  <a:pt x="1735965" y="1940784"/>
                </a:lnTo>
                <a:lnTo>
                  <a:pt x="0" y="220330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28" name="Freeform: Shape 23">
            <a:extLst>
              <a:ext uri="{FF2B5EF4-FFF2-40B4-BE49-F238E27FC236}">
                <a16:creationId xmlns:a16="http://schemas.microsoft.com/office/drawing/2014/main" xmlns="" id="{24DBD7D0-D204-1D57-9BA2-3BB189653B24}"/>
              </a:ext>
            </a:extLst>
          </p:cNvPr>
          <p:cNvSpPr/>
          <p:nvPr/>
        </p:nvSpPr>
        <p:spPr>
          <a:xfrm>
            <a:off x="7773753" y="2098952"/>
            <a:ext cx="1215605" cy="1136212"/>
          </a:xfrm>
          <a:custGeom>
            <a:avLst/>
            <a:gdLst>
              <a:gd name="connsiteX0" fmla="*/ 601533 w 1503202"/>
              <a:gd name="connsiteY0" fmla="*/ 0 h 1838245"/>
              <a:gd name="connsiteX1" fmla="*/ 1503202 w 1503202"/>
              <a:gd name="connsiteY1" fmla="*/ 431963 h 1838245"/>
              <a:gd name="connsiteX2" fmla="*/ 1264296 w 1503202"/>
              <a:gd name="connsiteY2" fmla="*/ 1838245 h 1838245"/>
              <a:gd name="connsiteX3" fmla="*/ 0 w 1503202"/>
              <a:gd name="connsiteY3" fmla="*/ 854267 h 1838245"/>
              <a:gd name="connsiteX0" fmla="*/ 601533 w 1503202"/>
              <a:gd name="connsiteY0" fmla="*/ 0 h 1838245"/>
              <a:gd name="connsiteX1" fmla="*/ 1503202 w 1503202"/>
              <a:gd name="connsiteY1" fmla="*/ 431963 h 1838245"/>
              <a:gd name="connsiteX2" fmla="*/ 1386017 w 1503202"/>
              <a:gd name="connsiteY2" fmla="*/ 1090850 h 1838245"/>
              <a:gd name="connsiteX3" fmla="*/ 1264296 w 1503202"/>
              <a:gd name="connsiteY3" fmla="*/ 1838245 h 1838245"/>
              <a:gd name="connsiteX4" fmla="*/ 0 w 1503202"/>
              <a:gd name="connsiteY4" fmla="*/ 854267 h 1838245"/>
              <a:gd name="connsiteX5" fmla="*/ 601533 w 1503202"/>
              <a:gd name="connsiteY5" fmla="*/ 0 h 1838245"/>
              <a:gd name="connsiteX0" fmla="*/ 601533 w 1587055"/>
              <a:gd name="connsiteY0" fmla="*/ 0 h 1838245"/>
              <a:gd name="connsiteX1" fmla="*/ 1503202 w 1587055"/>
              <a:gd name="connsiteY1" fmla="*/ 431963 h 1838245"/>
              <a:gd name="connsiteX2" fmla="*/ 1587055 w 1587055"/>
              <a:gd name="connsiteY2" fmla="*/ 1129760 h 1838245"/>
              <a:gd name="connsiteX3" fmla="*/ 1264296 w 1587055"/>
              <a:gd name="connsiteY3" fmla="*/ 1838245 h 1838245"/>
              <a:gd name="connsiteX4" fmla="*/ 0 w 1587055"/>
              <a:gd name="connsiteY4" fmla="*/ 854267 h 1838245"/>
              <a:gd name="connsiteX5" fmla="*/ 601533 w 1587055"/>
              <a:gd name="connsiteY5" fmla="*/ 0 h 18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055" h="1838245">
                <a:moveTo>
                  <a:pt x="601533" y="0"/>
                </a:moveTo>
                <a:lnTo>
                  <a:pt x="1503202" y="431963"/>
                </a:lnTo>
                <a:lnTo>
                  <a:pt x="1587055" y="1129760"/>
                </a:lnTo>
                <a:lnTo>
                  <a:pt x="1264296" y="1838245"/>
                </a:lnTo>
                <a:lnTo>
                  <a:pt x="0" y="854267"/>
                </a:lnTo>
                <a:lnTo>
                  <a:pt x="601533" y="0"/>
                </a:lnTo>
                <a:close/>
              </a:path>
            </a:pathLst>
          </a:custGeom>
          <a:solidFill>
            <a:srgbClr val="A2B969">
              <a:lumMod val="7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29" name="Freeform: Shape 24">
            <a:extLst>
              <a:ext uri="{FF2B5EF4-FFF2-40B4-BE49-F238E27FC236}">
                <a16:creationId xmlns:a16="http://schemas.microsoft.com/office/drawing/2014/main" xmlns="" id="{27FC3C32-03A9-4129-FBAE-722420326F9A}"/>
              </a:ext>
            </a:extLst>
          </p:cNvPr>
          <p:cNvSpPr/>
          <p:nvPr/>
        </p:nvSpPr>
        <p:spPr>
          <a:xfrm>
            <a:off x="8742121" y="2202007"/>
            <a:ext cx="2071124" cy="1034230"/>
          </a:xfrm>
          <a:custGeom>
            <a:avLst/>
            <a:gdLst>
              <a:gd name="connsiteX0" fmla="*/ 2004038 w 2703993"/>
              <a:gd name="connsiteY0" fmla="*/ 0 h 1673251"/>
              <a:gd name="connsiteX1" fmla="*/ 2703993 w 2703993"/>
              <a:gd name="connsiteY1" fmla="*/ 997856 h 1673251"/>
              <a:gd name="connsiteX2" fmla="*/ 0 w 2703993"/>
              <a:gd name="connsiteY2" fmla="*/ 1673251 h 1673251"/>
              <a:gd name="connsiteX3" fmla="*/ 238931 w 2703993"/>
              <a:gd name="connsiteY3" fmla="*/ 267016 h 16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93" h="1673251">
                <a:moveTo>
                  <a:pt x="2004038" y="0"/>
                </a:moveTo>
                <a:lnTo>
                  <a:pt x="2703993" y="997856"/>
                </a:lnTo>
                <a:lnTo>
                  <a:pt x="0" y="1673251"/>
                </a:lnTo>
                <a:lnTo>
                  <a:pt x="238931" y="267016"/>
                </a:lnTo>
                <a:close/>
              </a:path>
            </a:pathLst>
          </a:custGeom>
          <a:solidFill>
            <a:srgbClr val="92D308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30" name="Freeform: Shape 25">
            <a:extLst>
              <a:ext uri="{FF2B5EF4-FFF2-40B4-BE49-F238E27FC236}">
                <a16:creationId xmlns:a16="http://schemas.microsoft.com/office/drawing/2014/main" xmlns="" id="{9C3B8353-B6AF-F13D-62B9-5A8C52E52D19}"/>
              </a:ext>
            </a:extLst>
          </p:cNvPr>
          <p:cNvSpPr/>
          <p:nvPr/>
        </p:nvSpPr>
        <p:spPr>
          <a:xfrm>
            <a:off x="7289269" y="2690732"/>
            <a:ext cx="1570616" cy="1685866"/>
          </a:xfrm>
          <a:custGeom>
            <a:avLst/>
            <a:gdLst>
              <a:gd name="connsiteX0" fmla="*/ 614136 w 1894332"/>
              <a:gd name="connsiteY0" fmla="*/ 0 h 2727515"/>
              <a:gd name="connsiteX1" fmla="*/ 1894332 w 1894332"/>
              <a:gd name="connsiteY1" fmla="*/ 996375 h 2727515"/>
              <a:gd name="connsiteX2" fmla="*/ 1600007 w 1894332"/>
              <a:gd name="connsiteY2" fmla="*/ 2727515 h 2727515"/>
              <a:gd name="connsiteX3" fmla="*/ 0 w 1894332"/>
              <a:gd name="connsiteY3" fmla="*/ 872164 h 2727515"/>
              <a:gd name="connsiteX0" fmla="*/ 614136 w 1894332"/>
              <a:gd name="connsiteY0" fmla="*/ 0 h 2727515"/>
              <a:gd name="connsiteX1" fmla="*/ 1894332 w 1894332"/>
              <a:gd name="connsiteY1" fmla="*/ 996375 h 2727515"/>
              <a:gd name="connsiteX2" fmla="*/ 1778170 w 1894332"/>
              <a:gd name="connsiteY2" fmla="*/ 1690707 h 2727515"/>
              <a:gd name="connsiteX3" fmla="*/ 1600007 w 1894332"/>
              <a:gd name="connsiteY3" fmla="*/ 2727515 h 2727515"/>
              <a:gd name="connsiteX4" fmla="*/ 0 w 1894332"/>
              <a:gd name="connsiteY4" fmla="*/ 872164 h 2727515"/>
              <a:gd name="connsiteX5" fmla="*/ 614136 w 1894332"/>
              <a:gd name="connsiteY5" fmla="*/ 0 h 2727515"/>
              <a:gd name="connsiteX0" fmla="*/ 614136 w 2050545"/>
              <a:gd name="connsiteY0" fmla="*/ 0 h 2727515"/>
              <a:gd name="connsiteX1" fmla="*/ 1894332 w 2050545"/>
              <a:gd name="connsiteY1" fmla="*/ 996375 h 2727515"/>
              <a:gd name="connsiteX2" fmla="*/ 2050545 w 2050545"/>
              <a:gd name="connsiteY2" fmla="*/ 1742588 h 2727515"/>
              <a:gd name="connsiteX3" fmla="*/ 1600007 w 2050545"/>
              <a:gd name="connsiteY3" fmla="*/ 2727515 h 2727515"/>
              <a:gd name="connsiteX4" fmla="*/ 0 w 2050545"/>
              <a:gd name="connsiteY4" fmla="*/ 872164 h 2727515"/>
              <a:gd name="connsiteX5" fmla="*/ 614136 w 2050545"/>
              <a:gd name="connsiteY5" fmla="*/ 0 h 272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545" h="2727515">
                <a:moveTo>
                  <a:pt x="614136" y="0"/>
                </a:moveTo>
                <a:lnTo>
                  <a:pt x="1894332" y="996375"/>
                </a:lnTo>
                <a:lnTo>
                  <a:pt x="2050545" y="1742588"/>
                </a:lnTo>
                <a:lnTo>
                  <a:pt x="1600007" y="2727515"/>
                </a:lnTo>
                <a:lnTo>
                  <a:pt x="0" y="872164"/>
                </a:lnTo>
                <a:lnTo>
                  <a:pt x="614136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31" name="Freeform: Shape 26">
            <a:extLst>
              <a:ext uri="{FF2B5EF4-FFF2-40B4-BE49-F238E27FC236}">
                <a16:creationId xmlns:a16="http://schemas.microsoft.com/office/drawing/2014/main" xmlns="" id="{F989BE82-75E7-AD67-4647-B5C569501913}"/>
              </a:ext>
            </a:extLst>
          </p:cNvPr>
          <p:cNvSpPr/>
          <p:nvPr/>
        </p:nvSpPr>
        <p:spPr>
          <a:xfrm>
            <a:off x="8513741" y="2880670"/>
            <a:ext cx="2885707" cy="1494494"/>
          </a:xfrm>
          <a:custGeom>
            <a:avLst/>
            <a:gdLst>
              <a:gd name="connsiteX0" fmla="*/ 3043516 w 3767486"/>
              <a:gd name="connsiteY0" fmla="*/ 0 h 2417899"/>
              <a:gd name="connsiteX1" fmla="*/ 3767486 w 3767486"/>
              <a:gd name="connsiteY1" fmla="*/ 1032092 h 2417899"/>
              <a:gd name="connsiteX2" fmla="*/ 0 w 3767486"/>
              <a:gd name="connsiteY2" fmla="*/ 2417899 h 2417899"/>
              <a:gd name="connsiteX3" fmla="*/ 294414 w 3767486"/>
              <a:gd name="connsiteY3" fmla="*/ 686740 h 241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86" h="2417899">
                <a:moveTo>
                  <a:pt x="3043516" y="0"/>
                </a:moveTo>
                <a:lnTo>
                  <a:pt x="3767486" y="1032092"/>
                </a:lnTo>
                <a:lnTo>
                  <a:pt x="0" y="2417899"/>
                </a:lnTo>
                <a:lnTo>
                  <a:pt x="294414" y="686740"/>
                </a:lnTo>
                <a:close/>
              </a:path>
            </a:pathLst>
          </a:custGeom>
          <a:solidFill>
            <a:srgbClr val="EAE9E9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1BDFCD5B-9DA9-7A35-9F95-C2D68EBC0B73}"/>
              </a:ext>
            </a:extLst>
          </p:cNvPr>
          <p:cNvSpPr txBox="1"/>
          <p:nvPr/>
        </p:nvSpPr>
        <p:spPr>
          <a:xfrm>
            <a:off x="8614598" y="3221502"/>
            <a:ext cx="2394598" cy="400110"/>
          </a:xfrm>
          <a:prstGeom prst="rect">
            <a:avLst/>
          </a:prstGeom>
          <a:noFill/>
          <a:scene3d>
            <a:camera prst="orthographicFront">
              <a:rot lat="0" lon="2400000" rev="1200000"/>
            </a:camera>
            <a:lightRig rig="threePt" dir="t"/>
          </a:scene3d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Transistor</a:t>
            </a:r>
            <a:r>
              <a:rPr kumimoji="0" lang="en-US" sz="18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Level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24AB2EF8-87DE-151C-9496-510DE12E029F}"/>
              </a:ext>
            </a:extLst>
          </p:cNvPr>
          <p:cNvSpPr txBox="1"/>
          <p:nvPr/>
        </p:nvSpPr>
        <p:spPr>
          <a:xfrm>
            <a:off x="8990759" y="2401594"/>
            <a:ext cx="1407377" cy="400110"/>
          </a:xfrm>
          <a:prstGeom prst="rect">
            <a:avLst/>
          </a:prstGeom>
          <a:noFill/>
          <a:scene3d>
            <a:camera prst="orthographicFront">
              <a:rot lat="0" lon="2400000" rev="1200000"/>
            </a:camera>
            <a:lightRig rig="threePt" dir="t"/>
          </a:scene3d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Gate </a:t>
            </a: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Level</a:t>
            </a: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06395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0517EEED-4056-77CE-3B2F-CFCD0056CDDC}"/>
              </a:ext>
            </a:extLst>
          </p:cNvPr>
          <p:cNvSpPr txBox="1"/>
          <p:nvPr/>
        </p:nvSpPr>
        <p:spPr>
          <a:xfrm rot="383087">
            <a:off x="9040490" y="1556768"/>
            <a:ext cx="879192" cy="646331"/>
          </a:xfrm>
          <a:prstGeom prst="rect">
            <a:avLst/>
          </a:prstGeom>
          <a:noFill/>
          <a:scene3d>
            <a:camera prst="orthographicFront">
              <a:rot lat="0" lon="2400000" rev="1500000"/>
            </a:camera>
            <a:lightRig rig="threePt" dir="t"/>
          </a:scene3d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Level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929" y="2438499"/>
            <a:ext cx="720395" cy="360306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5" t="23182" r="26100" b="24227"/>
          <a:stretch/>
        </p:blipFill>
        <p:spPr>
          <a:xfrm>
            <a:off x="7726268" y="3145514"/>
            <a:ext cx="767476" cy="7181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33453" y="1718252"/>
            <a:ext cx="521507" cy="386325"/>
            <a:chOff x="7945514" y="2223515"/>
            <a:chExt cx="529937" cy="476828"/>
          </a:xfrm>
        </p:grpSpPr>
        <p:sp>
          <p:nvSpPr>
            <p:cNvPr id="265" name="Rectangle 264"/>
            <p:cNvSpPr/>
            <p:nvPr/>
          </p:nvSpPr>
          <p:spPr>
            <a:xfrm>
              <a:off x="8051840" y="2223515"/>
              <a:ext cx="317285" cy="476828"/>
            </a:xfrm>
            <a:prstGeom prst="rect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72000" rIns="0" bIns="72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500" b="1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  D         Q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cxnSp>
          <p:nvCxnSpPr>
            <p:cNvPr id="266" name="Straight Arrow Connector 265"/>
            <p:cNvCxnSpPr/>
            <p:nvPr/>
          </p:nvCxnSpPr>
          <p:spPr>
            <a:xfrm flipV="1">
              <a:off x="7945514" y="2294816"/>
              <a:ext cx="107689" cy="74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7" name="Straight Arrow Connector 266"/>
            <p:cNvCxnSpPr/>
            <p:nvPr/>
          </p:nvCxnSpPr>
          <p:spPr>
            <a:xfrm>
              <a:off x="8367497" y="2302245"/>
              <a:ext cx="10795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68" name="Isosceles Triangle 267"/>
            <p:cNvSpPr/>
            <p:nvPr/>
          </p:nvSpPr>
          <p:spPr>
            <a:xfrm rot="5400000">
              <a:off x="8045903" y="2422772"/>
              <a:ext cx="80213" cy="80542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122" y="2135059"/>
            <a:ext cx="3224618" cy="21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6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 rot="4743251">
            <a:off x="4274523" y="1276682"/>
            <a:ext cx="3528000" cy="3528000"/>
            <a:chOff x="3953164" y="1339273"/>
            <a:chExt cx="4140000" cy="4140000"/>
          </a:xfrm>
          <a:effectLst>
            <a:outerShdw blurRad="406400" dist="1651000" dir="18360000" sx="63000" sy="63000" kx="1200000" algn="br" rotWithShape="0">
              <a:prstClr val="black">
                <a:alpha val="9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0" name="Oval 149"/>
            <p:cNvSpPr/>
            <p:nvPr/>
          </p:nvSpPr>
          <p:spPr>
            <a:xfrm>
              <a:off x="3953164" y="1339273"/>
              <a:ext cx="4140000" cy="414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numCol="1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Straight Connector 150"/>
            <p:cNvCxnSpPr>
              <a:stCxn id="150" idx="1"/>
              <a:endCxn id="150" idx="5"/>
            </p:cNvCxnSpPr>
            <p:nvPr/>
          </p:nvCxnSpPr>
          <p:spPr>
            <a:xfrm>
              <a:off x="4559453" y="1945562"/>
              <a:ext cx="2927422" cy="2927422"/>
            </a:xfrm>
            <a:prstGeom prst="line">
              <a:avLst/>
            </a:prstGeom>
            <a:ln w="50800">
              <a:noFill/>
              <a:headEnd type="none" w="med" len="med"/>
              <a:tailEnd type="none" w="med" len="med"/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lowchart: Alternate Process 152"/>
          <p:cNvSpPr/>
          <p:nvPr/>
        </p:nvSpPr>
        <p:spPr>
          <a:xfrm>
            <a:off x="519942" y="2380613"/>
            <a:ext cx="1800000" cy="1800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Conventional Process with good coverage over RTL</a:t>
            </a: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Yet, have some constraints </a:t>
            </a:r>
          </a:p>
        </p:txBody>
      </p:sp>
      <p:sp>
        <p:nvSpPr>
          <p:cNvPr id="154" name="Flowchart: Alternate Process 153"/>
          <p:cNvSpPr/>
          <p:nvPr/>
        </p:nvSpPr>
        <p:spPr>
          <a:xfrm>
            <a:off x="1385455" y="4590000"/>
            <a:ext cx="1800000" cy="1800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Huge Run Time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More Resource Requirements</a:t>
            </a: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Not Feasible for Complex Designs</a:t>
            </a:r>
          </a:p>
        </p:txBody>
      </p:sp>
      <p:sp>
        <p:nvSpPr>
          <p:cNvPr id="155" name="Flowchart: Alternate Process 154"/>
          <p:cNvSpPr/>
          <p:nvPr/>
        </p:nvSpPr>
        <p:spPr>
          <a:xfrm rot="10800000" flipH="1" flipV="1">
            <a:off x="8623266" y="212673"/>
            <a:ext cx="1800000" cy="1800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Cover most of our Verification by adopting 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to</a:t>
            </a:r>
            <a:r>
              <a:rPr kumimoji="0" lang="en-US" sz="14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GLE</a:t>
            </a:r>
            <a:r>
              <a:rPr kumimoji="0" lang="en-US" sz="14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methodology </a:t>
            </a: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for early Tape-out.</a:t>
            </a:r>
          </a:p>
        </p:txBody>
      </p:sp>
      <p:sp>
        <p:nvSpPr>
          <p:cNvPr id="156" name="Flowchart: Alternate Process 155"/>
          <p:cNvSpPr/>
          <p:nvPr/>
        </p:nvSpPr>
        <p:spPr>
          <a:xfrm flipH="1">
            <a:off x="9716392" y="2331026"/>
            <a:ext cx="1800000" cy="1800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Short Run 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Time</a:t>
            </a: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Real time Debugging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Supports Complex Designs</a:t>
            </a:r>
          </a:p>
        </p:txBody>
      </p:sp>
      <p:sp>
        <p:nvSpPr>
          <p:cNvPr id="157" name="Rounded Rectangle 156"/>
          <p:cNvSpPr/>
          <p:nvPr/>
        </p:nvSpPr>
        <p:spPr>
          <a:xfrm flipH="1">
            <a:off x="8816392" y="4590000"/>
            <a:ext cx="1800000" cy="180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Needs </a:t>
            </a: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Less Resources</a:t>
            </a: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System Level Verification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Regression Testing</a:t>
            </a:r>
            <a:endParaRPr kumimoji="0" lang="en-IN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803973" y="3534282"/>
            <a:ext cx="175689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numCol="1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Gate Level Emulation: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Advance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Methodology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3576390" y="1127576"/>
            <a:ext cx="1067972" cy="746090"/>
          </a:xfrm>
          <a:prstGeom prst="straightConnector1">
            <a:avLst/>
          </a:prstGeom>
          <a:ln w="25400">
            <a:headEnd type="stealth"/>
            <a:tailEnd type="non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361798" y="3232160"/>
            <a:ext cx="1877691" cy="567"/>
          </a:xfrm>
          <a:prstGeom prst="straightConnector1">
            <a:avLst/>
          </a:prstGeom>
          <a:ln w="25400">
            <a:headEnd type="stealth"/>
            <a:tailEnd type="non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238366" y="4171377"/>
            <a:ext cx="1396760" cy="725712"/>
          </a:xfrm>
          <a:prstGeom prst="straightConnector1">
            <a:avLst/>
          </a:prstGeom>
          <a:ln w="25400">
            <a:headEnd type="stealth"/>
            <a:tailEnd type="non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H="1">
            <a:off x="7421845" y="996821"/>
            <a:ext cx="1201421" cy="876845"/>
          </a:xfrm>
          <a:prstGeom prst="straightConnector1">
            <a:avLst/>
          </a:prstGeom>
          <a:ln w="25400">
            <a:headEnd type="stealth"/>
            <a:tailEnd type="non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H="1">
            <a:off x="7817481" y="3231026"/>
            <a:ext cx="1877691" cy="567"/>
          </a:xfrm>
          <a:prstGeom prst="straightConnector1">
            <a:avLst/>
          </a:prstGeom>
          <a:ln w="25400">
            <a:headEnd type="stealth"/>
            <a:tailEnd type="non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H="1" flipV="1">
            <a:off x="7412608" y="4192890"/>
            <a:ext cx="1396760" cy="725712"/>
          </a:xfrm>
          <a:prstGeom prst="straightConnector1">
            <a:avLst/>
          </a:prstGeom>
          <a:ln w="25400">
            <a:headEnd type="stealth"/>
            <a:tailEnd type="non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Chord 165"/>
          <p:cNvSpPr/>
          <p:nvPr/>
        </p:nvSpPr>
        <p:spPr>
          <a:xfrm rot="10199173">
            <a:off x="4274523" y="1276682"/>
            <a:ext cx="3528000" cy="3528000"/>
          </a:xfrm>
          <a:prstGeom prst="chord">
            <a:avLst>
              <a:gd name="adj1" fmla="val 7255501"/>
              <a:gd name="adj2" fmla="val 1817442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589831" y="2659646"/>
            <a:ext cx="2272511" cy="21544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numCol="1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en-IN" sz="6000" b="1" i="0" u="none" strike="noStrike" kern="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GLE</a:t>
            </a:r>
            <a:endParaRPr kumimoji="0" lang="en-IN" sz="4800" b="1" i="0" u="none" strike="noStrike" kern="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8" name="Flowchart: Alternate Process 167"/>
          <p:cNvSpPr/>
          <p:nvPr/>
        </p:nvSpPr>
        <p:spPr>
          <a:xfrm>
            <a:off x="1777179" y="212673"/>
            <a:ext cx="1800000" cy="1800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72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Widely Employed Across all the industry standard for 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Verification</a:t>
            </a:r>
            <a:r>
              <a:rPr kumimoji="0" lang="en-US" sz="14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at 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Gate Level.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3" name="Chord 172"/>
          <p:cNvSpPr/>
          <p:nvPr/>
        </p:nvSpPr>
        <p:spPr>
          <a:xfrm rot="21053320">
            <a:off x="4182578" y="1230902"/>
            <a:ext cx="3528000" cy="3528000"/>
          </a:xfrm>
          <a:prstGeom prst="chord">
            <a:avLst>
              <a:gd name="adj1" fmla="val 7108851"/>
              <a:gd name="adj2" fmla="val 181744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691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710066" y="224066"/>
            <a:ext cx="1179810" cy="27699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numCol="1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60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60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b="1" i="0" u="none" strike="noStrike" kern="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066" y="5654576"/>
            <a:ext cx="294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GLS – Gate Level Simulation</a:t>
            </a:r>
            <a:br>
              <a:rPr lang="en-IN" sz="1600" dirty="0" smtClean="0"/>
            </a:br>
            <a:r>
              <a:rPr lang="en-IN" sz="1600" dirty="0" smtClean="0"/>
              <a:t>GLE – Gate Level Emulation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xmlns="" val="39433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/>
        </p:nvSpPr>
        <p:spPr>
          <a:xfrm>
            <a:off x="6736545" y="3856661"/>
            <a:ext cx="3194360" cy="107323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2255279" y="3724152"/>
            <a:ext cx="3182173" cy="10567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237552" y="5065982"/>
            <a:ext cx="3718498" cy="111256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Implementation – Prerequisites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1285" y="1516719"/>
            <a:ext cx="1440000" cy="1440000"/>
            <a:chOff x="3140135" y="456210"/>
            <a:chExt cx="2244437" cy="2244437"/>
          </a:xfrm>
        </p:grpSpPr>
        <p:sp>
          <p:nvSpPr>
            <p:cNvPr id="9" name="Octagon 8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ctagon 9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3" cy="1820223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Test Bench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43800" y="1516719"/>
            <a:ext cx="1530000" cy="1440000"/>
            <a:chOff x="3140135" y="456210"/>
            <a:chExt cx="2244437" cy="2244437"/>
          </a:xfrm>
        </p:grpSpPr>
        <p:sp>
          <p:nvSpPr>
            <p:cNvPr id="12" name="Octagon 11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1" cy="1820221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Memory Models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86315" y="1516719"/>
            <a:ext cx="1530000" cy="1440000"/>
            <a:chOff x="3140135" y="456210"/>
            <a:chExt cx="2244437" cy="2244437"/>
          </a:xfrm>
        </p:grpSpPr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2" cy="182022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Analog Models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0070" y="1516717"/>
            <a:ext cx="1440000" cy="1440000"/>
            <a:chOff x="3140135" y="456210"/>
            <a:chExt cx="2244437" cy="2244437"/>
          </a:xfrm>
        </p:grpSpPr>
        <p:sp>
          <p:nvSpPr>
            <p:cNvPr id="18" name="Octagon 17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ctagon 18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3" cy="1820223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Design Netlist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686" y="1516719"/>
            <a:ext cx="1656000" cy="1440000"/>
            <a:chOff x="3140135" y="456210"/>
            <a:chExt cx="2244437" cy="2244437"/>
          </a:xfrm>
        </p:grpSpPr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1" cy="1820223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Cell </a:t>
              </a: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Libraries</a:t>
              </a:r>
              <a:endPara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>
            <a:off x="1650401" y="2963625"/>
            <a:ext cx="238938" cy="208077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6196" y="513268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47" y="5100763"/>
            <a:ext cx="3600108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Behavioral and connectivity representation of a circuit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Verilog or VHDL Format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Zero </a:t>
            </a:r>
            <a:r>
              <a:rPr kumimoji="0" lang="en-US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Delay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9079" y="3776646"/>
            <a:ext cx="28085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Pre defined Cells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Cell Instantiations and of different Cell Types</a:t>
            </a:r>
            <a:r>
              <a:rPr kumimoji="0" lang="en-US" sz="17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 </a:t>
            </a:r>
            <a:endParaRPr kumimoji="0" lang="en-IN" sz="17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1190" y="3852677"/>
            <a:ext cx="2979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Functionality of Memory Elements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Technology Node Dependent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4499257" y="5065982"/>
            <a:ext cx="3496248" cy="10567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8671403" y="4999277"/>
            <a:ext cx="3496248" cy="10567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996717" y="2970802"/>
            <a:ext cx="243472" cy="209518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10439216" y="2964202"/>
            <a:ext cx="260615" cy="205554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3843174" y="2963626"/>
            <a:ext cx="219526" cy="76052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8200570" y="2970802"/>
            <a:ext cx="212979" cy="88386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28585" y="5132687"/>
            <a:ext cx="297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Clock </a:t>
            </a:r>
            <a:r>
              <a:rPr lang="en-US" sz="16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Modelling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Synthesizable models of 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Voltage </a:t>
            </a:r>
            <a:r>
              <a:rPr kumimoji="0" lang="en-US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Monitors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41567" y="5157973"/>
            <a:ext cx="297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Necessary Transactor Models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Compile time Hacks</a:t>
            </a:r>
          </a:p>
        </p:txBody>
      </p:sp>
    </p:spTree>
    <p:extLst>
      <p:ext uri="{BB962C8B-B14F-4D97-AF65-F5344CB8AC3E}">
        <p14:creationId xmlns:p14="http://schemas.microsoft.com/office/powerpoint/2010/main" xmlns="" val="8585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Implementation – Front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2873" y="3266433"/>
            <a:ext cx="1396536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Front End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6529" y="1172219"/>
            <a:ext cx="4860000" cy="4860000"/>
            <a:chOff x="3541054" y="1871196"/>
            <a:chExt cx="2980267" cy="298026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Freeform 15"/>
            <p:cNvSpPr/>
            <p:nvPr/>
          </p:nvSpPr>
          <p:spPr>
            <a:xfrm>
              <a:off x="3541054" y="1871196"/>
              <a:ext cx="2980267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49000"/>
              </a:schemeClr>
            </a:solidFill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16" tIns="742563" rIns="643616" bIns="794685" numCol="1" spcCol="1270" anchor="ctr" anchorCtr="0">
              <a:noAutofit/>
            </a:bodyPr>
            <a:lstStyle/>
            <a:p>
              <a:pPr marL="0" marR="0" lvl="0" indent="0" algn="ctr" defTabSz="15557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 useBgFill="1">
          <p:nvSpPr>
            <p:cNvPr id="17" name="Oval 16"/>
            <p:cNvSpPr/>
            <p:nvPr/>
          </p:nvSpPr>
          <p:spPr>
            <a:xfrm>
              <a:off x="4199850" y="2529992"/>
              <a:ext cx="1631304" cy="1631303"/>
            </a:xfrm>
            <a:prstGeom prst="ellipse">
              <a:avLst/>
            </a:prstGeom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91204" y="3195575"/>
            <a:ext cx="211949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Front End</a:t>
            </a:r>
          </a:p>
        </p:txBody>
      </p:sp>
      <p:sp>
        <p:nvSpPr>
          <p:cNvPr id="33" name="Rectangle: Rounded Corners 19"/>
          <p:cNvSpPr/>
          <p:nvPr/>
        </p:nvSpPr>
        <p:spPr>
          <a:xfrm>
            <a:off x="6362118" y="1266488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B117"/>
              </a:gs>
              <a:gs pos="100000">
                <a:srgbClr val="FFDB3F"/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COMPILE</a:t>
            </a:r>
          </a:p>
        </p:txBody>
      </p:sp>
      <p:sp>
        <p:nvSpPr>
          <p:cNvPr id="34" name="Rectangle: Rounded Corners 20"/>
          <p:cNvSpPr/>
          <p:nvPr/>
        </p:nvSpPr>
        <p:spPr>
          <a:xfrm>
            <a:off x="6901140" y="2288871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5222"/>
              </a:gs>
              <a:gs pos="100000">
                <a:srgbClr val="FBA31A"/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ELABORATION</a:t>
            </a:r>
          </a:p>
        </p:txBody>
      </p:sp>
      <p:sp>
        <p:nvSpPr>
          <p:cNvPr id="35" name="Rectangle: Rounded Corners 21"/>
          <p:cNvSpPr/>
          <p:nvPr/>
        </p:nvSpPr>
        <p:spPr>
          <a:xfrm>
            <a:off x="7280915" y="3311255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6228F"/>
              </a:gs>
              <a:gs pos="100000">
                <a:srgbClr val="D3509D"/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OPTIMIZATION</a:t>
            </a:r>
          </a:p>
        </p:txBody>
      </p:sp>
      <p:sp>
        <p:nvSpPr>
          <p:cNvPr id="36" name="Rectangle: Rounded Corners 22"/>
          <p:cNvSpPr/>
          <p:nvPr/>
        </p:nvSpPr>
        <p:spPr>
          <a:xfrm>
            <a:off x="6901139" y="4333638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73E8F"/>
              </a:gs>
              <a:gs pos="100000">
                <a:srgbClr val="6957A1"/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SYNTHESIS</a:t>
            </a:r>
          </a:p>
        </p:txBody>
      </p:sp>
      <p:sp>
        <p:nvSpPr>
          <p:cNvPr id="37" name="Rectangle: Rounded Corners 23"/>
          <p:cNvSpPr/>
          <p:nvPr/>
        </p:nvSpPr>
        <p:spPr>
          <a:xfrm>
            <a:off x="6362118" y="5356022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AA9"/>
              </a:gs>
              <a:gs pos="100000">
                <a:srgbClr val="00AED0"/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MAPPING</a:t>
            </a:r>
          </a:p>
        </p:txBody>
      </p:sp>
      <p:sp>
        <p:nvSpPr>
          <p:cNvPr id="38" name="Freeform: Shape 32"/>
          <p:cNvSpPr/>
          <p:nvPr/>
        </p:nvSpPr>
        <p:spPr>
          <a:xfrm>
            <a:off x="3299896" y="1066800"/>
            <a:ext cx="2688152" cy="537630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gradFill flip="none" rotWithShape="1">
            <a:gsLst>
              <a:gs pos="75000">
                <a:srgbClr val="60509C"/>
              </a:gs>
              <a:gs pos="50000">
                <a:srgbClr val="C74399"/>
              </a:gs>
              <a:gs pos="25000">
                <a:srgbClr val="F4941D"/>
              </a:gs>
              <a:gs pos="0">
                <a:srgbClr val="FFD63A"/>
              </a:gs>
              <a:gs pos="100000">
                <a:srgbClr val="00ACBE"/>
              </a:gs>
            </a:gsLst>
            <a:lin ang="5400000" scaled="1"/>
            <a:tileRect/>
          </a:gra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>
            <a:endCxn id="33" idx="1"/>
          </p:cNvCxnSpPr>
          <p:nvPr/>
        </p:nvCxnSpPr>
        <p:spPr>
          <a:xfrm>
            <a:off x="4962696" y="1668260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endCxn id="34" idx="1"/>
          </p:cNvCxnSpPr>
          <p:nvPr/>
        </p:nvCxnSpPr>
        <p:spPr>
          <a:xfrm>
            <a:off x="5774104" y="2690644"/>
            <a:ext cx="11270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  <a:endCxn id="35" idx="1"/>
          </p:cNvCxnSpPr>
          <p:nvPr/>
        </p:nvCxnSpPr>
        <p:spPr>
          <a:xfrm>
            <a:off x="5969561" y="3713027"/>
            <a:ext cx="131135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endCxn id="36" idx="1"/>
          </p:cNvCxnSpPr>
          <p:nvPr/>
        </p:nvCxnSpPr>
        <p:spPr>
          <a:xfrm>
            <a:off x="5789979" y="4735411"/>
            <a:ext cx="1111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endCxn id="37" idx="1"/>
          </p:cNvCxnSpPr>
          <p:nvPr/>
        </p:nvCxnSpPr>
        <p:spPr>
          <a:xfrm>
            <a:off x="4962696" y="5757794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436990" y="1346315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6976158" y="2368697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7349910" y="3392330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6436990" y="5435849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979837" y="4401829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87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Implementation – Back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2873" y="3266433"/>
            <a:ext cx="1396536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Front End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6529" y="1172219"/>
            <a:ext cx="4860000" cy="4860000"/>
            <a:chOff x="3541054" y="1871196"/>
            <a:chExt cx="2980267" cy="298026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Freeform 15"/>
            <p:cNvSpPr/>
            <p:nvPr/>
          </p:nvSpPr>
          <p:spPr>
            <a:xfrm>
              <a:off x="3541054" y="1871196"/>
              <a:ext cx="2980267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49000"/>
              </a:schemeClr>
            </a:solidFill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16" tIns="742563" rIns="643616" bIns="794685" numCol="1" spcCol="1270" anchor="ctr" anchorCtr="0">
              <a:noAutofit/>
            </a:bodyPr>
            <a:lstStyle/>
            <a:p>
              <a:pPr marL="0" marR="0" lvl="0" indent="0" algn="ctr" defTabSz="15557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 useBgFill="1">
          <p:nvSpPr>
            <p:cNvPr id="17" name="Oval 16"/>
            <p:cNvSpPr/>
            <p:nvPr/>
          </p:nvSpPr>
          <p:spPr>
            <a:xfrm>
              <a:off x="4199850" y="2529992"/>
              <a:ext cx="1631304" cy="1631303"/>
            </a:xfrm>
            <a:prstGeom prst="ellipse">
              <a:avLst/>
            </a:prstGeom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27468" y="3187108"/>
            <a:ext cx="2052165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Back End</a:t>
            </a:r>
          </a:p>
        </p:txBody>
      </p:sp>
      <p:sp>
        <p:nvSpPr>
          <p:cNvPr id="33" name="Rectangle: Rounded Corners 19"/>
          <p:cNvSpPr/>
          <p:nvPr/>
        </p:nvSpPr>
        <p:spPr>
          <a:xfrm>
            <a:off x="6362118" y="1266488"/>
            <a:ext cx="3691885" cy="803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CLOCKS</a:t>
            </a:r>
          </a:p>
        </p:txBody>
      </p:sp>
      <p:sp>
        <p:nvSpPr>
          <p:cNvPr id="34" name="Rectangle: Rounded Corners 20"/>
          <p:cNvSpPr/>
          <p:nvPr/>
        </p:nvSpPr>
        <p:spPr>
          <a:xfrm>
            <a:off x="6984625" y="2587294"/>
            <a:ext cx="3691885" cy="80354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MEMORY MODELLING</a:t>
            </a:r>
            <a:endParaRPr kumimoji="0" lang="en-IN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21"/>
          <p:cNvSpPr/>
          <p:nvPr/>
        </p:nvSpPr>
        <p:spPr>
          <a:xfrm>
            <a:off x="7160476" y="3928792"/>
            <a:ext cx="3691885" cy="80354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PARTITIONING</a:t>
            </a:r>
          </a:p>
        </p:txBody>
      </p:sp>
      <p:sp>
        <p:nvSpPr>
          <p:cNvPr id="37" name="Rectangle: Rounded Corners 23"/>
          <p:cNvSpPr/>
          <p:nvPr/>
        </p:nvSpPr>
        <p:spPr>
          <a:xfrm>
            <a:off x="6518915" y="5257800"/>
            <a:ext cx="3691885" cy="80354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PLACE &amp; ROUTE</a:t>
            </a:r>
          </a:p>
        </p:txBody>
      </p:sp>
      <p:sp>
        <p:nvSpPr>
          <p:cNvPr id="38" name="Freeform: Shape 32"/>
          <p:cNvSpPr/>
          <p:nvPr/>
        </p:nvSpPr>
        <p:spPr>
          <a:xfrm>
            <a:off x="3299896" y="1066800"/>
            <a:ext cx="2688152" cy="537630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gradFill flip="none" rotWithShape="1">
            <a:gsLst>
              <a:gs pos="75000">
                <a:srgbClr val="60509C"/>
              </a:gs>
              <a:gs pos="50000">
                <a:srgbClr val="C74399"/>
              </a:gs>
              <a:gs pos="25000">
                <a:srgbClr val="F4941D"/>
              </a:gs>
              <a:gs pos="0">
                <a:srgbClr val="FFD63A"/>
              </a:gs>
              <a:gs pos="100000">
                <a:srgbClr val="00ACBE"/>
              </a:gs>
            </a:gsLst>
            <a:lin ang="5400000" scaled="1"/>
            <a:tileRect/>
          </a:gra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>
            <a:endCxn id="33" idx="1"/>
          </p:cNvCxnSpPr>
          <p:nvPr/>
        </p:nvCxnSpPr>
        <p:spPr>
          <a:xfrm>
            <a:off x="4962696" y="1668260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5849122" y="3002362"/>
            <a:ext cx="11270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5849122" y="4336464"/>
            <a:ext cx="131135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endCxn id="37" idx="1"/>
          </p:cNvCxnSpPr>
          <p:nvPr/>
        </p:nvCxnSpPr>
        <p:spPr>
          <a:xfrm>
            <a:off x="5119493" y="5659572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436990" y="1346315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7059643" y="2667120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7239000" y="4008620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6593787" y="5337627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285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44165" y="2533780"/>
            <a:ext cx="1620000" cy="1620000"/>
            <a:chOff x="3140135" y="456210"/>
            <a:chExt cx="2244437" cy="2244437"/>
          </a:xfrm>
        </p:grpSpPr>
        <p:sp>
          <p:nvSpPr>
            <p:cNvPr id="10" name="Octagon 9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2000">
                  <a:schemeClr val="accent6">
                    <a:lumMod val="75000"/>
                  </a:schemeClr>
                </a:gs>
                <a:gs pos="65000">
                  <a:schemeClr val="accent6">
                    <a:lumMod val="75000"/>
                  </a:schemeClr>
                </a:gs>
                <a:gs pos="97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ctagon 10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7"/>
              <a:ext cx="1820223" cy="1820224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EDIF NETLIST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0478" y="1656782"/>
            <a:ext cx="3420000" cy="3420000"/>
            <a:chOff x="3541054" y="1871196"/>
            <a:chExt cx="2980267" cy="298026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Freeform 12"/>
            <p:cNvSpPr/>
            <p:nvPr/>
          </p:nvSpPr>
          <p:spPr>
            <a:xfrm>
              <a:off x="3541054" y="1871196"/>
              <a:ext cx="2980267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0253F">
                <a:alpha val="48627"/>
              </a:srgbClr>
            </a:solidFill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16" tIns="742563" rIns="643616" bIns="794685" numCol="1" spcCol="1270" anchor="ctr" anchorCtr="0">
              <a:noAutofit/>
            </a:bodyPr>
            <a:lstStyle/>
            <a:p>
              <a:pPr marL="0" marR="0" lvl="0" indent="0" algn="ctr" defTabSz="15557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 useBgFill="1">
          <p:nvSpPr>
            <p:cNvPr id="14" name="Oval 13"/>
            <p:cNvSpPr/>
            <p:nvPr/>
          </p:nvSpPr>
          <p:spPr>
            <a:xfrm>
              <a:off x="4199850" y="2529992"/>
              <a:ext cx="1631304" cy="1631303"/>
            </a:xfrm>
            <a:prstGeom prst="ellipse">
              <a:avLst/>
            </a:prstGeom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98659">
            <a:off x="7329209" y="2805685"/>
            <a:ext cx="3230132" cy="11167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332" y="2348247"/>
            <a:ext cx="1440000" cy="1440000"/>
            <a:chOff x="3140135" y="456210"/>
            <a:chExt cx="2244437" cy="2244437"/>
          </a:xfrm>
        </p:grpSpPr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ctagon 16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3" cy="1820223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Test Bench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83C3F2F-929B-4C3E-AE07-1FE654FDB5AB}"/>
              </a:ext>
            </a:extLst>
          </p:cNvPr>
          <p:cNvSpPr/>
          <p:nvPr/>
        </p:nvSpPr>
        <p:spPr>
          <a:xfrm>
            <a:off x="2943482" y="1362274"/>
            <a:ext cx="261257" cy="261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E1D61AB-5625-48BD-89E2-38B4EF823876}"/>
              </a:ext>
            </a:extLst>
          </p:cNvPr>
          <p:cNvSpPr/>
          <p:nvPr/>
        </p:nvSpPr>
        <p:spPr>
          <a:xfrm>
            <a:off x="5278420" y="5034389"/>
            <a:ext cx="261257" cy="261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497" y="3970200"/>
            <a:ext cx="1530000" cy="1440000"/>
            <a:chOff x="3140135" y="456210"/>
            <a:chExt cx="2244437" cy="2244437"/>
          </a:xfrm>
        </p:grpSpPr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1" cy="1820221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Memory Models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99307" y="5048202"/>
            <a:ext cx="1530000" cy="1440000"/>
            <a:chOff x="3140135" y="456210"/>
            <a:chExt cx="2244437" cy="2244437"/>
          </a:xfrm>
        </p:grpSpPr>
        <p:sp>
          <p:nvSpPr>
            <p:cNvPr id="27" name="Octagon 26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ctagon 27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2" cy="182022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Analog Models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82210" y="3143725"/>
            <a:ext cx="1396536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Front End</a:t>
            </a:r>
          </a:p>
        </p:txBody>
      </p:sp>
      <p:grpSp>
        <p:nvGrpSpPr>
          <p:cNvPr id="30" name="Group 29"/>
          <p:cNvGrpSpPr/>
          <p:nvPr/>
        </p:nvGrpSpPr>
        <p:grpSpPr>
          <a:xfrm rot="255358" flipV="1">
            <a:off x="4720254" y="2855030"/>
            <a:ext cx="3420000" cy="3420000"/>
            <a:chOff x="3845287" y="1878350"/>
            <a:chExt cx="2980267" cy="2980267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1" name="Freeform 30"/>
            <p:cNvSpPr/>
            <p:nvPr/>
          </p:nvSpPr>
          <p:spPr>
            <a:xfrm>
              <a:off x="3845287" y="1878350"/>
              <a:ext cx="2980267" cy="2980267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0253F">
                <a:alpha val="48627"/>
              </a:srgbClr>
            </a:solidFill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16" tIns="742563" rIns="643616" bIns="794685" numCol="1" spcCol="1270" anchor="ctr" anchorCtr="0">
              <a:noAutofit/>
            </a:bodyPr>
            <a:lstStyle/>
            <a:p>
              <a:pPr marL="0" marR="0" lvl="0" indent="0" algn="ctr" defTabSz="15557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 useBgFill="1">
          <p:nvSpPr>
            <p:cNvPr id="32" name="Oval 31"/>
            <p:cNvSpPr/>
            <p:nvPr/>
          </p:nvSpPr>
          <p:spPr>
            <a:xfrm>
              <a:off x="4519768" y="2552832"/>
              <a:ext cx="1631304" cy="1631304"/>
            </a:xfrm>
            <a:prstGeom prst="ellipse">
              <a:avLst/>
            </a:prstGeom>
            <a:ln>
              <a:noFill/>
            </a:ln>
            <a:effectLst/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52824" y="4344542"/>
            <a:ext cx="1354858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Back End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957" b="94828" l="0" r="99830">
                        <a14:foregroundMark x1="53833" y1="95043" x2="47700" y2="89009"/>
                        <a14:foregroundMark x1="53833" y1="96552" x2="60307" y2="91595"/>
                        <a14:foregroundMark x1="12606" y1="59483" x2="0" y2="47198"/>
                        <a14:foregroundMark x1="1193" y1="47845" x2="14991" y2="40948"/>
                        <a14:foregroundMark x1="90290" y1="71767" x2="99830" y2="63147"/>
                        <a14:foregroundMark x1="95571" y1="58190" x2="99830" y2="64440"/>
                        <a14:foregroundMark x1="39353" y1="9483" x2="42760" y2="4957"/>
                        <a14:foregroundMark x1="42419" y1="5603" x2="94208" y2="24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0407" y="705388"/>
            <a:ext cx="3106910" cy="294677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6358" y="440743"/>
            <a:ext cx="1620000" cy="1620000"/>
            <a:chOff x="3140135" y="456210"/>
            <a:chExt cx="2244437" cy="2244437"/>
          </a:xfrm>
        </p:grpSpPr>
        <p:sp>
          <p:nvSpPr>
            <p:cNvPr id="39" name="Octagon 38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ctagon 39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3" cy="1820223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Design Netlist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12718" y="65122"/>
            <a:ext cx="1692000" cy="1548000"/>
            <a:chOff x="3140135" y="456210"/>
            <a:chExt cx="2244437" cy="2244437"/>
          </a:xfrm>
        </p:grpSpPr>
        <p:sp>
          <p:nvSpPr>
            <p:cNvPr id="45" name="Octagon 44">
              <a:extLst>
                <a:ext uri="{FF2B5EF4-FFF2-40B4-BE49-F238E27FC236}">
                  <a16:creationId xmlns:a16="http://schemas.microsoft.com/office/drawing/2014/main" xmlns="" id="{DEBE12E4-4C6B-41B4-B1B5-CBBD172C9EBC}"/>
                </a:ext>
              </a:extLst>
            </p:cNvPr>
            <p:cNvSpPr/>
            <p:nvPr/>
          </p:nvSpPr>
          <p:spPr>
            <a:xfrm>
              <a:off x="3140135" y="456210"/>
              <a:ext cx="2244437" cy="2244437"/>
            </a:xfrm>
            <a:prstGeom prst="octagon">
              <a:avLst/>
            </a:prstGeom>
            <a:gradFill flip="none" rotWithShape="1">
              <a:gsLst>
                <a:gs pos="0">
                  <a:srgbClr val="660033"/>
                </a:gs>
                <a:gs pos="100000">
                  <a:srgbClr val="FF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ctagon 45">
              <a:extLst>
                <a:ext uri="{FF2B5EF4-FFF2-40B4-BE49-F238E27FC236}">
                  <a16:creationId xmlns:a16="http://schemas.microsoft.com/office/drawing/2014/main" xmlns="" id="{7C1C9A53-42F8-4273-86BD-18E6F602666E}"/>
                </a:ext>
              </a:extLst>
            </p:cNvPr>
            <p:cNvSpPr/>
            <p:nvPr/>
          </p:nvSpPr>
          <p:spPr>
            <a:xfrm>
              <a:off x="3352241" y="668316"/>
              <a:ext cx="1820222" cy="1820223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Cell Libraries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rot="19593105">
            <a:off x="10513754" y="3061942"/>
            <a:ext cx="1817549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FPGA Modules</a:t>
            </a:r>
          </a:p>
        </p:txBody>
      </p:sp>
    </p:spTree>
    <p:extLst>
      <p:ext uri="{BB962C8B-B14F-4D97-AF65-F5344CB8AC3E}">
        <p14:creationId xmlns:p14="http://schemas.microsoft.com/office/powerpoint/2010/main" xmlns="" val="47418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324 L 0.2056 0.0402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324 L 0.19544 -0.2071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0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8034 -0.362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180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9583 0.3050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50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4063 0.3599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79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1875 -0.18287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91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0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4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18287 L 0.25976 0.1814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84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8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2600" y="2291129"/>
            <a:ext cx="9111558" cy="1877347"/>
            <a:chOff x="1628782" y="2170336"/>
            <a:chExt cx="9967236" cy="25236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1030" y="2170337"/>
              <a:ext cx="1714988" cy="25236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8782" y="2241442"/>
              <a:ext cx="1568657" cy="24525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6448" y="2170336"/>
              <a:ext cx="1762059" cy="250999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409701" y="1790700"/>
            <a:ext cx="4114800" cy="1295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GLE Challenges – Compile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19747" y="1504140"/>
            <a:ext cx="8794575" cy="750474"/>
            <a:chOff x="1757897" y="1396307"/>
            <a:chExt cx="9219572" cy="910084"/>
          </a:xfrm>
        </p:grpSpPr>
        <p:sp>
          <p:nvSpPr>
            <p:cNvPr id="13" name="Freeform 12"/>
            <p:cNvSpPr/>
            <p:nvPr/>
          </p:nvSpPr>
          <p:spPr>
            <a:xfrm>
              <a:off x="2887723" y="1396307"/>
              <a:ext cx="2417984" cy="652552"/>
            </a:xfrm>
            <a:custGeom>
              <a:avLst/>
              <a:gdLst>
                <a:gd name="connsiteX0" fmla="*/ 0 w 1961965"/>
                <a:gd name="connsiteY0" fmla="*/ 696945 h 696945"/>
                <a:gd name="connsiteX1" fmla="*/ 230819 w 1961965"/>
                <a:gd name="connsiteY1" fmla="*/ 412860 h 696945"/>
                <a:gd name="connsiteX2" fmla="*/ 932155 w 1961965"/>
                <a:gd name="connsiteY2" fmla="*/ 4487 h 696945"/>
                <a:gd name="connsiteX3" fmla="*/ 1961965 w 1961965"/>
                <a:gd name="connsiteY3" fmla="*/ 696945 h 696945"/>
                <a:gd name="connsiteX4" fmla="*/ 1961965 w 1961965"/>
                <a:gd name="connsiteY4" fmla="*/ 696945 h 69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965" h="696945">
                  <a:moveTo>
                    <a:pt x="0" y="696945"/>
                  </a:moveTo>
                  <a:cubicBezTo>
                    <a:pt x="37730" y="612607"/>
                    <a:pt x="75460" y="528270"/>
                    <a:pt x="230819" y="412860"/>
                  </a:cubicBezTo>
                  <a:cubicBezTo>
                    <a:pt x="386178" y="297450"/>
                    <a:pt x="643631" y="-42861"/>
                    <a:pt x="932155" y="4487"/>
                  </a:cubicBezTo>
                  <a:cubicBezTo>
                    <a:pt x="1220679" y="51834"/>
                    <a:pt x="1961965" y="696945"/>
                    <a:pt x="1961965" y="696945"/>
                  </a:cubicBezTo>
                  <a:lnTo>
                    <a:pt x="1961965" y="696945"/>
                  </a:lnTo>
                </a:path>
              </a:pathLst>
            </a:custGeom>
            <a:noFill/>
            <a:ln w="22225" cap="rnd">
              <a:solidFill>
                <a:schemeClr val="tx1"/>
              </a:solidFill>
              <a:prstDash val="dash"/>
              <a:round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83047" y="1484160"/>
              <a:ext cx="2509721" cy="562763"/>
            </a:xfrm>
            <a:custGeom>
              <a:avLst/>
              <a:gdLst>
                <a:gd name="connsiteX0" fmla="*/ 0 w 1961965"/>
                <a:gd name="connsiteY0" fmla="*/ 696945 h 696945"/>
                <a:gd name="connsiteX1" fmla="*/ 230819 w 1961965"/>
                <a:gd name="connsiteY1" fmla="*/ 412860 h 696945"/>
                <a:gd name="connsiteX2" fmla="*/ 932155 w 1961965"/>
                <a:gd name="connsiteY2" fmla="*/ 4487 h 696945"/>
                <a:gd name="connsiteX3" fmla="*/ 1961965 w 1961965"/>
                <a:gd name="connsiteY3" fmla="*/ 696945 h 696945"/>
                <a:gd name="connsiteX4" fmla="*/ 1961965 w 1961965"/>
                <a:gd name="connsiteY4" fmla="*/ 696945 h 69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965" h="696945">
                  <a:moveTo>
                    <a:pt x="0" y="696945"/>
                  </a:moveTo>
                  <a:cubicBezTo>
                    <a:pt x="37730" y="612607"/>
                    <a:pt x="75460" y="528270"/>
                    <a:pt x="230819" y="412860"/>
                  </a:cubicBezTo>
                  <a:cubicBezTo>
                    <a:pt x="386178" y="297450"/>
                    <a:pt x="643631" y="-42861"/>
                    <a:pt x="932155" y="4487"/>
                  </a:cubicBezTo>
                  <a:cubicBezTo>
                    <a:pt x="1220679" y="51834"/>
                    <a:pt x="1961965" y="696945"/>
                    <a:pt x="1961965" y="696945"/>
                  </a:cubicBezTo>
                  <a:lnTo>
                    <a:pt x="1961965" y="696945"/>
                  </a:lnTo>
                </a:path>
              </a:pathLst>
            </a:custGeom>
            <a:noFill/>
            <a:ln w="22225" cap="rnd">
              <a:solidFill>
                <a:schemeClr val="tx1"/>
              </a:solidFill>
              <a:prstDash val="dash"/>
              <a:round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7897" y="1697460"/>
              <a:ext cx="1043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Issue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05707" y="1717798"/>
              <a:ext cx="152317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Analysis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92768" y="1783171"/>
              <a:ext cx="148470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Solution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2031" y="4151948"/>
            <a:ext cx="10340369" cy="2586461"/>
            <a:chOff x="2008281" y="5021667"/>
            <a:chExt cx="8990092" cy="2586461"/>
          </a:xfrm>
        </p:grpSpPr>
        <p:sp>
          <p:nvSpPr>
            <p:cNvPr id="18" name="TextBox 17"/>
            <p:cNvSpPr txBox="1"/>
            <p:nvPr/>
          </p:nvSpPr>
          <p:spPr>
            <a:xfrm>
              <a:off x="2008281" y="5021667"/>
              <a:ext cx="2321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High Compile Time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4664" y="5038194"/>
              <a:ext cx="304456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Design Size and Complexity Increases</a:t>
              </a:r>
              <a:b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endPara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       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More Resource Requirements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76851" y="5038194"/>
              <a:ext cx="2621522" cy="256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Multi Core and Multi Threads Approach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Parallel Processing of the Tasks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084509" y="5838508"/>
              <a:ext cx="228600" cy="61359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573312" y="5852664"/>
              <a:ext cx="228600" cy="601136"/>
            </a:xfrm>
            <a:prstGeom prst="down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17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LE" id="{187BD766-5617-4164-85F9-70C9339632AA}" vid="{0BA82B6C-70B6-41D8-BB21-93BF9B7361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14033</TotalTime>
  <Words>807</Words>
  <Application>Microsoft Office PowerPoint</Application>
  <PresentationFormat>Custom</PresentationFormat>
  <Paragraphs>364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GLE</vt:lpstr>
      <vt:lpstr>Netlist Enabled Emulation Platform for Accelerated Gate Level Verification</vt:lpstr>
      <vt:lpstr>Slide 2</vt:lpstr>
      <vt:lpstr>Introduction</vt:lpstr>
      <vt:lpstr>Motivation</vt:lpstr>
      <vt:lpstr>GLE Implementation – Prerequisites</vt:lpstr>
      <vt:lpstr>GLE Implementation – Front End</vt:lpstr>
      <vt:lpstr>GLE Implementation – Back End</vt:lpstr>
      <vt:lpstr>GLE Implementation</vt:lpstr>
      <vt:lpstr>GLE Challenges – Compile Time</vt:lpstr>
      <vt:lpstr>GLE Challenges – Run Time</vt:lpstr>
      <vt:lpstr>GLE in Action (Full SoC)</vt:lpstr>
      <vt:lpstr>Smarter Solution – Hybrid GLE</vt:lpstr>
      <vt:lpstr>Smarter Solution – Stubbed GLE</vt:lpstr>
      <vt:lpstr>GLE in Action (Stubbed GLE)</vt:lpstr>
      <vt:lpstr>Applications</vt:lpstr>
      <vt:lpstr>Results</vt:lpstr>
      <vt:lpstr>Results (Contd..)</vt:lpstr>
      <vt:lpstr>Results</vt:lpstr>
      <vt:lpstr>Conclusions &amp; Future Ahead …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samhith.p</dc:creator>
  <cp:lastModifiedBy>sri mounika pottem</cp:lastModifiedBy>
  <cp:revision>101</cp:revision>
  <dcterms:created xsi:type="dcterms:W3CDTF">2023-07-27T11:03:53Z</dcterms:created>
  <dcterms:modified xsi:type="dcterms:W3CDTF">2023-09-11T14:01:32Z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