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23"/>
  </p:notesMasterIdLst>
  <p:handoutMasterIdLst>
    <p:handoutMasterId r:id="rId24"/>
  </p:handoutMasterIdLst>
  <p:sldIdLst>
    <p:sldId id="501" r:id="rId5"/>
    <p:sldId id="502" r:id="rId6"/>
    <p:sldId id="503" r:id="rId7"/>
    <p:sldId id="504" r:id="rId8"/>
    <p:sldId id="506" r:id="rId9"/>
    <p:sldId id="507" r:id="rId10"/>
    <p:sldId id="508" r:id="rId11"/>
    <p:sldId id="509" r:id="rId12"/>
    <p:sldId id="510" r:id="rId13"/>
    <p:sldId id="511" r:id="rId14"/>
    <p:sldId id="512" r:id="rId15"/>
    <p:sldId id="513" r:id="rId16"/>
    <p:sldId id="514" r:id="rId17"/>
    <p:sldId id="515" r:id="rId18"/>
    <p:sldId id="516" r:id="rId19"/>
    <p:sldId id="517" r:id="rId20"/>
    <p:sldId id="518" r:id="rId21"/>
    <p:sldId id="505" r:id="rId22"/>
  </p:sldIdLst>
  <p:sldSz cx="12192000" cy="6858000"/>
  <p:notesSz cx="10048875" cy="6918325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385D8A"/>
    <a:srgbClr val="FFFFCC"/>
    <a:srgbClr val="FF9900"/>
    <a:srgbClr val="99FF33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47" autoAdjust="0"/>
    <p:restoredTop sz="85829" autoAdjust="0"/>
  </p:normalViewPr>
  <p:slideViewPr>
    <p:cSldViewPr>
      <p:cViewPr varScale="1">
        <p:scale>
          <a:sx n="99" d="100"/>
          <a:sy n="99" d="100"/>
        </p:scale>
        <p:origin x="62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36CC80-355F-4D01-AF6C-BC469BDCEC90}" type="doc">
      <dgm:prSet loTypeId="urn:diagrams.loki3.com/VaryingWidthList" loCatId="list" qsTypeId="urn:microsoft.com/office/officeart/2005/8/quickstyle/simple3" qsCatId="simple" csTypeId="urn:microsoft.com/office/officeart/2005/8/colors/accent1_2" csCatId="accent1" phldr="1"/>
      <dgm:spPr/>
    </dgm:pt>
    <dgm:pt modelId="{C0BF3B99-37CE-429A-9408-80ED9A27936F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Reduction in wire-length</a:t>
          </a:r>
          <a:endParaRPr lang="en-US" dirty="0"/>
        </a:p>
      </dgm:t>
    </dgm:pt>
    <dgm:pt modelId="{81D9590A-6875-4687-94EB-042FFDBBA7A6}" type="parTrans" cxnId="{C91C2765-817A-4D26-9507-17D7AF14FF43}">
      <dgm:prSet/>
      <dgm:spPr/>
      <dgm:t>
        <a:bodyPr/>
        <a:lstStyle/>
        <a:p>
          <a:endParaRPr lang="en-US"/>
        </a:p>
      </dgm:t>
    </dgm:pt>
    <dgm:pt modelId="{3B764403-ADAC-410D-9693-63C70643D66D}" type="sibTrans" cxnId="{C91C2765-817A-4D26-9507-17D7AF14FF43}">
      <dgm:prSet/>
      <dgm:spPr/>
      <dgm:t>
        <a:bodyPr/>
        <a:lstStyle/>
        <a:p>
          <a:endParaRPr lang="en-US"/>
        </a:p>
      </dgm:t>
    </dgm:pt>
    <dgm:pt modelId="{C42A73E9-E705-42AD-BACA-2357F13F0FB9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Efficient power consumption</a:t>
          </a:r>
          <a:endParaRPr lang="en-US" dirty="0"/>
        </a:p>
      </dgm:t>
    </dgm:pt>
    <dgm:pt modelId="{FF516908-3E35-4C7B-904F-52947A9AE851}" type="parTrans" cxnId="{B9F7164D-A1A8-4AA5-9505-C58700D5D1C4}">
      <dgm:prSet/>
      <dgm:spPr/>
      <dgm:t>
        <a:bodyPr/>
        <a:lstStyle/>
        <a:p>
          <a:endParaRPr lang="en-US"/>
        </a:p>
      </dgm:t>
    </dgm:pt>
    <dgm:pt modelId="{3F2E6B99-6892-4E73-B616-985A542FF1C7}" type="sibTrans" cxnId="{B9F7164D-A1A8-4AA5-9505-C58700D5D1C4}">
      <dgm:prSet/>
      <dgm:spPr/>
      <dgm:t>
        <a:bodyPr/>
        <a:lstStyle/>
        <a:p>
          <a:endParaRPr lang="en-US"/>
        </a:p>
      </dgm:t>
    </dgm:pt>
    <dgm:pt modelId="{D72A79A4-9CDC-4EFB-9DDC-8A57956BFA46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Improved packing density</a:t>
          </a:r>
          <a:endParaRPr lang="en-US" dirty="0"/>
        </a:p>
      </dgm:t>
    </dgm:pt>
    <dgm:pt modelId="{6893FAB6-148D-4A60-9EE6-7BD848E06115}" type="parTrans" cxnId="{F68EDFFF-9CAA-4AE3-AB07-3F774460F7AB}">
      <dgm:prSet/>
      <dgm:spPr/>
      <dgm:t>
        <a:bodyPr/>
        <a:lstStyle/>
        <a:p>
          <a:endParaRPr lang="en-US"/>
        </a:p>
      </dgm:t>
    </dgm:pt>
    <dgm:pt modelId="{3535FEA7-806B-497A-9B19-5B4F92990511}" type="sibTrans" cxnId="{F68EDFFF-9CAA-4AE3-AB07-3F774460F7AB}">
      <dgm:prSet/>
      <dgm:spPr/>
      <dgm:t>
        <a:bodyPr/>
        <a:lstStyle/>
        <a:p>
          <a:endParaRPr lang="en-US"/>
        </a:p>
      </dgm:t>
    </dgm:pt>
    <dgm:pt modelId="{2A71E9B1-3930-4D3C-963C-CED74A350A1B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Noise immunity</a:t>
          </a:r>
          <a:endParaRPr lang="en-US" dirty="0"/>
        </a:p>
      </dgm:t>
    </dgm:pt>
    <dgm:pt modelId="{C9EFECE3-1B44-4ECC-B7FA-B570B15388A4}" type="parTrans" cxnId="{C5BCE77D-D4A1-406E-A4E2-85100FFEE625}">
      <dgm:prSet/>
      <dgm:spPr/>
      <dgm:t>
        <a:bodyPr/>
        <a:lstStyle/>
        <a:p>
          <a:endParaRPr lang="en-US"/>
        </a:p>
      </dgm:t>
    </dgm:pt>
    <dgm:pt modelId="{33036949-DA3E-4DD7-9908-5EBAFADD120C}" type="sibTrans" cxnId="{C5BCE77D-D4A1-406E-A4E2-85100FFEE625}">
      <dgm:prSet/>
      <dgm:spPr/>
      <dgm:t>
        <a:bodyPr/>
        <a:lstStyle/>
        <a:p>
          <a:endParaRPr lang="en-US"/>
        </a:p>
      </dgm:t>
    </dgm:pt>
    <dgm:pt modelId="{25D3438D-F89D-440F-B659-29CA218B2BCE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Superior performance</a:t>
          </a:r>
          <a:endParaRPr lang="en-US" dirty="0"/>
        </a:p>
      </dgm:t>
    </dgm:pt>
    <dgm:pt modelId="{7E60C340-C8EF-4355-8DA1-D422A99828C1}" type="parTrans" cxnId="{50BE4575-D214-41A7-A8A5-8320FAF2FE14}">
      <dgm:prSet/>
      <dgm:spPr/>
      <dgm:t>
        <a:bodyPr/>
        <a:lstStyle/>
        <a:p>
          <a:endParaRPr lang="en-US"/>
        </a:p>
      </dgm:t>
    </dgm:pt>
    <dgm:pt modelId="{71028661-3963-4FCB-AAE2-22568E1CAF16}" type="sibTrans" cxnId="{50BE4575-D214-41A7-A8A5-8320FAF2FE14}">
      <dgm:prSet/>
      <dgm:spPr/>
      <dgm:t>
        <a:bodyPr/>
        <a:lstStyle/>
        <a:p>
          <a:endParaRPr lang="en-US"/>
        </a:p>
      </dgm:t>
    </dgm:pt>
    <dgm:pt modelId="{D8C820D6-F019-4100-ADC1-748E220E311F}" type="pres">
      <dgm:prSet presAssocID="{3936CC80-355F-4D01-AF6C-BC469BDCEC90}" presName="Name0" presStyleCnt="0">
        <dgm:presLayoutVars>
          <dgm:resizeHandles/>
        </dgm:presLayoutVars>
      </dgm:prSet>
      <dgm:spPr/>
    </dgm:pt>
    <dgm:pt modelId="{5F630C0D-75F6-48BD-A88A-E858EF52B146}" type="pres">
      <dgm:prSet presAssocID="{C0BF3B99-37CE-429A-9408-80ED9A27936F}" presName="text" presStyleLbl="node1" presStyleIdx="0" presStyleCnt="5" custScaleX="2895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9798F3-A417-4F12-8DA6-308BD72C4A81}" type="pres">
      <dgm:prSet presAssocID="{3B764403-ADAC-410D-9693-63C70643D66D}" presName="space" presStyleCnt="0"/>
      <dgm:spPr/>
    </dgm:pt>
    <dgm:pt modelId="{B34E143C-FCA7-4ED6-842E-42537EB578BE}" type="pres">
      <dgm:prSet presAssocID="{C42A73E9-E705-42AD-BACA-2357F13F0FB9}" presName="text" presStyleLbl="node1" presStyleIdx="1" presStyleCnt="5" custScaleX="2895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A5849-8B30-49B7-9829-C5D22478B5CD}" type="pres">
      <dgm:prSet presAssocID="{3F2E6B99-6892-4E73-B616-985A542FF1C7}" presName="space" presStyleCnt="0"/>
      <dgm:spPr/>
    </dgm:pt>
    <dgm:pt modelId="{F05F07D6-21D4-441F-9751-8A2F5ABFA5F7}" type="pres">
      <dgm:prSet presAssocID="{D72A79A4-9CDC-4EFB-9DDC-8A57956BFA46}" presName="text" presStyleLbl="node1" presStyleIdx="2" presStyleCnt="5" custScaleX="2895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45FA17-141C-4234-9581-1DB27B3BFB9F}" type="pres">
      <dgm:prSet presAssocID="{3535FEA7-806B-497A-9B19-5B4F92990511}" presName="space" presStyleCnt="0"/>
      <dgm:spPr/>
    </dgm:pt>
    <dgm:pt modelId="{CAD1B28E-49AC-48AF-A6E3-03B21F60A019}" type="pres">
      <dgm:prSet presAssocID="{2A71E9B1-3930-4D3C-963C-CED74A350A1B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4FE412-6CCE-46F3-9223-84EBD5339BCF}" type="pres">
      <dgm:prSet presAssocID="{33036949-DA3E-4DD7-9908-5EBAFADD120C}" presName="space" presStyleCnt="0"/>
      <dgm:spPr/>
    </dgm:pt>
    <dgm:pt modelId="{53024436-795C-4D5F-A0AD-FF4974A7D9AF}" type="pres">
      <dgm:prSet presAssocID="{25D3438D-F89D-440F-B659-29CA218B2BCE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16AA86-0A53-4CAD-9109-4B60BFBF81AB}" type="presOf" srcId="{3936CC80-355F-4D01-AF6C-BC469BDCEC90}" destId="{D8C820D6-F019-4100-ADC1-748E220E311F}" srcOrd="0" destOrd="0" presId="urn:diagrams.loki3.com/VaryingWidthList"/>
    <dgm:cxn modelId="{50BE4575-D214-41A7-A8A5-8320FAF2FE14}" srcId="{3936CC80-355F-4D01-AF6C-BC469BDCEC90}" destId="{25D3438D-F89D-440F-B659-29CA218B2BCE}" srcOrd="4" destOrd="0" parTransId="{7E60C340-C8EF-4355-8DA1-D422A99828C1}" sibTransId="{71028661-3963-4FCB-AAE2-22568E1CAF16}"/>
    <dgm:cxn modelId="{3DEC974D-FC64-403B-B80D-AF4D0B12C166}" type="presOf" srcId="{25D3438D-F89D-440F-B659-29CA218B2BCE}" destId="{53024436-795C-4D5F-A0AD-FF4974A7D9AF}" srcOrd="0" destOrd="0" presId="urn:diagrams.loki3.com/VaryingWidthList"/>
    <dgm:cxn modelId="{ACCDEA7F-889D-42B6-BB0C-C2BAAA71C44F}" type="presOf" srcId="{C42A73E9-E705-42AD-BACA-2357F13F0FB9}" destId="{B34E143C-FCA7-4ED6-842E-42537EB578BE}" srcOrd="0" destOrd="0" presId="urn:diagrams.loki3.com/VaryingWidthList"/>
    <dgm:cxn modelId="{B9F7164D-A1A8-4AA5-9505-C58700D5D1C4}" srcId="{3936CC80-355F-4D01-AF6C-BC469BDCEC90}" destId="{C42A73E9-E705-42AD-BACA-2357F13F0FB9}" srcOrd="1" destOrd="0" parTransId="{FF516908-3E35-4C7B-904F-52947A9AE851}" sibTransId="{3F2E6B99-6892-4E73-B616-985A542FF1C7}"/>
    <dgm:cxn modelId="{F68EDFFF-9CAA-4AE3-AB07-3F774460F7AB}" srcId="{3936CC80-355F-4D01-AF6C-BC469BDCEC90}" destId="{D72A79A4-9CDC-4EFB-9DDC-8A57956BFA46}" srcOrd="2" destOrd="0" parTransId="{6893FAB6-148D-4A60-9EE6-7BD848E06115}" sibTransId="{3535FEA7-806B-497A-9B19-5B4F92990511}"/>
    <dgm:cxn modelId="{C5BCE77D-D4A1-406E-A4E2-85100FFEE625}" srcId="{3936CC80-355F-4D01-AF6C-BC469BDCEC90}" destId="{2A71E9B1-3930-4D3C-963C-CED74A350A1B}" srcOrd="3" destOrd="0" parTransId="{C9EFECE3-1B44-4ECC-B7FA-B570B15388A4}" sibTransId="{33036949-DA3E-4DD7-9908-5EBAFADD120C}"/>
    <dgm:cxn modelId="{C91C2765-817A-4D26-9507-17D7AF14FF43}" srcId="{3936CC80-355F-4D01-AF6C-BC469BDCEC90}" destId="{C0BF3B99-37CE-429A-9408-80ED9A27936F}" srcOrd="0" destOrd="0" parTransId="{81D9590A-6875-4687-94EB-042FFDBBA7A6}" sibTransId="{3B764403-ADAC-410D-9693-63C70643D66D}"/>
    <dgm:cxn modelId="{796E9847-A7DE-4E2C-8368-450AA1C0CA7A}" type="presOf" srcId="{C0BF3B99-37CE-429A-9408-80ED9A27936F}" destId="{5F630C0D-75F6-48BD-A88A-E858EF52B146}" srcOrd="0" destOrd="0" presId="urn:diagrams.loki3.com/VaryingWidthList"/>
    <dgm:cxn modelId="{AB97505F-E83D-4263-A45B-88E243BCB673}" type="presOf" srcId="{D72A79A4-9CDC-4EFB-9DDC-8A57956BFA46}" destId="{F05F07D6-21D4-441F-9751-8A2F5ABFA5F7}" srcOrd="0" destOrd="0" presId="urn:diagrams.loki3.com/VaryingWidthList"/>
    <dgm:cxn modelId="{C454034D-82B3-4511-8D6C-2C7B519D55DA}" type="presOf" srcId="{2A71E9B1-3930-4D3C-963C-CED74A350A1B}" destId="{CAD1B28E-49AC-48AF-A6E3-03B21F60A019}" srcOrd="0" destOrd="0" presId="urn:diagrams.loki3.com/VaryingWidthList"/>
    <dgm:cxn modelId="{F293231D-7402-4238-8D6C-F7456CB33FBB}" type="presParOf" srcId="{D8C820D6-F019-4100-ADC1-748E220E311F}" destId="{5F630C0D-75F6-48BD-A88A-E858EF52B146}" srcOrd="0" destOrd="0" presId="urn:diagrams.loki3.com/VaryingWidthList"/>
    <dgm:cxn modelId="{D0067666-0BA3-4799-B5C7-5C33D20BD8C0}" type="presParOf" srcId="{D8C820D6-F019-4100-ADC1-748E220E311F}" destId="{7C9798F3-A417-4F12-8DA6-308BD72C4A81}" srcOrd="1" destOrd="0" presId="urn:diagrams.loki3.com/VaryingWidthList"/>
    <dgm:cxn modelId="{F42FB5D9-D68D-437A-A401-DF3AC96C1042}" type="presParOf" srcId="{D8C820D6-F019-4100-ADC1-748E220E311F}" destId="{B34E143C-FCA7-4ED6-842E-42537EB578BE}" srcOrd="2" destOrd="0" presId="urn:diagrams.loki3.com/VaryingWidthList"/>
    <dgm:cxn modelId="{05498B82-3AE6-48D6-B96D-F85B744CBE00}" type="presParOf" srcId="{D8C820D6-F019-4100-ADC1-748E220E311F}" destId="{EABA5849-8B30-49B7-9829-C5D22478B5CD}" srcOrd="3" destOrd="0" presId="urn:diagrams.loki3.com/VaryingWidthList"/>
    <dgm:cxn modelId="{05B25F39-98B4-4E9E-9A1F-D5FF94513F5B}" type="presParOf" srcId="{D8C820D6-F019-4100-ADC1-748E220E311F}" destId="{F05F07D6-21D4-441F-9751-8A2F5ABFA5F7}" srcOrd="4" destOrd="0" presId="urn:diagrams.loki3.com/VaryingWidthList"/>
    <dgm:cxn modelId="{A7766FAC-DA54-459C-8D38-03035F187F8C}" type="presParOf" srcId="{D8C820D6-F019-4100-ADC1-748E220E311F}" destId="{1A45FA17-141C-4234-9581-1DB27B3BFB9F}" srcOrd="5" destOrd="0" presId="urn:diagrams.loki3.com/VaryingWidthList"/>
    <dgm:cxn modelId="{F46C4230-1E46-48F1-920B-1DED0B6A8EB7}" type="presParOf" srcId="{D8C820D6-F019-4100-ADC1-748E220E311F}" destId="{CAD1B28E-49AC-48AF-A6E3-03B21F60A019}" srcOrd="6" destOrd="0" presId="urn:diagrams.loki3.com/VaryingWidthList"/>
    <dgm:cxn modelId="{C94E622D-343A-4A0F-96A9-6A763F45672D}" type="presParOf" srcId="{D8C820D6-F019-4100-ADC1-748E220E311F}" destId="{994FE412-6CCE-46F3-9223-84EBD5339BCF}" srcOrd="7" destOrd="0" presId="urn:diagrams.loki3.com/VaryingWidthList"/>
    <dgm:cxn modelId="{DDEB49D5-9947-4FC6-9C11-91E4219085A7}" type="presParOf" srcId="{D8C820D6-F019-4100-ADC1-748E220E311F}" destId="{53024436-795C-4D5F-A0AD-FF4974A7D9AF}" srcOrd="8" destOrd="0" presId="urn:diagrams.loki3.com/VaryingWidth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C7A777-5186-46BD-9E52-092B5F9A58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2F694E-8B3C-41EE-8437-0EC86EA55CE5}">
      <dgm:prSet phldrT="[Text]"/>
      <dgm:spPr/>
      <dgm:t>
        <a:bodyPr/>
        <a:lstStyle/>
        <a:p>
          <a:r>
            <a:rPr lang="en-US" dirty="0" smtClean="0"/>
            <a:t>Real Time Application Scenarios</a:t>
          </a:r>
          <a:endParaRPr lang="en-US" dirty="0"/>
        </a:p>
      </dgm:t>
    </dgm:pt>
    <dgm:pt modelId="{87096975-8A1E-4DC1-BC5E-3827A14FC67C}" type="parTrans" cxnId="{223EEDEE-AF8C-4909-AC1D-E302CC79EDCD}">
      <dgm:prSet/>
      <dgm:spPr/>
      <dgm:t>
        <a:bodyPr/>
        <a:lstStyle/>
        <a:p>
          <a:endParaRPr lang="en-US"/>
        </a:p>
      </dgm:t>
    </dgm:pt>
    <dgm:pt modelId="{B9B73A88-DBE8-4B28-9F25-1938DD66D934}" type="sibTrans" cxnId="{223EEDEE-AF8C-4909-AC1D-E302CC79EDCD}">
      <dgm:prSet/>
      <dgm:spPr/>
      <dgm:t>
        <a:bodyPr/>
        <a:lstStyle/>
        <a:p>
          <a:endParaRPr lang="en-US"/>
        </a:p>
      </dgm:t>
    </dgm:pt>
    <dgm:pt modelId="{87231FC1-113D-44EB-90D9-3C1B39FE50E3}">
      <dgm:prSet phldrT="[Text]" custT="1"/>
      <dgm:spPr/>
      <dgm:t>
        <a:bodyPr/>
        <a:lstStyle/>
        <a:p>
          <a:r>
            <a:rPr lang="en-US" sz="1700" dirty="0" smtClean="0"/>
            <a:t>Multiple masters in top and bottom die</a:t>
          </a:r>
          <a:endParaRPr lang="en-US" sz="1700" dirty="0"/>
        </a:p>
      </dgm:t>
    </dgm:pt>
    <dgm:pt modelId="{05D31ECB-6D47-4839-B0F5-E51BDAA48760}" type="parTrans" cxnId="{474DE49F-B19D-4ED0-A38A-966432D71AA0}">
      <dgm:prSet/>
      <dgm:spPr/>
      <dgm:t>
        <a:bodyPr/>
        <a:lstStyle/>
        <a:p>
          <a:endParaRPr lang="en-US"/>
        </a:p>
      </dgm:t>
    </dgm:pt>
    <dgm:pt modelId="{536431A2-33FD-4E0D-9963-BF7AB3BBB695}" type="sibTrans" cxnId="{474DE49F-B19D-4ED0-A38A-966432D71AA0}">
      <dgm:prSet/>
      <dgm:spPr/>
      <dgm:t>
        <a:bodyPr/>
        <a:lstStyle/>
        <a:p>
          <a:endParaRPr lang="en-US"/>
        </a:p>
      </dgm:t>
    </dgm:pt>
    <dgm:pt modelId="{9C4DCBF4-312D-4768-8A0B-AC197F909CE4}">
      <dgm:prSet phldrT="[Text]" custT="1"/>
      <dgm:spPr/>
      <dgm:t>
        <a:bodyPr/>
        <a:lstStyle/>
        <a:p>
          <a:r>
            <a:rPr lang="en-US" sz="1700" dirty="0" smtClean="0"/>
            <a:t>Concurrent traffic generation from all the CPU cores, traffic generator and PCIE master</a:t>
          </a:r>
          <a:endParaRPr lang="en-US" sz="1700" dirty="0"/>
        </a:p>
      </dgm:t>
    </dgm:pt>
    <dgm:pt modelId="{78A5960A-D9C8-49E3-B234-D5FEF6E28E4A}" type="parTrans" cxnId="{4AED4AF4-8358-400D-AA2B-BBBD3B1F249F}">
      <dgm:prSet/>
      <dgm:spPr/>
      <dgm:t>
        <a:bodyPr/>
        <a:lstStyle/>
        <a:p>
          <a:endParaRPr lang="en-US"/>
        </a:p>
      </dgm:t>
    </dgm:pt>
    <dgm:pt modelId="{02FED9E4-91BA-458C-B0C9-1BE3648F9F1E}" type="sibTrans" cxnId="{4AED4AF4-8358-400D-AA2B-BBBD3B1F249F}">
      <dgm:prSet/>
      <dgm:spPr/>
      <dgm:t>
        <a:bodyPr/>
        <a:lstStyle/>
        <a:p>
          <a:endParaRPr lang="en-US"/>
        </a:p>
      </dgm:t>
    </dgm:pt>
    <dgm:pt modelId="{F25E8D2D-88AC-4387-9C1D-A18AEA4B32A2}">
      <dgm:prSet phldrT="[Text]"/>
      <dgm:spPr/>
      <dgm:t>
        <a:bodyPr/>
        <a:lstStyle/>
        <a:p>
          <a:r>
            <a:rPr lang="en-US" dirty="0" smtClean="0"/>
            <a:t>Clock jitter and skew introduction</a:t>
          </a:r>
          <a:endParaRPr lang="en-US" dirty="0"/>
        </a:p>
      </dgm:t>
    </dgm:pt>
    <dgm:pt modelId="{3F4A866C-71BB-452D-B943-C2F98AF5C017}" type="parTrans" cxnId="{1F5D559D-78CD-4F99-A36F-4294B568FD23}">
      <dgm:prSet/>
      <dgm:spPr/>
      <dgm:t>
        <a:bodyPr/>
        <a:lstStyle/>
        <a:p>
          <a:endParaRPr lang="en-US"/>
        </a:p>
      </dgm:t>
    </dgm:pt>
    <dgm:pt modelId="{4F2B8A8C-8B3C-4E69-A5C8-4EAAE3F0A70A}" type="sibTrans" cxnId="{1F5D559D-78CD-4F99-A36F-4294B568FD23}">
      <dgm:prSet/>
      <dgm:spPr/>
      <dgm:t>
        <a:bodyPr/>
        <a:lstStyle/>
        <a:p>
          <a:endParaRPr lang="en-US"/>
        </a:p>
      </dgm:t>
    </dgm:pt>
    <dgm:pt modelId="{33232482-C7ED-4B72-BF9D-7EA100B0D467}">
      <dgm:prSet phldrT="[Text]" custT="1"/>
      <dgm:spPr/>
      <dgm:t>
        <a:bodyPr/>
        <a:lstStyle/>
        <a:p>
          <a:r>
            <a:rPr lang="en-US" sz="1700" dirty="0" smtClean="0"/>
            <a:t>Different crystal oscillators in top and bottom die</a:t>
          </a:r>
          <a:endParaRPr lang="en-US" sz="1700" dirty="0"/>
        </a:p>
      </dgm:t>
    </dgm:pt>
    <dgm:pt modelId="{94A93FF7-C5A0-4053-88BB-DD373EC01246}" type="parTrans" cxnId="{C41413DF-E57C-453E-8395-04904F1C064C}">
      <dgm:prSet/>
      <dgm:spPr/>
      <dgm:t>
        <a:bodyPr/>
        <a:lstStyle/>
        <a:p>
          <a:endParaRPr lang="en-US"/>
        </a:p>
      </dgm:t>
    </dgm:pt>
    <dgm:pt modelId="{AEC4D830-F0FB-4159-8514-785E3C3A9C60}" type="sibTrans" cxnId="{C41413DF-E57C-453E-8395-04904F1C064C}">
      <dgm:prSet/>
      <dgm:spPr/>
      <dgm:t>
        <a:bodyPr/>
        <a:lstStyle/>
        <a:p>
          <a:endParaRPr lang="en-US"/>
        </a:p>
      </dgm:t>
    </dgm:pt>
    <dgm:pt modelId="{DD8A0516-F09A-4053-AEEF-46F2BF4C3AEA}">
      <dgm:prSet phldrT="[Text]" custT="1"/>
      <dgm:spPr/>
      <dgm:t>
        <a:bodyPr/>
        <a:lstStyle/>
        <a:p>
          <a:r>
            <a:rPr lang="en-US" sz="1700" dirty="0" smtClean="0"/>
            <a:t>Tuning of coarse grain and fine grain delays</a:t>
          </a:r>
          <a:endParaRPr lang="en-US" sz="1700" dirty="0"/>
        </a:p>
      </dgm:t>
    </dgm:pt>
    <dgm:pt modelId="{8313C51C-9794-4317-96DC-A6EFD5400839}" type="parTrans" cxnId="{7B1CEFE8-DED4-48A9-970F-7E7343635144}">
      <dgm:prSet/>
      <dgm:spPr/>
      <dgm:t>
        <a:bodyPr/>
        <a:lstStyle/>
        <a:p>
          <a:endParaRPr lang="en-US"/>
        </a:p>
      </dgm:t>
    </dgm:pt>
    <dgm:pt modelId="{06196DA9-A337-4542-BC13-BE7A83E7FE51}" type="sibTrans" cxnId="{7B1CEFE8-DED4-48A9-970F-7E7343635144}">
      <dgm:prSet/>
      <dgm:spPr/>
      <dgm:t>
        <a:bodyPr/>
        <a:lstStyle/>
        <a:p>
          <a:endParaRPr lang="en-US"/>
        </a:p>
      </dgm:t>
    </dgm:pt>
    <dgm:pt modelId="{47EB8B65-A2A1-4FAA-9A2E-C2664A8121F9}">
      <dgm:prSet phldrT="[Text]"/>
      <dgm:spPr/>
      <dgm:t>
        <a:bodyPr/>
        <a:lstStyle/>
        <a:p>
          <a:r>
            <a:rPr lang="en-US" dirty="0" smtClean="0"/>
            <a:t>Variable clock ratios with traffic stress</a:t>
          </a:r>
          <a:endParaRPr lang="en-US" dirty="0"/>
        </a:p>
      </dgm:t>
    </dgm:pt>
    <dgm:pt modelId="{586593BC-B609-4B77-9270-DFCEB1FE0A18}" type="parTrans" cxnId="{DB0F7720-B37D-49D6-B909-EE1926F81695}">
      <dgm:prSet/>
      <dgm:spPr/>
      <dgm:t>
        <a:bodyPr/>
        <a:lstStyle/>
        <a:p>
          <a:endParaRPr lang="en-US"/>
        </a:p>
      </dgm:t>
    </dgm:pt>
    <dgm:pt modelId="{FA2A1408-CE8D-4BEA-B3A6-F01CA475699F}" type="sibTrans" cxnId="{DB0F7720-B37D-49D6-B909-EE1926F81695}">
      <dgm:prSet/>
      <dgm:spPr/>
      <dgm:t>
        <a:bodyPr/>
        <a:lstStyle/>
        <a:p>
          <a:endParaRPr lang="en-US"/>
        </a:p>
      </dgm:t>
    </dgm:pt>
    <dgm:pt modelId="{899781DC-8716-4CD5-A937-9F0432E23F1B}">
      <dgm:prSet phldrT="[Text]" custT="1"/>
      <dgm:spPr/>
      <dgm:t>
        <a:bodyPr/>
        <a:lstStyle/>
        <a:p>
          <a:r>
            <a:rPr lang="en-US" sz="1700" dirty="0" smtClean="0"/>
            <a:t>Independent operational clocks of D2D_master_interface and D2D_slave_interface</a:t>
          </a:r>
          <a:endParaRPr lang="en-US" sz="1700" dirty="0"/>
        </a:p>
      </dgm:t>
    </dgm:pt>
    <dgm:pt modelId="{3A274E3B-6B9D-4F56-9241-F596DFCEFA33}" type="parTrans" cxnId="{42A878E5-75BC-43E3-922D-C264CD4DC892}">
      <dgm:prSet/>
      <dgm:spPr/>
      <dgm:t>
        <a:bodyPr/>
        <a:lstStyle/>
        <a:p>
          <a:endParaRPr lang="en-US"/>
        </a:p>
      </dgm:t>
    </dgm:pt>
    <dgm:pt modelId="{26C3E455-A956-4A97-8AD7-F3D324B22545}" type="sibTrans" cxnId="{42A878E5-75BC-43E3-922D-C264CD4DC892}">
      <dgm:prSet/>
      <dgm:spPr/>
      <dgm:t>
        <a:bodyPr/>
        <a:lstStyle/>
        <a:p>
          <a:endParaRPr lang="en-US"/>
        </a:p>
      </dgm:t>
    </dgm:pt>
    <dgm:pt modelId="{B3C46632-71AC-468B-8D4B-DF27E13379F5}">
      <dgm:prSet phldrT="[Text]" custT="1"/>
      <dgm:spPr/>
      <dgm:t>
        <a:bodyPr/>
        <a:lstStyle/>
        <a:p>
          <a:r>
            <a:rPr lang="en-US" sz="1700" dirty="0" smtClean="0"/>
            <a:t>Confirmation on robustness of flow control</a:t>
          </a:r>
          <a:endParaRPr lang="en-US" sz="1700" dirty="0"/>
        </a:p>
      </dgm:t>
    </dgm:pt>
    <dgm:pt modelId="{8E56613D-5958-41DA-A056-8C2D7345B64E}" type="parTrans" cxnId="{CBD1FAA3-0945-48EF-B88D-E232587812DB}">
      <dgm:prSet/>
      <dgm:spPr/>
      <dgm:t>
        <a:bodyPr/>
        <a:lstStyle/>
        <a:p>
          <a:endParaRPr lang="en-US"/>
        </a:p>
      </dgm:t>
    </dgm:pt>
    <dgm:pt modelId="{3CCE619C-519B-4797-BD1E-795ED1523AE3}" type="sibTrans" cxnId="{CBD1FAA3-0945-48EF-B88D-E232587812DB}">
      <dgm:prSet/>
      <dgm:spPr/>
      <dgm:t>
        <a:bodyPr/>
        <a:lstStyle/>
        <a:p>
          <a:endParaRPr lang="en-US"/>
        </a:p>
      </dgm:t>
    </dgm:pt>
    <dgm:pt modelId="{436B9AB0-09BC-473C-8F86-FA51CCACD89F}">
      <dgm:prSet phldrT="[Text]" custT="1"/>
      <dgm:spPr/>
      <dgm:t>
        <a:bodyPr/>
        <a:lstStyle/>
        <a:p>
          <a:r>
            <a:rPr lang="en-US" sz="1700" dirty="0" smtClean="0"/>
            <a:t>Clock skewer and jitter inducing </a:t>
          </a:r>
          <a:r>
            <a:rPr lang="en-US" sz="1700" dirty="0" err="1" smtClean="0"/>
            <a:t>testbench</a:t>
          </a:r>
          <a:r>
            <a:rPr lang="en-US" sz="1700" dirty="0" smtClean="0"/>
            <a:t> component</a:t>
          </a:r>
          <a:endParaRPr lang="en-US" sz="1700" dirty="0"/>
        </a:p>
      </dgm:t>
    </dgm:pt>
    <dgm:pt modelId="{BD7CB63D-2D95-49D8-8E7B-A64F7589C403}" type="parTrans" cxnId="{4DF30A16-529D-4CC3-8239-2F06B07F1091}">
      <dgm:prSet/>
      <dgm:spPr/>
      <dgm:t>
        <a:bodyPr/>
        <a:lstStyle/>
        <a:p>
          <a:endParaRPr lang="en-US"/>
        </a:p>
      </dgm:t>
    </dgm:pt>
    <dgm:pt modelId="{DD406D11-DE6D-41D1-BD01-F7F1FE69C62C}" type="sibTrans" cxnId="{4DF30A16-529D-4CC3-8239-2F06B07F1091}">
      <dgm:prSet/>
      <dgm:spPr/>
      <dgm:t>
        <a:bodyPr/>
        <a:lstStyle/>
        <a:p>
          <a:endParaRPr lang="en-US"/>
        </a:p>
      </dgm:t>
    </dgm:pt>
    <dgm:pt modelId="{C47DA84A-8309-49F8-9E29-4DADBC00B91F}" type="pres">
      <dgm:prSet presAssocID="{6EC7A777-5186-46BD-9E52-092B5F9A58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140BB3-55C5-42D6-B42C-412945CF6936}" type="pres">
      <dgm:prSet presAssocID="{132F694E-8B3C-41EE-8437-0EC86EA55CE5}" presName="linNode" presStyleCnt="0"/>
      <dgm:spPr/>
    </dgm:pt>
    <dgm:pt modelId="{DE4938B8-842C-45E9-8335-40B701B3D0BB}" type="pres">
      <dgm:prSet presAssocID="{132F694E-8B3C-41EE-8437-0EC86EA55CE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456114-7311-482D-8727-9D346B6E1ECD}" type="pres">
      <dgm:prSet presAssocID="{132F694E-8B3C-41EE-8437-0EC86EA55CE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D203D9-5F22-4D8B-934F-48AD0599F9C4}" type="pres">
      <dgm:prSet presAssocID="{B9B73A88-DBE8-4B28-9F25-1938DD66D934}" presName="sp" presStyleCnt="0"/>
      <dgm:spPr/>
    </dgm:pt>
    <dgm:pt modelId="{7F7A9ACE-4384-45A9-97D2-EA185AE23D11}" type="pres">
      <dgm:prSet presAssocID="{F25E8D2D-88AC-4387-9C1D-A18AEA4B32A2}" presName="linNode" presStyleCnt="0"/>
      <dgm:spPr/>
    </dgm:pt>
    <dgm:pt modelId="{B6015165-90C7-43F5-A007-F470887E76BF}" type="pres">
      <dgm:prSet presAssocID="{F25E8D2D-88AC-4387-9C1D-A18AEA4B32A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30F6CE-9C72-4FBC-9C1B-C608CA33C71A}" type="pres">
      <dgm:prSet presAssocID="{F25E8D2D-88AC-4387-9C1D-A18AEA4B32A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10E3A0-9E1C-43C2-9781-CBD3AF16A7B4}" type="pres">
      <dgm:prSet presAssocID="{4F2B8A8C-8B3C-4E69-A5C8-4EAAE3F0A70A}" presName="sp" presStyleCnt="0"/>
      <dgm:spPr/>
    </dgm:pt>
    <dgm:pt modelId="{4D8C8F52-B0EC-475C-92BE-48139C79B69A}" type="pres">
      <dgm:prSet presAssocID="{47EB8B65-A2A1-4FAA-9A2E-C2664A8121F9}" presName="linNode" presStyleCnt="0"/>
      <dgm:spPr/>
    </dgm:pt>
    <dgm:pt modelId="{FA7C0587-35E7-4D8F-B960-E00AAC3F6207}" type="pres">
      <dgm:prSet presAssocID="{47EB8B65-A2A1-4FAA-9A2E-C2664A8121F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CD40DD-2B4D-4B87-BAFC-06EAAA73D243}" type="pres">
      <dgm:prSet presAssocID="{47EB8B65-A2A1-4FAA-9A2E-C2664A8121F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67949A-C7FC-41C7-AEBA-DC6C792AC58A}" type="presOf" srcId="{47EB8B65-A2A1-4FAA-9A2E-C2664A8121F9}" destId="{FA7C0587-35E7-4D8F-B960-E00AAC3F6207}" srcOrd="0" destOrd="0" presId="urn:microsoft.com/office/officeart/2005/8/layout/vList5"/>
    <dgm:cxn modelId="{7B1CEFE8-DED4-48A9-970F-7E7343635144}" srcId="{F25E8D2D-88AC-4387-9C1D-A18AEA4B32A2}" destId="{DD8A0516-F09A-4053-AEEF-46F2BF4C3AEA}" srcOrd="2" destOrd="0" parTransId="{8313C51C-9794-4317-96DC-A6EFD5400839}" sibTransId="{06196DA9-A337-4542-BC13-BE7A83E7FE51}"/>
    <dgm:cxn modelId="{474DE49F-B19D-4ED0-A38A-966432D71AA0}" srcId="{132F694E-8B3C-41EE-8437-0EC86EA55CE5}" destId="{87231FC1-113D-44EB-90D9-3C1B39FE50E3}" srcOrd="0" destOrd="0" parTransId="{05D31ECB-6D47-4839-B0F5-E51BDAA48760}" sibTransId="{536431A2-33FD-4E0D-9963-BF7AB3BBB695}"/>
    <dgm:cxn modelId="{6AF6BDA0-7225-4A52-A290-55CB98065511}" type="presOf" srcId="{DD8A0516-F09A-4053-AEEF-46F2BF4C3AEA}" destId="{7830F6CE-9C72-4FBC-9C1B-C608CA33C71A}" srcOrd="0" destOrd="2" presId="urn:microsoft.com/office/officeart/2005/8/layout/vList5"/>
    <dgm:cxn modelId="{42A878E5-75BC-43E3-922D-C264CD4DC892}" srcId="{47EB8B65-A2A1-4FAA-9A2E-C2664A8121F9}" destId="{899781DC-8716-4CD5-A937-9F0432E23F1B}" srcOrd="0" destOrd="0" parTransId="{3A274E3B-6B9D-4F56-9241-F596DFCEFA33}" sibTransId="{26C3E455-A956-4A97-8AD7-F3D324B22545}"/>
    <dgm:cxn modelId="{07CE6357-22B1-4A33-BBA2-DEAEA28BE0B4}" type="presOf" srcId="{9C4DCBF4-312D-4768-8A0B-AC197F909CE4}" destId="{01456114-7311-482D-8727-9D346B6E1ECD}" srcOrd="0" destOrd="1" presId="urn:microsoft.com/office/officeart/2005/8/layout/vList5"/>
    <dgm:cxn modelId="{1095F44D-2B2A-4FA3-856E-265A52B11602}" type="presOf" srcId="{33232482-C7ED-4B72-BF9D-7EA100B0D467}" destId="{7830F6CE-9C72-4FBC-9C1B-C608CA33C71A}" srcOrd="0" destOrd="0" presId="urn:microsoft.com/office/officeart/2005/8/layout/vList5"/>
    <dgm:cxn modelId="{4DF30A16-529D-4CC3-8239-2F06B07F1091}" srcId="{F25E8D2D-88AC-4387-9C1D-A18AEA4B32A2}" destId="{436B9AB0-09BC-473C-8F86-FA51CCACD89F}" srcOrd="1" destOrd="0" parTransId="{BD7CB63D-2D95-49D8-8E7B-A64F7589C403}" sibTransId="{DD406D11-DE6D-41D1-BD01-F7F1FE69C62C}"/>
    <dgm:cxn modelId="{02ECDA83-455F-4FDA-9EA7-F9944280CB44}" type="presOf" srcId="{B3C46632-71AC-468B-8D4B-DF27E13379F5}" destId="{66CD40DD-2B4D-4B87-BAFC-06EAAA73D243}" srcOrd="0" destOrd="1" presId="urn:microsoft.com/office/officeart/2005/8/layout/vList5"/>
    <dgm:cxn modelId="{4AED4AF4-8358-400D-AA2B-BBBD3B1F249F}" srcId="{132F694E-8B3C-41EE-8437-0EC86EA55CE5}" destId="{9C4DCBF4-312D-4768-8A0B-AC197F909CE4}" srcOrd="1" destOrd="0" parTransId="{78A5960A-D9C8-49E3-B234-D5FEF6E28E4A}" sibTransId="{02FED9E4-91BA-458C-B0C9-1BE3648F9F1E}"/>
    <dgm:cxn modelId="{1F5D559D-78CD-4F99-A36F-4294B568FD23}" srcId="{6EC7A777-5186-46BD-9E52-092B5F9A5889}" destId="{F25E8D2D-88AC-4387-9C1D-A18AEA4B32A2}" srcOrd="1" destOrd="0" parTransId="{3F4A866C-71BB-452D-B943-C2F98AF5C017}" sibTransId="{4F2B8A8C-8B3C-4E69-A5C8-4EAAE3F0A70A}"/>
    <dgm:cxn modelId="{4B5FF835-3E46-4A60-B42A-8FD16C4DF109}" type="presOf" srcId="{436B9AB0-09BC-473C-8F86-FA51CCACD89F}" destId="{7830F6CE-9C72-4FBC-9C1B-C608CA33C71A}" srcOrd="0" destOrd="1" presId="urn:microsoft.com/office/officeart/2005/8/layout/vList5"/>
    <dgm:cxn modelId="{C41413DF-E57C-453E-8395-04904F1C064C}" srcId="{F25E8D2D-88AC-4387-9C1D-A18AEA4B32A2}" destId="{33232482-C7ED-4B72-BF9D-7EA100B0D467}" srcOrd="0" destOrd="0" parTransId="{94A93FF7-C5A0-4053-88BB-DD373EC01246}" sibTransId="{AEC4D830-F0FB-4159-8514-785E3C3A9C60}"/>
    <dgm:cxn modelId="{CBD1FAA3-0945-48EF-B88D-E232587812DB}" srcId="{47EB8B65-A2A1-4FAA-9A2E-C2664A8121F9}" destId="{B3C46632-71AC-468B-8D4B-DF27E13379F5}" srcOrd="1" destOrd="0" parTransId="{8E56613D-5958-41DA-A056-8C2D7345B64E}" sibTransId="{3CCE619C-519B-4797-BD1E-795ED1523AE3}"/>
    <dgm:cxn modelId="{DB0F7720-B37D-49D6-B909-EE1926F81695}" srcId="{6EC7A777-5186-46BD-9E52-092B5F9A5889}" destId="{47EB8B65-A2A1-4FAA-9A2E-C2664A8121F9}" srcOrd="2" destOrd="0" parTransId="{586593BC-B609-4B77-9270-DFCEB1FE0A18}" sibTransId="{FA2A1408-CE8D-4BEA-B3A6-F01CA475699F}"/>
    <dgm:cxn modelId="{21F5C693-4E56-4E22-A47C-4FA7470A8E8B}" type="presOf" srcId="{6EC7A777-5186-46BD-9E52-092B5F9A5889}" destId="{C47DA84A-8309-49F8-9E29-4DADBC00B91F}" srcOrd="0" destOrd="0" presId="urn:microsoft.com/office/officeart/2005/8/layout/vList5"/>
    <dgm:cxn modelId="{2E822FEE-5230-4E65-8572-1FCF09660181}" type="presOf" srcId="{87231FC1-113D-44EB-90D9-3C1B39FE50E3}" destId="{01456114-7311-482D-8727-9D346B6E1ECD}" srcOrd="0" destOrd="0" presId="urn:microsoft.com/office/officeart/2005/8/layout/vList5"/>
    <dgm:cxn modelId="{5FF462EB-D35A-4F34-B7B0-C3031EF60222}" type="presOf" srcId="{F25E8D2D-88AC-4387-9C1D-A18AEA4B32A2}" destId="{B6015165-90C7-43F5-A007-F470887E76BF}" srcOrd="0" destOrd="0" presId="urn:microsoft.com/office/officeart/2005/8/layout/vList5"/>
    <dgm:cxn modelId="{223EEDEE-AF8C-4909-AC1D-E302CC79EDCD}" srcId="{6EC7A777-5186-46BD-9E52-092B5F9A5889}" destId="{132F694E-8B3C-41EE-8437-0EC86EA55CE5}" srcOrd="0" destOrd="0" parTransId="{87096975-8A1E-4DC1-BC5E-3827A14FC67C}" sibTransId="{B9B73A88-DBE8-4B28-9F25-1938DD66D934}"/>
    <dgm:cxn modelId="{1B154F1F-23CC-461C-8E49-EBBD5217A09F}" type="presOf" srcId="{132F694E-8B3C-41EE-8437-0EC86EA55CE5}" destId="{DE4938B8-842C-45E9-8335-40B701B3D0BB}" srcOrd="0" destOrd="0" presId="urn:microsoft.com/office/officeart/2005/8/layout/vList5"/>
    <dgm:cxn modelId="{38352C97-E67D-4066-BA1D-EFECAD9D61B5}" type="presOf" srcId="{899781DC-8716-4CD5-A937-9F0432E23F1B}" destId="{66CD40DD-2B4D-4B87-BAFC-06EAAA73D243}" srcOrd="0" destOrd="0" presId="urn:microsoft.com/office/officeart/2005/8/layout/vList5"/>
    <dgm:cxn modelId="{3A58AF34-452F-4BCD-812B-A7503C3B8DEB}" type="presParOf" srcId="{C47DA84A-8309-49F8-9E29-4DADBC00B91F}" destId="{D6140BB3-55C5-42D6-B42C-412945CF6936}" srcOrd="0" destOrd="0" presId="urn:microsoft.com/office/officeart/2005/8/layout/vList5"/>
    <dgm:cxn modelId="{85B88D08-1439-4935-8697-C1115E2A16FB}" type="presParOf" srcId="{D6140BB3-55C5-42D6-B42C-412945CF6936}" destId="{DE4938B8-842C-45E9-8335-40B701B3D0BB}" srcOrd="0" destOrd="0" presId="urn:microsoft.com/office/officeart/2005/8/layout/vList5"/>
    <dgm:cxn modelId="{A7D80864-A0F2-4ED9-A20E-FE1921DA7B13}" type="presParOf" srcId="{D6140BB3-55C5-42D6-B42C-412945CF6936}" destId="{01456114-7311-482D-8727-9D346B6E1ECD}" srcOrd="1" destOrd="0" presId="urn:microsoft.com/office/officeart/2005/8/layout/vList5"/>
    <dgm:cxn modelId="{EE381CE2-FCBB-4070-A229-AE206946E2BE}" type="presParOf" srcId="{C47DA84A-8309-49F8-9E29-4DADBC00B91F}" destId="{7FD203D9-5F22-4D8B-934F-48AD0599F9C4}" srcOrd="1" destOrd="0" presId="urn:microsoft.com/office/officeart/2005/8/layout/vList5"/>
    <dgm:cxn modelId="{9366DA2F-229B-41F0-9AE8-BC5915CD5F56}" type="presParOf" srcId="{C47DA84A-8309-49F8-9E29-4DADBC00B91F}" destId="{7F7A9ACE-4384-45A9-97D2-EA185AE23D11}" srcOrd="2" destOrd="0" presId="urn:microsoft.com/office/officeart/2005/8/layout/vList5"/>
    <dgm:cxn modelId="{69FADFF0-6372-40F6-BAA1-453323D47416}" type="presParOf" srcId="{7F7A9ACE-4384-45A9-97D2-EA185AE23D11}" destId="{B6015165-90C7-43F5-A007-F470887E76BF}" srcOrd="0" destOrd="0" presId="urn:microsoft.com/office/officeart/2005/8/layout/vList5"/>
    <dgm:cxn modelId="{2A247CE4-A6AD-45EB-ADDE-D36158C42490}" type="presParOf" srcId="{7F7A9ACE-4384-45A9-97D2-EA185AE23D11}" destId="{7830F6CE-9C72-4FBC-9C1B-C608CA33C71A}" srcOrd="1" destOrd="0" presId="urn:microsoft.com/office/officeart/2005/8/layout/vList5"/>
    <dgm:cxn modelId="{EB8DBE74-6B23-445F-B9FA-464F6FC4465F}" type="presParOf" srcId="{C47DA84A-8309-49F8-9E29-4DADBC00B91F}" destId="{8610E3A0-9E1C-43C2-9781-CBD3AF16A7B4}" srcOrd="3" destOrd="0" presId="urn:microsoft.com/office/officeart/2005/8/layout/vList5"/>
    <dgm:cxn modelId="{0F9E4E92-1669-454A-89E1-BF1C77612C36}" type="presParOf" srcId="{C47DA84A-8309-49F8-9E29-4DADBC00B91F}" destId="{4D8C8F52-B0EC-475C-92BE-48139C79B69A}" srcOrd="4" destOrd="0" presId="urn:microsoft.com/office/officeart/2005/8/layout/vList5"/>
    <dgm:cxn modelId="{33CDB92B-DB6E-4D52-981D-F57A4FC5C2DC}" type="presParOf" srcId="{4D8C8F52-B0EC-475C-92BE-48139C79B69A}" destId="{FA7C0587-35E7-4D8F-B960-E00AAC3F6207}" srcOrd="0" destOrd="0" presId="urn:microsoft.com/office/officeart/2005/8/layout/vList5"/>
    <dgm:cxn modelId="{A5FEA418-A58A-428D-9EF3-931A7381D5EA}" type="presParOf" srcId="{4D8C8F52-B0EC-475C-92BE-48139C79B69A}" destId="{66CD40DD-2B4D-4B87-BAFC-06EAAA73D24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F2D861-C5D7-4370-8658-805691C1E8B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EDFA7F-1A94-4EFA-8B62-298D46F2B2D6}">
      <dgm:prSet phldrT="[Text]" custT="1"/>
      <dgm:spPr/>
      <dgm:t>
        <a:bodyPr/>
        <a:lstStyle/>
        <a:p>
          <a:r>
            <a:rPr lang="en-US" sz="3200" dirty="0" smtClean="0"/>
            <a:t>System level tests for ATE</a:t>
          </a:r>
          <a:endParaRPr lang="en-US" sz="3200" dirty="0"/>
        </a:p>
      </dgm:t>
    </dgm:pt>
    <dgm:pt modelId="{6BA1844E-9765-45BF-9029-A7DE819AB25E}" type="parTrans" cxnId="{CEE75093-1788-4CA2-A461-66056616654B}">
      <dgm:prSet/>
      <dgm:spPr/>
      <dgm:t>
        <a:bodyPr/>
        <a:lstStyle/>
        <a:p>
          <a:endParaRPr lang="en-US"/>
        </a:p>
      </dgm:t>
    </dgm:pt>
    <dgm:pt modelId="{69915007-D99F-4CF6-8291-005B4405ADCD}" type="sibTrans" cxnId="{CEE75093-1788-4CA2-A461-66056616654B}">
      <dgm:prSet/>
      <dgm:spPr/>
      <dgm:t>
        <a:bodyPr/>
        <a:lstStyle/>
        <a:p>
          <a:endParaRPr lang="en-US"/>
        </a:p>
      </dgm:t>
    </dgm:pt>
    <dgm:pt modelId="{9F94E114-BC02-44A8-A1C4-5BC0D0BFF9B5}">
      <dgm:prSet phldrT="[Text]"/>
      <dgm:spPr/>
      <dgm:t>
        <a:bodyPr/>
        <a:lstStyle/>
        <a:p>
          <a:r>
            <a:rPr lang="en-US" dirty="0" smtClean="0"/>
            <a:t>Verification in a single IP environment</a:t>
          </a:r>
          <a:endParaRPr lang="en-US" dirty="0"/>
        </a:p>
      </dgm:t>
    </dgm:pt>
    <dgm:pt modelId="{FBCD563F-BA5A-4818-8470-6EB85698ED60}" type="parTrans" cxnId="{3FA8ADC9-21BC-44D7-A9EC-575B563C99FA}">
      <dgm:prSet/>
      <dgm:spPr/>
      <dgm:t>
        <a:bodyPr/>
        <a:lstStyle/>
        <a:p>
          <a:endParaRPr lang="en-US"/>
        </a:p>
      </dgm:t>
    </dgm:pt>
    <dgm:pt modelId="{EC4ED9ED-02C1-4A33-857B-60FF0BCB4382}" type="sibTrans" cxnId="{3FA8ADC9-21BC-44D7-A9EC-575B563C99FA}">
      <dgm:prSet/>
      <dgm:spPr/>
      <dgm:t>
        <a:bodyPr/>
        <a:lstStyle/>
        <a:p>
          <a:endParaRPr lang="en-US"/>
        </a:p>
      </dgm:t>
    </dgm:pt>
    <dgm:pt modelId="{D06BFB88-655F-4269-ABA4-FF399109B2B7}">
      <dgm:prSet phldrT="[Text]"/>
      <dgm:spPr/>
      <dgm:t>
        <a:bodyPr/>
        <a:lstStyle/>
        <a:p>
          <a:r>
            <a:rPr lang="en-US" dirty="0" smtClean="0"/>
            <a:t>Internal loopback, external loopback and remote loopback</a:t>
          </a:r>
          <a:endParaRPr lang="en-US" dirty="0"/>
        </a:p>
      </dgm:t>
    </dgm:pt>
    <dgm:pt modelId="{552BA0CC-EC4A-4E2A-B0EB-743DD24D11A0}" type="parTrans" cxnId="{560AEC4D-31EE-46FD-9A56-47A7FBE971C6}">
      <dgm:prSet/>
      <dgm:spPr/>
      <dgm:t>
        <a:bodyPr/>
        <a:lstStyle/>
        <a:p>
          <a:endParaRPr lang="en-US"/>
        </a:p>
      </dgm:t>
    </dgm:pt>
    <dgm:pt modelId="{F50D3087-C99F-49D1-8DFD-F3EABD9209B5}" type="sibTrans" cxnId="{560AEC4D-31EE-46FD-9A56-47A7FBE971C6}">
      <dgm:prSet/>
      <dgm:spPr/>
      <dgm:t>
        <a:bodyPr/>
        <a:lstStyle/>
        <a:p>
          <a:endParaRPr lang="en-US"/>
        </a:p>
      </dgm:t>
    </dgm:pt>
    <dgm:pt modelId="{96553EDD-292F-4258-9C43-3133C3E9978F}">
      <dgm:prSet phldrT="[Text]" custT="1"/>
      <dgm:spPr/>
      <dgm:t>
        <a:bodyPr/>
        <a:lstStyle/>
        <a:p>
          <a:r>
            <a:rPr lang="en-US" sz="3200" dirty="0" smtClean="0"/>
            <a:t>Cross die interrupt handling</a:t>
          </a:r>
          <a:endParaRPr lang="en-US" sz="3200" dirty="0"/>
        </a:p>
      </dgm:t>
    </dgm:pt>
    <dgm:pt modelId="{2801744A-5BBE-49AF-860D-0BB0027571B8}" type="parTrans" cxnId="{425E2C06-F736-492A-909D-15B37E799F45}">
      <dgm:prSet/>
      <dgm:spPr/>
      <dgm:t>
        <a:bodyPr/>
        <a:lstStyle/>
        <a:p>
          <a:endParaRPr lang="en-US"/>
        </a:p>
      </dgm:t>
    </dgm:pt>
    <dgm:pt modelId="{9DDF6D83-B510-4423-BC6B-A4E26441E05F}" type="sibTrans" cxnId="{425E2C06-F736-492A-909D-15B37E799F45}">
      <dgm:prSet/>
      <dgm:spPr/>
      <dgm:t>
        <a:bodyPr/>
        <a:lstStyle/>
        <a:p>
          <a:endParaRPr lang="en-US"/>
        </a:p>
      </dgm:t>
    </dgm:pt>
    <dgm:pt modelId="{CBFD6F61-4331-4D06-B05E-F19AD5167872}">
      <dgm:prSet phldrT="[Text]"/>
      <dgm:spPr/>
      <dgm:t>
        <a:bodyPr/>
        <a:lstStyle/>
        <a:p>
          <a:r>
            <a:rPr lang="en-US" dirty="0" smtClean="0"/>
            <a:t>Support for 20 unique interrupts</a:t>
          </a:r>
          <a:endParaRPr lang="en-US" dirty="0"/>
        </a:p>
      </dgm:t>
    </dgm:pt>
    <dgm:pt modelId="{CBCAF531-A7CD-4ABB-848E-79377504E74D}" type="parTrans" cxnId="{C37CEAC9-B124-49FF-9BDC-5EE322A2AC73}">
      <dgm:prSet/>
      <dgm:spPr/>
      <dgm:t>
        <a:bodyPr/>
        <a:lstStyle/>
        <a:p>
          <a:endParaRPr lang="en-US"/>
        </a:p>
      </dgm:t>
    </dgm:pt>
    <dgm:pt modelId="{6EBD20C3-66CA-44DB-9AF1-9A944D3BF5D1}" type="sibTrans" cxnId="{C37CEAC9-B124-49FF-9BDC-5EE322A2AC73}">
      <dgm:prSet/>
      <dgm:spPr/>
      <dgm:t>
        <a:bodyPr/>
        <a:lstStyle/>
        <a:p>
          <a:endParaRPr lang="en-US"/>
        </a:p>
      </dgm:t>
    </dgm:pt>
    <dgm:pt modelId="{760EAE31-D597-49C5-B621-D08B44BBEA6C}">
      <dgm:prSet phldrT="[Text]"/>
      <dgm:spPr/>
      <dgm:t>
        <a:bodyPr/>
        <a:lstStyle/>
        <a:p>
          <a:r>
            <a:rPr lang="en-US" dirty="0" smtClean="0"/>
            <a:t>Two GIC600s present in top and bottom die</a:t>
          </a:r>
          <a:endParaRPr lang="en-US" dirty="0"/>
        </a:p>
      </dgm:t>
    </dgm:pt>
    <dgm:pt modelId="{6F2873DE-0F20-4C70-8524-84D8A3E5C0CB}" type="parTrans" cxnId="{1A6E5624-A7F9-4EB0-8B9B-A5B6ACE8E525}">
      <dgm:prSet/>
      <dgm:spPr/>
      <dgm:t>
        <a:bodyPr/>
        <a:lstStyle/>
        <a:p>
          <a:endParaRPr lang="en-US"/>
        </a:p>
      </dgm:t>
    </dgm:pt>
    <dgm:pt modelId="{A0977004-BC90-42E7-BFF1-E8756E98C4BF}" type="sibTrans" cxnId="{1A6E5624-A7F9-4EB0-8B9B-A5B6ACE8E525}">
      <dgm:prSet/>
      <dgm:spPr/>
      <dgm:t>
        <a:bodyPr/>
        <a:lstStyle/>
        <a:p>
          <a:endParaRPr lang="en-US"/>
        </a:p>
      </dgm:t>
    </dgm:pt>
    <dgm:pt modelId="{4FCEE432-36A2-4D74-93D0-70985B7B337A}">
      <dgm:prSet phldrT="[Text]" custT="1"/>
      <dgm:spPr/>
      <dgm:t>
        <a:bodyPr/>
        <a:lstStyle/>
        <a:p>
          <a:r>
            <a:rPr lang="en-US" sz="3200" dirty="0" smtClean="0"/>
            <a:t>Low power verification</a:t>
          </a:r>
          <a:endParaRPr lang="en-US" sz="3200" dirty="0"/>
        </a:p>
      </dgm:t>
    </dgm:pt>
    <dgm:pt modelId="{9FC880FE-534C-4F24-97CE-521F42731831}" type="parTrans" cxnId="{A739A432-0FA0-42EC-8CBE-3CACB9F0FC33}">
      <dgm:prSet/>
      <dgm:spPr/>
      <dgm:t>
        <a:bodyPr/>
        <a:lstStyle/>
        <a:p>
          <a:endParaRPr lang="en-US"/>
        </a:p>
      </dgm:t>
    </dgm:pt>
    <dgm:pt modelId="{6EF38B04-BB3E-42D7-9B0C-D36FDA0FCD74}" type="sibTrans" cxnId="{A739A432-0FA0-42EC-8CBE-3CACB9F0FC33}">
      <dgm:prSet/>
      <dgm:spPr/>
      <dgm:t>
        <a:bodyPr/>
        <a:lstStyle/>
        <a:p>
          <a:endParaRPr lang="en-US"/>
        </a:p>
      </dgm:t>
    </dgm:pt>
    <dgm:pt modelId="{A13BC1E7-C031-4DEB-A284-FB82A1F2E567}">
      <dgm:prSet phldrT="[Text]"/>
      <dgm:spPr/>
      <dgm:t>
        <a:bodyPr/>
        <a:lstStyle/>
        <a:p>
          <a:r>
            <a:rPr lang="en-US" dirty="0" smtClean="0"/>
            <a:t>Dies operate at different voltages</a:t>
          </a:r>
          <a:endParaRPr lang="en-US" dirty="0"/>
        </a:p>
      </dgm:t>
    </dgm:pt>
    <dgm:pt modelId="{C1DABE32-6676-472C-AC6A-9FB4D3A78B4D}" type="parTrans" cxnId="{5B746795-5FB9-4629-8B48-5A1AF3B71407}">
      <dgm:prSet/>
      <dgm:spPr/>
      <dgm:t>
        <a:bodyPr/>
        <a:lstStyle/>
        <a:p>
          <a:endParaRPr lang="en-US"/>
        </a:p>
      </dgm:t>
    </dgm:pt>
    <dgm:pt modelId="{9244DB48-BBCF-47FA-86BA-F20BA58B4628}" type="sibTrans" cxnId="{5B746795-5FB9-4629-8B48-5A1AF3B71407}">
      <dgm:prSet/>
      <dgm:spPr/>
      <dgm:t>
        <a:bodyPr/>
        <a:lstStyle/>
        <a:p>
          <a:endParaRPr lang="en-US"/>
        </a:p>
      </dgm:t>
    </dgm:pt>
    <dgm:pt modelId="{9CC83625-BCA4-4953-BFED-777A9C306E87}">
      <dgm:prSet phldrT="[Text]"/>
      <dgm:spPr/>
      <dgm:t>
        <a:bodyPr/>
        <a:lstStyle/>
        <a:p>
          <a:r>
            <a:rPr lang="en-US" dirty="0" smtClean="0"/>
            <a:t>Various power aware verification checks</a:t>
          </a:r>
          <a:endParaRPr lang="en-US" dirty="0"/>
        </a:p>
      </dgm:t>
    </dgm:pt>
    <dgm:pt modelId="{50E8F179-D8EE-4567-B966-BE184E52823D}" type="parTrans" cxnId="{91647184-90B8-49D6-81AC-48AD9D21EB17}">
      <dgm:prSet/>
      <dgm:spPr/>
      <dgm:t>
        <a:bodyPr/>
        <a:lstStyle/>
        <a:p>
          <a:endParaRPr lang="en-US"/>
        </a:p>
      </dgm:t>
    </dgm:pt>
    <dgm:pt modelId="{4D68EA4D-3379-4F4A-8E71-41406B79119B}" type="sibTrans" cxnId="{91647184-90B8-49D6-81AC-48AD9D21EB17}">
      <dgm:prSet/>
      <dgm:spPr/>
      <dgm:t>
        <a:bodyPr/>
        <a:lstStyle/>
        <a:p>
          <a:endParaRPr lang="en-US"/>
        </a:p>
      </dgm:t>
    </dgm:pt>
    <dgm:pt modelId="{433218A3-CB95-44D5-904A-A959A8E8AFE4}">
      <dgm:prSet phldrT="[Text]"/>
      <dgm:spPr/>
      <dgm:t>
        <a:bodyPr/>
        <a:lstStyle/>
        <a:p>
          <a:r>
            <a:rPr lang="en-US" dirty="0" smtClean="0"/>
            <a:t>Testing on various pattern generation modes</a:t>
          </a:r>
          <a:endParaRPr lang="en-US" dirty="0"/>
        </a:p>
      </dgm:t>
    </dgm:pt>
    <dgm:pt modelId="{EC83FD3B-AB82-4C7B-94E7-BB7E534FDAD0}" type="parTrans" cxnId="{0F5A70EE-D7D7-48AD-AD34-5D86B6327BE9}">
      <dgm:prSet/>
      <dgm:spPr/>
      <dgm:t>
        <a:bodyPr/>
        <a:lstStyle/>
        <a:p>
          <a:endParaRPr lang="en-US"/>
        </a:p>
      </dgm:t>
    </dgm:pt>
    <dgm:pt modelId="{559DF63B-F993-4B3B-A1D0-020F01E07200}" type="sibTrans" cxnId="{0F5A70EE-D7D7-48AD-AD34-5D86B6327BE9}">
      <dgm:prSet/>
      <dgm:spPr/>
      <dgm:t>
        <a:bodyPr/>
        <a:lstStyle/>
        <a:p>
          <a:endParaRPr lang="en-US"/>
        </a:p>
      </dgm:t>
    </dgm:pt>
    <dgm:pt modelId="{BEAF79B1-61F6-48D8-9089-996653BEDE7B}">
      <dgm:prSet phldrT="[Text]"/>
      <dgm:spPr/>
      <dgm:t>
        <a:bodyPr/>
        <a:lstStyle/>
        <a:p>
          <a:r>
            <a:rPr lang="en-US" dirty="0" smtClean="0"/>
            <a:t>Communication between GIC 600s happen through AXI stream interface</a:t>
          </a:r>
          <a:endParaRPr lang="en-US" dirty="0"/>
        </a:p>
      </dgm:t>
    </dgm:pt>
    <dgm:pt modelId="{F0D10778-F994-41D8-822D-1EAB631D2BDD}" type="parTrans" cxnId="{14F070A8-802A-4624-9B1C-BCCAE791F3FE}">
      <dgm:prSet/>
      <dgm:spPr/>
      <dgm:t>
        <a:bodyPr/>
        <a:lstStyle/>
        <a:p>
          <a:endParaRPr lang="en-US"/>
        </a:p>
      </dgm:t>
    </dgm:pt>
    <dgm:pt modelId="{795EEE57-1C21-40B8-985A-6011AFFF0CF2}" type="sibTrans" cxnId="{14F070A8-802A-4624-9B1C-BCCAE791F3FE}">
      <dgm:prSet/>
      <dgm:spPr/>
      <dgm:t>
        <a:bodyPr/>
        <a:lstStyle/>
        <a:p>
          <a:endParaRPr lang="en-US"/>
        </a:p>
      </dgm:t>
    </dgm:pt>
    <dgm:pt modelId="{1E905E70-E051-4965-BEDA-C6F0A20DBCD2}">
      <dgm:prSet phldrT="[Text]"/>
      <dgm:spPr/>
      <dgm:t>
        <a:bodyPr/>
        <a:lstStyle/>
        <a:p>
          <a:r>
            <a:rPr lang="en-US" dirty="0" smtClean="0"/>
            <a:t>Different voltage rails for </a:t>
          </a:r>
          <a:r>
            <a:rPr lang="it-IT" dirty="0" smtClean="0"/>
            <a:t>PLLs, D2D core, TSV_TX_IO and TSV_RX_IO</a:t>
          </a:r>
          <a:endParaRPr lang="en-US" dirty="0"/>
        </a:p>
      </dgm:t>
    </dgm:pt>
    <dgm:pt modelId="{9895D3E6-D41D-48D8-A52F-C4A9DF9C43B4}" type="parTrans" cxnId="{B58E619C-84F3-474B-B84B-AB57DAD11627}">
      <dgm:prSet/>
      <dgm:spPr/>
      <dgm:t>
        <a:bodyPr/>
        <a:lstStyle/>
        <a:p>
          <a:endParaRPr lang="en-US"/>
        </a:p>
      </dgm:t>
    </dgm:pt>
    <dgm:pt modelId="{1A541DEA-A684-4752-A8B7-F89496D69308}" type="sibTrans" cxnId="{B58E619C-84F3-474B-B84B-AB57DAD11627}">
      <dgm:prSet/>
      <dgm:spPr/>
      <dgm:t>
        <a:bodyPr/>
        <a:lstStyle/>
        <a:p>
          <a:endParaRPr lang="en-US"/>
        </a:p>
      </dgm:t>
    </dgm:pt>
    <dgm:pt modelId="{99D3C792-AA47-4FC9-9E2C-EA2C394FC452}" type="pres">
      <dgm:prSet presAssocID="{C0F2D861-C5D7-4370-8658-805691C1E8B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3A667D-6E59-41BF-9CEA-429BC87FF873}" type="pres">
      <dgm:prSet presAssocID="{17EDFA7F-1A94-4EFA-8B62-298D46F2B2D6}" presName="linNode" presStyleCnt="0"/>
      <dgm:spPr/>
    </dgm:pt>
    <dgm:pt modelId="{2703D794-81C3-4137-AD31-C8DD7BD802DB}" type="pres">
      <dgm:prSet presAssocID="{17EDFA7F-1A94-4EFA-8B62-298D46F2B2D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A5504E-31D6-440D-AA11-7DEFBAE61988}" type="pres">
      <dgm:prSet presAssocID="{17EDFA7F-1A94-4EFA-8B62-298D46F2B2D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D5CB2D-089C-4AB2-A9AB-32D6082E6A6A}" type="pres">
      <dgm:prSet presAssocID="{69915007-D99F-4CF6-8291-005B4405ADCD}" presName="sp" presStyleCnt="0"/>
      <dgm:spPr/>
    </dgm:pt>
    <dgm:pt modelId="{4D0CC688-39A7-43D4-A955-9FDC06754713}" type="pres">
      <dgm:prSet presAssocID="{96553EDD-292F-4258-9C43-3133C3E9978F}" presName="linNode" presStyleCnt="0"/>
      <dgm:spPr/>
    </dgm:pt>
    <dgm:pt modelId="{A4999741-6490-4A7B-911A-11906F28F9A9}" type="pres">
      <dgm:prSet presAssocID="{96553EDD-292F-4258-9C43-3133C3E9978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8F2115-D686-4197-A086-F8938F6F8970}" type="pres">
      <dgm:prSet presAssocID="{96553EDD-292F-4258-9C43-3133C3E9978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A24106-1484-4725-8EA8-2706B81493DE}" type="pres">
      <dgm:prSet presAssocID="{9DDF6D83-B510-4423-BC6B-A4E26441E05F}" presName="sp" presStyleCnt="0"/>
      <dgm:spPr/>
    </dgm:pt>
    <dgm:pt modelId="{24888975-AEA0-4CE7-98EA-CD4C7D9D99EF}" type="pres">
      <dgm:prSet presAssocID="{4FCEE432-36A2-4D74-93D0-70985B7B337A}" presName="linNode" presStyleCnt="0"/>
      <dgm:spPr/>
    </dgm:pt>
    <dgm:pt modelId="{6225C605-533D-4457-B534-8D83DBCEB70D}" type="pres">
      <dgm:prSet presAssocID="{4FCEE432-36A2-4D74-93D0-70985B7B337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E1350E-E1B4-42F5-A985-7A6729575840}" type="pres">
      <dgm:prSet presAssocID="{4FCEE432-36A2-4D74-93D0-70985B7B337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138E86-C4C3-496B-A3A8-3C74A8E2170F}" type="presOf" srcId="{9F94E114-BC02-44A8-A1C4-5BC0D0BFF9B5}" destId="{3FA5504E-31D6-440D-AA11-7DEFBAE61988}" srcOrd="0" destOrd="0" presId="urn:microsoft.com/office/officeart/2005/8/layout/vList5"/>
    <dgm:cxn modelId="{6722ABD6-1497-4B10-88D6-E5EEE5EF7A50}" type="presOf" srcId="{CBFD6F61-4331-4D06-B05E-F19AD5167872}" destId="{678F2115-D686-4197-A086-F8938F6F8970}" srcOrd="0" destOrd="0" presId="urn:microsoft.com/office/officeart/2005/8/layout/vList5"/>
    <dgm:cxn modelId="{49AA5BD8-2D65-472A-8911-4304BF931C26}" type="presOf" srcId="{4FCEE432-36A2-4D74-93D0-70985B7B337A}" destId="{6225C605-533D-4457-B534-8D83DBCEB70D}" srcOrd="0" destOrd="0" presId="urn:microsoft.com/office/officeart/2005/8/layout/vList5"/>
    <dgm:cxn modelId="{C37CEAC9-B124-49FF-9BDC-5EE322A2AC73}" srcId="{96553EDD-292F-4258-9C43-3133C3E9978F}" destId="{CBFD6F61-4331-4D06-B05E-F19AD5167872}" srcOrd="0" destOrd="0" parTransId="{CBCAF531-A7CD-4ABB-848E-79377504E74D}" sibTransId="{6EBD20C3-66CA-44DB-9AF1-9A944D3BF5D1}"/>
    <dgm:cxn modelId="{821057FA-AF3E-463F-89B5-83D9628200E4}" type="presOf" srcId="{A13BC1E7-C031-4DEB-A284-FB82A1F2E567}" destId="{F2E1350E-E1B4-42F5-A985-7A6729575840}" srcOrd="0" destOrd="0" presId="urn:microsoft.com/office/officeart/2005/8/layout/vList5"/>
    <dgm:cxn modelId="{822AE023-17B9-4486-AE8F-B514B7A9D259}" type="presOf" srcId="{760EAE31-D597-49C5-B621-D08B44BBEA6C}" destId="{678F2115-D686-4197-A086-F8938F6F8970}" srcOrd="0" destOrd="1" presId="urn:microsoft.com/office/officeart/2005/8/layout/vList5"/>
    <dgm:cxn modelId="{91647184-90B8-49D6-81AC-48AD9D21EB17}" srcId="{4FCEE432-36A2-4D74-93D0-70985B7B337A}" destId="{9CC83625-BCA4-4953-BFED-777A9C306E87}" srcOrd="2" destOrd="0" parTransId="{50E8F179-D8EE-4567-B966-BE184E52823D}" sibTransId="{4D68EA4D-3379-4F4A-8E71-41406B79119B}"/>
    <dgm:cxn modelId="{9E63E557-C5E0-401B-A819-C7C8F3B6C817}" type="presOf" srcId="{9CC83625-BCA4-4953-BFED-777A9C306E87}" destId="{F2E1350E-E1B4-42F5-A985-7A6729575840}" srcOrd="0" destOrd="2" presId="urn:microsoft.com/office/officeart/2005/8/layout/vList5"/>
    <dgm:cxn modelId="{1A6E5624-A7F9-4EB0-8B9B-A5B6ACE8E525}" srcId="{96553EDD-292F-4258-9C43-3133C3E9978F}" destId="{760EAE31-D597-49C5-B621-D08B44BBEA6C}" srcOrd="1" destOrd="0" parTransId="{6F2873DE-0F20-4C70-8524-84D8A3E5C0CB}" sibTransId="{A0977004-BC90-42E7-BFF1-E8756E98C4BF}"/>
    <dgm:cxn modelId="{96FAE1BB-04C2-40F7-85E9-C6EA13FD8230}" type="presOf" srcId="{BEAF79B1-61F6-48D8-9089-996653BEDE7B}" destId="{678F2115-D686-4197-A086-F8938F6F8970}" srcOrd="0" destOrd="2" presId="urn:microsoft.com/office/officeart/2005/8/layout/vList5"/>
    <dgm:cxn modelId="{EF78AC17-88EF-43ED-B1E7-971143019BE7}" type="presOf" srcId="{1E905E70-E051-4965-BEDA-C6F0A20DBCD2}" destId="{F2E1350E-E1B4-42F5-A985-7A6729575840}" srcOrd="0" destOrd="1" presId="urn:microsoft.com/office/officeart/2005/8/layout/vList5"/>
    <dgm:cxn modelId="{14F070A8-802A-4624-9B1C-BCCAE791F3FE}" srcId="{96553EDD-292F-4258-9C43-3133C3E9978F}" destId="{BEAF79B1-61F6-48D8-9089-996653BEDE7B}" srcOrd="2" destOrd="0" parTransId="{F0D10778-F994-41D8-822D-1EAB631D2BDD}" sibTransId="{795EEE57-1C21-40B8-985A-6011AFFF0CF2}"/>
    <dgm:cxn modelId="{410E1606-0B35-4974-A84C-34A9BD8E221B}" type="presOf" srcId="{96553EDD-292F-4258-9C43-3133C3E9978F}" destId="{A4999741-6490-4A7B-911A-11906F28F9A9}" srcOrd="0" destOrd="0" presId="urn:microsoft.com/office/officeart/2005/8/layout/vList5"/>
    <dgm:cxn modelId="{5B746795-5FB9-4629-8B48-5A1AF3B71407}" srcId="{4FCEE432-36A2-4D74-93D0-70985B7B337A}" destId="{A13BC1E7-C031-4DEB-A284-FB82A1F2E567}" srcOrd="0" destOrd="0" parTransId="{C1DABE32-6676-472C-AC6A-9FB4D3A78B4D}" sibTransId="{9244DB48-BBCF-47FA-86BA-F20BA58B4628}"/>
    <dgm:cxn modelId="{3FA8ADC9-21BC-44D7-A9EC-575B563C99FA}" srcId="{17EDFA7F-1A94-4EFA-8B62-298D46F2B2D6}" destId="{9F94E114-BC02-44A8-A1C4-5BC0D0BFF9B5}" srcOrd="0" destOrd="0" parTransId="{FBCD563F-BA5A-4818-8470-6EB85698ED60}" sibTransId="{EC4ED9ED-02C1-4A33-857B-60FF0BCB4382}"/>
    <dgm:cxn modelId="{425E2C06-F736-492A-909D-15B37E799F45}" srcId="{C0F2D861-C5D7-4370-8658-805691C1E8B4}" destId="{96553EDD-292F-4258-9C43-3133C3E9978F}" srcOrd="1" destOrd="0" parTransId="{2801744A-5BBE-49AF-860D-0BB0027571B8}" sibTransId="{9DDF6D83-B510-4423-BC6B-A4E26441E05F}"/>
    <dgm:cxn modelId="{5972AE70-493C-4FB4-B479-8EDA4E3515DA}" type="presOf" srcId="{C0F2D861-C5D7-4370-8658-805691C1E8B4}" destId="{99D3C792-AA47-4FC9-9E2C-EA2C394FC452}" srcOrd="0" destOrd="0" presId="urn:microsoft.com/office/officeart/2005/8/layout/vList5"/>
    <dgm:cxn modelId="{B58E619C-84F3-474B-B84B-AB57DAD11627}" srcId="{4FCEE432-36A2-4D74-93D0-70985B7B337A}" destId="{1E905E70-E051-4965-BEDA-C6F0A20DBCD2}" srcOrd="1" destOrd="0" parTransId="{9895D3E6-D41D-48D8-A52F-C4A9DF9C43B4}" sibTransId="{1A541DEA-A684-4752-A8B7-F89496D69308}"/>
    <dgm:cxn modelId="{DA6B9A95-0DD5-4B4C-A363-D8154ABBE221}" type="presOf" srcId="{433218A3-CB95-44D5-904A-A959A8E8AFE4}" destId="{3FA5504E-31D6-440D-AA11-7DEFBAE61988}" srcOrd="0" destOrd="2" presId="urn:microsoft.com/office/officeart/2005/8/layout/vList5"/>
    <dgm:cxn modelId="{560AEC4D-31EE-46FD-9A56-47A7FBE971C6}" srcId="{17EDFA7F-1A94-4EFA-8B62-298D46F2B2D6}" destId="{D06BFB88-655F-4269-ABA4-FF399109B2B7}" srcOrd="1" destOrd="0" parTransId="{552BA0CC-EC4A-4E2A-B0EB-743DD24D11A0}" sibTransId="{F50D3087-C99F-49D1-8DFD-F3EABD9209B5}"/>
    <dgm:cxn modelId="{A739A432-0FA0-42EC-8CBE-3CACB9F0FC33}" srcId="{C0F2D861-C5D7-4370-8658-805691C1E8B4}" destId="{4FCEE432-36A2-4D74-93D0-70985B7B337A}" srcOrd="2" destOrd="0" parTransId="{9FC880FE-534C-4F24-97CE-521F42731831}" sibTransId="{6EF38B04-BB3E-42D7-9B0C-D36FDA0FCD74}"/>
    <dgm:cxn modelId="{33D7D22C-F6A5-4A68-B6D6-D5DF4D8C02C7}" type="presOf" srcId="{17EDFA7F-1A94-4EFA-8B62-298D46F2B2D6}" destId="{2703D794-81C3-4137-AD31-C8DD7BD802DB}" srcOrd="0" destOrd="0" presId="urn:microsoft.com/office/officeart/2005/8/layout/vList5"/>
    <dgm:cxn modelId="{863C410A-AA1F-498C-9B19-24A73D461A71}" type="presOf" srcId="{D06BFB88-655F-4269-ABA4-FF399109B2B7}" destId="{3FA5504E-31D6-440D-AA11-7DEFBAE61988}" srcOrd="0" destOrd="1" presId="urn:microsoft.com/office/officeart/2005/8/layout/vList5"/>
    <dgm:cxn modelId="{CEE75093-1788-4CA2-A461-66056616654B}" srcId="{C0F2D861-C5D7-4370-8658-805691C1E8B4}" destId="{17EDFA7F-1A94-4EFA-8B62-298D46F2B2D6}" srcOrd="0" destOrd="0" parTransId="{6BA1844E-9765-45BF-9029-A7DE819AB25E}" sibTransId="{69915007-D99F-4CF6-8291-005B4405ADCD}"/>
    <dgm:cxn modelId="{0F5A70EE-D7D7-48AD-AD34-5D86B6327BE9}" srcId="{17EDFA7F-1A94-4EFA-8B62-298D46F2B2D6}" destId="{433218A3-CB95-44D5-904A-A959A8E8AFE4}" srcOrd="2" destOrd="0" parTransId="{EC83FD3B-AB82-4C7B-94E7-BB7E534FDAD0}" sibTransId="{559DF63B-F993-4B3B-A1D0-020F01E07200}"/>
    <dgm:cxn modelId="{A8C07734-02BE-47D6-A9E7-408ABB313138}" type="presParOf" srcId="{99D3C792-AA47-4FC9-9E2C-EA2C394FC452}" destId="{3F3A667D-6E59-41BF-9CEA-429BC87FF873}" srcOrd="0" destOrd="0" presId="urn:microsoft.com/office/officeart/2005/8/layout/vList5"/>
    <dgm:cxn modelId="{BAEF2B14-7230-4A94-80A9-1A8357E6435B}" type="presParOf" srcId="{3F3A667D-6E59-41BF-9CEA-429BC87FF873}" destId="{2703D794-81C3-4137-AD31-C8DD7BD802DB}" srcOrd="0" destOrd="0" presId="urn:microsoft.com/office/officeart/2005/8/layout/vList5"/>
    <dgm:cxn modelId="{C2DF71D8-DF4B-4673-9255-D7B5AF2FFEB2}" type="presParOf" srcId="{3F3A667D-6E59-41BF-9CEA-429BC87FF873}" destId="{3FA5504E-31D6-440D-AA11-7DEFBAE61988}" srcOrd="1" destOrd="0" presId="urn:microsoft.com/office/officeart/2005/8/layout/vList5"/>
    <dgm:cxn modelId="{F88522D3-0FD1-4610-B87B-F59BD3EBB7A5}" type="presParOf" srcId="{99D3C792-AA47-4FC9-9E2C-EA2C394FC452}" destId="{34D5CB2D-089C-4AB2-A9AB-32D6082E6A6A}" srcOrd="1" destOrd="0" presId="urn:microsoft.com/office/officeart/2005/8/layout/vList5"/>
    <dgm:cxn modelId="{2FC33199-1824-4D97-BD6D-2D1D88695E3C}" type="presParOf" srcId="{99D3C792-AA47-4FC9-9E2C-EA2C394FC452}" destId="{4D0CC688-39A7-43D4-A955-9FDC06754713}" srcOrd="2" destOrd="0" presId="urn:microsoft.com/office/officeart/2005/8/layout/vList5"/>
    <dgm:cxn modelId="{CBB3D6BA-D082-47F2-A01F-D93C4725458A}" type="presParOf" srcId="{4D0CC688-39A7-43D4-A955-9FDC06754713}" destId="{A4999741-6490-4A7B-911A-11906F28F9A9}" srcOrd="0" destOrd="0" presId="urn:microsoft.com/office/officeart/2005/8/layout/vList5"/>
    <dgm:cxn modelId="{42A848F2-9A52-4FB1-A71B-0B51250B0F5E}" type="presParOf" srcId="{4D0CC688-39A7-43D4-A955-9FDC06754713}" destId="{678F2115-D686-4197-A086-F8938F6F8970}" srcOrd="1" destOrd="0" presId="urn:microsoft.com/office/officeart/2005/8/layout/vList5"/>
    <dgm:cxn modelId="{67747759-5959-49FE-A9BC-6CA99D4DB528}" type="presParOf" srcId="{99D3C792-AA47-4FC9-9E2C-EA2C394FC452}" destId="{5DA24106-1484-4725-8EA8-2706B81493DE}" srcOrd="3" destOrd="0" presId="urn:microsoft.com/office/officeart/2005/8/layout/vList5"/>
    <dgm:cxn modelId="{C4C55157-6949-4A8E-9533-837212719DD1}" type="presParOf" srcId="{99D3C792-AA47-4FC9-9E2C-EA2C394FC452}" destId="{24888975-AEA0-4CE7-98EA-CD4C7D9D99EF}" srcOrd="4" destOrd="0" presId="urn:microsoft.com/office/officeart/2005/8/layout/vList5"/>
    <dgm:cxn modelId="{E0215762-ED26-4157-8E10-DCA70DFAF333}" type="presParOf" srcId="{24888975-AEA0-4CE7-98EA-CD4C7D9D99EF}" destId="{6225C605-533D-4457-B534-8D83DBCEB70D}" srcOrd="0" destOrd="0" presId="urn:microsoft.com/office/officeart/2005/8/layout/vList5"/>
    <dgm:cxn modelId="{814F9E32-15F9-4E69-8332-048B60BC681B}" type="presParOf" srcId="{24888975-AEA0-4CE7-98EA-CD4C7D9D99EF}" destId="{F2E1350E-E1B4-42F5-A985-7A672957584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15681B-28A8-48FD-826F-6E3E2089B63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733897-8C66-4B3D-A96F-87CC1C3DC74B}">
      <dgm:prSet phldrT="[Text]"/>
      <dgm:spPr/>
      <dgm:t>
        <a:bodyPr/>
        <a:lstStyle/>
        <a:p>
          <a:r>
            <a:rPr lang="en-US" dirty="0" smtClean="0"/>
            <a:t>Protocol violations for various configurable AXI parameters</a:t>
          </a:r>
          <a:endParaRPr lang="en-US" dirty="0"/>
        </a:p>
      </dgm:t>
    </dgm:pt>
    <dgm:pt modelId="{14C82C13-C345-4E9A-802A-14FCC28502FA}" type="parTrans" cxnId="{F5B8D51B-66F7-484D-BBE4-93AB053DCF72}">
      <dgm:prSet/>
      <dgm:spPr/>
      <dgm:t>
        <a:bodyPr/>
        <a:lstStyle/>
        <a:p>
          <a:endParaRPr lang="en-US"/>
        </a:p>
      </dgm:t>
    </dgm:pt>
    <dgm:pt modelId="{691EAB60-F825-45B3-AA72-D331B5D04DE2}" type="sibTrans" cxnId="{F5B8D51B-66F7-484D-BBE4-93AB053DCF72}">
      <dgm:prSet/>
      <dgm:spPr/>
      <dgm:t>
        <a:bodyPr/>
        <a:lstStyle/>
        <a:p>
          <a:endParaRPr lang="en-US"/>
        </a:p>
      </dgm:t>
    </dgm:pt>
    <dgm:pt modelId="{16144CD7-13D7-4C0C-AA9B-13DEA20DAD87}">
      <dgm:prSet phldrT="[Text]"/>
      <dgm:spPr/>
      <dgm:t>
        <a:bodyPr/>
        <a:lstStyle/>
        <a:p>
          <a:r>
            <a:rPr lang="en-US" dirty="0" smtClean="0"/>
            <a:t>Transactions hang during multi-master D2D interface access</a:t>
          </a:r>
          <a:endParaRPr lang="en-US" dirty="0"/>
        </a:p>
      </dgm:t>
    </dgm:pt>
    <dgm:pt modelId="{27F57C4B-499A-40D2-AF77-24A9B3CD34EF}" type="parTrans" cxnId="{6765DA17-CB62-4825-9310-301F12C31471}">
      <dgm:prSet/>
      <dgm:spPr/>
      <dgm:t>
        <a:bodyPr/>
        <a:lstStyle/>
        <a:p>
          <a:endParaRPr lang="en-US"/>
        </a:p>
      </dgm:t>
    </dgm:pt>
    <dgm:pt modelId="{B26D6E9C-0F10-443C-ABD7-BFC8A7141D84}" type="sibTrans" cxnId="{6765DA17-CB62-4825-9310-301F12C31471}">
      <dgm:prSet/>
      <dgm:spPr/>
      <dgm:t>
        <a:bodyPr/>
        <a:lstStyle/>
        <a:p>
          <a:endParaRPr lang="en-US"/>
        </a:p>
      </dgm:t>
    </dgm:pt>
    <dgm:pt modelId="{9097F195-908D-4395-B75A-C4D4E508D9FE}">
      <dgm:prSet phldrT="[Text]"/>
      <dgm:spPr/>
      <dgm:t>
        <a:bodyPr/>
        <a:lstStyle/>
        <a:p>
          <a:r>
            <a:rPr lang="en-US" dirty="0" smtClean="0"/>
            <a:t>Improper payload formation due to clock skew and jitter</a:t>
          </a:r>
          <a:endParaRPr lang="en-US" dirty="0"/>
        </a:p>
      </dgm:t>
    </dgm:pt>
    <dgm:pt modelId="{A9316DE6-529B-48F5-8A03-B52795CCDCBB}" type="parTrans" cxnId="{76A6EEDF-D2F4-43D0-83C3-BD49150C03B4}">
      <dgm:prSet/>
      <dgm:spPr/>
      <dgm:t>
        <a:bodyPr/>
        <a:lstStyle/>
        <a:p>
          <a:endParaRPr lang="en-US"/>
        </a:p>
      </dgm:t>
    </dgm:pt>
    <dgm:pt modelId="{5031708D-7388-4B00-979C-71A34BCB0B07}" type="sibTrans" cxnId="{76A6EEDF-D2F4-43D0-83C3-BD49150C03B4}">
      <dgm:prSet/>
      <dgm:spPr/>
      <dgm:t>
        <a:bodyPr/>
        <a:lstStyle/>
        <a:p>
          <a:endParaRPr lang="en-US"/>
        </a:p>
      </dgm:t>
    </dgm:pt>
    <dgm:pt modelId="{4F6520D7-788F-4845-B858-75E8E3844547}">
      <dgm:prSet phldrT="[Text]"/>
      <dgm:spPr/>
      <dgm:t>
        <a:bodyPr/>
        <a:lstStyle/>
        <a:p>
          <a:r>
            <a:rPr lang="en-US" dirty="0" smtClean="0"/>
            <a:t>Issues in P and Q channel handshakes for Low power verification</a:t>
          </a:r>
          <a:endParaRPr lang="en-US" dirty="0"/>
        </a:p>
      </dgm:t>
    </dgm:pt>
    <dgm:pt modelId="{4545ADBF-BC3D-4FB9-AEE8-4D003C99AA4B}" type="parTrans" cxnId="{DEEF5341-3509-48FD-8D61-4AB82C816058}">
      <dgm:prSet/>
      <dgm:spPr/>
      <dgm:t>
        <a:bodyPr/>
        <a:lstStyle/>
        <a:p>
          <a:endParaRPr lang="en-US"/>
        </a:p>
      </dgm:t>
    </dgm:pt>
    <dgm:pt modelId="{9BA2B959-7AB3-47DB-9238-CFD1CF71DB9A}" type="sibTrans" cxnId="{DEEF5341-3509-48FD-8D61-4AB82C816058}">
      <dgm:prSet/>
      <dgm:spPr/>
      <dgm:t>
        <a:bodyPr/>
        <a:lstStyle/>
        <a:p>
          <a:endParaRPr lang="en-US"/>
        </a:p>
      </dgm:t>
    </dgm:pt>
    <dgm:pt modelId="{4E1088C8-3E42-4AB3-B46B-DF83197E9603}">
      <dgm:prSet phldrT="[Text]"/>
      <dgm:spPr/>
      <dgm:t>
        <a:bodyPr/>
        <a:lstStyle/>
        <a:p>
          <a:r>
            <a:rPr lang="en-US" dirty="0" smtClean="0"/>
            <a:t>Issues in reliability features like ECC and CRC errors</a:t>
          </a:r>
          <a:endParaRPr lang="en-US" dirty="0"/>
        </a:p>
      </dgm:t>
    </dgm:pt>
    <dgm:pt modelId="{242DE66E-F2A7-461E-A617-C45FC1AA287B}" type="parTrans" cxnId="{2A8C9039-5880-487E-9031-2BA73BA91F4C}">
      <dgm:prSet/>
      <dgm:spPr/>
      <dgm:t>
        <a:bodyPr/>
        <a:lstStyle/>
        <a:p>
          <a:endParaRPr lang="en-US"/>
        </a:p>
      </dgm:t>
    </dgm:pt>
    <dgm:pt modelId="{5CEC6384-E1E6-416A-AB13-1E31E561774B}" type="sibTrans" cxnId="{2A8C9039-5880-487E-9031-2BA73BA91F4C}">
      <dgm:prSet/>
      <dgm:spPr/>
      <dgm:t>
        <a:bodyPr/>
        <a:lstStyle/>
        <a:p>
          <a:endParaRPr lang="en-US"/>
        </a:p>
      </dgm:t>
    </dgm:pt>
    <dgm:pt modelId="{148CC36C-BB39-4842-A7ED-6EE2E6BEA516}" type="pres">
      <dgm:prSet presAssocID="{EC15681B-28A8-48FD-826F-6E3E2089B63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4FAC879C-14E7-493B-84BE-4037F57008D9}" type="pres">
      <dgm:prSet presAssocID="{EC15681B-28A8-48FD-826F-6E3E2089B63C}" presName="Name1" presStyleCnt="0"/>
      <dgm:spPr/>
    </dgm:pt>
    <dgm:pt modelId="{395DADD7-6F8F-4D7B-A121-85A256BDD38D}" type="pres">
      <dgm:prSet presAssocID="{EC15681B-28A8-48FD-826F-6E3E2089B63C}" presName="cycle" presStyleCnt="0"/>
      <dgm:spPr/>
    </dgm:pt>
    <dgm:pt modelId="{CCACCD4E-1242-46F4-B697-23152E73D722}" type="pres">
      <dgm:prSet presAssocID="{EC15681B-28A8-48FD-826F-6E3E2089B63C}" presName="srcNode" presStyleLbl="node1" presStyleIdx="0" presStyleCnt="5"/>
      <dgm:spPr/>
    </dgm:pt>
    <dgm:pt modelId="{889E6FF4-1388-4556-BFAF-A44D01D6866C}" type="pres">
      <dgm:prSet presAssocID="{EC15681B-28A8-48FD-826F-6E3E2089B63C}" presName="conn" presStyleLbl="parChTrans1D2" presStyleIdx="0" presStyleCnt="1"/>
      <dgm:spPr/>
      <dgm:t>
        <a:bodyPr/>
        <a:lstStyle/>
        <a:p>
          <a:endParaRPr lang="en-US"/>
        </a:p>
      </dgm:t>
    </dgm:pt>
    <dgm:pt modelId="{7AF5B023-E53D-4702-9F58-77FE7205976D}" type="pres">
      <dgm:prSet presAssocID="{EC15681B-28A8-48FD-826F-6E3E2089B63C}" presName="extraNode" presStyleLbl="node1" presStyleIdx="0" presStyleCnt="5"/>
      <dgm:spPr/>
    </dgm:pt>
    <dgm:pt modelId="{8962F9B3-8B0B-41CA-AF30-8A76AB5DF9A9}" type="pres">
      <dgm:prSet presAssocID="{EC15681B-28A8-48FD-826F-6E3E2089B63C}" presName="dstNode" presStyleLbl="node1" presStyleIdx="0" presStyleCnt="5"/>
      <dgm:spPr/>
    </dgm:pt>
    <dgm:pt modelId="{47D53D99-15E2-4069-AA09-27B317E6B382}" type="pres">
      <dgm:prSet presAssocID="{2F733897-8C66-4B3D-A96F-87CC1C3DC74B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9C2A3B-B3D6-4823-B657-4EAA29A87061}" type="pres">
      <dgm:prSet presAssocID="{2F733897-8C66-4B3D-A96F-87CC1C3DC74B}" presName="accent_1" presStyleCnt="0"/>
      <dgm:spPr/>
    </dgm:pt>
    <dgm:pt modelId="{B91E7EF0-1CA1-443F-8332-96FB717FCB04}" type="pres">
      <dgm:prSet presAssocID="{2F733897-8C66-4B3D-A96F-87CC1C3DC74B}" presName="accentRepeatNode" presStyleLbl="solidFgAcc1" presStyleIdx="0" presStyleCnt="5"/>
      <dgm:spPr/>
    </dgm:pt>
    <dgm:pt modelId="{D8FFA058-E69C-403B-B7FA-013EC76EB4AF}" type="pres">
      <dgm:prSet presAssocID="{16144CD7-13D7-4C0C-AA9B-13DEA20DAD87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EFD24A-907D-4289-ABAA-3C2F196CEC74}" type="pres">
      <dgm:prSet presAssocID="{16144CD7-13D7-4C0C-AA9B-13DEA20DAD87}" presName="accent_2" presStyleCnt="0"/>
      <dgm:spPr/>
    </dgm:pt>
    <dgm:pt modelId="{14E49058-99E3-4E2D-84E1-BC4239468954}" type="pres">
      <dgm:prSet presAssocID="{16144CD7-13D7-4C0C-AA9B-13DEA20DAD87}" presName="accentRepeatNode" presStyleLbl="solidFgAcc1" presStyleIdx="1" presStyleCnt="5"/>
      <dgm:spPr/>
    </dgm:pt>
    <dgm:pt modelId="{DD4B7B3A-20FA-49D4-8ECD-6FE98B958CB7}" type="pres">
      <dgm:prSet presAssocID="{9097F195-908D-4395-B75A-C4D4E508D9FE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3D2703-FA9E-4C54-8CD0-93D48797BC10}" type="pres">
      <dgm:prSet presAssocID="{9097F195-908D-4395-B75A-C4D4E508D9FE}" presName="accent_3" presStyleCnt="0"/>
      <dgm:spPr/>
    </dgm:pt>
    <dgm:pt modelId="{F6D335B7-D73F-4B54-8C93-0448C96CC2BA}" type="pres">
      <dgm:prSet presAssocID="{9097F195-908D-4395-B75A-C4D4E508D9FE}" presName="accentRepeatNode" presStyleLbl="solidFgAcc1" presStyleIdx="2" presStyleCnt="5"/>
      <dgm:spPr/>
    </dgm:pt>
    <dgm:pt modelId="{34E2B171-DA64-4DBF-95D8-0FAEAAB20B46}" type="pres">
      <dgm:prSet presAssocID="{4F6520D7-788F-4845-B858-75E8E3844547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CCCAE8-D1D3-452F-BE8F-F7CF78E64B92}" type="pres">
      <dgm:prSet presAssocID="{4F6520D7-788F-4845-B858-75E8E3844547}" presName="accent_4" presStyleCnt="0"/>
      <dgm:spPr/>
    </dgm:pt>
    <dgm:pt modelId="{0D3FEAD4-8911-444E-BFEB-853DF5AAC6DE}" type="pres">
      <dgm:prSet presAssocID="{4F6520D7-788F-4845-B858-75E8E3844547}" presName="accentRepeatNode" presStyleLbl="solidFgAcc1" presStyleIdx="3" presStyleCnt="5"/>
      <dgm:spPr/>
    </dgm:pt>
    <dgm:pt modelId="{83F3211B-4E30-495D-921B-134164B4A6C6}" type="pres">
      <dgm:prSet presAssocID="{4E1088C8-3E42-4AB3-B46B-DF83197E9603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E8A9CB-28D6-464F-A136-72D21F4EA7C0}" type="pres">
      <dgm:prSet presAssocID="{4E1088C8-3E42-4AB3-B46B-DF83197E9603}" presName="accent_5" presStyleCnt="0"/>
      <dgm:spPr/>
    </dgm:pt>
    <dgm:pt modelId="{B3DF1FF8-71B8-43BD-9968-3FE08300D4EA}" type="pres">
      <dgm:prSet presAssocID="{4E1088C8-3E42-4AB3-B46B-DF83197E9603}" presName="accentRepeatNode" presStyleLbl="solidFgAcc1" presStyleIdx="4" presStyleCnt="5"/>
      <dgm:spPr/>
    </dgm:pt>
  </dgm:ptLst>
  <dgm:cxnLst>
    <dgm:cxn modelId="{38BAC72C-2B00-4035-8F5E-BAFC01A2EEA7}" type="presOf" srcId="{4E1088C8-3E42-4AB3-B46B-DF83197E9603}" destId="{83F3211B-4E30-495D-921B-134164B4A6C6}" srcOrd="0" destOrd="0" presId="urn:microsoft.com/office/officeart/2008/layout/VerticalCurvedList"/>
    <dgm:cxn modelId="{6765DA17-CB62-4825-9310-301F12C31471}" srcId="{EC15681B-28A8-48FD-826F-6E3E2089B63C}" destId="{16144CD7-13D7-4C0C-AA9B-13DEA20DAD87}" srcOrd="1" destOrd="0" parTransId="{27F57C4B-499A-40D2-AF77-24A9B3CD34EF}" sibTransId="{B26D6E9C-0F10-443C-ABD7-BFC8A7141D84}"/>
    <dgm:cxn modelId="{475741C7-D03A-435E-A77B-93232F28009F}" type="presOf" srcId="{2F733897-8C66-4B3D-A96F-87CC1C3DC74B}" destId="{47D53D99-15E2-4069-AA09-27B317E6B382}" srcOrd="0" destOrd="0" presId="urn:microsoft.com/office/officeart/2008/layout/VerticalCurvedList"/>
    <dgm:cxn modelId="{F8D6DA1A-BF33-4EE9-9F1B-CB5A1EC5B145}" type="presOf" srcId="{16144CD7-13D7-4C0C-AA9B-13DEA20DAD87}" destId="{D8FFA058-E69C-403B-B7FA-013EC76EB4AF}" srcOrd="0" destOrd="0" presId="urn:microsoft.com/office/officeart/2008/layout/VerticalCurvedList"/>
    <dgm:cxn modelId="{76A6EEDF-D2F4-43D0-83C3-BD49150C03B4}" srcId="{EC15681B-28A8-48FD-826F-6E3E2089B63C}" destId="{9097F195-908D-4395-B75A-C4D4E508D9FE}" srcOrd="2" destOrd="0" parTransId="{A9316DE6-529B-48F5-8A03-B52795CCDCBB}" sibTransId="{5031708D-7388-4B00-979C-71A34BCB0B07}"/>
    <dgm:cxn modelId="{B5422589-4813-4464-BBDF-A325BB706B98}" type="presOf" srcId="{EC15681B-28A8-48FD-826F-6E3E2089B63C}" destId="{148CC36C-BB39-4842-A7ED-6EE2E6BEA516}" srcOrd="0" destOrd="0" presId="urn:microsoft.com/office/officeart/2008/layout/VerticalCurvedList"/>
    <dgm:cxn modelId="{F5B8D51B-66F7-484D-BBE4-93AB053DCF72}" srcId="{EC15681B-28A8-48FD-826F-6E3E2089B63C}" destId="{2F733897-8C66-4B3D-A96F-87CC1C3DC74B}" srcOrd="0" destOrd="0" parTransId="{14C82C13-C345-4E9A-802A-14FCC28502FA}" sibTransId="{691EAB60-F825-45B3-AA72-D331B5D04DE2}"/>
    <dgm:cxn modelId="{40C1AAD0-E62A-4F39-ACDE-D003559DD37A}" type="presOf" srcId="{691EAB60-F825-45B3-AA72-D331B5D04DE2}" destId="{889E6FF4-1388-4556-BFAF-A44D01D6866C}" srcOrd="0" destOrd="0" presId="urn:microsoft.com/office/officeart/2008/layout/VerticalCurvedList"/>
    <dgm:cxn modelId="{23A325E9-FE71-41D3-87EB-9190D0E5D820}" type="presOf" srcId="{9097F195-908D-4395-B75A-C4D4E508D9FE}" destId="{DD4B7B3A-20FA-49D4-8ECD-6FE98B958CB7}" srcOrd="0" destOrd="0" presId="urn:microsoft.com/office/officeart/2008/layout/VerticalCurvedList"/>
    <dgm:cxn modelId="{DEEF5341-3509-48FD-8D61-4AB82C816058}" srcId="{EC15681B-28A8-48FD-826F-6E3E2089B63C}" destId="{4F6520D7-788F-4845-B858-75E8E3844547}" srcOrd="3" destOrd="0" parTransId="{4545ADBF-BC3D-4FB9-AEE8-4D003C99AA4B}" sibTransId="{9BA2B959-7AB3-47DB-9238-CFD1CF71DB9A}"/>
    <dgm:cxn modelId="{2A8C9039-5880-487E-9031-2BA73BA91F4C}" srcId="{EC15681B-28A8-48FD-826F-6E3E2089B63C}" destId="{4E1088C8-3E42-4AB3-B46B-DF83197E9603}" srcOrd="4" destOrd="0" parTransId="{242DE66E-F2A7-461E-A617-C45FC1AA287B}" sibTransId="{5CEC6384-E1E6-416A-AB13-1E31E561774B}"/>
    <dgm:cxn modelId="{7523E946-5B56-42FA-ABF8-9509488A7E80}" type="presOf" srcId="{4F6520D7-788F-4845-B858-75E8E3844547}" destId="{34E2B171-DA64-4DBF-95D8-0FAEAAB20B46}" srcOrd="0" destOrd="0" presId="urn:microsoft.com/office/officeart/2008/layout/VerticalCurvedList"/>
    <dgm:cxn modelId="{5AC3B296-4E70-40DB-BEE2-682491CD788D}" type="presParOf" srcId="{148CC36C-BB39-4842-A7ED-6EE2E6BEA516}" destId="{4FAC879C-14E7-493B-84BE-4037F57008D9}" srcOrd="0" destOrd="0" presId="urn:microsoft.com/office/officeart/2008/layout/VerticalCurvedList"/>
    <dgm:cxn modelId="{80AA77A5-5000-404B-ABEF-F9DAE2C039B4}" type="presParOf" srcId="{4FAC879C-14E7-493B-84BE-4037F57008D9}" destId="{395DADD7-6F8F-4D7B-A121-85A256BDD38D}" srcOrd="0" destOrd="0" presId="urn:microsoft.com/office/officeart/2008/layout/VerticalCurvedList"/>
    <dgm:cxn modelId="{E8817595-2E4E-4227-BF0C-6002830BF129}" type="presParOf" srcId="{395DADD7-6F8F-4D7B-A121-85A256BDD38D}" destId="{CCACCD4E-1242-46F4-B697-23152E73D722}" srcOrd="0" destOrd="0" presId="urn:microsoft.com/office/officeart/2008/layout/VerticalCurvedList"/>
    <dgm:cxn modelId="{46FB2EA3-A769-429A-90A3-6F04A01FE51D}" type="presParOf" srcId="{395DADD7-6F8F-4D7B-A121-85A256BDD38D}" destId="{889E6FF4-1388-4556-BFAF-A44D01D6866C}" srcOrd="1" destOrd="0" presId="urn:microsoft.com/office/officeart/2008/layout/VerticalCurvedList"/>
    <dgm:cxn modelId="{DE1F6155-78D3-4C0E-8494-951194EFA88B}" type="presParOf" srcId="{395DADD7-6F8F-4D7B-A121-85A256BDD38D}" destId="{7AF5B023-E53D-4702-9F58-77FE7205976D}" srcOrd="2" destOrd="0" presId="urn:microsoft.com/office/officeart/2008/layout/VerticalCurvedList"/>
    <dgm:cxn modelId="{E868FA3B-B790-4251-937F-1BE56F0EF2D3}" type="presParOf" srcId="{395DADD7-6F8F-4D7B-A121-85A256BDD38D}" destId="{8962F9B3-8B0B-41CA-AF30-8A76AB5DF9A9}" srcOrd="3" destOrd="0" presId="urn:microsoft.com/office/officeart/2008/layout/VerticalCurvedList"/>
    <dgm:cxn modelId="{D10587E6-4B82-49A3-9CF4-E371F39BA69F}" type="presParOf" srcId="{4FAC879C-14E7-493B-84BE-4037F57008D9}" destId="{47D53D99-15E2-4069-AA09-27B317E6B382}" srcOrd="1" destOrd="0" presId="urn:microsoft.com/office/officeart/2008/layout/VerticalCurvedList"/>
    <dgm:cxn modelId="{CEEF24EC-B778-4705-9F0C-708A09B3858B}" type="presParOf" srcId="{4FAC879C-14E7-493B-84BE-4037F57008D9}" destId="{8D9C2A3B-B3D6-4823-B657-4EAA29A87061}" srcOrd="2" destOrd="0" presId="urn:microsoft.com/office/officeart/2008/layout/VerticalCurvedList"/>
    <dgm:cxn modelId="{D8989064-5CAE-48F3-93F7-115B242AEA49}" type="presParOf" srcId="{8D9C2A3B-B3D6-4823-B657-4EAA29A87061}" destId="{B91E7EF0-1CA1-443F-8332-96FB717FCB04}" srcOrd="0" destOrd="0" presId="urn:microsoft.com/office/officeart/2008/layout/VerticalCurvedList"/>
    <dgm:cxn modelId="{74DC8076-D308-4423-9441-C24E249FD9DB}" type="presParOf" srcId="{4FAC879C-14E7-493B-84BE-4037F57008D9}" destId="{D8FFA058-E69C-403B-B7FA-013EC76EB4AF}" srcOrd="3" destOrd="0" presId="urn:microsoft.com/office/officeart/2008/layout/VerticalCurvedList"/>
    <dgm:cxn modelId="{83B4BD6C-88A1-4B86-9C6D-EC5503D28DCB}" type="presParOf" srcId="{4FAC879C-14E7-493B-84BE-4037F57008D9}" destId="{EBEFD24A-907D-4289-ABAA-3C2F196CEC74}" srcOrd="4" destOrd="0" presId="urn:microsoft.com/office/officeart/2008/layout/VerticalCurvedList"/>
    <dgm:cxn modelId="{291D682D-B2FD-48E5-99AD-4AB3BDA9A314}" type="presParOf" srcId="{EBEFD24A-907D-4289-ABAA-3C2F196CEC74}" destId="{14E49058-99E3-4E2D-84E1-BC4239468954}" srcOrd="0" destOrd="0" presId="urn:microsoft.com/office/officeart/2008/layout/VerticalCurvedList"/>
    <dgm:cxn modelId="{107ECD4A-1EEC-4E98-B435-CD6A8F3E48CA}" type="presParOf" srcId="{4FAC879C-14E7-493B-84BE-4037F57008D9}" destId="{DD4B7B3A-20FA-49D4-8ECD-6FE98B958CB7}" srcOrd="5" destOrd="0" presId="urn:microsoft.com/office/officeart/2008/layout/VerticalCurvedList"/>
    <dgm:cxn modelId="{B793CB69-F58B-4593-9F48-CC8A117712F2}" type="presParOf" srcId="{4FAC879C-14E7-493B-84BE-4037F57008D9}" destId="{183D2703-FA9E-4C54-8CD0-93D48797BC10}" srcOrd="6" destOrd="0" presId="urn:microsoft.com/office/officeart/2008/layout/VerticalCurvedList"/>
    <dgm:cxn modelId="{C04685F4-2731-42C6-BCC7-38F9B2DDF22D}" type="presParOf" srcId="{183D2703-FA9E-4C54-8CD0-93D48797BC10}" destId="{F6D335B7-D73F-4B54-8C93-0448C96CC2BA}" srcOrd="0" destOrd="0" presId="urn:microsoft.com/office/officeart/2008/layout/VerticalCurvedList"/>
    <dgm:cxn modelId="{46610FDA-E11C-48C2-BA7A-885643A1A0E1}" type="presParOf" srcId="{4FAC879C-14E7-493B-84BE-4037F57008D9}" destId="{34E2B171-DA64-4DBF-95D8-0FAEAAB20B46}" srcOrd="7" destOrd="0" presId="urn:microsoft.com/office/officeart/2008/layout/VerticalCurvedList"/>
    <dgm:cxn modelId="{56BBAE92-14FC-410B-885B-84513BA4D386}" type="presParOf" srcId="{4FAC879C-14E7-493B-84BE-4037F57008D9}" destId="{62CCCAE8-D1D3-452F-BE8F-F7CF78E64B92}" srcOrd="8" destOrd="0" presId="urn:microsoft.com/office/officeart/2008/layout/VerticalCurvedList"/>
    <dgm:cxn modelId="{ED9FB0ED-DA42-4107-BF71-8EEABA4D48BA}" type="presParOf" srcId="{62CCCAE8-D1D3-452F-BE8F-F7CF78E64B92}" destId="{0D3FEAD4-8911-444E-BFEB-853DF5AAC6DE}" srcOrd="0" destOrd="0" presId="urn:microsoft.com/office/officeart/2008/layout/VerticalCurvedList"/>
    <dgm:cxn modelId="{33D79751-35C0-4254-9DEE-3BE6C9A79E51}" type="presParOf" srcId="{4FAC879C-14E7-493B-84BE-4037F57008D9}" destId="{83F3211B-4E30-495D-921B-134164B4A6C6}" srcOrd="9" destOrd="0" presId="urn:microsoft.com/office/officeart/2008/layout/VerticalCurvedList"/>
    <dgm:cxn modelId="{5AEC1F7C-3B24-4D44-B2D1-8CDBE0B6B03A}" type="presParOf" srcId="{4FAC879C-14E7-493B-84BE-4037F57008D9}" destId="{D8E8A9CB-28D6-464F-A136-72D21F4EA7C0}" srcOrd="10" destOrd="0" presId="urn:microsoft.com/office/officeart/2008/layout/VerticalCurvedList"/>
    <dgm:cxn modelId="{188562E1-5B57-4589-9D40-A139C72F9F60}" type="presParOf" srcId="{D8E8A9CB-28D6-464F-A136-72D21F4EA7C0}" destId="{B3DF1FF8-71B8-43BD-9968-3FE08300D4E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0E32864-7687-4E03-BC08-56A7447FC584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B60336-16F8-4BB2-8AD9-4B4D1F48028E}">
      <dgm:prSet phldrT="[Text]"/>
      <dgm:spPr>
        <a:xfrm>
          <a:off x="2678" y="734399"/>
          <a:ext cx="1370260" cy="15840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BLK_D2D_TOP</a:t>
          </a:r>
        </a:p>
      </dgm:t>
    </dgm:pt>
    <dgm:pt modelId="{6A415797-23B6-4871-B82F-12FF63BA0090}" type="parTrans" cxnId="{7A21B017-28FF-4484-BAA4-16A1D3AFAC34}">
      <dgm:prSet/>
      <dgm:spPr/>
      <dgm:t>
        <a:bodyPr/>
        <a:lstStyle/>
        <a:p>
          <a:endParaRPr lang="en-US"/>
        </a:p>
      </dgm:t>
    </dgm:pt>
    <dgm:pt modelId="{6D630B72-4619-47D9-A3E6-2EB82DD6E9CA}" type="sibTrans" cxnId="{7A21B017-28FF-4484-BAA4-16A1D3AFAC34}">
      <dgm:prSet/>
      <dgm:spPr/>
      <dgm:t>
        <a:bodyPr/>
        <a:lstStyle/>
        <a:p>
          <a:endParaRPr lang="en-US"/>
        </a:p>
      </dgm:t>
    </dgm:pt>
    <dgm:pt modelId="{567BEDE3-B24F-41E6-90A9-2ED3C7E0B3AC}">
      <dgm:prSet phldrT="[Text]"/>
      <dgm:spPr>
        <a:xfrm>
          <a:off x="1756612" y="41399"/>
          <a:ext cx="3727108" cy="1544400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IN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WRITE ONLY PERFORMANCE</a:t>
          </a:r>
          <a:br>
            <a:rPr lang="en-IN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Source ::  BLK_D2D TOP ---------&gt; Destination :: BLK_D2D BOT RAM</a:t>
          </a:r>
          <a:br>
            <a:rPr lang="en-IN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Traffic = 8k</a:t>
          </a:r>
          <a:br>
            <a:rPr lang="en-IN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MO = 04</a:t>
          </a:r>
          <a:br>
            <a:rPr lang="en-IN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awlen = f</a:t>
          </a:r>
          <a:br>
            <a:rPr lang="en-IN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WR Bandwidth from 1st WVALID posedge to last WLAST negedge = 8192/614.88 = 13.32 GBs =&gt; 106.968 Gbits per sec</a:t>
          </a:r>
          <a:endParaRPr lang="en-U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6506AB8-B072-454D-93D9-D7593FB7C145}" type="parTrans" cxnId="{1887718B-EAB1-4B07-9B70-C24AC9336255}">
      <dgm:prSet/>
      <dgm:spPr/>
      <dgm:t>
        <a:bodyPr/>
        <a:lstStyle/>
        <a:p>
          <a:endParaRPr lang="en-US"/>
        </a:p>
      </dgm:t>
    </dgm:pt>
    <dgm:pt modelId="{A376E917-912F-4BBF-BA8E-9EC0A2A80869}" type="sibTrans" cxnId="{1887718B-EAB1-4B07-9B70-C24AC9336255}">
      <dgm:prSet/>
      <dgm:spPr/>
      <dgm:t>
        <a:bodyPr/>
        <a:lstStyle/>
        <a:p>
          <a:endParaRPr lang="en-US"/>
        </a:p>
      </dgm:t>
    </dgm:pt>
    <dgm:pt modelId="{FD50745D-D56B-4D21-8BA8-07B70A7288D0}">
      <dgm:prSet phldrT="[Text]"/>
      <dgm:spPr>
        <a:xfrm>
          <a:off x="2678" y="2307600"/>
          <a:ext cx="1370260" cy="15840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IN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BLK_D2D BOT</a:t>
          </a: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487C2F5-D5B8-4FB6-BB80-ECD61B72938E}" type="parTrans" cxnId="{37271C3F-8B64-45F2-9B3C-9699AB5F264D}">
      <dgm:prSet/>
      <dgm:spPr/>
      <dgm:t>
        <a:bodyPr/>
        <a:lstStyle/>
        <a:p>
          <a:endParaRPr lang="en-US"/>
        </a:p>
      </dgm:t>
    </dgm:pt>
    <dgm:pt modelId="{4823D3F2-57FB-4312-AEAB-1259174F4BD1}" type="sibTrans" cxnId="{37271C3F-8B64-45F2-9B3C-9699AB5F264D}">
      <dgm:prSet/>
      <dgm:spPr/>
      <dgm:t>
        <a:bodyPr/>
        <a:lstStyle/>
        <a:p>
          <a:endParaRPr lang="en-US"/>
        </a:p>
      </dgm:t>
    </dgm:pt>
    <dgm:pt modelId="{2D6A2950-683E-4C04-A142-9D623BA14A62}">
      <dgm:prSet phldrT="[Text]"/>
      <dgm:spPr>
        <a:xfrm>
          <a:off x="1756612" y="41399"/>
          <a:ext cx="3727108" cy="1544400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IN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READ ONLY PERFORMANCE</a:t>
          </a:r>
          <a:br>
            <a:rPr lang="en-IN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Traffic = 8k</a:t>
          </a:r>
          <a:br>
            <a:rPr lang="en-IN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MO = 04</a:t>
          </a:r>
          <a:br>
            <a:rPr lang="en-IN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arlen = f</a:t>
          </a:r>
          <a:br>
            <a:rPr lang="en-IN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RD Bandwidth from 1st RVALID posedge to last RLAST negedge = 8192/547.344 = 14.96 GBs =&gt; 119.968 Gbits per sec</a:t>
          </a:r>
          <a:endParaRPr lang="en-U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D491EF1-468B-444E-99A6-04E915B268EE}" type="parTrans" cxnId="{CE3C36B5-15F9-4DF9-8DFD-2CF263536639}">
      <dgm:prSet/>
      <dgm:spPr/>
      <dgm:t>
        <a:bodyPr/>
        <a:lstStyle/>
        <a:p>
          <a:endParaRPr lang="en-US"/>
        </a:p>
      </dgm:t>
    </dgm:pt>
    <dgm:pt modelId="{386350FF-DF26-4428-B050-9227158D62C9}" type="sibTrans" cxnId="{CE3C36B5-15F9-4DF9-8DFD-2CF263536639}">
      <dgm:prSet/>
      <dgm:spPr/>
      <dgm:t>
        <a:bodyPr/>
        <a:lstStyle/>
        <a:p>
          <a:endParaRPr lang="en-US"/>
        </a:p>
      </dgm:t>
    </dgm:pt>
    <dgm:pt modelId="{E0B76D08-3059-420B-B67B-121311CACDF9}">
      <dgm:prSet phldrT="[Text]"/>
      <dgm:spPr>
        <a:xfrm>
          <a:off x="1756612" y="1614600"/>
          <a:ext cx="3727108" cy="1544400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IN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WRITE ONLY PERFORMANCE</a:t>
          </a:r>
          <a:br>
            <a:rPr lang="en-IN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Source ::  BLK_D2D BOT ---------&gt; Destination :: BLK_D2D TOP RAM</a:t>
          </a:r>
          <a:br>
            <a:rPr lang="en-IN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Traffic = 32k</a:t>
          </a:r>
          <a:br>
            <a:rPr lang="en-IN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MO = 04</a:t>
          </a:r>
          <a:br>
            <a:rPr lang="en-IN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awlen = f</a:t>
          </a:r>
          <a:br>
            <a:rPr lang="en-IN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WR Bandwidth from 1st WVALID posedge to last WLAST negedge = 32768/2501.856 = 13.09 GBs =&gt; 104.77 Gbits per sec</a:t>
          </a:r>
          <a:endParaRPr lang="en-U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20E0A68-7FDF-4399-8536-5931802D3F91}" type="parTrans" cxnId="{5DA40B5D-0A03-413A-9824-4CCFF6DBB10D}">
      <dgm:prSet/>
      <dgm:spPr/>
      <dgm:t>
        <a:bodyPr/>
        <a:lstStyle/>
        <a:p>
          <a:endParaRPr lang="en-US"/>
        </a:p>
      </dgm:t>
    </dgm:pt>
    <dgm:pt modelId="{CE89D260-C021-4135-A26E-87621B06E4A1}" type="sibTrans" cxnId="{5DA40B5D-0A03-413A-9824-4CCFF6DBB10D}">
      <dgm:prSet/>
      <dgm:spPr/>
      <dgm:t>
        <a:bodyPr/>
        <a:lstStyle/>
        <a:p>
          <a:endParaRPr lang="en-US"/>
        </a:p>
      </dgm:t>
    </dgm:pt>
    <dgm:pt modelId="{BFC839F8-9C4A-4702-98A7-8D0BF2FF4446}">
      <dgm:prSet phldrT="[Text]"/>
      <dgm:spPr>
        <a:xfrm>
          <a:off x="1756612" y="1614600"/>
          <a:ext cx="3727108" cy="1544400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IN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READ ONLY PERFORMANCE</a:t>
          </a:r>
          <a:br>
            <a:rPr lang="en-IN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Traffic = 32k</a:t>
          </a:r>
          <a:br>
            <a:rPr lang="en-IN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MO = 04</a:t>
          </a:r>
          <a:br>
            <a:rPr lang="en-IN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 dirty="0" err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arlen</a:t>
          </a:r>
          <a:r>
            <a:rPr lang="en-IN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= f</a:t>
          </a:r>
          <a:br>
            <a:rPr lang="en-IN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RD Bandwidth from 1st RVALID </a:t>
          </a:r>
          <a:r>
            <a:rPr lang="en-IN" dirty="0" err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posedge</a:t>
          </a:r>
          <a:r>
            <a:rPr lang="en-IN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to last RLAST </a:t>
          </a:r>
          <a:r>
            <a:rPr lang="en-IN" dirty="0" err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negedge</a:t>
          </a:r>
          <a:r>
            <a:rPr lang="en-IN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= 32768/2192.4 = 14.94 GBs =&gt; 119.56 </a:t>
          </a:r>
          <a:r>
            <a:rPr lang="en-IN" dirty="0" err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Gbits</a:t>
          </a:r>
          <a:r>
            <a:rPr lang="en-IN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per sec</a:t>
          </a: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CD0CAF5-AB7F-4840-A4A6-891F1135CFBC}" type="parTrans" cxnId="{AC1E6773-25C2-43F7-8A4D-6661A69E81F0}">
      <dgm:prSet/>
      <dgm:spPr/>
      <dgm:t>
        <a:bodyPr/>
        <a:lstStyle/>
        <a:p>
          <a:endParaRPr lang="en-US"/>
        </a:p>
      </dgm:t>
    </dgm:pt>
    <dgm:pt modelId="{C5CEFC67-8320-4B82-8EB4-1AF32B19199E}" type="sibTrans" cxnId="{AC1E6773-25C2-43F7-8A4D-6661A69E81F0}">
      <dgm:prSet/>
      <dgm:spPr/>
      <dgm:t>
        <a:bodyPr/>
        <a:lstStyle/>
        <a:p>
          <a:endParaRPr lang="en-US"/>
        </a:p>
      </dgm:t>
    </dgm:pt>
    <dgm:pt modelId="{434ADA43-4CF1-4BE1-92C2-4E8796AF1C72}" type="pres">
      <dgm:prSet presAssocID="{B0E32864-7687-4E03-BC08-56A7447FC5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26A856-5DE0-4546-8722-142DF43BC668}" type="pres">
      <dgm:prSet presAssocID="{56B60336-16F8-4BB2-8AD9-4B4D1F48028E}" presName="linNode" presStyleCnt="0"/>
      <dgm:spPr/>
    </dgm:pt>
    <dgm:pt modelId="{7C619B3B-A417-4868-B46E-4B866F9B327F}" type="pres">
      <dgm:prSet presAssocID="{56B60336-16F8-4BB2-8AD9-4B4D1F48028E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98F1D5-2D66-4D62-8B5C-6306E4B50819}" type="pres">
      <dgm:prSet presAssocID="{56B60336-16F8-4BB2-8AD9-4B4D1F48028E}" presName="bracket" presStyleLbl="parChTrans1D1" presStyleIdx="0" presStyleCnt="2"/>
      <dgm:spPr>
        <a:xfrm>
          <a:off x="1372939" y="41399"/>
          <a:ext cx="274052" cy="1544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776119DC-806B-45B1-9128-37590FAAFD29}" type="pres">
      <dgm:prSet presAssocID="{56B60336-16F8-4BB2-8AD9-4B4D1F48028E}" presName="spH" presStyleCnt="0"/>
      <dgm:spPr/>
    </dgm:pt>
    <dgm:pt modelId="{552E7093-DBBA-47AB-8F42-02EA9C06DEC6}" type="pres">
      <dgm:prSet presAssocID="{56B60336-16F8-4BB2-8AD9-4B4D1F48028E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6A1C06-4A52-4D2D-8028-802D6B834F01}" type="pres">
      <dgm:prSet presAssocID="{6D630B72-4619-47D9-A3E6-2EB82DD6E9CA}" presName="spV" presStyleCnt="0"/>
      <dgm:spPr/>
    </dgm:pt>
    <dgm:pt modelId="{4B2C2634-FD83-45D2-96C3-DDBEBDD506D1}" type="pres">
      <dgm:prSet presAssocID="{FD50745D-D56B-4D21-8BA8-07B70A7288D0}" presName="linNode" presStyleCnt="0"/>
      <dgm:spPr/>
    </dgm:pt>
    <dgm:pt modelId="{8914AA45-D1CB-4389-8713-F873186D5945}" type="pres">
      <dgm:prSet presAssocID="{FD50745D-D56B-4D21-8BA8-07B70A7288D0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34DD12-BCFE-4B9B-9319-87C99335E9A4}" type="pres">
      <dgm:prSet presAssocID="{FD50745D-D56B-4D21-8BA8-07B70A7288D0}" presName="bracket" presStyleLbl="parChTrans1D1" presStyleIdx="1" presStyleCnt="2"/>
      <dgm:spPr>
        <a:xfrm>
          <a:off x="1372939" y="1614600"/>
          <a:ext cx="274052" cy="1544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47365EA8-4D03-4ADA-86AE-E56591C787CA}" type="pres">
      <dgm:prSet presAssocID="{FD50745D-D56B-4D21-8BA8-07B70A7288D0}" presName="spH" presStyleCnt="0"/>
      <dgm:spPr/>
    </dgm:pt>
    <dgm:pt modelId="{3373CA89-2F03-4604-A84B-F891DB54FEFE}" type="pres">
      <dgm:prSet presAssocID="{FD50745D-D56B-4D21-8BA8-07B70A7288D0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87718B-EAB1-4B07-9B70-C24AC9336255}" srcId="{56B60336-16F8-4BB2-8AD9-4B4D1F48028E}" destId="{567BEDE3-B24F-41E6-90A9-2ED3C7E0B3AC}" srcOrd="0" destOrd="0" parTransId="{46506AB8-B072-454D-93D9-D7593FB7C145}" sibTransId="{A376E917-912F-4BBF-BA8E-9EC0A2A80869}"/>
    <dgm:cxn modelId="{CEA404E5-BD32-4D14-B735-7544EB9FFA2E}" type="presOf" srcId="{56B60336-16F8-4BB2-8AD9-4B4D1F48028E}" destId="{7C619B3B-A417-4868-B46E-4B866F9B327F}" srcOrd="0" destOrd="0" presId="urn:diagrams.loki3.com/BracketList"/>
    <dgm:cxn modelId="{0CE3018C-0109-4B86-825A-69545C656980}" type="presOf" srcId="{B0E32864-7687-4E03-BC08-56A7447FC584}" destId="{434ADA43-4CF1-4BE1-92C2-4E8796AF1C72}" srcOrd="0" destOrd="0" presId="urn:diagrams.loki3.com/BracketList"/>
    <dgm:cxn modelId="{4B920EDE-0D29-4BA1-AD20-58E2A12AB164}" type="presOf" srcId="{FD50745D-D56B-4D21-8BA8-07B70A7288D0}" destId="{8914AA45-D1CB-4389-8713-F873186D5945}" srcOrd="0" destOrd="0" presId="urn:diagrams.loki3.com/BracketList"/>
    <dgm:cxn modelId="{37271C3F-8B64-45F2-9B3C-9699AB5F264D}" srcId="{B0E32864-7687-4E03-BC08-56A7447FC584}" destId="{FD50745D-D56B-4D21-8BA8-07B70A7288D0}" srcOrd="1" destOrd="0" parTransId="{F487C2F5-D5B8-4FB6-BB80-ECD61B72938E}" sibTransId="{4823D3F2-57FB-4312-AEAB-1259174F4BD1}"/>
    <dgm:cxn modelId="{9127478B-7ACF-4D07-B2D8-039D7A55C62E}" type="presOf" srcId="{BFC839F8-9C4A-4702-98A7-8D0BF2FF4446}" destId="{3373CA89-2F03-4604-A84B-F891DB54FEFE}" srcOrd="0" destOrd="1" presId="urn:diagrams.loki3.com/BracketList"/>
    <dgm:cxn modelId="{5CE547CA-8CEE-4F9D-AACD-F5EACA6F2A34}" type="presOf" srcId="{2D6A2950-683E-4C04-A142-9D623BA14A62}" destId="{552E7093-DBBA-47AB-8F42-02EA9C06DEC6}" srcOrd="0" destOrd="1" presId="urn:diagrams.loki3.com/BracketList"/>
    <dgm:cxn modelId="{0E5C151A-CF94-47E5-A528-A449661B830A}" type="presOf" srcId="{E0B76D08-3059-420B-B67B-121311CACDF9}" destId="{3373CA89-2F03-4604-A84B-F891DB54FEFE}" srcOrd="0" destOrd="0" presId="urn:diagrams.loki3.com/BracketList"/>
    <dgm:cxn modelId="{5DA40B5D-0A03-413A-9824-4CCFF6DBB10D}" srcId="{FD50745D-D56B-4D21-8BA8-07B70A7288D0}" destId="{E0B76D08-3059-420B-B67B-121311CACDF9}" srcOrd="0" destOrd="0" parTransId="{B20E0A68-7FDF-4399-8536-5931802D3F91}" sibTransId="{CE89D260-C021-4135-A26E-87621B06E4A1}"/>
    <dgm:cxn modelId="{AC1E6773-25C2-43F7-8A4D-6661A69E81F0}" srcId="{FD50745D-D56B-4D21-8BA8-07B70A7288D0}" destId="{BFC839F8-9C4A-4702-98A7-8D0BF2FF4446}" srcOrd="1" destOrd="0" parTransId="{6CD0CAF5-AB7F-4840-A4A6-891F1135CFBC}" sibTransId="{C5CEFC67-8320-4B82-8EB4-1AF32B19199E}"/>
    <dgm:cxn modelId="{7A21B017-28FF-4484-BAA4-16A1D3AFAC34}" srcId="{B0E32864-7687-4E03-BC08-56A7447FC584}" destId="{56B60336-16F8-4BB2-8AD9-4B4D1F48028E}" srcOrd="0" destOrd="0" parTransId="{6A415797-23B6-4871-B82F-12FF63BA0090}" sibTransId="{6D630B72-4619-47D9-A3E6-2EB82DD6E9CA}"/>
    <dgm:cxn modelId="{A34FD49A-3AD9-4712-906C-03FD4A52DD9F}" type="presOf" srcId="{567BEDE3-B24F-41E6-90A9-2ED3C7E0B3AC}" destId="{552E7093-DBBA-47AB-8F42-02EA9C06DEC6}" srcOrd="0" destOrd="0" presId="urn:diagrams.loki3.com/BracketList"/>
    <dgm:cxn modelId="{CE3C36B5-15F9-4DF9-8DFD-2CF263536639}" srcId="{56B60336-16F8-4BB2-8AD9-4B4D1F48028E}" destId="{2D6A2950-683E-4C04-A142-9D623BA14A62}" srcOrd="1" destOrd="0" parTransId="{BD491EF1-468B-444E-99A6-04E915B268EE}" sibTransId="{386350FF-DF26-4428-B050-9227158D62C9}"/>
    <dgm:cxn modelId="{72EA29FD-4A13-4786-8C42-B72C0A31A723}" type="presParOf" srcId="{434ADA43-4CF1-4BE1-92C2-4E8796AF1C72}" destId="{3626A856-5DE0-4546-8722-142DF43BC668}" srcOrd="0" destOrd="0" presId="urn:diagrams.loki3.com/BracketList"/>
    <dgm:cxn modelId="{D8C5AD10-0D16-44AF-8254-3419833C6618}" type="presParOf" srcId="{3626A856-5DE0-4546-8722-142DF43BC668}" destId="{7C619B3B-A417-4868-B46E-4B866F9B327F}" srcOrd="0" destOrd="0" presId="urn:diagrams.loki3.com/BracketList"/>
    <dgm:cxn modelId="{6D0F142B-465A-4637-9FC3-78CF2E869F40}" type="presParOf" srcId="{3626A856-5DE0-4546-8722-142DF43BC668}" destId="{1198F1D5-2D66-4D62-8B5C-6306E4B50819}" srcOrd="1" destOrd="0" presId="urn:diagrams.loki3.com/BracketList"/>
    <dgm:cxn modelId="{2305A782-80AB-4DE7-9FDD-BB409F41C735}" type="presParOf" srcId="{3626A856-5DE0-4546-8722-142DF43BC668}" destId="{776119DC-806B-45B1-9128-37590FAAFD29}" srcOrd="2" destOrd="0" presId="urn:diagrams.loki3.com/BracketList"/>
    <dgm:cxn modelId="{97987BCD-1B53-46F2-BD69-9EE8F00B9F32}" type="presParOf" srcId="{3626A856-5DE0-4546-8722-142DF43BC668}" destId="{552E7093-DBBA-47AB-8F42-02EA9C06DEC6}" srcOrd="3" destOrd="0" presId="urn:diagrams.loki3.com/BracketList"/>
    <dgm:cxn modelId="{AFFEF6DB-23D2-48B0-ABD4-6FE18AC5BF3A}" type="presParOf" srcId="{434ADA43-4CF1-4BE1-92C2-4E8796AF1C72}" destId="{496A1C06-4A52-4D2D-8028-802D6B834F01}" srcOrd="1" destOrd="0" presId="urn:diagrams.loki3.com/BracketList"/>
    <dgm:cxn modelId="{A592C611-0E60-44E1-B47B-1BBE561F80B3}" type="presParOf" srcId="{434ADA43-4CF1-4BE1-92C2-4E8796AF1C72}" destId="{4B2C2634-FD83-45D2-96C3-DDBEBDD506D1}" srcOrd="2" destOrd="0" presId="urn:diagrams.loki3.com/BracketList"/>
    <dgm:cxn modelId="{78BBF49A-4E1D-47DD-BB6C-DA14F8AA2128}" type="presParOf" srcId="{4B2C2634-FD83-45D2-96C3-DDBEBDD506D1}" destId="{8914AA45-D1CB-4389-8713-F873186D5945}" srcOrd="0" destOrd="0" presId="urn:diagrams.loki3.com/BracketList"/>
    <dgm:cxn modelId="{40BF0EA7-362C-4E0B-BA26-D57793AE96BF}" type="presParOf" srcId="{4B2C2634-FD83-45D2-96C3-DDBEBDD506D1}" destId="{2034DD12-BCFE-4B9B-9319-87C99335E9A4}" srcOrd="1" destOrd="0" presId="urn:diagrams.loki3.com/BracketList"/>
    <dgm:cxn modelId="{9E84746F-E32F-42B8-9158-5CB613D62FB5}" type="presParOf" srcId="{4B2C2634-FD83-45D2-96C3-DDBEBDD506D1}" destId="{47365EA8-4D03-4ADA-86AE-E56591C787CA}" srcOrd="2" destOrd="0" presId="urn:diagrams.loki3.com/BracketList"/>
    <dgm:cxn modelId="{7611B070-76B5-4A0E-B4FA-3EC96E47D612}" type="presParOf" srcId="{4B2C2634-FD83-45D2-96C3-DDBEBDD506D1}" destId="{3373CA89-2F03-4604-A84B-F891DB54FEFE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630C0D-75F6-48BD-A88A-E858EF52B146}">
      <dsp:nvSpPr>
        <dsp:cNvPr id="0" name=""/>
        <dsp:cNvSpPr/>
      </dsp:nvSpPr>
      <dsp:spPr>
        <a:xfrm>
          <a:off x="0" y="1958"/>
          <a:ext cx="4064000" cy="856416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Reduction in wire-length</a:t>
          </a:r>
          <a:endParaRPr lang="en-US" sz="2600" kern="1200" dirty="0"/>
        </a:p>
      </dsp:txBody>
      <dsp:txXfrm>
        <a:off x="0" y="1958"/>
        <a:ext cx="4064000" cy="856416"/>
      </dsp:txXfrm>
    </dsp:sp>
    <dsp:sp modelId="{B34E143C-FCA7-4ED6-842E-42537EB578BE}">
      <dsp:nvSpPr>
        <dsp:cNvPr id="0" name=""/>
        <dsp:cNvSpPr/>
      </dsp:nvSpPr>
      <dsp:spPr>
        <a:xfrm>
          <a:off x="0" y="901195"/>
          <a:ext cx="4064000" cy="856416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Efficient power consumption</a:t>
          </a:r>
          <a:endParaRPr lang="en-US" sz="2600" kern="1200" dirty="0"/>
        </a:p>
      </dsp:txBody>
      <dsp:txXfrm>
        <a:off x="0" y="901195"/>
        <a:ext cx="4064000" cy="856416"/>
      </dsp:txXfrm>
    </dsp:sp>
    <dsp:sp modelId="{F05F07D6-21D4-441F-9751-8A2F5ABFA5F7}">
      <dsp:nvSpPr>
        <dsp:cNvPr id="0" name=""/>
        <dsp:cNvSpPr/>
      </dsp:nvSpPr>
      <dsp:spPr>
        <a:xfrm>
          <a:off x="0" y="1800432"/>
          <a:ext cx="4064000" cy="856416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Improved packing density</a:t>
          </a:r>
          <a:endParaRPr lang="en-US" sz="2600" kern="1200" dirty="0"/>
        </a:p>
      </dsp:txBody>
      <dsp:txXfrm>
        <a:off x="0" y="1800432"/>
        <a:ext cx="4064000" cy="856416"/>
      </dsp:txXfrm>
    </dsp:sp>
    <dsp:sp modelId="{CAD1B28E-49AC-48AF-A6E3-03B21F60A019}">
      <dsp:nvSpPr>
        <dsp:cNvPr id="0" name=""/>
        <dsp:cNvSpPr/>
      </dsp:nvSpPr>
      <dsp:spPr>
        <a:xfrm>
          <a:off x="907000" y="2699669"/>
          <a:ext cx="2250000" cy="856416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Noise immunity</a:t>
          </a:r>
          <a:endParaRPr lang="en-US" sz="2600" kern="1200" dirty="0"/>
        </a:p>
      </dsp:txBody>
      <dsp:txXfrm>
        <a:off x="907000" y="2699669"/>
        <a:ext cx="2250000" cy="856416"/>
      </dsp:txXfrm>
    </dsp:sp>
    <dsp:sp modelId="{53024436-795C-4D5F-A0AD-FF4974A7D9AF}">
      <dsp:nvSpPr>
        <dsp:cNvPr id="0" name=""/>
        <dsp:cNvSpPr/>
      </dsp:nvSpPr>
      <dsp:spPr>
        <a:xfrm>
          <a:off x="456999" y="3598906"/>
          <a:ext cx="3150000" cy="856416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Superior performance</a:t>
          </a:r>
          <a:endParaRPr lang="en-US" sz="2600" kern="1200" dirty="0"/>
        </a:p>
      </dsp:txBody>
      <dsp:txXfrm>
        <a:off x="456999" y="3598906"/>
        <a:ext cx="3150000" cy="8564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456114-7311-482D-8727-9D346B6E1ECD}">
      <dsp:nvSpPr>
        <dsp:cNvPr id="0" name=""/>
        <dsp:cNvSpPr/>
      </dsp:nvSpPr>
      <dsp:spPr>
        <a:xfrm rot="5400000">
          <a:off x="6856864" y="-2753206"/>
          <a:ext cx="1209278" cy="70225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Multiple masters in top and bottom die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Concurrent traffic generation from all the CPU cores, traffic generator and PCIE master</a:t>
          </a:r>
          <a:endParaRPr lang="en-US" sz="1700" kern="1200" dirty="0"/>
        </a:p>
      </dsp:txBody>
      <dsp:txXfrm rot="-5400000">
        <a:off x="3950207" y="212483"/>
        <a:ext cx="6963560" cy="1091214"/>
      </dsp:txXfrm>
    </dsp:sp>
    <dsp:sp modelId="{DE4938B8-842C-45E9-8335-40B701B3D0BB}">
      <dsp:nvSpPr>
        <dsp:cNvPr id="0" name=""/>
        <dsp:cNvSpPr/>
      </dsp:nvSpPr>
      <dsp:spPr>
        <a:xfrm>
          <a:off x="0" y="2290"/>
          <a:ext cx="3950208" cy="15115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Real Time Application Scenarios</a:t>
          </a:r>
          <a:endParaRPr lang="en-US" sz="3200" kern="1200" dirty="0"/>
        </a:p>
      </dsp:txBody>
      <dsp:txXfrm>
        <a:off x="73790" y="76080"/>
        <a:ext cx="3802628" cy="1364017"/>
      </dsp:txXfrm>
    </dsp:sp>
    <dsp:sp modelId="{7830F6CE-9C72-4FBC-9C1B-C608CA33C71A}">
      <dsp:nvSpPr>
        <dsp:cNvPr id="0" name=""/>
        <dsp:cNvSpPr/>
      </dsp:nvSpPr>
      <dsp:spPr>
        <a:xfrm rot="5400000">
          <a:off x="6856864" y="-1166029"/>
          <a:ext cx="1209278" cy="70225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Different crystal oscillators in top and bottom die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Clock skewer and jitter inducing </a:t>
          </a:r>
          <a:r>
            <a:rPr lang="en-US" sz="1700" kern="1200" dirty="0" err="1" smtClean="0"/>
            <a:t>testbench</a:t>
          </a:r>
          <a:r>
            <a:rPr lang="en-US" sz="1700" kern="1200" dirty="0" smtClean="0"/>
            <a:t> component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Tuning of coarse grain and fine grain delays</a:t>
          </a:r>
          <a:endParaRPr lang="en-US" sz="1700" kern="1200" dirty="0"/>
        </a:p>
      </dsp:txBody>
      <dsp:txXfrm rot="-5400000">
        <a:off x="3950207" y="1799660"/>
        <a:ext cx="6963560" cy="1091214"/>
      </dsp:txXfrm>
    </dsp:sp>
    <dsp:sp modelId="{B6015165-90C7-43F5-A007-F470887E76BF}">
      <dsp:nvSpPr>
        <dsp:cNvPr id="0" name=""/>
        <dsp:cNvSpPr/>
      </dsp:nvSpPr>
      <dsp:spPr>
        <a:xfrm>
          <a:off x="0" y="1589467"/>
          <a:ext cx="3950208" cy="15115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Clock jitter and skew introduction</a:t>
          </a:r>
          <a:endParaRPr lang="en-US" sz="3200" kern="1200" dirty="0"/>
        </a:p>
      </dsp:txBody>
      <dsp:txXfrm>
        <a:off x="73790" y="1663257"/>
        <a:ext cx="3802628" cy="1364017"/>
      </dsp:txXfrm>
    </dsp:sp>
    <dsp:sp modelId="{66CD40DD-2B4D-4B87-BAFC-06EAAA73D243}">
      <dsp:nvSpPr>
        <dsp:cNvPr id="0" name=""/>
        <dsp:cNvSpPr/>
      </dsp:nvSpPr>
      <dsp:spPr>
        <a:xfrm rot="5400000">
          <a:off x="6856864" y="421147"/>
          <a:ext cx="1209278" cy="70225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Independent operational clocks of D2D_master_interface and D2D_slave_interface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Confirmation on robustness of flow control</a:t>
          </a:r>
          <a:endParaRPr lang="en-US" sz="1700" kern="1200" dirty="0"/>
        </a:p>
      </dsp:txBody>
      <dsp:txXfrm rot="-5400000">
        <a:off x="3950207" y="3386836"/>
        <a:ext cx="6963560" cy="1091214"/>
      </dsp:txXfrm>
    </dsp:sp>
    <dsp:sp modelId="{FA7C0587-35E7-4D8F-B960-E00AAC3F6207}">
      <dsp:nvSpPr>
        <dsp:cNvPr id="0" name=""/>
        <dsp:cNvSpPr/>
      </dsp:nvSpPr>
      <dsp:spPr>
        <a:xfrm>
          <a:off x="0" y="3176645"/>
          <a:ext cx="3950208" cy="15115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Variable clock ratios with traffic stress</a:t>
          </a:r>
          <a:endParaRPr lang="en-US" sz="3200" kern="1200" dirty="0"/>
        </a:p>
      </dsp:txBody>
      <dsp:txXfrm>
        <a:off x="73790" y="3250435"/>
        <a:ext cx="3802628" cy="13640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A5504E-31D6-440D-AA11-7DEFBAE61988}">
      <dsp:nvSpPr>
        <dsp:cNvPr id="0" name=""/>
        <dsp:cNvSpPr/>
      </dsp:nvSpPr>
      <dsp:spPr>
        <a:xfrm rot="5400000">
          <a:off x="6847042" y="-2740891"/>
          <a:ext cx="1228923" cy="70225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Verification in a single IP environment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Internal loopback, external loopback and remote loopback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Testing on various pattern generation modes</a:t>
          </a:r>
          <a:endParaRPr lang="en-US" sz="1700" kern="1200" dirty="0"/>
        </a:p>
      </dsp:txBody>
      <dsp:txXfrm rot="-5400000">
        <a:off x="3950208" y="215934"/>
        <a:ext cx="6962601" cy="1108941"/>
      </dsp:txXfrm>
    </dsp:sp>
    <dsp:sp modelId="{2703D794-81C3-4137-AD31-C8DD7BD802DB}">
      <dsp:nvSpPr>
        <dsp:cNvPr id="0" name=""/>
        <dsp:cNvSpPr/>
      </dsp:nvSpPr>
      <dsp:spPr>
        <a:xfrm>
          <a:off x="0" y="2327"/>
          <a:ext cx="3950208" cy="15361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System level tests for ATE</a:t>
          </a:r>
          <a:endParaRPr lang="en-US" sz="3200" kern="1200" dirty="0"/>
        </a:p>
      </dsp:txBody>
      <dsp:txXfrm>
        <a:off x="74989" y="77316"/>
        <a:ext cx="3800230" cy="1386176"/>
      </dsp:txXfrm>
    </dsp:sp>
    <dsp:sp modelId="{678F2115-D686-4197-A086-F8938F6F8970}">
      <dsp:nvSpPr>
        <dsp:cNvPr id="0" name=""/>
        <dsp:cNvSpPr/>
      </dsp:nvSpPr>
      <dsp:spPr>
        <a:xfrm rot="5400000">
          <a:off x="6847042" y="-1127929"/>
          <a:ext cx="1228923" cy="70225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Support for 20 unique interrupts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Two GIC600s present in top and bottom die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Communication between GIC 600s happen through AXI stream interface</a:t>
          </a:r>
          <a:endParaRPr lang="en-US" sz="1700" kern="1200" dirty="0"/>
        </a:p>
      </dsp:txBody>
      <dsp:txXfrm rot="-5400000">
        <a:off x="3950208" y="1828896"/>
        <a:ext cx="6962601" cy="1108941"/>
      </dsp:txXfrm>
    </dsp:sp>
    <dsp:sp modelId="{A4999741-6490-4A7B-911A-11906F28F9A9}">
      <dsp:nvSpPr>
        <dsp:cNvPr id="0" name=""/>
        <dsp:cNvSpPr/>
      </dsp:nvSpPr>
      <dsp:spPr>
        <a:xfrm>
          <a:off x="0" y="1615289"/>
          <a:ext cx="3950208" cy="15361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Cross die interrupt handling</a:t>
          </a:r>
          <a:endParaRPr lang="en-US" sz="3200" kern="1200" dirty="0"/>
        </a:p>
      </dsp:txBody>
      <dsp:txXfrm>
        <a:off x="74989" y="1690278"/>
        <a:ext cx="3800230" cy="1386176"/>
      </dsp:txXfrm>
    </dsp:sp>
    <dsp:sp modelId="{F2E1350E-E1B4-42F5-A985-7A6729575840}">
      <dsp:nvSpPr>
        <dsp:cNvPr id="0" name=""/>
        <dsp:cNvSpPr/>
      </dsp:nvSpPr>
      <dsp:spPr>
        <a:xfrm rot="5400000">
          <a:off x="6847042" y="485032"/>
          <a:ext cx="1228923" cy="70225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Dies operate at different voltages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Different voltage rails for </a:t>
          </a:r>
          <a:r>
            <a:rPr lang="it-IT" sz="1700" kern="1200" dirty="0" smtClean="0"/>
            <a:t>PLLs, D2D core, TSV_TX_IO and TSV_RX_IO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Various power aware verification checks</a:t>
          </a:r>
          <a:endParaRPr lang="en-US" sz="1700" kern="1200" dirty="0"/>
        </a:p>
      </dsp:txBody>
      <dsp:txXfrm rot="-5400000">
        <a:off x="3950208" y="3441858"/>
        <a:ext cx="6962601" cy="1108941"/>
      </dsp:txXfrm>
    </dsp:sp>
    <dsp:sp modelId="{6225C605-533D-4457-B534-8D83DBCEB70D}">
      <dsp:nvSpPr>
        <dsp:cNvPr id="0" name=""/>
        <dsp:cNvSpPr/>
      </dsp:nvSpPr>
      <dsp:spPr>
        <a:xfrm>
          <a:off x="0" y="3228251"/>
          <a:ext cx="3950208" cy="15361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Low power verification</a:t>
          </a:r>
          <a:endParaRPr lang="en-US" sz="3200" kern="1200" dirty="0"/>
        </a:p>
      </dsp:txBody>
      <dsp:txXfrm>
        <a:off x="74989" y="3303240"/>
        <a:ext cx="3800230" cy="13861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9E6FF4-1388-4556-BFAF-A44D01D6866C}">
      <dsp:nvSpPr>
        <dsp:cNvPr id="0" name=""/>
        <dsp:cNvSpPr/>
      </dsp:nvSpPr>
      <dsp:spPr>
        <a:xfrm>
          <a:off x="-5475606" y="-838384"/>
          <a:ext cx="6519701" cy="6519701"/>
        </a:xfrm>
        <a:prstGeom prst="blockArc">
          <a:avLst>
            <a:gd name="adj1" fmla="val 18900000"/>
            <a:gd name="adj2" fmla="val 2700000"/>
            <a:gd name="adj3" fmla="val 33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D53D99-15E2-4069-AA09-27B317E6B382}">
      <dsp:nvSpPr>
        <dsp:cNvPr id="0" name=""/>
        <dsp:cNvSpPr/>
      </dsp:nvSpPr>
      <dsp:spPr>
        <a:xfrm>
          <a:off x="456516" y="302586"/>
          <a:ext cx="11134594" cy="6055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664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Protocol violations for various configurable AXI parameters</a:t>
          </a:r>
          <a:endParaRPr lang="en-US" sz="3000" kern="1200" dirty="0"/>
        </a:p>
      </dsp:txBody>
      <dsp:txXfrm>
        <a:off x="456516" y="302586"/>
        <a:ext cx="11134594" cy="605560"/>
      </dsp:txXfrm>
    </dsp:sp>
    <dsp:sp modelId="{B91E7EF0-1CA1-443F-8332-96FB717FCB04}">
      <dsp:nvSpPr>
        <dsp:cNvPr id="0" name=""/>
        <dsp:cNvSpPr/>
      </dsp:nvSpPr>
      <dsp:spPr>
        <a:xfrm>
          <a:off x="78041" y="226891"/>
          <a:ext cx="756950" cy="7569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FFA058-E69C-403B-B7FA-013EC76EB4AF}">
      <dsp:nvSpPr>
        <dsp:cNvPr id="0" name=""/>
        <dsp:cNvSpPr/>
      </dsp:nvSpPr>
      <dsp:spPr>
        <a:xfrm>
          <a:off x="890443" y="1210636"/>
          <a:ext cx="10700667" cy="6055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664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Transactions hang during multi-master D2D interface access</a:t>
          </a:r>
          <a:endParaRPr lang="en-US" sz="3000" kern="1200" dirty="0"/>
        </a:p>
      </dsp:txBody>
      <dsp:txXfrm>
        <a:off x="890443" y="1210636"/>
        <a:ext cx="10700667" cy="605560"/>
      </dsp:txXfrm>
    </dsp:sp>
    <dsp:sp modelId="{14E49058-99E3-4E2D-84E1-BC4239468954}">
      <dsp:nvSpPr>
        <dsp:cNvPr id="0" name=""/>
        <dsp:cNvSpPr/>
      </dsp:nvSpPr>
      <dsp:spPr>
        <a:xfrm>
          <a:off x="511967" y="1134941"/>
          <a:ext cx="756950" cy="7569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4B7B3A-20FA-49D4-8ECD-6FE98B958CB7}">
      <dsp:nvSpPr>
        <dsp:cNvPr id="0" name=""/>
        <dsp:cNvSpPr/>
      </dsp:nvSpPr>
      <dsp:spPr>
        <a:xfrm>
          <a:off x="1023623" y="2118686"/>
          <a:ext cx="10567487" cy="6055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664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Improper payload formation due to clock skew and jitter</a:t>
          </a:r>
          <a:endParaRPr lang="en-US" sz="3000" kern="1200" dirty="0"/>
        </a:p>
      </dsp:txBody>
      <dsp:txXfrm>
        <a:off x="1023623" y="2118686"/>
        <a:ext cx="10567487" cy="605560"/>
      </dsp:txXfrm>
    </dsp:sp>
    <dsp:sp modelId="{F6D335B7-D73F-4B54-8C93-0448C96CC2BA}">
      <dsp:nvSpPr>
        <dsp:cNvPr id="0" name=""/>
        <dsp:cNvSpPr/>
      </dsp:nvSpPr>
      <dsp:spPr>
        <a:xfrm>
          <a:off x="645148" y="2042991"/>
          <a:ext cx="756950" cy="7569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E2B171-DA64-4DBF-95D8-0FAEAAB20B46}">
      <dsp:nvSpPr>
        <dsp:cNvPr id="0" name=""/>
        <dsp:cNvSpPr/>
      </dsp:nvSpPr>
      <dsp:spPr>
        <a:xfrm>
          <a:off x="890443" y="3026736"/>
          <a:ext cx="10700667" cy="6055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664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Issues in P and Q channel handshakes for Low power verification</a:t>
          </a:r>
          <a:endParaRPr lang="en-US" sz="3000" kern="1200" dirty="0"/>
        </a:p>
      </dsp:txBody>
      <dsp:txXfrm>
        <a:off x="890443" y="3026736"/>
        <a:ext cx="10700667" cy="605560"/>
      </dsp:txXfrm>
    </dsp:sp>
    <dsp:sp modelId="{0D3FEAD4-8911-444E-BFEB-853DF5AAC6DE}">
      <dsp:nvSpPr>
        <dsp:cNvPr id="0" name=""/>
        <dsp:cNvSpPr/>
      </dsp:nvSpPr>
      <dsp:spPr>
        <a:xfrm>
          <a:off x="511967" y="2951041"/>
          <a:ext cx="756950" cy="7569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F3211B-4E30-495D-921B-134164B4A6C6}">
      <dsp:nvSpPr>
        <dsp:cNvPr id="0" name=""/>
        <dsp:cNvSpPr/>
      </dsp:nvSpPr>
      <dsp:spPr>
        <a:xfrm>
          <a:off x="456516" y="3934786"/>
          <a:ext cx="11134594" cy="6055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664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Issues in reliability features like ECC and CRC errors</a:t>
          </a:r>
          <a:endParaRPr lang="en-US" sz="3000" kern="1200" dirty="0"/>
        </a:p>
      </dsp:txBody>
      <dsp:txXfrm>
        <a:off x="456516" y="3934786"/>
        <a:ext cx="11134594" cy="605560"/>
      </dsp:txXfrm>
    </dsp:sp>
    <dsp:sp modelId="{B3DF1FF8-71B8-43BD-9968-3FE08300D4EA}">
      <dsp:nvSpPr>
        <dsp:cNvPr id="0" name=""/>
        <dsp:cNvSpPr/>
      </dsp:nvSpPr>
      <dsp:spPr>
        <a:xfrm>
          <a:off x="78041" y="3859091"/>
          <a:ext cx="756950" cy="7569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619B3B-A417-4868-B46E-4B866F9B327F}">
      <dsp:nvSpPr>
        <dsp:cNvPr id="0" name=""/>
        <dsp:cNvSpPr/>
      </dsp:nvSpPr>
      <dsp:spPr>
        <a:xfrm>
          <a:off x="2864" y="937050"/>
          <a:ext cx="1465417" cy="19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25400" rIns="71120" bIns="2540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BLK_D2D_TOP</a:t>
          </a:r>
        </a:p>
      </dsp:txBody>
      <dsp:txXfrm>
        <a:off x="2864" y="937050"/>
        <a:ext cx="1465417" cy="198000"/>
      </dsp:txXfrm>
    </dsp:sp>
    <dsp:sp modelId="{1198F1D5-2D66-4D62-8B5C-6306E4B50819}">
      <dsp:nvSpPr>
        <dsp:cNvPr id="0" name=""/>
        <dsp:cNvSpPr/>
      </dsp:nvSpPr>
      <dsp:spPr>
        <a:xfrm>
          <a:off x="1468282" y="70800"/>
          <a:ext cx="293083" cy="1930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2E7093-DBBA-47AB-8F42-02EA9C06DEC6}">
      <dsp:nvSpPr>
        <dsp:cNvPr id="0" name=""/>
        <dsp:cNvSpPr/>
      </dsp:nvSpPr>
      <dsp:spPr>
        <a:xfrm>
          <a:off x="1878599" y="70800"/>
          <a:ext cx="3985935" cy="1930500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WRITE ONLY PERFORMANCE</a:t>
          </a:r>
          <a:br>
            <a:rPr lang="en-IN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Source ::  BLK_D2D TOP ---------&gt; Destination :: BLK_D2D BOT RAM</a:t>
          </a:r>
          <a:br>
            <a:rPr lang="en-IN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Traffic = 8k</a:t>
          </a:r>
          <a:br>
            <a:rPr lang="en-IN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MO = 04</a:t>
          </a:r>
          <a:br>
            <a:rPr lang="en-IN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awlen = f</a:t>
          </a:r>
          <a:br>
            <a:rPr lang="en-IN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WR Bandwidth from 1st WVALID posedge to last WLAST negedge = 8192/614.88 = 13.32 GBs =&gt; 106.968 Gbits per sec</a:t>
          </a:r>
          <a:endParaRPr lang="en-US" sz="10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READ ONLY PERFORMANCE</a:t>
          </a:r>
          <a:br>
            <a:rPr lang="en-IN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Traffic = 8k</a:t>
          </a:r>
          <a:br>
            <a:rPr lang="en-IN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MO = 04</a:t>
          </a:r>
          <a:br>
            <a:rPr lang="en-IN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arlen = f</a:t>
          </a:r>
          <a:br>
            <a:rPr lang="en-IN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RD Bandwidth from 1st RVALID posedge to last RLAST negedge = 8192/547.344 = 14.96 GBs =&gt; 119.968 Gbits per sec</a:t>
          </a:r>
          <a:endParaRPr lang="en-US" sz="10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878599" y="70800"/>
        <a:ext cx="3985935" cy="1930500"/>
      </dsp:txXfrm>
    </dsp:sp>
    <dsp:sp modelId="{8914AA45-D1CB-4389-8713-F873186D5945}">
      <dsp:nvSpPr>
        <dsp:cNvPr id="0" name=""/>
        <dsp:cNvSpPr/>
      </dsp:nvSpPr>
      <dsp:spPr>
        <a:xfrm>
          <a:off x="2864" y="2903550"/>
          <a:ext cx="1465417" cy="19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25400" rIns="71120" bIns="2540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0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BLK_D2D BOT</a:t>
          </a:r>
          <a:endParaRPr lang="en-US" sz="10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864" y="2903550"/>
        <a:ext cx="1465417" cy="198000"/>
      </dsp:txXfrm>
    </dsp:sp>
    <dsp:sp modelId="{2034DD12-BCFE-4B9B-9319-87C99335E9A4}">
      <dsp:nvSpPr>
        <dsp:cNvPr id="0" name=""/>
        <dsp:cNvSpPr/>
      </dsp:nvSpPr>
      <dsp:spPr>
        <a:xfrm>
          <a:off x="1468282" y="2037300"/>
          <a:ext cx="293083" cy="1930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73CA89-2F03-4604-A84B-F891DB54FEFE}">
      <dsp:nvSpPr>
        <dsp:cNvPr id="0" name=""/>
        <dsp:cNvSpPr/>
      </dsp:nvSpPr>
      <dsp:spPr>
        <a:xfrm>
          <a:off x="1878599" y="2037300"/>
          <a:ext cx="3985935" cy="1930500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WRITE ONLY PERFORMANCE</a:t>
          </a:r>
          <a:br>
            <a:rPr lang="en-IN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Source ::  BLK_D2D BOT ---------&gt; Destination :: BLK_D2D TOP RAM</a:t>
          </a:r>
          <a:br>
            <a:rPr lang="en-IN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Traffic = 32k</a:t>
          </a:r>
          <a:br>
            <a:rPr lang="en-IN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MO = 04</a:t>
          </a:r>
          <a:br>
            <a:rPr lang="en-IN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awlen = f</a:t>
          </a:r>
          <a:br>
            <a:rPr lang="en-IN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WR Bandwidth from 1st WVALID posedge to last WLAST negedge = 32768/2501.856 = 13.09 GBs =&gt; 104.77 Gbits per sec</a:t>
          </a:r>
          <a:endParaRPr lang="en-US" sz="10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READ ONLY PERFORMANCE</a:t>
          </a:r>
          <a:br>
            <a:rPr lang="en-IN" sz="1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 sz="1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Traffic = 32k</a:t>
          </a:r>
          <a:br>
            <a:rPr lang="en-IN" sz="1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 sz="1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MO = 04</a:t>
          </a:r>
          <a:br>
            <a:rPr lang="en-IN" sz="1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 sz="1000" kern="1200" dirty="0" err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arlen</a:t>
          </a:r>
          <a:r>
            <a:rPr lang="en-IN" sz="1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= f</a:t>
          </a:r>
          <a:br>
            <a:rPr lang="en-IN" sz="1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IN" sz="1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RD Bandwidth from 1st RVALID </a:t>
          </a:r>
          <a:r>
            <a:rPr lang="en-IN" sz="1000" kern="1200" dirty="0" err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posedge</a:t>
          </a:r>
          <a:r>
            <a:rPr lang="en-IN" sz="1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to last RLAST </a:t>
          </a:r>
          <a:r>
            <a:rPr lang="en-IN" sz="1000" kern="1200" dirty="0" err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negedge</a:t>
          </a:r>
          <a:r>
            <a:rPr lang="en-IN" sz="1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= 32768/2192.4 = 14.94 GBs =&gt; 119.56 </a:t>
          </a:r>
          <a:r>
            <a:rPr lang="en-IN" sz="1000" kern="1200" dirty="0" err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Gbits</a:t>
          </a:r>
          <a:r>
            <a:rPr lang="en-IN" sz="1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per sec</a:t>
          </a:r>
          <a:endParaRPr lang="en-US" sz="1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878599" y="2037300"/>
        <a:ext cx="3985935" cy="1930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04.09.2023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9/4/2023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9388" y="519113"/>
            <a:ext cx="4610100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29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625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43" y="6095476"/>
            <a:ext cx="1176058" cy="6821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9/4/2023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9/4/2023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9/4/2023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69" y="6228949"/>
            <a:ext cx="94593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2192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26400" y="6356351"/>
            <a:ext cx="142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200" y="6356351"/>
            <a:ext cx="294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6800" y="6356351"/>
            <a:ext cx="233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D1F96AF-911C-4C94-9AB3-40AB3DC17CA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14" y="6073503"/>
            <a:ext cx="1175435" cy="7040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8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838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Varun Kumar C, </a:t>
            </a:r>
            <a:r>
              <a:rPr lang="en-US" sz="2000" dirty="0" err="1" smtClean="0"/>
              <a:t>Jyoti</a:t>
            </a:r>
            <a:r>
              <a:rPr lang="en-US" sz="2000" dirty="0" smtClean="0"/>
              <a:t> </a:t>
            </a:r>
            <a:r>
              <a:rPr lang="en-US" sz="2000" dirty="0" err="1" smtClean="0"/>
              <a:t>Verma</a:t>
            </a:r>
            <a:r>
              <a:rPr lang="en-US" sz="2000" dirty="0" smtClean="0"/>
              <a:t>, </a:t>
            </a:r>
            <a:r>
              <a:rPr lang="en-US" sz="2000" dirty="0" err="1" smtClean="0"/>
              <a:t>Sekhar</a:t>
            </a:r>
            <a:r>
              <a:rPr lang="en-US" sz="2000" dirty="0" smtClean="0"/>
              <a:t> </a:t>
            </a:r>
            <a:r>
              <a:rPr lang="en-US" sz="2000" dirty="0" err="1" smtClean="0"/>
              <a:t>Dangudubiyyam</a:t>
            </a:r>
            <a:endParaRPr lang="en-US" sz="2000" dirty="0" smtClean="0"/>
          </a:p>
          <a:p>
            <a:r>
              <a:rPr lang="en-US" sz="2000" dirty="0"/>
              <a:t>Samsung Semiconductor India Research (SSIR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-10804" y="1600200"/>
            <a:ext cx="12202804" cy="1828800"/>
            <a:chOff x="-10804" y="1600200"/>
            <a:chExt cx="12202804" cy="1828800"/>
          </a:xfrm>
        </p:grpSpPr>
        <p:sp>
          <p:nvSpPr>
            <p:cNvPr id="3" name="Rectangle 2"/>
            <p:cNvSpPr/>
            <p:nvPr/>
          </p:nvSpPr>
          <p:spPr>
            <a:xfrm>
              <a:off x="-10804" y="1600200"/>
              <a:ext cx="12192000" cy="18288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IN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algn="ctr"/>
              <a:r>
                <a:rPr lang="en-US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>
                  <a:solidFill>
                    <a:srgbClr val="000000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rPr>
                <a:t>Efficacious Verification of Irreproachable and Steady Data Transfer Protocol for high-speed die-to-die communication on a 3DIC Chip </a:t>
              </a:r>
              <a:endParaRPr lang="en-IN" sz="2800" dirty="0"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0" y="3429000"/>
              <a:ext cx="12192000" cy="0"/>
            </a:xfrm>
            <a:prstGeom prst="line">
              <a:avLst/>
            </a:prstGeom>
            <a:ln w="762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4464000" y="5249333"/>
            <a:ext cx="3276600" cy="1143000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576000" rtlCol="0" anchor="ctr"/>
          <a:lstStyle/>
          <a:p>
            <a:endParaRPr lang="en-IN" sz="1200" b="1" dirty="0" smtClean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886" y="5393452"/>
            <a:ext cx="3458228" cy="8187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228600"/>
            <a:ext cx="12192000" cy="882651"/>
            <a:chOff x="-10804" y="2241548"/>
            <a:chExt cx="12192000" cy="1187452"/>
          </a:xfr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grpSpPr>
        <p:sp>
          <p:nvSpPr>
            <p:cNvPr id="8" name="Rectangle 7"/>
            <p:cNvSpPr/>
            <p:nvPr/>
          </p:nvSpPr>
          <p:spPr>
            <a:xfrm>
              <a:off x="-10804" y="2241548"/>
              <a:ext cx="12192000" cy="11874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800" dirty="0" smtClean="0">
                  <a:solidFill>
                    <a:srgbClr val="000000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rPr>
                <a:t>SOC Level Verification</a:t>
              </a:r>
              <a:endParaRPr lang="en-IN" sz="2800" dirty="0"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-10804" y="3429000"/>
              <a:ext cx="12192000" cy="0"/>
            </a:xfrm>
            <a:prstGeom prst="line">
              <a:avLst/>
            </a:prstGeom>
            <a:grpFill/>
            <a:ln w="76200">
              <a:solidFill>
                <a:srgbClr val="FFCC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066139608"/>
              </p:ext>
            </p:extLst>
          </p:nvPr>
        </p:nvGraphicFramePr>
        <p:xfrm>
          <a:off x="609600" y="1447800"/>
          <a:ext cx="10972800" cy="4690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965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228600"/>
            <a:ext cx="12192000" cy="882651"/>
            <a:chOff x="-10804" y="2241548"/>
            <a:chExt cx="12192000" cy="1187452"/>
          </a:xfr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grpSpPr>
        <p:sp>
          <p:nvSpPr>
            <p:cNvPr id="7" name="Rectangle 6"/>
            <p:cNvSpPr/>
            <p:nvPr/>
          </p:nvSpPr>
          <p:spPr>
            <a:xfrm>
              <a:off x="-10804" y="2241548"/>
              <a:ext cx="12192000" cy="11874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800" dirty="0" smtClean="0">
                  <a:solidFill>
                    <a:srgbClr val="000000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rPr>
                <a:t>SOC Level Verification</a:t>
              </a:r>
              <a:endParaRPr lang="en-IN" sz="2800" dirty="0"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-10804" y="3429000"/>
              <a:ext cx="12192000" cy="0"/>
            </a:xfrm>
            <a:prstGeom prst="line">
              <a:avLst/>
            </a:prstGeom>
            <a:grpFill/>
            <a:ln w="76200">
              <a:solidFill>
                <a:srgbClr val="FFCC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764472980"/>
              </p:ext>
            </p:extLst>
          </p:nvPr>
        </p:nvGraphicFramePr>
        <p:xfrm>
          <a:off x="609600" y="1371600"/>
          <a:ext cx="10972800" cy="4766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940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228600"/>
            <a:ext cx="12192000" cy="882651"/>
            <a:chOff x="-10804" y="2241548"/>
            <a:chExt cx="12192000" cy="1187452"/>
          </a:xfr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grpSpPr>
        <p:sp>
          <p:nvSpPr>
            <p:cNvPr id="7" name="Rectangle 6"/>
            <p:cNvSpPr/>
            <p:nvPr/>
          </p:nvSpPr>
          <p:spPr>
            <a:xfrm>
              <a:off x="-10804" y="2241548"/>
              <a:ext cx="12192000" cy="11874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800" dirty="0" smtClean="0">
                  <a:solidFill>
                    <a:srgbClr val="000000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rPr>
                <a:t>SOC Level Verification – Link reliability and bus maintenance</a:t>
              </a:r>
              <a:endParaRPr lang="en-IN" sz="2800" dirty="0"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-10804" y="3429000"/>
              <a:ext cx="12192000" cy="0"/>
            </a:xfrm>
            <a:prstGeom prst="line">
              <a:avLst/>
            </a:prstGeom>
            <a:grpFill/>
            <a:ln w="76200">
              <a:solidFill>
                <a:srgbClr val="FFCC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179323" y="1386379"/>
            <a:ext cx="4910051" cy="4172086"/>
            <a:chOff x="3059084" y="581708"/>
            <a:chExt cx="5660967" cy="4900557"/>
          </a:xfrm>
        </p:grpSpPr>
        <p:sp>
          <p:nvSpPr>
            <p:cNvPr id="10" name="Rectangle 9"/>
            <p:cNvSpPr/>
            <p:nvPr/>
          </p:nvSpPr>
          <p:spPr>
            <a:xfrm>
              <a:off x="3715789" y="1895302"/>
              <a:ext cx="4355869" cy="2493818"/>
            </a:xfrm>
            <a:prstGeom prst="rect">
              <a:avLst/>
            </a:prstGeom>
            <a:solidFill>
              <a:srgbClr val="70AD47">
                <a:lumMod val="60000"/>
                <a:lumOff val="4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366655" y="2136371"/>
              <a:ext cx="1197033" cy="182880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0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4563688" y="2044931"/>
              <a:ext cx="3857104" cy="365760"/>
            </a:xfrm>
            <a:prstGeom prst="rightArrow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0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223759" y="3967460"/>
              <a:ext cx="1197033" cy="182880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0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Left Arrow 13"/>
            <p:cNvSpPr/>
            <p:nvPr/>
          </p:nvSpPr>
          <p:spPr>
            <a:xfrm>
              <a:off x="3366655" y="3873914"/>
              <a:ext cx="3857104" cy="368347"/>
            </a:xfrm>
            <a:prstGeom prst="leftArrow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0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59084" y="1895302"/>
              <a:ext cx="307571" cy="2493818"/>
            </a:xfrm>
            <a:prstGeom prst="rect">
              <a:avLst/>
            </a:prstGeom>
            <a:solidFill>
              <a:srgbClr val="ED7D31">
                <a:lumMod val="40000"/>
                <a:lumOff val="6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D2D_Slave_Interface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420792" y="1895302"/>
              <a:ext cx="299259" cy="2493818"/>
            </a:xfrm>
            <a:prstGeom prst="rect">
              <a:avLst/>
            </a:prstGeom>
            <a:solidFill>
              <a:srgbClr val="ED7D31">
                <a:lumMod val="40000"/>
                <a:lumOff val="6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D2D_Master_Interface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123562" y="2831068"/>
              <a:ext cx="1238596" cy="532015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CRC Error Injection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492240" y="2830082"/>
              <a:ext cx="1238596" cy="532015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ECC Error Injection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V="1">
              <a:off x="4563688" y="2319251"/>
              <a:ext cx="0" cy="510832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>
            <a:xfrm>
              <a:off x="7223759" y="3362097"/>
              <a:ext cx="0" cy="614157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5597007" y="1895302"/>
              <a:ext cx="593432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cs typeface="+mn-cs"/>
                </a:rPr>
                <a:t>Payload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552123" y="4142899"/>
              <a:ext cx="68320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cs typeface="+mn-cs"/>
                </a:rPr>
                <a:t>Response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23459" y="2134974"/>
              <a:ext cx="316112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cs typeface="+mn-cs"/>
                </a:rPr>
                <a:t>49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205283" y="3950365"/>
              <a:ext cx="25039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cs typeface="+mn-cs"/>
                </a:rPr>
                <a:t>9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353728" y="2104700"/>
              <a:ext cx="316112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cs typeface="+mn-cs"/>
                </a:rPr>
                <a:t>49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352849" y="3952906"/>
              <a:ext cx="25039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cs typeface="+mn-cs"/>
                </a:rPr>
                <a:t>9</a:t>
              </a: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704070" y="581708"/>
              <a:ext cx="2379306" cy="960282"/>
            </a:xfrm>
            <a:prstGeom prst="roundRect">
              <a:avLst/>
            </a:prstGeom>
            <a:solidFill>
              <a:srgbClr val="5B9BD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Injection enable, number of CRC error, CRC error bit position, ECC error, ECC error type(single, double, </a:t>
              </a:r>
              <a:r>
                <a:rPr kumimoji="0" lang="en-IN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uncorrectable</a:t>
              </a:r>
              <a:r>
                <a:rPr kumimoji="0" lang="en-I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), Payload type(AW, AR, W, B, R),…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033355" y="4742433"/>
              <a:ext cx="1720735" cy="739832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Error scenario monitoring in the sequences</a:t>
              </a:r>
            </a:p>
          </p:txBody>
        </p:sp>
        <p:cxnSp>
          <p:nvCxnSpPr>
            <p:cNvPr id="29" name="Straight Arrow Connector 28"/>
            <p:cNvCxnSpPr>
              <a:stCxn id="27" idx="2"/>
              <a:endCxn id="10" idx="0"/>
            </p:cNvCxnSpPr>
            <p:nvPr/>
          </p:nvCxnSpPr>
          <p:spPr>
            <a:xfrm>
              <a:off x="5893723" y="1541989"/>
              <a:ext cx="0" cy="353312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</p:grpSp>
      <p:sp>
        <p:nvSpPr>
          <p:cNvPr id="31" name="TextBox 30"/>
          <p:cNvSpPr txBox="1"/>
          <p:nvPr/>
        </p:nvSpPr>
        <p:spPr>
          <a:xfrm>
            <a:off x="6792354" y="1676399"/>
            <a:ext cx="471384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dirty="0" smtClean="0"/>
              <a:t>Multiple instances of D2D interface, hence error injection through force is not feasible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dirty="0" smtClean="0"/>
              <a:t>Development of error injection module which can be scaled up to any payload based protocol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</a:t>
            </a:r>
            <a:r>
              <a:rPr lang="en-US" sz="2000" dirty="0" smtClean="0"/>
              <a:t>rror </a:t>
            </a:r>
            <a:r>
              <a:rPr lang="en-US" sz="2000" dirty="0"/>
              <a:t>condition behavior was monitored in the sequences through registers, counters and interface signals 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54154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228600"/>
            <a:ext cx="12192000" cy="882651"/>
            <a:chOff x="-10804" y="2241548"/>
            <a:chExt cx="12192000" cy="1187452"/>
          </a:xfr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grpSpPr>
        <p:sp>
          <p:nvSpPr>
            <p:cNvPr id="7" name="Rectangle 6"/>
            <p:cNvSpPr/>
            <p:nvPr/>
          </p:nvSpPr>
          <p:spPr>
            <a:xfrm>
              <a:off x="-10804" y="2241548"/>
              <a:ext cx="12192000" cy="11874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800" dirty="0" smtClean="0">
                  <a:solidFill>
                    <a:srgbClr val="000000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rPr>
                <a:t>Issues and bugs</a:t>
              </a:r>
              <a:endParaRPr lang="en-IN" sz="2800" dirty="0"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-10804" y="3429000"/>
              <a:ext cx="12192000" cy="0"/>
            </a:xfrm>
            <a:prstGeom prst="line">
              <a:avLst/>
            </a:prstGeom>
            <a:grpFill/>
            <a:ln w="76200">
              <a:solidFill>
                <a:srgbClr val="FFCC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931587843"/>
              </p:ext>
            </p:extLst>
          </p:nvPr>
        </p:nvGraphicFramePr>
        <p:xfrm>
          <a:off x="228600" y="1295400"/>
          <a:ext cx="11658600" cy="4842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262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228600"/>
            <a:ext cx="12192000" cy="882651"/>
            <a:chOff x="-10804" y="2241548"/>
            <a:chExt cx="12192000" cy="1187452"/>
          </a:xfr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grpSpPr>
        <p:sp>
          <p:nvSpPr>
            <p:cNvPr id="7" name="Rectangle 6"/>
            <p:cNvSpPr/>
            <p:nvPr/>
          </p:nvSpPr>
          <p:spPr>
            <a:xfrm>
              <a:off x="-10804" y="2241548"/>
              <a:ext cx="12192000" cy="11874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800" dirty="0" smtClean="0">
                  <a:solidFill>
                    <a:srgbClr val="000000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rPr>
                <a:t>Results – Code coverage</a:t>
              </a:r>
              <a:endParaRPr lang="en-IN" sz="2800" dirty="0"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-10804" y="3429000"/>
              <a:ext cx="12192000" cy="0"/>
            </a:xfrm>
            <a:prstGeom prst="line">
              <a:avLst/>
            </a:prstGeom>
            <a:grpFill/>
            <a:ln w="76200">
              <a:solidFill>
                <a:srgbClr val="FFCC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pic>
        <p:nvPicPr>
          <p:cNvPr id="2050" name="Picture 2" descr="D2D coverage sn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703" y="1447800"/>
            <a:ext cx="5854593" cy="4756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697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228600"/>
            <a:ext cx="12192000" cy="882651"/>
            <a:chOff x="-10804" y="2241548"/>
            <a:chExt cx="12192000" cy="1187452"/>
          </a:xfr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grpSpPr>
        <p:sp>
          <p:nvSpPr>
            <p:cNvPr id="7" name="Rectangle 6"/>
            <p:cNvSpPr/>
            <p:nvPr/>
          </p:nvSpPr>
          <p:spPr>
            <a:xfrm>
              <a:off x="-10804" y="2241548"/>
              <a:ext cx="12192000" cy="11874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800" dirty="0" smtClean="0">
                  <a:solidFill>
                    <a:srgbClr val="000000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rPr>
                <a:t>Results – Performance verification</a:t>
              </a:r>
              <a:endParaRPr lang="en-IN" sz="2800" dirty="0"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-10804" y="3429000"/>
              <a:ext cx="12192000" cy="0"/>
            </a:xfrm>
            <a:prstGeom prst="line">
              <a:avLst/>
            </a:prstGeom>
            <a:grpFill/>
            <a:ln w="76200">
              <a:solidFill>
                <a:srgbClr val="FFCC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712531099"/>
              </p:ext>
            </p:extLst>
          </p:nvPr>
        </p:nvGraphicFramePr>
        <p:xfrm>
          <a:off x="76200" y="1828800"/>
          <a:ext cx="58674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7" descr="E:\VARUN\SAINTL\SRT performance latency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828800"/>
            <a:ext cx="4892566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683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228600"/>
            <a:ext cx="12192000" cy="882651"/>
            <a:chOff x="-10804" y="2241548"/>
            <a:chExt cx="12192000" cy="1187452"/>
          </a:xfr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grpSpPr>
        <p:sp>
          <p:nvSpPr>
            <p:cNvPr id="7" name="Rectangle 6"/>
            <p:cNvSpPr/>
            <p:nvPr/>
          </p:nvSpPr>
          <p:spPr>
            <a:xfrm>
              <a:off x="-10804" y="2241548"/>
              <a:ext cx="12192000" cy="11874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800" dirty="0" smtClean="0">
                  <a:solidFill>
                    <a:srgbClr val="000000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rPr>
                <a:t>Future work</a:t>
              </a:r>
              <a:endParaRPr lang="en-IN" sz="2800" dirty="0"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-10804" y="3429000"/>
              <a:ext cx="12192000" cy="0"/>
            </a:xfrm>
            <a:prstGeom prst="line">
              <a:avLst/>
            </a:prstGeom>
            <a:grpFill/>
            <a:ln w="76200">
              <a:solidFill>
                <a:srgbClr val="FFCC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457200" y="1371600"/>
            <a:ext cx="83820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D</a:t>
            </a:r>
            <a:r>
              <a:rPr lang="en-US" dirty="0" smtClean="0"/>
              <a:t>ynamic </a:t>
            </a:r>
            <a:r>
              <a:rPr lang="en-US" dirty="0"/>
              <a:t>CDC verification using metastability injection (CDC jitter) mechanism during simulation </a:t>
            </a:r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>
            <a:off x="457200" y="2470148"/>
            <a:ext cx="83820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dirty="0" smtClean="0"/>
              <a:t>Utilization of emulation for accelerating the functional verification closure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3457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228600"/>
            <a:ext cx="12192000" cy="882651"/>
            <a:chOff x="-10804" y="2241548"/>
            <a:chExt cx="12192000" cy="1187452"/>
          </a:xfr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grpSpPr>
        <p:sp>
          <p:nvSpPr>
            <p:cNvPr id="7" name="Rectangle 6"/>
            <p:cNvSpPr/>
            <p:nvPr/>
          </p:nvSpPr>
          <p:spPr>
            <a:xfrm>
              <a:off x="-10804" y="2241548"/>
              <a:ext cx="12192000" cy="11874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800" dirty="0" smtClean="0">
                  <a:solidFill>
                    <a:srgbClr val="000000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rPr>
                <a:t>Conclusion</a:t>
              </a:r>
              <a:endParaRPr lang="en-IN" sz="2800" dirty="0"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-10804" y="3429000"/>
              <a:ext cx="12192000" cy="0"/>
            </a:xfrm>
            <a:prstGeom prst="line">
              <a:avLst/>
            </a:prstGeom>
            <a:grpFill/>
            <a:ln w="76200">
              <a:solidFill>
                <a:srgbClr val="FFCC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9" name="Striped Right Arrow 8"/>
          <p:cNvSpPr/>
          <p:nvPr/>
        </p:nvSpPr>
        <p:spPr>
          <a:xfrm>
            <a:off x="228600" y="1371600"/>
            <a:ext cx="665854" cy="442514"/>
          </a:xfrm>
          <a:prstGeom prst="striped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FFCC00">
                <a:alpha val="40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1066800" y="1408191"/>
            <a:ext cx="7455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Die-to-die interfaces provide major use cases for targeting </a:t>
            </a:r>
            <a:r>
              <a:rPr lang="en-US" dirty="0" smtClean="0"/>
              <a:t>applications</a:t>
            </a:r>
            <a:endParaRPr lang="en-IN" dirty="0"/>
          </a:p>
        </p:txBody>
      </p:sp>
      <p:sp>
        <p:nvSpPr>
          <p:cNvPr id="11" name="Striped Right Arrow 10"/>
          <p:cNvSpPr/>
          <p:nvPr/>
        </p:nvSpPr>
        <p:spPr>
          <a:xfrm>
            <a:off x="224367" y="2133600"/>
            <a:ext cx="665854" cy="442514"/>
          </a:xfrm>
          <a:prstGeom prst="striped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FFCC00">
                <a:alpha val="40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1066800" y="2170191"/>
            <a:ext cx="9529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resented </a:t>
            </a:r>
            <a:r>
              <a:rPr lang="en-US" dirty="0"/>
              <a:t>D2D protocol offers </a:t>
            </a:r>
            <a:r>
              <a:rPr lang="en-US" dirty="0" smtClean="0"/>
              <a:t>plenty of features and hence better </a:t>
            </a:r>
            <a:r>
              <a:rPr lang="en-US" dirty="0"/>
              <a:t>die to die communication </a:t>
            </a:r>
            <a:endParaRPr lang="en-IN" dirty="0"/>
          </a:p>
        </p:txBody>
      </p:sp>
      <p:sp>
        <p:nvSpPr>
          <p:cNvPr id="13" name="Striped Right Arrow 12"/>
          <p:cNvSpPr/>
          <p:nvPr/>
        </p:nvSpPr>
        <p:spPr>
          <a:xfrm>
            <a:off x="224367" y="2895600"/>
            <a:ext cx="665854" cy="442514"/>
          </a:xfrm>
          <a:prstGeom prst="striped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FFCC00">
                <a:alpha val="40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1066800" y="2932191"/>
            <a:ext cx="10593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unctionality</a:t>
            </a:r>
            <a:r>
              <a:rPr lang="en-US" dirty="0"/>
              <a:t>, timing, power, energy consumption and </a:t>
            </a:r>
            <a:r>
              <a:rPr lang="en-US" dirty="0" smtClean="0"/>
              <a:t>reliability impacted the complexity of verification </a:t>
            </a:r>
            <a:endParaRPr lang="en-IN" dirty="0"/>
          </a:p>
        </p:txBody>
      </p:sp>
      <p:sp>
        <p:nvSpPr>
          <p:cNvPr id="15" name="Striped Right Arrow 14"/>
          <p:cNvSpPr/>
          <p:nvPr/>
        </p:nvSpPr>
        <p:spPr>
          <a:xfrm>
            <a:off x="224367" y="3657600"/>
            <a:ext cx="665854" cy="442514"/>
          </a:xfrm>
          <a:prstGeom prst="striped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FFCC00">
                <a:alpha val="40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TextBox 15"/>
          <p:cNvSpPr txBox="1"/>
          <p:nvPr/>
        </p:nvSpPr>
        <p:spPr>
          <a:xfrm>
            <a:off x="1066800" y="3694191"/>
            <a:ext cx="5057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Master like VIPs used for stack level verification</a:t>
            </a:r>
            <a:endParaRPr lang="en-IN" dirty="0"/>
          </a:p>
        </p:txBody>
      </p:sp>
      <p:sp>
        <p:nvSpPr>
          <p:cNvPr id="17" name="Striped Right Arrow 16"/>
          <p:cNvSpPr/>
          <p:nvPr/>
        </p:nvSpPr>
        <p:spPr>
          <a:xfrm>
            <a:off x="224367" y="4419600"/>
            <a:ext cx="665854" cy="442514"/>
          </a:xfrm>
          <a:prstGeom prst="striped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FFCC00">
                <a:alpha val="40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TextBox 17"/>
          <p:cNvSpPr txBox="1"/>
          <p:nvPr/>
        </p:nvSpPr>
        <p:spPr>
          <a:xfrm>
            <a:off x="1066800" y="4456191"/>
            <a:ext cx="481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Reuse of sequences at SOC level verification</a:t>
            </a:r>
            <a:endParaRPr lang="en-IN" dirty="0"/>
          </a:p>
        </p:txBody>
      </p:sp>
      <p:sp>
        <p:nvSpPr>
          <p:cNvPr id="19" name="Striped Right Arrow 18"/>
          <p:cNvSpPr/>
          <p:nvPr/>
        </p:nvSpPr>
        <p:spPr>
          <a:xfrm>
            <a:off x="224367" y="5181600"/>
            <a:ext cx="665854" cy="442514"/>
          </a:xfrm>
          <a:prstGeom prst="striped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FFCC00">
                <a:alpha val="40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1066800" y="5079691"/>
            <a:ext cx="990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ew </a:t>
            </a:r>
            <a:r>
              <a:rPr lang="en-US" dirty="0"/>
              <a:t>methods in clock scenarios verification, loopback verification, performance verification, CRC and ECC error verification and functional verification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4797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8400" y="457200"/>
            <a:ext cx="22098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8" y="5112117"/>
            <a:ext cx="8175445" cy="32311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4614010"/>
            <a:ext cx="8175445" cy="32311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8" y="4107025"/>
            <a:ext cx="8175445" cy="32311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7" y="3581400"/>
            <a:ext cx="8175445" cy="32311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6" y="3090010"/>
            <a:ext cx="8175445" cy="32311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6" y="2560519"/>
            <a:ext cx="8175445" cy="32311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5" y="2057400"/>
            <a:ext cx="8175445" cy="32311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5" y="1541095"/>
            <a:ext cx="8175445" cy="32311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Introduction</a:t>
            </a:r>
          </a:p>
          <a:p>
            <a:pPr marL="0" indent="0">
              <a:buNone/>
            </a:pPr>
            <a:r>
              <a:rPr lang="en-US" dirty="0" smtClean="0"/>
              <a:t>D2D Interface</a:t>
            </a:r>
          </a:p>
          <a:p>
            <a:pPr marL="0" indent="0">
              <a:buNone/>
            </a:pPr>
            <a:r>
              <a:rPr lang="en-US" dirty="0" smtClean="0"/>
              <a:t>Stack Level Verification</a:t>
            </a:r>
          </a:p>
          <a:p>
            <a:pPr marL="0" indent="0">
              <a:buNone/>
            </a:pPr>
            <a:r>
              <a:rPr lang="en-US" dirty="0" smtClean="0"/>
              <a:t>SOC Level Verification</a:t>
            </a:r>
          </a:p>
          <a:p>
            <a:pPr marL="0" indent="0">
              <a:buNone/>
            </a:pPr>
            <a:r>
              <a:rPr lang="en-US" dirty="0" smtClean="0"/>
              <a:t>Issues and Bugs</a:t>
            </a:r>
          </a:p>
          <a:p>
            <a:pPr marL="0" indent="0">
              <a:buNone/>
            </a:pPr>
            <a:r>
              <a:rPr lang="en-US" dirty="0" smtClean="0"/>
              <a:t>Result</a:t>
            </a:r>
          </a:p>
          <a:p>
            <a:pPr marL="0" indent="0">
              <a:buNone/>
            </a:pPr>
            <a:r>
              <a:rPr lang="en-US" dirty="0" smtClean="0"/>
              <a:t>Future work</a:t>
            </a:r>
          </a:p>
          <a:p>
            <a:pPr marL="0" indent="0">
              <a:buNone/>
            </a:pPr>
            <a:r>
              <a:rPr lang="en-US" dirty="0" smtClean="0"/>
              <a:t>Conclusion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228600"/>
            <a:ext cx="12192000" cy="882651"/>
            <a:chOff x="-10804" y="2241548"/>
            <a:chExt cx="12192000" cy="1187452"/>
          </a:xfr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grpSpPr>
        <p:sp>
          <p:nvSpPr>
            <p:cNvPr id="7" name="Rectangle 6"/>
            <p:cNvSpPr/>
            <p:nvPr/>
          </p:nvSpPr>
          <p:spPr>
            <a:xfrm>
              <a:off x="-10804" y="2241548"/>
              <a:ext cx="12192000" cy="11874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800" dirty="0" smtClean="0">
                  <a:solidFill>
                    <a:srgbClr val="000000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rPr>
                <a:t>AGENDA</a:t>
              </a:r>
              <a:endParaRPr lang="en-IN" sz="2800" dirty="0"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-10804" y="3429000"/>
              <a:ext cx="12192000" cy="0"/>
            </a:xfrm>
            <a:prstGeom prst="line">
              <a:avLst/>
            </a:prstGeom>
            <a:grpFill/>
            <a:ln w="76200">
              <a:solidFill>
                <a:srgbClr val="FFCC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0" y="1600201"/>
            <a:ext cx="10972800" cy="4495800"/>
          </a:xfrm>
        </p:spPr>
        <p:txBody>
          <a:bodyPr/>
          <a:lstStyle/>
          <a:p>
            <a:r>
              <a:rPr lang="en-US" dirty="0" smtClean="0"/>
              <a:t>Limitations on the Moore’s Law</a:t>
            </a:r>
          </a:p>
          <a:p>
            <a:r>
              <a:rPr lang="en-US" dirty="0" smtClean="0"/>
              <a:t>2.5D technology (Interposer technology</a:t>
            </a:r>
            <a:r>
              <a:rPr lang="en-US" dirty="0"/>
              <a:t>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integrates </a:t>
            </a:r>
            <a:r>
              <a:rPr lang="en-US" dirty="0"/>
              <a:t>several electronic devices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inside </a:t>
            </a:r>
            <a:r>
              <a:rPr lang="en-US" dirty="0"/>
              <a:t>a single package by assembling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them </a:t>
            </a:r>
            <a:r>
              <a:rPr lang="en-US" dirty="0"/>
              <a:t>side-by-side on a shared </a:t>
            </a:r>
            <a:r>
              <a:rPr lang="en-US" dirty="0" smtClean="0"/>
              <a:t>interposer</a:t>
            </a:r>
          </a:p>
          <a:p>
            <a:r>
              <a:rPr lang="en-US" dirty="0"/>
              <a:t>3DIC technology </a:t>
            </a:r>
            <a:r>
              <a:rPr lang="en-US" dirty="0" smtClean="0"/>
              <a:t>consists of multiple </a:t>
            </a:r>
            <a:r>
              <a:rPr lang="en-US" dirty="0"/>
              <a:t>tiers of active devices stacked above each </a:t>
            </a:r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228600"/>
            <a:ext cx="12192000" cy="882651"/>
            <a:chOff x="-10804" y="2241548"/>
            <a:chExt cx="12192000" cy="1187452"/>
          </a:xfr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grpSpPr>
        <p:sp>
          <p:nvSpPr>
            <p:cNvPr id="8" name="Rectangle 7"/>
            <p:cNvSpPr/>
            <p:nvPr/>
          </p:nvSpPr>
          <p:spPr>
            <a:xfrm>
              <a:off x="-10804" y="2241548"/>
              <a:ext cx="12192000" cy="11874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800" dirty="0" smtClean="0">
                  <a:solidFill>
                    <a:srgbClr val="000000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rPr>
                <a:t>Introduction – 3DIC Technology</a:t>
              </a:r>
              <a:endParaRPr lang="en-IN" sz="2800" dirty="0"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-10804" y="3429000"/>
              <a:ext cx="12192000" cy="0"/>
            </a:xfrm>
            <a:prstGeom prst="line">
              <a:avLst/>
            </a:prstGeom>
            <a:grpFill/>
            <a:ln w="76200">
              <a:solidFill>
                <a:srgbClr val="FFCC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0" y="2133600"/>
            <a:ext cx="4191000" cy="167640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(3)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228600"/>
            <a:ext cx="12192000" cy="882651"/>
            <a:chOff x="-10804" y="2241548"/>
            <a:chExt cx="12192000" cy="1187452"/>
          </a:xfr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grpSpPr>
        <p:sp>
          <p:nvSpPr>
            <p:cNvPr id="7" name="Rectangle 6"/>
            <p:cNvSpPr/>
            <p:nvPr/>
          </p:nvSpPr>
          <p:spPr>
            <a:xfrm>
              <a:off x="-10804" y="2241548"/>
              <a:ext cx="12192000" cy="11874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800" dirty="0" smtClean="0">
                  <a:solidFill>
                    <a:srgbClr val="000000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rPr>
                <a:t>Introduction – Advantages of 3DIC</a:t>
              </a:r>
              <a:endParaRPr lang="en-IN" sz="2800" dirty="0"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-10804" y="3429000"/>
              <a:ext cx="12192000" cy="0"/>
            </a:xfrm>
            <a:prstGeom prst="line">
              <a:avLst/>
            </a:prstGeom>
            <a:grpFill/>
            <a:ln w="76200">
              <a:solidFill>
                <a:srgbClr val="FFCC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457200" y="1417638"/>
            <a:ext cx="5486400" cy="3306762"/>
            <a:chOff x="1654232" y="1280160"/>
            <a:chExt cx="5890951" cy="3262506"/>
          </a:xfrm>
        </p:grpSpPr>
        <p:sp>
          <p:nvSpPr>
            <p:cNvPr id="12" name="Rectangle 11"/>
            <p:cNvSpPr/>
            <p:nvPr/>
          </p:nvSpPr>
          <p:spPr>
            <a:xfrm>
              <a:off x="1778924" y="1280160"/>
              <a:ext cx="2576945" cy="1438102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62051" y="1363287"/>
              <a:ext cx="556954" cy="565266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86545" y="2064327"/>
              <a:ext cx="556954" cy="565266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552005" y="1363287"/>
              <a:ext cx="1191493" cy="565266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862051" y="2064327"/>
              <a:ext cx="1191493" cy="565266"/>
            </a:xfrm>
            <a:prstGeom prst="rect">
              <a:avLst/>
            </a:prstGeom>
            <a:solidFill>
              <a:srgbClr val="FFC000">
                <a:lumMod val="40000"/>
                <a:lumOff val="60000"/>
              </a:srgbClr>
            </a:solidFill>
            <a:ln w="12700" cap="flat" cmpd="sng" algn="ctr">
              <a:solidFill>
                <a:sysClr val="windowText" lastClr="000000"/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876498" y="1363287"/>
              <a:ext cx="399016" cy="1266306"/>
            </a:xfrm>
            <a:prstGeom prst="rect">
              <a:avLst/>
            </a:prstGeom>
            <a:solidFill>
              <a:srgbClr val="FFC000">
                <a:lumMod val="40000"/>
                <a:lumOff val="60000"/>
              </a:srgbClr>
            </a:solidFill>
            <a:ln w="12700" cap="flat" cmpd="sng" algn="ctr">
              <a:solidFill>
                <a:sysClr val="windowText" lastClr="000000"/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5</a:t>
              </a: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4843546" y="1609508"/>
              <a:ext cx="2701637" cy="648393"/>
              <a:chOff x="6758248" y="1604356"/>
              <a:chExt cx="2701637" cy="648393"/>
            </a:xfrm>
          </p:grpSpPr>
          <p:sp>
            <p:nvSpPr>
              <p:cNvPr id="34" name="Flowchart: Data 33"/>
              <p:cNvSpPr/>
              <p:nvPr/>
            </p:nvSpPr>
            <p:spPr>
              <a:xfrm>
                <a:off x="6758248" y="1604356"/>
                <a:ext cx="2701637" cy="648393"/>
              </a:xfrm>
              <a:prstGeom prst="flowChartInputOutpu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dash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>
                <a:off x="7157258" y="2094807"/>
                <a:ext cx="1596044" cy="8313"/>
              </a:xfrm>
              <a:prstGeom prst="line">
                <a:avLst/>
              </a:prstGeom>
              <a:noFill/>
              <a:ln w="1905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6" name="Straight Connector 35"/>
              <p:cNvCxnSpPr/>
              <p:nvPr/>
            </p:nvCxnSpPr>
            <p:spPr>
              <a:xfrm flipV="1">
                <a:off x="8753302" y="1795549"/>
                <a:ext cx="282633" cy="307571"/>
              </a:xfrm>
              <a:prstGeom prst="line">
                <a:avLst/>
              </a:prstGeom>
              <a:noFill/>
              <a:ln w="127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sp>
            <p:nvSpPr>
              <p:cNvPr id="37" name="TextBox 36"/>
              <p:cNvSpPr txBox="1"/>
              <p:nvPr/>
            </p:nvSpPr>
            <p:spPr>
              <a:xfrm>
                <a:off x="6941126" y="1980009"/>
                <a:ext cx="2161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rPr>
                  <a:t>3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8927869" y="1604356"/>
                <a:ext cx="2161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rPr>
                  <a:t>5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1654232" y="3118420"/>
              <a:ext cx="2621282" cy="1424246"/>
              <a:chOff x="1654233" y="3302923"/>
              <a:chExt cx="2621282" cy="1424246"/>
            </a:xfrm>
          </p:grpSpPr>
          <p:sp>
            <p:nvSpPr>
              <p:cNvPr id="26" name="Flowchart: Data 25"/>
              <p:cNvSpPr/>
              <p:nvPr/>
            </p:nvSpPr>
            <p:spPr>
              <a:xfrm>
                <a:off x="1654233" y="3302923"/>
                <a:ext cx="2621282" cy="648393"/>
              </a:xfrm>
              <a:prstGeom prst="flowChartInputOutpu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dash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" name="Flowchart: Data 26"/>
              <p:cNvSpPr/>
              <p:nvPr/>
            </p:nvSpPr>
            <p:spPr>
              <a:xfrm>
                <a:off x="2069871" y="3354878"/>
                <a:ext cx="1116674" cy="277784"/>
              </a:xfrm>
              <a:prstGeom prst="flowChartInputOutpu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ysDot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8" name="Flowchart: Data 27"/>
              <p:cNvSpPr/>
              <p:nvPr/>
            </p:nvSpPr>
            <p:spPr>
              <a:xfrm>
                <a:off x="3043846" y="3346218"/>
                <a:ext cx="1116674" cy="277784"/>
              </a:xfrm>
              <a:prstGeom prst="flowChartInputOutpu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ysDot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</a:t>
                </a:r>
              </a:p>
            </p:txBody>
          </p:sp>
          <p:sp>
            <p:nvSpPr>
              <p:cNvPr id="29" name="Flowchart: Data 28"/>
              <p:cNvSpPr/>
              <p:nvPr/>
            </p:nvSpPr>
            <p:spPr>
              <a:xfrm>
                <a:off x="2069870" y="3664268"/>
                <a:ext cx="1673627" cy="228858"/>
              </a:xfrm>
              <a:prstGeom prst="flowChartInputOutput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ysDot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</a:t>
                </a: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1654233" y="4078776"/>
                <a:ext cx="2621282" cy="648393"/>
                <a:chOff x="1654233" y="4211780"/>
                <a:chExt cx="2621282" cy="648393"/>
              </a:xfrm>
            </p:grpSpPr>
            <p:sp>
              <p:nvSpPr>
                <p:cNvPr id="31" name="Flowchart: Data 30"/>
                <p:cNvSpPr/>
                <p:nvPr/>
              </p:nvSpPr>
              <p:spPr>
                <a:xfrm>
                  <a:off x="1654233" y="4211780"/>
                  <a:ext cx="2621282" cy="648393"/>
                </a:xfrm>
                <a:prstGeom prst="flowChartInputOutpu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ysClr val="windowText" lastClr="000000"/>
                  </a:solidFill>
                  <a:prstDash val="dash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lowchart: Data 31"/>
                <p:cNvSpPr/>
                <p:nvPr/>
              </p:nvSpPr>
              <p:spPr>
                <a:xfrm>
                  <a:off x="1927172" y="4397084"/>
                  <a:ext cx="1116674" cy="277784"/>
                </a:xfrm>
                <a:prstGeom prst="flowChartInputOutput">
                  <a:avLst/>
                </a:prstGeom>
                <a:solidFill>
                  <a:srgbClr val="FFC000">
                    <a:lumMod val="40000"/>
                    <a:lumOff val="60000"/>
                  </a:srgbClr>
                </a:solidFill>
                <a:ln w="12700" cap="flat" cmpd="sng" algn="ctr">
                  <a:solidFill>
                    <a:sysClr val="windowText" lastClr="000000"/>
                  </a:solidFill>
                  <a:prstDash val="sysDot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N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3</a:t>
                  </a:r>
                </a:p>
              </p:txBody>
            </p:sp>
            <p:sp>
              <p:nvSpPr>
                <p:cNvPr id="33" name="Flowchart: Data 32"/>
                <p:cNvSpPr/>
                <p:nvPr/>
              </p:nvSpPr>
              <p:spPr>
                <a:xfrm>
                  <a:off x="2906685" y="4397084"/>
                  <a:ext cx="1116674" cy="277784"/>
                </a:xfrm>
                <a:prstGeom prst="flowChartInputOutpu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ysClr val="windowText" lastClr="000000"/>
                  </a:solidFill>
                  <a:prstDash val="sysDot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N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2</a:t>
                  </a:r>
                </a:p>
              </p:txBody>
            </p:sp>
          </p:grpSp>
        </p:grpSp>
        <p:grpSp>
          <p:nvGrpSpPr>
            <p:cNvPr id="20" name="Group 19"/>
            <p:cNvGrpSpPr/>
            <p:nvPr/>
          </p:nvGrpSpPr>
          <p:grpSpPr>
            <a:xfrm>
              <a:off x="5482241" y="3417029"/>
              <a:ext cx="1116674" cy="448800"/>
              <a:chOff x="5641574" y="3386484"/>
              <a:chExt cx="1116674" cy="448800"/>
            </a:xfrm>
          </p:grpSpPr>
          <p:sp>
            <p:nvSpPr>
              <p:cNvPr id="23" name="Flowchart: Data 22"/>
              <p:cNvSpPr/>
              <p:nvPr/>
            </p:nvSpPr>
            <p:spPr>
              <a:xfrm>
                <a:off x="5641574" y="3386484"/>
                <a:ext cx="1116674" cy="113174"/>
              </a:xfrm>
              <a:prstGeom prst="flowChartInputOutput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ysDot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24" name="Flowchart: Data 23"/>
              <p:cNvSpPr/>
              <p:nvPr/>
            </p:nvSpPr>
            <p:spPr>
              <a:xfrm>
                <a:off x="5641574" y="3722110"/>
                <a:ext cx="1116674" cy="113174"/>
              </a:xfrm>
              <a:prstGeom prst="flowChartInputOutput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ysDot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</a:t>
                </a:r>
              </a:p>
            </p:txBody>
          </p:sp>
          <p:cxnSp>
            <p:nvCxnSpPr>
              <p:cNvPr id="25" name="Straight Connector 24"/>
              <p:cNvCxnSpPr>
                <a:endCxn id="24" idx="1"/>
              </p:cNvCxnSpPr>
              <p:nvPr/>
            </p:nvCxnSpPr>
            <p:spPr>
              <a:xfrm>
                <a:off x="6192155" y="3499658"/>
                <a:ext cx="7756" cy="222452"/>
              </a:xfrm>
              <a:prstGeom prst="line">
                <a:avLst/>
              </a:prstGeom>
              <a:noFill/>
              <a:ln w="127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</p:grpSp>
        <p:cxnSp>
          <p:nvCxnSpPr>
            <p:cNvPr id="21" name="Straight Arrow Connector 20"/>
            <p:cNvCxnSpPr/>
            <p:nvPr/>
          </p:nvCxnSpPr>
          <p:spPr>
            <a:xfrm>
              <a:off x="4513811" y="1928553"/>
              <a:ext cx="329735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>
            <a:xfrm>
              <a:off x="4556758" y="3678143"/>
              <a:ext cx="329735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</p:grpSp>
      <p:graphicFrame>
        <p:nvGraphicFramePr>
          <p:cNvPr id="39" name="Diagram 38"/>
          <p:cNvGraphicFramePr/>
          <p:nvPr>
            <p:extLst>
              <p:ext uri="{D42A27DB-BD31-4B8C-83A1-F6EECF244321}">
                <p14:modId xmlns:p14="http://schemas.microsoft.com/office/powerpoint/2010/main" val="1695084553"/>
              </p:ext>
            </p:extLst>
          </p:nvPr>
        </p:nvGraphicFramePr>
        <p:xfrm>
          <a:off x="6755414" y="1410118"/>
          <a:ext cx="4064000" cy="4457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228600"/>
            <a:ext cx="12192000" cy="882651"/>
            <a:chOff x="-10804" y="2241548"/>
            <a:chExt cx="12192000" cy="1187452"/>
          </a:xfr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grpSpPr>
        <p:sp>
          <p:nvSpPr>
            <p:cNvPr id="7" name="Rectangle 6"/>
            <p:cNvSpPr/>
            <p:nvPr/>
          </p:nvSpPr>
          <p:spPr>
            <a:xfrm>
              <a:off x="-10804" y="2241548"/>
              <a:ext cx="12192000" cy="11874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800" dirty="0" smtClean="0">
                  <a:solidFill>
                    <a:srgbClr val="000000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rPr>
                <a:t>Introduction – Motivation for D2D protocol</a:t>
              </a:r>
              <a:endParaRPr lang="en-IN" sz="2800" dirty="0"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-10804" y="3429000"/>
              <a:ext cx="12192000" cy="0"/>
            </a:xfrm>
            <a:prstGeom prst="line">
              <a:avLst/>
            </a:prstGeom>
            <a:grpFill/>
            <a:ln w="76200">
              <a:solidFill>
                <a:srgbClr val="FFCC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3429000" y="1371600"/>
            <a:ext cx="53340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ysClr val="windowText" lastClr="000000"/>
                </a:solidFill>
              </a:rPr>
              <a:t>TSVs enable 3DIC technology and are still experimental</a:t>
            </a:r>
            <a:endParaRPr lang="en-IN" dirty="0">
              <a:solidFill>
                <a:sysClr val="windowText" lastClr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29000" y="2178049"/>
            <a:ext cx="53340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ysClr val="windowText" lastClr="000000"/>
                </a:solidFill>
              </a:rPr>
              <a:t>Higher operating temperature</a:t>
            </a:r>
            <a:endParaRPr lang="en-IN" dirty="0">
              <a:solidFill>
                <a:sysClr val="windowText" lastClr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2978150"/>
            <a:ext cx="53340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ysClr val="windowText" lastClr="000000"/>
                </a:solidFill>
              </a:rPr>
              <a:t>High temperature differences between the layers</a:t>
            </a:r>
            <a:endParaRPr lang="en-IN" dirty="0">
              <a:solidFill>
                <a:sysClr val="windowText" lastClr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29000" y="3778251"/>
            <a:ext cx="53340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Conventional </a:t>
            </a:r>
            <a:r>
              <a:rPr lang="en-US" dirty="0">
                <a:solidFill>
                  <a:sysClr val="windowText" lastClr="000000"/>
                </a:solidFill>
              </a:rPr>
              <a:t>data transfer through AXI interface across the </a:t>
            </a:r>
            <a:r>
              <a:rPr lang="en-US" dirty="0" smtClean="0">
                <a:solidFill>
                  <a:sysClr val="windowText" lastClr="000000"/>
                </a:solidFill>
              </a:rPr>
              <a:t>dies poses challenges</a:t>
            </a:r>
            <a:endParaRPr lang="en-IN" dirty="0">
              <a:solidFill>
                <a:sysClr val="windowText" lastClr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4864102"/>
            <a:ext cx="1778000" cy="11556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ysClr val="windowText" lastClr="000000"/>
                </a:solidFill>
              </a:rPr>
              <a:t>Lack of reliability</a:t>
            </a:r>
            <a:endParaRPr lang="en-IN" dirty="0">
              <a:solidFill>
                <a:sysClr val="windowText" lastClr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2100" y="4864102"/>
            <a:ext cx="1778000" cy="11556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ysClr val="windowText" lastClr="000000"/>
                </a:solidFill>
              </a:rPr>
              <a:t>Data loss</a:t>
            </a:r>
            <a:endParaRPr lang="en-IN" dirty="0">
              <a:solidFill>
                <a:sysClr val="windowText" lastClr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07000" y="4864102"/>
            <a:ext cx="1778000" cy="11556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ysClr val="windowText" lastClr="000000"/>
                </a:solidFill>
              </a:rPr>
              <a:t>Higher pin count (450 pins)</a:t>
            </a:r>
            <a:endParaRPr lang="en-IN" dirty="0">
              <a:solidFill>
                <a:sysClr val="windowText" lastClr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81900" y="4864102"/>
            <a:ext cx="1778000" cy="11556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ysClr val="windowText" lastClr="000000"/>
                </a:solidFill>
              </a:rPr>
              <a:t>High latency</a:t>
            </a:r>
            <a:endParaRPr lang="en-IN" dirty="0">
              <a:solidFill>
                <a:sysClr val="windowText" lastClr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956800" y="4864102"/>
            <a:ext cx="1778000" cy="11556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ysClr val="windowText" lastClr="000000"/>
                </a:solidFill>
              </a:rPr>
              <a:t>Complex die to die NOC timeout</a:t>
            </a:r>
            <a:endParaRPr lang="en-IN" dirty="0">
              <a:solidFill>
                <a:sysClr val="windowText" lastClr="000000"/>
              </a:solidFill>
            </a:endParaRPr>
          </a:p>
        </p:txBody>
      </p:sp>
      <p:cxnSp>
        <p:nvCxnSpPr>
          <p:cNvPr id="20" name="Elbow Connector 19"/>
          <p:cNvCxnSpPr>
            <a:stCxn id="13" idx="2"/>
            <a:endCxn id="14" idx="0"/>
          </p:cNvCxnSpPr>
          <p:nvPr/>
        </p:nvCxnSpPr>
        <p:spPr>
          <a:xfrm rot="5400000">
            <a:off x="3521075" y="2289176"/>
            <a:ext cx="400051" cy="4749800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2"/>
            <a:endCxn id="18" idx="0"/>
          </p:cNvCxnSpPr>
          <p:nvPr/>
        </p:nvCxnSpPr>
        <p:spPr>
          <a:xfrm rot="16200000" flipH="1">
            <a:off x="8270875" y="2289176"/>
            <a:ext cx="400051" cy="4749800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6" idx="0"/>
          </p:cNvCxnSpPr>
          <p:nvPr/>
        </p:nvCxnSpPr>
        <p:spPr>
          <a:xfrm>
            <a:off x="6096000" y="4648200"/>
            <a:ext cx="0" cy="21590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733800" y="4648200"/>
            <a:ext cx="0" cy="21590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8458200" y="4648200"/>
            <a:ext cx="0" cy="21590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5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228600"/>
            <a:ext cx="12192000" cy="882651"/>
            <a:chOff x="-10804" y="2241548"/>
            <a:chExt cx="12192000" cy="1187452"/>
          </a:xfr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grpSpPr>
        <p:sp>
          <p:nvSpPr>
            <p:cNvPr id="7" name="Rectangle 6"/>
            <p:cNvSpPr/>
            <p:nvPr/>
          </p:nvSpPr>
          <p:spPr>
            <a:xfrm>
              <a:off x="-10804" y="2241548"/>
              <a:ext cx="12192000" cy="11874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800" dirty="0" smtClean="0">
                  <a:solidFill>
                    <a:srgbClr val="000000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rPr>
                <a:t>D2D Interface</a:t>
              </a:r>
              <a:endParaRPr lang="en-IN" sz="2800" dirty="0"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-10804" y="3429000"/>
              <a:ext cx="12192000" cy="0"/>
            </a:xfrm>
            <a:prstGeom prst="line">
              <a:avLst/>
            </a:prstGeom>
            <a:grpFill/>
            <a:ln w="76200">
              <a:solidFill>
                <a:srgbClr val="FFCC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457200" y="1371600"/>
            <a:ext cx="2898913" cy="4632188"/>
            <a:chOff x="457200" y="1371600"/>
            <a:chExt cx="2898913" cy="4632188"/>
          </a:xfrm>
        </p:grpSpPr>
        <p:sp>
          <p:nvSpPr>
            <p:cNvPr id="12" name="Rectangle 11"/>
            <p:cNvSpPr/>
            <p:nvPr/>
          </p:nvSpPr>
          <p:spPr>
            <a:xfrm>
              <a:off x="457200" y="1371600"/>
              <a:ext cx="2895600" cy="838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 smtClean="0"/>
                <a:t>TSV based interface</a:t>
              </a:r>
              <a:endParaRPr lang="en-IN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57200" y="4205218"/>
              <a:ext cx="2895600" cy="838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 smtClean="0"/>
                <a:t>Supports transfers up to </a:t>
              </a:r>
              <a:r>
                <a:rPr lang="en-IN" dirty="0" smtClean="0"/>
                <a:t>100 </a:t>
              </a:r>
              <a:r>
                <a:rPr lang="en-IN" dirty="0" err="1" smtClean="0"/>
                <a:t>GBps</a:t>
              </a:r>
              <a:endParaRPr lang="en-IN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0513" y="5165588"/>
              <a:ext cx="2895600" cy="838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 smtClean="0"/>
                <a:t>20 unique interrupts</a:t>
              </a:r>
              <a:endParaRPr lang="en-IN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57200" y="2308224"/>
              <a:ext cx="2895600" cy="838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 smtClean="0"/>
                <a:t>Reduced number of inputs and outputs</a:t>
              </a:r>
              <a:endParaRPr lang="en-IN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57200" y="3244848"/>
              <a:ext cx="2895600" cy="838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 smtClean="0"/>
                <a:t>AXI transactions monitoring</a:t>
              </a:r>
              <a:endParaRPr lang="en-IN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8839200" y="1378226"/>
            <a:ext cx="28956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CRC Error checks and data retry</a:t>
            </a:r>
            <a:endParaRPr lang="en-IN" dirty="0"/>
          </a:p>
        </p:txBody>
      </p:sp>
      <p:sp>
        <p:nvSpPr>
          <p:cNvPr id="20" name="Rectangle 19"/>
          <p:cNvSpPr/>
          <p:nvPr/>
        </p:nvSpPr>
        <p:spPr>
          <a:xfrm>
            <a:off x="8839200" y="4211844"/>
            <a:ext cx="28956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SDR and DDR modes</a:t>
            </a:r>
            <a:endParaRPr lang="en-IN" dirty="0"/>
          </a:p>
        </p:txBody>
      </p:sp>
      <p:sp>
        <p:nvSpPr>
          <p:cNvPr id="21" name="Rectangle 20"/>
          <p:cNvSpPr/>
          <p:nvPr/>
        </p:nvSpPr>
        <p:spPr>
          <a:xfrm>
            <a:off x="8842513" y="5172214"/>
            <a:ext cx="28956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err="1" smtClean="0"/>
              <a:t>Center</a:t>
            </a:r>
            <a:r>
              <a:rPr lang="en-IN" dirty="0" smtClean="0"/>
              <a:t> aligned and Delay </a:t>
            </a:r>
            <a:r>
              <a:rPr lang="en-IN" dirty="0" err="1" smtClean="0"/>
              <a:t>alligned</a:t>
            </a:r>
            <a:endParaRPr lang="en-IN" dirty="0"/>
          </a:p>
        </p:txBody>
      </p:sp>
      <p:sp>
        <p:nvSpPr>
          <p:cNvPr id="22" name="Rectangle 21"/>
          <p:cNvSpPr/>
          <p:nvPr/>
        </p:nvSpPr>
        <p:spPr>
          <a:xfrm>
            <a:off x="8839200" y="2314850"/>
            <a:ext cx="28956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ECC Error detection and correction (QEDTEC)</a:t>
            </a:r>
            <a:endParaRPr lang="en-IN" dirty="0"/>
          </a:p>
        </p:txBody>
      </p:sp>
      <p:sp>
        <p:nvSpPr>
          <p:cNvPr id="23" name="Rectangle 22"/>
          <p:cNvSpPr/>
          <p:nvPr/>
        </p:nvSpPr>
        <p:spPr>
          <a:xfrm>
            <a:off x="8839200" y="3251474"/>
            <a:ext cx="28956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Bus maintenance and </a:t>
            </a:r>
            <a:r>
              <a:rPr lang="en-IN" dirty="0" err="1" smtClean="0"/>
              <a:t>cleany</a:t>
            </a:r>
            <a:r>
              <a:rPr lang="en-IN" dirty="0" smtClean="0"/>
              <a:t> operation </a:t>
            </a:r>
            <a:endParaRPr lang="en-IN" dirty="0"/>
          </a:p>
        </p:txBody>
      </p:sp>
      <p:sp>
        <p:nvSpPr>
          <p:cNvPr id="24" name="Oval 23"/>
          <p:cNvSpPr/>
          <p:nvPr/>
        </p:nvSpPr>
        <p:spPr>
          <a:xfrm>
            <a:off x="5118100" y="3153050"/>
            <a:ext cx="1955800" cy="1174752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D2D Interface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0548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228600"/>
            <a:ext cx="12192000" cy="882651"/>
            <a:chOff x="-10804" y="2241548"/>
            <a:chExt cx="12192000" cy="1187452"/>
          </a:xfr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grpSpPr>
        <p:sp>
          <p:nvSpPr>
            <p:cNvPr id="7" name="Rectangle 6"/>
            <p:cNvSpPr/>
            <p:nvPr/>
          </p:nvSpPr>
          <p:spPr>
            <a:xfrm>
              <a:off x="-10804" y="2241548"/>
              <a:ext cx="12192000" cy="11874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800" dirty="0" smtClean="0">
                  <a:solidFill>
                    <a:srgbClr val="000000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rPr>
                <a:t>Levels of Verification</a:t>
              </a:r>
              <a:endParaRPr lang="en-IN" sz="2800" dirty="0"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-10804" y="3429000"/>
              <a:ext cx="12192000" cy="0"/>
            </a:xfrm>
            <a:prstGeom prst="line">
              <a:avLst/>
            </a:prstGeom>
            <a:grpFill/>
            <a:ln w="76200">
              <a:solidFill>
                <a:srgbClr val="FFCC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9" name="Vertical Scroll 8"/>
          <p:cNvSpPr/>
          <p:nvPr/>
        </p:nvSpPr>
        <p:spPr>
          <a:xfrm>
            <a:off x="762000" y="1547190"/>
            <a:ext cx="4572000" cy="4419600"/>
          </a:xfrm>
          <a:prstGeom prst="vertic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ysClr val="windowText" lastClr="000000"/>
                </a:solidFill>
              </a:rPr>
              <a:t>Stack Level Verification</a:t>
            </a:r>
          </a:p>
          <a:p>
            <a:pPr algn="ctr"/>
            <a:endParaRPr lang="en-IN" dirty="0">
              <a:solidFill>
                <a:sysClr val="windowText" lastClr="0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dirty="0" smtClean="0">
                <a:solidFill>
                  <a:sysClr val="windowText" lastClr="000000"/>
                </a:solidFill>
              </a:rPr>
              <a:t>Master VIPs for traffic generation and configuration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dirty="0" smtClean="0">
                <a:solidFill>
                  <a:sysClr val="windowText" lastClr="000000"/>
                </a:solidFill>
              </a:rPr>
              <a:t>Back to back IP wrap with TSV IO modules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dirty="0" smtClean="0">
                <a:solidFill>
                  <a:sysClr val="windowText" lastClr="000000"/>
                </a:solidFill>
              </a:rPr>
              <a:t>Functional verification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dirty="0" smtClean="0">
                <a:solidFill>
                  <a:sysClr val="windowText" lastClr="000000"/>
                </a:solidFill>
              </a:rPr>
              <a:t>Code coverage and functional coverage</a:t>
            </a:r>
            <a:endParaRPr lang="en-IN" dirty="0">
              <a:solidFill>
                <a:sysClr val="windowText" lastClr="000000"/>
              </a:solidFill>
            </a:endParaRPr>
          </a:p>
        </p:txBody>
      </p:sp>
      <p:sp>
        <p:nvSpPr>
          <p:cNvPr id="10" name="Vertical Scroll 9"/>
          <p:cNvSpPr/>
          <p:nvPr/>
        </p:nvSpPr>
        <p:spPr>
          <a:xfrm>
            <a:off x="6781800" y="1523999"/>
            <a:ext cx="4572000" cy="4419600"/>
          </a:xfrm>
          <a:prstGeom prst="vertic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ysClr val="windowText" lastClr="000000"/>
                </a:solidFill>
              </a:rPr>
              <a:t>SOC Level Verification</a:t>
            </a:r>
          </a:p>
          <a:p>
            <a:pPr algn="ctr"/>
            <a:endParaRPr lang="en-IN" dirty="0">
              <a:solidFill>
                <a:sysClr val="windowText" lastClr="0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dirty="0" smtClean="0">
                <a:solidFill>
                  <a:sysClr val="windowText" lastClr="000000"/>
                </a:solidFill>
              </a:rPr>
              <a:t>Real time masters for traffic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dirty="0" smtClean="0">
                <a:solidFill>
                  <a:sysClr val="windowText" lastClr="000000"/>
                </a:solidFill>
              </a:rPr>
              <a:t>Low power verification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dirty="0" smtClean="0">
                <a:solidFill>
                  <a:sysClr val="windowText" lastClr="000000"/>
                </a:solidFill>
              </a:rPr>
              <a:t>Performance verification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dirty="0" smtClean="0">
                <a:solidFill>
                  <a:sysClr val="windowText" lastClr="000000"/>
                </a:solidFill>
              </a:rPr>
              <a:t>System level tests for ATE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dirty="0" smtClean="0">
                <a:solidFill>
                  <a:sysClr val="windowText" lastClr="000000"/>
                </a:solidFill>
              </a:rPr>
              <a:t>Cross die interrupt handling</a:t>
            </a:r>
            <a:endParaRPr lang="en-IN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48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228600"/>
            <a:ext cx="12192000" cy="882651"/>
            <a:chOff x="-10804" y="2241548"/>
            <a:chExt cx="12192000" cy="1187452"/>
          </a:xfr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grpSpPr>
        <p:sp>
          <p:nvSpPr>
            <p:cNvPr id="7" name="Rectangle 6"/>
            <p:cNvSpPr/>
            <p:nvPr/>
          </p:nvSpPr>
          <p:spPr>
            <a:xfrm>
              <a:off x="-10804" y="2241548"/>
              <a:ext cx="12192000" cy="11874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800" dirty="0" smtClean="0">
                  <a:solidFill>
                    <a:srgbClr val="000000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rPr>
                <a:t>Stack Level Verification</a:t>
              </a:r>
              <a:endParaRPr lang="en-IN" sz="2800" dirty="0"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-10804" y="3429000"/>
              <a:ext cx="12192000" cy="0"/>
            </a:xfrm>
            <a:prstGeom prst="line">
              <a:avLst/>
            </a:prstGeom>
            <a:grpFill/>
            <a:ln w="76200">
              <a:solidFill>
                <a:srgbClr val="FFCC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041132" y="1238973"/>
            <a:ext cx="10109736" cy="5117376"/>
            <a:chOff x="665332" y="650151"/>
            <a:chExt cx="10968404" cy="5762625"/>
          </a:xfrm>
        </p:grpSpPr>
        <p:grpSp>
          <p:nvGrpSpPr>
            <p:cNvPr id="10" name="Group 9"/>
            <p:cNvGrpSpPr/>
            <p:nvPr/>
          </p:nvGrpSpPr>
          <p:grpSpPr>
            <a:xfrm>
              <a:off x="665332" y="937898"/>
              <a:ext cx="10968404" cy="5474878"/>
              <a:chOff x="665332" y="937898"/>
              <a:chExt cx="10968404" cy="5474878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665332" y="937898"/>
                <a:ext cx="10968404" cy="5474878"/>
                <a:chOff x="657019" y="671890"/>
                <a:chExt cx="10968404" cy="5474878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657019" y="671890"/>
                  <a:ext cx="10968404" cy="4686303"/>
                  <a:chOff x="562703" y="1318844"/>
                  <a:chExt cx="10968404" cy="4686303"/>
                </a:xfrm>
              </p:grpSpPr>
              <p:sp>
                <p:nvSpPr>
                  <p:cNvPr id="29" name="Rectangle 28"/>
                  <p:cNvSpPr/>
                  <p:nvPr/>
                </p:nvSpPr>
                <p:spPr>
                  <a:xfrm>
                    <a:off x="8133680" y="1318844"/>
                    <a:ext cx="1860294" cy="3815861"/>
                  </a:xfrm>
                  <a:prstGeom prst="rect">
                    <a:avLst/>
                  </a:prstGeom>
                  <a:solidFill>
                    <a:srgbClr val="FFC000">
                      <a:lumMod val="20000"/>
                      <a:lumOff val="80000"/>
                    </a:srgbClr>
                  </a:solidFill>
                  <a:ln w="12700" cap="flat" cmpd="sng" algn="ctr">
                    <a:solidFill>
                      <a:sysClr val="window" lastClr="FFFFFF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" name="Rectangle 29"/>
                  <p:cNvSpPr/>
                  <p:nvPr/>
                </p:nvSpPr>
                <p:spPr>
                  <a:xfrm>
                    <a:off x="7060924" y="1318844"/>
                    <a:ext cx="1081538" cy="3815861"/>
                  </a:xfrm>
                  <a:prstGeom prst="rect">
                    <a:avLst/>
                  </a:prstGeom>
                  <a:solidFill>
                    <a:srgbClr val="ED7D31">
                      <a:lumMod val="20000"/>
                      <a:lumOff val="80000"/>
                    </a:srgbClr>
                  </a:solidFill>
                  <a:ln w="12700" cap="flat" cmpd="sng" algn="ctr">
                    <a:solidFill>
                      <a:sysClr val="window" lastClr="FFFFFF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" name="Rectangle 30"/>
                  <p:cNvSpPr/>
                  <p:nvPr/>
                </p:nvSpPr>
                <p:spPr>
                  <a:xfrm>
                    <a:off x="2118946" y="1318846"/>
                    <a:ext cx="1860294" cy="3815861"/>
                  </a:xfrm>
                  <a:prstGeom prst="rect">
                    <a:avLst/>
                  </a:prstGeom>
                  <a:solidFill>
                    <a:srgbClr val="FFC000">
                      <a:lumMod val="20000"/>
                      <a:lumOff val="80000"/>
                    </a:srgbClr>
                  </a:solidFill>
                  <a:ln w="12700" cap="flat" cmpd="sng" algn="ctr">
                    <a:solidFill>
                      <a:sysClr val="window" lastClr="FFFFFF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" name="Rectangle 31"/>
                  <p:cNvSpPr/>
                  <p:nvPr/>
                </p:nvSpPr>
                <p:spPr>
                  <a:xfrm>
                    <a:off x="3979240" y="1318846"/>
                    <a:ext cx="1081538" cy="3815861"/>
                  </a:xfrm>
                  <a:prstGeom prst="rect">
                    <a:avLst/>
                  </a:prstGeom>
                  <a:solidFill>
                    <a:srgbClr val="ED7D31">
                      <a:lumMod val="20000"/>
                      <a:lumOff val="80000"/>
                    </a:srgbClr>
                  </a:solidFill>
                  <a:ln w="12700" cap="flat" cmpd="sng" algn="ctr">
                    <a:solidFill>
                      <a:sysClr val="window" lastClr="FFFFFF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3" name="Rectangle 32"/>
                  <p:cNvSpPr/>
                  <p:nvPr/>
                </p:nvSpPr>
                <p:spPr>
                  <a:xfrm>
                    <a:off x="4152897" y="1837592"/>
                    <a:ext cx="773723" cy="1011116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1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D2D_FIFO SI</a:t>
                    </a:r>
                  </a:p>
                </p:txBody>
              </p:sp>
              <p:sp>
                <p:nvSpPr>
                  <p:cNvPr id="34" name="Rectangle 33"/>
                  <p:cNvSpPr/>
                  <p:nvPr/>
                </p:nvSpPr>
                <p:spPr>
                  <a:xfrm>
                    <a:off x="7183315" y="3694234"/>
                    <a:ext cx="773723" cy="1011116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1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D2D_FIFO SI</a:t>
                    </a:r>
                  </a:p>
                </p:txBody>
              </p:sp>
              <p:sp>
                <p:nvSpPr>
                  <p:cNvPr id="35" name="Rectangle 34"/>
                  <p:cNvSpPr/>
                  <p:nvPr/>
                </p:nvSpPr>
                <p:spPr>
                  <a:xfrm>
                    <a:off x="4152898" y="3694234"/>
                    <a:ext cx="773723" cy="1011116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1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D2D_FIFO MI</a:t>
                    </a:r>
                  </a:p>
                </p:txBody>
              </p:sp>
              <p:sp>
                <p:nvSpPr>
                  <p:cNvPr id="36" name="Rectangle 35"/>
                  <p:cNvSpPr/>
                  <p:nvPr/>
                </p:nvSpPr>
                <p:spPr>
                  <a:xfrm>
                    <a:off x="7183315" y="1837592"/>
                    <a:ext cx="773723" cy="1011116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1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D2D_FIFO MI</a:t>
                    </a:r>
                  </a:p>
                </p:txBody>
              </p:sp>
              <p:cxnSp>
                <p:nvCxnSpPr>
                  <p:cNvPr id="37" name="Straight Arrow Connector 36"/>
                  <p:cNvCxnSpPr/>
                  <p:nvPr/>
                </p:nvCxnSpPr>
                <p:spPr>
                  <a:xfrm>
                    <a:off x="4926620" y="1987062"/>
                    <a:ext cx="2256695" cy="0"/>
                  </a:xfrm>
                  <a:prstGeom prst="straightConnector1">
                    <a:avLst/>
                  </a:prstGeom>
                  <a:noFill/>
                  <a:ln w="6350" cap="flat" cmpd="sng" algn="ctr">
                    <a:solidFill>
                      <a:srgbClr val="5B9BD5"/>
                    </a:solidFill>
                    <a:prstDash val="solid"/>
                    <a:miter lim="800000"/>
                    <a:tailEnd type="triangle"/>
                  </a:ln>
                  <a:effectLst/>
                </p:spPr>
              </p:cxnSp>
              <p:cxnSp>
                <p:nvCxnSpPr>
                  <p:cNvPr id="38" name="Straight Arrow Connector 37"/>
                  <p:cNvCxnSpPr/>
                  <p:nvPr/>
                </p:nvCxnSpPr>
                <p:spPr>
                  <a:xfrm flipH="1">
                    <a:off x="4926620" y="3842238"/>
                    <a:ext cx="2256695" cy="8793"/>
                  </a:xfrm>
                  <a:prstGeom prst="straightConnector1">
                    <a:avLst/>
                  </a:prstGeom>
                  <a:noFill/>
                  <a:ln w="6350" cap="flat" cmpd="sng" algn="ctr">
                    <a:solidFill>
                      <a:srgbClr val="5B9BD5"/>
                    </a:solidFill>
                    <a:prstDash val="solid"/>
                    <a:miter lim="800000"/>
                    <a:tailEnd type="triangle"/>
                  </a:ln>
                  <a:effectLst/>
                </p:spPr>
              </p:cxnSp>
              <p:sp>
                <p:nvSpPr>
                  <p:cNvPr id="39" name="Left Arrow 38"/>
                  <p:cNvSpPr/>
                  <p:nvPr/>
                </p:nvSpPr>
                <p:spPr>
                  <a:xfrm>
                    <a:off x="4926619" y="2439867"/>
                    <a:ext cx="2256695" cy="326779"/>
                  </a:xfrm>
                  <a:prstGeom prst="leftArrow">
                    <a:avLst/>
                  </a:prstGeom>
                  <a:solidFill>
                    <a:srgbClr val="5B9BD5"/>
                  </a:solidFill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0" name="Left Arrow 39"/>
                  <p:cNvSpPr/>
                  <p:nvPr/>
                </p:nvSpPr>
                <p:spPr>
                  <a:xfrm>
                    <a:off x="4926616" y="3999035"/>
                    <a:ext cx="2256695" cy="337037"/>
                  </a:xfrm>
                  <a:prstGeom prst="leftArrow">
                    <a:avLst/>
                  </a:prstGeom>
                  <a:solidFill>
                    <a:srgbClr val="5B9BD5"/>
                  </a:solidFill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1" name="Right Arrow 40"/>
                  <p:cNvSpPr/>
                  <p:nvPr/>
                </p:nvSpPr>
                <p:spPr>
                  <a:xfrm>
                    <a:off x="4926618" y="2135067"/>
                    <a:ext cx="2256695" cy="304800"/>
                  </a:xfrm>
                  <a:prstGeom prst="rightArrow">
                    <a:avLst/>
                  </a:prstGeom>
                  <a:solidFill>
                    <a:srgbClr val="5B9BD5"/>
                  </a:solidFill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" name="Right Arrow 41"/>
                  <p:cNvSpPr/>
                  <p:nvPr/>
                </p:nvSpPr>
                <p:spPr>
                  <a:xfrm>
                    <a:off x="4926615" y="4384430"/>
                    <a:ext cx="2256695" cy="304800"/>
                  </a:xfrm>
                  <a:prstGeom prst="rightArrow">
                    <a:avLst/>
                  </a:prstGeom>
                  <a:solidFill>
                    <a:srgbClr val="5B9BD5"/>
                  </a:solidFill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3" name="Rectangle 42"/>
                  <p:cNvSpPr/>
                  <p:nvPr/>
                </p:nvSpPr>
                <p:spPr>
                  <a:xfrm>
                    <a:off x="2239106" y="2135066"/>
                    <a:ext cx="674071" cy="2137995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SI_IOCTRL</a:t>
                    </a:r>
                  </a:p>
                </p:txBody>
              </p:sp>
              <p:sp>
                <p:nvSpPr>
                  <p:cNvPr id="44" name="Rectangle 43"/>
                  <p:cNvSpPr/>
                  <p:nvPr/>
                </p:nvSpPr>
                <p:spPr>
                  <a:xfrm>
                    <a:off x="9172580" y="2135066"/>
                    <a:ext cx="680655" cy="2137996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MI_IOCTRL</a:t>
                    </a:r>
                  </a:p>
                </p:txBody>
              </p:sp>
              <p:sp>
                <p:nvSpPr>
                  <p:cNvPr id="45" name="Rounded Rectangle 44"/>
                  <p:cNvSpPr/>
                  <p:nvPr/>
                </p:nvSpPr>
                <p:spPr>
                  <a:xfrm>
                    <a:off x="3518378" y="1837592"/>
                    <a:ext cx="298938" cy="1011116"/>
                  </a:xfrm>
                  <a:prstGeom prst="round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vert="vert270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1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AXI_CH_ARBITER</a:t>
                    </a:r>
                  </a:p>
                </p:txBody>
              </p:sp>
              <p:sp>
                <p:nvSpPr>
                  <p:cNvPr id="46" name="Rounded Rectangle 45"/>
                  <p:cNvSpPr/>
                  <p:nvPr/>
                </p:nvSpPr>
                <p:spPr>
                  <a:xfrm>
                    <a:off x="8275765" y="3685441"/>
                    <a:ext cx="298938" cy="1011116"/>
                  </a:xfrm>
                  <a:prstGeom prst="round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vert="vert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1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AXI_CH_ARBITER</a:t>
                    </a:r>
                  </a:p>
                </p:txBody>
              </p:sp>
              <p:sp>
                <p:nvSpPr>
                  <p:cNvPr id="47" name="Rounded Rectangle 46"/>
                  <p:cNvSpPr/>
                  <p:nvPr/>
                </p:nvSpPr>
                <p:spPr>
                  <a:xfrm>
                    <a:off x="8275765" y="1834661"/>
                    <a:ext cx="298938" cy="1011116"/>
                  </a:xfrm>
                  <a:prstGeom prst="round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vert="vert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1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AXI_CH_DEMUX</a:t>
                    </a:r>
                  </a:p>
                </p:txBody>
              </p:sp>
              <p:sp>
                <p:nvSpPr>
                  <p:cNvPr id="48" name="Rounded Rectangle 47"/>
                  <p:cNvSpPr/>
                  <p:nvPr/>
                </p:nvSpPr>
                <p:spPr>
                  <a:xfrm>
                    <a:off x="3513979" y="3694234"/>
                    <a:ext cx="298938" cy="1011116"/>
                  </a:xfrm>
                  <a:prstGeom prst="round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vert="vert270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1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AXI_CH_DEMUX</a:t>
                    </a:r>
                  </a:p>
                </p:txBody>
              </p:sp>
              <p:sp>
                <p:nvSpPr>
                  <p:cNvPr id="49" name="Rectangle 48"/>
                  <p:cNvSpPr/>
                  <p:nvPr/>
                </p:nvSpPr>
                <p:spPr>
                  <a:xfrm>
                    <a:off x="2239106" y="4384430"/>
                    <a:ext cx="674071" cy="618393"/>
                  </a:xfrm>
                  <a:prstGeom prst="rect">
                    <a:avLst/>
                  </a:prstGeom>
                  <a:solidFill>
                    <a:srgbClr val="A5A5A5">
                      <a:lumMod val="20000"/>
                      <a:lumOff val="80000"/>
                    </a:srgbClr>
                  </a:solidFill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SPECIAL</a:t>
                    </a:r>
                  </a:p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FUNCTIONREGISTERS</a:t>
                    </a:r>
                  </a:p>
                </p:txBody>
              </p:sp>
              <p:sp>
                <p:nvSpPr>
                  <p:cNvPr id="50" name="Rectangle 49"/>
                  <p:cNvSpPr/>
                  <p:nvPr/>
                </p:nvSpPr>
                <p:spPr>
                  <a:xfrm>
                    <a:off x="9179163" y="4380033"/>
                    <a:ext cx="674071" cy="618393"/>
                  </a:xfrm>
                  <a:prstGeom prst="rect">
                    <a:avLst/>
                  </a:prstGeom>
                  <a:solidFill>
                    <a:srgbClr val="A5A5A5">
                      <a:lumMod val="20000"/>
                      <a:lumOff val="80000"/>
                    </a:srgbClr>
                  </a:solidFill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SPECIAL</a:t>
                    </a:r>
                  </a:p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FUNCTIONREGISTERS</a:t>
                    </a:r>
                    <a:endParaRPr kumimoji="0" lang="en-IN" sz="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1" name="Left-Right Arrow 50"/>
                  <p:cNvSpPr/>
                  <p:nvPr/>
                </p:nvSpPr>
                <p:spPr>
                  <a:xfrm>
                    <a:off x="1679331" y="3067782"/>
                    <a:ext cx="559775" cy="272561"/>
                  </a:xfrm>
                  <a:prstGeom prst="leftRightArrow">
                    <a:avLst/>
                  </a:prstGeom>
                  <a:solidFill>
                    <a:srgbClr val="5B9BD5"/>
                  </a:solidFill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2" name="Left-Right Arrow 51"/>
                  <p:cNvSpPr/>
                  <p:nvPr/>
                </p:nvSpPr>
                <p:spPr>
                  <a:xfrm>
                    <a:off x="9872296" y="4552947"/>
                    <a:ext cx="559775" cy="272561"/>
                  </a:xfrm>
                  <a:prstGeom prst="leftRightArrow">
                    <a:avLst/>
                  </a:prstGeom>
                  <a:solidFill>
                    <a:srgbClr val="5B9BD5"/>
                  </a:solidFill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" name="Left-Right Arrow 52"/>
                  <p:cNvSpPr/>
                  <p:nvPr/>
                </p:nvSpPr>
                <p:spPr>
                  <a:xfrm>
                    <a:off x="9872296" y="3090495"/>
                    <a:ext cx="559775" cy="272561"/>
                  </a:xfrm>
                  <a:prstGeom prst="leftRightArrow">
                    <a:avLst/>
                  </a:prstGeom>
                  <a:solidFill>
                    <a:srgbClr val="5B9BD5"/>
                  </a:solidFill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4" name="Left-Right Arrow 53"/>
                  <p:cNvSpPr/>
                  <p:nvPr/>
                </p:nvSpPr>
                <p:spPr>
                  <a:xfrm>
                    <a:off x="1667600" y="4552948"/>
                    <a:ext cx="559775" cy="272561"/>
                  </a:xfrm>
                  <a:prstGeom prst="leftRightArrow">
                    <a:avLst/>
                  </a:prstGeom>
                  <a:solidFill>
                    <a:srgbClr val="5B9BD5"/>
                  </a:solidFill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5" name="Rectangle 54"/>
                  <p:cNvSpPr/>
                  <p:nvPr/>
                </p:nvSpPr>
                <p:spPr>
                  <a:xfrm>
                    <a:off x="570038" y="2794853"/>
                    <a:ext cx="1104892" cy="767862"/>
                  </a:xfrm>
                  <a:prstGeom prst="rect">
                    <a:avLst/>
                  </a:prstGeom>
                  <a:solidFill>
                    <a:srgbClr val="70AD47"/>
                  </a:solidFill>
                  <a:ln w="12700" cap="flat" cmpd="sng" algn="ctr">
                    <a:solidFill>
                      <a:srgbClr val="70AD47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1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AXI4 MASTER VIP</a:t>
                    </a:r>
                  </a:p>
                </p:txBody>
              </p:sp>
              <p:sp>
                <p:nvSpPr>
                  <p:cNvPr id="56" name="Rectangle 55"/>
                  <p:cNvSpPr/>
                  <p:nvPr/>
                </p:nvSpPr>
                <p:spPr>
                  <a:xfrm>
                    <a:off x="10426215" y="4305296"/>
                    <a:ext cx="1104892" cy="767862"/>
                  </a:xfrm>
                  <a:prstGeom prst="rect">
                    <a:avLst/>
                  </a:prstGeom>
                  <a:solidFill>
                    <a:srgbClr val="70AD47"/>
                  </a:solidFill>
                  <a:ln w="12700" cap="flat" cmpd="sng" algn="ctr">
                    <a:solidFill>
                      <a:srgbClr val="70AD47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1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APB MASTER VIP</a:t>
                    </a:r>
                  </a:p>
                </p:txBody>
              </p:sp>
              <p:sp>
                <p:nvSpPr>
                  <p:cNvPr id="57" name="Rectangle 56"/>
                  <p:cNvSpPr/>
                  <p:nvPr/>
                </p:nvSpPr>
                <p:spPr>
                  <a:xfrm>
                    <a:off x="562703" y="4305296"/>
                    <a:ext cx="1104892" cy="767862"/>
                  </a:xfrm>
                  <a:prstGeom prst="rect">
                    <a:avLst/>
                  </a:prstGeom>
                  <a:solidFill>
                    <a:srgbClr val="70AD47"/>
                  </a:solidFill>
                  <a:ln w="12700" cap="flat" cmpd="sng" algn="ctr">
                    <a:solidFill>
                      <a:srgbClr val="70AD47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1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APB MASTER VIP</a:t>
                    </a:r>
                  </a:p>
                </p:txBody>
              </p:sp>
              <p:sp>
                <p:nvSpPr>
                  <p:cNvPr id="58" name="Rectangle 57"/>
                  <p:cNvSpPr/>
                  <p:nvPr/>
                </p:nvSpPr>
                <p:spPr>
                  <a:xfrm>
                    <a:off x="10426215" y="2848708"/>
                    <a:ext cx="1104892" cy="767862"/>
                  </a:xfrm>
                  <a:prstGeom prst="rect">
                    <a:avLst/>
                  </a:prstGeom>
                  <a:solidFill>
                    <a:srgbClr val="70AD47"/>
                  </a:solidFill>
                  <a:ln w="12700" cap="flat" cmpd="sng" algn="ctr">
                    <a:solidFill>
                      <a:srgbClr val="70AD47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1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AXI4 SLAVE VIP</a:t>
                    </a:r>
                  </a:p>
                </p:txBody>
              </p:sp>
              <p:sp>
                <p:nvSpPr>
                  <p:cNvPr id="59" name="Left-Right Arrow 58"/>
                  <p:cNvSpPr/>
                  <p:nvPr/>
                </p:nvSpPr>
                <p:spPr>
                  <a:xfrm>
                    <a:off x="2913177" y="2439866"/>
                    <a:ext cx="600802" cy="172915"/>
                  </a:xfrm>
                  <a:prstGeom prst="leftRightArrow">
                    <a:avLst/>
                  </a:prstGeom>
                  <a:solidFill>
                    <a:srgbClr val="5B9BD5"/>
                  </a:solidFill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0" name="Left-Right Arrow 59"/>
                  <p:cNvSpPr/>
                  <p:nvPr/>
                </p:nvSpPr>
                <p:spPr>
                  <a:xfrm>
                    <a:off x="3823178" y="2286366"/>
                    <a:ext cx="312125" cy="101110"/>
                  </a:xfrm>
                  <a:prstGeom prst="leftRightArrow">
                    <a:avLst/>
                  </a:prstGeom>
                  <a:solidFill>
                    <a:srgbClr val="5B9BD5"/>
                  </a:solidFill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1" name="Left-Right Arrow 60"/>
                  <p:cNvSpPr/>
                  <p:nvPr/>
                </p:nvSpPr>
                <p:spPr>
                  <a:xfrm>
                    <a:off x="8571778" y="3853595"/>
                    <a:ext cx="600802" cy="172915"/>
                  </a:xfrm>
                  <a:prstGeom prst="leftRightArrow">
                    <a:avLst/>
                  </a:prstGeom>
                  <a:solidFill>
                    <a:srgbClr val="5B9BD5"/>
                  </a:solidFill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2" name="Left-Right Arrow 61"/>
                  <p:cNvSpPr/>
                  <p:nvPr/>
                </p:nvSpPr>
                <p:spPr>
                  <a:xfrm>
                    <a:off x="8578361" y="2353408"/>
                    <a:ext cx="600802" cy="172915"/>
                  </a:xfrm>
                  <a:prstGeom prst="leftRightArrow">
                    <a:avLst/>
                  </a:prstGeom>
                  <a:solidFill>
                    <a:srgbClr val="5B9BD5"/>
                  </a:solidFill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3" name="Left-Right Arrow 62"/>
                  <p:cNvSpPr/>
                  <p:nvPr/>
                </p:nvSpPr>
                <p:spPr>
                  <a:xfrm>
                    <a:off x="2913177" y="3766772"/>
                    <a:ext cx="600802" cy="172915"/>
                  </a:xfrm>
                  <a:prstGeom prst="leftRightArrow">
                    <a:avLst/>
                  </a:prstGeom>
                  <a:solidFill>
                    <a:srgbClr val="5B9BD5"/>
                  </a:solidFill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" name="Left-Right Arrow 63"/>
                  <p:cNvSpPr/>
                  <p:nvPr/>
                </p:nvSpPr>
                <p:spPr>
                  <a:xfrm>
                    <a:off x="7957029" y="4140444"/>
                    <a:ext cx="312125" cy="101110"/>
                  </a:xfrm>
                  <a:prstGeom prst="leftRightArrow">
                    <a:avLst/>
                  </a:prstGeom>
                  <a:solidFill>
                    <a:srgbClr val="5B9BD5"/>
                  </a:solidFill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" name="Left-Right Arrow 64"/>
                  <p:cNvSpPr/>
                  <p:nvPr/>
                </p:nvSpPr>
                <p:spPr>
                  <a:xfrm>
                    <a:off x="7963622" y="2286366"/>
                    <a:ext cx="312125" cy="101110"/>
                  </a:xfrm>
                  <a:prstGeom prst="leftRightArrow">
                    <a:avLst/>
                  </a:prstGeom>
                  <a:solidFill>
                    <a:srgbClr val="5B9BD5"/>
                  </a:solidFill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6" name="Left-Right Arrow 65"/>
                  <p:cNvSpPr/>
                  <p:nvPr/>
                </p:nvSpPr>
                <p:spPr>
                  <a:xfrm>
                    <a:off x="3823178" y="4140444"/>
                    <a:ext cx="312125" cy="101110"/>
                  </a:xfrm>
                  <a:prstGeom prst="leftRightArrow">
                    <a:avLst/>
                  </a:prstGeom>
                  <a:solidFill>
                    <a:srgbClr val="5B9BD5"/>
                  </a:solidFill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7" name="Rectangle 66"/>
                  <p:cNvSpPr/>
                  <p:nvPr/>
                </p:nvSpPr>
                <p:spPr>
                  <a:xfrm>
                    <a:off x="5680485" y="2092268"/>
                    <a:ext cx="828757" cy="710711"/>
                  </a:xfrm>
                  <a:prstGeom prst="rect">
                    <a:avLst/>
                  </a:prstGeom>
                  <a:solidFill>
                    <a:srgbClr val="70AD47"/>
                  </a:solidFill>
                  <a:ln w="12700" cap="flat" cmpd="sng" algn="ctr">
                    <a:solidFill>
                      <a:srgbClr val="70AD47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1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ERROR INJECTION</a:t>
                    </a:r>
                  </a:p>
                </p:txBody>
              </p:sp>
              <p:sp>
                <p:nvSpPr>
                  <p:cNvPr id="68" name="Rectangle 67"/>
                  <p:cNvSpPr/>
                  <p:nvPr/>
                </p:nvSpPr>
                <p:spPr>
                  <a:xfrm>
                    <a:off x="5685740" y="3999035"/>
                    <a:ext cx="828757" cy="710711"/>
                  </a:xfrm>
                  <a:prstGeom prst="rect">
                    <a:avLst/>
                  </a:prstGeom>
                  <a:solidFill>
                    <a:srgbClr val="70AD47"/>
                  </a:solidFill>
                  <a:ln w="12700" cap="flat" cmpd="sng" algn="ctr">
                    <a:solidFill>
                      <a:srgbClr val="70AD47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1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ERROR INJECTION</a:t>
                    </a:r>
                  </a:p>
                </p:txBody>
              </p:sp>
              <p:sp>
                <p:nvSpPr>
                  <p:cNvPr id="69" name="TextBox 68"/>
                  <p:cNvSpPr txBox="1"/>
                  <p:nvPr/>
                </p:nvSpPr>
                <p:spPr>
                  <a:xfrm>
                    <a:off x="1697895" y="2894833"/>
                    <a:ext cx="508473" cy="2154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cs typeface="+mn-cs"/>
                      </a:rPr>
                      <a:t>AXI4 I/F</a:t>
                    </a:r>
                  </a:p>
                </p:txBody>
              </p:sp>
              <p:sp>
                <p:nvSpPr>
                  <p:cNvPr id="70" name="TextBox 69"/>
                  <p:cNvSpPr txBox="1"/>
                  <p:nvPr/>
                </p:nvSpPr>
                <p:spPr>
                  <a:xfrm>
                    <a:off x="9908211" y="2897841"/>
                    <a:ext cx="508473" cy="2154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cs typeface="+mn-cs"/>
                      </a:rPr>
                      <a:t>AXI4 I/F</a:t>
                    </a:r>
                  </a:p>
                </p:txBody>
              </p:sp>
              <p:sp>
                <p:nvSpPr>
                  <p:cNvPr id="71" name="TextBox 70"/>
                  <p:cNvSpPr txBox="1"/>
                  <p:nvPr/>
                </p:nvSpPr>
                <p:spPr>
                  <a:xfrm>
                    <a:off x="1711571" y="4384350"/>
                    <a:ext cx="487634" cy="2154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cs typeface="+mn-cs"/>
                      </a:rPr>
                      <a:t>APB I/F</a:t>
                    </a:r>
                  </a:p>
                </p:txBody>
              </p:sp>
              <p:sp>
                <p:nvSpPr>
                  <p:cNvPr id="72" name="TextBox 71"/>
                  <p:cNvSpPr txBox="1"/>
                  <p:nvPr/>
                </p:nvSpPr>
                <p:spPr>
                  <a:xfrm>
                    <a:off x="9915118" y="4380033"/>
                    <a:ext cx="487634" cy="2154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cs typeface="+mn-cs"/>
                      </a:rPr>
                      <a:t>APB I/F</a:t>
                    </a:r>
                  </a:p>
                </p:txBody>
              </p:sp>
              <p:sp>
                <p:nvSpPr>
                  <p:cNvPr id="73" name="TextBox 72"/>
                  <p:cNvSpPr txBox="1"/>
                  <p:nvPr/>
                </p:nvSpPr>
                <p:spPr>
                  <a:xfrm>
                    <a:off x="2904551" y="2245686"/>
                    <a:ext cx="638316" cy="2154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cs typeface="+mn-cs"/>
                      </a:rPr>
                      <a:t>AR, AW, W</a:t>
                    </a:r>
                  </a:p>
                </p:txBody>
              </p:sp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8571778" y="2188308"/>
                    <a:ext cx="638316" cy="2154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cs typeface="+mn-cs"/>
                      </a:rPr>
                      <a:t>AR, AW, W</a:t>
                    </a:r>
                  </a:p>
                </p:txBody>
              </p:sp>
              <p:sp>
                <p:nvSpPr>
                  <p:cNvPr id="75" name="TextBox 74"/>
                  <p:cNvSpPr txBox="1"/>
                  <p:nvPr/>
                </p:nvSpPr>
                <p:spPr>
                  <a:xfrm>
                    <a:off x="3051771" y="3603997"/>
                    <a:ext cx="344966" cy="2154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cs typeface="+mn-cs"/>
                      </a:rPr>
                      <a:t>B, R</a:t>
                    </a:r>
                  </a:p>
                </p:txBody>
              </p:sp>
              <p:sp>
                <p:nvSpPr>
                  <p:cNvPr id="76" name="TextBox 75"/>
                  <p:cNvSpPr txBox="1"/>
                  <p:nvPr/>
                </p:nvSpPr>
                <p:spPr>
                  <a:xfrm>
                    <a:off x="8682619" y="3685131"/>
                    <a:ext cx="344966" cy="2154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cs typeface="+mn-cs"/>
                      </a:rPr>
                      <a:t>B, R</a:t>
                    </a:r>
                  </a:p>
                </p:txBody>
              </p:sp>
              <p:sp>
                <p:nvSpPr>
                  <p:cNvPr id="77" name="TextBox 76"/>
                  <p:cNvSpPr txBox="1"/>
                  <p:nvPr/>
                </p:nvSpPr>
                <p:spPr>
                  <a:xfrm>
                    <a:off x="5020703" y="2497734"/>
                    <a:ext cx="619080" cy="2154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cs typeface="+mn-cs"/>
                      </a:rPr>
                      <a:t>RESPONSE</a:t>
                    </a:r>
                  </a:p>
                </p:txBody>
              </p:sp>
              <p:sp>
                <p:nvSpPr>
                  <p:cNvPr id="78" name="TextBox 77"/>
                  <p:cNvSpPr txBox="1"/>
                  <p:nvPr/>
                </p:nvSpPr>
                <p:spPr>
                  <a:xfrm>
                    <a:off x="4999310" y="2180995"/>
                    <a:ext cx="579005" cy="2154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cs typeface="+mn-cs"/>
                      </a:rPr>
                      <a:t>PAYLOAD</a:t>
                    </a:r>
                  </a:p>
                </p:txBody>
              </p:sp>
              <p:sp>
                <p:nvSpPr>
                  <p:cNvPr id="79" name="TextBox 78"/>
                  <p:cNvSpPr txBox="1"/>
                  <p:nvPr/>
                </p:nvSpPr>
                <p:spPr>
                  <a:xfrm>
                    <a:off x="5259092" y="1778945"/>
                    <a:ext cx="1643399" cy="2154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cs typeface="+mn-cs"/>
                      </a:rPr>
                      <a:t>SDRCLK, DDRCLK1, DDRCLK1, INITN</a:t>
                    </a:r>
                  </a:p>
                </p:txBody>
              </p:sp>
              <p:sp>
                <p:nvSpPr>
                  <p:cNvPr id="80" name="TextBox 79"/>
                  <p:cNvSpPr txBox="1"/>
                  <p:nvPr/>
                </p:nvSpPr>
                <p:spPr>
                  <a:xfrm>
                    <a:off x="5271829" y="3635587"/>
                    <a:ext cx="1643399" cy="2154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cs typeface="+mn-cs"/>
                      </a:rPr>
                      <a:t>SDRCLK, DDRCLK1, DDRCLK1, INITN</a:t>
                    </a:r>
                  </a:p>
                </p:txBody>
              </p:sp>
              <p:sp>
                <p:nvSpPr>
                  <p:cNvPr id="81" name="TextBox 80"/>
                  <p:cNvSpPr txBox="1"/>
                  <p:nvPr/>
                </p:nvSpPr>
                <p:spPr>
                  <a:xfrm>
                    <a:off x="6537909" y="2195180"/>
                    <a:ext cx="579005" cy="2154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cs typeface="+mn-cs"/>
                      </a:rPr>
                      <a:t>PAYLOAD</a:t>
                    </a:r>
                  </a:p>
                </p:txBody>
              </p:sp>
              <p:sp>
                <p:nvSpPr>
                  <p:cNvPr id="82" name="TextBox 81"/>
                  <p:cNvSpPr txBox="1"/>
                  <p:nvPr/>
                </p:nvSpPr>
                <p:spPr>
                  <a:xfrm>
                    <a:off x="5060778" y="4054027"/>
                    <a:ext cx="579005" cy="2154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cs typeface="+mn-cs"/>
                      </a:rPr>
                      <a:t>PAYLOAD</a:t>
                    </a:r>
                  </a:p>
                </p:txBody>
              </p:sp>
              <p:sp>
                <p:nvSpPr>
                  <p:cNvPr id="83" name="TextBox 82"/>
                  <p:cNvSpPr txBox="1"/>
                  <p:nvPr/>
                </p:nvSpPr>
                <p:spPr>
                  <a:xfrm>
                    <a:off x="6556862" y="4046920"/>
                    <a:ext cx="579005" cy="2154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cs typeface="+mn-cs"/>
                      </a:rPr>
                      <a:t>PAYLOAD</a:t>
                    </a:r>
                  </a:p>
                </p:txBody>
              </p:sp>
              <p:sp>
                <p:nvSpPr>
                  <p:cNvPr id="84" name="TextBox 83"/>
                  <p:cNvSpPr txBox="1"/>
                  <p:nvPr/>
                </p:nvSpPr>
                <p:spPr>
                  <a:xfrm>
                    <a:off x="6485369" y="4429108"/>
                    <a:ext cx="619080" cy="2154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cs typeface="+mn-cs"/>
                      </a:rPr>
                      <a:t>RESPONSE</a:t>
                    </a:r>
                  </a:p>
                </p:txBody>
              </p:sp>
              <p:sp>
                <p:nvSpPr>
                  <p:cNvPr id="85" name="TextBox 84"/>
                  <p:cNvSpPr txBox="1"/>
                  <p:nvPr/>
                </p:nvSpPr>
                <p:spPr>
                  <a:xfrm>
                    <a:off x="5029596" y="4445225"/>
                    <a:ext cx="619080" cy="2154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cs typeface="+mn-cs"/>
                      </a:rPr>
                      <a:t>RESPONSE</a:t>
                    </a:r>
                  </a:p>
                </p:txBody>
              </p:sp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6549944" y="2504276"/>
                    <a:ext cx="619080" cy="2154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cs typeface="+mn-cs"/>
                      </a:rPr>
                      <a:t>RESPONSE</a:t>
                    </a:r>
                  </a:p>
                </p:txBody>
              </p:sp>
              <p:sp>
                <p:nvSpPr>
                  <p:cNvPr id="87" name="TextBox 86"/>
                  <p:cNvSpPr txBox="1"/>
                  <p:nvPr/>
                </p:nvSpPr>
                <p:spPr>
                  <a:xfrm>
                    <a:off x="4710181" y="4061295"/>
                    <a:ext cx="287258" cy="2154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cs typeface="+mn-cs"/>
                      </a:rPr>
                      <a:t>49</a:t>
                    </a:r>
                  </a:p>
                </p:txBody>
              </p:sp>
              <p:sp>
                <p:nvSpPr>
                  <p:cNvPr id="88" name="TextBox 87"/>
                  <p:cNvSpPr txBox="1"/>
                  <p:nvPr/>
                </p:nvSpPr>
                <p:spPr>
                  <a:xfrm>
                    <a:off x="7115771" y="2190976"/>
                    <a:ext cx="287258" cy="2154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cs typeface="+mn-cs"/>
                      </a:rPr>
                      <a:t>49</a:t>
                    </a:r>
                  </a:p>
                </p:txBody>
              </p:sp>
              <p:sp>
                <p:nvSpPr>
                  <p:cNvPr id="89" name="TextBox 88"/>
                  <p:cNvSpPr txBox="1"/>
                  <p:nvPr/>
                </p:nvSpPr>
                <p:spPr>
                  <a:xfrm>
                    <a:off x="4709683" y="2195180"/>
                    <a:ext cx="287258" cy="2154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cs typeface="+mn-cs"/>
                      </a:rPr>
                      <a:t>49</a:t>
                    </a:r>
                  </a:p>
                </p:txBody>
              </p:sp>
              <p:sp>
                <p:nvSpPr>
                  <p:cNvPr id="90" name="TextBox 89"/>
                  <p:cNvSpPr txBox="1"/>
                  <p:nvPr/>
                </p:nvSpPr>
                <p:spPr>
                  <a:xfrm>
                    <a:off x="7128339" y="4062632"/>
                    <a:ext cx="287258" cy="2154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cs typeface="+mn-cs"/>
                      </a:rPr>
                      <a:t>49</a:t>
                    </a:r>
                  </a:p>
                </p:txBody>
              </p:sp>
              <p:sp>
                <p:nvSpPr>
                  <p:cNvPr id="91" name="TextBox 90"/>
                  <p:cNvSpPr txBox="1"/>
                  <p:nvPr/>
                </p:nvSpPr>
                <p:spPr>
                  <a:xfrm>
                    <a:off x="4733656" y="2522801"/>
                    <a:ext cx="235962" cy="2154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cs typeface="+mn-cs"/>
                      </a:rPr>
                      <a:t>9</a:t>
                    </a:r>
                  </a:p>
                </p:txBody>
              </p:sp>
              <p:sp>
                <p:nvSpPr>
                  <p:cNvPr id="92" name="TextBox 91"/>
                  <p:cNvSpPr txBox="1"/>
                  <p:nvPr/>
                </p:nvSpPr>
                <p:spPr>
                  <a:xfrm>
                    <a:off x="7131386" y="4422923"/>
                    <a:ext cx="235962" cy="2154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cs typeface="+mn-cs"/>
                      </a:rPr>
                      <a:t>9</a:t>
                    </a:r>
                  </a:p>
                </p:txBody>
              </p:sp>
              <p:sp>
                <p:nvSpPr>
                  <p:cNvPr id="93" name="TextBox 92"/>
                  <p:cNvSpPr txBox="1"/>
                  <p:nvPr/>
                </p:nvSpPr>
                <p:spPr>
                  <a:xfrm>
                    <a:off x="4733656" y="4444413"/>
                    <a:ext cx="235962" cy="2154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cs typeface="+mn-cs"/>
                      </a:rPr>
                      <a:t>9</a:t>
                    </a:r>
                  </a:p>
                </p:txBody>
              </p:sp>
              <p:sp>
                <p:nvSpPr>
                  <p:cNvPr id="94" name="TextBox 93"/>
                  <p:cNvSpPr txBox="1"/>
                  <p:nvPr/>
                </p:nvSpPr>
                <p:spPr>
                  <a:xfrm>
                    <a:off x="7149199" y="2537109"/>
                    <a:ext cx="235962" cy="2154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cs typeface="+mn-cs"/>
                      </a:rPr>
                      <a:t>9</a:t>
                    </a:r>
                  </a:p>
                </p:txBody>
              </p:sp>
              <p:sp>
                <p:nvSpPr>
                  <p:cNvPr id="95" name="Rectangle 94"/>
                  <p:cNvSpPr/>
                  <p:nvPr/>
                </p:nvSpPr>
                <p:spPr>
                  <a:xfrm>
                    <a:off x="5509618" y="5249008"/>
                    <a:ext cx="1142346" cy="756139"/>
                  </a:xfrm>
                  <a:prstGeom prst="rect">
                    <a:avLst/>
                  </a:prstGeom>
                  <a:solidFill>
                    <a:srgbClr val="70AD47"/>
                  </a:solidFill>
                  <a:ln w="12700" cap="flat" cmpd="sng" algn="ctr">
                    <a:solidFill>
                      <a:srgbClr val="70AD47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1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SCOREBOARD</a:t>
                    </a:r>
                  </a:p>
                </p:txBody>
              </p:sp>
              <p:cxnSp>
                <p:nvCxnSpPr>
                  <p:cNvPr id="96" name="Elbow Connector 95"/>
                  <p:cNvCxnSpPr>
                    <a:stCxn id="55" idx="1"/>
                    <a:endCxn id="95" idx="1"/>
                  </p:cNvCxnSpPr>
                  <p:nvPr/>
                </p:nvCxnSpPr>
                <p:spPr>
                  <a:xfrm rot="10800000" flipH="1" flipV="1">
                    <a:off x="570038" y="3178784"/>
                    <a:ext cx="4939580" cy="2448294"/>
                  </a:xfrm>
                  <a:prstGeom prst="bentConnector3">
                    <a:avLst>
                      <a:gd name="adj1" fmla="val -4628"/>
                    </a:avLst>
                  </a:prstGeom>
                  <a:noFill/>
                  <a:ln w="6350" cap="flat" cmpd="sng" algn="ctr">
                    <a:solidFill>
                      <a:srgbClr val="70AD47"/>
                    </a:solidFill>
                    <a:prstDash val="solid"/>
                    <a:miter lim="800000"/>
                    <a:tailEnd type="triangle"/>
                  </a:ln>
                  <a:effectLst/>
                </p:spPr>
              </p:cxnSp>
              <p:cxnSp>
                <p:nvCxnSpPr>
                  <p:cNvPr id="97" name="Elbow Connector 96"/>
                  <p:cNvCxnSpPr>
                    <a:stCxn id="58" idx="3"/>
                    <a:endCxn id="95" idx="3"/>
                  </p:cNvCxnSpPr>
                  <p:nvPr/>
                </p:nvCxnSpPr>
                <p:spPr>
                  <a:xfrm flipH="1">
                    <a:off x="6651964" y="3232639"/>
                    <a:ext cx="4879143" cy="2394439"/>
                  </a:xfrm>
                  <a:prstGeom prst="bentConnector3">
                    <a:avLst>
                      <a:gd name="adj1" fmla="val -4685"/>
                    </a:avLst>
                  </a:prstGeom>
                  <a:noFill/>
                  <a:ln w="6350" cap="flat" cmpd="sng" algn="ctr">
                    <a:solidFill>
                      <a:srgbClr val="70AD47"/>
                    </a:solidFill>
                    <a:prstDash val="solid"/>
                    <a:miter lim="800000"/>
                    <a:tailEnd type="triangle"/>
                  </a:ln>
                  <a:effectLst/>
                </p:spPr>
              </p:cxnSp>
              <p:sp>
                <p:nvSpPr>
                  <p:cNvPr id="98" name="Rectangle 97"/>
                  <p:cNvSpPr/>
                  <p:nvPr/>
                </p:nvSpPr>
                <p:spPr>
                  <a:xfrm>
                    <a:off x="562703" y="1524137"/>
                    <a:ext cx="1104892" cy="767862"/>
                  </a:xfrm>
                  <a:prstGeom prst="rect">
                    <a:avLst/>
                  </a:prstGeom>
                  <a:solidFill>
                    <a:srgbClr val="70AD47"/>
                  </a:solidFill>
                  <a:ln w="12700" cap="flat" cmpd="sng" algn="ctr">
                    <a:solidFill>
                      <a:srgbClr val="70AD47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1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COVERAGE MODULE</a:t>
                    </a:r>
                  </a:p>
                </p:txBody>
              </p:sp>
              <p:sp>
                <p:nvSpPr>
                  <p:cNvPr id="99" name="Rectangle 98"/>
                  <p:cNvSpPr/>
                  <p:nvPr/>
                </p:nvSpPr>
                <p:spPr>
                  <a:xfrm>
                    <a:off x="10415210" y="1519605"/>
                    <a:ext cx="1104892" cy="767862"/>
                  </a:xfrm>
                  <a:prstGeom prst="rect">
                    <a:avLst/>
                  </a:prstGeom>
                  <a:solidFill>
                    <a:srgbClr val="70AD47"/>
                  </a:solidFill>
                  <a:ln w="12700" cap="flat" cmpd="sng" algn="ctr">
                    <a:solidFill>
                      <a:srgbClr val="70AD47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IN" sz="1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COVERAGE MODULE</a:t>
                    </a:r>
                  </a:p>
                </p:txBody>
              </p:sp>
            </p:grpSp>
            <p:sp>
              <p:nvSpPr>
                <p:cNvPr id="21" name="Rectangle 20"/>
                <p:cNvSpPr/>
                <p:nvPr/>
              </p:nvSpPr>
              <p:spPr>
                <a:xfrm>
                  <a:off x="708820" y="5556419"/>
                  <a:ext cx="703384" cy="254977"/>
                </a:xfrm>
                <a:prstGeom prst="rect">
                  <a:avLst/>
                </a:prstGeom>
                <a:solidFill>
                  <a:srgbClr val="70AD47"/>
                </a:solidFill>
                <a:ln w="12700" cap="flat" cmpd="sng" algn="ctr">
                  <a:solidFill>
                    <a:srgbClr val="70AD47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708820" y="5878051"/>
                  <a:ext cx="703384" cy="254977"/>
                </a:xfrm>
                <a:prstGeom prst="rect">
                  <a:avLst/>
                </a:prstGeom>
                <a:solidFill>
                  <a:srgbClr val="FFC000">
                    <a:lumMod val="20000"/>
                    <a:lumOff val="8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5252242" y="5832379"/>
                  <a:ext cx="703384" cy="254977"/>
                </a:xfrm>
                <a:prstGeom prst="rect">
                  <a:avLst/>
                </a:prstGeom>
                <a:solidFill>
                  <a:srgbClr val="A5A5A5">
                    <a:lumMod val="20000"/>
                    <a:lumOff val="8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5252242" y="5517674"/>
                  <a:ext cx="703384" cy="254977"/>
                </a:xfrm>
                <a:prstGeom prst="rect">
                  <a:avLst/>
                </a:prstGeom>
                <a:solidFill>
                  <a:srgbClr val="ED7D31">
                    <a:lumMod val="20000"/>
                    <a:lumOff val="8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1422333" y="5580582"/>
                  <a:ext cx="237683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N" sz="11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cs typeface="+mn-cs"/>
                    </a:rPr>
                    <a:t>VERIFICATION COMPONENTS</a:t>
                  </a: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1447272" y="5885158"/>
                  <a:ext cx="237683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N" sz="11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cs typeface="+mn-cs"/>
                    </a:rPr>
                    <a:t>ACLK DOMAIN(1 GHz)</a:t>
                  </a: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5953364" y="5824066"/>
                  <a:ext cx="237683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N" sz="11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cs typeface="+mn-cs"/>
                    </a:rPr>
                    <a:t>PCLK DOMAIN(250MHz)</a:t>
                  </a: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5958976" y="5516535"/>
                  <a:ext cx="237683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N" sz="11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cs typeface="+mn-cs"/>
                    </a:rPr>
                    <a:t>CORECLK DOMAIN(4GHz)</a:t>
                  </a:r>
                </a:p>
              </p:txBody>
            </p:sp>
          </p:grpSp>
          <p:sp>
            <p:nvSpPr>
              <p:cNvPr id="18" name="TextBox 17"/>
              <p:cNvSpPr txBox="1"/>
              <p:nvPr/>
            </p:nvSpPr>
            <p:spPr>
              <a:xfrm>
                <a:off x="3059084" y="4721629"/>
                <a:ext cx="138211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rPr>
                  <a:t>D2D_Slave_interface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8091055" y="4732712"/>
                <a:ext cx="149271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rPr>
                  <a:t>D2D_Master_interface</a:t>
                </a:r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5769041" y="650151"/>
              <a:ext cx="828757" cy="710711"/>
            </a:xfrm>
            <a:prstGeom prst="rect">
              <a:avLst/>
            </a:prstGeom>
            <a:solidFill>
              <a:srgbClr val="70AD47"/>
            </a:solidFill>
            <a:ln w="12700" cap="flat" cmpd="sng" algn="ctr">
              <a:solidFill>
                <a:srgbClr val="70AD4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INTERFACE MONITOR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788369" y="2570037"/>
              <a:ext cx="828757" cy="710711"/>
            </a:xfrm>
            <a:prstGeom prst="rect">
              <a:avLst/>
            </a:prstGeom>
            <a:solidFill>
              <a:srgbClr val="70AD47"/>
            </a:solidFill>
            <a:ln w="12700" cap="flat" cmpd="sng" algn="ctr">
              <a:solidFill>
                <a:srgbClr val="70AD4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INTERFACE MONITOR</a:t>
              </a:r>
            </a:p>
          </p:txBody>
        </p:sp>
        <p:cxnSp>
          <p:nvCxnSpPr>
            <p:cNvPr id="13" name="Elbow Connector 12"/>
            <p:cNvCxnSpPr>
              <a:stCxn id="81" idx="0"/>
              <a:endCxn id="11" idx="3"/>
            </p:cNvCxnSpPr>
            <p:nvPr/>
          </p:nvCxnSpPr>
          <p:spPr>
            <a:xfrm rot="16200000" flipV="1">
              <a:off x="6359557" y="1243749"/>
              <a:ext cx="808727" cy="332243"/>
            </a:xfrm>
            <a:prstGeom prst="bentConnector2">
              <a:avLst/>
            </a:prstGeom>
            <a:noFill/>
            <a:ln w="6350" cap="flat" cmpd="sng" algn="ctr">
              <a:solidFill>
                <a:srgbClr val="70AD47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4" name="Elbow Connector 13"/>
            <p:cNvCxnSpPr>
              <a:stCxn id="77" idx="0"/>
              <a:endCxn id="11" idx="1"/>
            </p:cNvCxnSpPr>
            <p:nvPr/>
          </p:nvCxnSpPr>
          <p:spPr>
            <a:xfrm rot="5400000" flipH="1" flipV="1">
              <a:off x="5045316" y="1393064"/>
              <a:ext cx="1111281" cy="336169"/>
            </a:xfrm>
            <a:prstGeom prst="bentConnector2">
              <a:avLst/>
            </a:prstGeom>
            <a:noFill/>
            <a:ln w="6350" cap="flat" cmpd="sng" algn="ctr">
              <a:solidFill>
                <a:srgbClr val="70AD47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5" name="Elbow Connector 14"/>
            <p:cNvCxnSpPr>
              <a:stCxn id="83" idx="0"/>
              <a:endCxn id="12" idx="3"/>
            </p:cNvCxnSpPr>
            <p:nvPr/>
          </p:nvCxnSpPr>
          <p:spPr>
            <a:xfrm rot="16200000" flipV="1">
              <a:off x="6412770" y="3129750"/>
              <a:ext cx="740581" cy="331868"/>
            </a:xfrm>
            <a:prstGeom prst="bentConnector2">
              <a:avLst/>
            </a:prstGeom>
            <a:noFill/>
            <a:ln w="6350" cap="flat" cmpd="sng" algn="ctr">
              <a:solidFill>
                <a:srgbClr val="70AD47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6" name="Elbow Connector 15"/>
            <p:cNvCxnSpPr>
              <a:endCxn id="12" idx="1"/>
            </p:cNvCxnSpPr>
            <p:nvPr/>
          </p:nvCxnSpPr>
          <p:spPr>
            <a:xfrm rot="5400000" flipH="1" flipV="1">
              <a:off x="5050884" y="3316274"/>
              <a:ext cx="1128366" cy="346604"/>
            </a:xfrm>
            <a:prstGeom prst="bentConnector2">
              <a:avLst/>
            </a:prstGeom>
            <a:noFill/>
            <a:ln w="6350" cap="flat" cmpd="sng" algn="ctr">
              <a:solidFill>
                <a:srgbClr val="70AD47"/>
              </a:solidFill>
              <a:prstDash val="solid"/>
              <a:miter lim="800000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9837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228600"/>
            <a:ext cx="12192000" cy="882651"/>
            <a:chOff x="-10804" y="2241548"/>
            <a:chExt cx="12192000" cy="1187452"/>
          </a:xfr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grpSpPr>
        <p:sp>
          <p:nvSpPr>
            <p:cNvPr id="7" name="Rectangle 6"/>
            <p:cNvSpPr/>
            <p:nvPr/>
          </p:nvSpPr>
          <p:spPr>
            <a:xfrm>
              <a:off x="-10804" y="2241548"/>
              <a:ext cx="12192000" cy="11874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800" dirty="0" smtClean="0">
                  <a:solidFill>
                    <a:srgbClr val="000000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rPr>
                <a:t>SOC Level Verification</a:t>
              </a:r>
              <a:endParaRPr lang="en-IN" sz="2800" dirty="0"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-10804" y="3429000"/>
              <a:ext cx="12192000" cy="0"/>
            </a:xfrm>
            <a:prstGeom prst="line">
              <a:avLst/>
            </a:prstGeom>
            <a:grpFill/>
            <a:ln w="76200">
              <a:solidFill>
                <a:srgbClr val="FFCC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3557485" y="1185871"/>
            <a:ext cx="5077029" cy="5190356"/>
            <a:chOff x="3627120" y="889717"/>
            <a:chExt cx="5077029" cy="5190356"/>
          </a:xfrm>
        </p:grpSpPr>
        <p:grpSp>
          <p:nvGrpSpPr>
            <p:cNvPr id="10" name="Group 9"/>
            <p:cNvGrpSpPr/>
            <p:nvPr/>
          </p:nvGrpSpPr>
          <p:grpSpPr>
            <a:xfrm>
              <a:off x="3627120" y="889717"/>
              <a:ext cx="5077029" cy="5190356"/>
              <a:chOff x="3627120" y="889717"/>
              <a:chExt cx="5077029" cy="5190356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3627120" y="889717"/>
                <a:ext cx="5077029" cy="5190356"/>
                <a:chOff x="3627120" y="889717"/>
                <a:chExt cx="5077029" cy="5190356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4408516" y="909659"/>
                  <a:ext cx="3374968" cy="2011680"/>
                </a:xfrm>
                <a:prstGeom prst="rect">
                  <a:avLst/>
                </a:prstGeom>
                <a:solidFill>
                  <a:srgbClr val="A5A5A5">
                    <a:lumMod val="20000"/>
                    <a:lumOff val="80000"/>
                  </a:srgb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36000" rIns="36000" rtlCol="0" anchor="ctr">
                  <a:norm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4408516" y="3429000"/>
                  <a:ext cx="3374968" cy="2011680"/>
                </a:xfrm>
                <a:prstGeom prst="rect">
                  <a:avLst/>
                </a:prstGeom>
                <a:solidFill>
                  <a:srgbClr val="A5A5A5">
                    <a:lumMod val="20000"/>
                    <a:lumOff val="80000"/>
                  </a:srgb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36000" rIns="36000" rtlCol="0" anchor="ctr">
                  <a:norm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4599709" y="1732619"/>
                  <a:ext cx="2992582" cy="365760"/>
                </a:xfrm>
                <a:prstGeom prst="rect">
                  <a:avLst/>
                </a:prstGeom>
                <a:solidFill>
                  <a:srgbClr val="E7E6E6">
                    <a:lumMod val="90000"/>
                  </a:srgb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36000" rIns="36000" rtlCol="0" anchor="ctr">
                  <a:norm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N" sz="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NOC</a:t>
                  </a: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4599709" y="4251960"/>
                  <a:ext cx="2992582" cy="365760"/>
                </a:xfrm>
                <a:prstGeom prst="rect">
                  <a:avLst/>
                </a:prstGeom>
                <a:solidFill>
                  <a:srgbClr val="E7E6E6">
                    <a:lumMod val="90000"/>
                  </a:srgb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36000" rIns="36000" rtlCol="0" anchor="ctr">
                  <a:norm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N" sz="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NOC</a:t>
                  </a: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5314604" y="1109165"/>
                  <a:ext cx="523702" cy="423949"/>
                </a:xfrm>
                <a:prstGeom prst="rect">
                  <a:avLst/>
                </a:prstGeom>
                <a:solidFill>
                  <a:srgbClr val="ED7D31">
                    <a:lumMod val="40000"/>
                    <a:lumOff val="60000"/>
                  </a:srgb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36000" rIns="36000" rtlCol="0" anchor="ctr">
                  <a:norm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N" sz="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Master</a:t>
                  </a: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4599709" y="1109165"/>
                  <a:ext cx="523702" cy="423949"/>
                </a:xfrm>
                <a:prstGeom prst="rect">
                  <a:avLst/>
                </a:prstGeom>
                <a:solidFill>
                  <a:srgbClr val="ED7D31">
                    <a:lumMod val="40000"/>
                    <a:lumOff val="60000"/>
                  </a:srgb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36000" rIns="36000" rtlCol="0" anchor="ctr">
                  <a:norm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N" sz="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Master</a:t>
                  </a:r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7068589" y="1109165"/>
                  <a:ext cx="523702" cy="423949"/>
                </a:xfrm>
                <a:prstGeom prst="rect">
                  <a:avLst/>
                </a:prstGeom>
                <a:solidFill>
                  <a:srgbClr val="ED7D31">
                    <a:lumMod val="40000"/>
                    <a:lumOff val="60000"/>
                  </a:srgb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36000" rIns="36000" rtlCol="0" anchor="ctr">
                  <a:norm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N" sz="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Master</a:t>
                  </a: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6108293" y="1129647"/>
                  <a:ext cx="660552" cy="400110"/>
                </a:xfrm>
                <a:prstGeom prst="rect">
                  <a:avLst/>
                </a:prstGeom>
                <a:solidFill>
                  <a:srgbClr val="A5A5A5">
                    <a:lumMod val="20000"/>
                    <a:lumOff val="80000"/>
                  </a:srgbClr>
                </a:solidFill>
                <a:ln>
                  <a:noFill/>
                </a:ln>
              </p:spPr>
              <p:txBody>
                <a:bodyPr wrap="none" lIns="36000" rIns="36000" rtlCol="0">
                  <a:norm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N" sz="2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cs typeface="+mn-cs"/>
                    </a:rPr>
                    <a:t>.   .   .</a:t>
                  </a: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4599709" y="2297884"/>
                  <a:ext cx="523702" cy="423949"/>
                </a:xfrm>
                <a:prstGeom prst="rect">
                  <a:avLst/>
                </a:prstGeom>
                <a:solidFill>
                  <a:srgbClr val="ED7D31">
                    <a:lumMod val="40000"/>
                    <a:lumOff val="60000"/>
                  </a:srgb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36000" rIns="36000" rtlCol="0" anchor="ctr">
                  <a:norm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N" sz="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CPU Cores</a:t>
                  </a:r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4599709" y="3628505"/>
                  <a:ext cx="523702" cy="423949"/>
                </a:xfrm>
                <a:prstGeom prst="rect">
                  <a:avLst/>
                </a:prstGeom>
                <a:solidFill>
                  <a:srgbClr val="ED7D31">
                    <a:lumMod val="40000"/>
                    <a:lumOff val="60000"/>
                  </a:srgb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36000" rIns="36000" rtlCol="0" anchor="ctr">
                  <a:norm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N" sz="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CPU Cores</a:t>
                  </a:r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3627120" y="4222865"/>
                  <a:ext cx="523702" cy="423949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36000" rIns="36000" rtlCol="0" anchor="ctr">
                  <a:norm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N" sz="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LPDDR5</a:t>
                  </a:r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7068589" y="4813869"/>
                  <a:ext cx="523702" cy="423949"/>
                </a:xfrm>
                <a:prstGeom prst="rect">
                  <a:avLst/>
                </a:prstGeom>
                <a:solidFill>
                  <a:srgbClr val="ED7D31">
                    <a:lumMod val="40000"/>
                    <a:lumOff val="60000"/>
                  </a:srgb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36000" rIns="36000" rtlCol="0" anchor="ctr">
                  <a:norm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N" sz="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PCie4</a:t>
                  </a:r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5310447" y="4813869"/>
                  <a:ext cx="523702" cy="423949"/>
                </a:xfrm>
                <a:prstGeom prst="rect">
                  <a:avLst/>
                </a:prstGeom>
                <a:solidFill>
                  <a:srgbClr val="ED7D31">
                    <a:lumMod val="40000"/>
                    <a:lumOff val="60000"/>
                  </a:srgb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36000" rIns="36000" rtlCol="0" anchor="ctr">
                  <a:norm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N" sz="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Master</a:t>
                  </a:r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4599709" y="4813870"/>
                  <a:ext cx="523702" cy="423949"/>
                </a:xfrm>
                <a:prstGeom prst="rect">
                  <a:avLst/>
                </a:prstGeom>
                <a:solidFill>
                  <a:srgbClr val="ED7D31">
                    <a:lumMod val="40000"/>
                    <a:lumOff val="60000"/>
                  </a:srgb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36000" rIns="36000" rtlCol="0" anchor="ctr">
                  <a:norm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N" sz="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Master</a:t>
                  </a:r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7068589" y="5636829"/>
                  <a:ext cx="523702" cy="423949"/>
                </a:xfrm>
                <a:prstGeom prst="rect">
                  <a:avLst/>
                </a:prstGeom>
                <a:solidFill>
                  <a:srgbClr val="ED7D31">
                    <a:lumMod val="40000"/>
                    <a:lumOff val="60000"/>
                  </a:srgb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36000" rIns="36000" rtlCol="0" anchor="ctr">
                  <a:norm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N" sz="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EP</a:t>
                  </a:r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8041177" y="3828011"/>
                  <a:ext cx="662971" cy="423949"/>
                </a:xfrm>
                <a:prstGeom prst="rect">
                  <a:avLst/>
                </a:prstGeom>
                <a:solidFill>
                  <a:srgbClr val="70AD47">
                    <a:lumMod val="60000"/>
                    <a:lumOff val="40000"/>
                  </a:srgb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36000" rIns="36000" rtlCol="0" anchor="ctr">
                  <a:normAutofit lnSpcReduction="10000"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N" sz="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AXI Performance Monitor</a:t>
                  </a:r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8043948" y="2098379"/>
                  <a:ext cx="660201" cy="423949"/>
                </a:xfrm>
                <a:prstGeom prst="rect">
                  <a:avLst/>
                </a:prstGeom>
                <a:solidFill>
                  <a:srgbClr val="70AD47">
                    <a:lumMod val="60000"/>
                    <a:lumOff val="40000"/>
                  </a:srgb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36000" rIns="36000" rtlCol="0" anchor="ctr">
                  <a:normAutofit lnSpcReduction="10000"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N" sz="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AXI Performance Monitor</a:t>
                  </a:r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8041178" y="2963195"/>
                  <a:ext cx="659838" cy="423949"/>
                </a:xfrm>
                <a:prstGeom prst="rect">
                  <a:avLst/>
                </a:prstGeom>
                <a:solidFill>
                  <a:srgbClr val="70AD47">
                    <a:lumMod val="60000"/>
                    <a:lumOff val="40000"/>
                  </a:srgb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36000" rIns="36000" rtlCol="0" anchor="ctr">
                  <a:normAutofit lnSpcReduction="10000"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N" sz="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Error Injection Module</a:t>
                  </a:r>
                </a:p>
              </p:txBody>
            </p:sp>
            <p:cxnSp>
              <p:nvCxnSpPr>
                <p:cNvPr id="43" name="Straight Arrow Connector 42"/>
                <p:cNvCxnSpPr>
                  <a:stCxn id="33" idx="0"/>
                </p:cNvCxnSpPr>
                <p:nvPr/>
              </p:nvCxnSpPr>
              <p:spPr>
                <a:xfrm flipV="1">
                  <a:off x="4861560" y="2098379"/>
                  <a:ext cx="0" cy="199505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50000"/>
                      <a:lumOff val="50000"/>
                    </a:sysClr>
                  </a:solidFill>
                  <a:prstDash val="solid"/>
                  <a:miter lim="800000"/>
                  <a:headEnd type="triangle"/>
                  <a:tailEnd type="triangle"/>
                </a:ln>
                <a:effectLst/>
              </p:spPr>
            </p:cxnSp>
            <p:cxnSp>
              <p:nvCxnSpPr>
                <p:cNvPr id="44" name="Straight Arrow Connector 43"/>
                <p:cNvCxnSpPr/>
                <p:nvPr/>
              </p:nvCxnSpPr>
              <p:spPr>
                <a:xfrm flipV="1">
                  <a:off x="4861560" y="1529757"/>
                  <a:ext cx="0" cy="199505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50000"/>
                      <a:lumOff val="50000"/>
                    </a:sysClr>
                  </a:solidFill>
                  <a:prstDash val="solid"/>
                  <a:miter lim="800000"/>
                  <a:headEnd type="triangle"/>
                  <a:tailEnd type="triangle"/>
                </a:ln>
                <a:effectLst/>
              </p:spPr>
            </p:cxnSp>
            <p:cxnSp>
              <p:nvCxnSpPr>
                <p:cNvPr id="45" name="Straight Arrow Connector 44"/>
                <p:cNvCxnSpPr/>
                <p:nvPr/>
              </p:nvCxnSpPr>
              <p:spPr>
                <a:xfrm flipV="1">
                  <a:off x="5572298" y="1529756"/>
                  <a:ext cx="0" cy="199505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50000"/>
                      <a:lumOff val="50000"/>
                    </a:sysClr>
                  </a:solidFill>
                  <a:prstDash val="solid"/>
                  <a:miter lim="800000"/>
                  <a:headEnd type="triangle"/>
                  <a:tailEnd type="triangle"/>
                </a:ln>
                <a:effectLst/>
              </p:spPr>
            </p:cxnSp>
            <p:cxnSp>
              <p:nvCxnSpPr>
                <p:cNvPr id="46" name="Straight Arrow Connector 45"/>
                <p:cNvCxnSpPr/>
                <p:nvPr/>
              </p:nvCxnSpPr>
              <p:spPr>
                <a:xfrm flipV="1">
                  <a:off x="7330440" y="1529756"/>
                  <a:ext cx="0" cy="199505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50000"/>
                      <a:lumOff val="50000"/>
                    </a:sysClr>
                  </a:solidFill>
                  <a:prstDash val="solid"/>
                  <a:miter lim="800000"/>
                  <a:headEnd type="triangle"/>
                  <a:tailEnd type="triangle"/>
                </a:ln>
                <a:effectLst/>
              </p:spPr>
            </p:cxnSp>
            <p:cxnSp>
              <p:nvCxnSpPr>
                <p:cNvPr id="47" name="Straight Arrow Connector 46"/>
                <p:cNvCxnSpPr>
                  <a:stCxn id="39" idx="0"/>
                </p:cNvCxnSpPr>
                <p:nvPr/>
              </p:nvCxnSpPr>
              <p:spPr>
                <a:xfrm flipV="1">
                  <a:off x="7330440" y="5237819"/>
                  <a:ext cx="0" cy="399010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50000"/>
                      <a:lumOff val="50000"/>
                    </a:sysClr>
                  </a:solidFill>
                  <a:prstDash val="solid"/>
                  <a:miter lim="800000"/>
                  <a:headEnd type="triangle"/>
                  <a:tailEnd type="triangle"/>
                </a:ln>
                <a:effectLst/>
              </p:spPr>
            </p:cxnSp>
            <p:cxnSp>
              <p:nvCxnSpPr>
                <p:cNvPr id="48" name="Straight Arrow Connector 47"/>
                <p:cNvCxnSpPr/>
                <p:nvPr/>
              </p:nvCxnSpPr>
              <p:spPr>
                <a:xfrm flipV="1">
                  <a:off x="4861560" y="4052454"/>
                  <a:ext cx="0" cy="199505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50000"/>
                      <a:lumOff val="50000"/>
                    </a:sysClr>
                  </a:solidFill>
                  <a:prstDash val="solid"/>
                  <a:miter lim="800000"/>
                  <a:headEnd type="triangle"/>
                  <a:tailEnd type="triangle"/>
                </a:ln>
                <a:effectLst/>
              </p:spPr>
            </p:cxnSp>
            <p:cxnSp>
              <p:nvCxnSpPr>
                <p:cNvPr id="49" name="Straight Arrow Connector 48"/>
                <p:cNvCxnSpPr/>
                <p:nvPr/>
              </p:nvCxnSpPr>
              <p:spPr>
                <a:xfrm flipV="1">
                  <a:off x="4861560" y="4614363"/>
                  <a:ext cx="0" cy="199505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50000"/>
                      <a:lumOff val="50000"/>
                    </a:sysClr>
                  </a:solidFill>
                  <a:prstDash val="solid"/>
                  <a:miter lim="800000"/>
                  <a:headEnd type="triangle"/>
                  <a:tailEnd type="triangle"/>
                </a:ln>
                <a:effectLst/>
              </p:spPr>
            </p:cxnSp>
            <p:cxnSp>
              <p:nvCxnSpPr>
                <p:cNvPr id="50" name="Straight Arrow Connector 49"/>
                <p:cNvCxnSpPr/>
                <p:nvPr/>
              </p:nvCxnSpPr>
              <p:spPr>
                <a:xfrm flipV="1">
                  <a:off x="5578202" y="4614364"/>
                  <a:ext cx="0" cy="199505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50000"/>
                      <a:lumOff val="50000"/>
                    </a:sysClr>
                  </a:solidFill>
                  <a:prstDash val="solid"/>
                  <a:miter lim="800000"/>
                  <a:headEnd type="triangle"/>
                  <a:tailEnd type="triangle"/>
                </a:ln>
                <a:effectLst/>
              </p:spPr>
            </p:cxnSp>
            <p:cxnSp>
              <p:nvCxnSpPr>
                <p:cNvPr id="51" name="Straight Arrow Connector 50"/>
                <p:cNvCxnSpPr/>
                <p:nvPr/>
              </p:nvCxnSpPr>
              <p:spPr>
                <a:xfrm flipV="1">
                  <a:off x="7330440" y="4614364"/>
                  <a:ext cx="0" cy="199505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50000"/>
                      <a:lumOff val="50000"/>
                    </a:sysClr>
                  </a:solidFill>
                  <a:prstDash val="solid"/>
                  <a:miter lim="800000"/>
                  <a:headEnd type="triangle"/>
                  <a:tailEnd type="triangle"/>
                </a:ln>
                <a:effectLst/>
              </p:spPr>
            </p:cxnSp>
            <p:cxnSp>
              <p:nvCxnSpPr>
                <p:cNvPr id="52" name="Straight Arrow Connector 51"/>
                <p:cNvCxnSpPr>
                  <a:stCxn id="35" idx="3"/>
                  <a:endCxn id="28" idx="1"/>
                </p:cNvCxnSpPr>
                <p:nvPr/>
              </p:nvCxnSpPr>
              <p:spPr>
                <a:xfrm>
                  <a:off x="4150822" y="4434840"/>
                  <a:ext cx="448887" cy="0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50000"/>
                      <a:lumOff val="50000"/>
                    </a:sysClr>
                  </a:solidFill>
                  <a:prstDash val="solid"/>
                  <a:miter lim="800000"/>
                  <a:headEnd type="triangle"/>
                  <a:tailEnd type="triangle"/>
                </a:ln>
                <a:effectLst/>
              </p:spPr>
            </p:cxnSp>
            <p:cxnSp>
              <p:nvCxnSpPr>
                <p:cNvPr id="53" name="Straight Arrow Connector 52"/>
                <p:cNvCxnSpPr/>
                <p:nvPr/>
              </p:nvCxnSpPr>
              <p:spPr>
                <a:xfrm>
                  <a:off x="6096000" y="2194774"/>
                  <a:ext cx="1945178" cy="0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rgbClr val="70AD47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cxnSp>
              <p:nvCxnSpPr>
                <p:cNvPr id="54" name="Straight Arrow Connector 53"/>
                <p:cNvCxnSpPr/>
                <p:nvPr/>
              </p:nvCxnSpPr>
              <p:spPr>
                <a:xfrm>
                  <a:off x="6096000" y="4152206"/>
                  <a:ext cx="1945178" cy="0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rgbClr val="70AD47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cxnSp>
              <p:nvCxnSpPr>
                <p:cNvPr id="55" name="Straight Arrow Connector 54"/>
                <p:cNvCxnSpPr/>
                <p:nvPr/>
              </p:nvCxnSpPr>
              <p:spPr>
                <a:xfrm flipH="1">
                  <a:off x="6108293" y="3034145"/>
                  <a:ext cx="1932885" cy="8313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rgbClr val="FF0000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cxnSp>
              <p:nvCxnSpPr>
                <p:cNvPr id="56" name="Straight Arrow Connector 55"/>
                <p:cNvCxnSpPr/>
                <p:nvPr/>
              </p:nvCxnSpPr>
              <p:spPr>
                <a:xfrm flipH="1" flipV="1">
                  <a:off x="6913780" y="3301392"/>
                  <a:ext cx="1127398" cy="181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rgbClr val="FF0000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sp>
              <p:nvSpPr>
                <p:cNvPr id="57" name="Rectangle 56"/>
                <p:cNvSpPr/>
                <p:nvPr/>
              </p:nvSpPr>
              <p:spPr>
                <a:xfrm>
                  <a:off x="6017029" y="4813869"/>
                  <a:ext cx="523702" cy="423949"/>
                </a:xfrm>
                <a:prstGeom prst="rect">
                  <a:avLst/>
                </a:prstGeom>
                <a:solidFill>
                  <a:srgbClr val="ED7D31">
                    <a:lumMod val="40000"/>
                    <a:lumOff val="60000"/>
                  </a:srgb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36000" rIns="36000" rtlCol="0" anchor="ctr">
                  <a:norm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N" sz="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Master</a:t>
                  </a:r>
                </a:p>
              </p:txBody>
            </p:sp>
            <p:cxnSp>
              <p:nvCxnSpPr>
                <p:cNvPr id="58" name="Straight Arrow Connector 57"/>
                <p:cNvCxnSpPr/>
                <p:nvPr/>
              </p:nvCxnSpPr>
              <p:spPr>
                <a:xfrm flipV="1">
                  <a:off x="6278880" y="4614362"/>
                  <a:ext cx="0" cy="199505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50000"/>
                      <a:lumOff val="50000"/>
                    </a:sysClr>
                  </a:solidFill>
                  <a:prstDash val="solid"/>
                  <a:miter lim="800000"/>
                  <a:headEnd type="triangle"/>
                  <a:tailEnd type="triangle"/>
                </a:ln>
                <a:effectLst/>
              </p:spPr>
            </p:cxnSp>
            <p:sp>
              <p:nvSpPr>
                <p:cNvPr id="59" name="Rectangle 58"/>
                <p:cNvSpPr/>
                <p:nvPr/>
              </p:nvSpPr>
              <p:spPr>
                <a:xfrm>
                  <a:off x="4415443" y="5894524"/>
                  <a:ext cx="191193" cy="166254"/>
                </a:xfrm>
                <a:prstGeom prst="rect">
                  <a:avLst/>
                </a:prstGeom>
                <a:solidFill>
                  <a:srgbClr val="70AD47"/>
                </a:solidFill>
                <a:ln w="12700" cap="flat" cmpd="sng" algn="ctr">
                  <a:solidFill>
                    <a:srgbClr val="70AD47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TextBox 59"/>
                <p:cNvSpPr txBox="1"/>
                <p:nvPr/>
              </p:nvSpPr>
              <p:spPr>
                <a:xfrm>
                  <a:off x="4599709" y="5864629"/>
                  <a:ext cx="1173719" cy="215444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N" sz="800" b="0" i="0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cs typeface="+mn-cs"/>
                    </a:rPr>
                    <a:t>Testbench</a:t>
                  </a:r>
                  <a:r>
                    <a:rPr kumimoji="0" lang="en-IN" sz="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cs typeface="+mn-cs"/>
                    </a:rPr>
                    <a:t> Components</a:t>
                  </a:r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5667894" y="889717"/>
                  <a:ext cx="85621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N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cs typeface="+mn-cs"/>
                    </a:rPr>
                    <a:t>TOP DIE</a:t>
                  </a: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5421975" y="5200750"/>
                  <a:ext cx="1339735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N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cs typeface="+mn-cs"/>
                    </a:rPr>
                    <a:t>BOTTOM DIE</a:t>
                  </a:r>
                </a:p>
              </p:txBody>
            </p:sp>
            <p:sp>
              <p:nvSpPr>
                <p:cNvPr id="63" name="Rounded Rectangle 62"/>
                <p:cNvSpPr/>
                <p:nvPr/>
              </p:nvSpPr>
              <p:spPr>
                <a:xfrm>
                  <a:off x="5757557" y="2214636"/>
                  <a:ext cx="1466957" cy="598302"/>
                </a:xfrm>
                <a:prstGeom prst="roundRect">
                  <a:avLst/>
                </a:prstGeom>
                <a:solidFill>
                  <a:srgbClr val="5B9BD5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" name="Rounded Rectangle 63"/>
                <p:cNvSpPr/>
                <p:nvPr/>
              </p:nvSpPr>
              <p:spPr>
                <a:xfrm>
                  <a:off x="5757557" y="3535708"/>
                  <a:ext cx="1466957" cy="598302"/>
                </a:xfrm>
                <a:prstGeom prst="roundRect">
                  <a:avLst/>
                </a:prstGeom>
                <a:solidFill>
                  <a:srgbClr val="5B9BD5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5" name="Group 64"/>
                <p:cNvGrpSpPr/>
                <p:nvPr/>
              </p:nvGrpSpPr>
              <p:grpSpPr>
                <a:xfrm>
                  <a:off x="5804543" y="2095660"/>
                  <a:ext cx="1355637" cy="2156937"/>
                  <a:chOff x="5819994" y="2095022"/>
                  <a:chExt cx="1355637" cy="2156937"/>
                </a:xfrm>
              </p:grpSpPr>
              <p:cxnSp>
                <p:nvCxnSpPr>
                  <p:cNvPr id="67" name="Straight Arrow Connector 66"/>
                  <p:cNvCxnSpPr/>
                  <p:nvPr/>
                </p:nvCxnSpPr>
                <p:spPr>
                  <a:xfrm flipV="1">
                    <a:off x="6096000" y="2095023"/>
                    <a:ext cx="0" cy="199505"/>
                  </a:xfrm>
                  <a:prstGeom prst="straightConnector1">
                    <a:avLst/>
                  </a:prstGeom>
                  <a:noFill/>
                  <a:ln w="6350" cap="flat" cmpd="sng" algn="ctr">
                    <a:solidFill>
                      <a:sysClr val="windowText" lastClr="000000">
                        <a:lumMod val="50000"/>
                        <a:lumOff val="50000"/>
                      </a:sysClr>
                    </a:solidFill>
                    <a:prstDash val="solid"/>
                    <a:miter lim="800000"/>
                    <a:headEnd type="triangle"/>
                    <a:tailEnd type="triangle"/>
                  </a:ln>
                  <a:effectLst/>
                </p:spPr>
              </p:cxnSp>
              <p:cxnSp>
                <p:nvCxnSpPr>
                  <p:cNvPr id="68" name="Straight Arrow Connector 67"/>
                  <p:cNvCxnSpPr/>
                  <p:nvPr/>
                </p:nvCxnSpPr>
                <p:spPr>
                  <a:xfrm flipV="1">
                    <a:off x="6913780" y="2095022"/>
                    <a:ext cx="0" cy="199505"/>
                  </a:xfrm>
                  <a:prstGeom prst="straightConnector1">
                    <a:avLst/>
                  </a:prstGeom>
                  <a:noFill/>
                  <a:ln w="6350" cap="flat" cmpd="sng" algn="ctr">
                    <a:solidFill>
                      <a:sysClr val="windowText" lastClr="000000">
                        <a:lumMod val="50000"/>
                        <a:lumOff val="50000"/>
                      </a:sysClr>
                    </a:solidFill>
                    <a:prstDash val="solid"/>
                    <a:miter lim="800000"/>
                    <a:headEnd type="triangle"/>
                    <a:tailEnd type="triangle"/>
                  </a:ln>
                  <a:effectLst/>
                </p:spPr>
              </p:cxnSp>
              <p:cxnSp>
                <p:nvCxnSpPr>
                  <p:cNvPr id="69" name="Straight Arrow Connector 68"/>
                  <p:cNvCxnSpPr/>
                  <p:nvPr/>
                </p:nvCxnSpPr>
                <p:spPr>
                  <a:xfrm flipV="1">
                    <a:off x="6913780" y="4052454"/>
                    <a:ext cx="0" cy="199505"/>
                  </a:xfrm>
                  <a:prstGeom prst="straightConnector1">
                    <a:avLst/>
                  </a:prstGeom>
                  <a:noFill/>
                  <a:ln w="6350" cap="flat" cmpd="sng" algn="ctr">
                    <a:solidFill>
                      <a:sysClr val="windowText" lastClr="000000">
                        <a:lumMod val="50000"/>
                        <a:lumOff val="50000"/>
                      </a:sysClr>
                    </a:solidFill>
                    <a:prstDash val="solid"/>
                    <a:miter lim="800000"/>
                    <a:headEnd type="triangle"/>
                    <a:tailEnd type="triangle"/>
                  </a:ln>
                  <a:effectLst/>
                </p:spPr>
              </p:cxnSp>
              <p:cxnSp>
                <p:nvCxnSpPr>
                  <p:cNvPr id="70" name="Straight Arrow Connector 69"/>
                  <p:cNvCxnSpPr/>
                  <p:nvPr/>
                </p:nvCxnSpPr>
                <p:spPr>
                  <a:xfrm flipV="1">
                    <a:off x="6096000" y="4052454"/>
                    <a:ext cx="0" cy="199505"/>
                  </a:xfrm>
                  <a:prstGeom prst="straightConnector1">
                    <a:avLst/>
                  </a:prstGeom>
                  <a:noFill/>
                  <a:ln w="6350" cap="flat" cmpd="sng" algn="ctr">
                    <a:solidFill>
                      <a:sysClr val="windowText" lastClr="000000">
                        <a:lumMod val="50000"/>
                        <a:lumOff val="50000"/>
                      </a:sysClr>
                    </a:solidFill>
                    <a:prstDash val="solid"/>
                    <a:miter lim="800000"/>
                    <a:headEnd type="triangle"/>
                    <a:tailEnd type="triangle"/>
                  </a:ln>
                  <a:effectLst/>
                </p:spPr>
              </p:cxnSp>
              <p:grpSp>
                <p:nvGrpSpPr>
                  <p:cNvPr id="71" name="Group 70"/>
                  <p:cNvGrpSpPr/>
                  <p:nvPr/>
                </p:nvGrpSpPr>
                <p:grpSpPr>
                  <a:xfrm>
                    <a:off x="5819994" y="2294528"/>
                    <a:ext cx="1355637" cy="1761282"/>
                    <a:chOff x="5819994" y="2294528"/>
                    <a:chExt cx="1355637" cy="1761282"/>
                  </a:xfrm>
                </p:grpSpPr>
                <p:sp>
                  <p:nvSpPr>
                    <p:cNvPr id="72" name="Rectangle 71"/>
                    <p:cNvSpPr/>
                    <p:nvPr/>
                  </p:nvSpPr>
                  <p:spPr>
                    <a:xfrm>
                      <a:off x="5834149" y="2297884"/>
                      <a:ext cx="523702" cy="423949"/>
                    </a:xfrm>
                    <a:prstGeom prst="rect">
                      <a:avLst/>
                    </a:prstGeom>
                    <a:solidFill>
                      <a:srgbClr val="5B9BD5">
                        <a:lumMod val="40000"/>
                        <a:lumOff val="60000"/>
                      </a:srgbClr>
                    </a:solidFill>
                    <a:ln w="12700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lIns="36000" rIns="36000" rtlCol="0" anchor="ctr">
                      <a:normAutofit/>
                    </a:bodyPr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D2D Slave Interface</a:t>
                      </a:r>
                    </a:p>
                  </p:txBody>
                </p:sp>
                <p:sp>
                  <p:nvSpPr>
                    <p:cNvPr id="73" name="Rectangle 72"/>
                    <p:cNvSpPr/>
                    <p:nvPr/>
                  </p:nvSpPr>
                  <p:spPr>
                    <a:xfrm>
                      <a:off x="5834149" y="3628506"/>
                      <a:ext cx="523702" cy="423949"/>
                    </a:xfrm>
                    <a:prstGeom prst="rect">
                      <a:avLst/>
                    </a:prstGeom>
                    <a:solidFill>
                      <a:srgbClr val="5B9BD5">
                        <a:lumMod val="40000"/>
                        <a:lumOff val="60000"/>
                      </a:srgbClr>
                    </a:solidFill>
                    <a:ln w="12700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lIns="36000" rIns="36000" rtlCol="0" anchor="ctr">
                      <a:normAutofit lnSpcReduction="10000"/>
                    </a:bodyPr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D2D Master Interface</a:t>
                      </a:r>
                    </a:p>
                  </p:txBody>
                </p:sp>
                <p:sp>
                  <p:nvSpPr>
                    <p:cNvPr id="74" name="Rectangle 73"/>
                    <p:cNvSpPr/>
                    <p:nvPr/>
                  </p:nvSpPr>
                  <p:spPr>
                    <a:xfrm>
                      <a:off x="6651929" y="3631861"/>
                      <a:ext cx="523702" cy="423949"/>
                    </a:xfrm>
                    <a:prstGeom prst="rect">
                      <a:avLst/>
                    </a:prstGeom>
                    <a:solidFill>
                      <a:srgbClr val="5B9BD5">
                        <a:lumMod val="40000"/>
                        <a:lumOff val="60000"/>
                      </a:srgbClr>
                    </a:solidFill>
                    <a:ln w="12700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lIns="36000" rIns="36000" rtlCol="0" anchor="ctr">
                      <a:normAutofit/>
                    </a:bodyPr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D2D Slave Interface</a:t>
                      </a:r>
                    </a:p>
                  </p:txBody>
                </p:sp>
                <p:sp>
                  <p:nvSpPr>
                    <p:cNvPr id="75" name="Rectangle 74"/>
                    <p:cNvSpPr/>
                    <p:nvPr/>
                  </p:nvSpPr>
                  <p:spPr>
                    <a:xfrm>
                      <a:off x="6651929" y="2294528"/>
                      <a:ext cx="523702" cy="423949"/>
                    </a:xfrm>
                    <a:prstGeom prst="rect">
                      <a:avLst/>
                    </a:prstGeom>
                    <a:solidFill>
                      <a:srgbClr val="5B9BD5">
                        <a:lumMod val="40000"/>
                        <a:lumOff val="60000"/>
                      </a:srgbClr>
                    </a:solidFill>
                    <a:ln w="12700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lIns="36000" rIns="36000" rtlCol="0" anchor="ctr">
                      <a:normAutofit lnSpcReduction="10000"/>
                    </a:bodyPr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D2D Master Interface</a:t>
                      </a:r>
                    </a:p>
                  </p:txBody>
                </p:sp>
                <p:sp>
                  <p:nvSpPr>
                    <p:cNvPr id="76" name="Up-Down Arrow 75"/>
                    <p:cNvSpPr/>
                    <p:nvPr/>
                  </p:nvSpPr>
                  <p:spPr>
                    <a:xfrm>
                      <a:off x="6017029" y="2718477"/>
                      <a:ext cx="157942" cy="910028"/>
                    </a:xfrm>
                    <a:prstGeom prst="upDownArrow">
                      <a:avLst/>
                    </a:prstGeom>
                    <a:solidFill>
                      <a:srgbClr val="5B9BD5"/>
                    </a:solidFill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7" name="Up-Down Arrow 76"/>
                    <p:cNvSpPr/>
                    <p:nvPr/>
                  </p:nvSpPr>
                  <p:spPr>
                    <a:xfrm>
                      <a:off x="6834809" y="2718477"/>
                      <a:ext cx="157942" cy="910028"/>
                    </a:xfrm>
                    <a:prstGeom prst="upDownArrow">
                      <a:avLst/>
                    </a:prstGeom>
                    <a:solidFill>
                      <a:srgbClr val="5B9BD5"/>
                    </a:solidFill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8" name="TextBox 77"/>
                    <p:cNvSpPr txBox="1"/>
                    <p:nvPr/>
                  </p:nvSpPr>
                  <p:spPr>
                    <a:xfrm>
                      <a:off x="5819994" y="3059589"/>
                      <a:ext cx="1339735" cy="21544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cs typeface="+mn-cs"/>
                        </a:rPr>
                        <a:t>TSV IOs</a:t>
                      </a:r>
                    </a:p>
                  </p:txBody>
                </p:sp>
              </p:grpSp>
            </p:grpSp>
            <p:sp>
              <p:nvSpPr>
                <p:cNvPr id="66" name="Rectangle 65"/>
                <p:cNvSpPr/>
                <p:nvPr/>
              </p:nvSpPr>
              <p:spPr>
                <a:xfrm>
                  <a:off x="5329924" y="2956617"/>
                  <a:ext cx="659838" cy="423949"/>
                </a:xfrm>
                <a:prstGeom prst="rect">
                  <a:avLst/>
                </a:prstGeom>
                <a:solidFill>
                  <a:srgbClr val="70AD47">
                    <a:lumMod val="60000"/>
                    <a:lumOff val="40000"/>
                  </a:srgb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36000" rIns="36000" rtlCol="0" anchor="ctr">
                  <a:normAutofit lnSpcReduction="10000"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N" sz="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Clock Skewer/Jitter Inducing</a:t>
                  </a:r>
                </a:p>
              </p:txBody>
            </p:sp>
          </p:grpSp>
          <p:cxnSp>
            <p:nvCxnSpPr>
              <p:cNvPr id="23" name="Elbow Connector 22"/>
              <p:cNvCxnSpPr>
                <a:stCxn id="33" idx="0"/>
                <a:endCxn id="73" idx="0"/>
              </p:cNvCxnSpPr>
              <p:nvPr/>
            </p:nvCxnSpPr>
            <p:spPr>
              <a:xfrm rot="16200000" flipH="1">
                <a:off x="4805424" y="2354020"/>
                <a:ext cx="1331260" cy="1218989"/>
              </a:xfrm>
              <a:prstGeom prst="bentConnector3">
                <a:avLst>
                  <a:gd name="adj1" fmla="val -17172"/>
                </a:avLst>
              </a:prstGeom>
              <a:noFill/>
              <a:ln w="28575" cap="flat" cmpd="sng" algn="ctr">
                <a:solidFill>
                  <a:srgbClr val="FFC000">
                    <a:lumMod val="60000"/>
                    <a:lumOff val="40000"/>
                  </a:srgbClr>
                </a:solidFill>
                <a:prstDash val="sysDash"/>
                <a:miter lim="800000"/>
                <a:tailEnd type="triangle"/>
              </a:ln>
              <a:effectLst/>
            </p:spPr>
          </p:cxnSp>
          <p:cxnSp>
            <p:nvCxnSpPr>
              <p:cNvPr id="24" name="Elbow Connector 23"/>
              <p:cNvCxnSpPr>
                <a:stCxn id="34" idx="2"/>
                <a:endCxn id="75" idx="2"/>
              </p:cNvCxnSpPr>
              <p:nvPr/>
            </p:nvCxnSpPr>
            <p:spPr>
              <a:xfrm rot="5400000" flipH="1" flipV="1">
                <a:off x="5213274" y="2367400"/>
                <a:ext cx="1333339" cy="2036769"/>
              </a:xfrm>
              <a:prstGeom prst="bentConnector3">
                <a:avLst>
                  <a:gd name="adj1" fmla="val -17145"/>
                </a:avLst>
              </a:prstGeom>
              <a:noFill/>
              <a:ln w="28575" cap="flat" cmpd="sng" algn="ctr">
                <a:solidFill>
                  <a:srgbClr val="FFC000">
                    <a:lumMod val="60000"/>
                    <a:lumOff val="40000"/>
                  </a:srgbClr>
                </a:solidFill>
                <a:prstDash val="sysDash"/>
                <a:miter lim="800000"/>
                <a:tailEnd type="triangle"/>
              </a:ln>
              <a:effectLst/>
            </p:spPr>
          </p:cxnSp>
        </p:grpSp>
        <p:cxnSp>
          <p:nvCxnSpPr>
            <p:cNvPr id="11" name="Elbow Connector 10"/>
            <p:cNvCxnSpPr>
              <a:endCxn id="74" idx="2"/>
            </p:cNvCxnSpPr>
            <p:nvPr/>
          </p:nvCxnSpPr>
          <p:spPr>
            <a:xfrm rot="16200000" flipV="1">
              <a:off x="6835428" y="4119349"/>
              <a:ext cx="557914" cy="432111"/>
            </a:xfrm>
            <a:prstGeom prst="bentConnector3">
              <a:avLst/>
            </a:prstGeom>
            <a:noFill/>
            <a:ln w="28575" cap="flat" cmpd="sng" algn="ctr">
              <a:solidFill>
                <a:srgbClr val="FFC000">
                  <a:lumMod val="60000"/>
                  <a:lumOff val="40000"/>
                </a:srgbClr>
              </a:solidFill>
              <a:prstDash val="sysDash"/>
              <a:miter lim="800000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>
            <a:xfrm flipV="1">
              <a:off x="4861559" y="4434840"/>
              <a:ext cx="0" cy="179522"/>
            </a:xfrm>
            <a:prstGeom prst="line">
              <a:avLst/>
            </a:prstGeom>
            <a:noFill/>
            <a:ln w="28575" cap="flat" cmpd="sng" algn="ctr">
              <a:solidFill>
                <a:srgbClr val="FFC000">
                  <a:lumMod val="60000"/>
                  <a:lumOff val="40000"/>
                </a:srgbClr>
              </a:solidFill>
              <a:prstDash val="sysDash"/>
              <a:miter lim="800000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 flipV="1">
              <a:off x="6278880" y="4434840"/>
              <a:ext cx="0" cy="179522"/>
            </a:xfrm>
            <a:prstGeom prst="line">
              <a:avLst/>
            </a:prstGeom>
            <a:noFill/>
            <a:ln w="28575" cap="flat" cmpd="sng" algn="ctr">
              <a:solidFill>
                <a:srgbClr val="FFC000">
                  <a:lumMod val="60000"/>
                  <a:lumOff val="40000"/>
                </a:srgbClr>
              </a:solidFill>
              <a:prstDash val="sysDash"/>
              <a:miter lim="800000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 flipV="1">
              <a:off x="5572298" y="4434840"/>
              <a:ext cx="0" cy="179522"/>
            </a:xfrm>
            <a:prstGeom prst="line">
              <a:avLst/>
            </a:prstGeom>
            <a:noFill/>
            <a:ln w="28575" cap="flat" cmpd="sng" algn="ctr">
              <a:solidFill>
                <a:srgbClr val="FFC000">
                  <a:lumMod val="60000"/>
                  <a:lumOff val="40000"/>
                </a:srgbClr>
              </a:solidFill>
              <a:prstDash val="sysDash"/>
              <a:miter lim="800000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>
              <a:off x="4861559" y="4434840"/>
              <a:ext cx="1417321" cy="0"/>
            </a:xfrm>
            <a:prstGeom prst="line">
              <a:avLst/>
            </a:prstGeom>
            <a:noFill/>
            <a:ln w="28575" cap="flat" cmpd="sng" algn="ctr">
              <a:solidFill>
                <a:srgbClr val="FFC000">
                  <a:lumMod val="60000"/>
                  <a:lumOff val="40000"/>
                </a:srgbClr>
              </a:solidFill>
              <a:prstDash val="sysDash"/>
              <a:miter lim="800000"/>
            </a:ln>
            <a:effectLst/>
          </p:spPr>
        </p:cxnSp>
        <p:cxnSp>
          <p:nvCxnSpPr>
            <p:cNvPr id="16" name="Elbow Connector 15"/>
            <p:cNvCxnSpPr>
              <a:endCxn id="74" idx="2"/>
            </p:cNvCxnSpPr>
            <p:nvPr/>
          </p:nvCxnSpPr>
          <p:spPr>
            <a:xfrm flipV="1">
              <a:off x="6278880" y="4056448"/>
              <a:ext cx="619449" cy="378392"/>
            </a:xfrm>
            <a:prstGeom prst="bentConnector2">
              <a:avLst/>
            </a:prstGeom>
            <a:noFill/>
            <a:ln w="28575" cap="flat" cmpd="sng" algn="ctr">
              <a:solidFill>
                <a:srgbClr val="FFC000">
                  <a:lumMod val="60000"/>
                  <a:lumOff val="40000"/>
                </a:srgbClr>
              </a:solidFill>
              <a:prstDash val="sysDash"/>
              <a:miter lim="800000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>
            <a:xfrm flipV="1">
              <a:off x="4861559" y="1729261"/>
              <a:ext cx="0" cy="179522"/>
            </a:xfrm>
            <a:prstGeom prst="line">
              <a:avLst/>
            </a:prstGeom>
            <a:noFill/>
            <a:ln w="28575" cap="flat" cmpd="sng" algn="ctr">
              <a:solidFill>
                <a:srgbClr val="FFC000">
                  <a:lumMod val="60000"/>
                  <a:lumOff val="40000"/>
                </a:srgbClr>
              </a:solidFill>
              <a:prstDash val="sysDash"/>
              <a:miter lim="800000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>
            <a:xfrm flipV="1">
              <a:off x="5576453" y="1729261"/>
              <a:ext cx="0" cy="179522"/>
            </a:xfrm>
            <a:prstGeom prst="line">
              <a:avLst/>
            </a:prstGeom>
            <a:noFill/>
            <a:ln w="28575" cap="flat" cmpd="sng" algn="ctr">
              <a:solidFill>
                <a:srgbClr val="FFC000">
                  <a:lumMod val="60000"/>
                  <a:lumOff val="40000"/>
                </a:srgbClr>
              </a:solidFill>
              <a:prstDash val="sysDash"/>
              <a:miter lim="800000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>
            <a:xfrm flipV="1">
              <a:off x="7337366" y="1729261"/>
              <a:ext cx="0" cy="179522"/>
            </a:xfrm>
            <a:prstGeom prst="line">
              <a:avLst/>
            </a:prstGeom>
            <a:noFill/>
            <a:ln w="28575" cap="flat" cmpd="sng" algn="ctr">
              <a:solidFill>
                <a:srgbClr val="FFC000">
                  <a:lumMod val="60000"/>
                  <a:lumOff val="40000"/>
                </a:srgbClr>
              </a:solidFill>
              <a:prstDash val="sysDash"/>
              <a:miter lim="800000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>
            <a:xfrm>
              <a:off x="4863637" y="1899085"/>
              <a:ext cx="2473729" cy="9698"/>
            </a:xfrm>
            <a:prstGeom prst="line">
              <a:avLst/>
            </a:prstGeom>
            <a:noFill/>
            <a:ln w="28575" cap="flat" cmpd="sng" algn="ctr">
              <a:solidFill>
                <a:srgbClr val="FFC000">
                  <a:lumMod val="60000"/>
                  <a:lumOff val="40000"/>
                </a:srgbClr>
              </a:solidFill>
              <a:prstDash val="sysDash"/>
              <a:miter lim="800000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>
            <a:xfrm flipV="1">
              <a:off x="6080549" y="1899085"/>
              <a:ext cx="0" cy="179522"/>
            </a:xfrm>
            <a:prstGeom prst="line">
              <a:avLst/>
            </a:prstGeom>
            <a:noFill/>
            <a:ln w="28575" cap="flat" cmpd="sng" algn="ctr">
              <a:solidFill>
                <a:srgbClr val="FFC000">
                  <a:lumMod val="60000"/>
                  <a:lumOff val="40000"/>
                </a:srgbClr>
              </a:solidFill>
              <a:prstDash val="sysDash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07078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1CAD78-C6F6-407D-A9D5-329355F0770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949</Words>
  <Application>Microsoft Office PowerPoint</Application>
  <PresentationFormat>Widescreen</PresentationFormat>
  <Paragraphs>261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Malgun Gothic</vt:lpstr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Guidelines (3)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2023-09-07T06:09:40Z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  <property fmtid="{D5CDD505-2E9C-101B-9397-08002B2CF9AE}" pid="3" name="MSIP_Label_6f75f480-7803-4ee9-bb54-84d0635fdbe7_Enabled">
    <vt:lpwstr>true</vt:lpwstr>
  </property>
  <property fmtid="{D5CDD505-2E9C-101B-9397-08002B2CF9AE}" pid="4" name="MSIP_Label_6f75f480-7803-4ee9-bb54-84d0635fdbe7_SetDate">
    <vt:lpwstr>2022-12-15T10:58:23Z</vt:lpwstr>
  </property>
  <property fmtid="{D5CDD505-2E9C-101B-9397-08002B2CF9AE}" pid="5" name="MSIP_Label_6f75f480-7803-4ee9-bb54-84d0635fdbe7_Method">
    <vt:lpwstr>Privileged</vt:lpwstr>
  </property>
  <property fmtid="{D5CDD505-2E9C-101B-9397-08002B2CF9AE}" pid="6" name="MSIP_Label_6f75f480-7803-4ee9-bb54-84d0635fdbe7_Name">
    <vt:lpwstr>unrestricted</vt:lpwstr>
  </property>
  <property fmtid="{D5CDD505-2E9C-101B-9397-08002B2CF9AE}" pid="7" name="MSIP_Label_6f75f480-7803-4ee9-bb54-84d0635fdbe7_SiteId">
    <vt:lpwstr>38ae3bcd-9579-4fd4-adda-b42e1495d55a</vt:lpwstr>
  </property>
  <property fmtid="{D5CDD505-2E9C-101B-9397-08002B2CF9AE}" pid="8" name="MSIP_Label_6f75f480-7803-4ee9-bb54-84d0635fdbe7_ActionId">
    <vt:lpwstr>38c0abd5-c799-45e9-985a-ca31d84c522b</vt:lpwstr>
  </property>
  <property fmtid="{D5CDD505-2E9C-101B-9397-08002B2CF9AE}" pid="9" name="MSIP_Label_6f75f480-7803-4ee9-bb54-84d0635fdbe7_ContentBits">
    <vt:lpwstr>0</vt:lpwstr>
  </property>
  <property fmtid="{D5CDD505-2E9C-101B-9397-08002B2CF9AE}" pid="10" name="Document_Confidentiality">
    <vt:lpwstr>Unrestricted</vt:lpwstr>
  </property>
</Properties>
</file>