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move the slide</a:t>
            </a:r>
          </a:p>
        </p:txBody>
      </p:sp>
      <p:sp>
        <p:nvSpPr>
          <p:cNvPr id="17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IN" sz="2000" b="0" strike="noStrike" spc="-1">
                <a:latin typeface="Arial"/>
              </a:rPr>
              <a:t>Click to edit the notes format</a:t>
            </a:r>
          </a:p>
        </p:txBody>
      </p:sp>
      <p:sp>
        <p:nvSpPr>
          <p:cNvPr id="17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IN" sz="1400" b="0" strike="noStrike" spc="-1">
                <a:latin typeface="Times New Roman"/>
              </a:rPr>
              <a:t>&lt;header&gt;</a:t>
            </a:r>
          </a:p>
        </p:txBody>
      </p:sp>
      <p:sp>
        <p:nvSpPr>
          <p:cNvPr id="180" name="PlaceHolder 4"/>
          <p:cNvSpPr>
            <a:spLocks noGrp="1"/>
          </p:cNvSpPr>
          <p:nvPr>
            <p:ph type="dt" idx="12"/>
          </p:nvPr>
        </p:nvSpPr>
        <p:spPr>
          <a:xfrm>
            <a:off x="4278960" y="0"/>
            <a:ext cx="3280680" cy="534240"/>
          </a:xfrm>
          <a:prstGeom prst="rect">
            <a:avLst/>
          </a:prstGeom>
          <a:noFill/>
          <a:ln w="0">
            <a:noFill/>
          </a:ln>
        </p:spPr>
        <p:txBody>
          <a:bodyPr lIns="0" tIns="0" rIns="0" bIns="0" anchor="t">
            <a:noAutofit/>
          </a:bodyPr>
          <a:lstStyle>
            <a:lvl1pPr algn="r">
              <a:buNone/>
              <a:defRPr lang="en-IN" sz="1400" b="0" strike="noStrike" spc="-1">
                <a:latin typeface="Times New Roman"/>
              </a:defRPr>
            </a:lvl1pPr>
          </a:lstStyle>
          <a:p>
            <a:pPr algn="r">
              <a:buNone/>
            </a:pPr>
            <a:r>
              <a:rPr lang="en-IN" sz="1400" b="0" strike="noStrike" spc="-1">
                <a:latin typeface="Times New Roman"/>
              </a:rPr>
              <a:t>&lt;date/time&gt;</a:t>
            </a:r>
          </a:p>
        </p:txBody>
      </p:sp>
      <p:sp>
        <p:nvSpPr>
          <p:cNvPr id="181" name="PlaceHolder 5"/>
          <p:cNvSpPr>
            <a:spLocks noGrp="1"/>
          </p:cNvSpPr>
          <p:nvPr>
            <p:ph type="ftr" idx="13"/>
          </p:nvPr>
        </p:nvSpPr>
        <p:spPr>
          <a:xfrm>
            <a:off x="0" y="10157400"/>
            <a:ext cx="3280680" cy="534240"/>
          </a:xfrm>
          <a:prstGeom prst="rect">
            <a:avLst/>
          </a:prstGeom>
          <a:noFill/>
          <a:ln w="0">
            <a:noFill/>
          </a:ln>
        </p:spPr>
        <p:txBody>
          <a:bodyPr lIns="0" tIns="0" rIns="0" bIns="0" anchor="b">
            <a:noAutofit/>
          </a:bodyPr>
          <a:lstStyle>
            <a:lvl1pPr>
              <a:defRPr lang="en-IN" sz="1400" b="0" strike="noStrike" spc="-1">
                <a:latin typeface="Times New Roman"/>
              </a:defRPr>
            </a:lvl1pPr>
          </a:lstStyle>
          <a:p>
            <a:r>
              <a:rPr lang="en-IN" sz="1400" b="0" strike="noStrike" spc="-1">
                <a:latin typeface="Times New Roman"/>
              </a:rPr>
              <a:t>&lt;footer&gt;</a:t>
            </a:r>
          </a:p>
        </p:txBody>
      </p:sp>
      <p:sp>
        <p:nvSpPr>
          <p:cNvPr id="182" name="PlaceHolder 6"/>
          <p:cNvSpPr>
            <a:spLocks noGrp="1"/>
          </p:cNvSpPr>
          <p:nvPr>
            <p:ph type="sldNum" idx="14"/>
          </p:nvPr>
        </p:nvSpPr>
        <p:spPr>
          <a:xfrm>
            <a:off x="4278960" y="10157400"/>
            <a:ext cx="3280680" cy="534240"/>
          </a:xfrm>
          <a:prstGeom prst="rect">
            <a:avLst/>
          </a:prstGeom>
          <a:noFill/>
          <a:ln w="0">
            <a:noFill/>
          </a:ln>
        </p:spPr>
        <p:txBody>
          <a:bodyPr lIns="0" tIns="0" rIns="0" bIns="0" anchor="b">
            <a:noAutofit/>
          </a:bodyPr>
          <a:lstStyle>
            <a:lvl1pPr algn="r">
              <a:buNone/>
              <a:defRPr lang="en-IN" sz="1400" b="0" strike="noStrike" spc="-1">
                <a:latin typeface="Times New Roman"/>
              </a:defRPr>
            </a:lvl1pPr>
          </a:lstStyle>
          <a:p>
            <a:pPr algn="r">
              <a:buNone/>
            </a:pPr>
            <a:fld id="{FD18F0AE-3094-4112-8553-F3123A7916CC}" type="slidenum">
              <a:rPr lang="en-IN" sz="1400" b="0" strike="noStrike" spc="-1">
                <a:latin typeface="Times New Roman"/>
              </a:rPr>
              <a:t>‹#›</a:t>
            </a:fld>
            <a:endParaRPr lang="en-IN"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573120" y="1336680"/>
            <a:ext cx="6412680" cy="3607560"/>
          </a:xfrm>
          <a:prstGeom prst="rect">
            <a:avLst/>
          </a:prstGeom>
          <a:ln w="0">
            <a:noFill/>
          </a:ln>
        </p:spPr>
      </p:sp>
      <p:sp>
        <p:nvSpPr>
          <p:cNvPr id="280"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https://semiengineering.com/engineering-talent-shortage-now-top-risk-factor/</a:t>
            </a:r>
            <a:endParaRPr lang="en-IN" sz="2000" b="0" strike="noStrike" spc="-1">
              <a:latin typeface="Arial"/>
            </a:endParaRPr>
          </a:p>
          <a:p>
            <a:pPr marL="216000" indent="-216000">
              <a:lnSpc>
                <a:spcPct val="100000"/>
              </a:lnSpc>
              <a:buNone/>
              <a:tabLst>
                <a:tab pos="0" algn="l"/>
              </a:tabLst>
            </a:pPr>
            <a:r>
              <a:rPr lang="en-US" sz="2000" b="0" strike="noStrike" spc="-1">
                <a:latin typeface="Arial"/>
              </a:rPr>
              <a:t>https://www.mckinsey.com/industries/semiconductors/our-insights/the-semiconductor-decade-a-trillion-dollar-industry</a:t>
            </a: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r>
              <a:rPr lang="en-US" sz="2000" b="0" strike="noStrike" spc="-1">
                <a:latin typeface="Arial"/>
              </a:rPr>
              <a:t>*  The semiconductor industry's growth is driven by automotive, computation, and wireless sectors. Automotive is projected to triple demand due</a:t>
            </a:r>
            <a:endParaRPr lang="en-IN" sz="2000" b="0" strike="noStrike" spc="-1">
              <a:latin typeface="Arial"/>
            </a:endParaRPr>
          </a:p>
          <a:p>
            <a:pPr marL="216000" indent="-216000">
              <a:lnSpc>
                <a:spcPct val="100000"/>
              </a:lnSpc>
              <a:buNone/>
              <a:tabLst>
                <a:tab pos="0" algn="l"/>
              </a:tabLst>
            </a:pPr>
            <a:r>
              <a:rPr lang="en-US" sz="2000" b="0" strike="noStrike" spc="-1">
                <a:latin typeface="Arial"/>
              </a:rPr>
              <a:t> to autonomous driving and e-mobility. Computation and data storage will grow 4 to 6 percent with AI and cloud computing demand. Wireless expansion </a:t>
            </a:r>
            <a:endParaRPr lang="en-IN" sz="2000" b="0" strike="noStrike" spc="-1">
              <a:latin typeface="Arial"/>
            </a:endParaRPr>
          </a:p>
          <a:p>
            <a:pPr marL="216000" indent="-216000">
              <a:lnSpc>
                <a:spcPct val="100000"/>
              </a:lnSpc>
              <a:buNone/>
              <a:tabLst>
                <a:tab pos="0" algn="l"/>
              </a:tabLst>
            </a:pPr>
            <a:r>
              <a:rPr lang="en-US" sz="2000" b="0" strike="noStrike" spc="-1">
                <a:latin typeface="Arial"/>
              </a:rPr>
              <a:t>will be led by smartphones and 5G. Despite short-term volatility, the industry outlook is bright. Industry leaders should focus on R&amp;D, factories,</a:t>
            </a:r>
            <a:endParaRPr lang="en-IN" sz="2000" b="0" strike="noStrike" spc="-1">
              <a:latin typeface="Arial"/>
            </a:endParaRPr>
          </a:p>
          <a:p>
            <a:pPr marL="216000" indent="-216000">
              <a:lnSpc>
                <a:spcPct val="100000"/>
              </a:lnSpc>
              <a:buNone/>
              <a:tabLst>
                <a:tab pos="0" algn="l"/>
              </a:tabLst>
            </a:pPr>
            <a:r>
              <a:rPr lang="en-US" sz="2000" b="0" strike="noStrike" spc="-1">
                <a:latin typeface="Arial"/>
              </a:rPr>
              <a:t> and sourcing for growth opportunities.</a:t>
            </a: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r>
              <a:rPr lang="en-US" sz="2000" b="0" strike="noStrike" spc="-1">
                <a:latin typeface="Arial"/>
              </a:rPr>
              <a:t>* The IC industry is facing a growing demand for engineers and technical professionals, particularly in hot markets like AI and 5G. However, </a:t>
            </a:r>
            <a:endParaRPr lang="en-IN" sz="2000" b="0" strike="noStrike" spc="-1">
              <a:latin typeface="Arial"/>
            </a:endParaRPr>
          </a:p>
          <a:p>
            <a:pPr marL="216000" indent="-216000">
              <a:lnSpc>
                <a:spcPct val="100000"/>
              </a:lnSpc>
              <a:buNone/>
              <a:tabLst>
                <a:tab pos="0" algn="l"/>
              </a:tabLst>
            </a:pPr>
            <a:r>
              <a:rPr lang="en-US" sz="2000" b="0" strike="noStrike" spc="-1">
                <a:latin typeface="Arial"/>
              </a:rPr>
              <a:t>companies are struggling to find enough skilled talent, especially in STEM fields. This shortage affects their ability to fill key positions, </a:t>
            </a:r>
            <a:endParaRPr lang="en-IN" sz="2000" b="0" strike="noStrike" spc="-1">
              <a:latin typeface="Arial"/>
            </a:endParaRPr>
          </a:p>
          <a:p>
            <a:pPr marL="216000" indent="-216000">
              <a:lnSpc>
                <a:spcPct val="100000"/>
              </a:lnSpc>
              <a:buNone/>
              <a:tabLst>
                <a:tab pos="0" algn="l"/>
              </a:tabLst>
            </a:pPr>
            <a:r>
              <a:rPr lang="en-US" sz="2000" b="0" strike="noStrike" spc="-1">
                <a:latin typeface="Arial"/>
              </a:rPr>
              <a:t>renew their workforce, and innovate with new products. A survey by Deloitte and SEMI reveals that 82% of executives reported a shortage of qualified</a:t>
            </a:r>
            <a:endParaRPr lang="en-IN" sz="2000" b="0" strike="noStrike" spc="-1">
              <a:latin typeface="Arial"/>
            </a:endParaRPr>
          </a:p>
          <a:p>
            <a:pPr marL="216000" indent="-216000">
              <a:lnSpc>
                <a:spcPct val="100000"/>
              </a:lnSpc>
              <a:buNone/>
              <a:tabLst>
                <a:tab pos="0" algn="l"/>
              </a:tabLst>
            </a:pPr>
            <a:r>
              <a:rPr lang="en-US" sz="2000" b="0" strike="noStrike" spc="-1">
                <a:latin typeface="Arial"/>
              </a:rPr>
              <a:t> technical candidates. Electrical engineering jobs are the hardest to fill (60%), followed by computer sciences/software engineering (35%), and mechanical engineering (35%), among others.</a:t>
            </a: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a:p>
            <a:pPr marL="216000" indent="-216000">
              <a:lnSpc>
                <a:spcPct val="100000"/>
              </a:lnSpc>
              <a:buNone/>
              <a:tabLst>
                <a:tab pos="0" algn="l"/>
              </a:tabLst>
            </a:pPr>
            <a:endParaRPr lang="en-IN" sz="2000" b="0" strike="noStrike" spc="-1">
              <a:latin typeface="Arial"/>
            </a:endParaRPr>
          </a:p>
        </p:txBody>
      </p:sp>
      <p:sp>
        <p:nvSpPr>
          <p:cNvPr id="281" name="PlaceHolder 3"/>
          <p:cNvSpPr>
            <a:spLocks noGrp="1"/>
          </p:cNvSpPr>
          <p:nvPr>
            <p:ph type="sldNum" idx="15"/>
          </p:nvPr>
        </p:nvSpPr>
        <p:spPr>
          <a:xfrm>
            <a:off x="4281480" y="10155240"/>
            <a:ext cx="3276000" cy="53568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Times New Roman"/>
                <a:ea typeface="+mn-ea"/>
              </a:defRPr>
            </a:lvl1pPr>
          </a:lstStyle>
          <a:p>
            <a:pPr algn="r">
              <a:lnSpc>
                <a:spcPct val="100000"/>
              </a:lnSpc>
              <a:buNone/>
            </a:pPr>
            <a:fld id="{4CE1BDF1-7D1D-4EFD-B63B-29101751CBC6}" type="slidenum">
              <a:rPr lang="en-US" sz="1200" b="0" strike="noStrike" spc="-1">
                <a:solidFill>
                  <a:srgbClr val="000000"/>
                </a:solidFill>
                <a:latin typeface="Times New Roman"/>
                <a:ea typeface="+mn-ea"/>
              </a:rPr>
              <a:t>3</a:t>
            </a:fld>
            <a:endParaRPr lang="en-IN"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573120" y="1336680"/>
            <a:ext cx="6412680" cy="3607560"/>
          </a:xfrm>
          <a:prstGeom prst="rect">
            <a:avLst/>
          </a:prstGeom>
          <a:ln w="0">
            <a:noFill/>
          </a:ln>
        </p:spPr>
      </p:sp>
      <p:sp>
        <p:nvSpPr>
          <p:cNvPr id="283"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pPr marL="171360" indent="-171360">
              <a:lnSpc>
                <a:spcPct val="100000"/>
              </a:lnSpc>
              <a:buClr>
                <a:srgbClr val="000000"/>
              </a:buClr>
              <a:buFont typeface="Arial"/>
              <a:buChar char="•"/>
            </a:pPr>
            <a:r>
              <a:rPr lang="en-US" sz="2000" b="0" strike="noStrike" spc="-1">
                <a:latin typeface="Arial"/>
              </a:rPr>
              <a:t>The study identifies design flaws leading to IC/ASIC respins, with "logic or functional flaws" being the primary cause. Flaws associated with safety and security features showed a downward trend. Analog circuit tuning issues were prevalent across various nodes, impacting designs of all sizes, with almost 50% of designs under 1M gates experiencing respins due to analog issues.</a:t>
            </a:r>
            <a:endParaRPr lang="en-IN" sz="2000" b="0" strike="noStrike" spc="-1">
              <a:latin typeface="Arial"/>
            </a:endParaRPr>
          </a:p>
          <a:p>
            <a:pPr>
              <a:lnSpc>
                <a:spcPct val="100000"/>
              </a:lnSpc>
              <a:buNone/>
            </a:pPr>
            <a:endParaRPr lang="en-IN" sz="2000" b="0" strike="noStrike" spc="-1">
              <a:latin typeface="Arial"/>
            </a:endParaRPr>
          </a:p>
          <a:p>
            <a:pPr marL="171360" indent="-171360">
              <a:lnSpc>
                <a:spcPct val="100000"/>
              </a:lnSpc>
              <a:buClr>
                <a:srgbClr val="000000"/>
              </a:buClr>
              <a:buFont typeface="Arial"/>
              <a:buChar char="•"/>
            </a:pPr>
            <a:r>
              <a:rPr lang="en-US" sz="2000" b="0" strike="noStrike" spc="-1">
                <a:latin typeface="Arial"/>
              </a:rPr>
              <a:t>The ASIC market experienced challenges with verification complexity due to SoC-class designs in the mid-2000s. While overall dynamic verification technique adoption remained flat from 2007 to 2022, ASIC projects' processes matured to address growing pains. </a:t>
            </a:r>
            <a:endParaRPr lang="en-IN" sz="2000" b="0" strike="noStrike" spc="-1">
              <a:latin typeface="Arial"/>
            </a:endParaRPr>
          </a:p>
          <a:p>
            <a:pPr>
              <a:lnSpc>
                <a:spcPct val="100000"/>
              </a:lnSpc>
              <a:buNone/>
            </a:pPr>
            <a:endParaRPr lang="en-IN" sz="2000" b="0" strike="noStrike" spc="-1">
              <a:latin typeface="Arial"/>
            </a:endParaRPr>
          </a:p>
          <a:p>
            <a:pPr marL="171360" indent="-171360">
              <a:lnSpc>
                <a:spcPct val="100000"/>
              </a:lnSpc>
              <a:buClr>
                <a:srgbClr val="000000"/>
              </a:buClr>
              <a:buFont typeface="Arial"/>
              <a:buChar char="•"/>
            </a:pPr>
            <a:r>
              <a:rPr lang="en-US" sz="2000" b="0" strike="noStrike" spc="-1">
                <a:latin typeface="Arial"/>
              </a:rPr>
              <a:t>we see that there is significantly more adoption of formal property checking on designs over 10M gates.</a:t>
            </a:r>
            <a:endParaRPr lang="en-IN" sz="2000" b="0" strike="noStrike" spc="-1">
              <a:latin typeface="Arial"/>
            </a:endParaRPr>
          </a:p>
        </p:txBody>
      </p:sp>
      <p:sp>
        <p:nvSpPr>
          <p:cNvPr id="284" name="PlaceHolder 3"/>
          <p:cNvSpPr>
            <a:spLocks noGrp="1"/>
          </p:cNvSpPr>
          <p:nvPr>
            <p:ph type="sldNum" idx="16"/>
          </p:nvPr>
        </p:nvSpPr>
        <p:spPr>
          <a:xfrm>
            <a:off x="4281480" y="10155240"/>
            <a:ext cx="3276000" cy="53568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C7FA01EE-33A6-49A1-9A15-6302D0D6E039}" type="slidenum">
              <a:rPr lang="en-US" sz="1200" b="0" strike="noStrike" spc="-1">
                <a:solidFill>
                  <a:srgbClr val="000000"/>
                </a:solidFill>
                <a:latin typeface="+mn-lt"/>
                <a:ea typeface="+mn-ea"/>
              </a:rPr>
              <a:t>4</a:t>
            </a:fld>
            <a:endParaRPr lang="en-IN"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573120" y="1336680"/>
            <a:ext cx="6412680" cy="3607560"/>
          </a:xfrm>
          <a:prstGeom prst="rect">
            <a:avLst/>
          </a:prstGeom>
          <a:ln w="0">
            <a:noFill/>
          </a:ln>
        </p:spPr>
      </p:sp>
      <p:sp>
        <p:nvSpPr>
          <p:cNvPr id="286"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pPr marL="216000" indent="-324000">
              <a:lnSpc>
                <a:spcPct val="100000"/>
              </a:lnSpc>
              <a:spcBef>
                <a:spcPts val="561"/>
              </a:spcBef>
              <a:buNone/>
              <a:tabLst>
                <a:tab pos="0" algn="l"/>
              </a:tabLst>
            </a:pPr>
            <a:r>
              <a:rPr lang="en-US" sz="1200" b="0" strike="noStrike" spc="-1">
                <a:solidFill>
                  <a:srgbClr val="000000"/>
                </a:solidFill>
                <a:latin typeface="Calibri"/>
              </a:rPr>
              <a:t>• SystemVerilog Assertions (SVA) are excellent candidates to  capture these protocol requirements in concise,   unambiguous, executable specification.</a:t>
            </a:r>
            <a:endParaRPr lang="en-IN" sz="1200" b="0" strike="noStrike" spc="-1">
              <a:latin typeface="Arial"/>
            </a:endParaRPr>
          </a:p>
          <a:p>
            <a:pPr marL="216000" indent="-324000">
              <a:lnSpc>
                <a:spcPct val="100000"/>
              </a:lnSpc>
              <a:spcBef>
                <a:spcPts val="561"/>
              </a:spcBef>
              <a:buNone/>
              <a:tabLst>
                <a:tab pos="0" algn="l"/>
              </a:tabLst>
            </a:pPr>
            <a:r>
              <a:rPr lang="en-US" sz="1200" b="0" strike="noStrike" spc="-1">
                <a:solidFill>
                  <a:srgbClr val="000000"/>
                </a:solidFill>
                <a:latin typeface="Calibri"/>
              </a:rPr>
              <a:t>• Lack of Open source tools supporting concurrent assertions has been a significant hindrance to widespread use of SVA and checkers in general.</a:t>
            </a:r>
            <a:endParaRPr lang="en-IN" sz="1200" b="0" strike="noStrike" spc="-1">
              <a:latin typeface="Arial"/>
            </a:endParaRPr>
          </a:p>
          <a:p>
            <a:pPr marL="216000" indent="-324000">
              <a:lnSpc>
                <a:spcPct val="100000"/>
              </a:lnSpc>
              <a:spcBef>
                <a:spcPts val="561"/>
              </a:spcBef>
              <a:buNone/>
              <a:tabLst>
                <a:tab pos="0" algn="l"/>
              </a:tabLst>
            </a:pPr>
            <a:r>
              <a:rPr lang="en-US" sz="1200" b="0" strike="noStrike" spc="-1">
                <a:solidFill>
                  <a:srgbClr val="000000"/>
                </a:solidFill>
                <a:latin typeface="Calibri"/>
              </a:rPr>
              <a:t>• Presenting a verification methodology for protocol checkers using SVA developed completely using open-source simulator – Verilator.</a:t>
            </a:r>
            <a:endParaRPr lang="en-IN" sz="1200" b="0" strike="noStrike" spc="-1">
              <a:latin typeface="Arial"/>
            </a:endParaRPr>
          </a:p>
          <a:p>
            <a:pPr marL="216000" indent="-324000">
              <a:lnSpc>
                <a:spcPct val="100000"/>
              </a:lnSpc>
              <a:spcBef>
                <a:spcPts val="561"/>
              </a:spcBef>
              <a:buNone/>
              <a:tabLst>
                <a:tab pos="0" algn="l"/>
              </a:tabLst>
            </a:pPr>
            <a:r>
              <a:rPr lang="en-US" sz="1200" b="0" strike="noStrike" spc="-1">
                <a:solidFill>
                  <a:srgbClr val="000000"/>
                </a:solidFill>
                <a:latin typeface="Calibri"/>
              </a:rPr>
              <a:t>• Also presenting Unit testing as the way of testing each assertion in isolation for correctness. The entire code base will be made available online for free.</a:t>
            </a:r>
            <a:endParaRPr lang="en-IN" sz="1200" b="0" strike="noStrike" spc="-1">
              <a:latin typeface="Arial"/>
            </a:endParaRPr>
          </a:p>
          <a:p>
            <a:pPr marL="216000" indent="-324000">
              <a:lnSpc>
                <a:spcPct val="100000"/>
              </a:lnSpc>
              <a:buNone/>
              <a:tabLst>
                <a:tab pos="0" algn="l"/>
              </a:tabLst>
            </a:pPr>
            <a:endParaRPr lang="en-IN" sz="1200" b="0" strike="noStrike" spc="-1">
              <a:latin typeface="Arial"/>
            </a:endParaRPr>
          </a:p>
        </p:txBody>
      </p:sp>
      <p:sp>
        <p:nvSpPr>
          <p:cNvPr id="287" name="PlaceHolder 3"/>
          <p:cNvSpPr>
            <a:spLocks noGrp="1"/>
          </p:cNvSpPr>
          <p:nvPr>
            <p:ph type="sldNum" idx="17"/>
          </p:nvPr>
        </p:nvSpPr>
        <p:spPr>
          <a:xfrm>
            <a:off x="4281480" y="10155240"/>
            <a:ext cx="3276000" cy="53568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Times New Roman"/>
                <a:ea typeface="+mn-ea"/>
              </a:defRPr>
            </a:lvl1pPr>
          </a:lstStyle>
          <a:p>
            <a:pPr algn="r">
              <a:lnSpc>
                <a:spcPct val="100000"/>
              </a:lnSpc>
              <a:buNone/>
            </a:pPr>
            <a:fld id="{81419C94-5179-4C54-B5D4-BCBFB71E7FD4}" type="slidenum">
              <a:rPr lang="en-US" sz="1200" b="0" strike="noStrike" spc="-1">
                <a:solidFill>
                  <a:srgbClr val="000000"/>
                </a:solidFill>
                <a:latin typeface="Times New Roman"/>
                <a:ea typeface="+mn-ea"/>
              </a:rPr>
              <a:t>5</a:t>
            </a:fld>
            <a:endParaRPr lang="en-IN"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573120" y="1336680"/>
            <a:ext cx="6412680" cy="3607560"/>
          </a:xfrm>
          <a:prstGeom prst="rect">
            <a:avLst/>
          </a:prstGeom>
          <a:ln w="0">
            <a:noFill/>
          </a:ln>
        </p:spPr>
      </p:sp>
      <p:sp>
        <p:nvSpPr>
          <p:cNvPr id="289"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pPr marL="216000" indent="-216000">
              <a:lnSpc>
                <a:spcPct val="100000"/>
              </a:lnSpc>
              <a:buNone/>
              <a:tabLst>
                <a:tab pos="0" algn="l"/>
              </a:tabLst>
            </a:pPr>
            <a:r>
              <a:rPr lang="en-IN" sz="2000" b="0" strike="noStrike" spc="-1">
                <a:latin typeface="Arial"/>
              </a:rPr>
              <a:t>Unit test shown simulates/triggers a known FAILure as pen = 0 after psel</a:t>
            </a:r>
          </a:p>
        </p:txBody>
      </p:sp>
      <p:sp>
        <p:nvSpPr>
          <p:cNvPr id="290" name="PlaceHolder 3"/>
          <p:cNvSpPr>
            <a:spLocks noGrp="1"/>
          </p:cNvSpPr>
          <p:nvPr>
            <p:ph type="sldNum" idx="18"/>
          </p:nvPr>
        </p:nvSpPr>
        <p:spPr>
          <a:xfrm>
            <a:off x="4281480" y="10155240"/>
            <a:ext cx="3276000" cy="53568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Times New Roman"/>
                <a:ea typeface="+mn-ea"/>
              </a:defRPr>
            </a:lvl1pPr>
          </a:lstStyle>
          <a:p>
            <a:pPr algn="r">
              <a:lnSpc>
                <a:spcPct val="100000"/>
              </a:lnSpc>
              <a:buNone/>
            </a:pPr>
            <a:fld id="{EE5E5F50-0FEE-471E-9D80-2EE33036D6CC}" type="slidenum">
              <a:rPr lang="en-US" sz="1200" b="0" strike="noStrike" spc="-1">
                <a:solidFill>
                  <a:srgbClr val="000000"/>
                </a:solidFill>
                <a:latin typeface="Times New Roman"/>
                <a:ea typeface="+mn-ea"/>
              </a:rPr>
              <a:t>15</a:t>
            </a:fld>
            <a:endParaRPr lang="en-IN"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573120" y="1336680"/>
            <a:ext cx="6412680" cy="3607560"/>
          </a:xfrm>
          <a:prstGeom prst="rect">
            <a:avLst/>
          </a:prstGeom>
          <a:ln w="0">
            <a:noFill/>
          </a:ln>
        </p:spPr>
      </p:sp>
      <p:sp>
        <p:nvSpPr>
          <p:cNvPr id="292"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pPr marL="216000" indent="-216000">
              <a:lnSpc>
                <a:spcPct val="100000"/>
              </a:lnSpc>
              <a:buNone/>
              <a:tabLst>
                <a:tab pos="0" algn="l"/>
              </a:tabLst>
            </a:pPr>
            <a:r>
              <a:rPr lang="en-IN" sz="2000" b="0" strike="noStrike" spc="-1">
                <a:latin typeface="Arial"/>
              </a:rPr>
              <a:t>We want to close this talk with a quote from the great poet, freedom fighter, social reformer Mahakavi Bharatiyaar (TamilNadu, India). In one his songs he prays to Goddess Shakti to give him power/strength to be of some use to the society at large. He was very short lived (38 years), his work is even today referred to and praised in India and abroad. We believe FOSSi has similar goals – to be of use to wider community across the globe.</a:t>
            </a:r>
          </a:p>
        </p:txBody>
      </p:sp>
      <p:sp>
        <p:nvSpPr>
          <p:cNvPr id="293" name="PlaceHolder 3"/>
          <p:cNvSpPr>
            <a:spLocks noGrp="1"/>
          </p:cNvSpPr>
          <p:nvPr>
            <p:ph type="sldNum" idx="19"/>
          </p:nvPr>
        </p:nvSpPr>
        <p:spPr>
          <a:xfrm>
            <a:off x="4281480" y="10155240"/>
            <a:ext cx="3276000" cy="53568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Times New Roman"/>
                <a:ea typeface="+mn-ea"/>
              </a:defRPr>
            </a:lvl1pPr>
          </a:lstStyle>
          <a:p>
            <a:pPr algn="r">
              <a:lnSpc>
                <a:spcPct val="100000"/>
              </a:lnSpc>
              <a:buNone/>
            </a:pPr>
            <a:fld id="{A6DCBB7E-C39B-40E8-9279-BF0BBD03BBE8}" type="slidenum">
              <a:rPr lang="en-US" sz="1200" b="0" strike="noStrike" spc="-1">
                <a:solidFill>
                  <a:srgbClr val="000000"/>
                </a:solidFill>
                <a:latin typeface="Times New Roman"/>
                <a:ea typeface="+mn-ea"/>
              </a:rPr>
              <a:t>20</a:t>
            </a:fld>
            <a:endParaRPr lang="en-IN"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297B9206-DFC6-4B09-B2D3-0DE50F797A8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528E08B-81F5-48AF-8FB1-B094B9BDFDAF}"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F39C299-4980-48A2-A1BD-47A7CDC9F885}"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0"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1"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2"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3"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4"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5"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F263D4DC-73EF-4F65-90C9-C75D6A51F9C8}"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FED45BDC-9BBC-4627-8D00-2F1215DCE763}"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5"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7B57E36-E3CD-4974-AFF3-9B4713FE0E33}"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7"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E764DB8-21C2-40B5-B9AB-AFC788EAD097}"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0"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0423F55-6433-4701-8C7B-8EF0DB134BC4}"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CBAC484-38D0-47B7-8835-730255D16D75}"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914400" y="2130480"/>
            <a:ext cx="10362240" cy="680976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A577ED5-EA54-4047-B16E-082D4C3D1E2A}"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5"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205B82D-B5EC-4B79-B3D9-2259DEE41A7D}"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E23344C1-7EF9-4C69-BD91-E66A4E2712AA}"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8"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8B4C343-FAC5-467A-BE46-08D22608E662}"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4"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1FD1020-B5B0-475D-BC0F-B2AC487B699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6"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7"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64C0414D-A206-4ACE-8013-AB7F5ED38C7C}"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BC2421D8-7866-4C8A-B40F-A80E4F71DE86}"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4"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5"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6"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7"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8"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9"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A5241706-77A0-4D8D-A851-E84DADFA9AF9}"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5DF14D2D-9043-49F1-B9A1-9DE02E37B953}"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8"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B79A663B-82F3-4833-9DB9-2776B4DFFC89}"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A73F9623-4C1E-432E-8B82-756A5AAEBF6E}"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2"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3"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D0063D4E-6C0D-40C5-9F96-435F4EE24D71}"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804B0A4F-D811-4584-B5A6-536D00336C6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FF8DC49F-24C9-4D92-AB0D-14CD88E25C43}"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914400" y="2130480"/>
            <a:ext cx="10362240" cy="680976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B77EC549-51AB-41E0-9780-6A7FC1DD16DE}"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8"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3A249A14-29B2-4F63-813A-A7CB42EA48ED}"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1"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E29A7A3F-A7B7-43C2-A2D8-A5445A8ADB2B}"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7"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F7343CE7-5552-4726-B9CC-7DC2475F22C0}"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9"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0"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8E7ED612-CA16-48A3-8875-0E5D24B6878B}"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7FB7396B-0A98-42F0-894C-388EC0A11BA3}"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7"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8"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9"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0"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1"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2"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03D8137D-994A-442B-9BED-52DB49B4AD70}"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lstStyle/>
          <a:p>
            <a:r>
              <a:t>Footer</a:t>
            </a:r>
          </a:p>
        </p:txBody>
      </p:sp>
      <p:sp>
        <p:nvSpPr>
          <p:cNvPr id="3" name="PlaceHolder 2"/>
          <p:cNvSpPr>
            <a:spLocks noGrp="1"/>
          </p:cNvSpPr>
          <p:nvPr>
            <p:ph type="sldNum" idx="10"/>
          </p:nvPr>
        </p:nvSpPr>
        <p:spPr/>
        <p:txBody>
          <a:bodyPr/>
          <a:lstStyle/>
          <a:p>
            <a:fld id="{5078D201-DEAA-4B22-89BC-8ABC67A055AE}" type="slidenum">
              <a:t>‹#›</a:t>
            </a:fld>
            <a:endParaRPr/>
          </a:p>
        </p:txBody>
      </p:sp>
      <p:sp>
        <p:nvSpPr>
          <p:cNvPr id="4" name="PlaceHolder 3"/>
          <p:cNvSpPr>
            <a:spLocks noGrp="1"/>
          </p:cNvSpPr>
          <p:nvPr>
            <p:ph type="dt" idx="11"/>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2"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9"/>
          </p:nvPr>
        </p:nvSpPr>
        <p:spPr/>
        <p:txBody>
          <a:bodyPr/>
          <a:lstStyle/>
          <a:p>
            <a:r>
              <a:t>Footer</a:t>
            </a:r>
          </a:p>
        </p:txBody>
      </p:sp>
      <p:sp>
        <p:nvSpPr>
          <p:cNvPr id="5" name="PlaceHolder 4"/>
          <p:cNvSpPr>
            <a:spLocks noGrp="1"/>
          </p:cNvSpPr>
          <p:nvPr>
            <p:ph type="sldNum" idx="10"/>
          </p:nvPr>
        </p:nvSpPr>
        <p:spPr/>
        <p:txBody>
          <a:bodyPr/>
          <a:lstStyle/>
          <a:p>
            <a:fld id="{E0ACEF24-A705-4D3C-8FEB-B7D137CBAAAB}" type="slidenum">
              <a:t>‹#›</a:t>
            </a:fld>
            <a:endParaRPr/>
          </a:p>
        </p:txBody>
      </p:sp>
      <p:sp>
        <p:nvSpPr>
          <p:cNvPr id="6" name="PlaceHolder 5"/>
          <p:cNvSpPr>
            <a:spLocks noGrp="1"/>
          </p:cNvSpPr>
          <p:nvPr>
            <p:ph type="dt" idx="11"/>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4"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9"/>
          </p:nvPr>
        </p:nvSpPr>
        <p:spPr/>
        <p:txBody>
          <a:bodyPr/>
          <a:lstStyle/>
          <a:p>
            <a:r>
              <a:t>Footer</a:t>
            </a:r>
          </a:p>
        </p:txBody>
      </p:sp>
      <p:sp>
        <p:nvSpPr>
          <p:cNvPr id="5" name="PlaceHolder 4"/>
          <p:cNvSpPr>
            <a:spLocks noGrp="1"/>
          </p:cNvSpPr>
          <p:nvPr>
            <p:ph type="sldNum" idx="10"/>
          </p:nvPr>
        </p:nvSpPr>
        <p:spPr/>
        <p:txBody>
          <a:bodyPr/>
          <a:lstStyle/>
          <a:p>
            <a:fld id="{D139B8F0-FC8E-4C34-B319-76300719761B}" type="slidenum">
              <a:t>‹#›</a:t>
            </a:fld>
            <a:endParaRPr/>
          </a:p>
        </p:txBody>
      </p:sp>
      <p:sp>
        <p:nvSpPr>
          <p:cNvPr id="6" name="PlaceHolder 5"/>
          <p:cNvSpPr>
            <a:spLocks noGrp="1"/>
          </p:cNvSpPr>
          <p:nvPr>
            <p:ph type="dt" idx="1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FEC4269A-3714-48DF-A7C5-A52A208522B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6"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47"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9"/>
          </p:nvPr>
        </p:nvSpPr>
        <p:spPr/>
        <p:txBody>
          <a:bodyPr/>
          <a:lstStyle/>
          <a:p>
            <a:r>
              <a:t>Footer</a:t>
            </a:r>
          </a:p>
        </p:txBody>
      </p:sp>
      <p:sp>
        <p:nvSpPr>
          <p:cNvPr id="6" name="PlaceHolder 5"/>
          <p:cNvSpPr>
            <a:spLocks noGrp="1"/>
          </p:cNvSpPr>
          <p:nvPr>
            <p:ph type="sldNum" idx="10"/>
          </p:nvPr>
        </p:nvSpPr>
        <p:spPr/>
        <p:txBody>
          <a:bodyPr/>
          <a:lstStyle/>
          <a:p>
            <a:fld id="{7F4C894C-17EC-4F04-861F-8FEC67EE62FE}" type="slidenum">
              <a:t>‹#›</a:t>
            </a:fld>
            <a:endParaRPr/>
          </a:p>
        </p:txBody>
      </p:sp>
      <p:sp>
        <p:nvSpPr>
          <p:cNvPr id="7" name="PlaceHolder 6"/>
          <p:cNvSpPr>
            <a:spLocks noGrp="1"/>
          </p:cNvSpPr>
          <p:nvPr>
            <p:ph type="dt" idx="11"/>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9"/>
          </p:nvPr>
        </p:nvSpPr>
        <p:spPr/>
        <p:txBody>
          <a:bodyPr/>
          <a:lstStyle/>
          <a:p>
            <a:r>
              <a:t>Footer</a:t>
            </a:r>
          </a:p>
        </p:txBody>
      </p:sp>
      <p:sp>
        <p:nvSpPr>
          <p:cNvPr id="4" name="PlaceHolder 3"/>
          <p:cNvSpPr>
            <a:spLocks noGrp="1"/>
          </p:cNvSpPr>
          <p:nvPr>
            <p:ph type="sldNum" idx="10"/>
          </p:nvPr>
        </p:nvSpPr>
        <p:spPr/>
        <p:txBody>
          <a:bodyPr/>
          <a:lstStyle/>
          <a:p>
            <a:fld id="{A2653E63-1DB0-4A17-A116-03DB5EE1B10D}" type="slidenum">
              <a:t>‹#›</a:t>
            </a:fld>
            <a:endParaRPr/>
          </a:p>
        </p:txBody>
      </p:sp>
      <p:sp>
        <p:nvSpPr>
          <p:cNvPr id="5" name="PlaceHolder 4"/>
          <p:cNvSpPr>
            <a:spLocks noGrp="1"/>
          </p:cNvSpPr>
          <p:nvPr>
            <p:ph type="dt" idx="11"/>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914400" y="2130480"/>
            <a:ext cx="10362240" cy="680976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9"/>
          </p:nvPr>
        </p:nvSpPr>
        <p:spPr/>
        <p:txBody>
          <a:bodyPr/>
          <a:lstStyle/>
          <a:p>
            <a:r>
              <a:t>Footer</a:t>
            </a:r>
          </a:p>
        </p:txBody>
      </p:sp>
      <p:sp>
        <p:nvSpPr>
          <p:cNvPr id="4" name="PlaceHolder 3"/>
          <p:cNvSpPr>
            <a:spLocks noGrp="1"/>
          </p:cNvSpPr>
          <p:nvPr>
            <p:ph type="sldNum" idx="10"/>
          </p:nvPr>
        </p:nvSpPr>
        <p:spPr/>
        <p:txBody>
          <a:bodyPr/>
          <a:lstStyle/>
          <a:p>
            <a:fld id="{554B8841-B89E-4F7D-8E0F-2B57AC6D111D}" type="slidenum">
              <a:t>‹#›</a:t>
            </a:fld>
            <a:endParaRPr/>
          </a:p>
        </p:txBody>
      </p:sp>
      <p:sp>
        <p:nvSpPr>
          <p:cNvPr id="5" name="PlaceHolder 4"/>
          <p:cNvSpPr>
            <a:spLocks noGrp="1"/>
          </p:cNvSpPr>
          <p:nvPr>
            <p:ph type="dt" idx="11"/>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2"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0B188DCB-7B1A-47DE-B62B-E290EFE6511C}"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5"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687BDA14-FA5B-44FF-B838-CD7C8E0CB726}"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1"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AACFF5EB-83D7-4D04-B87C-5E1CF88E2FF3}"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3"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4"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9"/>
          </p:nvPr>
        </p:nvSpPr>
        <p:spPr/>
        <p:txBody>
          <a:bodyPr/>
          <a:lstStyle/>
          <a:p>
            <a:r>
              <a:t>Footer</a:t>
            </a:r>
          </a:p>
        </p:txBody>
      </p:sp>
      <p:sp>
        <p:nvSpPr>
          <p:cNvPr id="6" name="PlaceHolder 5"/>
          <p:cNvSpPr>
            <a:spLocks noGrp="1"/>
          </p:cNvSpPr>
          <p:nvPr>
            <p:ph type="sldNum" idx="10"/>
          </p:nvPr>
        </p:nvSpPr>
        <p:spPr/>
        <p:txBody>
          <a:bodyPr/>
          <a:lstStyle/>
          <a:p>
            <a:fld id="{70829B1B-B215-431E-8531-D03AF47128E2}" type="slidenum">
              <a:t>‹#›</a:t>
            </a:fld>
            <a:endParaRPr/>
          </a:p>
        </p:txBody>
      </p:sp>
      <p:sp>
        <p:nvSpPr>
          <p:cNvPr id="7" name="PlaceHolder 6"/>
          <p:cNvSpPr>
            <a:spLocks noGrp="1"/>
          </p:cNvSpPr>
          <p:nvPr>
            <p:ph type="dt" idx="11"/>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9"/>
          </p:nvPr>
        </p:nvSpPr>
        <p:spPr/>
        <p:txBody>
          <a:bodyPr/>
          <a:lstStyle/>
          <a:p>
            <a:r>
              <a:t>Footer</a:t>
            </a:r>
          </a:p>
        </p:txBody>
      </p:sp>
      <p:sp>
        <p:nvSpPr>
          <p:cNvPr id="8" name="PlaceHolder 7"/>
          <p:cNvSpPr>
            <a:spLocks noGrp="1"/>
          </p:cNvSpPr>
          <p:nvPr>
            <p:ph type="sldNum" idx="10"/>
          </p:nvPr>
        </p:nvSpPr>
        <p:spPr/>
        <p:txBody>
          <a:bodyPr/>
          <a:lstStyle/>
          <a:p>
            <a:fld id="{8ECF8525-DDB9-498F-837F-83A935A0A808}" type="slidenum">
              <a:t>‹#›</a:t>
            </a:fld>
            <a:endParaRPr/>
          </a:p>
        </p:txBody>
      </p:sp>
      <p:sp>
        <p:nvSpPr>
          <p:cNvPr id="9" name="PlaceHolder 8"/>
          <p:cNvSpPr>
            <a:spLocks noGrp="1"/>
          </p:cNvSpPr>
          <p:nvPr>
            <p:ph type="dt" idx="11"/>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1"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2"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3"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4"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5"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6"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9"/>
          </p:nvPr>
        </p:nvSpPr>
        <p:spPr/>
        <p:txBody>
          <a:bodyPr/>
          <a:lstStyle/>
          <a:p>
            <a:r>
              <a:t>Footer</a:t>
            </a:r>
          </a:p>
        </p:txBody>
      </p:sp>
      <p:sp>
        <p:nvSpPr>
          <p:cNvPr id="10" name="PlaceHolder 9"/>
          <p:cNvSpPr>
            <a:spLocks noGrp="1"/>
          </p:cNvSpPr>
          <p:nvPr>
            <p:ph type="sldNum" idx="10"/>
          </p:nvPr>
        </p:nvSpPr>
        <p:spPr/>
        <p:txBody>
          <a:bodyPr/>
          <a:lstStyle/>
          <a:p>
            <a:fld id="{17DB3BFB-75B2-4893-97D1-F2E62B6FAB99}" type="slidenum">
              <a:t>‹#›</a:t>
            </a:fld>
            <a:endParaRPr/>
          </a:p>
        </p:txBody>
      </p:sp>
      <p:sp>
        <p:nvSpPr>
          <p:cNvPr id="11" name="PlaceHolder 10"/>
          <p:cNvSpPr>
            <a:spLocks noGrp="1"/>
          </p:cNvSpPr>
          <p:nvPr>
            <p:ph type="dt" idx="1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12C6BF5-82BB-44CE-A03E-E846117B561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914400" y="2130480"/>
            <a:ext cx="10362240" cy="680976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61D6A34-D2ED-4C23-A36F-BF37A1024C2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49B4971-A359-46FF-8AC7-ACCA767FC99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14A0E8A-2E15-434F-8E7E-EF449870956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0"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74E9DF2-D306-48F3-B759-DC7797730789}"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11"/>
          <p:cNvPicPr/>
          <p:nvPr/>
        </p:nvPicPr>
        <p:blipFill>
          <a:blip r:embed="rId14"/>
          <a:stretch/>
        </p:blipFill>
        <p:spPr>
          <a:xfrm>
            <a:off x="293760" y="6229080"/>
            <a:ext cx="945000" cy="547560"/>
          </a:xfrm>
          <a:prstGeom prst="rect">
            <a:avLst/>
          </a:prstGeom>
          <a:ln w="0">
            <a:noFill/>
          </a:ln>
        </p:spPr>
      </p:pic>
      <p:sp>
        <p:nvSpPr>
          <p:cNvPr id="11" name="Rectangle 8"/>
          <p:cNvSpPr/>
          <p:nvPr/>
        </p:nvSpPr>
        <p:spPr>
          <a:xfrm>
            <a:off x="0" y="0"/>
            <a:ext cx="12191040" cy="379800"/>
          </a:xfrm>
          <a:prstGeom prst="rect">
            <a:avLst/>
          </a:prstGeom>
          <a:gradFill rotWithShape="0">
            <a:gsLst>
              <a:gs pos="0">
                <a:srgbClr val="4F81BD"/>
              </a:gs>
              <a:gs pos="100000">
                <a:srgbClr val="FFFFFF"/>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 name="Picture 9"/>
          <p:cNvPicPr/>
          <p:nvPr/>
        </p:nvPicPr>
        <p:blipFill>
          <a:blip r:embed="rId15"/>
          <a:stretch/>
        </p:blipFill>
        <p:spPr>
          <a:xfrm>
            <a:off x="10869120" y="6073560"/>
            <a:ext cx="1174320" cy="703080"/>
          </a:xfrm>
          <a:prstGeom prst="rect">
            <a:avLst/>
          </a:prstGeom>
          <a:ln w="0">
            <a:noFill/>
          </a:ln>
        </p:spPr>
      </p:pic>
      <p:sp>
        <p:nvSpPr>
          <p:cNvPr id="3" name="Rectangle 11"/>
          <p:cNvSpPr/>
          <p:nvPr/>
        </p:nvSpPr>
        <p:spPr>
          <a:xfrm>
            <a:off x="0" y="6095880"/>
            <a:ext cx="1624680" cy="76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 name="Picture 10"/>
          <p:cNvPicPr/>
          <p:nvPr/>
        </p:nvPicPr>
        <p:blipFill>
          <a:blip r:embed="rId16"/>
          <a:stretch/>
        </p:blipFill>
        <p:spPr>
          <a:xfrm>
            <a:off x="119520" y="6095520"/>
            <a:ext cx="1175040" cy="681120"/>
          </a:xfrm>
          <a:prstGeom prst="rect">
            <a:avLst/>
          </a:prstGeom>
          <a:ln w="0">
            <a:noFill/>
          </a:ln>
        </p:spPr>
      </p:pic>
      <p:sp>
        <p:nvSpPr>
          <p:cNvPr id="5"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
        <p:nvSpPr>
          <p:cNvPr id="7" name="PlaceHolder 3"/>
          <p:cNvSpPr>
            <a:spLocks noGrp="1"/>
          </p:cNvSpPr>
          <p:nvPr>
            <p:ph type="ftr" idx="1"/>
          </p:nvPr>
        </p:nvSpPr>
        <p:spPr>
          <a:xfrm>
            <a:off x="2235240" y="6356520"/>
            <a:ext cx="294516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FFFFFF"/>
                </a:solidFill>
                <a:latin typeface="Arial"/>
                <a:ea typeface="DejaVu Sans"/>
              </a:defRPr>
            </a:lvl1pPr>
          </a:lstStyle>
          <a:p>
            <a:pPr algn="ctr">
              <a:lnSpc>
                <a:spcPct val="100000"/>
              </a:lnSpc>
              <a:buNone/>
            </a:pPr>
            <a:r>
              <a:rPr lang="en-US" sz="1200" b="0" strike="noStrike" spc="-1">
                <a:solidFill>
                  <a:srgbClr val="FFFFFF"/>
                </a:solidFill>
                <a:latin typeface="Arial"/>
                <a:ea typeface="DejaVu Sans"/>
              </a:rPr>
              <a:t>&lt;footer&gt;</a:t>
            </a:r>
            <a:endParaRPr lang="en-IN" sz="1200" b="0" strike="noStrike" spc="-1">
              <a:latin typeface="Times New Roman"/>
            </a:endParaRPr>
          </a:p>
        </p:txBody>
      </p:sp>
      <p:sp>
        <p:nvSpPr>
          <p:cNvPr id="8" name="PlaceHolder 4"/>
          <p:cNvSpPr>
            <a:spLocks noGrp="1"/>
          </p:cNvSpPr>
          <p:nvPr>
            <p:ph type="sldNum" idx="2"/>
          </p:nvPr>
        </p:nvSpPr>
        <p:spPr>
          <a:xfrm>
            <a:off x="4876920" y="6356520"/>
            <a:ext cx="233568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FFFFFF"/>
                </a:solidFill>
                <a:latin typeface="Arial"/>
                <a:ea typeface="DejaVu Sans"/>
              </a:defRPr>
            </a:lvl1pPr>
          </a:lstStyle>
          <a:p>
            <a:pPr algn="ctr">
              <a:lnSpc>
                <a:spcPct val="100000"/>
              </a:lnSpc>
              <a:buNone/>
            </a:pPr>
            <a:fld id="{2DB113C1-3409-485A-BBF0-72A865E38270}" type="slidenum">
              <a:rPr lang="en-US" sz="1200" b="0" strike="noStrike" spc="-1">
                <a:solidFill>
                  <a:srgbClr val="FFFFFF"/>
                </a:solidFill>
                <a:latin typeface="Arial"/>
                <a:ea typeface="DejaVu Sans"/>
              </a:rPr>
              <a:t>‹#›</a:t>
            </a:fld>
            <a:endParaRPr lang="en-IN" sz="1200" b="0" strike="noStrike" spc="-1">
              <a:latin typeface="Times New Roman"/>
            </a:endParaRPr>
          </a:p>
        </p:txBody>
      </p:sp>
      <p:sp>
        <p:nvSpPr>
          <p:cNvPr id="9" name="PlaceHolder 5"/>
          <p:cNvSpPr>
            <a:spLocks noGrp="1"/>
          </p:cNvSpPr>
          <p:nvPr>
            <p:ph type="dt" idx="3"/>
          </p:nvPr>
        </p:nvSpPr>
        <p:spPr>
          <a:xfrm>
            <a:off x="8026560" y="6356520"/>
            <a:ext cx="1421280" cy="363960"/>
          </a:xfrm>
          <a:prstGeom prst="rect">
            <a:avLst/>
          </a:prstGeom>
          <a:noFill/>
          <a:ln w="0">
            <a:noFill/>
          </a:ln>
        </p:spPr>
        <p:txBody>
          <a:bodyPr lIns="90000" tIns="45000" rIns="90000" bIns="45000" anchor="ctr">
            <a:noAutofit/>
          </a:bodyPr>
          <a:lstStyle>
            <a:lvl1pPr>
              <a:defRPr lang="en-IN" sz="1400" b="0" strike="noStrike" spc="-1">
                <a:latin typeface="Times New Roman"/>
              </a:defRPr>
            </a:lvl1pPr>
          </a:lstStyle>
          <a:p>
            <a:r>
              <a:rPr lang="en-IN"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 name="Picture 11"/>
          <p:cNvPicPr/>
          <p:nvPr/>
        </p:nvPicPr>
        <p:blipFill>
          <a:blip r:embed="rId14"/>
          <a:stretch/>
        </p:blipFill>
        <p:spPr>
          <a:xfrm>
            <a:off x="293760" y="6229080"/>
            <a:ext cx="945000" cy="547560"/>
          </a:xfrm>
          <a:prstGeom prst="rect">
            <a:avLst/>
          </a:prstGeom>
          <a:ln w="0">
            <a:noFill/>
          </a:ln>
        </p:spPr>
      </p:pic>
      <p:sp>
        <p:nvSpPr>
          <p:cNvPr id="47" name="Rectangle 8"/>
          <p:cNvSpPr/>
          <p:nvPr/>
        </p:nvSpPr>
        <p:spPr>
          <a:xfrm>
            <a:off x="0" y="0"/>
            <a:ext cx="12191040" cy="379800"/>
          </a:xfrm>
          <a:prstGeom prst="rect">
            <a:avLst/>
          </a:prstGeom>
          <a:gradFill rotWithShape="0">
            <a:gsLst>
              <a:gs pos="0">
                <a:srgbClr val="4F81BD"/>
              </a:gs>
              <a:gs pos="100000">
                <a:srgbClr val="FFFFFF"/>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48" name="Picture 9"/>
          <p:cNvPicPr/>
          <p:nvPr/>
        </p:nvPicPr>
        <p:blipFill>
          <a:blip r:embed="rId15"/>
          <a:stretch/>
        </p:blipFill>
        <p:spPr>
          <a:xfrm>
            <a:off x="10869120" y="6073560"/>
            <a:ext cx="1174320" cy="703080"/>
          </a:xfrm>
          <a:prstGeom prst="rect">
            <a:avLst/>
          </a:prstGeom>
          <a:ln w="0">
            <a:noFill/>
          </a:ln>
        </p:spPr>
      </p:pic>
      <p:sp>
        <p:nvSpPr>
          <p:cNvPr id="49" name="PlaceHolder 1"/>
          <p:cNvSpPr>
            <a:spLocks noGrp="1"/>
          </p:cNvSpPr>
          <p:nvPr>
            <p:ph type="title"/>
          </p:nvPr>
        </p:nvSpPr>
        <p:spPr>
          <a:xfrm>
            <a:off x="914400" y="2130480"/>
            <a:ext cx="10362240" cy="1468800"/>
          </a:xfrm>
          <a:prstGeom prst="rect">
            <a:avLst/>
          </a:prstGeom>
          <a:noFill/>
          <a:ln w="0">
            <a:noFill/>
          </a:ln>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50"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
        <p:nvSpPr>
          <p:cNvPr id="51" name="PlaceHolder 3"/>
          <p:cNvSpPr>
            <a:spLocks noGrp="1"/>
          </p:cNvSpPr>
          <p:nvPr>
            <p:ph type="ftr" idx="4"/>
          </p:nvPr>
        </p:nvSpPr>
        <p:spPr>
          <a:xfrm>
            <a:off x="2235240" y="6356520"/>
            <a:ext cx="294516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8B8B8B"/>
                </a:solidFill>
                <a:latin typeface="Arial"/>
                <a:ea typeface="DejaVu Sans"/>
              </a:defRPr>
            </a:lvl1pPr>
          </a:lstStyle>
          <a:p>
            <a:pPr algn="ctr">
              <a:lnSpc>
                <a:spcPct val="100000"/>
              </a:lnSpc>
              <a:buNone/>
            </a:pPr>
            <a:r>
              <a:rPr lang="en-US" sz="1200" b="0" strike="noStrike" spc="-1">
                <a:solidFill>
                  <a:srgbClr val="8B8B8B"/>
                </a:solidFill>
                <a:latin typeface="Arial"/>
                <a:ea typeface="DejaVu Sans"/>
              </a:rPr>
              <a:t>&lt;footer&gt;</a:t>
            </a:r>
            <a:endParaRPr lang="en-IN" sz="1200" b="0" strike="noStrike" spc="-1">
              <a:latin typeface="Times New Roman"/>
            </a:endParaRPr>
          </a:p>
        </p:txBody>
      </p:sp>
      <p:sp>
        <p:nvSpPr>
          <p:cNvPr id="52" name="PlaceHolder 4"/>
          <p:cNvSpPr>
            <a:spLocks noGrp="1"/>
          </p:cNvSpPr>
          <p:nvPr>
            <p:ph type="sldNum" idx="5"/>
          </p:nvPr>
        </p:nvSpPr>
        <p:spPr>
          <a:xfrm>
            <a:off x="4876920" y="6356520"/>
            <a:ext cx="233568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8B8B8B"/>
                </a:solidFill>
                <a:latin typeface="Arial"/>
                <a:ea typeface="DejaVu Sans"/>
              </a:defRPr>
            </a:lvl1pPr>
          </a:lstStyle>
          <a:p>
            <a:pPr algn="ctr">
              <a:lnSpc>
                <a:spcPct val="100000"/>
              </a:lnSpc>
              <a:buNone/>
            </a:pPr>
            <a:fld id="{64D5FE74-DAA3-48A4-B56A-2E811337514E}" type="slidenum">
              <a:rPr lang="en-US" sz="1200" b="0" strike="noStrike" spc="-1">
                <a:solidFill>
                  <a:srgbClr val="8B8B8B"/>
                </a:solidFill>
                <a:latin typeface="Arial"/>
                <a:ea typeface="DejaVu Sans"/>
              </a:rPr>
              <a:t>‹#›</a:t>
            </a:fld>
            <a:endParaRPr lang="en-IN" sz="1200" b="0" strike="noStrike" spc="-1">
              <a:latin typeface="Times New Roman"/>
            </a:endParaRPr>
          </a:p>
        </p:txBody>
      </p:sp>
      <p:sp>
        <p:nvSpPr>
          <p:cNvPr id="53" name="PlaceHolder 5"/>
          <p:cNvSpPr>
            <a:spLocks noGrp="1"/>
          </p:cNvSpPr>
          <p:nvPr>
            <p:ph type="dt" idx="6"/>
          </p:nvPr>
        </p:nvSpPr>
        <p:spPr>
          <a:xfrm>
            <a:off x="8026560" y="6356520"/>
            <a:ext cx="1421280" cy="363960"/>
          </a:xfrm>
          <a:prstGeom prst="rect">
            <a:avLst/>
          </a:prstGeom>
          <a:noFill/>
          <a:ln w="0">
            <a:noFill/>
          </a:ln>
        </p:spPr>
        <p:txBody>
          <a:bodyPr lIns="90000" tIns="45000" rIns="90000" bIns="45000" anchor="ctr">
            <a:noAutofit/>
          </a:bodyPr>
          <a:lstStyle>
            <a:lvl1pPr>
              <a:defRPr lang="en-IN" sz="1400" b="0" strike="noStrike" spc="-1">
                <a:latin typeface="Times New Roman"/>
              </a:defRPr>
            </a:lvl1pPr>
          </a:lstStyle>
          <a:p>
            <a:r>
              <a:rPr lang="en-IN"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0" name="Picture 11"/>
          <p:cNvPicPr/>
          <p:nvPr/>
        </p:nvPicPr>
        <p:blipFill>
          <a:blip r:embed="rId14"/>
          <a:stretch/>
        </p:blipFill>
        <p:spPr>
          <a:xfrm>
            <a:off x="293760" y="6229080"/>
            <a:ext cx="945000" cy="547560"/>
          </a:xfrm>
          <a:prstGeom prst="rect">
            <a:avLst/>
          </a:prstGeom>
          <a:ln w="0">
            <a:noFill/>
          </a:ln>
        </p:spPr>
      </p:pic>
      <p:sp>
        <p:nvSpPr>
          <p:cNvPr id="91" name="Rectangle 8"/>
          <p:cNvSpPr/>
          <p:nvPr/>
        </p:nvSpPr>
        <p:spPr>
          <a:xfrm>
            <a:off x="0" y="0"/>
            <a:ext cx="12191040" cy="379800"/>
          </a:xfrm>
          <a:prstGeom prst="rect">
            <a:avLst/>
          </a:prstGeom>
          <a:gradFill rotWithShape="0">
            <a:gsLst>
              <a:gs pos="0">
                <a:srgbClr val="4F81BD"/>
              </a:gs>
              <a:gs pos="100000">
                <a:srgbClr val="FFFFFF"/>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92" name="Picture 9"/>
          <p:cNvPicPr/>
          <p:nvPr/>
        </p:nvPicPr>
        <p:blipFill>
          <a:blip r:embed="rId15"/>
          <a:stretch/>
        </p:blipFill>
        <p:spPr>
          <a:xfrm>
            <a:off x="10869120" y="6073560"/>
            <a:ext cx="1174320" cy="703080"/>
          </a:xfrm>
          <a:prstGeom prst="rect">
            <a:avLst/>
          </a:prstGeom>
          <a:ln w="0">
            <a:noFill/>
          </a:ln>
        </p:spPr>
      </p:pic>
      <p:sp>
        <p:nvSpPr>
          <p:cNvPr id="93" name="PlaceHolder 1"/>
          <p:cNvSpPr>
            <a:spLocks noGrp="1"/>
          </p:cNvSpPr>
          <p:nvPr>
            <p:ph type="ftr" idx="7"/>
          </p:nvPr>
        </p:nvSpPr>
        <p:spPr>
          <a:xfrm>
            <a:off x="2235240" y="6356520"/>
            <a:ext cx="2945160" cy="363960"/>
          </a:xfrm>
          <a:prstGeom prst="rect">
            <a:avLst/>
          </a:prstGeom>
          <a:noFill/>
          <a:ln w="0">
            <a:noFill/>
          </a:ln>
        </p:spPr>
        <p:txBody>
          <a:bodyPr lIns="90000" tIns="45000" rIns="90000" bIns="45000" anchor="ctr">
            <a:noAutofit/>
          </a:bodyPr>
          <a:lstStyle>
            <a:lvl1pPr algn="ctr">
              <a:lnSpc>
                <a:spcPct val="100000"/>
              </a:lnSpc>
              <a:buNone/>
              <a:defRPr lang="en-IN" sz="1400" b="0" strike="noStrike" spc="-1">
                <a:solidFill>
                  <a:srgbClr val="000000"/>
                </a:solidFill>
                <a:latin typeface="Times New Roman"/>
                <a:ea typeface="DejaVu Sans"/>
              </a:defRPr>
            </a:lvl1pPr>
          </a:lstStyle>
          <a:p>
            <a:pPr algn="ctr">
              <a:lnSpc>
                <a:spcPct val="100000"/>
              </a:lnSpc>
              <a:buNone/>
            </a:pPr>
            <a:r>
              <a:rPr lang="en-IN" sz="1400" b="0" strike="noStrike" spc="-1">
                <a:solidFill>
                  <a:srgbClr val="000000"/>
                </a:solidFill>
                <a:latin typeface="Times New Roman"/>
                <a:ea typeface="DejaVu Sans"/>
              </a:rPr>
              <a:t>&lt;footer&gt;</a:t>
            </a:r>
            <a:endParaRPr lang="en-IN" sz="1400" b="0" strike="noStrike" spc="-1">
              <a:latin typeface="Times New Roman"/>
            </a:endParaRPr>
          </a:p>
        </p:txBody>
      </p:sp>
      <p:sp>
        <p:nvSpPr>
          <p:cNvPr id="94" name="PlaceHolder 2"/>
          <p:cNvSpPr>
            <a:spLocks noGrp="1"/>
          </p:cNvSpPr>
          <p:nvPr>
            <p:ph type="sldNum" idx="8"/>
          </p:nvPr>
        </p:nvSpPr>
        <p:spPr>
          <a:xfrm>
            <a:off x="4876920" y="6356520"/>
            <a:ext cx="233568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8B8B8B"/>
                </a:solidFill>
                <a:latin typeface="Arial"/>
                <a:ea typeface="DejaVu Sans"/>
              </a:defRPr>
            </a:lvl1pPr>
          </a:lstStyle>
          <a:p>
            <a:pPr algn="ctr">
              <a:lnSpc>
                <a:spcPct val="100000"/>
              </a:lnSpc>
              <a:buNone/>
            </a:pPr>
            <a:fld id="{5BE84445-4C68-4A90-8814-95FEA6DFF100}" type="slidenum">
              <a:rPr lang="en-US" sz="1200" b="0" strike="noStrike" spc="-1">
                <a:solidFill>
                  <a:srgbClr val="8B8B8B"/>
                </a:solidFill>
                <a:latin typeface="Arial"/>
                <a:ea typeface="DejaVu Sans"/>
              </a:rPr>
              <a:t>‹#›</a:t>
            </a:fld>
            <a:endParaRPr lang="en-IN" sz="1200" b="0" strike="noStrike" spc="-1">
              <a:latin typeface="Times New Roman"/>
            </a:endParaRPr>
          </a:p>
        </p:txBody>
      </p:sp>
      <p:sp>
        <p:nvSpPr>
          <p:cNvPr id="95"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96"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 name="Picture 11"/>
          <p:cNvPicPr/>
          <p:nvPr/>
        </p:nvPicPr>
        <p:blipFill>
          <a:blip r:embed="rId14"/>
          <a:stretch/>
        </p:blipFill>
        <p:spPr>
          <a:xfrm>
            <a:off x="293760" y="6229080"/>
            <a:ext cx="945000" cy="547560"/>
          </a:xfrm>
          <a:prstGeom prst="rect">
            <a:avLst/>
          </a:prstGeom>
          <a:ln w="0">
            <a:noFill/>
          </a:ln>
        </p:spPr>
      </p:pic>
      <p:sp>
        <p:nvSpPr>
          <p:cNvPr id="134" name="Rectangle 8"/>
          <p:cNvSpPr/>
          <p:nvPr/>
        </p:nvSpPr>
        <p:spPr>
          <a:xfrm>
            <a:off x="0" y="0"/>
            <a:ext cx="12191040" cy="379800"/>
          </a:xfrm>
          <a:prstGeom prst="rect">
            <a:avLst/>
          </a:prstGeom>
          <a:gradFill rotWithShape="0">
            <a:gsLst>
              <a:gs pos="0">
                <a:srgbClr val="4F81BD"/>
              </a:gs>
              <a:gs pos="100000">
                <a:srgbClr val="FFFFFF"/>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35" name="Picture 9"/>
          <p:cNvPicPr/>
          <p:nvPr/>
        </p:nvPicPr>
        <p:blipFill>
          <a:blip r:embed="rId15"/>
          <a:stretch/>
        </p:blipFill>
        <p:spPr>
          <a:xfrm>
            <a:off x="10869120" y="6073560"/>
            <a:ext cx="1174320" cy="703080"/>
          </a:xfrm>
          <a:prstGeom prst="rect">
            <a:avLst/>
          </a:prstGeom>
          <a:ln w="0">
            <a:noFill/>
          </a:ln>
        </p:spPr>
      </p:pic>
      <p:sp>
        <p:nvSpPr>
          <p:cNvPr id="136" name="PlaceHolder 1"/>
          <p:cNvSpPr>
            <a:spLocks noGrp="1"/>
          </p:cNvSpPr>
          <p:nvPr>
            <p:ph type="ftr" idx="9"/>
          </p:nvPr>
        </p:nvSpPr>
        <p:spPr>
          <a:xfrm>
            <a:off x="2235240" y="6356520"/>
            <a:ext cx="294516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8B8B8B"/>
                </a:solidFill>
                <a:latin typeface="Arial"/>
                <a:ea typeface="DejaVu Sans"/>
              </a:defRPr>
            </a:lvl1pPr>
          </a:lstStyle>
          <a:p>
            <a:pPr algn="ctr">
              <a:lnSpc>
                <a:spcPct val="100000"/>
              </a:lnSpc>
              <a:buNone/>
            </a:pPr>
            <a:r>
              <a:rPr lang="en-US" sz="1200" b="0" strike="noStrike" spc="-1">
                <a:solidFill>
                  <a:srgbClr val="8B8B8B"/>
                </a:solidFill>
                <a:latin typeface="Arial"/>
                <a:ea typeface="DejaVu Sans"/>
              </a:rPr>
              <a:t>&lt;footer&gt;</a:t>
            </a:r>
            <a:endParaRPr lang="en-IN" sz="1200" b="0" strike="noStrike" spc="-1">
              <a:latin typeface="Times New Roman"/>
            </a:endParaRPr>
          </a:p>
        </p:txBody>
      </p:sp>
      <p:sp>
        <p:nvSpPr>
          <p:cNvPr id="137" name="PlaceHolder 2"/>
          <p:cNvSpPr>
            <a:spLocks noGrp="1"/>
          </p:cNvSpPr>
          <p:nvPr>
            <p:ph type="sldNum" idx="10"/>
          </p:nvPr>
        </p:nvSpPr>
        <p:spPr>
          <a:xfrm>
            <a:off x="4876920" y="6356520"/>
            <a:ext cx="2335680" cy="363960"/>
          </a:xfrm>
          <a:prstGeom prst="rect">
            <a:avLst/>
          </a:prstGeom>
          <a:noFill/>
          <a:ln w="0">
            <a:noFill/>
          </a:ln>
        </p:spPr>
        <p:txBody>
          <a:bodyPr lIns="90000" tIns="45000" rIns="90000" bIns="45000" anchor="ctr">
            <a:noAutofit/>
          </a:bodyPr>
          <a:lstStyle>
            <a:lvl1pPr algn="ctr">
              <a:lnSpc>
                <a:spcPct val="100000"/>
              </a:lnSpc>
              <a:buNone/>
              <a:defRPr lang="en-US" sz="1200" b="0" strike="noStrike" spc="-1">
                <a:solidFill>
                  <a:srgbClr val="8B8B8B"/>
                </a:solidFill>
                <a:latin typeface="Arial"/>
                <a:ea typeface="DejaVu Sans"/>
              </a:defRPr>
            </a:lvl1pPr>
          </a:lstStyle>
          <a:p>
            <a:pPr algn="ctr">
              <a:lnSpc>
                <a:spcPct val="100000"/>
              </a:lnSpc>
              <a:buNone/>
            </a:pPr>
            <a:fld id="{F89B3977-5942-4FBB-A7D5-22B944F1B48D}" type="slidenum">
              <a:rPr lang="en-US" sz="1200" b="0" strike="noStrike" spc="-1">
                <a:solidFill>
                  <a:srgbClr val="8B8B8B"/>
                </a:solidFill>
                <a:latin typeface="Arial"/>
                <a:ea typeface="DejaVu Sans"/>
              </a:rPr>
              <a:t>‹#›</a:t>
            </a:fld>
            <a:endParaRPr lang="en-IN" sz="1200" b="0" strike="noStrike" spc="-1">
              <a:latin typeface="Times New Roman"/>
            </a:endParaRPr>
          </a:p>
        </p:txBody>
      </p:sp>
      <p:sp>
        <p:nvSpPr>
          <p:cNvPr id="138" name="PlaceHolder 3"/>
          <p:cNvSpPr>
            <a:spLocks noGrp="1"/>
          </p:cNvSpPr>
          <p:nvPr>
            <p:ph type="dt" idx="11"/>
          </p:nvPr>
        </p:nvSpPr>
        <p:spPr>
          <a:xfrm>
            <a:off x="8026560" y="6356520"/>
            <a:ext cx="1421280" cy="363960"/>
          </a:xfrm>
          <a:prstGeom prst="rect">
            <a:avLst/>
          </a:prstGeom>
          <a:noFill/>
          <a:ln w="0">
            <a:noFill/>
          </a:ln>
        </p:spPr>
        <p:txBody>
          <a:bodyPr lIns="90000" tIns="45000" rIns="90000" bIns="45000" anchor="ctr">
            <a:noAutofit/>
          </a:bodyPr>
          <a:lstStyle>
            <a:lvl1pPr>
              <a:defRPr lang="en-IN" sz="1400" b="0" strike="noStrike" spc="-1">
                <a:latin typeface="Times New Roman"/>
              </a:defRPr>
            </a:lvl1pPr>
          </a:lstStyle>
          <a:p>
            <a:r>
              <a:rPr lang="en-IN" sz="1400" b="0" strike="noStrike" spc="-1">
                <a:latin typeface="Times New Roman"/>
              </a:rPr>
              <a:t>&lt;date/time&gt;</a:t>
            </a:r>
          </a:p>
        </p:txBody>
      </p:sp>
      <p:sp>
        <p:nvSpPr>
          <p:cNvPr id="13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4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914400" y="749520"/>
            <a:ext cx="10362240" cy="2285640"/>
          </a:xfrm>
          <a:prstGeom prst="rect">
            <a:avLst/>
          </a:prstGeom>
          <a:noFill/>
          <a:ln w="0">
            <a:noFill/>
          </a:ln>
        </p:spPr>
        <p:txBody>
          <a:bodyPr lIns="0" tIns="0" rIns="0" bIns="0" anchor="t">
            <a:noAutofit/>
          </a:bodyPr>
          <a:lstStyle/>
          <a:p>
            <a:pPr algn="ctr">
              <a:lnSpc>
                <a:spcPts val="9000"/>
              </a:lnSpc>
              <a:buNone/>
              <a:tabLst>
                <a:tab pos="0" algn="l"/>
              </a:tabLst>
            </a:pPr>
            <a:r>
              <a:rPr lang="en-US" sz="4400" b="0" strike="noStrike" spc="-1">
                <a:solidFill>
                  <a:srgbClr val="000000"/>
                </a:solidFill>
                <a:latin typeface="Calibri"/>
                <a:ea typeface="DejaVu Sans"/>
              </a:rPr>
              <a:t>Code-Test-Verify all for free</a:t>
            </a:r>
            <a:br>
              <a:rPr sz="4400"/>
            </a:br>
            <a:r>
              <a:rPr lang="en-US" sz="4400" b="0" strike="noStrike" spc="-1">
                <a:solidFill>
                  <a:srgbClr val="000000"/>
                </a:solidFill>
                <a:latin typeface="Calibri"/>
                <a:ea typeface="DejaVu Sans"/>
              </a:rPr>
              <a:t>- SystemVerilog Assertions + Verilator</a:t>
            </a:r>
            <a:endParaRPr lang="en-US" sz="4400" b="0" strike="noStrike" spc="-1">
              <a:solidFill>
                <a:srgbClr val="000000"/>
              </a:solidFill>
              <a:latin typeface="Arial"/>
            </a:endParaRPr>
          </a:p>
        </p:txBody>
      </p:sp>
      <p:sp>
        <p:nvSpPr>
          <p:cNvPr id="184" name="PlaceHolder 2"/>
          <p:cNvSpPr>
            <a:spLocks noGrp="1"/>
          </p:cNvSpPr>
          <p:nvPr>
            <p:ph type="subTitle"/>
          </p:nvPr>
        </p:nvSpPr>
        <p:spPr>
          <a:xfrm>
            <a:off x="2069640" y="3429000"/>
            <a:ext cx="8533440" cy="1813680"/>
          </a:xfrm>
          <a:prstGeom prst="rect">
            <a:avLst/>
          </a:prstGeom>
          <a:noFill/>
          <a:ln w="0">
            <a:noFill/>
          </a:ln>
        </p:spPr>
        <p:txBody>
          <a:bodyPr lIns="0" tIns="0" rIns="0" bIns="0" anchor="t">
            <a:noAutofit/>
          </a:bodyPr>
          <a:lstStyle/>
          <a:p>
            <a:pPr marL="228600" indent="-228600" algn="ctr">
              <a:lnSpc>
                <a:spcPct val="90000"/>
              </a:lnSpc>
              <a:spcBef>
                <a:spcPts val="1199"/>
              </a:spcBef>
              <a:buNone/>
              <a:tabLst>
                <a:tab pos="0" algn="l"/>
              </a:tabLst>
            </a:pPr>
            <a:r>
              <a:rPr lang="en-US" sz="3200" b="0" strike="noStrike" spc="-1" dirty="0" err="1">
                <a:solidFill>
                  <a:srgbClr val="8B8B8B"/>
                </a:solidFill>
                <a:latin typeface="Calibri"/>
                <a:ea typeface="DejaVu Sans"/>
              </a:rPr>
              <a:t>Hemamalini</a:t>
            </a:r>
            <a:r>
              <a:rPr lang="en-US" sz="3200" b="0" strike="noStrike" spc="-1" dirty="0">
                <a:solidFill>
                  <a:srgbClr val="8B8B8B"/>
                </a:solidFill>
                <a:latin typeface="Calibri"/>
                <a:ea typeface="DejaVu Sans"/>
              </a:rPr>
              <a:t> Sundaram</a:t>
            </a:r>
            <a:endParaRPr lang="en-IN" sz="3200" b="0" strike="noStrike" spc="-1" dirty="0">
              <a:latin typeface="Arial"/>
            </a:endParaRPr>
          </a:p>
          <a:p>
            <a:pPr marL="228600" indent="-228600" algn="ctr">
              <a:lnSpc>
                <a:spcPct val="100000"/>
              </a:lnSpc>
              <a:spcBef>
                <a:spcPts val="1199"/>
              </a:spcBef>
              <a:buNone/>
              <a:tabLst>
                <a:tab pos="0" algn="l"/>
              </a:tabLst>
            </a:pPr>
            <a:r>
              <a:rPr lang="en-US" sz="3200" b="0" strike="noStrike" spc="-1" dirty="0">
                <a:solidFill>
                  <a:srgbClr val="8B8B8B"/>
                </a:solidFill>
                <a:latin typeface="Calibri"/>
                <a:ea typeface="DejaVu Sans"/>
              </a:rPr>
              <a:t>Kasthuri Srinivas, </a:t>
            </a:r>
            <a:r>
              <a:rPr lang="en-US" sz="3200" b="0" strike="noStrike" spc="-1" dirty="0" err="1">
                <a:solidFill>
                  <a:srgbClr val="8B8B8B"/>
                </a:solidFill>
                <a:latin typeface="Calibri"/>
                <a:ea typeface="DejaVu Sans"/>
              </a:rPr>
              <a:t>Supriya</a:t>
            </a:r>
            <a:r>
              <a:rPr lang="en-US" sz="3200" b="0" strike="noStrike" spc="-1" dirty="0">
                <a:solidFill>
                  <a:srgbClr val="8B8B8B"/>
                </a:solidFill>
                <a:latin typeface="Calibri"/>
                <a:ea typeface="DejaVu Sans"/>
              </a:rPr>
              <a:t> </a:t>
            </a:r>
            <a:r>
              <a:rPr lang="en-US" sz="3200" b="0" strike="noStrike" spc="-1" dirty="0" err="1">
                <a:solidFill>
                  <a:srgbClr val="8B8B8B"/>
                </a:solidFill>
                <a:latin typeface="Calibri"/>
                <a:ea typeface="DejaVu Sans"/>
              </a:rPr>
              <a:t>Ummadisetty</a:t>
            </a:r>
            <a:endParaRPr lang="en-IN" sz="3200" b="0" strike="noStrike" spc="-1" dirty="0">
              <a:latin typeface="Arial"/>
            </a:endParaRPr>
          </a:p>
        </p:txBody>
      </p:sp>
      <p:pic>
        <p:nvPicPr>
          <p:cNvPr id="185" name="Picture 91"/>
          <p:cNvPicPr/>
          <p:nvPr/>
        </p:nvPicPr>
        <p:blipFill>
          <a:blip r:embed="rId2"/>
          <a:stretch/>
        </p:blipFill>
        <p:spPr>
          <a:xfrm>
            <a:off x="4445640" y="5126400"/>
            <a:ext cx="1459080" cy="1488960"/>
          </a:xfrm>
          <a:prstGeom prst="rect">
            <a:avLst/>
          </a:prstGeom>
          <a:ln w="0">
            <a:noFill/>
          </a:ln>
        </p:spPr>
      </p:pic>
      <p:pic>
        <p:nvPicPr>
          <p:cNvPr id="186" name="Picture 2" descr="Logo Usage Guidelines – Open Source Initiative"/>
          <p:cNvPicPr/>
          <p:nvPr/>
        </p:nvPicPr>
        <p:blipFill>
          <a:blip r:embed="rId3"/>
          <a:stretch/>
        </p:blipFill>
        <p:spPr>
          <a:xfrm>
            <a:off x="2069640" y="5126400"/>
            <a:ext cx="1637640" cy="1463760"/>
          </a:xfrm>
          <a:prstGeom prst="rect">
            <a:avLst/>
          </a:prstGeom>
          <a:ln w="0">
            <a:noFill/>
          </a:ln>
        </p:spPr>
      </p:pic>
      <p:pic>
        <p:nvPicPr>
          <p:cNvPr id="187" name="Picture 2" descr="A logo for a company&#10;&#10;Description automatically generated"/>
          <p:cNvPicPr/>
          <p:nvPr/>
        </p:nvPicPr>
        <p:blipFill>
          <a:blip r:embed="rId4"/>
          <a:stretch/>
        </p:blipFill>
        <p:spPr>
          <a:xfrm>
            <a:off x="6934320" y="5126400"/>
            <a:ext cx="3363840" cy="1488960"/>
          </a:xfrm>
          <a:prstGeom prst="rect">
            <a:avLst/>
          </a:prstGeom>
          <a:ln w="0">
            <a:noFill/>
          </a:ln>
        </p:spPr>
      </p:pic>
      <p:sp>
        <p:nvSpPr>
          <p:cNvPr id="4" name="PlaceHolder 3"/>
          <p:cNvSpPr>
            <a:spLocks noGrp="1"/>
          </p:cNvSpPr>
          <p:nvPr>
            <p:ph type="ftr" idx="1"/>
          </p:nvPr>
        </p:nvSpPr>
        <p:spPr/>
        <p:txBody>
          <a:bodyPr/>
          <a:lstStyle/>
          <a:p>
            <a:r>
              <a:t>© Accellera Systems Initiative</a:t>
            </a:r>
          </a:p>
        </p:txBody>
      </p:sp>
      <p:sp>
        <p:nvSpPr>
          <p:cNvPr id="5" name="PlaceHolder 4"/>
          <p:cNvSpPr>
            <a:spLocks noGrp="1"/>
          </p:cNvSpPr>
          <p:nvPr>
            <p:ph type="sldNum" idx="2"/>
          </p:nvPr>
        </p:nvSpPr>
        <p:spPr/>
        <p:txBody>
          <a:bodyPr/>
          <a:lstStyle/>
          <a:p>
            <a:fld id="{EBC322A9-2AFD-43B9-A8E2-CD59A0D9ECE2}" type="slidenum">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4"/>
          <p:cNvSpPr txBox="1"/>
          <p:nvPr/>
        </p:nvSpPr>
        <p:spPr>
          <a:xfrm>
            <a:off x="599040" y="78228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AXI Assertions - list</a:t>
            </a:r>
            <a:endParaRPr lang="en-US" sz="4800" b="0" strike="noStrike" spc="-1">
              <a:solidFill>
                <a:srgbClr val="000000"/>
              </a:solidFill>
              <a:latin typeface="Arial"/>
            </a:endParaRPr>
          </a:p>
        </p:txBody>
      </p:sp>
      <p:pic>
        <p:nvPicPr>
          <p:cNvPr id="227" name="Picture 226"/>
          <p:cNvPicPr/>
          <p:nvPr/>
        </p:nvPicPr>
        <p:blipFill>
          <a:blip r:embed="rId2"/>
          <a:stretch/>
        </p:blipFill>
        <p:spPr>
          <a:xfrm>
            <a:off x="723600" y="1717560"/>
            <a:ext cx="4676400" cy="2602440"/>
          </a:xfrm>
          <a:prstGeom prst="rect">
            <a:avLst/>
          </a:prstGeom>
          <a:ln w="0">
            <a:noFill/>
          </a:ln>
        </p:spPr>
      </p:pic>
      <p:pic>
        <p:nvPicPr>
          <p:cNvPr id="228" name="Picture 227"/>
          <p:cNvPicPr/>
          <p:nvPr/>
        </p:nvPicPr>
        <p:blipFill>
          <a:blip r:embed="rId3"/>
          <a:stretch/>
        </p:blipFill>
        <p:spPr>
          <a:xfrm>
            <a:off x="5760000" y="1799640"/>
            <a:ext cx="5220000" cy="1466640"/>
          </a:xfrm>
          <a:prstGeom prst="rect">
            <a:avLst/>
          </a:prstGeom>
          <a:ln w="0">
            <a:noFill/>
          </a:ln>
        </p:spPr>
      </p:pic>
      <p:pic>
        <p:nvPicPr>
          <p:cNvPr id="229" name="Picture 228"/>
          <p:cNvPicPr/>
          <p:nvPr/>
        </p:nvPicPr>
        <p:blipFill>
          <a:blip r:embed="rId4"/>
          <a:stretch/>
        </p:blipFill>
        <p:spPr>
          <a:xfrm>
            <a:off x="5760000" y="3420000"/>
            <a:ext cx="5220000" cy="2994480"/>
          </a:xfrm>
          <a:prstGeom prst="rect">
            <a:avLst/>
          </a:prstGeom>
          <a:ln w="0">
            <a:noFill/>
          </a:ln>
        </p:spPr>
      </p:pic>
      <p:pic>
        <p:nvPicPr>
          <p:cNvPr id="230" name="Picture 229"/>
          <p:cNvPicPr/>
          <p:nvPr/>
        </p:nvPicPr>
        <p:blipFill>
          <a:blip r:embed="rId5"/>
          <a:stretch/>
        </p:blipFill>
        <p:spPr>
          <a:xfrm>
            <a:off x="723600" y="4320000"/>
            <a:ext cx="4657320" cy="198000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598680" y="78228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Sample AXI assertion</a:t>
            </a:r>
            <a:endParaRPr lang="en-US" sz="4800" b="0" strike="noStrike" spc="-1">
              <a:solidFill>
                <a:srgbClr val="000000"/>
              </a:solidFill>
              <a:latin typeface="Arial"/>
            </a:endParaRPr>
          </a:p>
        </p:txBody>
      </p:sp>
      <p:pic>
        <p:nvPicPr>
          <p:cNvPr id="232" name="Picture 245"/>
          <p:cNvPicPr/>
          <p:nvPr/>
        </p:nvPicPr>
        <p:blipFill>
          <a:blip r:embed="rId2"/>
          <a:stretch/>
        </p:blipFill>
        <p:spPr>
          <a:xfrm>
            <a:off x="1620000" y="2520000"/>
            <a:ext cx="8933760" cy="2719080"/>
          </a:xfrm>
          <a:prstGeom prst="rect">
            <a:avLst/>
          </a:prstGeom>
          <a:ln w="0">
            <a:noFill/>
          </a:ln>
        </p:spPr>
      </p:pic>
      <p:sp>
        <p:nvSpPr>
          <p:cNvPr id="233" name="Speech Bubble: Rectangle with Corners Rounded 4"/>
          <p:cNvSpPr/>
          <p:nvPr/>
        </p:nvSpPr>
        <p:spPr>
          <a:xfrm>
            <a:off x="1260000" y="3960000"/>
            <a:ext cx="1404720" cy="539640"/>
          </a:xfrm>
          <a:prstGeom prst="wedgeRoundRectCallout">
            <a:avLst>
              <a:gd name="adj1" fmla="val 101724"/>
              <a:gd name="adj2" fmla="val -49798"/>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Antecedent</a:t>
            </a:r>
            <a:endParaRPr lang="en-IN" sz="1800" b="0" strike="noStrike" spc="-1">
              <a:latin typeface="Arial"/>
            </a:endParaRPr>
          </a:p>
        </p:txBody>
      </p:sp>
      <p:sp>
        <p:nvSpPr>
          <p:cNvPr id="234" name="Speech Bubble: Rectangle with Corners Rounded 9"/>
          <p:cNvSpPr/>
          <p:nvPr/>
        </p:nvSpPr>
        <p:spPr>
          <a:xfrm>
            <a:off x="1620000" y="5220000"/>
            <a:ext cx="1439640" cy="722520"/>
          </a:xfrm>
          <a:prstGeom prst="wedgeRoundRectCallout">
            <a:avLst>
              <a:gd name="adj1" fmla="val 77663"/>
              <a:gd name="adj2" fmla="val -129165"/>
              <a:gd name="adj3" fmla="val 16667"/>
            </a:avLst>
          </a:prstGeom>
          <a:solidFill>
            <a:srgbClr val="C0504D"/>
          </a:solidFill>
          <a:ln>
            <a:solidFill>
              <a:srgbClr val="8E3B38"/>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Fail action block</a:t>
            </a:r>
            <a:endParaRPr lang="en-IN" sz="1800" b="0" strike="noStrike" spc="-1">
              <a:latin typeface="Arial"/>
            </a:endParaRPr>
          </a:p>
        </p:txBody>
      </p:sp>
      <p:sp>
        <p:nvSpPr>
          <p:cNvPr id="235" name="Speech Bubble: Rectangle with Corners Rounded 10"/>
          <p:cNvSpPr/>
          <p:nvPr/>
        </p:nvSpPr>
        <p:spPr>
          <a:xfrm>
            <a:off x="5760000" y="5400000"/>
            <a:ext cx="1619640" cy="359640"/>
          </a:xfrm>
          <a:prstGeom prst="wedgeRoundRectCallout">
            <a:avLst>
              <a:gd name="adj1" fmla="val -32862"/>
              <a:gd name="adj2" fmla="val -410989"/>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Consequent</a:t>
            </a:r>
            <a:endParaRPr lang="en-IN" sz="1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598680" y="78228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Unit Tests for AXI assertion</a:t>
            </a:r>
            <a:endParaRPr lang="en-US" sz="4800" b="0" strike="noStrike" spc="-1">
              <a:solidFill>
                <a:srgbClr val="000000"/>
              </a:solidFill>
              <a:latin typeface="Arial"/>
            </a:endParaRPr>
          </a:p>
        </p:txBody>
      </p:sp>
      <p:pic>
        <p:nvPicPr>
          <p:cNvPr id="237" name="Picture 250"/>
          <p:cNvPicPr/>
          <p:nvPr/>
        </p:nvPicPr>
        <p:blipFill>
          <a:blip r:embed="rId2"/>
          <a:stretch/>
        </p:blipFill>
        <p:spPr>
          <a:xfrm>
            <a:off x="720000" y="2003760"/>
            <a:ext cx="5039640" cy="428112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598680" y="7822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APB Assertions - list</a:t>
            </a:r>
            <a:endParaRPr lang="en-US" sz="4800" b="0" strike="noStrike" spc="-1">
              <a:solidFill>
                <a:srgbClr val="000000"/>
              </a:solidFill>
              <a:latin typeface="Arial"/>
            </a:endParaRPr>
          </a:p>
        </p:txBody>
      </p:sp>
      <p:sp>
        <p:nvSpPr>
          <p:cNvPr id="239" name="Picture 2"/>
          <p:cNvSpPr/>
          <p:nvPr/>
        </p:nvSpPr>
        <p:spPr>
          <a:xfrm>
            <a:off x="151560" y="2166840"/>
            <a:ext cx="4897800" cy="3835800"/>
          </a:xfrm>
          <a:prstGeom prst="roundRect">
            <a:avLst>
              <a:gd name="adj" fmla="val 11111"/>
            </a:avLst>
          </a:prstGeom>
          <a:blipFill rotWithShape="0">
            <a:blip r:embed="rId2"/>
            <a:srcRect/>
            <a:stretch/>
          </a:blipFill>
          <a:ln w="190500" cap="rnd">
            <a:solidFill>
              <a:srgbClr val="C8C6BD"/>
            </a:solidFill>
            <a:round/>
          </a:ln>
          <a:effectLst>
            <a:outerShdw blurRad="101520" dist="50636" dir="7190755"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style>
          <a:lnRef idx="0">
            <a:scrgbClr r="0" g="0" b="0"/>
          </a:lnRef>
          <a:fillRef idx="0">
            <a:scrgbClr r="0" g="0" b="0"/>
          </a:fillRef>
          <a:effectRef idx="0">
            <a:scrgbClr r="0" g="0" b="0"/>
          </a:effectRef>
          <a:fontRef idx="minor"/>
        </p:style>
      </p:sp>
      <p:sp>
        <p:nvSpPr>
          <p:cNvPr id="240" name="Picture 4"/>
          <p:cNvSpPr/>
          <p:nvPr/>
        </p:nvSpPr>
        <p:spPr>
          <a:xfrm>
            <a:off x="5259960" y="1886760"/>
            <a:ext cx="6676920" cy="4395960"/>
          </a:xfrm>
          <a:prstGeom prst="roundRect">
            <a:avLst>
              <a:gd name="adj" fmla="val 11111"/>
            </a:avLst>
          </a:prstGeom>
          <a:blipFill rotWithShape="0">
            <a:blip r:embed="rId3"/>
            <a:srcRect/>
            <a:stretch/>
          </a:blipFill>
          <a:ln w="190500" cap="rnd">
            <a:solidFill>
              <a:srgbClr val="C8C6BD"/>
            </a:solidFill>
            <a:round/>
          </a:ln>
          <a:effectLst>
            <a:outerShdw blurRad="101520" dist="50636" dir="7190755"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style>
          <a:lnRef idx="0">
            <a:scrgbClr r="0" g="0" b="0"/>
          </a:lnRef>
          <a:fillRef idx="0">
            <a:scrgbClr r="0" g="0" b="0"/>
          </a:fillRef>
          <a:effectRef idx="0">
            <a:scrgbClr r="0" g="0" b="0"/>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598680" y="7822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Sample APB assertion</a:t>
            </a:r>
            <a:endParaRPr lang="en-US" sz="4800" b="0" strike="noStrike" spc="-1">
              <a:solidFill>
                <a:srgbClr val="000000"/>
              </a:solidFill>
              <a:latin typeface="Arial"/>
            </a:endParaRPr>
          </a:p>
        </p:txBody>
      </p:sp>
      <p:sp>
        <p:nvSpPr>
          <p:cNvPr id="242" name="Picture 4"/>
          <p:cNvSpPr/>
          <p:nvPr/>
        </p:nvSpPr>
        <p:spPr>
          <a:xfrm>
            <a:off x="1878840" y="1832760"/>
            <a:ext cx="8061480" cy="3816360"/>
          </a:xfrm>
          <a:prstGeom prst="round2DiagRect">
            <a:avLst>
              <a:gd name="adj1" fmla="val 16667"/>
              <a:gd name="adj2" fmla="val 0"/>
            </a:avLst>
          </a:prstGeom>
          <a:blipFill rotWithShape="0">
            <a:blip r:embed="rId2"/>
            <a:srcRect/>
            <a:stretch/>
          </a:blipFill>
          <a:ln w="88900" cap="sq">
            <a:solidFill>
              <a:srgbClr val="FFFFFF"/>
            </a:solidFill>
            <a:miter/>
          </a:ln>
          <a:effectLst>
            <a:outerShdw blurRad="254160" algn="tl" rotWithShape="0">
              <a:srgbClr val="000000">
                <a:alpha val="43000"/>
              </a:srgbClr>
            </a:outerShdw>
          </a:effectLst>
          <a:scene3d>
            <a:camera prst="obliqueTopRight"/>
            <a:lightRig rig="threePt" dir="t"/>
          </a:scene3d>
        </p:spPr>
        <p:style>
          <a:lnRef idx="0">
            <a:scrgbClr r="0" g="0" b="0"/>
          </a:lnRef>
          <a:fillRef idx="0">
            <a:scrgbClr r="0" g="0" b="0"/>
          </a:fillRef>
          <a:effectRef idx="0">
            <a:scrgbClr r="0" g="0" b="0"/>
          </a:effectRef>
          <a:fontRef idx="minor"/>
        </p:style>
      </p:sp>
      <p:sp>
        <p:nvSpPr>
          <p:cNvPr id="243" name="Speech Bubble: Rectangle with Corners Rounded 5"/>
          <p:cNvSpPr/>
          <p:nvPr/>
        </p:nvSpPr>
        <p:spPr>
          <a:xfrm>
            <a:off x="598680" y="5312880"/>
            <a:ext cx="1482480" cy="735120"/>
          </a:xfrm>
          <a:prstGeom prst="wedgeRoundRectCallout">
            <a:avLst>
              <a:gd name="adj1" fmla="val 77663"/>
              <a:gd name="adj2" fmla="val -129165"/>
              <a:gd name="adj3" fmla="val 16667"/>
            </a:avLst>
          </a:prstGeom>
          <a:solidFill>
            <a:srgbClr val="C0504D"/>
          </a:solidFill>
          <a:ln>
            <a:solidFill>
              <a:srgbClr val="8E3B38"/>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Fail action block</a:t>
            </a:r>
            <a:endParaRPr lang="en-IN" sz="1800" b="0" strike="noStrike" spc="-1">
              <a:latin typeface="Arial"/>
            </a:endParaRPr>
          </a:p>
        </p:txBody>
      </p:sp>
      <p:sp>
        <p:nvSpPr>
          <p:cNvPr id="244" name="Speech Bubble: Rectangle with Corners Rounded 6"/>
          <p:cNvSpPr/>
          <p:nvPr/>
        </p:nvSpPr>
        <p:spPr>
          <a:xfrm>
            <a:off x="161640" y="2337480"/>
            <a:ext cx="1482480" cy="723960"/>
          </a:xfrm>
          <a:prstGeom prst="wedgeRoundRectCallout">
            <a:avLst>
              <a:gd name="adj1" fmla="val 100220"/>
              <a:gd name="adj2" fmla="val 113974"/>
              <a:gd name="adj3" fmla="val 16667"/>
            </a:avLst>
          </a:prstGeom>
          <a:solidFill>
            <a:srgbClr val="C0504D"/>
          </a:solidFill>
          <a:ln>
            <a:solidFill>
              <a:srgbClr val="8E3B38"/>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Abort cond</a:t>
            </a:r>
            <a:endParaRPr lang="en-IN" sz="1800" b="0" strike="noStrike" spc="-1">
              <a:latin typeface="Arial"/>
            </a:endParaRPr>
          </a:p>
        </p:txBody>
      </p:sp>
      <p:sp>
        <p:nvSpPr>
          <p:cNvPr id="245" name="Speech Bubble: Rectangle with Corners Rounded 7"/>
          <p:cNvSpPr/>
          <p:nvPr/>
        </p:nvSpPr>
        <p:spPr>
          <a:xfrm>
            <a:off x="396000" y="4023360"/>
            <a:ext cx="1482480" cy="505440"/>
          </a:xfrm>
          <a:prstGeom prst="wedgeRoundRectCallout">
            <a:avLst>
              <a:gd name="adj1" fmla="val 101724"/>
              <a:gd name="adj2" fmla="val -49798"/>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Antecedent</a:t>
            </a:r>
            <a:endParaRPr lang="en-IN" sz="1800" b="0" strike="noStrike" spc="-1">
              <a:latin typeface="Arial"/>
            </a:endParaRPr>
          </a:p>
        </p:txBody>
      </p:sp>
      <p:sp>
        <p:nvSpPr>
          <p:cNvPr id="246" name="Speech Bubble: Rectangle with Corners Rounded 8"/>
          <p:cNvSpPr/>
          <p:nvPr/>
        </p:nvSpPr>
        <p:spPr>
          <a:xfrm>
            <a:off x="5354280" y="5911920"/>
            <a:ext cx="1482480" cy="505440"/>
          </a:xfrm>
          <a:prstGeom prst="wedgeRoundRectCallout">
            <a:avLst>
              <a:gd name="adj1" fmla="val -32862"/>
              <a:gd name="adj2" fmla="val -410989"/>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Consequent</a:t>
            </a:r>
            <a:endParaRPr lang="en-IN"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1044720" y="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Unit Tests for APB assertion</a:t>
            </a:r>
            <a:endParaRPr lang="en-US" sz="4800" b="0" strike="noStrike" spc="-1">
              <a:solidFill>
                <a:srgbClr val="000000"/>
              </a:solidFill>
              <a:latin typeface="Arial"/>
            </a:endParaRPr>
          </a:p>
        </p:txBody>
      </p:sp>
      <p:pic>
        <p:nvPicPr>
          <p:cNvPr id="248" name="Picture 4"/>
          <p:cNvPicPr/>
          <p:nvPr/>
        </p:nvPicPr>
        <p:blipFill>
          <a:blip r:embed="rId3"/>
          <a:srcRect l="9417" t="8434" r="22801" b="8434"/>
          <a:stretch/>
        </p:blipFill>
        <p:spPr>
          <a:xfrm>
            <a:off x="4076640" y="871560"/>
            <a:ext cx="8114400" cy="4813200"/>
          </a:xfrm>
          <a:prstGeom prst="rect">
            <a:avLst/>
          </a:prstGeom>
          <a:ln w="38100" cap="sq">
            <a:solidFill>
              <a:srgbClr val="000000"/>
            </a:solidFill>
            <a:miter/>
          </a:ln>
          <a:effectLst>
            <a:outerShdw blurRad="50760" dist="37674" dir="2700000" algn="tl" rotWithShape="0">
              <a:srgbClr val="000000">
                <a:alpha val="43000"/>
              </a:srgbClr>
            </a:outerShdw>
          </a:effectLst>
        </p:spPr>
      </p:pic>
      <p:pic>
        <p:nvPicPr>
          <p:cNvPr id="249" name="Picture 5"/>
          <p:cNvPicPr/>
          <p:nvPr/>
        </p:nvPicPr>
        <p:blipFill>
          <a:blip r:embed="rId4"/>
          <a:srcRect l="36760" t="35762" r="35693" b="23731"/>
          <a:stretch/>
        </p:blipFill>
        <p:spPr>
          <a:xfrm>
            <a:off x="225000" y="960840"/>
            <a:ext cx="3651840" cy="3020760"/>
          </a:xfrm>
          <a:prstGeom prst="rect">
            <a:avLst/>
          </a:prstGeom>
          <a:ln w="0">
            <a:noFill/>
          </a:ln>
        </p:spPr>
      </p:pic>
      <p:sp>
        <p:nvSpPr>
          <p:cNvPr id="250" name="Rectangle 8"/>
          <p:cNvSpPr/>
          <p:nvPr/>
        </p:nvSpPr>
        <p:spPr>
          <a:xfrm>
            <a:off x="0" y="4142880"/>
            <a:ext cx="3877200" cy="2558520"/>
          </a:xfrm>
          <a:prstGeom prst="rect">
            <a:avLst/>
          </a:prstGeom>
          <a:gradFill rotWithShape="0">
            <a:gsLst>
              <a:gs pos="0">
                <a:srgbClr val="E3FBC2"/>
              </a:gs>
              <a:gs pos="100000">
                <a:srgbClr val="F4FFE6"/>
              </a:gs>
            </a:gsLst>
            <a:lin ang="16200000"/>
          </a:gradFill>
          <a:ln>
            <a:solidFill>
              <a:srgbClr val="98B855"/>
            </a:solidFill>
          </a:ln>
          <a:effectLst>
            <a:outerShdw blurRad="3996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t">
            <a:spAutoFit/>
          </a:bodyPr>
          <a:lstStyle/>
          <a:p>
            <a:pPr algn="ctr">
              <a:lnSpc>
                <a:spcPct val="100000"/>
              </a:lnSpc>
              <a:buNone/>
            </a:pPr>
            <a:r>
              <a:rPr lang="en-US" sz="5400" b="0" strike="noStrike" spc="-1">
                <a:solidFill>
                  <a:srgbClr val="000000"/>
                </a:solidFill>
                <a:latin typeface="Arial"/>
                <a:ea typeface="DejaVu Sans"/>
              </a:rPr>
              <a:t>psel &amp;&amp; !penable</a:t>
            </a:r>
            <a:endParaRPr lang="en-IN" sz="5400" b="0" strike="noStrike" spc="-1">
              <a:latin typeface="Arial"/>
            </a:endParaRPr>
          </a:p>
          <a:p>
            <a:pPr algn="ctr">
              <a:lnSpc>
                <a:spcPct val="100000"/>
              </a:lnSpc>
              <a:buNone/>
            </a:pPr>
            <a:r>
              <a:rPr lang="en-US" sz="5400" b="0" strike="noStrike" spc="-1">
                <a:solidFill>
                  <a:srgbClr val="000000"/>
                </a:solidFill>
                <a:latin typeface="Arial"/>
                <a:ea typeface="DejaVu Sans"/>
              </a:rPr>
              <a:t>|=&gt; pen</a:t>
            </a:r>
            <a:endParaRPr lang="en-IN" sz="5400" b="0" strike="noStrike" spc="-1">
              <a:latin typeface="Arial"/>
            </a:endParaRPr>
          </a:p>
        </p:txBody>
      </p:sp>
      <p:pic>
        <p:nvPicPr>
          <p:cNvPr id="251" name="Picture 9"/>
          <p:cNvPicPr/>
          <p:nvPr/>
        </p:nvPicPr>
        <p:blipFill>
          <a:blip r:embed="rId5">
            <a:alphaModFix amt="85000"/>
          </a:blip>
          <a:srcRect l="6311" t="21295" r="29291" b="56245"/>
          <a:stretch/>
        </p:blipFill>
        <p:spPr>
          <a:xfrm>
            <a:off x="4188960" y="5319000"/>
            <a:ext cx="7849800" cy="1538280"/>
          </a:xfrm>
          <a:prstGeom prst="rect">
            <a:avLst/>
          </a:prstGeom>
          <a:ln w="0">
            <a:noFill/>
          </a:ln>
        </p:spPr>
      </p:pic>
      <p:grpSp>
        <p:nvGrpSpPr>
          <p:cNvPr id="252" name="Group 13"/>
          <p:cNvGrpSpPr/>
          <p:nvPr/>
        </p:nvGrpSpPr>
        <p:grpSpPr>
          <a:xfrm>
            <a:off x="329400" y="6058080"/>
            <a:ext cx="3858840" cy="788400"/>
            <a:chOff x="329400" y="6058080"/>
            <a:chExt cx="3858840" cy="788400"/>
          </a:xfrm>
        </p:grpSpPr>
        <p:pic>
          <p:nvPicPr>
            <p:cNvPr id="253" name="Picture 11"/>
            <p:cNvPicPr/>
            <p:nvPr/>
          </p:nvPicPr>
          <p:blipFill>
            <a:blip r:embed="rId6"/>
            <a:stretch/>
          </p:blipFill>
          <p:spPr>
            <a:xfrm>
              <a:off x="329400" y="6058080"/>
              <a:ext cx="3218400" cy="788400"/>
            </a:xfrm>
            <a:prstGeom prst="rect">
              <a:avLst/>
            </a:prstGeom>
            <a:ln w="0">
              <a:noFill/>
            </a:ln>
          </p:spPr>
        </p:pic>
        <p:sp>
          <p:nvSpPr>
            <p:cNvPr id="254" name="Arrow: Right 12"/>
            <p:cNvSpPr/>
            <p:nvPr/>
          </p:nvSpPr>
          <p:spPr>
            <a:xfrm>
              <a:off x="3548520" y="6222240"/>
              <a:ext cx="639720" cy="534600"/>
            </a:xfrm>
            <a:prstGeom prst="rightArrow">
              <a:avLst>
                <a:gd name="adj1" fmla="val 50000"/>
                <a:gd name="adj2" fmla="val 50000"/>
              </a:avLst>
            </a:prstGeom>
            <a:solidFill>
              <a:srgbClr val="4F81BD"/>
            </a:solidFill>
            <a:ln>
              <a:solidFill>
                <a:srgbClr val="3A5F8B"/>
              </a:solidFill>
            </a:ln>
          </p:spPr>
          <p:style>
            <a:lnRef idx="2">
              <a:schemeClr val="accent1">
                <a:shade val="50000"/>
              </a:schemeClr>
            </a:lnRef>
            <a:fillRef idx="1">
              <a:schemeClr val="accent1"/>
            </a:fillRef>
            <a:effectRef idx="0">
              <a:schemeClr val="accent1"/>
            </a:effectRef>
            <a:fontRef idx="minor"/>
          </p:style>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51"/>
                                        </p:tgtEl>
                                        <p:attrNameLst>
                                          <p:attrName>style.visibility</p:attrName>
                                        </p:attrNameLst>
                                      </p:cBhvr>
                                      <p:to>
                                        <p:strVal val="visible"/>
                                      </p:to>
                                    </p:set>
                                  </p:childTnLst>
                                </p:cTn>
                              </p:par>
                              <p:par>
                                <p:cTn id="19" presetID="42" presetClass="entr" fill="hold" nodeType="withEffect">
                                  <p:stCondLst>
                                    <p:cond delay="0"/>
                                  </p:stCondLst>
                                  <p:childTnLst>
                                    <p:set>
                                      <p:cBhvr>
                                        <p:cTn id="20" dur="1" fill="hold">
                                          <p:stCondLst>
                                            <p:cond delay="0"/>
                                          </p:stCondLst>
                                        </p:cTn>
                                        <p:tgtEl>
                                          <p:spTgt spid="252"/>
                                        </p:tgtEl>
                                        <p:attrNameLst>
                                          <p:attrName>style.visibility</p:attrName>
                                        </p:attrNameLst>
                                      </p:cBhvr>
                                      <p:to>
                                        <p:strVal val="visible"/>
                                      </p:to>
                                    </p:set>
                                    <p:animEffect transition="in" filter="fade">
                                      <p:cBhvr additive="repl">
                                        <p:cTn id="21" dur="1000"/>
                                        <p:tgtEl>
                                          <p:spTgt spid="252"/>
                                        </p:tgtEl>
                                      </p:cBhvr>
                                    </p:animEffect>
                                    <p:anim calcmode="lin" valueType="num">
                                      <p:cBhvr additive="repl">
                                        <p:cTn id="22" dur="1000" fill="hold"/>
                                        <p:tgtEl>
                                          <p:spTgt spid="252"/>
                                        </p:tgtEl>
                                        <p:attrNameLst>
                                          <p:attrName>ppt_x</p:attrName>
                                        </p:attrNameLst>
                                      </p:cBhvr>
                                      <p:tavLst>
                                        <p:tav tm="0">
                                          <p:val>
                                            <p:strVal val="#ppt_x"/>
                                          </p:val>
                                        </p:tav>
                                        <p:tav tm="100000">
                                          <p:val>
                                            <p:strVal val="#ppt_x"/>
                                          </p:val>
                                        </p:tav>
                                      </p:tavLst>
                                    </p:anim>
                                    <p:anim calcmode="lin" valueType="num">
                                      <p:cBhvr additive="repl">
                                        <p:cTn id="2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598680" y="7822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Unit tests – testsuite, PASS/FAIL</a:t>
            </a:r>
            <a:endParaRPr lang="en-US" sz="4800" b="0" strike="noStrike" spc="-1">
              <a:solidFill>
                <a:srgbClr val="000000"/>
              </a:solidFill>
              <a:latin typeface="Arial"/>
            </a:endParaRPr>
          </a:p>
        </p:txBody>
      </p:sp>
      <p:pic>
        <p:nvPicPr>
          <p:cNvPr id="256" name="Picture 5"/>
          <p:cNvPicPr/>
          <p:nvPr/>
        </p:nvPicPr>
        <p:blipFill>
          <a:blip r:embed="rId2"/>
          <a:srcRect l="6677" t="8434" r="22526" b="32511"/>
          <a:stretch/>
        </p:blipFill>
        <p:spPr>
          <a:xfrm>
            <a:off x="3899160" y="2308320"/>
            <a:ext cx="8076960" cy="3940200"/>
          </a:xfrm>
          <a:prstGeom prst="rect">
            <a:avLst/>
          </a:prstGeom>
          <a:ln w="0">
            <a:noFill/>
          </a:ln>
        </p:spPr>
      </p:pic>
      <p:sp>
        <p:nvSpPr>
          <p:cNvPr id="257" name="Picture 4"/>
          <p:cNvSpPr/>
          <p:nvPr/>
        </p:nvSpPr>
        <p:spPr>
          <a:xfrm>
            <a:off x="0" y="1800000"/>
            <a:ext cx="6534000" cy="4275000"/>
          </a:xfrm>
          <a:prstGeom prst="ellipse">
            <a:avLst/>
          </a:prstGeom>
          <a:blipFill rotWithShape="0">
            <a:blip r:embed="rId3"/>
            <a:srcRect/>
            <a:stretch/>
          </a:blipFill>
          <a:ln w="63500" cap="rnd">
            <a:solidFill>
              <a:srgbClr val="333333"/>
            </a:solidFill>
            <a:round/>
          </a:ln>
          <a:effectLst>
            <a:outerShdw blurRad="38088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pic>
        <p:nvPicPr>
          <p:cNvPr id="258" name="Picture 12" descr="SVUnit | AgileSoC"/>
          <p:cNvPicPr/>
          <p:nvPr/>
        </p:nvPicPr>
        <p:blipFill>
          <a:blip r:embed="rId4"/>
          <a:stretch/>
        </p:blipFill>
        <p:spPr>
          <a:xfrm>
            <a:off x="9757080" y="151560"/>
            <a:ext cx="2434320" cy="10033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440280" y="228960"/>
            <a:ext cx="10994040" cy="1017360"/>
          </a:xfrm>
          <a:prstGeom prst="rect">
            <a:avLst/>
          </a:prstGeom>
          <a:noFill/>
          <a:ln w="0">
            <a:noFill/>
          </a:ln>
        </p:spPr>
        <p:txBody>
          <a:bodyPr lIns="90000" tIns="45000" rIns="90000" bIns="45000" anchor="ctr">
            <a:normAutofit/>
          </a:bodyPr>
          <a:lstStyle/>
          <a:p>
            <a:pPr>
              <a:lnSpc>
                <a:spcPct val="90000"/>
              </a:lnSpc>
              <a:buNone/>
            </a:pPr>
            <a:r>
              <a:rPr lang="en-IN" sz="4800" b="0" strike="noStrike" spc="-1">
                <a:solidFill>
                  <a:srgbClr val="7030A0"/>
                </a:solidFill>
                <a:latin typeface="Arial"/>
                <a:ea typeface="DejaVu Sans"/>
              </a:rPr>
              <a:t>GitHub repos/projects - references</a:t>
            </a:r>
            <a:endParaRPr lang="en-US" sz="4800" b="0" strike="noStrike" spc="-1">
              <a:solidFill>
                <a:srgbClr val="000000"/>
              </a:solidFill>
              <a:latin typeface="Arial"/>
            </a:endParaRPr>
          </a:p>
        </p:txBody>
      </p:sp>
      <p:sp>
        <p:nvSpPr>
          <p:cNvPr id="260" name="Picture 4"/>
          <p:cNvSpPr/>
          <p:nvPr/>
        </p:nvSpPr>
        <p:spPr>
          <a:xfrm>
            <a:off x="4232520" y="1175040"/>
            <a:ext cx="7904880" cy="3009240"/>
          </a:xfrm>
          <a:prstGeom prst="round2DiagRect">
            <a:avLst>
              <a:gd name="adj1" fmla="val 16667"/>
              <a:gd name="adj2" fmla="val 0"/>
            </a:avLst>
          </a:prstGeom>
          <a:blipFill rotWithShape="0">
            <a:blip r:embed="rId2"/>
            <a:srcRect/>
            <a:stretch/>
          </a:blipFill>
          <a:ln w="88900" cap="sq">
            <a:solidFill>
              <a:srgbClr val="FFFFFF"/>
            </a:solidFill>
            <a:miter/>
          </a:ln>
          <a:effectLst>
            <a:outerShdw blurRad="254160" algn="tl" rotWithShape="0">
              <a:srgbClr val="000000">
                <a:alpha val="43000"/>
              </a:srgbClr>
            </a:outerShdw>
          </a:effectLst>
        </p:spPr>
        <p:style>
          <a:lnRef idx="0">
            <a:scrgbClr r="0" g="0" b="0"/>
          </a:lnRef>
          <a:fillRef idx="0">
            <a:scrgbClr r="0" g="0" b="0"/>
          </a:fillRef>
          <a:effectRef idx="0">
            <a:scrgbClr r="0" g="0" b="0"/>
          </a:effectRef>
          <a:fontRef idx="minor"/>
        </p:style>
      </p:sp>
      <p:sp>
        <p:nvSpPr>
          <p:cNvPr id="261" name="Picture 6"/>
          <p:cNvSpPr/>
          <p:nvPr/>
        </p:nvSpPr>
        <p:spPr>
          <a:xfrm>
            <a:off x="4232520" y="4554000"/>
            <a:ext cx="7724160" cy="2256840"/>
          </a:xfrm>
          <a:prstGeom prst="roundRect">
            <a:avLst>
              <a:gd name="adj" fmla="val 16667"/>
            </a:avLst>
          </a:prstGeom>
          <a:blipFill rotWithShape="0">
            <a:blip r:embed="rId3"/>
            <a:srcRect/>
            <a:stretch/>
          </a:blipFill>
          <a:ln w="0">
            <a:noFill/>
          </a:ln>
          <a:effectLst>
            <a:outerShdw blurRad="7632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sp>
      <p:sp>
        <p:nvSpPr>
          <p:cNvPr id="262" name="PlaceHolder 2"/>
          <p:cNvSpPr>
            <a:spLocks noGrp="1"/>
          </p:cNvSpPr>
          <p:nvPr>
            <p:ph/>
          </p:nvPr>
        </p:nvSpPr>
        <p:spPr>
          <a:xfrm>
            <a:off x="347040" y="1375200"/>
            <a:ext cx="3659040" cy="4919040"/>
          </a:xfrm>
          <a:prstGeom prst="rect">
            <a:avLst/>
          </a:prstGeom>
          <a:solidFill>
            <a:srgbClr val="FFFFFF"/>
          </a:solidFill>
          <a:ln w="25560">
            <a:solidFill>
              <a:srgbClr val="F79646"/>
            </a:solidFill>
            <a:miter/>
          </a:ln>
        </p:spPr>
        <p:txBody>
          <a:bodyPr lIns="90000" tIns="45000" rIns="90000" bIns="45000" anchor="t">
            <a:normAutofit fontScale="90000"/>
          </a:bodyPr>
          <a:lstStyle/>
          <a:p>
            <a:pPr marL="228600" indent="-228600">
              <a:lnSpc>
                <a:spcPct val="90000"/>
              </a:lnSpc>
              <a:spcBef>
                <a:spcPts val="1001"/>
              </a:spcBef>
              <a:buClr>
                <a:srgbClr val="002060"/>
              </a:buClr>
              <a:buFont typeface="Arial"/>
              <a:buChar char="•"/>
            </a:pPr>
            <a:r>
              <a:rPr lang="en-IN" sz="2000" b="0" strike="noStrike" spc="-1">
                <a:solidFill>
                  <a:srgbClr val="002060"/>
                </a:solidFill>
                <a:latin typeface="Arial"/>
                <a:ea typeface="DejaVu Sans"/>
              </a:rPr>
              <a:t>Used many opensource projects</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Verilator</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SVUnit</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Verible</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sv_waveterm</a:t>
            </a:r>
            <a:endParaRPr lang="en-US" sz="2000" b="0" strike="noStrike" spc="-1">
              <a:solidFill>
                <a:srgbClr val="000000"/>
              </a:solidFill>
              <a:latin typeface="Arial"/>
            </a:endParaRPr>
          </a:p>
          <a:p>
            <a:pPr marL="228600" indent="-228600">
              <a:lnSpc>
                <a:spcPct val="90000"/>
              </a:lnSpc>
              <a:spcBef>
                <a:spcPts val="1001"/>
              </a:spcBef>
              <a:buClr>
                <a:srgbClr val="002060"/>
              </a:buClr>
              <a:buFont typeface="Arial"/>
              <a:buChar char="•"/>
            </a:pPr>
            <a:r>
              <a:rPr lang="en-IN" sz="2000" b="0" strike="noStrike" spc="-1">
                <a:solidFill>
                  <a:srgbClr val="002060"/>
                </a:solidFill>
                <a:latin typeface="Arial"/>
                <a:ea typeface="DejaVu Sans"/>
              </a:rPr>
              <a:t>Ported CIP to Verilator</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Workarounds added</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Reported 10+ issues</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Fixed one inside Verilator source</a:t>
            </a:r>
            <a:endParaRPr lang="en-US" sz="2000" b="0" strike="noStrike" spc="-1">
              <a:solidFill>
                <a:srgbClr val="000000"/>
              </a:solidFill>
              <a:latin typeface="Arial"/>
            </a:endParaRPr>
          </a:p>
          <a:p>
            <a:pPr marL="228600" indent="-228600">
              <a:lnSpc>
                <a:spcPct val="90000"/>
              </a:lnSpc>
              <a:spcBef>
                <a:spcPts val="1001"/>
              </a:spcBef>
              <a:buClr>
                <a:srgbClr val="002060"/>
              </a:buClr>
              <a:buFont typeface="Arial"/>
              <a:buChar char="•"/>
            </a:pPr>
            <a:r>
              <a:rPr lang="en-IN" sz="2000" b="0" strike="noStrike" spc="-1">
                <a:solidFill>
                  <a:srgbClr val="002060"/>
                </a:solidFill>
                <a:latin typeface="Arial"/>
                <a:ea typeface="DejaVu Sans"/>
              </a:rPr>
              <a:t>Ported SVUnit to Verilator</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000" b="0" strike="noStrike" spc="-1">
                <a:solidFill>
                  <a:srgbClr val="002060"/>
                </a:solidFill>
                <a:latin typeface="Arial"/>
                <a:ea typeface="DejaVu Sans"/>
              </a:rPr>
              <a:t>4+ issues, branch PR</a:t>
            </a:r>
            <a:endParaRPr lang="en-US" sz="2000" b="0" strike="noStrike" spc="-1">
              <a:solidFill>
                <a:srgbClr val="000000"/>
              </a:solidFill>
              <a:latin typeface="Arial"/>
            </a:endParaRPr>
          </a:p>
          <a:p>
            <a:pPr marL="228600" indent="-228600">
              <a:lnSpc>
                <a:spcPct val="90000"/>
              </a:lnSpc>
              <a:spcBef>
                <a:spcPts val="1001"/>
              </a:spcBef>
              <a:buClr>
                <a:srgbClr val="002060"/>
              </a:buClr>
              <a:buFont typeface="Arial"/>
              <a:buChar char="•"/>
            </a:pPr>
            <a:r>
              <a:rPr lang="en-IN" sz="2000" b="0" strike="noStrike" spc="-1">
                <a:solidFill>
                  <a:srgbClr val="002060"/>
                </a:solidFill>
                <a:latin typeface="Arial"/>
                <a:ea typeface="DejaVu Sans"/>
              </a:rPr>
              <a:t>Ported sv_waveterm to Verilator</a:t>
            </a:r>
            <a:endParaRPr lang="en-US" sz="20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000" b="0" strike="noStrike" spc="-1">
                <a:solidFill>
                  <a:srgbClr val="002060"/>
                </a:solidFill>
                <a:latin typeface="Arial"/>
                <a:ea typeface="DejaVu Sans"/>
              </a:rPr>
              <a:t>Fixes provided</a:t>
            </a:r>
            <a:endParaRPr lang="en-US" sz="20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540000" y="607320"/>
            <a:ext cx="10971720" cy="651960"/>
          </a:xfrm>
          <a:prstGeom prst="rect">
            <a:avLst/>
          </a:prstGeom>
          <a:noFill/>
          <a:ln w="0">
            <a:noFill/>
          </a:ln>
        </p:spPr>
        <p:txBody>
          <a:bodyPr lIns="0" tIns="0" rIns="0" bIns="0" anchor="t">
            <a:noAutofit/>
          </a:bodyPr>
          <a:lstStyle/>
          <a:p>
            <a:pPr algn="ctr">
              <a:lnSpc>
                <a:spcPct val="100000"/>
              </a:lnSpc>
              <a:spcBef>
                <a:spcPts val="780"/>
              </a:spcBef>
              <a:buNone/>
              <a:tabLst>
                <a:tab pos="0" algn="l"/>
              </a:tabLst>
            </a:pPr>
            <a:r>
              <a:rPr lang="en-US" sz="4400" b="0" strike="noStrike" spc="-1">
                <a:solidFill>
                  <a:srgbClr val="000000"/>
                </a:solidFill>
                <a:latin typeface="Calibri"/>
                <a:ea typeface="DejaVu Sans"/>
              </a:rPr>
              <a:t>Results Table</a:t>
            </a:r>
            <a:endParaRPr lang="en-US" sz="4400" b="0" strike="noStrike" spc="-1">
              <a:solidFill>
                <a:srgbClr val="000000"/>
              </a:solidFill>
              <a:latin typeface="Arial"/>
            </a:endParaRPr>
          </a:p>
        </p:txBody>
      </p:sp>
      <p:pic>
        <p:nvPicPr>
          <p:cNvPr id="264" name="Picture 106"/>
          <p:cNvPicPr/>
          <p:nvPr/>
        </p:nvPicPr>
        <p:blipFill>
          <a:blip r:embed="rId2"/>
          <a:stretch/>
        </p:blipFill>
        <p:spPr>
          <a:xfrm>
            <a:off x="1126440" y="4320000"/>
            <a:ext cx="4092840" cy="1799280"/>
          </a:xfrm>
          <a:prstGeom prst="rect">
            <a:avLst/>
          </a:prstGeom>
          <a:ln w="0">
            <a:noFill/>
          </a:ln>
        </p:spPr>
      </p:pic>
      <p:sp>
        <p:nvSpPr>
          <p:cNvPr id="265" name="TextBox 107"/>
          <p:cNvSpPr/>
          <p:nvPr/>
        </p:nvSpPr>
        <p:spPr>
          <a:xfrm>
            <a:off x="609480" y="1476720"/>
            <a:ext cx="10909800" cy="50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800" b="0" strike="noStrike" spc="-1">
                <a:solidFill>
                  <a:srgbClr val="000000"/>
                </a:solidFill>
                <a:latin typeface="Calibri"/>
                <a:ea typeface="DejaVu Sans"/>
              </a:rPr>
              <a:t>Table below shows checks developed for APB: </a:t>
            </a:r>
            <a:r>
              <a:rPr lang="en-IN" sz="2800" b="0" strike="noStrike" spc="-1">
                <a:solidFill>
                  <a:srgbClr val="2C3F71"/>
                </a:solidFill>
                <a:latin typeface="Trebuchet MS"/>
                <a:ea typeface="Noto Sans CJK SC"/>
              </a:rPr>
              <a:t> </a:t>
            </a:r>
            <a:endParaRPr lang="en-IN" sz="2800" b="0" strike="noStrike" spc="-1">
              <a:latin typeface="Arial"/>
            </a:endParaRPr>
          </a:p>
        </p:txBody>
      </p:sp>
      <p:pic>
        <p:nvPicPr>
          <p:cNvPr id="266" name="Picture 108"/>
          <p:cNvPicPr/>
          <p:nvPr/>
        </p:nvPicPr>
        <p:blipFill>
          <a:blip r:embed="rId3"/>
          <a:stretch/>
        </p:blipFill>
        <p:spPr>
          <a:xfrm>
            <a:off x="6120000" y="2160000"/>
            <a:ext cx="5579280" cy="3959280"/>
          </a:xfrm>
          <a:prstGeom prst="rect">
            <a:avLst/>
          </a:prstGeom>
          <a:ln w="0">
            <a:noFill/>
          </a:ln>
        </p:spPr>
      </p:pic>
      <p:pic>
        <p:nvPicPr>
          <p:cNvPr id="267" name="Picture 109"/>
          <p:cNvPicPr/>
          <p:nvPr/>
        </p:nvPicPr>
        <p:blipFill>
          <a:blip r:embed="rId4"/>
          <a:stretch/>
        </p:blipFill>
        <p:spPr>
          <a:xfrm>
            <a:off x="1126440" y="1980000"/>
            <a:ext cx="3959280" cy="2339280"/>
          </a:xfrm>
          <a:prstGeom prst="rect">
            <a:avLst/>
          </a:prstGeom>
          <a:ln w="0">
            <a:noFill/>
          </a:ln>
        </p:spPr>
      </p:pic>
      <p:sp>
        <p:nvSpPr>
          <p:cNvPr id="3" name="PlaceHolder 2"/>
          <p:cNvSpPr>
            <a:spLocks noGrp="1"/>
          </p:cNvSpPr>
          <p:nvPr>
            <p:ph type="ftr" idx="9"/>
          </p:nvPr>
        </p:nvSpPr>
        <p:spPr/>
        <p:txBody>
          <a:bodyPr/>
          <a:lstStyle/>
          <a:p>
            <a:r>
              <a:t>© Accellera Systems Initiative</a:t>
            </a:r>
          </a:p>
        </p:txBody>
      </p:sp>
      <p:sp>
        <p:nvSpPr>
          <p:cNvPr id="4" name="PlaceHolder 3"/>
          <p:cNvSpPr>
            <a:spLocks noGrp="1"/>
          </p:cNvSpPr>
          <p:nvPr>
            <p:ph type="sldNum" idx="10"/>
          </p:nvPr>
        </p:nvSpPr>
        <p:spPr/>
        <p:txBody>
          <a:bodyPr/>
          <a:lstStyle/>
          <a:p>
            <a:fld id="{9F98DCD0-566E-4366-8F45-3C3A7353D0E1}" type="slidenum">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4680"/>
            <a:ext cx="10971720" cy="1141920"/>
          </a:xfrm>
          <a:prstGeom prst="rect">
            <a:avLst/>
          </a:prstGeom>
          <a:noFill/>
          <a:ln w="0">
            <a:noFill/>
          </a:ln>
        </p:spPr>
        <p:txBody>
          <a:bodyPr lIns="90000" tIns="45000" rIns="90000" bIns="45000" anchor="ctr">
            <a:noAutofit/>
          </a:bodyPr>
          <a:lstStyle/>
          <a:p>
            <a:pPr algn="ctr">
              <a:lnSpc>
                <a:spcPct val="90000"/>
              </a:lnSpc>
              <a:spcBef>
                <a:spcPts val="780"/>
              </a:spcBef>
              <a:buNone/>
              <a:tabLst>
                <a:tab pos="0" algn="l"/>
              </a:tabLst>
            </a:pPr>
            <a:r>
              <a:rPr lang="en-US" sz="4400" b="0" strike="noStrike" spc="-1">
                <a:solidFill>
                  <a:srgbClr val="000000"/>
                </a:solidFill>
                <a:latin typeface="Calibri"/>
                <a:ea typeface="DejaVu Sans"/>
              </a:rPr>
              <a:t>Advantages</a:t>
            </a:r>
            <a:endParaRPr lang="en-US" sz="4400" b="0" strike="noStrike" spc="-1">
              <a:solidFill>
                <a:srgbClr val="000000"/>
              </a:solidFill>
              <a:latin typeface="Arial"/>
            </a:endParaRPr>
          </a:p>
        </p:txBody>
      </p:sp>
      <p:sp>
        <p:nvSpPr>
          <p:cNvPr id="269" name="PlaceHolder 2"/>
          <p:cNvSpPr>
            <a:spLocks noGrp="1"/>
          </p:cNvSpPr>
          <p:nvPr>
            <p:ph/>
          </p:nvPr>
        </p:nvSpPr>
        <p:spPr>
          <a:xfrm>
            <a:off x="609480" y="1447920"/>
            <a:ext cx="10971720" cy="2548440"/>
          </a:xfrm>
          <a:prstGeom prst="rect">
            <a:avLst/>
          </a:prstGeom>
          <a:noFill/>
          <a:ln w="0">
            <a:noFill/>
          </a:ln>
        </p:spPr>
        <p:txBody>
          <a:bodyPr lIns="0" tIns="0" rIns="0" bIns="0" anchor="t">
            <a:noAutofit/>
          </a:bodyPr>
          <a:lstStyle/>
          <a:p>
            <a:pPr marL="228600" indent="-324000">
              <a:lnSpc>
                <a:spcPct val="100000"/>
              </a:lnSpc>
              <a:spcBef>
                <a:spcPts val="561"/>
              </a:spcBef>
              <a:buClr>
                <a:srgbClr val="000000"/>
              </a:buClr>
              <a:buFont typeface="Arial"/>
              <a:buChar char="•"/>
              <a:tabLst>
                <a:tab pos="0" algn="l"/>
              </a:tabLst>
            </a:pPr>
            <a:r>
              <a:rPr lang="en-US" sz="2800" b="0" strike="noStrike" spc="-1">
                <a:solidFill>
                  <a:srgbClr val="000000"/>
                </a:solidFill>
                <a:latin typeface="Calibri"/>
                <a:ea typeface="DejaVu Sans"/>
              </a:rPr>
              <a:t>Enabling industry to explore open-source simulators such as Verilator along with advanced verification technologies such as Assertion Based Verification, Unit Testing, Debug automation etc</a:t>
            </a:r>
            <a:endParaRPr lang="en-US" sz="2800" b="0" strike="noStrike" spc="-1">
              <a:solidFill>
                <a:srgbClr val="000000"/>
              </a:solidFill>
              <a:latin typeface="Arial"/>
            </a:endParaRPr>
          </a:p>
          <a:p>
            <a:pPr marL="228600" indent="-324000">
              <a:lnSpc>
                <a:spcPct val="100000"/>
              </a:lnSpc>
              <a:spcBef>
                <a:spcPts val="561"/>
              </a:spcBef>
              <a:buClr>
                <a:srgbClr val="000000"/>
              </a:buClr>
              <a:buFont typeface="Arial"/>
              <a:buChar char="•"/>
              <a:tabLst>
                <a:tab pos="0" algn="l"/>
              </a:tabLst>
            </a:pPr>
            <a:r>
              <a:rPr lang="en-US" sz="2800" b="0" strike="noStrike" spc="-1">
                <a:solidFill>
                  <a:srgbClr val="000000"/>
                </a:solidFill>
                <a:latin typeface="Calibri"/>
                <a:ea typeface="DejaVu Sans"/>
              </a:rPr>
              <a:t>One good application of this work can be the academia that can now learn SVA for free using opensource tools</a:t>
            </a:r>
            <a:endParaRPr lang="en-US" sz="2800" b="0" strike="noStrike" spc="-1">
              <a:solidFill>
                <a:srgbClr val="000000"/>
              </a:solidFill>
              <a:latin typeface="Arial"/>
            </a:endParaRPr>
          </a:p>
        </p:txBody>
      </p:sp>
      <p:sp>
        <p:nvSpPr>
          <p:cNvPr id="4" name="PlaceHolder 3"/>
          <p:cNvSpPr>
            <a:spLocks noGrp="1"/>
          </p:cNvSpPr>
          <p:nvPr>
            <p:ph type="ftr" idx="9"/>
          </p:nvPr>
        </p:nvSpPr>
        <p:spPr/>
        <p:txBody>
          <a:bodyPr/>
          <a:lstStyle/>
          <a:p>
            <a:r>
              <a:t>© Accellera Systems Initiative</a:t>
            </a:r>
          </a:p>
        </p:txBody>
      </p:sp>
      <p:sp>
        <p:nvSpPr>
          <p:cNvPr id="5" name="PlaceHolder 4"/>
          <p:cNvSpPr>
            <a:spLocks noGrp="1"/>
          </p:cNvSpPr>
          <p:nvPr>
            <p:ph type="sldNum" idx="10"/>
          </p:nvPr>
        </p:nvSpPr>
        <p:spPr/>
        <p:txBody>
          <a:bodyPr/>
          <a:lstStyle/>
          <a:p>
            <a:fld id="{B54BD7C9-DCEC-4C65-9395-5ECEA5CC54F5}" type="slidenum">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5"/>
          <p:cNvSpPr txBox="1"/>
          <p:nvPr/>
        </p:nvSpPr>
        <p:spPr>
          <a:xfrm>
            <a:off x="540000" y="42264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Agenda</a:t>
            </a:r>
            <a:endParaRPr lang="en-US" sz="4800" b="0" strike="noStrike" spc="-1">
              <a:solidFill>
                <a:srgbClr val="000000"/>
              </a:solidFill>
              <a:latin typeface="Arial"/>
            </a:endParaRPr>
          </a:p>
        </p:txBody>
      </p:sp>
      <p:sp>
        <p:nvSpPr>
          <p:cNvPr id="189" name="TextBox 188"/>
          <p:cNvSpPr txBox="1"/>
          <p:nvPr/>
        </p:nvSpPr>
        <p:spPr>
          <a:xfrm>
            <a:off x="720000" y="1575720"/>
            <a:ext cx="10937160" cy="4184280"/>
          </a:xfrm>
          <a:prstGeom prst="rect">
            <a:avLst/>
          </a:prstGeom>
          <a:noFill/>
          <a:ln w="0">
            <a:noFill/>
          </a:ln>
        </p:spPr>
        <p:txBody>
          <a:bodyPr lIns="90000" tIns="45000" rIns="90000" bIns="45000" anchor="t">
            <a:noAutofit/>
          </a:bodyPr>
          <a:lstStyle/>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Semiconductor growth, talent building</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Why focus on Design Verification?</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What did we work on?</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Our Approach</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AHB-Lite Assertions – list, sample assertion and Unit tests for AHB assertion</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AXI Assertions – list, sample assertion and Unit tests for AXI assertion</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APB Assertions – list, sample assertion and Unit tests for APB assertio   </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Results Table </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Advantages</a:t>
            </a:r>
            <a:endParaRPr lang="en-IN" sz="2000" b="0" strike="noStrike" spc="-1">
              <a:latin typeface="Arial"/>
            </a:endParaRPr>
          </a:p>
          <a:p>
            <a:pPr marL="216000" indent="-216000">
              <a:lnSpc>
                <a:spcPct val="90000"/>
              </a:lnSpc>
              <a:buClr>
                <a:srgbClr val="000000"/>
              </a:buClr>
              <a:buSzPct val="45000"/>
              <a:buFont typeface="Wingdings" charset="2"/>
              <a:buChar char=""/>
            </a:pPr>
            <a:r>
              <a:rPr lang="en-IN" sz="2000" b="0" strike="noStrike" spc="-1">
                <a:solidFill>
                  <a:srgbClr val="002060"/>
                </a:solidFill>
                <a:latin typeface="Arial"/>
                <a:ea typeface="DejaVu Sans"/>
              </a:rPr>
              <a:t>Opensource – reflecting from Poetic world</a:t>
            </a:r>
            <a:endParaRPr lang="en-IN" sz="2000" b="0" strike="noStrike" spc="-1">
              <a:latin typeface="Arial"/>
            </a:endParaRPr>
          </a:p>
        </p:txBody>
      </p:sp>
      <p:sp>
        <p:nvSpPr>
          <p:cNvPr id="2" name="PlaceHolder 1"/>
          <p:cNvSpPr>
            <a:spLocks noGrp="1"/>
          </p:cNvSpPr>
          <p:nvPr>
            <p:ph type="ftr" idx="1"/>
          </p:nvPr>
        </p:nvSpPr>
        <p:spPr/>
        <p:txBody>
          <a:bodyPr/>
          <a:lstStyle/>
          <a:p>
            <a:r>
              <a:t>© Accellera Systems Initiative</a:t>
            </a:r>
          </a:p>
        </p:txBody>
      </p:sp>
      <p:sp>
        <p:nvSpPr>
          <p:cNvPr id="3" name="PlaceHolder 2"/>
          <p:cNvSpPr>
            <a:spLocks noGrp="1"/>
          </p:cNvSpPr>
          <p:nvPr>
            <p:ph type="sldNum" idx="2"/>
          </p:nvPr>
        </p:nvSpPr>
        <p:spPr/>
        <p:txBody>
          <a:bodyPr/>
          <a:lstStyle/>
          <a:p>
            <a:fld id="{7D04AA07-CB82-4B40-998B-963E9DCE1E40}" type="slidenum">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598680" y="210240"/>
            <a:ext cx="10994040" cy="1017360"/>
          </a:xfrm>
          <a:prstGeom prst="rect">
            <a:avLst/>
          </a:prstGeom>
          <a:noFill/>
          <a:ln w="0">
            <a:noFill/>
          </a:ln>
        </p:spPr>
        <p:txBody>
          <a:bodyPr lIns="90000" tIns="45000" rIns="90000" bIns="45000" anchor="ctr">
            <a:normAutofit fontScale="83000"/>
          </a:bodyPr>
          <a:lstStyle/>
          <a:p>
            <a:pPr>
              <a:lnSpc>
                <a:spcPct val="90000"/>
              </a:lnSpc>
              <a:buNone/>
            </a:pPr>
            <a:r>
              <a:rPr lang="en-IN" sz="4800" b="0" strike="noStrike" spc="-1">
                <a:solidFill>
                  <a:srgbClr val="7030A0"/>
                </a:solidFill>
                <a:latin typeface="Arial"/>
                <a:ea typeface="DejaVu Sans"/>
              </a:rPr>
              <a:t>Opensource – reflecting from Poetic world</a:t>
            </a:r>
            <a:endParaRPr lang="en-US" sz="4800" b="0" strike="noStrike" spc="-1">
              <a:solidFill>
                <a:srgbClr val="000000"/>
              </a:solidFill>
              <a:latin typeface="Arial"/>
            </a:endParaRPr>
          </a:p>
        </p:txBody>
      </p:sp>
      <p:grpSp>
        <p:nvGrpSpPr>
          <p:cNvPr id="271" name="Group 3"/>
          <p:cNvGrpSpPr/>
          <p:nvPr/>
        </p:nvGrpSpPr>
        <p:grpSpPr>
          <a:xfrm>
            <a:off x="0" y="4119120"/>
            <a:ext cx="4547160" cy="1444320"/>
            <a:chOff x="0" y="4119120"/>
            <a:chExt cx="4547160" cy="1444320"/>
          </a:xfrm>
        </p:grpSpPr>
        <p:pic>
          <p:nvPicPr>
            <p:cNvPr id="272" name="Picture 4" descr="Bharathiyar kavithai"/>
            <p:cNvPicPr/>
            <p:nvPr/>
          </p:nvPicPr>
          <p:blipFill>
            <a:blip r:embed="rId3"/>
            <a:stretch/>
          </p:blipFill>
          <p:spPr>
            <a:xfrm>
              <a:off x="0" y="4119120"/>
              <a:ext cx="4547160" cy="1444320"/>
            </a:xfrm>
            <a:prstGeom prst="rect">
              <a:avLst/>
            </a:prstGeom>
            <a:ln w="0">
              <a:noFill/>
            </a:ln>
          </p:spPr>
        </p:pic>
        <p:pic>
          <p:nvPicPr>
            <p:cNvPr id="273" name="Picture 2" descr="நல்லதோர் வீணை செய்தே | Nallathor Veenai Seithe"/>
            <p:cNvPicPr/>
            <p:nvPr/>
          </p:nvPicPr>
          <p:blipFill>
            <a:blip r:embed="rId4"/>
            <a:srcRect b="168"/>
            <a:stretch/>
          </p:blipFill>
          <p:spPr>
            <a:xfrm>
              <a:off x="2325240" y="5137920"/>
              <a:ext cx="2221560" cy="425520"/>
            </a:xfrm>
            <a:prstGeom prst="rect">
              <a:avLst/>
            </a:prstGeom>
            <a:ln w="0">
              <a:noFill/>
            </a:ln>
          </p:spPr>
        </p:pic>
      </p:grpSp>
      <p:pic>
        <p:nvPicPr>
          <p:cNvPr id="274" name="Picture 5"/>
          <p:cNvPicPr/>
          <p:nvPr/>
        </p:nvPicPr>
        <p:blipFill>
          <a:blip r:embed="rId5"/>
          <a:stretch/>
        </p:blipFill>
        <p:spPr>
          <a:xfrm>
            <a:off x="5864040" y="1874880"/>
            <a:ext cx="5728680" cy="2310480"/>
          </a:xfrm>
          <a:prstGeom prst="rect">
            <a:avLst/>
          </a:prstGeom>
          <a:ln w="0">
            <a:noFill/>
          </a:ln>
          <a:effectLst>
            <a:outerShdw blurRad="291960" dist="138988" dir="2700000" algn="tl" rotWithShape="0">
              <a:srgbClr val="333333">
                <a:alpha val="65000"/>
              </a:srgbClr>
            </a:outerShdw>
          </a:effectLst>
          <a:scene3d>
            <a:camera prst="perspectiveAbove"/>
            <a:lightRig rig="threePt" dir="t"/>
          </a:scene3d>
          <a:sp3d>
            <a:bevelT prst="relaxedInset"/>
          </a:sp3d>
        </p:spPr>
      </p:pic>
      <p:pic>
        <p:nvPicPr>
          <p:cNvPr id="275" name="Picture 7"/>
          <p:cNvPicPr/>
          <p:nvPr/>
        </p:nvPicPr>
        <p:blipFill>
          <a:blip r:embed="rId6"/>
          <a:stretch/>
        </p:blipFill>
        <p:spPr>
          <a:xfrm>
            <a:off x="0" y="5412960"/>
            <a:ext cx="4547160" cy="1444320"/>
          </a:xfrm>
          <a:prstGeom prst="rect">
            <a:avLst/>
          </a:prstGeom>
          <a:ln w="0">
            <a:noFill/>
          </a:ln>
        </p:spPr>
      </p:pic>
      <p:sp>
        <p:nvSpPr>
          <p:cNvPr id="276" name="Picture 8"/>
          <p:cNvSpPr/>
          <p:nvPr/>
        </p:nvSpPr>
        <p:spPr>
          <a:xfrm>
            <a:off x="6873120" y="4626720"/>
            <a:ext cx="3444120" cy="2154960"/>
          </a:xfrm>
          <a:prstGeom prst="ellipse">
            <a:avLst/>
          </a:prstGeom>
          <a:blipFill rotWithShape="0">
            <a:blip r:embed="rId7"/>
            <a:srcRect/>
            <a:stretch/>
          </a:blipFill>
          <a:ln w="190500" cap="rnd">
            <a:solidFill>
              <a:srgbClr val="C8C6BD"/>
            </a:solidFill>
            <a:round/>
          </a:ln>
          <a:effectLst>
            <a:outerShdw blurRad="12708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0">
            <a:scrgbClr r="0" g="0" b="0"/>
          </a:lnRef>
          <a:fillRef idx="0">
            <a:scrgbClr r="0" g="0" b="0"/>
          </a:fillRef>
          <a:effectRef idx="0">
            <a:scrgbClr r="0" g="0" b="0"/>
          </a:effectRef>
          <a:fontRef idx="minor"/>
        </p:style>
      </p:sp>
      <p:pic>
        <p:nvPicPr>
          <p:cNvPr id="277" name="Picture 6" descr="Remembering the philosophical guide, Subramania Bharati on his centenary  death anniversary |"/>
          <p:cNvPicPr/>
          <p:nvPr/>
        </p:nvPicPr>
        <p:blipFill>
          <a:blip r:embed="rId8"/>
          <a:srcRect b="21593"/>
          <a:stretch/>
        </p:blipFill>
        <p:spPr>
          <a:xfrm>
            <a:off x="720" y="1658880"/>
            <a:ext cx="4546440" cy="27428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additive="repl">
                                        <p:cTn id="7" dur="1000"/>
                                        <p:tgtEl>
                                          <p:spTgt spid="276"/>
                                        </p:tgtEl>
                                      </p:cBhvr>
                                    </p:animEffect>
                                    <p:anim calcmode="lin" valueType="num">
                                      <p:cBhvr additive="repl">
                                        <p:cTn id="8" dur="1000" fill="hold"/>
                                        <p:tgtEl>
                                          <p:spTgt spid="276"/>
                                        </p:tgtEl>
                                        <p:attrNameLst>
                                          <p:attrName>ppt_x</p:attrName>
                                        </p:attrNameLst>
                                      </p:cBhvr>
                                      <p:tavLst>
                                        <p:tav tm="0">
                                          <p:val>
                                            <p:strVal val="#ppt_x"/>
                                          </p:val>
                                        </p:tav>
                                        <p:tav tm="100000">
                                          <p:val>
                                            <p:strVal val="#ppt_x"/>
                                          </p:val>
                                        </p:tav>
                                      </p:tavLst>
                                    </p:anim>
                                    <p:anim calcmode="lin" valueType="num">
                                      <p:cBhvr additive="repl">
                                        <p:cTn id="9" dur="1000" fill="hold"/>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112"/>
          <p:cNvPicPr/>
          <p:nvPr/>
        </p:nvPicPr>
        <p:blipFill>
          <a:blip r:embed="rId2"/>
          <a:stretch/>
        </p:blipFill>
        <p:spPr>
          <a:xfrm>
            <a:off x="1620000" y="794520"/>
            <a:ext cx="8999280" cy="5144760"/>
          </a:xfrm>
          <a:prstGeom prst="rect">
            <a:avLst/>
          </a:prstGeom>
          <a:ln w="0">
            <a:noFill/>
          </a:ln>
        </p:spPr>
      </p:pic>
      <p:sp>
        <p:nvSpPr>
          <p:cNvPr id="2" name="PlaceHolder 1"/>
          <p:cNvSpPr>
            <a:spLocks noGrp="1"/>
          </p:cNvSpPr>
          <p:nvPr>
            <p:ph type="ftr" idx="1"/>
          </p:nvPr>
        </p:nvSpPr>
        <p:spPr/>
        <p:txBody>
          <a:bodyPr/>
          <a:lstStyle/>
          <a:p>
            <a:r>
              <a:t>© Accellera Systems Initiative</a:t>
            </a:r>
          </a:p>
        </p:txBody>
      </p:sp>
      <p:sp>
        <p:nvSpPr>
          <p:cNvPr id="3" name="PlaceHolder 2"/>
          <p:cNvSpPr>
            <a:spLocks noGrp="1"/>
          </p:cNvSpPr>
          <p:nvPr>
            <p:ph type="sldNum" idx="2"/>
          </p:nvPr>
        </p:nvSpPr>
        <p:spPr/>
        <p:txBody>
          <a:bodyPr/>
          <a:lstStyle/>
          <a:p>
            <a:fld id="{925FEBEC-4A4D-4268-AAB6-86B9FE94E2B5}" type="slidenum">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0"/>
          <p:cNvGrpSpPr/>
          <p:nvPr/>
        </p:nvGrpSpPr>
        <p:grpSpPr>
          <a:xfrm>
            <a:off x="4546800" y="3678840"/>
            <a:ext cx="3612600" cy="3088800"/>
            <a:chOff x="4546800" y="3678840"/>
            <a:chExt cx="3612600" cy="3088800"/>
          </a:xfrm>
        </p:grpSpPr>
        <p:pic>
          <p:nvPicPr>
            <p:cNvPr id="191" name="Picture 4"/>
            <p:cNvPicPr/>
            <p:nvPr/>
          </p:nvPicPr>
          <p:blipFill>
            <a:blip r:embed="rId3"/>
            <a:stretch/>
          </p:blipFill>
          <p:spPr>
            <a:xfrm>
              <a:off x="4546800" y="5516640"/>
              <a:ext cx="3612600" cy="1251000"/>
            </a:xfrm>
            <a:prstGeom prst="rect">
              <a:avLst/>
            </a:prstGeom>
            <a:ln w="0">
              <a:noFill/>
            </a:ln>
          </p:spPr>
        </p:pic>
        <p:pic>
          <p:nvPicPr>
            <p:cNvPr id="192" name="Picture 2"/>
            <p:cNvPicPr/>
            <p:nvPr/>
          </p:nvPicPr>
          <p:blipFill>
            <a:blip r:embed="rId4"/>
            <a:stretch/>
          </p:blipFill>
          <p:spPr>
            <a:xfrm>
              <a:off x="4879800" y="3678840"/>
              <a:ext cx="1637640" cy="1618560"/>
            </a:xfrm>
            <a:prstGeom prst="rect">
              <a:avLst/>
            </a:prstGeom>
            <a:ln w="0">
              <a:noFill/>
            </a:ln>
          </p:spPr>
        </p:pic>
      </p:grpSp>
      <p:pic>
        <p:nvPicPr>
          <p:cNvPr id="193" name="Picture 4"/>
          <p:cNvPicPr/>
          <p:nvPr/>
        </p:nvPicPr>
        <p:blipFill>
          <a:blip r:embed="rId5"/>
          <a:stretch/>
        </p:blipFill>
        <p:spPr>
          <a:xfrm>
            <a:off x="5615280" y="831960"/>
            <a:ext cx="4613040" cy="2627280"/>
          </a:xfrm>
          <a:prstGeom prst="rect">
            <a:avLst/>
          </a:prstGeom>
          <a:ln w="0">
            <a:noFill/>
          </a:ln>
        </p:spPr>
      </p:pic>
      <p:pic>
        <p:nvPicPr>
          <p:cNvPr id="194" name="Picture 9"/>
          <p:cNvPicPr/>
          <p:nvPr/>
        </p:nvPicPr>
        <p:blipFill>
          <a:blip r:embed="rId6"/>
          <a:stretch/>
        </p:blipFill>
        <p:spPr>
          <a:xfrm>
            <a:off x="119160" y="810720"/>
            <a:ext cx="4498560" cy="4959000"/>
          </a:xfrm>
          <a:prstGeom prst="rect">
            <a:avLst/>
          </a:prstGeom>
          <a:ln w="0">
            <a:noFill/>
          </a:ln>
        </p:spPr>
      </p:pic>
      <p:pic>
        <p:nvPicPr>
          <p:cNvPr id="195" name="Picture 8"/>
          <p:cNvPicPr/>
          <p:nvPr/>
        </p:nvPicPr>
        <p:blipFill>
          <a:blip r:embed="rId7"/>
          <a:stretch/>
        </p:blipFill>
        <p:spPr>
          <a:xfrm>
            <a:off x="8103960" y="3943080"/>
            <a:ext cx="3638520" cy="1662480"/>
          </a:xfrm>
          <a:prstGeom prst="rect">
            <a:avLst/>
          </a:prstGeom>
          <a:ln w="0">
            <a:noFill/>
          </a:ln>
        </p:spPr>
      </p:pic>
      <p:sp>
        <p:nvSpPr>
          <p:cNvPr id="196" name="PlaceHolder 1"/>
          <p:cNvSpPr>
            <a:spLocks noGrp="1"/>
          </p:cNvSpPr>
          <p:nvPr>
            <p:ph type="title"/>
          </p:nvPr>
        </p:nvSpPr>
        <p:spPr>
          <a:xfrm>
            <a:off x="1162440" y="134640"/>
            <a:ext cx="9866160" cy="720360"/>
          </a:xfrm>
          <a:prstGeom prst="rect">
            <a:avLst/>
          </a:prstGeom>
          <a:noFill/>
          <a:ln w="0">
            <a:noFill/>
          </a:ln>
        </p:spPr>
        <p:txBody>
          <a:bodyPr lIns="0" tIns="0" rIns="0" bIns="0" anchor="ctr">
            <a:noAutofit/>
          </a:bodyPr>
          <a:lstStyle/>
          <a:p>
            <a:pPr algn="ctr">
              <a:lnSpc>
                <a:spcPct val="90000"/>
              </a:lnSpc>
              <a:spcBef>
                <a:spcPts val="780"/>
              </a:spcBef>
              <a:buNone/>
              <a:tabLst>
                <a:tab pos="0" algn="l"/>
              </a:tabLst>
            </a:pPr>
            <a:r>
              <a:rPr lang="en-US" sz="4400" b="0" strike="noStrike" spc="-1">
                <a:solidFill>
                  <a:srgbClr val="000000"/>
                </a:solidFill>
                <a:latin typeface="Calibri"/>
                <a:ea typeface="DejaVu Sans"/>
              </a:rPr>
              <a:t>Semiconductor growth, talent building</a:t>
            </a:r>
            <a:endParaRPr lang="en-US" sz="44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icture 4"/>
          <p:cNvSpPr/>
          <p:nvPr/>
        </p:nvSpPr>
        <p:spPr>
          <a:xfrm>
            <a:off x="4870800" y="1002600"/>
            <a:ext cx="7152120" cy="2942640"/>
          </a:xfrm>
          <a:prstGeom prst="round2DiagRect">
            <a:avLst>
              <a:gd name="adj1" fmla="val 16667"/>
              <a:gd name="adj2" fmla="val 0"/>
            </a:avLst>
          </a:prstGeom>
          <a:blipFill rotWithShape="0">
            <a:blip r:embed="rId3"/>
            <a:srcRect/>
            <a:stretch/>
          </a:blipFill>
          <a:ln w="88900" cap="sq">
            <a:solidFill>
              <a:srgbClr val="FFFFFF"/>
            </a:solidFill>
            <a:miter/>
          </a:ln>
          <a:effectLst>
            <a:outerShdw blurRad="254160" algn="tl" rotWithShape="0">
              <a:srgbClr val="000000">
                <a:alpha val="43000"/>
              </a:srgbClr>
            </a:outerShdw>
          </a:effectLst>
        </p:spPr>
        <p:style>
          <a:lnRef idx="0">
            <a:scrgbClr r="0" g="0" b="0"/>
          </a:lnRef>
          <a:fillRef idx="0">
            <a:scrgbClr r="0" g="0" b="0"/>
          </a:fillRef>
          <a:effectRef idx="0">
            <a:scrgbClr r="0" g="0" b="0"/>
          </a:effectRef>
          <a:fontRef idx="minor"/>
        </p:style>
      </p:sp>
      <p:pic>
        <p:nvPicPr>
          <p:cNvPr id="198" name="Picture 2"/>
          <p:cNvPicPr/>
          <p:nvPr/>
        </p:nvPicPr>
        <p:blipFill>
          <a:blip r:embed="rId4"/>
          <a:stretch/>
        </p:blipFill>
        <p:spPr>
          <a:xfrm>
            <a:off x="4870800" y="3681720"/>
            <a:ext cx="5968440" cy="3086280"/>
          </a:xfrm>
          <a:prstGeom prst="rect">
            <a:avLst/>
          </a:prstGeom>
          <a:ln w="38100" cap="sq">
            <a:solidFill>
              <a:srgbClr val="000000"/>
            </a:solidFill>
            <a:miter/>
          </a:ln>
          <a:effectLst>
            <a:outerShdw blurRad="50760" dist="37674" dir="2700000" algn="tl" rotWithShape="0">
              <a:srgbClr val="000000">
                <a:alpha val="43000"/>
              </a:srgbClr>
            </a:outerShdw>
          </a:effectLst>
        </p:spPr>
      </p:pic>
      <p:sp>
        <p:nvSpPr>
          <p:cNvPr id="199" name="Picture 6"/>
          <p:cNvSpPr/>
          <p:nvPr/>
        </p:nvSpPr>
        <p:spPr>
          <a:xfrm>
            <a:off x="168840" y="818640"/>
            <a:ext cx="4535640" cy="5485680"/>
          </a:xfrm>
          <a:prstGeom prst="roundRect">
            <a:avLst>
              <a:gd name="adj" fmla="val 16667"/>
            </a:avLst>
          </a:prstGeom>
          <a:blipFill rotWithShape="0">
            <a:blip r:embed="rId5"/>
            <a:srcRect/>
            <a:stretch/>
          </a:blipFill>
          <a:ln w="0">
            <a:noFill/>
          </a:ln>
          <a:effectLst>
            <a:outerShdw blurRad="7632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sp>
      <p:sp>
        <p:nvSpPr>
          <p:cNvPr id="200" name="PlaceHolder 1"/>
          <p:cNvSpPr>
            <a:spLocks noGrp="1"/>
          </p:cNvSpPr>
          <p:nvPr>
            <p:ph type="title"/>
          </p:nvPr>
        </p:nvSpPr>
        <p:spPr>
          <a:xfrm>
            <a:off x="1481040" y="89280"/>
            <a:ext cx="7282800" cy="720360"/>
          </a:xfrm>
          <a:prstGeom prst="rect">
            <a:avLst/>
          </a:prstGeom>
          <a:noFill/>
          <a:ln w="0">
            <a:noFill/>
          </a:ln>
        </p:spPr>
        <p:txBody>
          <a:bodyPr lIns="0" tIns="0" rIns="0" bIns="0" anchor="ctr">
            <a:normAutofit fontScale="74000"/>
          </a:bodyPr>
          <a:lstStyle/>
          <a:p>
            <a:pPr algn="ctr">
              <a:lnSpc>
                <a:spcPct val="90000"/>
              </a:lnSpc>
              <a:spcBef>
                <a:spcPts val="780"/>
              </a:spcBef>
              <a:buNone/>
              <a:tabLst>
                <a:tab pos="0" algn="l"/>
              </a:tabLst>
            </a:pPr>
            <a:r>
              <a:rPr lang="en-US" sz="4400" b="0" strike="noStrike" spc="-1">
                <a:solidFill>
                  <a:srgbClr val="000000"/>
                </a:solidFill>
                <a:latin typeface="Calibri"/>
                <a:ea typeface="DejaVu Sans"/>
              </a:rPr>
              <a:t>Why focus on Design Verification?</a:t>
            </a:r>
            <a:endParaRPr lang="en-US" sz="44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478080" y="3304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What did we work on? </a:t>
            </a:r>
            <a:endParaRPr lang="en-US" sz="4800" b="0" strike="noStrike" spc="-1">
              <a:solidFill>
                <a:srgbClr val="000000"/>
              </a:solidFill>
              <a:latin typeface="Arial"/>
            </a:endParaRPr>
          </a:p>
        </p:txBody>
      </p:sp>
      <p:pic>
        <p:nvPicPr>
          <p:cNvPr id="202" name="Picture 2" descr="Verilator Pt.1: Introduction :: It's Embedded!"/>
          <p:cNvPicPr/>
          <p:nvPr/>
        </p:nvPicPr>
        <p:blipFill>
          <a:blip r:embed="rId3"/>
          <a:stretch/>
        </p:blipFill>
        <p:spPr>
          <a:xfrm>
            <a:off x="478080" y="2131560"/>
            <a:ext cx="2961720" cy="1542240"/>
          </a:xfrm>
          <a:prstGeom prst="rect">
            <a:avLst/>
          </a:prstGeom>
          <a:ln w="0">
            <a:noFill/>
          </a:ln>
        </p:spPr>
      </p:pic>
      <p:grpSp>
        <p:nvGrpSpPr>
          <p:cNvPr id="203" name="Group 3"/>
          <p:cNvGrpSpPr/>
          <p:nvPr/>
        </p:nvGrpSpPr>
        <p:grpSpPr>
          <a:xfrm>
            <a:off x="7857360" y="2373840"/>
            <a:ext cx="4138920" cy="4076280"/>
            <a:chOff x="7857360" y="2373840"/>
            <a:chExt cx="4138920" cy="4076280"/>
          </a:xfrm>
        </p:grpSpPr>
        <p:pic>
          <p:nvPicPr>
            <p:cNvPr id="204" name="Picture 4" descr="Sampling point of Assertions | Verification Academy"/>
            <p:cNvPicPr/>
            <p:nvPr/>
          </p:nvPicPr>
          <p:blipFill>
            <a:blip r:embed="rId4"/>
            <a:stretch/>
          </p:blipFill>
          <p:spPr>
            <a:xfrm>
              <a:off x="7857360" y="2373840"/>
              <a:ext cx="4138920" cy="3207240"/>
            </a:xfrm>
            <a:prstGeom prst="rect">
              <a:avLst/>
            </a:prstGeom>
            <a:ln w="127000" cap="rnd">
              <a:solidFill>
                <a:srgbClr val="558ED5"/>
              </a:solidFill>
              <a:round/>
            </a:ln>
            <a:effectLst>
              <a:outerShdw blurRad="76320" dist="94651" dir="10512009"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 name="Picture 6" descr="SystemVerilog - Wikipedia"/>
            <p:cNvPicPr/>
            <p:nvPr/>
          </p:nvPicPr>
          <p:blipFill>
            <a:blip r:embed="rId5"/>
            <a:stretch/>
          </p:blipFill>
          <p:spPr>
            <a:xfrm>
              <a:off x="8310960" y="5365800"/>
              <a:ext cx="2481480" cy="1084320"/>
            </a:xfrm>
            <a:prstGeom prst="rect">
              <a:avLst/>
            </a:prstGeom>
            <a:ln w="127000" cap="rnd">
              <a:solidFill>
                <a:srgbClr val="558ED5"/>
              </a:solidFill>
              <a:round/>
            </a:ln>
            <a:effectLst>
              <a:outerShdw blurRad="76320" dist="94651" dir="10512009"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pic>
        <p:nvPicPr>
          <p:cNvPr id="206" name="Picture 8" descr="FOSSi Foundation · GitHub"/>
          <p:cNvPicPr/>
          <p:nvPr/>
        </p:nvPicPr>
        <p:blipFill>
          <a:blip r:embed="rId6"/>
          <a:stretch/>
        </p:blipFill>
        <p:spPr>
          <a:xfrm>
            <a:off x="4762440" y="2095560"/>
            <a:ext cx="2089800" cy="2089800"/>
          </a:xfrm>
          <a:prstGeom prst="rect">
            <a:avLst/>
          </a:prstGeom>
          <a:ln w="0">
            <a:noFill/>
          </a:ln>
        </p:spPr>
      </p:pic>
      <p:pic>
        <p:nvPicPr>
          <p:cNvPr id="207" name="Picture 10" descr="What is the Use of Unit Testing? - The Official 360logica Blog"/>
          <p:cNvPicPr/>
          <p:nvPr/>
        </p:nvPicPr>
        <p:blipFill>
          <a:blip r:embed="rId7"/>
          <a:stretch/>
        </p:blipFill>
        <p:spPr>
          <a:xfrm>
            <a:off x="4110480" y="4661640"/>
            <a:ext cx="3511080" cy="1788480"/>
          </a:xfrm>
          <a:prstGeom prst="rect">
            <a:avLst/>
          </a:prstGeom>
          <a:ln w="0">
            <a:noFill/>
          </a:ln>
        </p:spPr>
      </p:pic>
      <p:pic>
        <p:nvPicPr>
          <p:cNvPr id="208" name="Picture 12" descr="SVUnit | AgileSoC"/>
          <p:cNvPicPr/>
          <p:nvPr/>
        </p:nvPicPr>
        <p:blipFill>
          <a:blip r:embed="rId8"/>
          <a:stretch/>
        </p:blipFill>
        <p:spPr>
          <a:xfrm>
            <a:off x="598680" y="4420080"/>
            <a:ext cx="3057480" cy="1260360"/>
          </a:xfrm>
          <a:prstGeom prst="rect">
            <a:avLst/>
          </a:prstGeom>
          <a:ln w="0">
            <a:noFill/>
          </a:ln>
        </p:spPr>
      </p:pic>
      <p:pic>
        <p:nvPicPr>
          <p:cNvPr id="209" name="Picture 14" descr="AMBA - Advanced Microcontroller Bus Architecture - YouTube"/>
          <p:cNvPicPr/>
          <p:nvPr/>
        </p:nvPicPr>
        <p:blipFill>
          <a:blip r:embed="rId9"/>
          <a:srcRect l="12428" t="7097" r="15325" b="22845"/>
          <a:stretch/>
        </p:blipFill>
        <p:spPr>
          <a:xfrm>
            <a:off x="8649000" y="150480"/>
            <a:ext cx="3357360" cy="1944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598680" y="7822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Our approach</a:t>
            </a:r>
            <a:endParaRPr lang="en-US" sz="4800" b="0" strike="noStrike" spc="-1">
              <a:solidFill>
                <a:srgbClr val="000000"/>
              </a:solidFill>
              <a:latin typeface="Arial"/>
            </a:endParaRPr>
          </a:p>
        </p:txBody>
      </p:sp>
      <p:sp>
        <p:nvSpPr>
          <p:cNvPr id="211" name="PlaceHolder 2"/>
          <p:cNvSpPr>
            <a:spLocks noGrp="1"/>
          </p:cNvSpPr>
          <p:nvPr>
            <p:ph/>
          </p:nvPr>
        </p:nvSpPr>
        <p:spPr>
          <a:xfrm>
            <a:off x="321840" y="1800000"/>
            <a:ext cx="5773320" cy="4507560"/>
          </a:xfrm>
          <a:prstGeom prst="rect">
            <a:avLst/>
          </a:prstGeom>
          <a:solidFill>
            <a:srgbClr val="FFFFFF"/>
          </a:solidFill>
          <a:ln w="25560">
            <a:solidFill>
              <a:srgbClr val="4BACC6"/>
            </a:solidFill>
            <a:miter/>
          </a:ln>
        </p:spPr>
        <p:txBody>
          <a:bodyPr lIns="90000" tIns="45000" rIns="90000" bIns="45000" anchor="t">
            <a:normAutofit fontScale="94000"/>
          </a:bodyPr>
          <a:lstStyle/>
          <a:p>
            <a:pPr marL="228600" indent="-228600">
              <a:lnSpc>
                <a:spcPct val="90000"/>
              </a:lnSpc>
              <a:spcBef>
                <a:spcPts val="1001"/>
              </a:spcBef>
              <a:buClr>
                <a:srgbClr val="002060"/>
              </a:buClr>
              <a:buFont typeface="Arial"/>
              <a:buChar char="•"/>
            </a:pPr>
            <a:r>
              <a:rPr lang="en-IN" sz="3740" b="0" strike="noStrike" spc="-1">
                <a:solidFill>
                  <a:srgbClr val="002060"/>
                </a:solidFill>
                <a:latin typeface="Arial"/>
                <a:ea typeface="DejaVu Sans"/>
              </a:rPr>
              <a:t>Code SVA</a:t>
            </a:r>
            <a:endParaRPr lang="en-US" sz="374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IN" sz="2400" b="0" strike="noStrike" spc="-1">
                <a:solidFill>
                  <a:srgbClr val="002060"/>
                </a:solidFill>
                <a:latin typeface="Arial"/>
                <a:ea typeface="DejaVu Sans"/>
              </a:rPr>
              <a:t>Subset for Verilator</a:t>
            </a:r>
            <a:endParaRPr lang="en-US" sz="2400" b="0" strike="noStrike" spc="-1">
              <a:solidFill>
                <a:srgbClr val="000000"/>
              </a:solidFill>
              <a:latin typeface="Arial"/>
            </a:endParaRPr>
          </a:p>
          <a:p>
            <a:pPr marL="228600" indent="-228600">
              <a:lnSpc>
                <a:spcPct val="90000"/>
              </a:lnSpc>
              <a:spcBef>
                <a:spcPts val="1001"/>
              </a:spcBef>
              <a:buClr>
                <a:srgbClr val="002060"/>
              </a:buClr>
              <a:buFont typeface="Arial"/>
              <a:buChar char="•"/>
            </a:pPr>
            <a:r>
              <a:rPr lang="en-US" sz="3740" b="0" strike="noStrike" spc="-1">
                <a:solidFill>
                  <a:srgbClr val="002060"/>
                </a:solidFill>
                <a:latin typeface="Arial"/>
                <a:ea typeface="DejaVu Sans"/>
              </a:rPr>
              <a:t>Write Unit test per assertion</a:t>
            </a:r>
            <a:endParaRPr lang="en-US" sz="374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400" b="0" strike="noStrike" spc="-1">
                <a:solidFill>
                  <a:srgbClr val="002060"/>
                </a:solidFill>
                <a:latin typeface="Arial"/>
                <a:ea typeface="DejaVu Sans"/>
              </a:rPr>
              <a:t>Much easier to “test”</a:t>
            </a:r>
            <a:endParaRPr lang="en-US" sz="24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400" b="0" strike="noStrike" spc="-1">
                <a:solidFill>
                  <a:srgbClr val="002060"/>
                </a:solidFill>
                <a:latin typeface="Arial"/>
                <a:ea typeface="DejaVu Sans"/>
              </a:rPr>
              <a:t>PASS and FAIL tests</a:t>
            </a:r>
            <a:endParaRPr lang="en-US" sz="24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400" b="0" strike="noStrike" spc="-1">
                <a:solidFill>
                  <a:srgbClr val="002060"/>
                </a:solidFill>
                <a:latin typeface="Arial"/>
                <a:ea typeface="DejaVu Sans"/>
              </a:rPr>
              <a:t>Use SVUnit</a:t>
            </a:r>
            <a:endParaRPr lang="en-US" sz="2400" b="0" strike="noStrike" spc="-1">
              <a:solidFill>
                <a:srgbClr val="000000"/>
              </a:solidFill>
              <a:latin typeface="Arial"/>
            </a:endParaRPr>
          </a:p>
          <a:p>
            <a:pPr marL="228600" indent="-228600">
              <a:lnSpc>
                <a:spcPct val="90000"/>
              </a:lnSpc>
              <a:spcBef>
                <a:spcPts val="1001"/>
              </a:spcBef>
              <a:buClr>
                <a:srgbClr val="002060"/>
              </a:buClr>
              <a:buFont typeface="Arial"/>
              <a:buChar char="•"/>
            </a:pPr>
            <a:r>
              <a:rPr lang="en-US" sz="3740" b="0" strike="noStrike" spc="-1">
                <a:solidFill>
                  <a:srgbClr val="002060"/>
                </a:solidFill>
                <a:latin typeface="Arial"/>
                <a:ea typeface="DejaVu Sans"/>
              </a:rPr>
              <a:t>Run, debug, fix</a:t>
            </a:r>
            <a:endParaRPr lang="en-US" sz="374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400" b="0" strike="noStrike" spc="-1">
                <a:solidFill>
                  <a:srgbClr val="002060"/>
                </a:solidFill>
                <a:latin typeface="Arial"/>
                <a:ea typeface="DejaVu Sans"/>
              </a:rPr>
              <a:t>VCD + GTKWave</a:t>
            </a:r>
            <a:endParaRPr lang="en-US" sz="2400" b="0" strike="noStrike" spc="-1">
              <a:solidFill>
                <a:srgbClr val="000000"/>
              </a:solidFill>
              <a:latin typeface="Arial"/>
            </a:endParaRPr>
          </a:p>
          <a:p>
            <a:pPr marL="685800" lvl="1" indent="-228600">
              <a:lnSpc>
                <a:spcPct val="90000"/>
              </a:lnSpc>
              <a:spcBef>
                <a:spcPts val="499"/>
              </a:spcBef>
              <a:buClr>
                <a:srgbClr val="002060"/>
              </a:buClr>
              <a:buFont typeface="Arial"/>
              <a:buChar char="•"/>
            </a:pPr>
            <a:r>
              <a:rPr lang="en-US" sz="2400" b="0" strike="noStrike" spc="-1">
                <a:solidFill>
                  <a:srgbClr val="002060"/>
                </a:solidFill>
                <a:latin typeface="Arial"/>
                <a:ea typeface="DejaVu Sans"/>
              </a:rPr>
              <a:t>sv_wateterm – log-based wave tracing</a:t>
            </a:r>
            <a:endParaRPr lang="en-US" sz="2400" b="0" strike="noStrike" spc="-1">
              <a:solidFill>
                <a:srgbClr val="000000"/>
              </a:solidFill>
              <a:latin typeface="Arial"/>
            </a:endParaRPr>
          </a:p>
        </p:txBody>
      </p:sp>
      <p:pic>
        <p:nvPicPr>
          <p:cNvPr id="212" name="Picture 2" descr="Verilator Pt.1: Introduction :: It's Embedded!"/>
          <p:cNvPicPr/>
          <p:nvPr/>
        </p:nvPicPr>
        <p:blipFill>
          <a:blip r:embed="rId2"/>
          <a:stretch/>
        </p:blipFill>
        <p:spPr>
          <a:xfrm>
            <a:off x="7759800" y="1886040"/>
            <a:ext cx="2961720" cy="1542240"/>
          </a:xfrm>
          <a:prstGeom prst="rect">
            <a:avLst/>
          </a:prstGeom>
          <a:ln w="0">
            <a:noFill/>
          </a:ln>
        </p:spPr>
      </p:pic>
      <p:pic>
        <p:nvPicPr>
          <p:cNvPr id="213" name="Picture 12" descr="SVUnit | AgileSoC"/>
          <p:cNvPicPr/>
          <p:nvPr/>
        </p:nvPicPr>
        <p:blipFill>
          <a:blip r:embed="rId3"/>
          <a:stretch/>
        </p:blipFill>
        <p:spPr>
          <a:xfrm>
            <a:off x="7759800" y="3796560"/>
            <a:ext cx="3057480" cy="1260360"/>
          </a:xfrm>
          <a:prstGeom prst="rect">
            <a:avLst/>
          </a:prstGeom>
          <a:ln w="0">
            <a:noFill/>
          </a:ln>
        </p:spPr>
      </p:pic>
      <p:pic>
        <p:nvPicPr>
          <p:cNvPr id="214" name="Picture 8"/>
          <p:cNvPicPr/>
          <p:nvPr/>
        </p:nvPicPr>
        <p:blipFill>
          <a:blip r:embed="rId4"/>
          <a:stretch/>
        </p:blipFill>
        <p:spPr>
          <a:xfrm>
            <a:off x="7566480" y="5519520"/>
            <a:ext cx="3218400" cy="7884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598680" y="782280"/>
            <a:ext cx="10994040" cy="1017360"/>
          </a:xfrm>
          <a:prstGeom prst="rect">
            <a:avLst/>
          </a:prstGeom>
          <a:noFill/>
          <a:ln w="0">
            <a:noFill/>
          </a:ln>
        </p:spPr>
        <p:txBody>
          <a:bodyPr lIns="90000" tIns="45000" rIns="90000" bIns="45000" anchor="ctr">
            <a:noAutofit/>
          </a:bodyPr>
          <a:lstStyle/>
          <a:p>
            <a:pPr>
              <a:lnSpc>
                <a:spcPct val="90000"/>
              </a:lnSpc>
              <a:buNone/>
            </a:pPr>
            <a:r>
              <a:rPr lang="en-IN" sz="4800" b="0" strike="noStrike" spc="-1">
                <a:solidFill>
                  <a:srgbClr val="7030A0"/>
                </a:solidFill>
                <a:latin typeface="Arial"/>
                <a:ea typeface="DejaVu Sans"/>
              </a:rPr>
              <a:t>AHB-Lite Assertions - list</a:t>
            </a:r>
            <a:endParaRPr lang="en-US" sz="4800" b="0" strike="noStrike" spc="-1">
              <a:solidFill>
                <a:srgbClr val="000000"/>
              </a:solidFill>
              <a:latin typeface="Arial"/>
            </a:endParaRPr>
          </a:p>
        </p:txBody>
      </p:sp>
      <p:pic>
        <p:nvPicPr>
          <p:cNvPr id="216" name="Content Placeholder 7" descr="Calendar&#10;&#10;Description automatically generated with medium confidence"/>
          <p:cNvPicPr/>
          <p:nvPr/>
        </p:nvPicPr>
        <p:blipFill>
          <a:blip r:embed="rId2"/>
          <a:srcRect l="2001" r="2137"/>
          <a:stretch/>
        </p:blipFill>
        <p:spPr>
          <a:xfrm>
            <a:off x="228960" y="2115360"/>
            <a:ext cx="6103800" cy="1713960"/>
          </a:xfrm>
          <a:prstGeom prst="rect">
            <a:avLst/>
          </a:prstGeom>
          <a:ln w="0">
            <a:noFill/>
          </a:ln>
        </p:spPr>
      </p:pic>
      <p:pic>
        <p:nvPicPr>
          <p:cNvPr id="217" name="Picture 4"/>
          <p:cNvPicPr/>
          <p:nvPr/>
        </p:nvPicPr>
        <p:blipFill>
          <a:blip r:embed="rId3"/>
          <a:stretch/>
        </p:blipFill>
        <p:spPr>
          <a:xfrm>
            <a:off x="228960" y="3885120"/>
            <a:ext cx="6103800" cy="2509560"/>
          </a:xfrm>
          <a:prstGeom prst="rect">
            <a:avLst/>
          </a:prstGeom>
          <a:ln w="0">
            <a:noFill/>
          </a:ln>
        </p:spPr>
      </p:pic>
      <p:pic>
        <p:nvPicPr>
          <p:cNvPr id="218" name="Picture 9"/>
          <p:cNvPicPr/>
          <p:nvPr/>
        </p:nvPicPr>
        <p:blipFill>
          <a:blip r:embed="rId4"/>
          <a:stretch/>
        </p:blipFill>
        <p:spPr>
          <a:xfrm>
            <a:off x="6610680" y="1947960"/>
            <a:ext cx="5580720" cy="444708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598680" y="78228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Sample AHB assertion</a:t>
            </a:r>
            <a:endParaRPr lang="en-US" sz="4800" b="0" strike="noStrike" spc="-1">
              <a:solidFill>
                <a:srgbClr val="000000"/>
              </a:solidFill>
              <a:latin typeface="Arial"/>
            </a:endParaRPr>
          </a:p>
        </p:txBody>
      </p:sp>
      <p:pic>
        <p:nvPicPr>
          <p:cNvPr id="220" name="Picture 238"/>
          <p:cNvPicPr/>
          <p:nvPr/>
        </p:nvPicPr>
        <p:blipFill>
          <a:blip r:embed="rId2"/>
          <a:stretch/>
        </p:blipFill>
        <p:spPr>
          <a:xfrm rot="16800">
            <a:off x="2118600" y="2838960"/>
            <a:ext cx="8314560" cy="2360160"/>
          </a:xfrm>
          <a:prstGeom prst="rect">
            <a:avLst/>
          </a:prstGeom>
          <a:ln w="0">
            <a:noFill/>
          </a:ln>
        </p:spPr>
      </p:pic>
      <p:sp>
        <p:nvSpPr>
          <p:cNvPr id="221" name="Speech Bubble: Rectangle with Corners Rounded 1"/>
          <p:cNvSpPr/>
          <p:nvPr/>
        </p:nvSpPr>
        <p:spPr>
          <a:xfrm>
            <a:off x="360000" y="3960000"/>
            <a:ext cx="1404720" cy="539640"/>
          </a:xfrm>
          <a:prstGeom prst="wedgeRoundRectCallout">
            <a:avLst>
              <a:gd name="adj1" fmla="val 101724"/>
              <a:gd name="adj2" fmla="val -49798"/>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Antecedent</a:t>
            </a:r>
            <a:endParaRPr lang="en-IN" sz="1800" b="0" strike="noStrike" spc="-1">
              <a:latin typeface="Arial"/>
            </a:endParaRPr>
          </a:p>
        </p:txBody>
      </p:sp>
      <p:sp>
        <p:nvSpPr>
          <p:cNvPr id="222" name="Speech Bubble: Rectangle with Corners Rounded 2"/>
          <p:cNvSpPr/>
          <p:nvPr/>
        </p:nvSpPr>
        <p:spPr>
          <a:xfrm>
            <a:off x="360000" y="5220000"/>
            <a:ext cx="1439640" cy="722520"/>
          </a:xfrm>
          <a:prstGeom prst="wedgeRoundRectCallout">
            <a:avLst>
              <a:gd name="adj1" fmla="val 77663"/>
              <a:gd name="adj2" fmla="val -129165"/>
              <a:gd name="adj3" fmla="val 16667"/>
            </a:avLst>
          </a:prstGeom>
          <a:solidFill>
            <a:srgbClr val="C0504D"/>
          </a:solidFill>
          <a:ln>
            <a:solidFill>
              <a:srgbClr val="8E3B38"/>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Fail action block</a:t>
            </a:r>
            <a:endParaRPr lang="en-IN" sz="1800" b="0" strike="noStrike" spc="-1">
              <a:latin typeface="Arial"/>
            </a:endParaRPr>
          </a:p>
        </p:txBody>
      </p:sp>
      <p:sp>
        <p:nvSpPr>
          <p:cNvPr id="223" name="Speech Bubble: Rectangle with Corners Rounded 3"/>
          <p:cNvSpPr/>
          <p:nvPr/>
        </p:nvSpPr>
        <p:spPr>
          <a:xfrm>
            <a:off x="4680000" y="6120000"/>
            <a:ext cx="1619640" cy="539640"/>
          </a:xfrm>
          <a:prstGeom prst="wedgeRoundRectCallout">
            <a:avLst>
              <a:gd name="adj1" fmla="val -32862"/>
              <a:gd name="adj2" fmla="val -410989"/>
              <a:gd name="adj3" fmla="val 16667"/>
            </a:avLst>
          </a:prstGeom>
          <a:solidFill>
            <a:srgbClr val="8064A2"/>
          </a:solidFill>
          <a:ln>
            <a:solidFill>
              <a:srgbClr val="5E4977"/>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r>
              <a:rPr lang="en-IN" sz="1800" b="0" strike="noStrike" spc="-1">
                <a:solidFill>
                  <a:srgbClr val="FFFFFF"/>
                </a:solidFill>
                <a:latin typeface="Arial"/>
                <a:ea typeface="DejaVu Sans"/>
              </a:rPr>
              <a:t>Consequent</a:t>
            </a:r>
            <a:endParaRPr lang="en-IN"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598680" y="782280"/>
            <a:ext cx="10994040" cy="1017360"/>
          </a:xfrm>
          <a:prstGeom prst="rect">
            <a:avLst/>
          </a:prstGeom>
          <a:noFill/>
          <a:ln w="0">
            <a:noFill/>
          </a:ln>
        </p:spPr>
        <p:txBody>
          <a:bodyPr lIns="0" tIns="0" rIns="0" bIns="0" anchor="ctr">
            <a:noAutofit/>
          </a:bodyPr>
          <a:lstStyle/>
          <a:p>
            <a:pPr>
              <a:lnSpc>
                <a:spcPct val="90000"/>
              </a:lnSpc>
              <a:buNone/>
            </a:pPr>
            <a:r>
              <a:rPr lang="en-IN" sz="4800" b="0" strike="noStrike" spc="-1">
                <a:solidFill>
                  <a:srgbClr val="7030A0"/>
                </a:solidFill>
                <a:latin typeface="Arial"/>
                <a:ea typeface="DejaVu Sans"/>
              </a:rPr>
              <a:t>Unit Tests for AHB assertion</a:t>
            </a:r>
            <a:endParaRPr lang="en-US" sz="4800" b="0" strike="noStrike" spc="-1">
              <a:solidFill>
                <a:srgbClr val="000000"/>
              </a:solidFill>
              <a:latin typeface="Arial"/>
            </a:endParaRPr>
          </a:p>
        </p:txBody>
      </p:sp>
      <p:pic>
        <p:nvPicPr>
          <p:cNvPr id="225" name="Picture 243"/>
          <p:cNvPicPr/>
          <p:nvPr/>
        </p:nvPicPr>
        <p:blipFill>
          <a:blip r:embed="rId2"/>
          <a:stretch/>
        </p:blipFill>
        <p:spPr>
          <a:xfrm>
            <a:off x="900000" y="2023560"/>
            <a:ext cx="5323680" cy="427608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TotalTime>
  <Words>895</Words>
  <Application>Microsoft Office PowerPoint</Application>
  <PresentationFormat>Widescreen</PresentationFormat>
  <Paragraphs>114</Paragraphs>
  <Slides>21</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Symbol</vt:lpstr>
      <vt:lpstr>Times New Roman</vt:lpstr>
      <vt:lpstr>Trebuchet MS</vt:lpstr>
      <vt:lpstr>Wingdings</vt:lpstr>
      <vt:lpstr>Office Theme</vt:lpstr>
      <vt:lpstr>Office Theme</vt:lpstr>
      <vt:lpstr>Office Theme</vt:lpstr>
      <vt:lpstr>Office Theme</vt:lpstr>
      <vt:lpstr>Code-Test-Verify all for free - SystemVerilog Assertions + Verilator</vt:lpstr>
      <vt:lpstr>PowerPoint Presentation</vt:lpstr>
      <vt:lpstr>Semiconductor growth, talent building</vt:lpstr>
      <vt:lpstr>Why focus on Design Verification?</vt:lpstr>
      <vt:lpstr>What did we work on? </vt:lpstr>
      <vt:lpstr>Our approach</vt:lpstr>
      <vt:lpstr>AHB-Lite Assertions - list</vt:lpstr>
      <vt:lpstr>Sample AHB assertion</vt:lpstr>
      <vt:lpstr>Unit Tests for AHB assertion</vt:lpstr>
      <vt:lpstr>PowerPoint Presentation</vt:lpstr>
      <vt:lpstr>Sample AXI assertion</vt:lpstr>
      <vt:lpstr>Unit Tests for AXI assertion</vt:lpstr>
      <vt:lpstr>APB Assertions - list</vt:lpstr>
      <vt:lpstr>Sample APB assertion</vt:lpstr>
      <vt:lpstr>Unit Tests for APB assertion</vt:lpstr>
      <vt:lpstr>Unit tests – testsuite, PASS/FAIL</vt:lpstr>
      <vt:lpstr>GitHub repos/projects - references</vt:lpstr>
      <vt:lpstr>Results Table</vt:lpstr>
      <vt:lpstr>Advantages</vt:lpstr>
      <vt:lpstr>Opensource – reflecting from Poetic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Code-Test-Verify all for free - SystemVerilog Assertions + Verilator</dc:title>
  <dc:subject/>
  <dc:creator>VerifWorks</dc:creator>
  <dc:description/>
  <cp:lastModifiedBy>Kasthuri S</cp:lastModifiedBy>
  <cp:revision>14</cp:revision>
  <dcterms:created xsi:type="dcterms:W3CDTF">2011-11-23T07:37:04Z</dcterms:created>
  <dcterms:modified xsi:type="dcterms:W3CDTF">2023-07-28T14:16:09Z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y fmtid="{D5CDD505-2E9C-101B-9397-08002B2CF9AE}" pid="3" name="Document_Confidentiality">
    <vt:lpwstr>Unrestricted</vt:lpwstr>
  </property>
  <property fmtid="{D5CDD505-2E9C-101B-9397-08002B2CF9AE}" pid="4" name="MSIP_Label_6f75f480-7803-4ee9-bb54-84d0635fdbe7_ActionId">
    <vt:lpwstr>38c0abd5-c799-45e9-985a-ca31d84c522b</vt:lpwstr>
  </property>
  <property fmtid="{D5CDD505-2E9C-101B-9397-08002B2CF9AE}" pid="5" name="MSIP_Label_6f75f480-7803-4ee9-bb54-84d0635fdbe7_ContentBits">
    <vt:lpwstr>0</vt:lpwstr>
  </property>
  <property fmtid="{D5CDD505-2E9C-101B-9397-08002B2CF9AE}" pid="6" name="MSIP_Label_6f75f480-7803-4ee9-bb54-84d0635fdbe7_Enabled">
    <vt:lpwstr>true</vt:lpwstr>
  </property>
  <property fmtid="{D5CDD505-2E9C-101B-9397-08002B2CF9AE}" pid="7" name="MSIP_Label_6f75f480-7803-4ee9-bb54-84d0635fdbe7_Method">
    <vt:lpwstr>Privileged</vt:lpwstr>
  </property>
  <property fmtid="{D5CDD505-2E9C-101B-9397-08002B2CF9AE}" pid="8" name="MSIP_Label_6f75f480-7803-4ee9-bb54-84d0635fdbe7_Name">
    <vt:lpwstr>unrestricted</vt:lpwstr>
  </property>
  <property fmtid="{D5CDD505-2E9C-101B-9397-08002B2CF9AE}" pid="9" name="MSIP_Label_6f75f480-7803-4ee9-bb54-84d0635fdbe7_SetDate">
    <vt:lpwstr>2022-12-15T10:58:23Z</vt:lpwstr>
  </property>
  <property fmtid="{D5CDD505-2E9C-101B-9397-08002B2CF9AE}" pid="10" name="MSIP_Label_6f75f480-7803-4ee9-bb54-84d0635fdbe7_SiteId">
    <vt:lpwstr>38ae3bcd-9579-4fd4-adda-b42e1495d55a</vt:lpwstr>
  </property>
  <property fmtid="{D5CDD505-2E9C-101B-9397-08002B2CF9AE}" pid="11" name="Notes">
    <vt:i4>5</vt:i4>
  </property>
  <property fmtid="{D5CDD505-2E9C-101B-9397-08002B2CF9AE}" pid="12" name="PresentationFormat">
    <vt:lpwstr>Widescreen</vt:lpwstr>
  </property>
  <property fmtid="{D5CDD505-2E9C-101B-9397-08002B2CF9AE}" pid="13" name="Slides">
    <vt:i4>19</vt:i4>
  </property>
</Properties>
</file>