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10048875" cy="6918325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Montserrat"/>
      <p:bold r:id="rId23"/>
      <p:boldItalic r:id="rId24"/>
    </p:embeddedFont>
    <p:embeddedFont>
      <p:font typeface="Open Sans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jSPRDDdxP78PqKXiZR9Rcgz/U7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bold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4354512" cy="34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6375" lIns="92750" spcFirstLastPara="1" rIns="92750" wrap="square" tIns="463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92038" y="0"/>
            <a:ext cx="4354512" cy="34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6375" lIns="92750" spcFirstLastPara="1" rIns="92750" wrap="square" tIns="463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  <a:noFill/>
          <a:ln>
            <a:noFill/>
          </a:ln>
        </p:spPr>
        <p:txBody>
          <a:bodyPr anchorCtr="0" anchor="t" bIns="46375" lIns="92750" spcFirstLastPara="1" rIns="92750" wrap="square" tIns="46375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6571208"/>
            <a:ext cx="4354512" cy="345917"/>
          </a:xfrm>
          <a:prstGeom prst="rect">
            <a:avLst/>
          </a:prstGeom>
          <a:noFill/>
          <a:ln>
            <a:noFill/>
          </a:ln>
        </p:spPr>
        <p:txBody>
          <a:bodyPr anchorCtr="0" anchor="b" bIns="46375" lIns="92750" spcFirstLastPara="1" rIns="92750" wrap="square" tIns="463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  <a:noFill/>
          <a:ln>
            <a:noFill/>
          </a:ln>
        </p:spPr>
        <p:txBody>
          <a:bodyPr anchorCtr="0" anchor="b" bIns="46375" lIns="92750" spcFirstLastPara="1" rIns="92750" wrap="square" tIns="463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0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0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1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1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2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3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3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7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8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9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/>
          <p:nvPr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5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343" y="6095476"/>
            <a:ext cx="1176058" cy="68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609600" y="1447801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9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9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2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3869" y="6228949"/>
            <a:ext cx="94593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69114" y="6073503"/>
            <a:ext cx="1175435" cy="7040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Relationship Id="rId5" Type="http://schemas.openxmlformats.org/officeDocument/2006/relationships/image" Target="../media/image4.png"/><Relationship Id="rId6" Type="http://schemas.openxmlformats.org/officeDocument/2006/relationships/image" Target="../media/image20.png"/><Relationship Id="rId7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658130"/>
            <a:ext cx="12192000" cy="2161270"/>
          </a:xfrm>
          <a:prstGeom prst="rect">
            <a:avLst/>
          </a:prstGeom>
          <a:gradFill>
            <a:gsLst>
              <a:gs pos="0">
                <a:schemeClr val="lt1"/>
              </a:gs>
              <a:gs pos="41000">
                <a:srgbClr val="5586BF"/>
              </a:gs>
              <a:gs pos="70000">
                <a:srgbClr val="618EC4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0" y="3048000"/>
            <a:ext cx="12192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7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Damandeep Saini, Chethan AS, Anil Deshpande, Raviteja Gopagiri, Somasundar, Niharika Sachdeva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 txBox="1"/>
          <p:nvPr>
            <p:ph idx="11" type="ftr"/>
          </p:nvPr>
        </p:nvSpPr>
        <p:spPr>
          <a:xfrm>
            <a:off x="21336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© Accellera Systems Initiative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0" y="658125"/>
            <a:ext cx="121227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53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Adopting Register Change Dump Methodology for RISC-V </a:t>
            </a:r>
            <a:endParaRPr sz="1100"/>
          </a:p>
          <a:p>
            <a:pPr indent="0" lvl="0" marL="0" marR="0" rtl="0" algn="ctr">
              <a:lnSpc>
                <a:spcPct val="1753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functional Verification </a:t>
            </a:r>
            <a:endParaRPr sz="1100"/>
          </a:p>
        </p:txBody>
      </p:sp>
      <p:sp>
        <p:nvSpPr>
          <p:cNvPr id="94" name="Google Shape;94;p1"/>
          <p:cNvSpPr/>
          <p:nvPr/>
        </p:nvSpPr>
        <p:spPr>
          <a:xfrm>
            <a:off x="4114800" y="4724400"/>
            <a:ext cx="3968418" cy="1546591"/>
          </a:xfrm>
          <a:custGeom>
            <a:rect b="b" l="l" r="r" t="t"/>
            <a:pathLst>
              <a:path extrusionOk="0" h="2708461" w="7022435">
                <a:moveTo>
                  <a:pt x="0" y="0"/>
                </a:moveTo>
                <a:lnTo>
                  <a:pt x="7022434" y="0"/>
                </a:lnTo>
                <a:lnTo>
                  <a:pt x="7022434" y="2708461"/>
                </a:lnTo>
                <a:lnTo>
                  <a:pt x="0" y="2708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967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244" y="1233714"/>
            <a:ext cx="9377956" cy="562082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0"/>
          <p:cNvSpPr/>
          <p:nvPr/>
        </p:nvSpPr>
        <p:spPr>
          <a:xfrm rot="2588501">
            <a:off x="9420687" y="-3087996"/>
            <a:ext cx="5544890" cy="7010856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0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0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p10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42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484" name="Google Shape;484;p10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486" name="Google Shape;486;p10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487" name="Google Shape;487;p10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4794880" y="0"/>
            <a:ext cx="2444120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0"/>
          <p:cNvSpPr/>
          <p:nvPr/>
        </p:nvSpPr>
        <p:spPr>
          <a:xfrm rot="-1385722">
            <a:off x="-1419553" y="1432751"/>
            <a:ext cx="3969823" cy="931104"/>
          </a:xfrm>
          <a:custGeom>
            <a:rect b="b" l="l" r="r" t="t"/>
            <a:pathLst>
              <a:path extrusionOk="0" h="3934346" w="16774342">
                <a:moveTo>
                  <a:pt x="0" y="0"/>
                </a:moveTo>
                <a:lnTo>
                  <a:pt x="16774342" y="0"/>
                </a:lnTo>
                <a:lnTo>
                  <a:pt x="16774342" y="3934346"/>
                </a:lnTo>
                <a:lnTo>
                  <a:pt x="0" y="3934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  <a:reflection blurRad="0" dir="5400000" dist="50800" endA="300" endPos="555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0"/>
          <p:cNvSpPr/>
          <p:nvPr/>
        </p:nvSpPr>
        <p:spPr>
          <a:xfrm rot="-1523625">
            <a:off x="-8202" y="1432555"/>
            <a:ext cx="22188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FRAMEWORK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1"/>
          <p:cNvSpPr/>
          <p:nvPr/>
        </p:nvSpPr>
        <p:spPr>
          <a:xfrm rot="-5400000">
            <a:off x="9487678" y="154281"/>
            <a:ext cx="2873118" cy="2535527"/>
          </a:xfrm>
          <a:custGeom>
            <a:rect b="b" l="l" r="r" t="t"/>
            <a:pathLst>
              <a:path extrusionOk="0" h="3387263" w="3838258">
                <a:moveTo>
                  <a:pt x="0" y="0"/>
                </a:moveTo>
                <a:lnTo>
                  <a:pt x="3838259" y="0"/>
                </a:lnTo>
                <a:lnTo>
                  <a:pt x="3838259" y="3387263"/>
                </a:lnTo>
                <a:lnTo>
                  <a:pt x="0" y="3387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11"/>
          <p:cNvSpPr/>
          <p:nvPr/>
        </p:nvSpPr>
        <p:spPr>
          <a:xfrm rot="2588501">
            <a:off x="9420687" y="-3087996"/>
            <a:ext cx="5544890" cy="7010856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1"/>
          <p:cNvSpPr/>
          <p:nvPr/>
        </p:nvSpPr>
        <p:spPr>
          <a:xfrm flipH="1" rot="5400000">
            <a:off x="-167944" y="167944"/>
            <a:ext cx="2858603" cy="2522717"/>
          </a:xfrm>
          <a:custGeom>
            <a:rect b="b" l="l" r="r" t="t"/>
            <a:pathLst>
              <a:path extrusionOk="0" h="3387263" w="3838258">
                <a:moveTo>
                  <a:pt x="0" y="3387263"/>
                </a:moveTo>
                <a:lnTo>
                  <a:pt x="3838259" y="3387263"/>
                </a:lnTo>
                <a:lnTo>
                  <a:pt x="3838259" y="0"/>
                </a:lnTo>
                <a:lnTo>
                  <a:pt x="0" y="0"/>
                </a:lnTo>
                <a:lnTo>
                  <a:pt x="0" y="338726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11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1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11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1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22000">
                <a:schemeClr val="lt1"/>
              </a:gs>
              <a:gs pos="27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1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504" name="Google Shape;504;p11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1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506" name="Google Shape;506;p11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507" name="Google Shape;507;p11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1"/>
          <p:cNvSpPr/>
          <p:nvPr/>
        </p:nvSpPr>
        <p:spPr>
          <a:xfrm>
            <a:off x="7362372" y="0"/>
            <a:ext cx="1452672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1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" name="Google Shape;510;p11"/>
          <p:cNvGrpSpPr/>
          <p:nvPr/>
        </p:nvGrpSpPr>
        <p:grpSpPr>
          <a:xfrm>
            <a:off x="1093406" y="864265"/>
            <a:ext cx="10031794" cy="5408858"/>
            <a:chOff x="1063650" y="896311"/>
            <a:chExt cx="15875376" cy="8559549"/>
          </a:xfrm>
        </p:grpSpPr>
        <p:sp>
          <p:nvSpPr>
            <p:cNvPr id="511" name="Google Shape;511;p11"/>
            <p:cNvSpPr/>
            <p:nvPr/>
          </p:nvSpPr>
          <p:spPr>
            <a:xfrm>
              <a:off x="3622653" y="896311"/>
              <a:ext cx="10972150" cy="8544562"/>
            </a:xfrm>
            <a:custGeom>
              <a:rect b="b" l="l" r="r" t="t"/>
              <a:pathLst>
                <a:path extrusionOk="0" h="8544562" w="10972150">
                  <a:moveTo>
                    <a:pt x="0" y="0"/>
                  </a:moveTo>
                  <a:lnTo>
                    <a:pt x="10972150" y="0"/>
                  </a:lnTo>
                  <a:lnTo>
                    <a:pt x="10972150" y="8544562"/>
                  </a:lnTo>
                  <a:lnTo>
                    <a:pt x="0" y="85445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6000"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512" name="Google Shape;512;p11"/>
            <p:cNvGrpSpPr/>
            <p:nvPr/>
          </p:nvGrpSpPr>
          <p:grpSpPr>
            <a:xfrm>
              <a:off x="2355580" y="2486347"/>
              <a:ext cx="13506297" cy="6969513"/>
              <a:chOff x="0" y="-57150"/>
              <a:chExt cx="18008395" cy="9292683"/>
            </a:xfrm>
          </p:grpSpPr>
          <p:sp>
            <p:nvSpPr>
              <p:cNvPr id="513" name="Google Shape;513;p11"/>
              <p:cNvSpPr txBox="1"/>
              <p:nvPr/>
            </p:nvSpPr>
            <p:spPr>
              <a:xfrm>
                <a:off x="1890122" y="8284688"/>
                <a:ext cx="1928243" cy="9386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3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000307"/>
                    </a:solidFill>
                    <a:latin typeface="Arial"/>
                    <a:ea typeface="Arial"/>
                    <a:cs typeface="Arial"/>
                    <a:sym typeface="Arial"/>
                  </a:rPr>
                  <a:t>RTL Code</a:t>
                </a:r>
                <a:endParaRPr/>
              </a:p>
            </p:txBody>
          </p:sp>
          <p:sp>
            <p:nvSpPr>
              <p:cNvPr id="514" name="Google Shape;514;p11"/>
              <p:cNvSpPr txBox="1"/>
              <p:nvPr/>
            </p:nvSpPr>
            <p:spPr>
              <a:xfrm>
                <a:off x="5698792" y="8284688"/>
                <a:ext cx="3092820" cy="950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3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000307"/>
                    </a:solidFill>
                    <a:latin typeface="Arial"/>
                    <a:ea typeface="Arial"/>
                    <a:cs typeface="Arial"/>
                    <a:sym typeface="Arial"/>
                  </a:rPr>
                  <a:t>DV Verification</a:t>
                </a:r>
                <a:endParaRPr/>
              </a:p>
            </p:txBody>
          </p:sp>
          <p:sp>
            <p:nvSpPr>
              <p:cNvPr id="515" name="Google Shape;515;p11"/>
              <p:cNvSpPr txBox="1"/>
              <p:nvPr/>
            </p:nvSpPr>
            <p:spPr>
              <a:xfrm>
                <a:off x="9690448" y="8284688"/>
                <a:ext cx="3740257" cy="9386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3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000307"/>
                    </a:solidFill>
                    <a:latin typeface="Arial"/>
                    <a:ea typeface="Arial"/>
                    <a:cs typeface="Arial"/>
                    <a:sym typeface="Arial"/>
                  </a:rPr>
                  <a:t>Retesting Bug / Issue</a:t>
                </a:r>
                <a:endParaRPr/>
              </a:p>
            </p:txBody>
          </p:sp>
          <p:sp>
            <p:nvSpPr>
              <p:cNvPr id="516" name="Google Shape;516;p11"/>
              <p:cNvSpPr txBox="1"/>
              <p:nvPr/>
            </p:nvSpPr>
            <p:spPr>
              <a:xfrm>
                <a:off x="14315305" y="8284688"/>
                <a:ext cx="3423608" cy="9386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3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000307"/>
                    </a:solidFill>
                    <a:latin typeface="Arial"/>
                    <a:ea typeface="Arial"/>
                    <a:cs typeface="Arial"/>
                    <a:sym typeface="Arial"/>
                  </a:rPr>
                  <a:t>Coverage Closure</a:t>
                </a:r>
                <a:endParaRPr/>
              </a:p>
            </p:txBody>
          </p:sp>
          <p:grpSp>
            <p:nvGrpSpPr>
              <p:cNvPr id="517" name="Google Shape;517;p11"/>
              <p:cNvGrpSpPr/>
              <p:nvPr/>
            </p:nvGrpSpPr>
            <p:grpSpPr>
              <a:xfrm>
                <a:off x="872960" y="298601"/>
                <a:ext cx="17135435" cy="7793025"/>
                <a:chOff x="0" y="-6350"/>
                <a:chExt cx="28338245" cy="12887953"/>
              </a:xfrm>
            </p:grpSpPr>
            <p:sp>
              <p:nvSpPr>
                <p:cNvPr id="518" name="Google Shape;518;p11"/>
                <p:cNvSpPr/>
                <p:nvPr/>
              </p:nvSpPr>
              <p:spPr>
                <a:xfrm>
                  <a:off x="0" y="-6350"/>
                  <a:ext cx="28338245" cy="12700"/>
                </a:xfrm>
                <a:custGeom>
                  <a:rect b="b" l="l" r="r" t="t"/>
                  <a:pathLst>
                    <a:path extrusionOk="0" h="12700" w="28338245">
                      <a:moveTo>
                        <a:pt x="0" y="0"/>
                      </a:moveTo>
                      <a:lnTo>
                        <a:pt x="28338245" y="0"/>
                      </a:lnTo>
                      <a:lnTo>
                        <a:pt x="28338245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307">
                    <a:alpha val="24705"/>
                  </a:srgbClr>
                </a:solidFill>
                <a:ln>
                  <a:noFill/>
                </a:ln>
              </p:spPr>
            </p:sp>
            <p:sp>
              <p:nvSpPr>
                <p:cNvPr id="519" name="Google Shape;519;p11"/>
                <p:cNvSpPr/>
                <p:nvPr/>
              </p:nvSpPr>
              <p:spPr>
                <a:xfrm>
                  <a:off x="0" y="4285401"/>
                  <a:ext cx="28338245" cy="12700"/>
                </a:xfrm>
                <a:custGeom>
                  <a:rect b="b" l="l" r="r" t="t"/>
                  <a:pathLst>
                    <a:path extrusionOk="0" h="12700" w="28338245">
                      <a:moveTo>
                        <a:pt x="0" y="0"/>
                      </a:moveTo>
                      <a:lnTo>
                        <a:pt x="28338245" y="0"/>
                      </a:lnTo>
                      <a:lnTo>
                        <a:pt x="28338245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307">
                    <a:alpha val="24705"/>
                  </a:srgbClr>
                </a:solidFill>
                <a:ln>
                  <a:noFill/>
                </a:ln>
              </p:spPr>
            </p:sp>
            <p:sp>
              <p:nvSpPr>
                <p:cNvPr id="520" name="Google Shape;520;p11"/>
                <p:cNvSpPr/>
                <p:nvPr/>
              </p:nvSpPr>
              <p:spPr>
                <a:xfrm>
                  <a:off x="0" y="8577152"/>
                  <a:ext cx="28338245" cy="12700"/>
                </a:xfrm>
                <a:custGeom>
                  <a:rect b="b" l="l" r="r" t="t"/>
                  <a:pathLst>
                    <a:path extrusionOk="0" h="12700" w="28338245">
                      <a:moveTo>
                        <a:pt x="0" y="0"/>
                      </a:moveTo>
                      <a:lnTo>
                        <a:pt x="28338245" y="0"/>
                      </a:lnTo>
                      <a:lnTo>
                        <a:pt x="28338245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307">
                    <a:alpha val="24705"/>
                  </a:srgbClr>
                </a:solidFill>
                <a:ln>
                  <a:noFill/>
                </a:ln>
              </p:spPr>
            </p:sp>
            <p:sp>
              <p:nvSpPr>
                <p:cNvPr id="521" name="Google Shape;521;p11"/>
                <p:cNvSpPr/>
                <p:nvPr/>
              </p:nvSpPr>
              <p:spPr>
                <a:xfrm>
                  <a:off x="0" y="12868903"/>
                  <a:ext cx="28338245" cy="12700"/>
                </a:xfrm>
                <a:custGeom>
                  <a:rect b="b" l="l" r="r" t="t"/>
                  <a:pathLst>
                    <a:path extrusionOk="0" h="12700" w="28338245">
                      <a:moveTo>
                        <a:pt x="0" y="0"/>
                      </a:moveTo>
                      <a:lnTo>
                        <a:pt x="28338245" y="0"/>
                      </a:lnTo>
                      <a:lnTo>
                        <a:pt x="28338245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307">
                    <a:alpha val="60000"/>
                  </a:srgbClr>
                </a:solidFill>
                <a:ln>
                  <a:noFill/>
                </a:ln>
              </p:spPr>
            </p:sp>
          </p:grpSp>
          <p:sp>
            <p:nvSpPr>
              <p:cNvPr id="522" name="Google Shape;522;p11"/>
              <p:cNvSpPr txBox="1"/>
              <p:nvPr/>
            </p:nvSpPr>
            <p:spPr>
              <a:xfrm>
                <a:off x="0" y="-57150"/>
                <a:ext cx="618910" cy="963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3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000307"/>
                    </a:solidFill>
                    <a:latin typeface="Arial"/>
                    <a:ea typeface="Arial"/>
                    <a:cs typeface="Arial"/>
                    <a:sym typeface="Arial"/>
                  </a:rPr>
                  <a:t>30 </a:t>
                </a:r>
                <a:endParaRPr/>
              </a:p>
            </p:txBody>
          </p:sp>
          <p:sp>
            <p:nvSpPr>
              <p:cNvPr id="523" name="Google Shape;523;p11"/>
              <p:cNvSpPr txBox="1"/>
              <p:nvPr/>
            </p:nvSpPr>
            <p:spPr>
              <a:xfrm>
                <a:off x="1536" y="2537965"/>
                <a:ext cx="617374" cy="963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3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000307"/>
                    </a:solidFill>
                    <a:latin typeface="Arial"/>
                    <a:ea typeface="Arial"/>
                    <a:cs typeface="Arial"/>
                    <a:sym typeface="Arial"/>
                  </a:rPr>
                  <a:t>20 </a:t>
                </a:r>
                <a:endParaRPr/>
              </a:p>
            </p:txBody>
          </p:sp>
          <p:sp>
            <p:nvSpPr>
              <p:cNvPr id="524" name="Google Shape;524;p11"/>
              <p:cNvSpPr txBox="1"/>
              <p:nvPr/>
            </p:nvSpPr>
            <p:spPr>
              <a:xfrm>
                <a:off x="34028" y="5133082"/>
                <a:ext cx="584879" cy="963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3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000307"/>
                    </a:solidFill>
                    <a:latin typeface="Arial"/>
                    <a:ea typeface="Arial"/>
                    <a:cs typeface="Arial"/>
                    <a:sym typeface="Arial"/>
                  </a:rPr>
                  <a:t>10 </a:t>
                </a:r>
                <a:endParaRPr/>
              </a:p>
            </p:txBody>
          </p:sp>
          <p:sp>
            <p:nvSpPr>
              <p:cNvPr id="525" name="Google Shape;525;p11"/>
              <p:cNvSpPr txBox="1"/>
              <p:nvPr/>
            </p:nvSpPr>
            <p:spPr>
              <a:xfrm>
                <a:off x="229132" y="7728195"/>
                <a:ext cx="389775" cy="963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3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000307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/>
              </a:p>
            </p:txBody>
          </p:sp>
          <p:grpSp>
            <p:nvGrpSpPr>
              <p:cNvPr id="526" name="Google Shape;526;p11"/>
              <p:cNvGrpSpPr/>
              <p:nvPr/>
            </p:nvGrpSpPr>
            <p:grpSpPr>
              <a:xfrm>
                <a:off x="872960" y="817625"/>
                <a:ext cx="17135435" cy="7270164"/>
                <a:chOff x="0" y="852000"/>
                <a:chExt cx="28338245" cy="12023253"/>
              </a:xfrm>
            </p:grpSpPr>
            <p:sp>
              <p:nvSpPr>
                <p:cNvPr id="527" name="Google Shape;527;p11"/>
                <p:cNvSpPr/>
                <p:nvPr/>
              </p:nvSpPr>
              <p:spPr>
                <a:xfrm>
                  <a:off x="0" y="9864677"/>
                  <a:ext cx="3263910" cy="3010576"/>
                </a:xfrm>
                <a:custGeom>
                  <a:rect b="b" l="l" r="r" t="t"/>
                  <a:pathLst>
                    <a:path extrusionOk="0" h="3010576" w="3263910">
                      <a:moveTo>
                        <a:pt x="0" y="3010576"/>
                      </a:moveTo>
                      <a:lnTo>
                        <a:pt x="0" y="261113"/>
                      </a:lnTo>
                      <a:lnTo>
                        <a:pt x="0" y="261113"/>
                      </a:lnTo>
                      <a:cubicBezTo>
                        <a:pt x="0" y="116904"/>
                        <a:pt x="116904" y="0"/>
                        <a:pt x="261113" y="0"/>
                      </a:cubicBezTo>
                      <a:lnTo>
                        <a:pt x="3002797" y="0"/>
                      </a:lnTo>
                      <a:cubicBezTo>
                        <a:pt x="3147006" y="0"/>
                        <a:pt x="3263910" y="116904"/>
                        <a:pt x="3263910" y="261113"/>
                      </a:cubicBezTo>
                      <a:lnTo>
                        <a:pt x="3263910" y="3010576"/>
                      </a:lnTo>
                      <a:close/>
                    </a:path>
                  </a:pathLst>
                </a:custGeom>
                <a:solidFill>
                  <a:srgbClr val="6CE5E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" name="Google Shape;528;p11"/>
                <p:cNvSpPr/>
                <p:nvPr/>
              </p:nvSpPr>
              <p:spPr>
                <a:xfrm>
                  <a:off x="7261675" y="8577152"/>
                  <a:ext cx="3263909" cy="4298101"/>
                </a:xfrm>
                <a:custGeom>
                  <a:rect b="b" l="l" r="r" t="t"/>
                  <a:pathLst>
                    <a:path extrusionOk="0" h="4298101" w="3263909">
                      <a:moveTo>
                        <a:pt x="0" y="4298101"/>
                      </a:moveTo>
                      <a:lnTo>
                        <a:pt x="0" y="261112"/>
                      </a:lnTo>
                      <a:cubicBezTo>
                        <a:pt x="0" y="116904"/>
                        <a:pt x="116905" y="0"/>
                        <a:pt x="261113" y="0"/>
                      </a:cubicBezTo>
                      <a:lnTo>
                        <a:pt x="3002797" y="0"/>
                      </a:lnTo>
                      <a:cubicBezTo>
                        <a:pt x="3147005" y="0"/>
                        <a:pt x="3263910" y="116904"/>
                        <a:pt x="3263910" y="261112"/>
                      </a:cubicBezTo>
                      <a:lnTo>
                        <a:pt x="3263910" y="4298101"/>
                      </a:lnTo>
                      <a:close/>
                    </a:path>
                  </a:pathLst>
                </a:custGeom>
                <a:solidFill>
                  <a:srgbClr val="6CE5E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" name="Google Shape;529;p11"/>
                <p:cNvSpPr/>
                <p:nvPr/>
              </p:nvSpPr>
              <p:spPr>
                <a:xfrm>
                  <a:off x="14523351" y="852000"/>
                  <a:ext cx="3263909" cy="12023253"/>
                </a:xfrm>
                <a:custGeom>
                  <a:rect b="b" l="l" r="r" t="t"/>
                  <a:pathLst>
                    <a:path extrusionOk="0" h="12023253" w="3263909">
                      <a:moveTo>
                        <a:pt x="0" y="12023253"/>
                      </a:moveTo>
                      <a:lnTo>
                        <a:pt x="0" y="261113"/>
                      </a:lnTo>
                      <a:cubicBezTo>
                        <a:pt x="0" y="116904"/>
                        <a:pt x="116904" y="0"/>
                        <a:pt x="261112" y="0"/>
                      </a:cubicBezTo>
                      <a:lnTo>
                        <a:pt x="3002796" y="0"/>
                      </a:lnTo>
                      <a:cubicBezTo>
                        <a:pt x="3147005" y="0"/>
                        <a:pt x="3263909" y="116904"/>
                        <a:pt x="3263909" y="261113"/>
                      </a:cubicBezTo>
                      <a:lnTo>
                        <a:pt x="3263909" y="12023253"/>
                      </a:lnTo>
                      <a:close/>
                    </a:path>
                  </a:pathLst>
                </a:custGeom>
                <a:solidFill>
                  <a:srgbClr val="6CE5E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1"/>
                <p:cNvSpPr/>
                <p:nvPr/>
              </p:nvSpPr>
              <p:spPr>
                <a:xfrm>
                  <a:off x="21785027" y="10293852"/>
                  <a:ext cx="3263909" cy="2581401"/>
                </a:xfrm>
                <a:custGeom>
                  <a:rect b="b" l="l" r="r" t="t"/>
                  <a:pathLst>
                    <a:path extrusionOk="0" h="2581401" w="3263909">
                      <a:moveTo>
                        <a:pt x="0" y="2581401"/>
                      </a:moveTo>
                      <a:lnTo>
                        <a:pt x="0" y="261113"/>
                      </a:lnTo>
                      <a:cubicBezTo>
                        <a:pt x="0" y="116905"/>
                        <a:pt x="116904" y="0"/>
                        <a:pt x="261113" y="0"/>
                      </a:cubicBezTo>
                      <a:lnTo>
                        <a:pt x="3002796" y="0"/>
                      </a:lnTo>
                      <a:cubicBezTo>
                        <a:pt x="3147005" y="0"/>
                        <a:pt x="3263909" y="116905"/>
                        <a:pt x="3263909" y="261113"/>
                      </a:cubicBezTo>
                      <a:lnTo>
                        <a:pt x="3263909" y="2581401"/>
                      </a:lnTo>
                      <a:close/>
                    </a:path>
                  </a:pathLst>
                </a:custGeom>
                <a:solidFill>
                  <a:srgbClr val="6CE5E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" name="Google Shape;531;p11"/>
                <p:cNvSpPr/>
                <p:nvPr/>
              </p:nvSpPr>
              <p:spPr>
                <a:xfrm>
                  <a:off x="3289310" y="12445171"/>
                  <a:ext cx="3263910" cy="430082"/>
                </a:xfrm>
                <a:custGeom>
                  <a:rect b="b" l="l" r="r" t="t"/>
                  <a:pathLst>
                    <a:path extrusionOk="0" h="430082" w="3263910">
                      <a:moveTo>
                        <a:pt x="0" y="430082"/>
                      </a:moveTo>
                      <a:lnTo>
                        <a:pt x="0" y="261112"/>
                      </a:lnTo>
                      <a:cubicBezTo>
                        <a:pt x="0" y="116904"/>
                        <a:pt x="116904" y="0"/>
                        <a:pt x="261112" y="0"/>
                      </a:cubicBezTo>
                      <a:lnTo>
                        <a:pt x="3002797" y="0"/>
                      </a:lnTo>
                      <a:cubicBezTo>
                        <a:pt x="3147005" y="0"/>
                        <a:pt x="3263909" y="116904"/>
                        <a:pt x="3263909" y="261112"/>
                      </a:cubicBezTo>
                      <a:lnTo>
                        <a:pt x="3263909" y="430082"/>
                      </a:lnTo>
                      <a:close/>
                    </a:path>
                  </a:pathLst>
                </a:custGeom>
                <a:solidFill>
                  <a:srgbClr val="2D58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" name="Google Shape;532;p11"/>
                <p:cNvSpPr/>
                <p:nvPr/>
              </p:nvSpPr>
              <p:spPr>
                <a:xfrm>
                  <a:off x="10550985" y="11585822"/>
                  <a:ext cx="3263910" cy="1289431"/>
                </a:xfrm>
                <a:custGeom>
                  <a:rect b="b" l="l" r="r" t="t"/>
                  <a:pathLst>
                    <a:path extrusionOk="0" h="1289431" w="3263910">
                      <a:moveTo>
                        <a:pt x="0" y="1289431"/>
                      </a:moveTo>
                      <a:lnTo>
                        <a:pt x="0" y="261113"/>
                      </a:lnTo>
                      <a:cubicBezTo>
                        <a:pt x="0" y="191861"/>
                        <a:pt x="27510" y="125446"/>
                        <a:pt x="76478" y="76478"/>
                      </a:cubicBezTo>
                      <a:cubicBezTo>
                        <a:pt x="125446" y="27510"/>
                        <a:pt x="191862" y="0"/>
                        <a:pt x="261113" y="0"/>
                      </a:cubicBezTo>
                      <a:lnTo>
                        <a:pt x="3002797" y="0"/>
                      </a:lnTo>
                      <a:cubicBezTo>
                        <a:pt x="3147005" y="0"/>
                        <a:pt x="3263910" y="116905"/>
                        <a:pt x="3263910" y="261113"/>
                      </a:cubicBezTo>
                      <a:lnTo>
                        <a:pt x="3263910" y="1289431"/>
                      </a:lnTo>
                      <a:close/>
                    </a:path>
                  </a:pathLst>
                </a:custGeom>
                <a:solidFill>
                  <a:srgbClr val="2D58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" name="Google Shape;533;p11"/>
                <p:cNvSpPr/>
                <p:nvPr/>
              </p:nvSpPr>
              <p:spPr>
                <a:xfrm>
                  <a:off x="17812660" y="6434224"/>
                  <a:ext cx="3263911" cy="6441029"/>
                </a:xfrm>
                <a:custGeom>
                  <a:rect b="b" l="l" r="r" t="t"/>
                  <a:pathLst>
                    <a:path extrusionOk="0" h="6441029" w="3263911">
                      <a:moveTo>
                        <a:pt x="0" y="6441029"/>
                      </a:moveTo>
                      <a:lnTo>
                        <a:pt x="0" y="261113"/>
                      </a:lnTo>
                      <a:cubicBezTo>
                        <a:pt x="0" y="116905"/>
                        <a:pt x="116905" y="1"/>
                        <a:pt x="261113" y="1"/>
                      </a:cubicBezTo>
                      <a:lnTo>
                        <a:pt x="3002797" y="1"/>
                      </a:lnTo>
                      <a:cubicBezTo>
                        <a:pt x="3072048" y="0"/>
                        <a:pt x="3138464" y="27510"/>
                        <a:pt x="3187432" y="76478"/>
                      </a:cubicBezTo>
                      <a:cubicBezTo>
                        <a:pt x="3236401" y="125446"/>
                        <a:pt x="3263911" y="191861"/>
                        <a:pt x="3263911" y="261113"/>
                      </a:cubicBezTo>
                      <a:lnTo>
                        <a:pt x="3263911" y="6441029"/>
                      </a:lnTo>
                      <a:close/>
                    </a:path>
                  </a:pathLst>
                </a:custGeom>
                <a:solidFill>
                  <a:srgbClr val="2D58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11"/>
                <p:cNvSpPr/>
                <p:nvPr/>
              </p:nvSpPr>
              <p:spPr>
                <a:xfrm>
                  <a:off x="25074336" y="12014786"/>
                  <a:ext cx="3263909" cy="860467"/>
                </a:xfrm>
                <a:custGeom>
                  <a:rect b="b" l="l" r="r" t="t"/>
                  <a:pathLst>
                    <a:path extrusionOk="0" h="860467" w="3263909">
                      <a:moveTo>
                        <a:pt x="0" y="860467"/>
                      </a:moveTo>
                      <a:lnTo>
                        <a:pt x="0" y="261113"/>
                      </a:lnTo>
                      <a:cubicBezTo>
                        <a:pt x="0" y="116905"/>
                        <a:pt x="116905" y="0"/>
                        <a:pt x="261113" y="0"/>
                      </a:cubicBezTo>
                      <a:lnTo>
                        <a:pt x="3002797" y="0"/>
                      </a:lnTo>
                      <a:cubicBezTo>
                        <a:pt x="3147005" y="0"/>
                        <a:pt x="3263909" y="116905"/>
                        <a:pt x="3263909" y="261113"/>
                      </a:cubicBezTo>
                      <a:lnTo>
                        <a:pt x="3263909" y="860467"/>
                      </a:lnTo>
                      <a:close/>
                    </a:path>
                  </a:pathLst>
                </a:custGeom>
                <a:solidFill>
                  <a:srgbClr val="2D58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35" name="Google Shape;535;p11"/>
            <p:cNvSpPr txBox="1"/>
            <p:nvPr/>
          </p:nvSpPr>
          <p:spPr>
            <a:xfrm rot="-5400000">
              <a:off x="-2106549" y="5181827"/>
              <a:ext cx="7078088" cy="737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306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Number of Days</a:t>
              </a:r>
              <a:endParaRPr/>
            </a:p>
          </p:txBody>
        </p:sp>
        <p:grpSp>
          <p:nvGrpSpPr>
            <p:cNvPr id="536" name="Google Shape;536;p11"/>
            <p:cNvGrpSpPr/>
            <p:nvPr/>
          </p:nvGrpSpPr>
          <p:grpSpPr>
            <a:xfrm>
              <a:off x="13048963" y="2801412"/>
              <a:ext cx="2515461" cy="2633376"/>
              <a:chOff x="0" y="-38100"/>
              <a:chExt cx="812800" cy="850900"/>
            </a:xfrm>
          </p:grpSpPr>
          <p:sp>
            <p:nvSpPr>
              <p:cNvPr id="537" name="Google Shape;537;p11"/>
              <p:cNvSpPr/>
              <p:nvPr/>
            </p:nvSpPr>
            <p:spPr>
              <a:xfrm>
                <a:off x="0" y="0"/>
                <a:ext cx="117468" cy="125194"/>
              </a:xfrm>
              <a:custGeom>
                <a:rect b="b" l="l" r="r" t="t"/>
                <a:pathLst>
                  <a:path extrusionOk="0" h="125194" w="117468">
                    <a:moveTo>
                      <a:pt x="0" y="0"/>
                    </a:moveTo>
                    <a:lnTo>
                      <a:pt x="117468" y="0"/>
                    </a:lnTo>
                    <a:lnTo>
                      <a:pt x="117468" y="125194"/>
                    </a:lnTo>
                    <a:lnTo>
                      <a:pt x="0" y="125194"/>
                    </a:lnTo>
                    <a:close/>
                  </a:path>
                </a:pathLst>
              </a:custGeom>
              <a:solidFill>
                <a:srgbClr val="7CD4D2"/>
              </a:solidFill>
              <a:ln>
                <a:noFill/>
              </a:ln>
            </p:spPr>
          </p:sp>
          <p:sp>
            <p:nvSpPr>
              <p:cNvPr id="538" name="Google Shape;538;p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9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9" name="Google Shape;539;p11"/>
            <p:cNvSpPr txBox="1"/>
            <p:nvPr/>
          </p:nvSpPr>
          <p:spPr>
            <a:xfrm>
              <a:off x="13695730" y="2724161"/>
              <a:ext cx="2969038" cy="588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92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  Traditional Methodology</a:t>
              </a:r>
              <a:endParaRPr/>
            </a:p>
          </p:txBody>
        </p:sp>
        <p:grpSp>
          <p:nvGrpSpPr>
            <p:cNvPr id="540" name="Google Shape;540;p11"/>
            <p:cNvGrpSpPr/>
            <p:nvPr/>
          </p:nvGrpSpPr>
          <p:grpSpPr>
            <a:xfrm>
              <a:off x="13048963" y="3319428"/>
              <a:ext cx="2515461" cy="2633376"/>
              <a:chOff x="0" y="-38100"/>
              <a:chExt cx="812800" cy="850900"/>
            </a:xfrm>
          </p:grpSpPr>
          <p:sp>
            <p:nvSpPr>
              <p:cNvPr id="541" name="Google Shape;541;p11"/>
              <p:cNvSpPr/>
              <p:nvPr/>
            </p:nvSpPr>
            <p:spPr>
              <a:xfrm>
                <a:off x="0" y="0"/>
                <a:ext cx="117468" cy="125194"/>
              </a:xfrm>
              <a:custGeom>
                <a:rect b="b" l="l" r="r" t="t"/>
                <a:pathLst>
                  <a:path extrusionOk="0" h="125194" w="117468">
                    <a:moveTo>
                      <a:pt x="0" y="0"/>
                    </a:moveTo>
                    <a:lnTo>
                      <a:pt x="117468" y="0"/>
                    </a:lnTo>
                    <a:lnTo>
                      <a:pt x="117468" y="125194"/>
                    </a:lnTo>
                    <a:lnTo>
                      <a:pt x="0" y="125194"/>
                    </a:lnTo>
                    <a:close/>
                  </a:path>
                </a:pathLst>
              </a:custGeom>
              <a:solidFill>
                <a:srgbClr val="2D586D"/>
              </a:solidFill>
              <a:ln>
                <a:noFill/>
              </a:ln>
            </p:spPr>
          </p:sp>
          <p:sp>
            <p:nvSpPr>
              <p:cNvPr id="542" name="Google Shape;542;p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9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3" name="Google Shape;543;p11"/>
            <p:cNvSpPr txBox="1"/>
            <p:nvPr/>
          </p:nvSpPr>
          <p:spPr>
            <a:xfrm>
              <a:off x="13695730" y="3185652"/>
              <a:ext cx="3243296" cy="588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92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   Proposed Methodology</a:t>
              </a:r>
              <a:endParaRPr/>
            </a:p>
          </p:txBody>
        </p:sp>
      </p:grpSp>
      <p:sp>
        <p:nvSpPr>
          <p:cNvPr id="544" name="Google Shape;544;p11"/>
          <p:cNvSpPr txBox="1"/>
          <p:nvPr/>
        </p:nvSpPr>
        <p:spPr>
          <a:xfrm>
            <a:off x="1905000" y="641068"/>
            <a:ext cx="8316929" cy="811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6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D586D"/>
                </a:solidFill>
                <a:latin typeface="Arial"/>
                <a:ea typeface="Arial"/>
                <a:cs typeface="Arial"/>
                <a:sym typeface="Arial"/>
              </a:rPr>
              <a:t>Competitive Analysis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"/>
          <p:cNvSpPr/>
          <p:nvPr/>
        </p:nvSpPr>
        <p:spPr>
          <a:xfrm rot="2588501">
            <a:off x="9420687" y="-3087996"/>
            <a:ext cx="5544890" cy="7010856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2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12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2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">
                <a:schemeClr val="lt1"/>
              </a:gs>
              <a:gs pos="15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555" name="Google Shape;555;p12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557" name="Google Shape;557;p12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558" name="Google Shape;558;p12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2"/>
          <p:cNvSpPr/>
          <p:nvPr/>
        </p:nvSpPr>
        <p:spPr>
          <a:xfrm>
            <a:off x="9139128" y="0"/>
            <a:ext cx="2671872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2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2"/>
          <p:cNvSpPr/>
          <p:nvPr/>
        </p:nvSpPr>
        <p:spPr>
          <a:xfrm>
            <a:off x="-1668280" y="1445939"/>
            <a:ext cx="15128592" cy="5931669"/>
          </a:xfrm>
          <a:custGeom>
            <a:rect b="b" l="l" r="r" t="t"/>
            <a:pathLst>
              <a:path extrusionOk="0" h="9121724" w="23264757">
                <a:moveTo>
                  <a:pt x="0" y="0"/>
                </a:moveTo>
                <a:lnTo>
                  <a:pt x="23264758" y="0"/>
                </a:lnTo>
                <a:lnTo>
                  <a:pt x="23264758" y="9121723"/>
                </a:lnTo>
                <a:lnTo>
                  <a:pt x="0" y="912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62" name="Google Shape;562;p12"/>
          <p:cNvGrpSpPr/>
          <p:nvPr/>
        </p:nvGrpSpPr>
        <p:grpSpPr>
          <a:xfrm>
            <a:off x="929535" y="1223738"/>
            <a:ext cx="10332930" cy="5151303"/>
            <a:chOff x="1381934" y="2211728"/>
            <a:chExt cx="15587653" cy="7770955"/>
          </a:xfrm>
        </p:grpSpPr>
        <p:grpSp>
          <p:nvGrpSpPr>
            <p:cNvPr id="563" name="Google Shape;563;p12"/>
            <p:cNvGrpSpPr/>
            <p:nvPr/>
          </p:nvGrpSpPr>
          <p:grpSpPr>
            <a:xfrm>
              <a:off x="1381934" y="2211728"/>
              <a:ext cx="3575224" cy="6572829"/>
              <a:chOff x="0" y="0"/>
              <a:chExt cx="4766965" cy="8763772"/>
            </a:xfrm>
          </p:grpSpPr>
          <p:grpSp>
            <p:nvGrpSpPr>
              <p:cNvPr id="564" name="Google Shape;564;p12"/>
              <p:cNvGrpSpPr/>
              <p:nvPr/>
            </p:nvGrpSpPr>
            <p:grpSpPr>
              <a:xfrm>
                <a:off x="0" y="0"/>
                <a:ext cx="4757657" cy="4874308"/>
                <a:chOff x="0" y="0"/>
                <a:chExt cx="729956" cy="747854"/>
              </a:xfrm>
            </p:grpSpPr>
            <p:sp>
              <p:nvSpPr>
                <p:cNvPr id="565" name="Google Shape;565;p12"/>
                <p:cNvSpPr/>
                <p:nvPr/>
              </p:nvSpPr>
              <p:spPr>
                <a:xfrm>
                  <a:off x="0" y="0"/>
                  <a:ext cx="729956" cy="632137"/>
                </a:xfrm>
                <a:custGeom>
                  <a:rect b="b" l="l" r="r" t="t"/>
                  <a:pathLst>
                    <a:path extrusionOk="0" h="632137" w="729956">
                      <a:moveTo>
                        <a:pt x="364978" y="0"/>
                      </a:moveTo>
                      <a:lnTo>
                        <a:pt x="729956" y="632137"/>
                      </a:lnTo>
                      <a:lnTo>
                        <a:pt x="0" y="632137"/>
                      </a:lnTo>
                      <a:lnTo>
                        <a:pt x="364978" y="0"/>
                      </a:lnTo>
                      <a:close/>
                    </a:path>
                  </a:pathLst>
                </a:custGeom>
                <a:solidFill>
                  <a:srgbClr val="E0F4F4"/>
                </a:solidFill>
                <a:ln>
                  <a:noFill/>
                </a:ln>
              </p:spPr>
            </p:sp>
            <p:sp>
              <p:nvSpPr>
                <p:cNvPr id="566" name="Google Shape;566;p12"/>
                <p:cNvSpPr txBox="1"/>
                <p:nvPr/>
              </p:nvSpPr>
              <p:spPr>
                <a:xfrm>
                  <a:off x="65568" y="370029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rgbClr val="191919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Unbiased</a:t>
                  </a:r>
                  <a:endParaRPr/>
                </a:p>
              </p:txBody>
            </p:sp>
          </p:grpSp>
          <p:grpSp>
            <p:nvGrpSpPr>
              <p:cNvPr id="567" name="Google Shape;567;p12"/>
              <p:cNvGrpSpPr/>
              <p:nvPr/>
            </p:nvGrpSpPr>
            <p:grpSpPr>
              <a:xfrm>
                <a:off x="0" y="4120098"/>
                <a:ext cx="4766965" cy="4643674"/>
                <a:chOff x="0" y="0"/>
                <a:chExt cx="827955" cy="806541"/>
              </a:xfrm>
            </p:grpSpPr>
            <p:sp>
              <p:nvSpPr>
                <p:cNvPr id="568" name="Google Shape;568;p12"/>
                <p:cNvSpPr/>
                <p:nvPr/>
              </p:nvSpPr>
              <p:spPr>
                <a:xfrm>
                  <a:off x="0" y="0"/>
                  <a:ext cx="827955" cy="806541"/>
                </a:xfrm>
                <a:custGeom>
                  <a:rect b="b" l="l" r="r" t="t"/>
                  <a:pathLst>
                    <a:path extrusionOk="0" h="806541" w="827955">
                      <a:moveTo>
                        <a:pt x="413978" y="806541"/>
                      </a:moveTo>
                      <a:lnTo>
                        <a:pt x="827955" y="0"/>
                      </a:lnTo>
                      <a:lnTo>
                        <a:pt x="0" y="0"/>
                      </a:lnTo>
                      <a:lnTo>
                        <a:pt x="413978" y="806541"/>
                      </a:lnTo>
                      <a:close/>
                    </a:path>
                  </a:pathLst>
                </a:custGeom>
                <a:solidFill>
                  <a:srgbClr val="7CD4D2"/>
                </a:solidFill>
                <a:ln>
                  <a:noFill/>
                </a:ln>
              </p:spPr>
            </p:sp>
            <p:sp>
              <p:nvSpPr>
                <p:cNvPr id="569" name="Google Shape;569;p12"/>
                <p:cNvSpPr txBox="1"/>
                <p:nvPr/>
              </p:nvSpPr>
              <p:spPr>
                <a:xfrm>
                  <a:off x="127000" y="3175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254000" lIns="254000" spcFirstLastPara="1" rIns="254000" wrap="square" tIns="2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From Small Scale to Billion Dollar Company.</a:t>
                  </a:r>
                  <a:endParaRPr/>
                </a:p>
              </p:txBody>
            </p:sp>
          </p:grpSp>
          <p:grpSp>
            <p:nvGrpSpPr>
              <p:cNvPr id="570" name="Google Shape;570;p12"/>
              <p:cNvGrpSpPr/>
              <p:nvPr/>
            </p:nvGrpSpPr>
            <p:grpSpPr>
              <a:xfrm>
                <a:off x="685685" y="0"/>
                <a:ext cx="1693144" cy="1481501"/>
                <a:chOff x="0" y="0"/>
                <a:chExt cx="812800" cy="711200"/>
              </a:xfrm>
            </p:grpSpPr>
            <p:sp>
              <p:nvSpPr>
                <p:cNvPr id="571" name="Google Shape;571;p12"/>
                <p:cNvSpPr/>
                <p:nvPr/>
              </p:nvSpPr>
              <p:spPr>
                <a:xfrm>
                  <a:off x="0" y="0"/>
                  <a:ext cx="812800" cy="711200"/>
                </a:xfrm>
                <a:custGeom>
                  <a:rect b="b" l="l" r="r" t="t"/>
                  <a:pathLst>
                    <a:path extrusionOk="0" h="711200" w="812800">
                      <a:moveTo>
                        <a:pt x="406400" y="711200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711200"/>
                      </a:lnTo>
                      <a:close/>
                    </a:path>
                  </a:pathLst>
                </a:custGeom>
                <a:solidFill>
                  <a:srgbClr val="7CD4D2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  <p:sp>
              <p:nvSpPr>
                <p:cNvPr id="572" name="Google Shape;572;p12"/>
                <p:cNvSpPr txBox="1"/>
                <p:nvPr/>
              </p:nvSpPr>
              <p:spPr>
                <a:xfrm>
                  <a:off x="127000" y="3175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19964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</p:grpSp>
        </p:grpSp>
        <p:grpSp>
          <p:nvGrpSpPr>
            <p:cNvPr id="573" name="Google Shape;573;p12"/>
            <p:cNvGrpSpPr/>
            <p:nvPr/>
          </p:nvGrpSpPr>
          <p:grpSpPr>
            <a:xfrm>
              <a:off x="13394363" y="2211728"/>
              <a:ext cx="3575224" cy="6572829"/>
              <a:chOff x="0" y="0"/>
              <a:chExt cx="4766965" cy="8763772"/>
            </a:xfrm>
          </p:grpSpPr>
          <p:grpSp>
            <p:nvGrpSpPr>
              <p:cNvPr id="574" name="Google Shape;574;p12"/>
              <p:cNvGrpSpPr/>
              <p:nvPr/>
            </p:nvGrpSpPr>
            <p:grpSpPr>
              <a:xfrm>
                <a:off x="0" y="0"/>
                <a:ext cx="4757657" cy="4621364"/>
                <a:chOff x="0" y="0"/>
                <a:chExt cx="729956" cy="709045"/>
              </a:xfrm>
            </p:grpSpPr>
            <p:sp>
              <p:nvSpPr>
                <p:cNvPr id="575" name="Google Shape;575;p12"/>
                <p:cNvSpPr/>
                <p:nvPr/>
              </p:nvSpPr>
              <p:spPr>
                <a:xfrm>
                  <a:off x="0" y="0"/>
                  <a:ext cx="729956" cy="632137"/>
                </a:xfrm>
                <a:custGeom>
                  <a:rect b="b" l="l" r="r" t="t"/>
                  <a:pathLst>
                    <a:path extrusionOk="0" h="632137" w="729956">
                      <a:moveTo>
                        <a:pt x="364978" y="0"/>
                      </a:moveTo>
                      <a:lnTo>
                        <a:pt x="729956" y="632137"/>
                      </a:lnTo>
                      <a:lnTo>
                        <a:pt x="0" y="632137"/>
                      </a:lnTo>
                      <a:lnTo>
                        <a:pt x="364978" y="0"/>
                      </a:lnTo>
                      <a:close/>
                    </a:path>
                  </a:pathLst>
                </a:custGeom>
                <a:solidFill>
                  <a:srgbClr val="C8D4E2"/>
                </a:solidFill>
                <a:ln>
                  <a:noFill/>
                </a:ln>
              </p:spPr>
            </p:sp>
            <p:sp>
              <p:nvSpPr>
                <p:cNvPr id="576" name="Google Shape;576;p12"/>
                <p:cNvSpPr txBox="1"/>
                <p:nvPr/>
              </p:nvSpPr>
              <p:spPr>
                <a:xfrm>
                  <a:off x="106708" y="331220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rgbClr val="191919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Multi-Processor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rgbClr val="191919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Architecture</a:t>
                  </a:r>
                  <a:endParaRPr/>
                </a:p>
              </p:txBody>
            </p:sp>
          </p:grpSp>
          <p:grpSp>
            <p:nvGrpSpPr>
              <p:cNvPr id="577" name="Google Shape;577;p12"/>
              <p:cNvGrpSpPr/>
              <p:nvPr/>
            </p:nvGrpSpPr>
            <p:grpSpPr>
              <a:xfrm>
                <a:off x="0" y="4120098"/>
                <a:ext cx="4766965" cy="4643674"/>
                <a:chOff x="0" y="0"/>
                <a:chExt cx="827955" cy="806541"/>
              </a:xfrm>
            </p:grpSpPr>
            <p:sp>
              <p:nvSpPr>
                <p:cNvPr id="578" name="Google Shape;578;p12"/>
                <p:cNvSpPr/>
                <p:nvPr/>
              </p:nvSpPr>
              <p:spPr>
                <a:xfrm>
                  <a:off x="0" y="0"/>
                  <a:ext cx="827955" cy="806541"/>
                </a:xfrm>
                <a:custGeom>
                  <a:rect b="b" l="l" r="r" t="t"/>
                  <a:pathLst>
                    <a:path extrusionOk="0" h="806541" w="827955">
                      <a:moveTo>
                        <a:pt x="413978" y="806541"/>
                      </a:moveTo>
                      <a:lnTo>
                        <a:pt x="827955" y="0"/>
                      </a:lnTo>
                      <a:lnTo>
                        <a:pt x="0" y="0"/>
                      </a:lnTo>
                      <a:lnTo>
                        <a:pt x="413978" y="806541"/>
                      </a:lnTo>
                      <a:close/>
                    </a:path>
                  </a:pathLst>
                </a:custGeom>
                <a:solidFill>
                  <a:srgbClr val="13538A"/>
                </a:solidFill>
                <a:ln>
                  <a:noFill/>
                </a:ln>
              </p:spPr>
            </p:sp>
            <p:sp>
              <p:nvSpPr>
                <p:cNvPr id="579" name="Google Shape;579;p12"/>
                <p:cNvSpPr txBox="1"/>
                <p:nvPr/>
              </p:nvSpPr>
              <p:spPr>
                <a:xfrm>
                  <a:off x="127000" y="3175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254000" lIns="254000" spcFirstLastPara="1" rIns="254000" wrap="square" tIns="2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Extend  verification concept on RISC-V for multi processor architecture.</a:t>
                  </a:r>
                  <a:endParaRPr/>
                </a:p>
              </p:txBody>
            </p:sp>
          </p:grpSp>
          <p:grpSp>
            <p:nvGrpSpPr>
              <p:cNvPr id="580" name="Google Shape;580;p12"/>
              <p:cNvGrpSpPr/>
              <p:nvPr/>
            </p:nvGrpSpPr>
            <p:grpSpPr>
              <a:xfrm>
                <a:off x="694698" y="0"/>
                <a:ext cx="1693144" cy="1481501"/>
                <a:chOff x="0" y="0"/>
                <a:chExt cx="812800" cy="711200"/>
              </a:xfrm>
            </p:grpSpPr>
            <p:sp>
              <p:nvSpPr>
                <p:cNvPr id="581" name="Google Shape;581;p12"/>
                <p:cNvSpPr/>
                <p:nvPr/>
              </p:nvSpPr>
              <p:spPr>
                <a:xfrm>
                  <a:off x="0" y="0"/>
                  <a:ext cx="812800" cy="711200"/>
                </a:xfrm>
                <a:custGeom>
                  <a:rect b="b" l="l" r="r" t="t"/>
                  <a:pathLst>
                    <a:path extrusionOk="0" h="711200" w="812800">
                      <a:moveTo>
                        <a:pt x="406400" y="711200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711200"/>
                      </a:lnTo>
                      <a:close/>
                    </a:path>
                  </a:pathLst>
                </a:custGeom>
                <a:solidFill>
                  <a:srgbClr val="13538A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  <p:sp>
              <p:nvSpPr>
                <p:cNvPr id="582" name="Google Shape;582;p12"/>
                <p:cNvSpPr txBox="1"/>
                <p:nvPr/>
              </p:nvSpPr>
              <p:spPr>
                <a:xfrm>
                  <a:off x="127000" y="3175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19964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</a:t>
                  </a:r>
                  <a:endParaRPr/>
                </a:p>
              </p:txBody>
            </p:sp>
          </p:grpSp>
        </p:grpSp>
        <p:grpSp>
          <p:nvGrpSpPr>
            <p:cNvPr id="583" name="Google Shape;583;p12"/>
            <p:cNvGrpSpPr/>
            <p:nvPr/>
          </p:nvGrpSpPr>
          <p:grpSpPr>
            <a:xfrm>
              <a:off x="4406963" y="2817933"/>
              <a:ext cx="3575224" cy="6572829"/>
              <a:chOff x="0" y="0"/>
              <a:chExt cx="4766965" cy="8763772"/>
            </a:xfrm>
          </p:grpSpPr>
          <p:grpSp>
            <p:nvGrpSpPr>
              <p:cNvPr id="584" name="Google Shape;584;p12"/>
              <p:cNvGrpSpPr/>
              <p:nvPr/>
            </p:nvGrpSpPr>
            <p:grpSpPr>
              <a:xfrm>
                <a:off x="2636" y="0"/>
                <a:ext cx="4757657" cy="4888721"/>
                <a:chOff x="0" y="0"/>
                <a:chExt cx="729956" cy="750065"/>
              </a:xfrm>
            </p:grpSpPr>
            <p:sp>
              <p:nvSpPr>
                <p:cNvPr id="585" name="Google Shape;585;p12"/>
                <p:cNvSpPr/>
                <p:nvPr/>
              </p:nvSpPr>
              <p:spPr>
                <a:xfrm>
                  <a:off x="0" y="0"/>
                  <a:ext cx="729956" cy="632137"/>
                </a:xfrm>
                <a:custGeom>
                  <a:rect b="b" l="l" r="r" t="t"/>
                  <a:pathLst>
                    <a:path extrusionOk="0" h="632137" w="729956">
                      <a:moveTo>
                        <a:pt x="364978" y="0"/>
                      </a:moveTo>
                      <a:lnTo>
                        <a:pt x="729956" y="632137"/>
                      </a:lnTo>
                      <a:lnTo>
                        <a:pt x="0" y="632137"/>
                      </a:lnTo>
                      <a:lnTo>
                        <a:pt x="364978" y="0"/>
                      </a:lnTo>
                      <a:close/>
                    </a:path>
                  </a:pathLst>
                </a:custGeom>
                <a:solidFill>
                  <a:srgbClr val="D2F1F1"/>
                </a:solidFill>
                <a:ln>
                  <a:noFill/>
                </a:ln>
              </p:spPr>
            </p:sp>
            <p:sp>
              <p:nvSpPr>
                <p:cNvPr id="586" name="Google Shape;586;p12"/>
                <p:cNvSpPr txBox="1"/>
                <p:nvPr/>
              </p:nvSpPr>
              <p:spPr>
                <a:xfrm>
                  <a:off x="106708" y="372240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rgbClr val="191919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Time to Market</a:t>
                  </a:r>
                  <a:endParaRPr/>
                </a:p>
              </p:txBody>
            </p:sp>
          </p:grpSp>
          <p:grpSp>
            <p:nvGrpSpPr>
              <p:cNvPr id="587" name="Google Shape;587;p12"/>
              <p:cNvGrpSpPr/>
              <p:nvPr/>
            </p:nvGrpSpPr>
            <p:grpSpPr>
              <a:xfrm>
                <a:off x="0" y="4120098"/>
                <a:ext cx="4766965" cy="4643674"/>
                <a:chOff x="0" y="0"/>
                <a:chExt cx="827955" cy="806541"/>
              </a:xfrm>
            </p:grpSpPr>
            <p:sp>
              <p:nvSpPr>
                <p:cNvPr id="588" name="Google Shape;588;p12"/>
                <p:cNvSpPr/>
                <p:nvPr/>
              </p:nvSpPr>
              <p:spPr>
                <a:xfrm>
                  <a:off x="0" y="0"/>
                  <a:ext cx="827955" cy="806541"/>
                </a:xfrm>
                <a:custGeom>
                  <a:rect b="b" l="l" r="r" t="t"/>
                  <a:pathLst>
                    <a:path extrusionOk="0" h="806541" w="827955">
                      <a:moveTo>
                        <a:pt x="413978" y="806541"/>
                      </a:moveTo>
                      <a:lnTo>
                        <a:pt x="827955" y="0"/>
                      </a:lnTo>
                      <a:lnTo>
                        <a:pt x="0" y="0"/>
                      </a:lnTo>
                      <a:lnTo>
                        <a:pt x="413978" y="806541"/>
                      </a:lnTo>
                      <a:close/>
                    </a:path>
                  </a:pathLst>
                </a:custGeom>
                <a:solidFill>
                  <a:srgbClr val="4AB1B4"/>
                </a:solidFill>
                <a:ln>
                  <a:noFill/>
                </a:ln>
              </p:spPr>
            </p:sp>
            <p:sp>
              <p:nvSpPr>
                <p:cNvPr id="589" name="Google Shape;589;p12"/>
                <p:cNvSpPr txBox="1"/>
                <p:nvPr/>
              </p:nvSpPr>
              <p:spPr>
                <a:xfrm>
                  <a:off x="127000" y="3175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254000" lIns="254000" spcFirstLastPara="1" rIns="254000" wrap="square" tIns="2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The basic ecosystem for development &amp; verification is reduced.</a:t>
                  </a:r>
                  <a:endParaRPr/>
                </a:p>
              </p:txBody>
            </p:sp>
          </p:grpSp>
          <p:grpSp>
            <p:nvGrpSpPr>
              <p:cNvPr id="590" name="Google Shape;590;p12"/>
              <p:cNvGrpSpPr/>
              <p:nvPr/>
            </p:nvGrpSpPr>
            <p:grpSpPr>
              <a:xfrm>
                <a:off x="688321" y="0"/>
                <a:ext cx="1693144" cy="1481501"/>
                <a:chOff x="0" y="0"/>
                <a:chExt cx="812800" cy="711200"/>
              </a:xfrm>
            </p:grpSpPr>
            <p:sp>
              <p:nvSpPr>
                <p:cNvPr id="591" name="Google Shape;591;p12"/>
                <p:cNvSpPr/>
                <p:nvPr/>
              </p:nvSpPr>
              <p:spPr>
                <a:xfrm>
                  <a:off x="0" y="0"/>
                  <a:ext cx="812800" cy="711200"/>
                </a:xfrm>
                <a:custGeom>
                  <a:rect b="b" l="l" r="r" t="t"/>
                  <a:pathLst>
                    <a:path extrusionOk="0" h="711200" w="812800">
                      <a:moveTo>
                        <a:pt x="406400" y="711200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711200"/>
                      </a:lnTo>
                      <a:close/>
                    </a:path>
                  </a:pathLst>
                </a:custGeom>
                <a:solidFill>
                  <a:srgbClr val="4AB1B4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  <p:sp>
              <p:nvSpPr>
                <p:cNvPr id="592" name="Google Shape;592;p12"/>
                <p:cNvSpPr txBox="1"/>
                <p:nvPr/>
              </p:nvSpPr>
              <p:spPr>
                <a:xfrm>
                  <a:off x="127000" y="3175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19964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endParaRPr/>
                </a:p>
              </p:txBody>
            </p:sp>
          </p:grpSp>
        </p:grpSp>
        <p:grpSp>
          <p:nvGrpSpPr>
            <p:cNvPr id="593" name="Google Shape;593;p12"/>
            <p:cNvGrpSpPr/>
            <p:nvPr/>
          </p:nvGrpSpPr>
          <p:grpSpPr>
            <a:xfrm>
              <a:off x="10543326" y="2817933"/>
              <a:ext cx="3581583" cy="6572829"/>
              <a:chOff x="0" y="0"/>
              <a:chExt cx="4775444" cy="8763772"/>
            </a:xfrm>
          </p:grpSpPr>
          <p:grpSp>
            <p:nvGrpSpPr>
              <p:cNvPr id="594" name="Google Shape;594;p12"/>
              <p:cNvGrpSpPr/>
              <p:nvPr/>
            </p:nvGrpSpPr>
            <p:grpSpPr>
              <a:xfrm>
                <a:off x="0" y="0"/>
                <a:ext cx="4757657" cy="4677351"/>
                <a:chOff x="0" y="0"/>
                <a:chExt cx="729956" cy="717635"/>
              </a:xfrm>
            </p:grpSpPr>
            <p:sp>
              <p:nvSpPr>
                <p:cNvPr id="595" name="Google Shape;595;p12"/>
                <p:cNvSpPr/>
                <p:nvPr/>
              </p:nvSpPr>
              <p:spPr>
                <a:xfrm>
                  <a:off x="0" y="0"/>
                  <a:ext cx="729956" cy="632137"/>
                </a:xfrm>
                <a:custGeom>
                  <a:rect b="b" l="l" r="r" t="t"/>
                  <a:pathLst>
                    <a:path extrusionOk="0" h="632137" w="729956">
                      <a:moveTo>
                        <a:pt x="364978" y="0"/>
                      </a:moveTo>
                      <a:lnTo>
                        <a:pt x="729956" y="632137"/>
                      </a:lnTo>
                      <a:lnTo>
                        <a:pt x="0" y="632137"/>
                      </a:lnTo>
                      <a:lnTo>
                        <a:pt x="364978" y="0"/>
                      </a:lnTo>
                      <a:close/>
                    </a:path>
                  </a:pathLst>
                </a:custGeom>
                <a:solidFill>
                  <a:srgbClr val="CFE4F5"/>
                </a:solidFill>
                <a:ln>
                  <a:noFill/>
                </a:ln>
              </p:spPr>
            </p:sp>
            <p:sp>
              <p:nvSpPr>
                <p:cNvPr id="596" name="Google Shape;596;p12"/>
                <p:cNvSpPr txBox="1"/>
                <p:nvPr/>
              </p:nvSpPr>
              <p:spPr>
                <a:xfrm>
                  <a:off x="106709" y="339810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rgbClr val="191919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Power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rgbClr val="191919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Consumption </a:t>
                  </a:r>
                  <a:endParaRPr/>
                </a:p>
              </p:txBody>
            </p:sp>
          </p:grpSp>
          <p:grpSp>
            <p:nvGrpSpPr>
              <p:cNvPr id="597" name="Google Shape;597;p12"/>
              <p:cNvGrpSpPr/>
              <p:nvPr/>
            </p:nvGrpSpPr>
            <p:grpSpPr>
              <a:xfrm>
                <a:off x="8479" y="4120098"/>
                <a:ext cx="4766965" cy="4643674"/>
                <a:chOff x="0" y="0"/>
                <a:chExt cx="827955" cy="806541"/>
              </a:xfrm>
            </p:grpSpPr>
            <p:sp>
              <p:nvSpPr>
                <p:cNvPr id="598" name="Google Shape;598;p12"/>
                <p:cNvSpPr/>
                <p:nvPr/>
              </p:nvSpPr>
              <p:spPr>
                <a:xfrm>
                  <a:off x="0" y="0"/>
                  <a:ext cx="827955" cy="806541"/>
                </a:xfrm>
                <a:custGeom>
                  <a:rect b="b" l="l" r="r" t="t"/>
                  <a:pathLst>
                    <a:path extrusionOk="0" h="806541" w="827955">
                      <a:moveTo>
                        <a:pt x="413978" y="806541"/>
                      </a:moveTo>
                      <a:lnTo>
                        <a:pt x="827955" y="0"/>
                      </a:lnTo>
                      <a:lnTo>
                        <a:pt x="0" y="0"/>
                      </a:lnTo>
                      <a:lnTo>
                        <a:pt x="413978" y="806541"/>
                      </a:lnTo>
                      <a:close/>
                    </a:path>
                  </a:pathLst>
                </a:custGeom>
                <a:solidFill>
                  <a:srgbClr val="2C92D5"/>
                </a:solidFill>
                <a:ln>
                  <a:noFill/>
                </a:ln>
              </p:spPr>
            </p:sp>
            <p:sp>
              <p:nvSpPr>
                <p:cNvPr id="599" name="Google Shape;599;p12"/>
                <p:cNvSpPr txBox="1"/>
                <p:nvPr/>
              </p:nvSpPr>
              <p:spPr>
                <a:xfrm>
                  <a:off x="127000" y="3175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254000" lIns="254000" spcFirstLastPara="1" rIns="254000" wrap="square" tIns="2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Workflow for measuring Power Consumption using .RCD File.</a:t>
                  </a:r>
                  <a:endParaRPr/>
                </a:p>
              </p:txBody>
            </p:sp>
          </p:grpSp>
          <p:grpSp>
            <p:nvGrpSpPr>
              <p:cNvPr id="600" name="Google Shape;600;p12"/>
              <p:cNvGrpSpPr/>
              <p:nvPr/>
            </p:nvGrpSpPr>
            <p:grpSpPr>
              <a:xfrm>
                <a:off x="701051" y="0"/>
                <a:ext cx="1693144" cy="1481501"/>
                <a:chOff x="0" y="0"/>
                <a:chExt cx="812800" cy="711200"/>
              </a:xfrm>
            </p:grpSpPr>
            <p:sp>
              <p:nvSpPr>
                <p:cNvPr id="601" name="Google Shape;601;p12"/>
                <p:cNvSpPr/>
                <p:nvPr/>
              </p:nvSpPr>
              <p:spPr>
                <a:xfrm>
                  <a:off x="0" y="0"/>
                  <a:ext cx="812800" cy="711200"/>
                </a:xfrm>
                <a:custGeom>
                  <a:rect b="b" l="l" r="r" t="t"/>
                  <a:pathLst>
                    <a:path extrusionOk="0" h="711200" w="812800">
                      <a:moveTo>
                        <a:pt x="406400" y="711200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711200"/>
                      </a:lnTo>
                      <a:close/>
                    </a:path>
                  </a:pathLst>
                </a:custGeom>
                <a:solidFill>
                  <a:srgbClr val="2C92D5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  <p:sp>
              <p:nvSpPr>
                <p:cNvPr id="602" name="Google Shape;602;p12"/>
                <p:cNvSpPr txBox="1"/>
                <p:nvPr/>
              </p:nvSpPr>
              <p:spPr>
                <a:xfrm>
                  <a:off x="127000" y="3175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19964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</a:t>
                  </a:r>
                  <a:endParaRPr/>
                </a:p>
              </p:txBody>
            </p:sp>
          </p:grpSp>
        </p:grpSp>
        <p:grpSp>
          <p:nvGrpSpPr>
            <p:cNvPr id="603" name="Google Shape;603;p12"/>
            <p:cNvGrpSpPr/>
            <p:nvPr/>
          </p:nvGrpSpPr>
          <p:grpSpPr>
            <a:xfrm>
              <a:off x="7488780" y="3409854"/>
              <a:ext cx="3575366" cy="6572829"/>
              <a:chOff x="0" y="0"/>
              <a:chExt cx="4767155" cy="8763772"/>
            </a:xfrm>
          </p:grpSpPr>
          <p:grpSp>
            <p:nvGrpSpPr>
              <p:cNvPr id="604" name="Google Shape;604;p12"/>
              <p:cNvGrpSpPr/>
              <p:nvPr/>
            </p:nvGrpSpPr>
            <p:grpSpPr>
              <a:xfrm>
                <a:off x="0" y="0"/>
                <a:ext cx="4757657" cy="4867584"/>
                <a:chOff x="0" y="0"/>
                <a:chExt cx="729956" cy="746822"/>
              </a:xfrm>
            </p:grpSpPr>
            <p:sp>
              <p:nvSpPr>
                <p:cNvPr id="605" name="Google Shape;605;p12"/>
                <p:cNvSpPr/>
                <p:nvPr/>
              </p:nvSpPr>
              <p:spPr>
                <a:xfrm>
                  <a:off x="0" y="0"/>
                  <a:ext cx="729956" cy="632137"/>
                </a:xfrm>
                <a:custGeom>
                  <a:rect b="b" l="l" r="r" t="t"/>
                  <a:pathLst>
                    <a:path extrusionOk="0" h="632137" w="729956">
                      <a:moveTo>
                        <a:pt x="364978" y="0"/>
                      </a:moveTo>
                      <a:lnTo>
                        <a:pt x="729956" y="632137"/>
                      </a:lnTo>
                      <a:lnTo>
                        <a:pt x="0" y="632137"/>
                      </a:lnTo>
                      <a:lnTo>
                        <a:pt x="364978" y="0"/>
                      </a:lnTo>
                      <a:close/>
                    </a:path>
                  </a:pathLst>
                </a:custGeom>
                <a:solidFill>
                  <a:srgbClr val="D3F2FB"/>
                </a:solidFill>
                <a:ln>
                  <a:noFill/>
                </a:ln>
              </p:spPr>
            </p:sp>
            <p:sp>
              <p:nvSpPr>
                <p:cNvPr id="606" name="Google Shape;606;p12"/>
                <p:cNvSpPr txBox="1"/>
                <p:nvPr/>
              </p:nvSpPr>
              <p:spPr>
                <a:xfrm>
                  <a:off x="106708" y="368997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rgbClr val="191919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Collaboration</a:t>
                  </a:r>
                  <a:endParaRPr/>
                </a:p>
              </p:txBody>
            </p:sp>
          </p:grpSp>
          <p:grpSp>
            <p:nvGrpSpPr>
              <p:cNvPr id="607" name="Google Shape;607;p12"/>
              <p:cNvGrpSpPr/>
              <p:nvPr/>
            </p:nvGrpSpPr>
            <p:grpSpPr>
              <a:xfrm>
                <a:off x="190" y="4120098"/>
                <a:ext cx="4766965" cy="4643674"/>
                <a:chOff x="0" y="0"/>
                <a:chExt cx="827955" cy="806541"/>
              </a:xfrm>
            </p:grpSpPr>
            <p:sp>
              <p:nvSpPr>
                <p:cNvPr id="608" name="Google Shape;608;p12"/>
                <p:cNvSpPr/>
                <p:nvPr/>
              </p:nvSpPr>
              <p:spPr>
                <a:xfrm>
                  <a:off x="0" y="0"/>
                  <a:ext cx="827955" cy="806541"/>
                </a:xfrm>
                <a:custGeom>
                  <a:rect b="b" l="l" r="r" t="t"/>
                  <a:pathLst>
                    <a:path extrusionOk="0" h="806541" w="827955">
                      <a:moveTo>
                        <a:pt x="413978" y="806541"/>
                      </a:moveTo>
                      <a:lnTo>
                        <a:pt x="827955" y="0"/>
                      </a:lnTo>
                      <a:lnTo>
                        <a:pt x="0" y="0"/>
                      </a:lnTo>
                      <a:lnTo>
                        <a:pt x="413978" y="806541"/>
                      </a:lnTo>
                      <a:close/>
                    </a:path>
                  </a:pathLst>
                </a:custGeom>
                <a:solidFill>
                  <a:srgbClr val="37C9EF"/>
                </a:solidFill>
                <a:ln>
                  <a:noFill/>
                </a:ln>
              </p:spPr>
            </p:sp>
            <p:sp>
              <p:nvSpPr>
                <p:cNvPr id="609" name="Google Shape;609;p12"/>
                <p:cNvSpPr txBox="1"/>
                <p:nvPr/>
              </p:nvSpPr>
              <p:spPr>
                <a:xfrm>
                  <a:off x="127000" y="3175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254000" lIns="254000" spcFirstLastPara="1" rIns="254000" wrap="square" tIns="2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Being an open-source, it would benefit worldwide developers</a:t>
                  </a:r>
                  <a:endParaRPr/>
                </a:p>
              </p:txBody>
            </p:sp>
          </p:grpSp>
          <p:grpSp>
            <p:nvGrpSpPr>
              <p:cNvPr id="610" name="Google Shape;610;p12"/>
              <p:cNvGrpSpPr/>
              <p:nvPr/>
            </p:nvGrpSpPr>
            <p:grpSpPr>
              <a:xfrm>
                <a:off x="690637" y="0"/>
                <a:ext cx="1693144" cy="1481501"/>
                <a:chOff x="0" y="0"/>
                <a:chExt cx="812800" cy="711200"/>
              </a:xfrm>
            </p:grpSpPr>
            <p:sp>
              <p:nvSpPr>
                <p:cNvPr id="611" name="Google Shape;611;p12"/>
                <p:cNvSpPr/>
                <p:nvPr/>
              </p:nvSpPr>
              <p:spPr>
                <a:xfrm>
                  <a:off x="0" y="0"/>
                  <a:ext cx="812800" cy="711200"/>
                </a:xfrm>
                <a:custGeom>
                  <a:rect b="b" l="l" r="r" t="t"/>
                  <a:pathLst>
                    <a:path extrusionOk="0" h="711200" w="812800">
                      <a:moveTo>
                        <a:pt x="406400" y="711200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711200"/>
                      </a:lnTo>
                      <a:close/>
                    </a:path>
                  </a:pathLst>
                </a:custGeom>
                <a:solidFill>
                  <a:srgbClr val="37C9E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  <p:sp>
              <p:nvSpPr>
                <p:cNvPr id="612" name="Google Shape;612;p12"/>
                <p:cNvSpPr txBox="1"/>
                <p:nvPr/>
              </p:nvSpPr>
              <p:spPr>
                <a:xfrm>
                  <a:off x="127000" y="3175"/>
                  <a:ext cx="558800" cy="377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19964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</a:t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3"/>
          <p:cNvSpPr/>
          <p:nvPr/>
        </p:nvSpPr>
        <p:spPr>
          <a:xfrm rot="2588501">
            <a:off x="9420687" y="-3087996"/>
            <a:ext cx="5544890" cy="7010856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3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3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0" name="Google Shape;620;p13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3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3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623" name="Google Shape;623;p13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3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625" name="Google Shape;625;p13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626" name="Google Shape;626;p13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3"/>
          <p:cNvSpPr/>
          <p:nvPr/>
        </p:nvSpPr>
        <p:spPr>
          <a:xfrm>
            <a:off x="9139128" y="0"/>
            <a:ext cx="2671872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3"/>
          <p:cNvSpPr/>
          <p:nvPr/>
        </p:nvSpPr>
        <p:spPr>
          <a:xfrm>
            <a:off x="2951301" y="933276"/>
            <a:ext cx="7390201" cy="6006218"/>
          </a:xfrm>
          <a:custGeom>
            <a:rect b="b" l="l" r="r" t="t"/>
            <a:pathLst>
              <a:path extrusionOk="0" h="10423481" w="12825312">
                <a:moveTo>
                  <a:pt x="0" y="0"/>
                </a:moveTo>
                <a:lnTo>
                  <a:pt x="12825311" y="0"/>
                </a:lnTo>
                <a:lnTo>
                  <a:pt x="12825311" y="10423481"/>
                </a:lnTo>
                <a:lnTo>
                  <a:pt x="0" y="10423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13"/>
          <p:cNvSpPr txBox="1"/>
          <p:nvPr/>
        </p:nvSpPr>
        <p:spPr>
          <a:xfrm>
            <a:off x="-3505200" y="2859232"/>
            <a:ext cx="19009355" cy="1865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8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QnA</a:t>
            </a:r>
            <a:endParaRPr b="1" sz="1398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1" name="Google Shape;631;p13"/>
          <p:cNvSpPr/>
          <p:nvPr/>
        </p:nvSpPr>
        <p:spPr>
          <a:xfrm>
            <a:off x="3804107" y="894934"/>
            <a:ext cx="4183817" cy="1693821"/>
          </a:xfrm>
          <a:custGeom>
            <a:rect b="b" l="l" r="r" t="t"/>
            <a:pathLst>
              <a:path extrusionOk="0" h="2283628" w="5640668">
                <a:moveTo>
                  <a:pt x="0" y="0"/>
                </a:moveTo>
                <a:lnTo>
                  <a:pt x="5640668" y="0"/>
                </a:lnTo>
                <a:lnTo>
                  <a:pt x="5640668" y="2283628"/>
                </a:lnTo>
                <a:lnTo>
                  <a:pt x="0" y="2283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8709477" y="873865"/>
            <a:ext cx="3482523" cy="951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 rot="1019936">
            <a:off x="-1788528" y="-599664"/>
            <a:ext cx="5054660" cy="4108059"/>
          </a:xfrm>
          <a:custGeom>
            <a:rect b="b" l="l" r="r" t="t"/>
            <a:pathLst>
              <a:path extrusionOk="0" h="13167598" w="16201742">
                <a:moveTo>
                  <a:pt x="0" y="0"/>
                </a:moveTo>
                <a:lnTo>
                  <a:pt x="16201742" y="0"/>
                </a:lnTo>
                <a:lnTo>
                  <a:pt x="16201742" y="13167597"/>
                </a:lnTo>
                <a:lnTo>
                  <a:pt x="0" y="13167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794021" y="753688"/>
            <a:ext cx="3422099" cy="1189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 flipH="1">
            <a:off x="3720244" y="753688"/>
            <a:ext cx="1073777" cy="1189862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2"/>
          <p:cNvSpPr/>
          <p:nvPr/>
        </p:nvSpPr>
        <p:spPr>
          <a:xfrm rot="2588501">
            <a:off x="8820692" y="-2983166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07" name="Google Shape;107;p2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4242705" y="729342"/>
            <a:ext cx="3482523" cy="1023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8850" y="2362200"/>
            <a:ext cx="8243632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 rot="5400000">
            <a:off x="7867870" y="1101942"/>
            <a:ext cx="1189860" cy="493356"/>
          </a:xfrm>
          <a:prstGeom prst="trapezoid">
            <a:avLst>
              <a:gd fmla="val 25000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162800" y="2514600"/>
            <a:ext cx="2209800" cy="528155"/>
          </a:xfrm>
          <a:prstGeom prst="rect">
            <a:avLst/>
          </a:prstGeom>
          <a:solidFill>
            <a:srgbClr val="345F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7162800" y="3260699"/>
            <a:ext cx="2209800" cy="528155"/>
          </a:xfrm>
          <a:prstGeom prst="rect">
            <a:avLst/>
          </a:prstGeom>
          <a:solidFill>
            <a:srgbClr val="2A9D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7175500" y="4006798"/>
            <a:ext cx="2209800" cy="528155"/>
          </a:xfrm>
          <a:prstGeom prst="rect">
            <a:avLst/>
          </a:prstGeom>
          <a:solidFill>
            <a:srgbClr val="E9C4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7175500" y="4730813"/>
            <a:ext cx="2209800" cy="528155"/>
          </a:xfrm>
          <a:prstGeom prst="rect">
            <a:avLst/>
          </a:prstGeom>
          <a:solidFill>
            <a:srgbClr val="F3A2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7185025" y="5462832"/>
            <a:ext cx="2209800" cy="528155"/>
          </a:xfrm>
          <a:prstGeom prst="rect">
            <a:avLst/>
          </a:prstGeom>
          <a:solidFill>
            <a:srgbClr val="E66F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2928943" y="4495800"/>
            <a:ext cx="1185857" cy="19032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2997777" y="3660140"/>
            <a:ext cx="994780" cy="994780"/>
          </a:xfrm>
          <a:custGeom>
            <a:rect b="b" l="l" r="r" t="t"/>
            <a:pathLst>
              <a:path extrusionOk="0" h="976378" w="976378">
                <a:moveTo>
                  <a:pt x="0" y="0"/>
                </a:moveTo>
                <a:lnTo>
                  <a:pt x="976378" y="0"/>
                </a:lnTo>
                <a:lnTo>
                  <a:pt x="976378" y="976378"/>
                </a:lnTo>
                <a:lnTo>
                  <a:pt x="0" y="976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  <a:effectLst>
            <a:reflection blurRad="0" dir="5400000" dist="50800" endA="300" endPos="280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456745" y="2574741"/>
            <a:ext cx="22300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1"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6934301" y="3308121"/>
            <a:ext cx="32002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TRADITONAL METHODS</a:t>
            </a:r>
            <a:endParaRPr b="1"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272729" y="4038600"/>
            <a:ext cx="25234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 b="1"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843633" y="4744044"/>
            <a:ext cx="13662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1"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578902" y="5506172"/>
            <a:ext cx="19111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b="1"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/>
          <p:nvPr/>
        </p:nvSpPr>
        <p:spPr>
          <a:xfrm>
            <a:off x="0" y="0"/>
            <a:ext cx="1990015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9732566" y="933451"/>
            <a:ext cx="1865736" cy="8229600"/>
          </a:xfrm>
          <a:custGeom>
            <a:rect b="b" l="l" r="r" t="t"/>
            <a:pathLst>
              <a:path extrusionOk="0" h="2167467" w="600978">
                <a:moveTo>
                  <a:pt x="84821" y="0"/>
                </a:moveTo>
                <a:lnTo>
                  <a:pt x="516157" y="0"/>
                </a:lnTo>
                <a:cubicBezTo>
                  <a:pt x="563003" y="0"/>
                  <a:pt x="600978" y="37976"/>
                  <a:pt x="600978" y="84821"/>
                </a:cubicBezTo>
                <a:lnTo>
                  <a:pt x="600978" y="2082646"/>
                </a:lnTo>
                <a:cubicBezTo>
                  <a:pt x="600978" y="2105142"/>
                  <a:pt x="592042" y="2126716"/>
                  <a:pt x="576135" y="2142623"/>
                </a:cubicBezTo>
                <a:cubicBezTo>
                  <a:pt x="560228" y="2158530"/>
                  <a:pt x="538653" y="2167467"/>
                  <a:pt x="516157" y="2167467"/>
                </a:cubicBezTo>
                <a:lnTo>
                  <a:pt x="84821" y="2167467"/>
                </a:lnTo>
                <a:cubicBezTo>
                  <a:pt x="62325" y="2167467"/>
                  <a:pt x="40751" y="2158530"/>
                  <a:pt x="24844" y="2142623"/>
                </a:cubicBezTo>
                <a:cubicBezTo>
                  <a:pt x="8936" y="2126716"/>
                  <a:pt x="0" y="2105142"/>
                  <a:pt x="0" y="2082646"/>
                </a:cubicBezTo>
                <a:lnTo>
                  <a:pt x="0" y="84821"/>
                </a:lnTo>
                <a:cubicBezTo>
                  <a:pt x="0" y="62325"/>
                  <a:pt x="8936" y="40751"/>
                  <a:pt x="24844" y="24844"/>
                </a:cubicBezTo>
                <a:cubicBezTo>
                  <a:pt x="40751" y="8936"/>
                  <a:pt x="62325" y="0"/>
                  <a:pt x="84821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28400">
                <a:srgbClr val="8CB3E3"/>
              </a:gs>
              <a:gs pos="100000">
                <a:srgbClr val="8CB3E3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7658606" y="1938824"/>
            <a:ext cx="1865736" cy="8229600"/>
          </a:xfrm>
          <a:custGeom>
            <a:rect b="b" l="l" r="r" t="t"/>
            <a:pathLst>
              <a:path extrusionOk="0" h="2167467" w="600978">
                <a:moveTo>
                  <a:pt x="84821" y="0"/>
                </a:moveTo>
                <a:lnTo>
                  <a:pt x="516157" y="0"/>
                </a:lnTo>
                <a:cubicBezTo>
                  <a:pt x="563003" y="0"/>
                  <a:pt x="600978" y="37976"/>
                  <a:pt x="600978" y="84821"/>
                </a:cubicBezTo>
                <a:lnTo>
                  <a:pt x="600978" y="2082646"/>
                </a:lnTo>
                <a:cubicBezTo>
                  <a:pt x="600978" y="2105142"/>
                  <a:pt x="592042" y="2126716"/>
                  <a:pt x="576135" y="2142623"/>
                </a:cubicBezTo>
                <a:cubicBezTo>
                  <a:pt x="560228" y="2158530"/>
                  <a:pt x="538653" y="2167467"/>
                  <a:pt x="516157" y="2167467"/>
                </a:cubicBezTo>
                <a:lnTo>
                  <a:pt x="84821" y="2167467"/>
                </a:lnTo>
                <a:cubicBezTo>
                  <a:pt x="62325" y="2167467"/>
                  <a:pt x="40751" y="2158530"/>
                  <a:pt x="24844" y="2142623"/>
                </a:cubicBezTo>
                <a:cubicBezTo>
                  <a:pt x="8936" y="2126716"/>
                  <a:pt x="0" y="2105142"/>
                  <a:pt x="0" y="2082646"/>
                </a:cubicBezTo>
                <a:lnTo>
                  <a:pt x="0" y="84821"/>
                </a:lnTo>
                <a:cubicBezTo>
                  <a:pt x="0" y="62325"/>
                  <a:pt x="8936" y="40751"/>
                  <a:pt x="24844" y="24844"/>
                </a:cubicBezTo>
                <a:cubicBezTo>
                  <a:pt x="40751" y="8936"/>
                  <a:pt x="62325" y="0"/>
                  <a:pt x="84821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28400">
                <a:srgbClr val="8CB3E3"/>
              </a:gs>
              <a:gs pos="100000">
                <a:srgbClr val="8CB3E3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5542778" y="2800350"/>
            <a:ext cx="1865736" cy="8229600"/>
          </a:xfrm>
          <a:custGeom>
            <a:rect b="b" l="l" r="r" t="t"/>
            <a:pathLst>
              <a:path extrusionOk="0" h="2167467" w="600978">
                <a:moveTo>
                  <a:pt x="84821" y="0"/>
                </a:moveTo>
                <a:lnTo>
                  <a:pt x="516157" y="0"/>
                </a:lnTo>
                <a:cubicBezTo>
                  <a:pt x="563003" y="0"/>
                  <a:pt x="600978" y="37976"/>
                  <a:pt x="600978" y="84821"/>
                </a:cubicBezTo>
                <a:lnTo>
                  <a:pt x="600978" y="2082646"/>
                </a:lnTo>
                <a:cubicBezTo>
                  <a:pt x="600978" y="2105142"/>
                  <a:pt x="592042" y="2126716"/>
                  <a:pt x="576135" y="2142623"/>
                </a:cubicBezTo>
                <a:cubicBezTo>
                  <a:pt x="560228" y="2158530"/>
                  <a:pt x="538653" y="2167467"/>
                  <a:pt x="516157" y="2167467"/>
                </a:cubicBezTo>
                <a:lnTo>
                  <a:pt x="84821" y="2167467"/>
                </a:lnTo>
                <a:cubicBezTo>
                  <a:pt x="62325" y="2167467"/>
                  <a:pt x="40751" y="2158530"/>
                  <a:pt x="24844" y="2142623"/>
                </a:cubicBezTo>
                <a:cubicBezTo>
                  <a:pt x="8936" y="2126716"/>
                  <a:pt x="0" y="2105142"/>
                  <a:pt x="0" y="2082646"/>
                </a:cubicBezTo>
                <a:lnTo>
                  <a:pt x="0" y="84821"/>
                </a:lnTo>
                <a:cubicBezTo>
                  <a:pt x="0" y="62325"/>
                  <a:pt x="8936" y="40751"/>
                  <a:pt x="24844" y="24844"/>
                </a:cubicBezTo>
                <a:cubicBezTo>
                  <a:pt x="40751" y="8936"/>
                  <a:pt x="62325" y="0"/>
                  <a:pt x="84821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28400">
                <a:srgbClr val="8CB3E3"/>
              </a:gs>
              <a:gs pos="100000">
                <a:srgbClr val="8CB3E3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3485632" y="3657984"/>
            <a:ext cx="1865736" cy="8229600"/>
          </a:xfrm>
          <a:custGeom>
            <a:rect b="b" l="l" r="r" t="t"/>
            <a:pathLst>
              <a:path extrusionOk="0" h="2167467" w="600978">
                <a:moveTo>
                  <a:pt x="84821" y="0"/>
                </a:moveTo>
                <a:lnTo>
                  <a:pt x="516157" y="0"/>
                </a:lnTo>
                <a:cubicBezTo>
                  <a:pt x="563003" y="0"/>
                  <a:pt x="600978" y="37976"/>
                  <a:pt x="600978" y="84821"/>
                </a:cubicBezTo>
                <a:lnTo>
                  <a:pt x="600978" y="2082646"/>
                </a:lnTo>
                <a:cubicBezTo>
                  <a:pt x="600978" y="2105142"/>
                  <a:pt x="592042" y="2126716"/>
                  <a:pt x="576135" y="2142623"/>
                </a:cubicBezTo>
                <a:cubicBezTo>
                  <a:pt x="560228" y="2158530"/>
                  <a:pt x="538653" y="2167467"/>
                  <a:pt x="516157" y="2167467"/>
                </a:cubicBezTo>
                <a:lnTo>
                  <a:pt x="84821" y="2167467"/>
                </a:lnTo>
                <a:cubicBezTo>
                  <a:pt x="62325" y="2167467"/>
                  <a:pt x="40751" y="2158530"/>
                  <a:pt x="24844" y="2142623"/>
                </a:cubicBezTo>
                <a:cubicBezTo>
                  <a:pt x="8936" y="2126716"/>
                  <a:pt x="0" y="2105142"/>
                  <a:pt x="0" y="2082646"/>
                </a:cubicBezTo>
                <a:lnTo>
                  <a:pt x="0" y="84821"/>
                </a:lnTo>
                <a:cubicBezTo>
                  <a:pt x="0" y="62325"/>
                  <a:pt x="8936" y="40751"/>
                  <a:pt x="24844" y="24844"/>
                </a:cubicBezTo>
                <a:cubicBezTo>
                  <a:pt x="40751" y="8936"/>
                  <a:pt x="62325" y="0"/>
                  <a:pt x="84821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28400">
                <a:srgbClr val="8CB3E3"/>
              </a:gs>
              <a:gs pos="100000">
                <a:srgbClr val="8CB3E3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/>
          <p:nvPr/>
        </p:nvSpPr>
        <p:spPr>
          <a:xfrm rot="2588501">
            <a:off x="8820692" y="-2983166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83000">
                <a:schemeClr val="lt1"/>
              </a:gs>
              <a:gs pos="86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3"/>
          <p:cNvGrpSpPr/>
          <p:nvPr/>
        </p:nvGrpSpPr>
        <p:grpSpPr>
          <a:xfrm>
            <a:off x="1410864" y="4271070"/>
            <a:ext cx="2523337" cy="8454329"/>
            <a:chOff x="0" y="-19050"/>
            <a:chExt cx="812800" cy="2226655"/>
          </a:xfrm>
        </p:grpSpPr>
        <p:sp>
          <p:nvSpPr>
            <p:cNvPr id="145" name="Google Shape;145;p3"/>
            <p:cNvSpPr/>
            <p:nvPr/>
          </p:nvSpPr>
          <p:spPr>
            <a:xfrm>
              <a:off x="0" y="40138"/>
              <a:ext cx="600978" cy="2167467"/>
            </a:xfrm>
            <a:custGeom>
              <a:rect b="b" l="l" r="r" t="t"/>
              <a:pathLst>
                <a:path extrusionOk="0" h="2167467" w="600978">
                  <a:moveTo>
                    <a:pt x="84821" y="0"/>
                  </a:moveTo>
                  <a:lnTo>
                    <a:pt x="516157" y="0"/>
                  </a:lnTo>
                  <a:cubicBezTo>
                    <a:pt x="563003" y="0"/>
                    <a:pt x="600978" y="37976"/>
                    <a:pt x="600978" y="84821"/>
                  </a:cubicBezTo>
                  <a:lnTo>
                    <a:pt x="600978" y="2082646"/>
                  </a:lnTo>
                  <a:cubicBezTo>
                    <a:pt x="600978" y="2105142"/>
                    <a:pt x="592042" y="2126716"/>
                    <a:pt x="576135" y="2142623"/>
                  </a:cubicBezTo>
                  <a:cubicBezTo>
                    <a:pt x="560228" y="2158530"/>
                    <a:pt x="538653" y="2167467"/>
                    <a:pt x="516157" y="2167467"/>
                  </a:cubicBezTo>
                  <a:lnTo>
                    <a:pt x="84821" y="2167467"/>
                  </a:lnTo>
                  <a:cubicBezTo>
                    <a:pt x="62325" y="2167467"/>
                    <a:pt x="40751" y="2158530"/>
                    <a:pt x="24844" y="2142623"/>
                  </a:cubicBezTo>
                  <a:cubicBezTo>
                    <a:pt x="8936" y="2126716"/>
                    <a:pt x="0" y="2105142"/>
                    <a:pt x="0" y="2082646"/>
                  </a:cubicBezTo>
                  <a:lnTo>
                    <a:pt x="0" y="84821"/>
                  </a:lnTo>
                  <a:cubicBezTo>
                    <a:pt x="0" y="62325"/>
                    <a:pt x="8936" y="40751"/>
                    <a:pt x="24844" y="24844"/>
                  </a:cubicBezTo>
                  <a:cubicBezTo>
                    <a:pt x="40751" y="8936"/>
                    <a:pt x="62325" y="0"/>
                    <a:pt x="8482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8400">
                  <a:srgbClr val="8CB3E3"/>
                </a:gs>
                <a:gs pos="100000">
                  <a:srgbClr val="8CB3E3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4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3"/>
          <p:cNvSpPr/>
          <p:nvPr/>
        </p:nvSpPr>
        <p:spPr>
          <a:xfrm>
            <a:off x="1831783" y="4926164"/>
            <a:ext cx="976378" cy="976378"/>
          </a:xfrm>
          <a:custGeom>
            <a:rect b="b" l="l" r="r" t="t"/>
            <a:pathLst>
              <a:path extrusionOk="0" h="976378" w="976378">
                <a:moveTo>
                  <a:pt x="0" y="0"/>
                </a:moveTo>
                <a:lnTo>
                  <a:pt x="976378" y="0"/>
                </a:lnTo>
                <a:lnTo>
                  <a:pt x="976378" y="976378"/>
                </a:lnTo>
                <a:lnTo>
                  <a:pt x="0" y="976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3"/>
          <p:cNvSpPr/>
          <p:nvPr/>
        </p:nvSpPr>
        <p:spPr>
          <a:xfrm>
            <a:off x="3860052" y="3962399"/>
            <a:ext cx="1170033" cy="1187699"/>
          </a:xfrm>
          <a:custGeom>
            <a:rect b="b" l="l" r="r" t="t"/>
            <a:pathLst>
              <a:path extrusionOk="0" h="1368962" w="1291958">
                <a:moveTo>
                  <a:pt x="0" y="0"/>
                </a:moveTo>
                <a:lnTo>
                  <a:pt x="1291958" y="0"/>
                </a:lnTo>
                <a:lnTo>
                  <a:pt x="1291958" y="1368962"/>
                </a:lnTo>
                <a:lnTo>
                  <a:pt x="0" y="1368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9" name="Google Shape;149;p3"/>
          <p:cNvGrpSpPr/>
          <p:nvPr/>
        </p:nvGrpSpPr>
        <p:grpSpPr>
          <a:xfrm>
            <a:off x="5790433" y="3154990"/>
            <a:ext cx="1385931" cy="1364561"/>
            <a:chOff x="-48653" y="-1578"/>
            <a:chExt cx="2067458" cy="2035580"/>
          </a:xfrm>
        </p:grpSpPr>
        <p:sp>
          <p:nvSpPr>
            <p:cNvPr id="150" name="Google Shape;150;p3"/>
            <p:cNvSpPr txBox="1"/>
            <p:nvPr/>
          </p:nvSpPr>
          <p:spPr>
            <a:xfrm>
              <a:off x="625387" y="736537"/>
              <a:ext cx="719380" cy="44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819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307"/>
                  </a:solidFill>
                  <a:latin typeface="Open Sans"/>
                  <a:ea typeface="Open Sans"/>
                  <a:cs typeface="Open Sans"/>
                  <a:sym typeface="Open Sans"/>
                </a:rPr>
                <a:t>73%</a:t>
              </a: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-48653" y="-1578"/>
              <a:ext cx="2067458" cy="2035580"/>
              <a:chOff x="-62725" y="-2035"/>
              <a:chExt cx="2665449" cy="2624351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000000">
                  <a:alpha val="3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55819" y="17180"/>
                <a:ext cx="2508405" cy="2605136"/>
              </a:xfrm>
              <a:custGeom>
                <a:rect b="b" l="l" r="r" t="t"/>
                <a:pathLst>
                  <a:path extrusionOk="0" h="2605136" w="2508405">
                    <a:moveTo>
                      <a:pt x="1531681" y="23148"/>
                    </a:moveTo>
                    <a:cubicBezTo>
                      <a:pt x="2111865" y="172951"/>
                      <a:pt x="2508405" y="707900"/>
                      <a:pt x="2483043" y="1306574"/>
                    </a:cubicBezTo>
                    <a:cubicBezTo>
                      <a:pt x="2457680" y="1905248"/>
                      <a:pt x="2017317" y="2404743"/>
                      <a:pt x="1426542" y="2504939"/>
                    </a:cubicBezTo>
                    <a:cubicBezTo>
                      <a:pt x="835767" y="2605136"/>
                      <a:pt x="255336" y="2278769"/>
                      <a:pt x="33998" y="1721935"/>
                    </a:cubicBezTo>
                    <a:cubicBezTo>
                      <a:pt x="0" y="1637506"/>
                      <a:pt x="13775" y="1541340"/>
                      <a:pt x="70107" y="1469850"/>
                    </a:cubicBezTo>
                    <a:cubicBezTo>
                      <a:pt x="126439" y="1398360"/>
                      <a:pt x="216717" y="1362476"/>
                      <a:pt x="306755" y="1375784"/>
                    </a:cubicBezTo>
                    <a:cubicBezTo>
                      <a:pt x="396794" y="1389092"/>
                      <a:pt x="472830" y="1449560"/>
                      <a:pt x="506071" y="1534289"/>
                    </a:cubicBezTo>
                    <a:cubicBezTo>
                      <a:pt x="638874" y="1868389"/>
                      <a:pt x="987133" y="2064209"/>
                      <a:pt x="1341598" y="2004092"/>
                    </a:cubicBezTo>
                    <a:cubicBezTo>
                      <a:pt x="1696062" y="1943974"/>
                      <a:pt x="1960281" y="1644277"/>
                      <a:pt x="1975498" y="1285073"/>
                    </a:cubicBezTo>
                    <a:cubicBezTo>
                      <a:pt x="1990716" y="925868"/>
                      <a:pt x="1752791" y="604898"/>
                      <a:pt x="1404681" y="515017"/>
                    </a:cubicBezTo>
                    <a:cubicBezTo>
                      <a:pt x="1316453" y="492657"/>
                      <a:pt x="1246933" y="424799"/>
                      <a:pt x="1222445" y="337138"/>
                    </a:cubicBezTo>
                    <a:cubicBezTo>
                      <a:pt x="1197957" y="249478"/>
                      <a:pt x="1222243" y="155414"/>
                      <a:pt x="1286109" y="90567"/>
                    </a:cubicBezTo>
                    <a:cubicBezTo>
                      <a:pt x="1349975" y="25719"/>
                      <a:pt x="1443657" y="0"/>
                      <a:pt x="1531681" y="23148"/>
                    </a:cubicBezTo>
                    <a:close/>
                  </a:path>
                </a:pathLst>
              </a:custGeom>
              <a:solidFill>
                <a:srgbClr val="2E2E2E">
                  <a:alpha val="3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4" name="Google Shape;154;p3"/>
          <p:cNvSpPr/>
          <p:nvPr/>
        </p:nvSpPr>
        <p:spPr>
          <a:xfrm>
            <a:off x="8262466" y="2514600"/>
            <a:ext cx="673029" cy="975404"/>
          </a:xfrm>
          <a:custGeom>
            <a:rect b="b" l="l" r="r" t="t"/>
            <a:pathLst>
              <a:path extrusionOk="0" h="1439971" w="993580">
                <a:moveTo>
                  <a:pt x="0" y="0"/>
                </a:moveTo>
                <a:lnTo>
                  <a:pt x="993580" y="0"/>
                </a:lnTo>
                <a:lnTo>
                  <a:pt x="993580" y="1439971"/>
                </a:lnTo>
                <a:lnTo>
                  <a:pt x="0" y="143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10111298" y="1758412"/>
            <a:ext cx="1054589" cy="1077485"/>
          </a:xfrm>
          <a:custGeom>
            <a:rect b="b" l="l" r="r" t="t"/>
            <a:pathLst>
              <a:path extrusionOk="0" h="1494136" w="1462386">
                <a:moveTo>
                  <a:pt x="0" y="0"/>
                </a:moveTo>
                <a:lnTo>
                  <a:pt x="1462386" y="0"/>
                </a:lnTo>
                <a:lnTo>
                  <a:pt x="1462386" y="1494136"/>
                </a:lnTo>
                <a:lnTo>
                  <a:pt x="0" y="1494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3"/>
          <p:cNvSpPr txBox="1"/>
          <p:nvPr/>
        </p:nvSpPr>
        <p:spPr>
          <a:xfrm>
            <a:off x="1469122" y="5993438"/>
            <a:ext cx="1701701" cy="4735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5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060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Processor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3790950" y="5429014"/>
            <a:ext cx="1301175" cy="4735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5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060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Growth</a:t>
            </a:r>
            <a:endParaRPr/>
          </a:p>
        </p:txBody>
      </p:sp>
      <p:sp>
        <p:nvSpPr>
          <p:cNvPr id="158" name="Google Shape;158;p3"/>
          <p:cNvSpPr txBox="1"/>
          <p:nvPr/>
        </p:nvSpPr>
        <p:spPr>
          <a:xfrm>
            <a:off x="5562600" y="4698157"/>
            <a:ext cx="1941493" cy="4735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5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060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Acquisition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7899499" y="3908218"/>
            <a:ext cx="1320701" cy="1012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5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060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Time to</a:t>
            </a:r>
            <a:endParaRPr/>
          </a:p>
          <a:p>
            <a:pPr indent="0" lvl="0" marL="0" marR="0" rtl="0" algn="ctr">
              <a:lnSpc>
                <a:spcPct val="175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060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Market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10015478" y="3097640"/>
            <a:ext cx="1185922" cy="1012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5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060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Open</a:t>
            </a:r>
            <a:endParaRPr/>
          </a:p>
          <a:p>
            <a:pPr indent="0" lvl="0" marL="0" marR="0" rtl="0" algn="ctr">
              <a:lnSpc>
                <a:spcPct val="175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060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Source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1" y="3124200"/>
            <a:ext cx="6782872" cy="294250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Arrow Rotate right" id="166" name="Google Shape;16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1291439"/>
            <a:ext cx="2823455" cy="2329787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167" name="Google Shape;167;p4"/>
          <p:cNvSpPr/>
          <p:nvPr/>
        </p:nvSpPr>
        <p:spPr>
          <a:xfrm rot="2588501">
            <a:off x="8820692" y="-2983166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4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61000">
                <a:schemeClr val="lt1"/>
              </a:gs>
              <a:gs pos="65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175" name="Google Shape;175;p4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2051680" y="0"/>
            <a:ext cx="2444120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7398" y="918528"/>
            <a:ext cx="6572818" cy="197311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/>
          <p:nvPr/>
        </p:nvSpPr>
        <p:spPr>
          <a:xfrm>
            <a:off x="-139492" y="4604853"/>
            <a:ext cx="4422448" cy="602696"/>
          </a:xfrm>
          <a:custGeom>
            <a:rect b="b" l="l" r="r" t="t"/>
            <a:pathLst>
              <a:path extrusionOk="0" h="1078344" w="7623269">
                <a:moveTo>
                  <a:pt x="6628187" y="0"/>
                </a:moveTo>
                <a:lnTo>
                  <a:pt x="7125728" y="0"/>
                </a:lnTo>
                <a:cubicBezTo>
                  <a:pt x="7400512" y="0"/>
                  <a:pt x="7623269" y="241396"/>
                  <a:pt x="7623269" y="539172"/>
                </a:cubicBezTo>
                <a:cubicBezTo>
                  <a:pt x="7623269" y="836948"/>
                  <a:pt x="7400512" y="1078344"/>
                  <a:pt x="7125728" y="1078344"/>
                </a:cubicBezTo>
                <a:lnTo>
                  <a:pt x="6628187" y="1078343"/>
                </a:lnTo>
                <a:lnTo>
                  <a:pt x="6628187" y="1078344"/>
                </a:lnTo>
                <a:lnTo>
                  <a:pt x="0" y="1078344"/>
                </a:lnTo>
                <a:lnTo>
                  <a:pt x="0" y="1"/>
                </a:lnTo>
                <a:lnTo>
                  <a:pt x="6628187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000">
                <a:srgbClr val="B6DDE7"/>
              </a:gs>
              <a:gs pos="21000">
                <a:srgbClr val="31859B"/>
              </a:gs>
              <a:gs pos="100000">
                <a:srgbClr val="31859B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-154507" y="5207212"/>
            <a:ext cx="4827471" cy="602696"/>
          </a:xfrm>
          <a:custGeom>
            <a:rect b="b" l="l" r="r" t="t"/>
            <a:pathLst>
              <a:path extrusionOk="0" h="1078344" w="8772992">
                <a:moveTo>
                  <a:pt x="0" y="0"/>
                </a:moveTo>
                <a:lnTo>
                  <a:pt x="7777910" y="0"/>
                </a:lnTo>
                <a:lnTo>
                  <a:pt x="7798081" y="0"/>
                </a:lnTo>
                <a:lnTo>
                  <a:pt x="8275451" y="0"/>
                </a:lnTo>
                <a:cubicBezTo>
                  <a:pt x="8550235" y="0"/>
                  <a:pt x="8772992" y="241396"/>
                  <a:pt x="8772992" y="539172"/>
                </a:cubicBezTo>
                <a:cubicBezTo>
                  <a:pt x="8772992" y="836948"/>
                  <a:pt x="8550235" y="1078344"/>
                  <a:pt x="8275451" y="1078344"/>
                </a:cubicBezTo>
                <a:lnTo>
                  <a:pt x="7777910" y="1078343"/>
                </a:lnTo>
                <a:lnTo>
                  <a:pt x="0" y="1078343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000">
                <a:srgbClr val="FBD4B4"/>
              </a:gs>
              <a:gs pos="21000">
                <a:srgbClr val="E36C09"/>
              </a:gs>
              <a:gs pos="100000">
                <a:srgbClr val="E36C09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reflection blurRad="0" dir="5400000" dist="50800" endA="300" endPos="38500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-114989" y="3999237"/>
            <a:ext cx="3864678" cy="604859"/>
          </a:xfrm>
          <a:custGeom>
            <a:rect b="b" l="l" r="r" t="t"/>
            <a:pathLst>
              <a:path extrusionOk="0" h="1082215" w="6661808">
                <a:moveTo>
                  <a:pt x="0" y="0"/>
                </a:moveTo>
                <a:lnTo>
                  <a:pt x="5666726" y="0"/>
                </a:lnTo>
                <a:lnTo>
                  <a:pt x="5666726" y="3871"/>
                </a:lnTo>
                <a:lnTo>
                  <a:pt x="6164267" y="3871"/>
                </a:lnTo>
                <a:cubicBezTo>
                  <a:pt x="6439051" y="3871"/>
                  <a:pt x="6661808" y="245267"/>
                  <a:pt x="6661808" y="543043"/>
                </a:cubicBezTo>
                <a:cubicBezTo>
                  <a:pt x="6661808" y="840819"/>
                  <a:pt x="6439051" y="1082215"/>
                  <a:pt x="6164267" y="1082215"/>
                </a:cubicBezTo>
                <a:lnTo>
                  <a:pt x="5666726" y="1082214"/>
                </a:lnTo>
                <a:lnTo>
                  <a:pt x="5666726" y="1078343"/>
                </a:lnTo>
                <a:lnTo>
                  <a:pt x="0" y="1078343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000">
                <a:srgbClr val="DDD9C3"/>
              </a:gs>
              <a:gs pos="21000">
                <a:srgbClr val="76923C"/>
              </a:gs>
              <a:gs pos="100000">
                <a:srgbClr val="76923C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-144120" y="3396541"/>
            <a:ext cx="4547264" cy="602696"/>
          </a:xfrm>
          <a:custGeom>
            <a:rect b="b" l="l" r="r" t="t"/>
            <a:pathLst>
              <a:path extrusionOk="0" h="1078344" w="7838423">
                <a:moveTo>
                  <a:pt x="0" y="0"/>
                </a:moveTo>
                <a:lnTo>
                  <a:pt x="6843341" y="0"/>
                </a:lnTo>
                <a:lnTo>
                  <a:pt x="7112282" y="0"/>
                </a:lnTo>
                <a:lnTo>
                  <a:pt x="7340882" y="0"/>
                </a:lnTo>
                <a:cubicBezTo>
                  <a:pt x="7615666" y="0"/>
                  <a:pt x="7838423" y="241396"/>
                  <a:pt x="7838423" y="539172"/>
                </a:cubicBezTo>
                <a:cubicBezTo>
                  <a:pt x="7838423" y="836948"/>
                  <a:pt x="7615666" y="1078344"/>
                  <a:pt x="7340882" y="1078344"/>
                </a:cubicBezTo>
                <a:lnTo>
                  <a:pt x="6843341" y="1078343"/>
                </a:lnTo>
                <a:lnTo>
                  <a:pt x="0" y="1078343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000">
                <a:srgbClr val="E7D1D1"/>
              </a:gs>
              <a:gs pos="21000">
                <a:srgbClr val="953734"/>
              </a:gs>
              <a:gs pos="100000">
                <a:srgbClr val="953734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184467" y="3511216"/>
            <a:ext cx="43372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Highly Expensive 3</a:t>
            </a:r>
            <a:r>
              <a:rPr baseline="3000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Party Simulators</a:t>
            </a:r>
            <a:endParaRPr/>
          </a:p>
        </p:txBody>
      </p:sp>
      <p:sp>
        <p:nvSpPr>
          <p:cNvPr id="184" name="Google Shape;184;p4"/>
          <p:cNvSpPr txBox="1"/>
          <p:nvPr/>
        </p:nvSpPr>
        <p:spPr>
          <a:xfrm>
            <a:off x="212301" y="4111054"/>
            <a:ext cx="43372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Encrypted design and flow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212301" y="4732187"/>
            <a:ext cx="43372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Patented IP’s and associated Royalty</a:t>
            </a:r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234790" y="5312679"/>
            <a:ext cx="43372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Limited Access on to Performance Tools</a:t>
            </a:r>
            <a:endParaRPr/>
          </a:p>
        </p:txBody>
      </p:sp>
      <p:sp>
        <p:nvSpPr>
          <p:cNvPr id="187" name="Google Shape;187;p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/>
          <p:nvPr/>
        </p:nvSpPr>
        <p:spPr>
          <a:xfrm>
            <a:off x="5169059" y="255785"/>
            <a:ext cx="7022941" cy="5150518"/>
          </a:xfrm>
          <a:custGeom>
            <a:rect b="b" l="l" r="r" t="t"/>
            <a:pathLst>
              <a:path extrusionOk="0" h="7633824" w="10789857">
                <a:moveTo>
                  <a:pt x="0" y="0"/>
                </a:moveTo>
                <a:lnTo>
                  <a:pt x="10789857" y="0"/>
                </a:lnTo>
                <a:lnTo>
                  <a:pt x="10789857" y="7633824"/>
                </a:lnTo>
                <a:lnTo>
                  <a:pt x="0" y="7633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5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 rot="10800000">
            <a:off x="-914400" y="2806450"/>
            <a:ext cx="7654932" cy="3522110"/>
            <a:chOff x="3532011" y="1828800"/>
            <a:chExt cx="8658403" cy="4768777"/>
          </a:xfrm>
        </p:grpSpPr>
        <p:sp>
          <p:nvSpPr>
            <p:cNvPr id="195" name="Google Shape;195;p5"/>
            <p:cNvSpPr/>
            <p:nvPr/>
          </p:nvSpPr>
          <p:spPr>
            <a:xfrm rot="5400000">
              <a:off x="7386954" y="5276913"/>
              <a:ext cx="2138642" cy="502686"/>
            </a:xfrm>
            <a:prstGeom prst="trapezoid">
              <a:avLst>
                <a:gd fmla="val 80129" name="adj"/>
              </a:avLst>
            </a:prstGeom>
            <a:solidFill>
              <a:srgbClr val="C2E6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07890" y="4053265"/>
              <a:ext cx="3482523" cy="1033149"/>
            </a:xfrm>
            <a:prstGeom prst="rect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8707891" y="3098472"/>
              <a:ext cx="3482523" cy="972204"/>
            </a:xfrm>
            <a:prstGeom prst="rect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 rot="10800000">
              <a:off x="8214532" y="3802228"/>
              <a:ext cx="493358" cy="1596155"/>
            </a:xfrm>
            <a:prstGeom prst="flowChartManualInput">
              <a:avLst/>
            </a:prstGeom>
            <a:solidFill>
              <a:srgbClr val="5FA2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 flipH="1">
              <a:off x="8214533" y="1828800"/>
              <a:ext cx="493358" cy="1596156"/>
            </a:xfrm>
            <a:prstGeom prst="flowChartManualInput">
              <a:avLst/>
            </a:prstGeom>
            <a:solidFill>
              <a:srgbClr val="0073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4590067" y="1828801"/>
              <a:ext cx="3624471" cy="1189862"/>
            </a:xfrm>
            <a:prstGeom prst="rect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083414" y="3018663"/>
              <a:ext cx="3131125" cy="1189862"/>
            </a:xfrm>
            <a:prstGeom prst="rect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546702" y="4208525"/>
              <a:ext cx="2667835" cy="1189862"/>
            </a:xfrm>
            <a:prstGeom prst="rect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flipH="1">
              <a:off x="3532011" y="1828800"/>
              <a:ext cx="1073777" cy="1189862"/>
            </a:xfrm>
            <a:prstGeom prst="flowChartDelay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flipH="1">
              <a:off x="4002467" y="3018662"/>
              <a:ext cx="1073777" cy="1189862"/>
            </a:xfrm>
            <a:prstGeom prst="flowChartDelay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 flipH="1">
              <a:off x="4480090" y="4208524"/>
              <a:ext cx="1073777" cy="1189862"/>
            </a:xfrm>
            <a:prstGeom prst="flowChartDelay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 rot="5400000">
              <a:off x="7866284" y="3366916"/>
              <a:ext cx="1189859" cy="493356"/>
            </a:xfrm>
            <a:prstGeom prst="trapezoid">
              <a:avLst>
                <a:gd fmla="val 25000" name="adj"/>
              </a:avLst>
            </a:prstGeom>
            <a:solidFill>
              <a:srgbClr val="055A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8707891" y="2148031"/>
              <a:ext cx="3482523" cy="1005578"/>
            </a:xfrm>
            <a:prstGeom prst="rect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8707616" y="5077082"/>
              <a:ext cx="3482523" cy="1033149"/>
            </a:xfrm>
            <a:prstGeom prst="rect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112750" y="5398383"/>
              <a:ext cx="2104024" cy="1189862"/>
            </a:xfrm>
            <a:prstGeom prst="rect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 flipH="1">
              <a:off x="5048304" y="5398383"/>
              <a:ext cx="1073777" cy="1189862"/>
            </a:xfrm>
            <a:prstGeom prst="flowChartDelay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5"/>
          <p:cNvSpPr/>
          <p:nvPr/>
        </p:nvSpPr>
        <p:spPr>
          <a:xfrm rot="-1385722">
            <a:off x="-1419553" y="1432751"/>
            <a:ext cx="3969823" cy="931104"/>
          </a:xfrm>
          <a:custGeom>
            <a:rect b="b" l="l" r="r" t="t"/>
            <a:pathLst>
              <a:path extrusionOk="0" h="3934346" w="16774342">
                <a:moveTo>
                  <a:pt x="0" y="0"/>
                </a:moveTo>
                <a:lnTo>
                  <a:pt x="16774342" y="0"/>
                </a:lnTo>
                <a:lnTo>
                  <a:pt x="16774342" y="3934346"/>
                </a:lnTo>
                <a:lnTo>
                  <a:pt x="0" y="3934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/>
          <p:nvPr/>
        </p:nvSpPr>
        <p:spPr>
          <a:xfrm rot="2588501">
            <a:off x="8156296" y="-2579795"/>
            <a:ext cx="8094763" cy="9700893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5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42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217" name="Google Shape;217;p5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219" name="Google Shape;219;p5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220" name="Google Shape;220;p5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4794880" y="0"/>
            <a:ext cx="2444120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1458368" y="1256571"/>
            <a:ext cx="5508393" cy="982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components needed to do the End-to-End Processor verification of RISC-V</a:t>
            </a:r>
            <a:endParaRPr/>
          </a:p>
        </p:txBody>
      </p:sp>
      <p:sp>
        <p:nvSpPr>
          <p:cNvPr id="224" name="Google Shape;224;p5"/>
          <p:cNvSpPr/>
          <p:nvPr/>
        </p:nvSpPr>
        <p:spPr>
          <a:xfrm>
            <a:off x="537028" y="1124480"/>
            <a:ext cx="754883" cy="1194564"/>
          </a:xfrm>
          <a:custGeom>
            <a:rect b="b" l="l" r="r" t="t"/>
            <a:pathLst>
              <a:path extrusionOk="0" h="3412490" w="2156460">
                <a:moveTo>
                  <a:pt x="1846580" y="467360"/>
                </a:moveTo>
                <a:lnTo>
                  <a:pt x="1431290" y="467360"/>
                </a:lnTo>
                <a:cubicBezTo>
                  <a:pt x="1464310" y="353060"/>
                  <a:pt x="1493520" y="240030"/>
                  <a:pt x="1515110" y="129540"/>
                </a:cubicBezTo>
                <a:lnTo>
                  <a:pt x="1540510" y="0"/>
                </a:lnTo>
                <a:lnTo>
                  <a:pt x="793750" y="0"/>
                </a:lnTo>
                <a:lnTo>
                  <a:pt x="773430" y="81280"/>
                </a:lnTo>
                <a:cubicBezTo>
                  <a:pt x="728980" y="252730"/>
                  <a:pt x="679450" y="430530"/>
                  <a:pt x="623570" y="608330"/>
                </a:cubicBezTo>
                <a:cubicBezTo>
                  <a:pt x="568960" y="784860"/>
                  <a:pt x="509270" y="963930"/>
                  <a:pt x="444500" y="1137920"/>
                </a:cubicBezTo>
                <a:cubicBezTo>
                  <a:pt x="381000" y="1311910"/>
                  <a:pt x="311150" y="1482090"/>
                  <a:pt x="238760" y="1645920"/>
                </a:cubicBezTo>
                <a:cubicBezTo>
                  <a:pt x="166370" y="1808480"/>
                  <a:pt x="91440" y="1962150"/>
                  <a:pt x="12700" y="2103120"/>
                </a:cubicBezTo>
                <a:lnTo>
                  <a:pt x="0" y="2127250"/>
                </a:lnTo>
                <a:lnTo>
                  <a:pt x="0" y="2703830"/>
                </a:lnTo>
                <a:lnTo>
                  <a:pt x="1097280" y="2703830"/>
                </a:lnTo>
                <a:lnTo>
                  <a:pt x="1097280" y="3412490"/>
                </a:lnTo>
                <a:lnTo>
                  <a:pt x="1846580" y="3412490"/>
                </a:lnTo>
                <a:lnTo>
                  <a:pt x="1846580" y="2703830"/>
                </a:lnTo>
                <a:lnTo>
                  <a:pt x="2156460" y="2703830"/>
                </a:lnTo>
                <a:lnTo>
                  <a:pt x="2156460" y="2025650"/>
                </a:lnTo>
                <a:lnTo>
                  <a:pt x="1846580" y="2025650"/>
                </a:lnTo>
                <a:lnTo>
                  <a:pt x="1846580" y="467360"/>
                </a:lnTo>
                <a:close/>
                <a:moveTo>
                  <a:pt x="1343660" y="746760"/>
                </a:moveTo>
                <a:cubicBezTo>
                  <a:pt x="1323340" y="817880"/>
                  <a:pt x="1299210" y="891540"/>
                  <a:pt x="1272540" y="967740"/>
                </a:cubicBezTo>
                <a:cubicBezTo>
                  <a:pt x="1245870" y="1042670"/>
                  <a:pt x="1219200" y="1116330"/>
                  <a:pt x="1191260" y="1187450"/>
                </a:cubicBezTo>
                <a:cubicBezTo>
                  <a:pt x="1163320" y="1257300"/>
                  <a:pt x="1135380" y="1322070"/>
                  <a:pt x="1107440" y="1379220"/>
                </a:cubicBezTo>
                <a:lnTo>
                  <a:pt x="1096010" y="1402080"/>
                </a:lnTo>
                <a:lnTo>
                  <a:pt x="1096010" y="2024380"/>
                </a:lnTo>
                <a:lnTo>
                  <a:pt x="762000" y="2024380"/>
                </a:lnTo>
                <a:cubicBezTo>
                  <a:pt x="765810" y="2018030"/>
                  <a:pt x="768350" y="2012950"/>
                  <a:pt x="772160" y="2006600"/>
                </a:cubicBezTo>
                <a:cubicBezTo>
                  <a:pt x="817880" y="1926590"/>
                  <a:pt x="867410" y="1833880"/>
                  <a:pt x="920750" y="1728470"/>
                </a:cubicBezTo>
                <a:cubicBezTo>
                  <a:pt x="974090" y="1624330"/>
                  <a:pt x="1029970" y="1506220"/>
                  <a:pt x="1087120" y="1379220"/>
                </a:cubicBezTo>
                <a:cubicBezTo>
                  <a:pt x="1144270" y="1252220"/>
                  <a:pt x="1200150" y="1118870"/>
                  <a:pt x="1254760" y="980440"/>
                </a:cubicBezTo>
                <a:cubicBezTo>
                  <a:pt x="1294130" y="880110"/>
                  <a:pt x="1329690" y="778510"/>
                  <a:pt x="1365250" y="675640"/>
                </a:cubicBezTo>
                <a:cubicBezTo>
                  <a:pt x="1358900" y="697230"/>
                  <a:pt x="1351280" y="721360"/>
                  <a:pt x="1343660" y="74676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300" endPos="385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4632222" y="2929337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5162011" y="3822253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"/>
          <p:cNvSpPr/>
          <p:nvPr/>
        </p:nvSpPr>
        <p:spPr>
          <a:xfrm>
            <a:off x="5575425" y="4701056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6013283" y="5575266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"/>
          <p:cNvSpPr/>
          <p:nvPr/>
        </p:nvSpPr>
        <p:spPr>
          <a:xfrm>
            <a:off x="-103271" y="3233242"/>
            <a:ext cx="2092206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0" y="3286125"/>
            <a:ext cx="2390775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ROM Code </a:t>
            </a: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121734" y="3985834"/>
            <a:ext cx="2120207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0" y="4038717"/>
            <a:ext cx="2400313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.RCD File </a:t>
            </a: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-109609" y="4729007"/>
            <a:ext cx="2125828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0" y="4781890"/>
            <a:ext cx="2418060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RTL Code </a:t>
            </a: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-109610" y="5406303"/>
            <a:ext cx="2135604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-1" y="5459186"/>
            <a:ext cx="2427835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UVM Script</a:t>
            </a:r>
            <a:endParaRPr/>
          </a:p>
        </p:txBody>
      </p:sp>
      <p:sp>
        <p:nvSpPr>
          <p:cNvPr id="237" name="Google Shape;237;p5"/>
          <p:cNvSpPr/>
          <p:nvPr/>
        </p:nvSpPr>
        <p:spPr>
          <a:xfrm>
            <a:off x="2634793" y="3043535"/>
            <a:ext cx="20134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Boot Code or Instruction Binary Test Vector</a:t>
            </a:r>
            <a:endParaRPr/>
          </a:p>
        </p:txBody>
      </p:sp>
      <p:sp>
        <p:nvSpPr>
          <p:cNvPr id="238" name="Google Shape;238;p5"/>
          <p:cNvSpPr/>
          <p:nvPr/>
        </p:nvSpPr>
        <p:spPr>
          <a:xfrm>
            <a:off x="2609183" y="3810000"/>
            <a:ext cx="25600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Information of any change in Processor's Register values along with external data transfer.</a:t>
            </a:r>
            <a:endParaRPr/>
          </a:p>
        </p:txBody>
      </p:sp>
      <p:sp>
        <p:nvSpPr>
          <p:cNvPr id="239" name="Google Shape;239;p5"/>
          <p:cNvSpPr/>
          <p:nvPr/>
        </p:nvSpPr>
        <p:spPr>
          <a:xfrm>
            <a:off x="2607015" y="4800600"/>
            <a:ext cx="28155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open-source RTL (Verilog) code for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RISC-V Processors.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2601409" y="5625838"/>
            <a:ext cx="33765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System-Verilog or any other UVM  script which converts the .RCD to RISC-V register models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"/>
          <p:cNvSpPr/>
          <p:nvPr/>
        </p:nvSpPr>
        <p:spPr>
          <a:xfrm rot="2588501">
            <a:off x="9420687" y="-3087996"/>
            <a:ext cx="5544890" cy="7010856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6"/>
          <p:cNvGrpSpPr/>
          <p:nvPr/>
        </p:nvGrpSpPr>
        <p:grpSpPr>
          <a:xfrm>
            <a:off x="6689476" y="2061300"/>
            <a:ext cx="4905936" cy="2795410"/>
            <a:chOff x="6229340" y="1551647"/>
            <a:chExt cx="7325547" cy="4174108"/>
          </a:xfrm>
        </p:grpSpPr>
        <p:grpSp>
          <p:nvGrpSpPr>
            <p:cNvPr id="247" name="Google Shape;247;p6"/>
            <p:cNvGrpSpPr/>
            <p:nvPr/>
          </p:nvGrpSpPr>
          <p:grpSpPr>
            <a:xfrm>
              <a:off x="6229340" y="1551647"/>
              <a:ext cx="7325547" cy="4174108"/>
              <a:chOff x="0" y="-38100"/>
              <a:chExt cx="2367046" cy="1348747"/>
            </a:xfrm>
          </p:grpSpPr>
          <p:sp>
            <p:nvSpPr>
              <p:cNvPr id="248" name="Google Shape;248;p6"/>
              <p:cNvSpPr/>
              <p:nvPr/>
            </p:nvSpPr>
            <p:spPr>
              <a:xfrm>
                <a:off x="0" y="0"/>
                <a:ext cx="2367046" cy="1310647"/>
              </a:xfrm>
              <a:custGeom>
                <a:rect b="b" l="l" r="r" t="t"/>
                <a:pathLst>
                  <a:path extrusionOk="0" h="1310647" w="2367046">
                    <a:moveTo>
                      <a:pt x="0" y="0"/>
                    </a:moveTo>
                    <a:lnTo>
                      <a:pt x="2367046" y="0"/>
                    </a:lnTo>
                    <a:lnTo>
                      <a:pt x="2367046" y="1310647"/>
                    </a:lnTo>
                    <a:lnTo>
                      <a:pt x="0" y="1310647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</p:sp>
          <p:sp>
            <p:nvSpPr>
              <p:cNvPr id="249" name="Google Shape;249;p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" name="Google Shape;250;p6"/>
            <p:cNvSpPr/>
            <p:nvPr/>
          </p:nvSpPr>
          <p:spPr>
            <a:xfrm>
              <a:off x="6511116" y="1899274"/>
              <a:ext cx="6816446" cy="3556552"/>
            </a:xfrm>
            <a:custGeom>
              <a:rect b="b" l="l" r="r" t="t"/>
              <a:pathLst>
                <a:path extrusionOk="0" h="3556552" w="6816446">
                  <a:moveTo>
                    <a:pt x="0" y="0"/>
                  </a:moveTo>
                  <a:lnTo>
                    <a:pt x="6816446" y="0"/>
                  </a:lnTo>
                  <a:lnTo>
                    <a:pt x="6816446" y="3556552"/>
                  </a:lnTo>
                  <a:lnTo>
                    <a:pt x="0" y="35565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4098" l="0" r="0" t="-4099"/>
              </a:stretch>
            </a:blipFill>
            <a:ln>
              <a:noFill/>
            </a:ln>
            <a:effectLst>
              <a:outerShdw blurRad="152400" sx="90000" rotWithShape="0" dir="5400000" dist="317500" sy="-19000">
                <a:srgbClr val="000000">
                  <a:alpha val="14901"/>
                </a:srgbClr>
              </a:outerShdw>
            </a:effectLst>
          </p:spPr>
        </p:sp>
      </p:grpSp>
      <p:sp>
        <p:nvSpPr>
          <p:cNvPr id="251" name="Google Shape;251;p6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6"/>
          <p:cNvGrpSpPr/>
          <p:nvPr/>
        </p:nvGrpSpPr>
        <p:grpSpPr>
          <a:xfrm rot="10800000">
            <a:off x="-914400" y="2806450"/>
            <a:ext cx="7654932" cy="3522110"/>
            <a:chOff x="3532011" y="1828800"/>
            <a:chExt cx="8658403" cy="4768777"/>
          </a:xfrm>
        </p:grpSpPr>
        <p:sp>
          <p:nvSpPr>
            <p:cNvPr id="253" name="Google Shape;253;p6"/>
            <p:cNvSpPr/>
            <p:nvPr/>
          </p:nvSpPr>
          <p:spPr>
            <a:xfrm rot="5400000">
              <a:off x="7386954" y="5276913"/>
              <a:ext cx="2138642" cy="502686"/>
            </a:xfrm>
            <a:prstGeom prst="trapezoid">
              <a:avLst>
                <a:gd fmla="val 80129" name="adj"/>
              </a:avLst>
            </a:prstGeom>
            <a:solidFill>
              <a:srgbClr val="C2E6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707890" y="4053265"/>
              <a:ext cx="3482523" cy="1033149"/>
            </a:xfrm>
            <a:prstGeom prst="rect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707891" y="3098472"/>
              <a:ext cx="3482523" cy="972204"/>
            </a:xfrm>
            <a:prstGeom prst="rect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 rot="10800000">
              <a:off x="8214532" y="3802228"/>
              <a:ext cx="493358" cy="1596155"/>
            </a:xfrm>
            <a:prstGeom prst="flowChartManualInput">
              <a:avLst/>
            </a:prstGeom>
            <a:solidFill>
              <a:srgbClr val="5FA2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 flipH="1">
              <a:off x="8214533" y="1828800"/>
              <a:ext cx="493358" cy="1596156"/>
            </a:xfrm>
            <a:prstGeom prst="flowChartManualInput">
              <a:avLst/>
            </a:prstGeom>
            <a:solidFill>
              <a:srgbClr val="0073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4590067" y="1828801"/>
              <a:ext cx="3624471" cy="1189862"/>
            </a:xfrm>
            <a:prstGeom prst="rect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5083414" y="3018663"/>
              <a:ext cx="3131125" cy="1189862"/>
            </a:xfrm>
            <a:prstGeom prst="rect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546702" y="4208525"/>
              <a:ext cx="2667835" cy="1189862"/>
            </a:xfrm>
            <a:prstGeom prst="rect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 flipH="1">
              <a:off x="3532011" y="1828800"/>
              <a:ext cx="1073777" cy="1189862"/>
            </a:xfrm>
            <a:prstGeom prst="flowChartDelay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 flipH="1">
              <a:off x="4002467" y="3018662"/>
              <a:ext cx="1073777" cy="1189862"/>
            </a:xfrm>
            <a:prstGeom prst="flowChartDelay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 flipH="1">
              <a:off x="4480090" y="4208524"/>
              <a:ext cx="1073777" cy="1189862"/>
            </a:xfrm>
            <a:prstGeom prst="flowChartDelay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 rot="5400000">
              <a:off x="7866284" y="3366916"/>
              <a:ext cx="1189859" cy="493356"/>
            </a:xfrm>
            <a:prstGeom prst="trapezoid">
              <a:avLst>
                <a:gd fmla="val 25000" name="adj"/>
              </a:avLst>
            </a:prstGeom>
            <a:solidFill>
              <a:srgbClr val="055A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8707891" y="2148031"/>
              <a:ext cx="3482523" cy="1005578"/>
            </a:xfrm>
            <a:prstGeom prst="rect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8707616" y="5077082"/>
              <a:ext cx="3482523" cy="1033149"/>
            </a:xfrm>
            <a:prstGeom prst="rect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112750" y="5398383"/>
              <a:ext cx="2104024" cy="1189862"/>
            </a:xfrm>
            <a:prstGeom prst="rect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 flipH="1">
              <a:off x="5048304" y="5398383"/>
              <a:ext cx="1073777" cy="1189862"/>
            </a:xfrm>
            <a:prstGeom prst="flowChartDelay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6"/>
          <p:cNvSpPr/>
          <p:nvPr/>
        </p:nvSpPr>
        <p:spPr>
          <a:xfrm rot="-1385722">
            <a:off x="-1419553" y="1432751"/>
            <a:ext cx="3969823" cy="931104"/>
          </a:xfrm>
          <a:custGeom>
            <a:rect b="b" l="l" r="r" t="t"/>
            <a:pathLst>
              <a:path extrusionOk="0" h="3934346" w="16774342">
                <a:moveTo>
                  <a:pt x="0" y="0"/>
                </a:moveTo>
                <a:lnTo>
                  <a:pt x="16774342" y="0"/>
                </a:lnTo>
                <a:lnTo>
                  <a:pt x="16774342" y="3934346"/>
                </a:lnTo>
                <a:lnTo>
                  <a:pt x="0" y="3934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6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42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274" name="Google Shape;274;p6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276" name="Google Shape;276;p6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277" name="Google Shape;277;p6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4794880" y="0"/>
            <a:ext cx="2444120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"/>
          <p:cNvSpPr txBox="1"/>
          <p:nvPr/>
        </p:nvSpPr>
        <p:spPr>
          <a:xfrm>
            <a:off x="1458368" y="1256571"/>
            <a:ext cx="5508393" cy="982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components needed to do the End-to-End Processor verification of RISC-V</a:t>
            </a:r>
            <a:endParaRPr/>
          </a:p>
        </p:txBody>
      </p:sp>
      <p:sp>
        <p:nvSpPr>
          <p:cNvPr id="281" name="Google Shape;281;p6"/>
          <p:cNvSpPr/>
          <p:nvPr/>
        </p:nvSpPr>
        <p:spPr>
          <a:xfrm>
            <a:off x="537028" y="1124480"/>
            <a:ext cx="754883" cy="1194564"/>
          </a:xfrm>
          <a:custGeom>
            <a:rect b="b" l="l" r="r" t="t"/>
            <a:pathLst>
              <a:path extrusionOk="0" h="3412490" w="2156460">
                <a:moveTo>
                  <a:pt x="1846580" y="467360"/>
                </a:moveTo>
                <a:lnTo>
                  <a:pt x="1431290" y="467360"/>
                </a:lnTo>
                <a:cubicBezTo>
                  <a:pt x="1464310" y="353060"/>
                  <a:pt x="1493520" y="240030"/>
                  <a:pt x="1515110" y="129540"/>
                </a:cubicBezTo>
                <a:lnTo>
                  <a:pt x="1540510" y="0"/>
                </a:lnTo>
                <a:lnTo>
                  <a:pt x="793750" y="0"/>
                </a:lnTo>
                <a:lnTo>
                  <a:pt x="773430" y="81280"/>
                </a:lnTo>
                <a:cubicBezTo>
                  <a:pt x="728980" y="252730"/>
                  <a:pt x="679450" y="430530"/>
                  <a:pt x="623570" y="608330"/>
                </a:cubicBezTo>
                <a:cubicBezTo>
                  <a:pt x="568960" y="784860"/>
                  <a:pt x="509270" y="963930"/>
                  <a:pt x="444500" y="1137920"/>
                </a:cubicBezTo>
                <a:cubicBezTo>
                  <a:pt x="381000" y="1311910"/>
                  <a:pt x="311150" y="1482090"/>
                  <a:pt x="238760" y="1645920"/>
                </a:cubicBezTo>
                <a:cubicBezTo>
                  <a:pt x="166370" y="1808480"/>
                  <a:pt x="91440" y="1962150"/>
                  <a:pt x="12700" y="2103120"/>
                </a:cubicBezTo>
                <a:lnTo>
                  <a:pt x="0" y="2127250"/>
                </a:lnTo>
                <a:lnTo>
                  <a:pt x="0" y="2703830"/>
                </a:lnTo>
                <a:lnTo>
                  <a:pt x="1097280" y="2703830"/>
                </a:lnTo>
                <a:lnTo>
                  <a:pt x="1097280" y="3412490"/>
                </a:lnTo>
                <a:lnTo>
                  <a:pt x="1846580" y="3412490"/>
                </a:lnTo>
                <a:lnTo>
                  <a:pt x="1846580" y="2703830"/>
                </a:lnTo>
                <a:lnTo>
                  <a:pt x="2156460" y="2703830"/>
                </a:lnTo>
                <a:lnTo>
                  <a:pt x="2156460" y="2025650"/>
                </a:lnTo>
                <a:lnTo>
                  <a:pt x="1846580" y="2025650"/>
                </a:lnTo>
                <a:lnTo>
                  <a:pt x="1846580" y="467360"/>
                </a:lnTo>
                <a:close/>
                <a:moveTo>
                  <a:pt x="1343660" y="746760"/>
                </a:moveTo>
                <a:cubicBezTo>
                  <a:pt x="1323340" y="817880"/>
                  <a:pt x="1299210" y="891540"/>
                  <a:pt x="1272540" y="967740"/>
                </a:cubicBezTo>
                <a:cubicBezTo>
                  <a:pt x="1245870" y="1042670"/>
                  <a:pt x="1219200" y="1116330"/>
                  <a:pt x="1191260" y="1187450"/>
                </a:cubicBezTo>
                <a:cubicBezTo>
                  <a:pt x="1163320" y="1257300"/>
                  <a:pt x="1135380" y="1322070"/>
                  <a:pt x="1107440" y="1379220"/>
                </a:cubicBezTo>
                <a:lnTo>
                  <a:pt x="1096010" y="1402080"/>
                </a:lnTo>
                <a:lnTo>
                  <a:pt x="1096010" y="2024380"/>
                </a:lnTo>
                <a:lnTo>
                  <a:pt x="762000" y="2024380"/>
                </a:lnTo>
                <a:cubicBezTo>
                  <a:pt x="765810" y="2018030"/>
                  <a:pt x="768350" y="2012950"/>
                  <a:pt x="772160" y="2006600"/>
                </a:cubicBezTo>
                <a:cubicBezTo>
                  <a:pt x="817880" y="1926590"/>
                  <a:pt x="867410" y="1833880"/>
                  <a:pt x="920750" y="1728470"/>
                </a:cubicBezTo>
                <a:cubicBezTo>
                  <a:pt x="974090" y="1624330"/>
                  <a:pt x="1029970" y="1506220"/>
                  <a:pt x="1087120" y="1379220"/>
                </a:cubicBezTo>
                <a:cubicBezTo>
                  <a:pt x="1144270" y="1252220"/>
                  <a:pt x="1200150" y="1118870"/>
                  <a:pt x="1254760" y="980440"/>
                </a:cubicBezTo>
                <a:cubicBezTo>
                  <a:pt x="1294130" y="880110"/>
                  <a:pt x="1329690" y="778510"/>
                  <a:pt x="1365250" y="675640"/>
                </a:cubicBezTo>
                <a:cubicBezTo>
                  <a:pt x="1358900" y="697230"/>
                  <a:pt x="1351280" y="721360"/>
                  <a:pt x="1343660" y="74676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300" endPos="385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"/>
          <p:cNvSpPr/>
          <p:nvPr/>
        </p:nvSpPr>
        <p:spPr>
          <a:xfrm>
            <a:off x="4632222" y="2929337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5162011" y="3822253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5575425" y="4701056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6013283" y="5575266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/>
          <p:nvPr/>
        </p:nvSpPr>
        <p:spPr>
          <a:xfrm>
            <a:off x="-103271" y="3233242"/>
            <a:ext cx="2092206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"/>
          <p:cNvSpPr txBox="1"/>
          <p:nvPr/>
        </p:nvSpPr>
        <p:spPr>
          <a:xfrm>
            <a:off x="0" y="3286125"/>
            <a:ext cx="2390775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ROM Code </a:t>
            </a:r>
            <a:endParaRPr/>
          </a:p>
        </p:txBody>
      </p:sp>
      <p:sp>
        <p:nvSpPr>
          <p:cNvPr id="288" name="Google Shape;288;p6"/>
          <p:cNvSpPr/>
          <p:nvPr/>
        </p:nvSpPr>
        <p:spPr>
          <a:xfrm>
            <a:off x="-121734" y="3985834"/>
            <a:ext cx="2120207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0" y="4038717"/>
            <a:ext cx="2400313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.RCD File </a:t>
            </a:r>
            <a:endParaRPr/>
          </a:p>
        </p:txBody>
      </p:sp>
      <p:sp>
        <p:nvSpPr>
          <p:cNvPr id="290" name="Google Shape;290;p6"/>
          <p:cNvSpPr/>
          <p:nvPr/>
        </p:nvSpPr>
        <p:spPr>
          <a:xfrm>
            <a:off x="-109609" y="4729007"/>
            <a:ext cx="2125828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"/>
          <p:cNvSpPr txBox="1"/>
          <p:nvPr/>
        </p:nvSpPr>
        <p:spPr>
          <a:xfrm>
            <a:off x="0" y="4781890"/>
            <a:ext cx="2418060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RTL Code </a:t>
            </a: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-109610" y="5406303"/>
            <a:ext cx="2135604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-1" y="5459186"/>
            <a:ext cx="2427835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UVM Script</a:t>
            </a:r>
            <a:endParaRPr/>
          </a:p>
        </p:txBody>
      </p:sp>
      <p:sp>
        <p:nvSpPr>
          <p:cNvPr id="294" name="Google Shape;294;p6"/>
          <p:cNvSpPr/>
          <p:nvPr/>
        </p:nvSpPr>
        <p:spPr>
          <a:xfrm>
            <a:off x="2634793" y="3043535"/>
            <a:ext cx="20134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Boot Code or Instruction Binary Test Vector</a:t>
            </a:r>
            <a:endParaRPr/>
          </a:p>
        </p:txBody>
      </p:sp>
      <p:sp>
        <p:nvSpPr>
          <p:cNvPr id="295" name="Google Shape;295;p6"/>
          <p:cNvSpPr/>
          <p:nvPr/>
        </p:nvSpPr>
        <p:spPr>
          <a:xfrm>
            <a:off x="2609183" y="3810000"/>
            <a:ext cx="25600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Information of any change in Processor's Register values along with external data transfer.</a:t>
            </a:r>
            <a:endParaRPr/>
          </a:p>
        </p:txBody>
      </p:sp>
      <p:sp>
        <p:nvSpPr>
          <p:cNvPr id="296" name="Google Shape;296;p6"/>
          <p:cNvSpPr/>
          <p:nvPr/>
        </p:nvSpPr>
        <p:spPr>
          <a:xfrm>
            <a:off x="2607015" y="4800600"/>
            <a:ext cx="28155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open-source RTL (Verilog) code for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RISC-V Processors.</a:t>
            </a:r>
            <a:endParaRPr/>
          </a:p>
        </p:txBody>
      </p:sp>
      <p:sp>
        <p:nvSpPr>
          <p:cNvPr id="297" name="Google Shape;297;p6"/>
          <p:cNvSpPr/>
          <p:nvPr/>
        </p:nvSpPr>
        <p:spPr>
          <a:xfrm>
            <a:off x="2601409" y="5625838"/>
            <a:ext cx="33765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System-Verilog or any other UVM  script which converts the .RCD to RISC-V register models</a:t>
            </a:r>
            <a:endParaRPr/>
          </a:p>
        </p:txBody>
      </p:sp>
      <p:sp>
        <p:nvSpPr>
          <p:cNvPr id="298" name="Google Shape;298;p6"/>
          <p:cNvSpPr/>
          <p:nvPr/>
        </p:nvSpPr>
        <p:spPr>
          <a:xfrm>
            <a:off x="-111758" y="3217711"/>
            <a:ext cx="2182930" cy="660987"/>
          </a:xfrm>
          <a:prstGeom prst="roundRect">
            <a:avLst>
              <a:gd fmla="val 16667" name="adj"/>
            </a:avLst>
          </a:prstGeom>
          <a:solidFill>
            <a:schemeClr val="accent6">
              <a:alpha val="28627"/>
            </a:scheme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/>
          <p:nvPr/>
        </p:nvSpPr>
        <p:spPr>
          <a:xfrm rot="2588501">
            <a:off x="9420687" y="-3087996"/>
            <a:ext cx="5544890" cy="7010856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7"/>
          <p:cNvGrpSpPr/>
          <p:nvPr/>
        </p:nvGrpSpPr>
        <p:grpSpPr>
          <a:xfrm rot="10800000">
            <a:off x="-914400" y="2806450"/>
            <a:ext cx="7654932" cy="3522110"/>
            <a:chOff x="3532011" y="1828800"/>
            <a:chExt cx="8658403" cy="4768777"/>
          </a:xfrm>
        </p:grpSpPr>
        <p:sp>
          <p:nvSpPr>
            <p:cNvPr id="306" name="Google Shape;306;p7"/>
            <p:cNvSpPr/>
            <p:nvPr/>
          </p:nvSpPr>
          <p:spPr>
            <a:xfrm rot="5400000">
              <a:off x="7386954" y="5276913"/>
              <a:ext cx="2138642" cy="502686"/>
            </a:xfrm>
            <a:prstGeom prst="trapezoid">
              <a:avLst>
                <a:gd fmla="val 80129" name="adj"/>
              </a:avLst>
            </a:prstGeom>
            <a:solidFill>
              <a:srgbClr val="C2E6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707890" y="4053265"/>
              <a:ext cx="3482523" cy="1033149"/>
            </a:xfrm>
            <a:prstGeom prst="rect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8707891" y="3098472"/>
              <a:ext cx="3482523" cy="972204"/>
            </a:xfrm>
            <a:prstGeom prst="rect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 rot="10800000">
              <a:off x="8214532" y="3802228"/>
              <a:ext cx="493358" cy="1596155"/>
            </a:xfrm>
            <a:prstGeom prst="flowChartManualInput">
              <a:avLst/>
            </a:prstGeom>
            <a:solidFill>
              <a:srgbClr val="5FA2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 flipH="1">
              <a:off x="8214533" y="1828800"/>
              <a:ext cx="493358" cy="1596156"/>
            </a:xfrm>
            <a:prstGeom prst="flowChartManualInput">
              <a:avLst/>
            </a:prstGeom>
            <a:solidFill>
              <a:srgbClr val="0073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4590067" y="1828801"/>
              <a:ext cx="3624471" cy="1189862"/>
            </a:xfrm>
            <a:prstGeom prst="rect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5083414" y="3018663"/>
              <a:ext cx="3131125" cy="1189862"/>
            </a:xfrm>
            <a:prstGeom prst="rect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5546702" y="4208525"/>
              <a:ext cx="2667835" cy="1189862"/>
            </a:xfrm>
            <a:prstGeom prst="rect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 flipH="1">
              <a:off x="3532011" y="1828800"/>
              <a:ext cx="1073777" cy="1189862"/>
            </a:xfrm>
            <a:prstGeom prst="flowChartDelay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 flipH="1">
              <a:off x="4002467" y="3018662"/>
              <a:ext cx="1073777" cy="1189862"/>
            </a:xfrm>
            <a:prstGeom prst="flowChartDelay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 flipH="1">
              <a:off x="4480090" y="4208524"/>
              <a:ext cx="1073777" cy="1189862"/>
            </a:xfrm>
            <a:prstGeom prst="flowChartDelay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 rot="5400000">
              <a:off x="7866284" y="3366916"/>
              <a:ext cx="1189859" cy="493356"/>
            </a:xfrm>
            <a:prstGeom prst="trapezoid">
              <a:avLst>
                <a:gd fmla="val 25000" name="adj"/>
              </a:avLst>
            </a:prstGeom>
            <a:solidFill>
              <a:srgbClr val="055A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707891" y="2148031"/>
              <a:ext cx="3482523" cy="1005578"/>
            </a:xfrm>
            <a:prstGeom prst="rect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8707616" y="5077082"/>
              <a:ext cx="3482523" cy="1033149"/>
            </a:xfrm>
            <a:prstGeom prst="rect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112750" y="5398383"/>
              <a:ext cx="2104024" cy="1189862"/>
            </a:xfrm>
            <a:prstGeom prst="rect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 flipH="1">
              <a:off x="5048304" y="5398383"/>
              <a:ext cx="1073777" cy="1189862"/>
            </a:xfrm>
            <a:prstGeom prst="flowChartDelay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7"/>
          <p:cNvSpPr/>
          <p:nvPr/>
        </p:nvSpPr>
        <p:spPr>
          <a:xfrm rot="-1385722">
            <a:off x="-1419553" y="1432751"/>
            <a:ext cx="3969823" cy="931104"/>
          </a:xfrm>
          <a:custGeom>
            <a:rect b="b" l="l" r="r" t="t"/>
            <a:pathLst>
              <a:path extrusionOk="0" h="3934346" w="16774342">
                <a:moveTo>
                  <a:pt x="0" y="0"/>
                </a:moveTo>
                <a:lnTo>
                  <a:pt x="16774342" y="0"/>
                </a:lnTo>
                <a:lnTo>
                  <a:pt x="16774342" y="3934346"/>
                </a:lnTo>
                <a:lnTo>
                  <a:pt x="0" y="3934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7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42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327" name="Google Shape;327;p7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329" name="Google Shape;329;p7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330" name="Google Shape;330;p7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"/>
          <p:cNvSpPr/>
          <p:nvPr/>
        </p:nvSpPr>
        <p:spPr>
          <a:xfrm>
            <a:off x="4794880" y="0"/>
            <a:ext cx="2444120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7"/>
          <p:cNvSpPr txBox="1"/>
          <p:nvPr/>
        </p:nvSpPr>
        <p:spPr>
          <a:xfrm>
            <a:off x="1458368" y="1256571"/>
            <a:ext cx="5508393" cy="982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components needed to do the End-to-End Processor verification of RISC-V</a:t>
            </a:r>
            <a:endParaRPr/>
          </a:p>
        </p:txBody>
      </p:sp>
      <p:sp>
        <p:nvSpPr>
          <p:cNvPr id="334" name="Google Shape;334;p7"/>
          <p:cNvSpPr/>
          <p:nvPr/>
        </p:nvSpPr>
        <p:spPr>
          <a:xfrm>
            <a:off x="537028" y="1124480"/>
            <a:ext cx="754883" cy="1194564"/>
          </a:xfrm>
          <a:custGeom>
            <a:rect b="b" l="l" r="r" t="t"/>
            <a:pathLst>
              <a:path extrusionOk="0" h="3412490" w="2156460">
                <a:moveTo>
                  <a:pt x="1846580" y="467360"/>
                </a:moveTo>
                <a:lnTo>
                  <a:pt x="1431290" y="467360"/>
                </a:lnTo>
                <a:cubicBezTo>
                  <a:pt x="1464310" y="353060"/>
                  <a:pt x="1493520" y="240030"/>
                  <a:pt x="1515110" y="129540"/>
                </a:cubicBezTo>
                <a:lnTo>
                  <a:pt x="1540510" y="0"/>
                </a:lnTo>
                <a:lnTo>
                  <a:pt x="793750" y="0"/>
                </a:lnTo>
                <a:lnTo>
                  <a:pt x="773430" y="81280"/>
                </a:lnTo>
                <a:cubicBezTo>
                  <a:pt x="728980" y="252730"/>
                  <a:pt x="679450" y="430530"/>
                  <a:pt x="623570" y="608330"/>
                </a:cubicBezTo>
                <a:cubicBezTo>
                  <a:pt x="568960" y="784860"/>
                  <a:pt x="509270" y="963930"/>
                  <a:pt x="444500" y="1137920"/>
                </a:cubicBezTo>
                <a:cubicBezTo>
                  <a:pt x="381000" y="1311910"/>
                  <a:pt x="311150" y="1482090"/>
                  <a:pt x="238760" y="1645920"/>
                </a:cubicBezTo>
                <a:cubicBezTo>
                  <a:pt x="166370" y="1808480"/>
                  <a:pt x="91440" y="1962150"/>
                  <a:pt x="12700" y="2103120"/>
                </a:cubicBezTo>
                <a:lnTo>
                  <a:pt x="0" y="2127250"/>
                </a:lnTo>
                <a:lnTo>
                  <a:pt x="0" y="2703830"/>
                </a:lnTo>
                <a:lnTo>
                  <a:pt x="1097280" y="2703830"/>
                </a:lnTo>
                <a:lnTo>
                  <a:pt x="1097280" y="3412490"/>
                </a:lnTo>
                <a:lnTo>
                  <a:pt x="1846580" y="3412490"/>
                </a:lnTo>
                <a:lnTo>
                  <a:pt x="1846580" y="2703830"/>
                </a:lnTo>
                <a:lnTo>
                  <a:pt x="2156460" y="2703830"/>
                </a:lnTo>
                <a:lnTo>
                  <a:pt x="2156460" y="2025650"/>
                </a:lnTo>
                <a:lnTo>
                  <a:pt x="1846580" y="2025650"/>
                </a:lnTo>
                <a:lnTo>
                  <a:pt x="1846580" y="467360"/>
                </a:lnTo>
                <a:close/>
                <a:moveTo>
                  <a:pt x="1343660" y="746760"/>
                </a:moveTo>
                <a:cubicBezTo>
                  <a:pt x="1323340" y="817880"/>
                  <a:pt x="1299210" y="891540"/>
                  <a:pt x="1272540" y="967740"/>
                </a:cubicBezTo>
                <a:cubicBezTo>
                  <a:pt x="1245870" y="1042670"/>
                  <a:pt x="1219200" y="1116330"/>
                  <a:pt x="1191260" y="1187450"/>
                </a:cubicBezTo>
                <a:cubicBezTo>
                  <a:pt x="1163320" y="1257300"/>
                  <a:pt x="1135380" y="1322070"/>
                  <a:pt x="1107440" y="1379220"/>
                </a:cubicBezTo>
                <a:lnTo>
                  <a:pt x="1096010" y="1402080"/>
                </a:lnTo>
                <a:lnTo>
                  <a:pt x="1096010" y="2024380"/>
                </a:lnTo>
                <a:lnTo>
                  <a:pt x="762000" y="2024380"/>
                </a:lnTo>
                <a:cubicBezTo>
                  <a:pt x="765810" y="2018030"/>
                  <a:pt x="768350" y="2012950"/>
                  <a:pt x="772160" y="2006600"/>
                </a:cubicBezTo>
                <a:cubicBezTo>
                  <a:pt x="817880" y="1926590"/>
                  <a:pt x="867410" y="1833880"/>
                  <a:pt x="920750" y="1728470"/>
                </a:cubicBezTo>
                <a:cubicBezTo>
                  <a:pt x="974090" y="1624330"/>
                  <a:pt x="1029970" y="1506220"/>
                  <a:pt x="1087120" y="1379220"/>
                </a:cubicBezTo>
                <a:cubicBezTo>
                  <a:pt x="1144270" y="1252220"/>
                  <a:pt x="1200150" y="1118870"/>
                  <a:pt x="1254760" y="980440"/>
                </a:cubicBezTo>
                <a:cubicBezTo>
                  <a:pt x="1294130" y="880110"/>
                  <a:pt x="1329690" y="778510"/>
                  <a:pt x="1365250" y="675640"/>
                </a:cubicBezTo>
                <a:cubicBezTo>
                  <a:pt x="1358900" y="697230"/>
                  <a:pt x="1351280" y="721360"/>
                  <a:pt x="1343660" y="74676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300" endPos="385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4632222" y="2929337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5162011" y="3822253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"/>
          <p:cNvSpPr/>
          <p:nvPr/>
        </p:nvSpPr>
        <p:spPr>
          <a:xfrm>
            <a:off x="5575425" y="4701056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6013283" y="5575266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-103271" y="3233242"/>
            <a:ext cx="2092206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0" y="3286125"/>
            <a:ext cx="2390775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ROM Code </a:t>
            </a:r>
            <a:endParaRPr/>
          </a:p>
        </p:txBody>
      </p:sp>
      <p:sp>
        <p:nvSpPr>
          <p:cNvPr id="341" name="Google Shape;341;p7"/>
          <p:cNvSpPr/>
          <p:nvPr/>
        </p:nvSpPr>
        <p:spPr>
          <a:xfrm>
            <a:off x="-121734" y="3985834"/>
            <a:ext cx="2120207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"/>
          <p:cNvSpPr txBox="1"/>
          <p:nvPr/>
        </p:nvSpPr>
        <p:spPr>
          <a:xfrm>
            <a:off x="0" y="4038717"/>
            <a:ext cx="2400313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.RCD File </a:t>
            </a:r>
            <a:endParaRPr/>
          </a:p>
        </p:txBody>
      </p:sp>
      <p:sp>
        <p:nvSpPr>
          <p:cNvPr id="343" name="Google Shape;343;p7"/>
          <p:cNvSpPr/>
          <p:nvPr/>
        </p:nvSpPr>
        <p:spPr>
          <a:xfrm>
            <a:off x="-109609" y="4729007"/>
            <a:ext cx="2125828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 txBox="1"/>
          <p:nvPr/>
        </p:nvSpPr>
        <p:spPr>
          <a:xfrm>
            <a:off x="0" y="4781890"/>
            <a:ext cx="2418060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RTL Code </a:t>
            </a:r>
            <a:endParaRPr/>
          </a:p>
        </p:txBody>
      </p:sp>
      <p:sp>
        <p:nvSpPr>
          <p:cNvPr id="345" name="Google Shape;345;p7"/>
          <p:cNvSpPr/>
          <p:nvPr/>
        </p:nvSpPr>
        <p:spPr>
          <a:xfrm>
            <a:off x="-109610" y="5406303"/>
            <a:ext cx="2135604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"/>
          <p:cNvSpPr txBox="1"/>
          <p:nvPr/>
        </p:nvSpPr>
        <p:spPr>
          <a:xfrm>
            <a:off x="-1" y="5459186"/>
            <a:ext cx="2427835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UVM Script</a:t>
            </a:r>
            <a:endParaRPr/>
          </a:p>
        </p:txBody>
      </p:sp>
      <p:sp>
        <p:nvSpPr>
          <p:cNvPr id="347" name="Google Shape;347;p7"/>
          <p:cNvSpPr/>
          <p:nvPr/>
        </p:nvSpPr>
        <p:spPr>
          <a:xfrm>
            <a:off x="2634793" y="3043535"/>
            <a:ext cx="20134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Boot Code or Instruction Binary Test Vector</a:t>
            </a:r>
            <a:endParaRPr/>
          </a:p>
        </p:txBody>
      </p:sp>
      <p:sp>
        <p:nvSpPr>
          <p:cNvPr id="348" name="Google Shape;348;p7"/>
          <p:cNvSpPr/>
          <p:nvPr/>
        </p:nvSpPr>
        <p:spPr>
          <a:xfrm>
            <a:off x="2609183" y="3810000"/>
            <a:ext cx="25600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Information of any change in Processor's Register values along with external data transfer.</a:t>
            </a:r>
            <a:endParaRPr/>
          </a:p>
        </p:txBody>
      </p:sp>
      <p:sp>
        <p:nvSpPr>
          <p:cNvPr id="349" name="Google Shape;349;p7"/>
          <p:cNvSpPr/>
          <p:nvPr/>
        </p:nvSpPr>
        <p:spPr>
          <a:xfrm>
            <a:off x="-109730" y="3972295"/>
            <a:ext cx="2182930" cy="660987"/>
          </a:xfrm>
          <a:prstGeom prst="roundRect">
            <a:avLst>
              <a:gd fmla="val 16667" name="adj"/>
            </a:avLst>
          </a:prstGeom>
          <a:solidFill>
            <a:schemeClr val="accent6">
              <a:alpha val="28627"/>
            </a:scheme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"/>
          <p:cNvSpPr/>
          <p:nvPr/>
        </p:nvSpPr>
        <p:spPr>
          <a:xfrm>
            <a:off x="2607015" y="4800600"/>
            <a:ext cx="28155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open-source RTL (Verilog) code for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RISC-V Processors.</a:t>
            </a:r>
            <a:endParaRPr/>
          </a:p>
        </p:txBody>
      </p:sp>
      <p:sp>
        <p:nvSpPr>
          <p:cNvPr id="351" name="Google Shape;351;p7"/>
          <p:cNvSpPr/>
          <p:nvPr/>
        </p:nvSpPr>
        <p:spPr>
          <a:xfrm>
            <a:off x="2601409" y="5625838"/>
            <a:ext cx="33765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System-Verilog or any other UVM  script which converts the .RCD to RISC-V register models</a:t>
            </a:r>
            <a:endParaRPr/>
          </a:p>
        </p:txBody>
      </p:sp>
      <p:grpSp>
        <p:nvGrpSpPr>
          <p:cNvPr id="352" name="Google Shape;352;p7"/>
          <p:cNvGrpSpPr/>
          <p:nvPr/>
        </p:nvGrpSpPr>
        <p:grpSpPr>
          <a:xfrm>
            <a:off x="6445070" y="1976486"/>
            <a:ext cx="5078872" cy="2724570"/>
            <a:chOff x="7471574" y="2229012"/>
            <a:chExt cx="8364685" cy="4487251"/>
          </a:xfrm>
        </p:grpSpPr>
        <p:grpSp>
          <p:nvGrpSpPr>
            <p:cNvPr id="353" name="Google Shape;353;p7"/>
            <p:cNvGrpSpPr/>
            <p:nvPr/>
          </p:nvGrpSpPr>
          <p:grpSpPr>
            <a:xfrm>
              <a:off x="7471574" y="2229012"/>
              <a:ext cx="8364685" cy="4487251"/>
              <a:chOff x="0" y="-38100"/>
              <a:chExt cx="2819735" cy="1512652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0" y="0"/>
                <a:ext cx="2819735" cy="1474552"/>
              </a:xfrm>
              <a:custGeom>
                <a:rect b="b" l="l" r="r" t="t"/>
                <a:pathLst>
                  <a:path extrusionOk="0" h="1474552" w="2819735">
                    <a:moveTo>
                      <a:pt x="0" y="0"/>
                    </a:moveTo>
                    <a:lnTo>
                      <a:pt x="2819735" y="0"/>
                    </a:lnTo>
                    <a:lnTo>
                      <a:pt x="2819735" y="1474552"/>
                    </a:lnTo>
                    <a:lnTo>
                      <a:pt x="0" y="1474552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</p:sp>
          <p:sp>
            <p:nvSpPr>
              <p:cNvPr id="355" name="Google Shape;355;p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6" name="Google Shape;356;p7"/>
            <p:cNvSpPr/>
            <p:nvPr/>
          </p:nvSpPr>
          <p:spPr>
            <a:xfrm>
              <a:off x="7729932" y="2588171"/>
              <a:ext cx="7902748" cy="3932967"/>
            </a:xfrm>
            <a:custGeom>
              <a:rect b="b" l="l" r="r" t="t"/>
              <a:pathLst>
                <a:path extrusionOk="0" h="3932967" w="7902748">
                  <a:moveTo>
                    <a:pt x="0" y="0"/>
                  </a:moveTo>
                  <a:lnTo>
                    <a:pt x="7902748" y="0"/>
                  </a:lnTo>
                  <a:lnTo>
                    <a:pt x="7902748" y="3932967"/>
                  </a:lnTo>
                  <a:lnTo>
                    <a:pt x="0" y="39329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950" l="0" r="0" t="-950"/>
              </a:stretch>
            </a:blipFill>
            <a:ln>
              <a:noFill/>
            </a:ln>
            <a:effectLst>
              <a:outerShdw blurRad="152400" sx="90000" rotWithShape="0" dir="5400000" dist="317500" sy="-19000">
                <a:srgbClr val="000000">
                  <a:alpha val="1490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8"/>
          <p:cNvSpPr/>
          <p:nvPr/>
        </p:nvSpPr>
        <p:spPr>
          <a:xfrm rot="2588501">
            <a:off x="9420687" y="-3087996"/>
            <a:ext cx="5544890" cy="7010856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 rot="10800000">
            <a:off x="-914400" y="2806450"/>
            <a:ext cx="7654932" cy="3522110"/>
            <a:chOff x="3532011" y="1828800"/>
            <a:chExt cx="8658403" cy="4768777"/>
          </a:xfrm>
        </p:grpSpPr>
        <p:sp>
          <p:nvSpPr>
            <p:cNvPr id="364" name="Google Shape;364;p8"/>
            <p:cNvSpPr/>
            <p:nvPr/>
          </p:nvSpPr>
          <p:spPr>
            <a:xfrm rot="5400000">
              <a:off x="7386954" y="5276913"/>
              <a:ext cx="2138642" cy="502686"/>
            </a:xfrm>
            <a:prstGeom prst="trapezoid">
              <a:avLst>
                <a:gd fmla="val 80129" name="adj"/>
              </a:avLst>
            </a:prstGeom>
            <a:solidFill>
              <a:srgbClr val="C2E6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8707890" y="4053265"/>
              <a:ext cx="3482523" cy="1033149"/>
            </a:xfrm>
            <a:prstGeom prst="rect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8707891" y="3098472"/>
              <a:ext cx="3482523" cy="972204"/>
            </a:xfrm>
            <a:prstGeom prst="rect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 rot="10800000">
              <a:off x="8214532" y="3802228"/>
              <a:ext cx="493358" cy="1596155"/>
            </a:xfrm>
            <a:prstGeom prst="flowChartManualInput">
              <a:avLst/>
            </a:prstGeom>
            <a:solidFill>
              <a:srgbClr val="5FA2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 flipH="1">
              <a:off x="8214533" y="1828800"/>
              <a:ext cx="493358" cy="1596156"/>
            </a:xfrm>
            <a:prstGeom prst="flowChartManualInput">
              <a:avLst/>
            </a:prstGeom>
            <a:solidFill>
              <a:srgbClr val="0073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4590067" y="1828801"/>
              <a:ext cx="3624471" cy="1189862"/>
            </a:xfrm>
            <a:prstGeom prst="rect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5083414" y="3018663"/>
              <a:ext cx="3131125" cy="1189862"/>
            </a:xfrm>
            <a:prstGeom prst="rect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5546702" y="4208525"/>
              <a:ext cx="2667835" cy="1189862"/>
            </a:xfrm>
            <a:prstGeom prst="rect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 flipH="1">
              <a:off x="3532011" y="1828800"/>
              <a:ext cx="1073777" cy="1189862"/>
            </a:xfrm>
            <a:prstGeom prst="flowChartDelay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 flipH="1">
              <a:off x="4002467" y="3018662"/>
              <a:ext cx="1073777" cy="1189862"/>
            </a:xfrm>
            <a:prstGeom prst="flowChartDelay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 flipH="1">
              <a:off x="4480090" y="4208524"/>
              <a:ext cx="1073777" cy="1189862"/>
            </a:xfrm>
            <a:prstGeom prst="flowChartDelay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 rot="5400000">
              <a:off x="7866284" y="3366916"/>
              <a:ext cx="1189859" cy="493356"/>
            </a:xfrm>
            <a:prstGeom prst="trapezoid">
              <a:avLst>
                <a:gd fmla="val 25000" name="adj"/>
              </a:avLst>
            </a:prstGeom>
            <a:solidFill>
              <a:srgbClr val="055A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8707891" y="2148031"/>
              <a:ext cx="3482523" cy="1005578"/>
            </a:xfrm>
            <a:prstGeom prst="rect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8707616" y="5077082"/>
              <a:ext cx="3482523" cy="1033149"/>
            </a:xfrm>
            <a:prstGeom prst="rect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6112750" y="5398383"/>
              <a:ext cx="2104024" cy="1189862"/>
            </a:xfrm>
            <a:prstGeom prst="rect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 flipH="1">
              <a:off x="5048304" y="5398383"/>
              <a:ext cx="1073777" cy="1189862"/>
            </a:xfrm>
            <a:prstGeom prst="flowChartDelay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8"/>
          <p:cNvSpPr/>
          <p:nvPr/>
        </p:nvSpPr>
        <p:spPr>
          <a:xfrm rot="-1385722">
            <a:off x="-1419553" y="1432751"/>
            <a:ext cx="3969823" cy="931104"/>
          </a:xfrm>
          <a:custGeom>
            <a:rect b="b" l="l" r="r" t="t"/>
            <a:pathLst>
              <a:path extrusionOk="0" h="3934346" w="16774342">
                <a:moveTo>
                  <a:pt x="0" y="0"/>
                </a:moveTo>
                <a:lnTo>
                  <a:pt x="16774342" y="0"/>
                </a:lnTo>
                <a:lnTo>
                  <a:pt x="16774342" y="3934346"/>
                </a:lnTo>
                <a:lnTo>
                  <a:pt x="0" y="3934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8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8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8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42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8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385" name="Google Shape;385;p8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8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387" name="Google Shape;387;p8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388" name="Google Shape;388;p8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8"/>
          <p:cNvSpPr/>
          <p:nvPr/>
        </p:nvSpPr>
        <p:spPr>
          <a:xfrm>
            <a:off x="4794880" y="0"/>
            <a:ext cx="2444120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8"/>
          <p:cNvSpPr txBox="1"/>
          <p:nvPr/>
        </p:nvSpPr>
        <p:spPr>
          <a:xfrm>
            <a:off x="1458368" y="1256571"/>
            <a:ext cx="5508393" cy="982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components needed to do the End-to-End Processor verification of RISC-V</a:t>
            </a:r>
            <a:endParaRPr/>
          </a:p>
        </p:txBody>
      </p:sp>
      <p:sp>
        <p:nvSpPr>
          <p:cNvPr id="392" name="Google Shape;392;p8"/>
          <p:cNvSpPr/>
          <p:nvPr/>
        </p:nvSpPr>
        <p:spPr>
          <a:xfrm>
            <a:off x="537028" y="1124480"/>
            <a:ext cx="754883" cy="1194564"/>
          </a:xfrm>
          <a:custGeom>
            <a:rect b="b" l="l" r="r" t="t"/>
            <a:pathLst>
              <a:path extrusionOk="0" h="3412490" w="2156460">
                <a:moveTo>
                  <a:pt x="1846580" y="467360"/>
                </a:moveTo>
                <a:lnTo>
                  <a:pt x="1431290" y="467360"/>
                </a:lnTo>
                <a:cubicBezTo>
                  <a:pt x="1464310" y="353060"/>
                  <a:pt x="1493520" y="240030"/>
                  <a:pt x="1515110" y="129540"/>
                </a:cubicBezTo>
                <a:lnTo>
                  <a:pt x="1540510" y="0"/>
                </a:lnTo>
                <a:lnTo>
                  <a:pt x="793750" y="0"/>
                </a:lnTo>
                <a:lnTo>
                  <a:pt x="773430" y="81280"/>
                </a:lnTo>
                <a:cubicBezTo>
                  <a:pt x="728980" y="252730"/>
                  <a:pt x="679450" y="430530"/>
                  <a:pt x="623570" y="608330"/>
                </a:cubicBezTo>
                <a:cubicBezTo>
                  <a:pt x="568960" y="784860"/>
                  <a:pt x="509270" y="963930"/>
                  <a:pt x="444500" y="1137920"/>
                </a:cubicBezTo>
                <a:cubicBezTo>
                  <a:pt x="381000" y="1311910"/>
                  <a:pt x="311150" y="1482090"/>
                  <a:pt x="238760" y="1645920"/>
                </a:cubicBezTo>
                <a:cubicBezTo>
                  <a:pt x="166370" y="1808480"/>
                  <a:pt x="91440" y="1962150"/>
                  <a:pt x="12700" y="2103120"/>
                </a:cubicBezTo>
                <a:lnTo>
                  <a:pt x="0" y="2127250"/>
                </a:lnTo>
                <a:lnTo>
                  <a:pt x="0" y="2703830"/>
                </a:lnTo>
                <a:lnTo>
                  <a:pt x="1097280" y="2703830"/>
                </a:lnTo>
                <a:lnTo>
                  <a:pt x="1097280" y="3412490"/>
                </a:lnTo>
                <a:lnTo>
                  <a:pt x="1846580" y="3412490"/>
                </a:lnTo>
                <a:lnTo>
                  <a:pt x="1846580" y="2703830"/>
                </a:lnTo>
                <a:lnTo>
                  <a:pt x="2156460" y="2703830"/>
                </a:lnTo>
                <a:lnTo>
                  <a:pt x="2156460" y="2025650"/>
                </a:lnTo>
                <a:lnTo>
                  <a:pt x="1846580" y="2025650"/>
                </a:lnTo>
                <a:lnTo>
                  <a:pt x="1846580" y="467360"/>
                </a:lnTo>
                <a:close/>
                <a:moveTo>
                  <a:pt x="1343660" y="746760"/>
                </a:moveTo>
                <a:cubicBezTo>
                  <a:pt x="1323340" y="817880"/>
                  <a:pt x="1299210" y="891540"/>
                  <a:pt x="1272540" y="967740"/>
                </a:cubicBezTo>
                <a:cubicBezTo>
                  <a:pt x="1245870" y="1042670"/>
                  <a:pt x="1219200" y="1116330"/>
                  <a:pt x="1191260" y="1187450"/>
                </a:cubicBezTo>
                <a:cubicBezTo>
                  <a:pt x="1163320" y="1257300"/>
                  <a:pt x="1135380" y="1322070"/>
                  <a:pt x="1107440" y="1379220"/>
                </a:cubicBezTo>
                <a:lnTo>
                  <a:pt x="1096010" y="1402080"/>
                </a:lnTo>
                <a:lnTo>
                  <a:pt x="1096010" y="2024380"/>
                </a:lnTo>
                <a:lnTo>
                  <a:pt x="762000" y="2024380"/>
                </a:lnTo>
                <a:cubicBezTo>
                  <a:pt x="765810" y="2018030"/>
                  <a:pt x="768350" y="2012950"/>
                  <a:pt x="772160" y="2006600"/>
                </a:cubicBezTo>
                <a:cubicBezTo>
                  <a:pt x="817880" y="1926590"/>
                  <a:pt x="867410" y="1833880"/>
                  <a:pt x="920750" y="1728470"/>
                </a:cubicBezTo>
                <a:cubicBezTo>
                  <a:pt x="974090" y="1624330"/>
                  <a:pt x="1029970" y="1506220"/>
                  <a:pt x="1087120" y="1379220"/>
                </a:cubicBezTo>
                <a:cubicBezTo>
                  <a:pt x="1144270" y="1252220"/>
                  <a:pt x="1200150" y="1118870"/>
                  <a:pt x="1254760" y="980440"/>
                </a:cubicBezTo>
                <a:cubicBezTo>
                  <a:pt x="1294130" y="880110"/>
                  <a:pt x="1329690" y="778510"/>
                  <a:pt x="1365250" y="675640"/>
                </a:cubicBezTo>
                <a:cubicBezTo>
                  <a:pt x="1358900" y="697230"/>
                  <a:pt x="1351280" y="721360"/>
                  <a:pt x="1343660" y="74676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300" endPos="385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8"/>
          <p:cNvSpPr/>
          <p:nvPr/>
        </p:nvSpPr>
        <p:spPr>
          <a:xfrm>
            <a:off x="4632222" y="2929337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8"/>
          <p:cNvSpPr/>
          <p:nvPr/>
        </p:nvSpPr>
        <p:spPr>
          <a:xfrm>
            <a:off x="5162011" y="3822253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5575425" y="4701056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8"/>
          <p:cNvSpPr/>
          <p:nvPr/>
        </p:nvSpPr>
        <p:spPr>
          <a:xfrm>
            <a:off x="6013283" y="5575266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8"/>
          <p:cNvSpPr/>
          <p:nvPr/>
        </p:nvSpPr>
        <p:spPr>
          <a:xfrm>
            <a:off x="-103271" y="3233242"/>
            <a:ext cx="2092206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8"/>
          <p:cNvSpPr txBox="1"/>
          <p:nvPr/>
        </p:nvSpPr>
        <p:spPr>
          <a:xfrm>
            <a:off x="0" y="3286125"/>
            <a:ext cx="2390775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ROM Code </a:t>
            </a:r>
            <a:endParaRPr/>
          </a:p>
        </p:txBody>
      </p:sp>
      <p:sp>
        <p:nvSpPr>
          <p:cNvPr id="399" name="Google Shape;399;p8"/>
          <p:cNvSpPr/>
          <p:nvPr/>
        </p:nvSpPr>
        <p:spPr>
          <a:xfrm>
            <a:off x="-121734" y="3985834"/>
            <a:ext cx="2120207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8"/>
          <p:cNvSpPr txBox="1"/>
          <p:nvPr/>
        </p:nvSpPr>
        <p:spPr>
          <a:xfrm>
            <a:off x="0" y="4038717"/>
            <a:ext cx="2400313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.RCD File </a:t>
            </a:r>
            <a:endParaRPr/>
          </a:p>
        </p:txBody>
      </p:sp>
      <p:sp>
        <p:nvSpPr>
          <p:cNvPr id="401" name="Google Shape;401;p8"/>
          <p:cNvSpPr/>
          <p:nvPr/>
        </p:nvSpPr>
        <p:spPr>
          <a:xfrm>
            <a:off x="-109609" y="4729007"/>
            <a:ext cx="2125828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8"/>
          <p:cNvSpPr txBox="1"/>
          <p:nvPr/>
        </p:nvSpPr>
        <p:spPr>
          <a:xfrm>
            <a:off x="0" y="4781890"/>
            <a:ext cx="2418060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RTL Code </a:t>
            </a:r>
            <a:endParaRPr/>
          </a:p>
        </p:txBody>
      </p:sp>
      <p:sp>
        <p:nvSpPr>
          <p:cNvPr id="403" name="Google Shape;403;p8"/>
          <p:cNvSpPr/>
          <p:nvPr/>
        </p:nvSpPr>
        <p:spPr>
          <a:xfrm>
            <a:off x="-109610" y="5406303"/>
            <a:ext cx="2135604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8"/>
          <p:cNvSpPr txBox="1"/>
          <p:nvPr/>
        </p:nvSpPr>
        <p:spPr>
          <a:xfrm>
            <a:off x="-1" y="5459186"/>
            <a:ext cx="2427835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UVM Script</a:t>
            </a:r>
            <a:endParaRPr/>
          </a:p>
        </p:txBody>
      </p:sp>
      <p:sp>
        <p:nvSpPr>
          <p:cNvPr id="405" name="Google Shape;405;p8"/>
          <p:cNvSpPr/>
          <p:nvPr/>
        </p:nvSpPr>
        <p:spPr>
          <a:xfrm>
            <a:off x="2634793" y="3043535"/>
            <a:ext cx="20134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Boot Code or Instruction Binary Test Vector</a:t>
            </a:r>
            <a:endParaRPr/>
          </a:p>
        </p:txBody>
      </p:sp>
      <p:sp>
        <p:nvSpPr>
          <p:cNvPr id="406" name="Google Shape;406;p8"/>
          <p:cNvSpPr/>
          <p:nvPr/>
        </p:nvSpPr>
        <p:spPr>
          <a:xfrm>
            <a:off x="2609183" y="3810000"/>
            <a:ext cx="25600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Information of any change in Processor's Register values along with external data transfer.</a:t>
            </a:r>
            <a:endParaRPr/>
          </a:p>
        </p:txBody>
      </p:sp>
      <p:sp>
        <p:nvSpPr>
          <p:cNvPr id="407" name="Google Shape;407;p8"/>
          <p:cNvSpPr/>
          <p:nvPr/>
        </p:nvSpPr>
        <p:spPr>
          <a:xfrm>
            <a:off x="2607015" y="4800600"/>
            <a:ext cx="28155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open-source RTL (Verilog) code for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RISC-V Processors.</a:t>
            </a:r>
            <a:endParaRPr/>
          </a:p>
        </p:txBody>
      </p:sp>
      <p:sp>
        <p:nvSpPr>
          <p:cNvPr id="408" name="Google Shape;408;p8"/>
          <p:cNvSpPr/>
          <p:nvPr/>
        </p:nvSpPr>
        <p:spPr>
          <a:xfrm>
            <a:off x="2601409" y="5625838"/>
            <a:ext cx="33765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System-Verilog or any other UVM  script which converts the .RCD to RISC-V register models</a:t>
            </a:r>
            <a:endParaRPr/>
          </a:p>
        </p:txBody>
      </p:sp>
      <p:sp>
        <p:nvSpPr>
          <p:cNvPr id="409" name="Google Shape;409;p8"/>
          <p:cNvSpPr/>
          <p:nvPr/>
        </p:nvSpPr>
        <p:spPr>
          <a:xfrm>
            <a:off x="-111758" y="4709886"/>
            <a:ext cx="2182930" cy="660987"/>
          </a:xfrm>
          <a:prstGeom prst="roundRect">
            <a:avLst>
              <a:gd fmla="val 16667" name="adj"/>
            </a:avLst>
          </a:prstGeom>
          <a:solidFill>
            <a:schemeClr val="accent6">
              <a:alpha val="28627"/>
            </a:scheme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Google Shape;410;p8"/>
          <p:cNvGrpSpPr/>
          <p:nvPr/>
        </p:nvGrpSpPr>
        <p:grpSpPr>
          <a:xfrm>
            <a:off x="6519016" y="1815956"/>
            <a:ext cx="4677235" cy="2665096"/>
            <a:chOff x="7490624" y="2354648"/>
            <a:chExt cx="7501049" cy="4274109"/>
          </a:xfrm>
        </p:grpSpPr>
        <p:grpSp>
          <p:nvGrpSpPr>
            <p:cNvPr id="411" name="Google Shape;411;p8"/>
            <p:cNvGrpSpPr/>
            <p:nvPr/>
          </p:nvGrpSpPr>
          <p:grpSpPr>
            <a:xfrm>
              <a:off x="7490624" y="2354648"/>
              <a:ext cx="7501049" cy="4274109"/>
              <a:chOff x="0" y="-38100"/>
              <a:chExt cx="2367046" cy="1348747"/>
            </a:xfrm>
          </p:grpSpPr>
          <p:sp>
            <p:nvSpPr>
              <p:cNvPr id="412" name="Google Shape;412;p8"/>
              <p:cNvSpPr/>
              <p:nvPr/>
            </p:nvSpPr>
            <p:spPr>
              <a:xfrm>
                <a:off x="0" y="0"/>
                <a:ext cx="2367046" cy="1310647"/>
              </a:xfrm>
              <a:custGeom>
                <a:rect b="b" l="l" r="r" t="t"/>
                <a:pathLst>
                  <a:path extrusionOk="0" h="1310647" w="2367046">
                    <a:moveTo>
                      <a:pt x="0" y="0"/>
                    </a:moveTo>
                    <a:lnTo>
                      <a:pt x="2367046" y="0"/>
                    </a:lnTo>
                    <a:lnTo>
                      <a:pt x="2367046" y="1310647"/>
                    </a:lnTo>
                    <a:lnTo>
                      <a:pt x="0" y="1310647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</p:sp>
          <p:sp>
            <p:nvSpPr>
              <p:cNvPr id="413" name="Google Shape;413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8"/>
            <p:cNvSpPr/>
            <p:nvPr/>
          </p:nvSpPr>
          <p:spPr>
            <a:xfrm>
              <a:off x="7586249" y="2582158"/>
              <a:ext cx="7290294" cy="3921781"/>
            </a:xfrm>
            <a:custGeom>
              <a:rect b="b" l="l" r="r" t="t"/>
              <a:pathLst>
                <a:path extrusionOk="0" h="3921781" w="7290294">
                  <a:moveTo>
                    <a:pt x="0" y="0"/>
                  </a:moveTo>
                  <a:lnTo>
                    <a:pt x="7290294" y="0"/>
                  </a:lnTo>
                  <a:lnTo>
                    <a:pt x="7290294" y="3921780"/>
                  </a:lnTo>
                  <a:lnTo>
                    <a:pt x="0" y="39217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24878" l="0" r="0" t="-20701"/>
              </a:stretch>
            </a:blipFill>
            <a:ln>
              <a:noFill/>
            </a:ln>
            <a:effectLst>
              <a:outerShdw blurRad="152400" sx="90000" rotWithShape="0" dir="5400000" dist="317500" sy="-19000">
                <a:srgbClr val="000000">
                  <a:alpha val="1490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"/>
          <p:cNvSpPr/>
          <p:nvPr/>
        </p:nvSpPr>
        <p:spPr>
          <a:xfrm rot="2588501">
            <a:off x="9420687" y="-3087996"/>
            <a:ext cx="5544890" cy="7010856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9"/>
          <p:cNvSpPr/>
          <p:nvPr/>
        </p:nvSpPr>
        <p:spPr>
          <a:xfrm rot="-7933603">
            <a:off x="-3435070" y="3389750"/>
            <a:ext cx="6970786" cy="7005335"/>
          </a:xfrm>
          <a:custGeom>
            <a:rect b="b" l="l" r="r" t="t"/>
            <a:pathLst>
              <a:path extrusionOk="0"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1" name="Google Shape;421;p9"/>
          <p:cNvGrpSpPr/>
          <p:nvPr/>
        </p:nvGrpSpPr>
        <p:grpSpPr>
          <a:xfrm rot="10800000">
            <a:off x="-914400" y="2806450"/>
            <a:ext cx="7654932" cy="3522110"/>
            <a:chOff x="3532011" y="1828800"/>
            <a:chExt cx="8658403" cy="4768777"/>
          </a:xfrm>
        </p:grpSpPr>
        <p:sp>
          <p:nvSpPr>
            <p:cNvPr id="422" name="Google Shape;422;p9"/>
            <p:cNvSpPr/>
            <p:nvPr/>
          </p:nvSpPr>
          <p:spPr>
            <a:xfrm rot="5400000">
              <a:off x="7386954" y="5276913"/>
              <a:ext cx="2138642" cy="502686"/>
            </a:xfrm>
            <a:prstGeom prst="trapezoid">
              <a:avLst>
                <a:gd fmla="val 80129" name="adj"/>
              </a:avLst>
            </a:prstGeom>
            <a:solidFill>
              <a:srgbClr val="C2E6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8707890" y="4053265"/>
              <a:ext cx="3482523" cy="1033149"/>
            </a:xfrm>
            <a:prstGeom prst="rect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8707891" y="3098472"/>
              <a:ext cx="3482523" cy="972204"/>
            </a:xfrm>
            <a:prstGeom prst="rect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 rot="10800000">
              <a:off x="8214532" y="3802228"/>
              <a:ext cx="493358" cy="1596155"/>
            </a:xfrm>
            <a:prstGeom prst="flowChartManualInput">
              <a:avLst/>
            </a:prstGeom>
            <a:solidFill>
              <a:srgbClr val="5FA2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 flipH="1">
              <a:off x="8214533" y="1828800"/>
              <a:ext cx="493358" cy="1596156"/>
            </a:xfrm>
            <a:prstGeom prst="flowChartManualInput">
              <a:avLst/>
            </a:prstGeom>
            <a:solidFill>
              <a:srgbClr val="0073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590067" y="1828801"/>
              <a:ext cx="3624471" cy="1189862"/>
            </a:xfrm>
            <a:prstGeom prst="rect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5083414" y="3018663"/>
              <a:ext cx="3131125" cy="1189862"/>
            </a:xfrm>
            <a:prstGeom prst="rect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5546702" y="4208525"/>
              <a:ext cx="2667835" cy="1189862"/>
            </a:xfrm>
            <a:prstGeom prst="rect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 flipH="1">
              <a:off x="3532011" y="1828800"/>
              <a:ext cx="1073777" cy="1189862"/>
            </a:xfrm>
            <a:prstGeom prst="flowChartDelay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 flipH="1">
              <a:off x="4002467" y="3018662"/>
              <a:ext cx="1073777" cy="1189862"/>
            </a:xfrm>
            <a:prstGeom prst="flowChartDelay">
              <a:avLst/>
            </a:prstGeom>
            <a:solidFill>
              <a:srgbClr val="0779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 flipH="1">
              <a:off x="4480090" y="4208524"/>
              <a:ext cx="1073777" cy="1189862"/>
            </a:xfrm>
            <a:prstGeom prst="flowChartDelay">
              <a:avLst/>
            </a:prstGeom>
            <a:solidFill>
              <a:srgbClr val="A7CC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 rot="5400000">
              <a:off x="7866284" y="3366916"/>
              <a:ext cx="1189859" cy="493356"/>
            </a:xfrm>
            <a:prstGeom prst="trapezoid">
              <a:avLst>
                <a:gd fmla="val 25000" name="adj"/>
              </a:avLst>
            </a:prstGeom>
            <a:solidFill>
              <a:srgbClr val="055A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8707891" y="2148031"/>
              <a:ext cx="3482523" cy="1005578"/>
            </a:xfrm>
            <a:prstGeom prst="rect">
              <a:avLst/>
            </a:prstGeom>
            <a:solidFill>
              <a:srgbClr val="019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8707616" y="5077082"/>
              <a:ext cx="3482523" cy="1033149"/>
            </a:xfrm>
            <a:prstGeom prst="rect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112750" y="5398383"/>
              <a:ext cx="2104024" cy="1189862"/>
            </a:xfrm>
            <a:prstGeom prst="rect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5048304" y="5398383"/>
              <a:ext cx="1073777" cy="1189862"/>
            </a:xfrm>
            <a:prstGeom prst="flowChartDelay">
              <a:avLst/>
            </a:prstGeom>
            <a:solidFill>
              <a:srgbClr val="E0F2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Arial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9"/>
          <p:cNvSpPr/>
          <p:nvPr/>
        </p:nvSpPr>
        <p:spPr>
          <a:xfrm rot="-1385722">
            <a:off x="-1419553" y="1432751"/>
            <a:ext cx="3969823" cy="931104"/>
          </a:xfrm>
          <a:custGeom>
            <a:rect b="b" l="l" r="r" t="t"/>
            <a:pathLst>
              <a:path extrusionOk="0" h="3934346" w="16774342">
                <a:moveTo>
                  <a:pt x="0" y="0"/>
                </a:moveTo>
                <a:lnTo>
                  <a:pt x="16774342" y="0"/>
                </a:lnTo>
                <a:lnTo>
                  <a:pt x="16774342" y="3934346"/>
                </a:lnTo>
                <a:lnTo>
                  <a:pt x="0" y="3934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9"/>
          <p:cNvSpPr/>
          <p:nvPr/>
        </p:nvSpPr>
        <p:spPr>
          <a:xfrm rot="4662819">
            <a:off x="7757709" y="-1046940"/>
            <a:ext cx="4306149" cy="2971283"/>
          </a:xfrm>
          <a:custGeom>
            <a:rect b="b" l="l" r="r" t="t"/>
            <a:pathLst>
              <a:path extrusionOk="0" h="8828634" w="12794948">
                <a:moveTo>
                  <a:pt x="0" y="0"/>
                </a:moveTo>
                <a:lnTo>
                  <a:pt x="12794948" y="0"/>
                </a:lnTo>
                <a:lnTo>
                  <a:pt x="12794948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p9"/>
          <p:cNvSpPr/>
          <p:nvPr/>
        </p:nvSpPr>
        <p:spPr>
          <a:xfrm>
            <a:off x="0" y="-38100"/>
            <a:ext cx="12192000" cy="762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F8FB">
                  <a:alpha val="3921"/>
                </a:srgbClr>
              </a:gs>
              <a:gs pos="20000">
                <a:srgbClr val="AEC5E1">
                  <a:alpha val="0"/>
                </a:srgbClr>
              </a:gs>
              <a:gs pos="80000">
                <a:srgbClr val="C1E8F1"/>
              </a:gs>
              <a:gs pos="100000">
                <a:srgbClr val="C6F3F6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197126" y="529440"/>
            <a:ext cx="11811000" cy="7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37000">
                <a:schemeClr val="lt1"/>
              </a:gs>
              <a:gs pos="42000">
                <a:srgbClr val="76923C"/>
              </a:gs>
              <a:gs pos="100000">
                <a:srgbClr val="4F6128"/>
              </a:gs>
            </a:gsLst>
            <a:lin ang="10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319163" y="11884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443" name="Google Shape;443;p9"/>
          <p:cNvSpPr/>
          <p:nvPr/>
        </p:nvSpPr>
        <p:spPr>
          <a:xfrm>
            <a:off x="2177573" y="117398"/>
            <a:ext cx="22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Methods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5092885" y="117398"/>
            <a:ext cx="1770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Work</a:t>
            </a:r>
            <a:endParaRPr/>
          </a:p>
        </p:txBody>
      </p:sp>
      <p:sp>
        <p:nvSpPr>
          <p:cNvPr id="445" name="Google Shape;445;p9"/>
          <p:cNvSpPr/>
          <p:nvPr/>
        </p:nvSpPr>
        <p:spPr>
          <a:xfrm>
            <a:off x="7614887" y="117398"/>
            <a:ext cx="954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446" name="Google Shape;446;p9"/>
          <p:cNvSpPr/>
          <p:nvPr/>
        </p:nvSpPr>
        <p:spPr>
          <a:xfrm>
            <a:off x="9374988" y="118480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 &amp; QnA</a:t>
            </a:r>
            <a:endParaRPr b="0" sz="1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9"/>
          <p:cNvSpPr/>
          <p:nvPr/>
        </p:nvSpPr>
        <p:spPr>
          <a:xfrm>
            <a:off x="4794880" y="0"/>
            <a:ext cx="2444120" cy="814796"/>
          </a:xfrm>
          <a:prstGeom prst="rect">
            <a:avLst/>
          </a:prstGeom>
          <a:gradFill>
            <a:gsLst>
              <a:gs pos="0">
                <a:srgbClr val="2B768A">
                  <a:alpha val="0"/>
                </a:srgbClr>
              </a:gs>
              <a:gs pos="48000">
                <a:srgbClr val="4FAEC7">
                  <a:alpha val="0"/>
                </a:srgbClr>
              </a:gs>
              <a:gs pos="100000">
                <a:srgbClr val="31859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rgbClr val="F4F8FB">
                  <a:alpha val="0"/>
                </a:srgbClr>
              </a:gs>
              <a:gs pos="100000">
                <a:srgbClr val="6A94C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9"/>
          <p:cNvSpPr txBox="1"/>
          <p:nvPr/>
        </p:nvSpPr>
        <p:spPr>
          <a:xfrm>
            <a:off x="1458368" y="1256571"/>
            <a:ext cx="5508393" cy="982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components needed to do the End-to-End Processor verification of RISC-V</a:t>
            </a:r>
            <a:endParaRPr/>
          </a:p>
        </p:txBody>
      </p:sp>
      <p:sp>
        <p:nvSpPr>
          <p:cNvPr id="450" name="Google Shape;450;p9"/>
          <p:cNvSpPr/>
          <p:nvPr/>
        </p:nvSpPr>
        <p:spPr>
          <a:xfrm>
            <a:off x="537028" y="1124480"/>
            <a:ext cx="754883" cy="1194564"/>
          </a:xfrm>
          <a:custGeom>
            <a:rect b="b" l="l" r="r" t="t"/>
            <a:pathLst>
              <a:path extrusionOk="0" h="3412490" w="2156460">
                <a:moveTo>
                  <a:pt x="1846580" y="467360"/>
                </a:moveTo>
                <a:lnTo>
                  <a:pt x="1431290" y="467360"/>
                </a:lnTo>
                <a:cubicBezTo>
                  <a:pt x="1464310" y="353060"/>
                  <a:pt x="1493520" y="240030"/>
                  <a:pt x="1515110" y="129540"/>
                </a:cubicBezTo>
                <a:lnTo>
                  <a:pt x="1540510" y="0"/>
                </a:lnTo>
                <a:lnTo>
                  <a:pt x="793750" y="0"/>
                </a:lnTo>
                <a:lnTo>
                  <a:pt x="773430" y="81280"/>
                </a:lnTo>
                <a:cubicBezTo>
                  <a:pt x="728980" y="252730"/>
                  <a:pt x="679450" y="430530"/>
                  <a:pt x="623570" y="608330"/>
                </a:cubicBezTo>
                <a:cubicBezTo>
                  <a:pt x="568960" y="784860"/>
                  <a:pt x="509270" y="963930"/>
                  <a:pt x="444500" y="1137920"/>
                </a:cubicBezTo>
                <a:cubicBezTo>
                  <a:pt x="381000" y="1311910"/>
                  <a:pt x="311150" y="1482090"/>
                  <a:pt x="238760" y="1645920"/>
                </a:cubicBezTo>
                <a:cubicBezTo>
                  <a:pt x="166370" y="1808480"/>
                  <a:pt x="91440" y="1962150"/>
                  <a:pt x="12700" y="2103120"/>
                </a:cubicBezTo>
                <a:lnTo>
                  <a:pt x="0" y="2127250"/>
                </a:lnTo>
                <a:lnTo>
                  <a:pt x="0" y="2703830"/>
                </a:lnTo>
                <a:lnTo>
                  <a:pt x="1097280" y="2703830"/>
                </a:lnTo>
                <a:lnTo>
                  <a:pt x="1097280" y="3412490"/>
                </a:lnTo>
                <a:lnTo>
                  <a:pt x="1846580" y="3412490"/>
                </a:lnTo>
                <a:lnTo>
                  <a:pt x="1846580" y="2703830"/>
                </a:lnTo>
                <a:lnTo>
                  <a:pt x="2156460" y="2703830"/>
                </a:lnTo>
                <a:lnTo>
                  <a:pt x="2156460" y="2025650"/>
                </a:lnTo>
                <a:lnTo>
                  <a:pt x="1846580" y="2025650"/>
                </a:lnTo>
                <a:lnTo>
                  <a:pt x="1846580" y="467360"/>
                </a:lnTo>
                <a:close/>
                <a:moveTo>
                  <a:pt x="1343660" y="746760"/>
                </a:moveTo>
                <a:cubicBezTo>
                  <a:pt x="1323340" y="817880"/>
                  <a:pt x="1299210" y="891540"/>
                  <a:pt x="1272540" y="967740"/>
                </a:cubicBezTo>
                <a:cubicBezTo>
                  <a:pt x="1245870" y="1042670"/>
                  <a:pt x="1219200" y="1116330"/>
                  <a:pt x="1191260" y="1187450"/>
                </a:cubicBezTo>
                <a:cubicBezTo>
                  <a:pt x="1163320" y="1257300"/>
                  <a:pt x="1135380" y="1322070"/>
                  <a:pt x="1107440" y="1379220"/>
                </a:cubicBezTo>
                <a:lnTo>
                  <a:pt x="1096010" y="1402080"/>
                </a:lnTo>
                <a:lnTo>
                  <a:pt x="1096010" y="2024380"/>
                </a:lnTo>
                <a:lnTo>
                  <a:pt x="762000" y="2024380"/>
                </a:lnTo>
                <a:cubicBezTo>
                  <a:pt x="765810" y="2018030"/>
                  <a:pt x="768350" y="2012950"/>
                  <a:pt x="772160" y="2006600"/>
                </a:cubicBezTo>
                <a:cubicBezTo>
                  <a:pt x="817880" y="1926590"/>
                  <a:pt x="867410" y="1833880"/>
                  <a:pt x="920750" y="1728470"/>
                </a:cubicBezTo>
                <a:cubicBezTo>
                  <a:pt x="974090" y="1624330"/>
                  <a:pt x="1029970" y="1506220"/>
                  <a:pt x="1087120" y="1379220"/>
                </a:cubicBezTo>
                <a:cubicBezTo>
                  <a:pt x="1144270" y="1252220"/>
                  <a:pt x="1200150" y="1118870"/>
                  <a:pt x="1254760" y="980440"/>
                </a:cubicBezTo>
                <a:cubicBezTo>
                  <a:pt x="1294130" y="880110"/>
                  <a:pt x="1329690" y="778510"/>
                  <a:pt x="1365250" y="675640"/>
                </a:cubicBezTo>
                <a:cubicBezTo>
                  <a:pt x="1358900" y="697230"/>
                  <a:pt x="1351280" y="721360"/>
                  <a:pt x="1343660" y="74676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300" endPos="385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4632222" y="2929337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5162011" y="3822253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5575425" y="4701056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6013283" y="5575266"/>
            <a:ext cx="618586" cy="6185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-103271" y="3233242"/>
            <a:ext cx="2092206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9"/>
          <p:cNvSpPr txBox="1"/>
          <p:nvPr/>
        </p:nvSpPr>
        <p:spPr>
          <a:xfrm>
            <a:off x="0" y="3286125"/>
            <a:ext cx="2390775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ROM Code </a:t>
            </a:r>
            <a:endParaRPr/>
          </a:p>
        </p:txBody>
      </p:sp>
      <p:sp>
        <p:nvSpPr>
          <p:cNvPr id="457" name="Google Shape;457;p9"/>
          <p:cNvSpPr/>
          <p:nvPr/>
        </p:nvSpPr>
        <p:spPr>
          <a:xfrm>
            <a:off x="-121734" y="3985834"/>
            <a:ext cx="2120207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9"/>
          <p:cNvSpPr txBox="1"/>
          <p:nvPr/>
        </p:nvSpPr>
        <p:spPr>
          <a:xfrm>
            <a:off x="0" y="4038717"/>
            <a:ext cx="2400313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.RCD File </a:t>
            </a:r>
            <a:endParaRPr/>
          </a:p>
        </p:txBody>
      </p:sp>
      <p:sp>
        <p:nvSpPr>
          <p:cNvPr id="459" name="Google Shape;459;p9"/>
          <p:cNvSpPr/>
          <p:nvPr/>
        </p:nvSpPr>
        <p:spPr>
          <a:xfrm>
            <a:off x="-109609" y="4729007"/>
            <a:ext cx="2125828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9"/>
          <p:cNvSpPr txBox="1"/>
          <p:nvPr/>
        </p:nvSpPr>
        <p:spPr>
          <a:xfrm>
            <a:off x="0" y="4781890"/>
            <a:ext cx="2418060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RTL Code </a:t>
            </a:r>
            <a:endParaRPr/>
          </a:p>
        </p:txBody>
      </p:sp>
      <p:sp>
        <p:nvSpPr>
          <p:cNvPr id="461" name="Google Shape;461;p9"/>
          <p:cNvSpPr/>
          <p:nvPr/>
        </p:nvSpPr>
        <p:spPr>
          <a:xfrm>
            <a:off x="-109610" y="5406303"/>
            <a:ext cx="2135604" cy="633910"/>
          </a:xfrm>
          <a:prstGeom prst="rightArrow">
            <a:avLst>
              <a:gd fmla="val 63738" name="adj1"/>
              <a:gd fmla="val 5000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81000">
                <a:srgbClr val="76923C"/>
              </a:gs>
              <a:gs pos="100000">
                <a:srgbClr val="4F612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 txBox="1"/>
          <p:nvPr/>
        </p:nvSpPr>
        <p:spPr>
          <a:xfrm>
            <a:off x="-1" y="5459186"/>
            <a:ext cx="2427835" cy="404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9874" marR="0" rtl="0" algn="l">
              <a:lnSpc>
                <a:spcPct val="174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UVM Script</a:t>
            </a:r>
            <a:endParaRPr/>
          </a:p>
        </p:txBody>
      </p:sp>
      <p:sp>
        <p:nvSpPr>
          <p:cNvPr id="463" name="Google Shape;463;p9"/>
          <p:cNvSpPr/>
          <p:nvPr/>
        </p:nvSpPr>
        <p:spPr>
          <a:xfrm>
            <a:off x="2634793" y="3043535"/>
            <a:ext cx="20134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Boot Code or Instruction Binary Test Vector</a:t>
            </a:r>
            <a:endParaRPr/>
          </a:p>
        </p:txBody>
      </p:sp>
      <p:sp>
        <p:nvSpPr>
          <p:cNvPr id="464" name="Google Shape;464;p9"/>
          <p:cNvSpPr/>
          <p:nvPr/>
        </p:nvSpPr>
        <p:spPr>
          <a:xfrm>
            <a:off x="2609183" y="3810000"/>
            <a:ext cx="25600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Information of any change in Processor's Register values along with external data transfer.</a:t>
            </a:r>
            <a:endParaRPr/>
          </a:p>
        </p:txBody>
      </p:sp>
      <p:sp>
        <p:nvSpPr>
          <p:cNvPr id="465" name="Google Shape;465;p9"/>
          <p:cNvSpPr/>
          <p:nvPr/>
        </p:nvSpPr>
        <p:spPr>
          <a:xfrm>
            <a:off x="2607015" y="4800600"/>
            <a:ext cx="28155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open-source RTL (Verilog) code for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RISC-V Processors.</a:t>
            </a:r>
            <a:endParaRPr/>
          </a:p>
        </p:txBody>
      </p:sp>
      <p:sp>
        <p:nvSpPr>
          <p:cNvPr id="466" name="Google Shape;466;p9"/>
          <p:cNvSpPr/>
          <p:nvPr/>
        </p:nvSpPr>
        <p:spPr>
          <a:xfrm>
            <a:off x="2601409" y="5625838"/>
            <a:ext cx="33765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System-Verilog or any other UVM  script which converts the .RCD to RISC-V register models</a:t>
            </a:r>
            <a:endParaRPr/>
          </a:p>
        </p:txBody>
      </p:sp>
      <p:sp>
        <p:nvSpPr>
          <p:cNvPr id="467" name="Google Shape;467;p9"/>
          <p:cNvSpPr/>
          <p:nvPr/>
        </p:nvSpPr>
        <p:spPr>
          <a:xfrm>
            <a:off x="-111758" y="5395686"/>
            <a:ext cx="2182930" cy="660987"/>
          </a:xfrm>
          <a:prstGeom prst="roundRect">
            <a:avLst>
              <a:gd fmla="val 16667" name="adj"/>
            </a:avLst>
          </a:prstGeom>
          <a:solidFill>
            <a:schemeClr val="accent6">
              <a:alpha val="28627"/>
            </a:scheme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8" name="Google Shape;468;p9"/>
          <p:cNvGrpSpPr/>
          <p:nvPr/>
        </p:nvGrpSpPr>
        <p:grpSpPr>
          <a:xfrm>
            <a:off x="6517166" y="2142274"/>
            <a:ext cx="4530884" cy="2243729"/>
            <a:chOff x="6757167" y="2447621"/>
            <a:chExt cx="10039717" cy="4083959"/>
          </a:xfrm>
        </p:grpSpPr>
        <p:grpSp>
          <p:nvGrpSpPr>
            <p:cNvPr id="469" name="Google Shape;469;p9"/>
            <p:cNvGrpSpPr/>
            <p:nvPr/>
          </p:nvGrpSpPr>
          <p:grpSpPr>
            <a:xfrm>
              <a:off x="6757167" y="2447621"/>
              <a:ext cx="10039717" cy="4083959"/>
              <a:chOff x="0" y="-38100"/>
              <a:chExt cx="3244055" cy="1319618"/>
            </a:xfrm>
          </p:grpSpPr>
          <p:sp>
            <p:nvSpPr>
              <p:cNvPr id="470" name="Google Shape;470;p9"/>
              <p:cNvSpPr/>
              <p:nvPr/>
            </p:nvSpPr>
            <p:spPr>
              <a:xfrm>
                <a:off x="0" y="0"/>
                <a:ext cx="3244055" cy="1281518"/>
              </a:xfrm>
              <a:custGeom>
                <a:rect b="b" l="l" r="r" t="t"/>
                <a:pathLst>
                  <a:path extrusionOk="0" h="1281518" w="3244055">
                    <a:moveTo>
                      <a:pt x="0" y="0"/>
                    </a:moveTo>
                    <a:lnTo>
                      <a:pt x="3244055" y="0"/>
                    </a:lnTo>
                    <a:lnTo>
                      <a:pt x="3244055" y="1281518"/>
                    </a:lnTo>
                    <a:lnTo>
                      <a:pt x="0" y="1281518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</p:sp>
          <p:sp>
            <p:nvSpPr>
              <p:cNvPr id="471" name="Google Shape;471;p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2" name="Google Shape;472;p9"/>
            <p:cNvSpPr/>
            <p:nvPr/>
          </p:nvSpPr>
          <p:spPr>
            <a:xfrm>
              <a:off x="6900042" y="2664514"/>
              <a:ext cx="9732160" cy="3768085"/>
            </a:xfrm>
            <a:custGeom>
              <a:rect b="b" l="l" r="r" t="t"/>
              <a:pathLst>
                <a:path extrusionOk="0" h="3768085" w="9732160">
                  <a:moveTo>
                    <a:pt x="0" y="0"/>
                  </a:moveTo>
                  <a:lnTo>
                    <a:pt x="9732160" y="0"/>
                  </a:lnTo>
                  <a:lnTo>
                    <a:pt x="9732160" y="3768085"/>
                  </a:lnTo>
                  <a:lnTo>
                    <a:pt x="0" y="37680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3035" l="0" r="0" t="-78180"/>
              </a:stretch>
            </a:blipFill>
            <a:ln>
              <a:noFill/>
            </a:ln>
            <a:effectLst>
              <a:outerShdw blurRad="152400" sx="90000" rotWithShape="0" dir="5400000" dist="317500" sy="-19000">
                <a:srgbClr val="000000">
                  <a:alpha val="14901"/>
                </a:srgbClr>
              </a:outerShdw>
            </a:effectLst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2011-11-23T07:37:04Z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  <property fmtid="{D5CDD505-2E9C-101B-9397-08002B2CF9AE}" pid="3" name="MSIP_Label_6f75f480-7803-4ee9-bb54-84d0635fdbe7_Enabled">
    <vt:lpwstr>true</vt:lpwstr>
  </property>
  <property fmtid="{D5CDD505-2E9C-101B-9397-08002B2CF9AE}" pid="4" name="MSIP_Label_6f75f480-7803-4ee9-bb54-84d0635fdbe7_SetDate">
    <vt:lpwstr>2022-12-15T10:58:23Z</vt:lpwstr>
  </property>
  <property fmtid="{D5CDD505-2E9C-101B-9397-08002B2CF9AE}" pid="5" name="MSIP_Label_6f75f480-7803-4ee9-bb54-84d0635fdbe7_Method">
    <vt:lpwstr>Privileged</vt:lpwstr>
  </property>
  <property fmtid="{D5CDD505-2E9C-101B-9397-08002B2CF9AE}" pid="6" name="MSIP_Label_6f75f480-7803-4ee9-bb54-84d0635fdbe7_Name">
    <vt:lpwstr>unrestricted</vt:lpwstr>
  </property>
  <property fmtid="{D5CDD505-2E9C-101B-9397-08002B2CF9AE}" pid="7" name="MSIP_Label_6f75f480-7803-4ee9-bb54-84d0635fdbe7_SiteId">
    <vt:lpwstr>38ae3bcd-9579-4fd4-adda-b42e1495d55a</vt:lpwstr>
  </property>
  <property fmtid="{D5CDD505-2E9C-101B-9397-08002B2CF9AE}" pid="8" name="MSIP_Label_6f75f480-7803-4ee9-bb54-84d0635fdbe7_ActionId">
    <vt:lpwstr>38c0abd5-c799-45e9-985a-ca31d84c522b</vt:lpwstr>
  </property>
  <property fmtid="{D5CDD505-2E9C-101B-9397-08002B2CF9AE}" pid="9" name="MSIP_Label_6f75f480-7803-4ee9-bb54-84d0635fdbe7_ContentBits">
    <vt:lpwstr>0</vt:lpwstr>
  </property>
  <property fmtid="{D5CDD505-2E9C-101B-9397-08002B2CF9AE}" pid="10" name="Document_Confidentiality">
    <vt:lpwstr>Unrestricted</vt:lpwstr>
  </property>
</Properties>
</file>