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85" r:id="rId6"/>
    <p:sldId id="284" r:id="rId7"/>
    <p:sldId id="283" r:id="rId8"/>
    <p:sldId id="282" r:id="rId9"/>
    <p:sldId id="281" r:id="rId10"/>
    <p:sldId id="279" r:id="rId11"/>
    <p:sldId id="280" r:id="rId12"/>
    <p:sldId id="290" r:id="rId13"/>
    <p:sldId id="291" r:id="rId14"/>
    <p:sldId id="288" r:id="rId15"/>
    <p:sldId id="287" r:id="rId16"/>
    <p:sldId id="295" r:id="rId17"/>
    <p:sldId id="293" r:id="rId18"/>
    <p:sldId id="294" r:id="rId19"/>
    <p:sldId id="276" r:id="rId20"/>
    <p:sldId id="296" r:id="rId21"/>
    <p:sldId id="297" r:id="rId22"/>
    <p:sldId id="300" r:id="rId23"/>
    <p:sldId id="301" r:id="rId24"/>
    <p:sldId id="305" r:id="rId25"/>
    <p:sldId id="304" r:id="rId26"/>
    <p:sldId id="298" r:id="rId27"/>
    <p:sldId id="307" r:id="rId28"/>
    <p:sldId id="273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50A70-4FAE-4242-9500-A5C09228CF28}" v="75" dt="2025-01-30T09:26:07.230"/>
    <p1510:client id="{B5FF05AA-D91D-CB66-961F-C6A7F2962281}" v="2" dt="2025-01-30T07:55:03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86459-A9A4-45F7-B93E-95F3D5E4D541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BEB8E-988A-42A2-BBF2-C5D2DB940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PSS and Protocol VIP: Like a Hand in a</a:t>
            </a:r>
            <a:br>
              <a:rPr lang="en-US" sz="4400" dirty="0"/>
            </a:br>
            <a:r>
              <a:rPr lang="en-US" sz="4400" dirty="0"/>
              <a:t>Glove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26617"/>
            <a:ext cx="85344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Tom Fitzpatrick, Siemens EDA, Groton, MA, USA (tom.fitzpatrick@siemens.com)</a:t>
            </a:r>
          </a:p>
          <a:p>
            <a:r>
              <a:rPr lang="en-US" sz="3200" dirty="0"/>
              <a:t>Bob Oden, Siemens EDA, Raleigh, NC, USA (bob.oden@siemens.com)</a:t>
            </a:r>
          </a:p>
          <a:p>
            <a:r>
              <a:rPr lang="en-US" sz="3200" dirty="0"/>
              <a:t>Ahmed Abd-Allah, Siemens EDA, Cairo, Egypt (ahmed.abd-allah@siemens.com)</a:t>
            </a:r>
          </a:p>
          <a:p>
            <a:r>
              <a:rPr lang="en-US" sz="3200" dirty="0"/>
              <a:t>Billy Graham, Siemens EDA, Bangalore, India (prodduturi-vasantha.billy-graham@siemens.com)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E6500-2A82-4AC7-AB08-B090F030D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6" y="6241467"/>
            <a:ext cx="1375528" cy="2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D7B86-2373-AE8D-FED0-B7CF32791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0A4A-3347-EF06-DC45-ADE4108E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DUT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801B33-47CC-CA79-9432-983A3CA72038}"/>
              </a:ext>
            </a:extLst>
          </p:cNvPr>
          <p:cNvSpPr/>
          <p:nvPr/>
        </p:nvSpPr>
        <p:spPr>
          <a:xfrm>
            <a:off x="7018528" y="4090603"/>
            <a:ext cx="1371600" cy="1195316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Peripheral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D74606-02DA-CA5D-49C8-9739A5F35AA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176274" y="4688261"/>
            <a:ext cx="1842254" cy="0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ACDB69-6DD5-BB28-030B-7F40B946FFEC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704328" y="3125182"/>
            <a:ext cx="0" cy="965421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2DC9D20-D987-E81B-FB74-165CF1BEE8B9}"/>
              </a:ext>
            </a:extLst>
          </p:cNvPr>
          <p:cNvSpPr txBox="1"/>
          <p:nvPr/>
        </p:nvSpPr>
        <p:spPr>
          <a:xfrm>
            <a:off x="5797543" y="4318929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7879FB-C87C-4020-20C2-8C62AE9B8724}"/>
              </a:ext>
            </a:extLst>
          </p:cNvPr>
          <p:cNvSpPr txBox="1"/>
          <p:nvPr/>
        </p:nvSpPr>
        <p:spPr>
          <a:xfrm>
            <a:off x="7163515" y="335350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ctrl</a:t>
            </a:r>
          </a:p>
        </p:txBody>
      </p:sp>
    </p:spTree>
    <p:extLst>
      <p:ext uri="{BB962C8B-B14F-4D97-AF65-F5344CB8AC3E}">
        <p14:creationId xmlns:p14="http://schemas.microsoft.com/office/powerpoint/2010/main" val="104444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75DF7-F9B4-6DB4-A834-5F86D5E67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A3A3-5CFF-1131-273E-C39D1F1D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DUT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C00AE-947B-A51B-3B5A-694514B67797}"/>
              </a:ext>
            </a:extLst>
          </p:cNvPr>
          <p:cNvSpPr/>
          <p:nvPr/>
        </p:nvSpPr>
        <p:spPr>
          <a:xfrm>
            <a:off x="3804674" y="4090603"/>
            <a:ext cx="1371600" cy="1195316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9F899-0223-35A2-52A8-8FC12B7A1822}"/>
              </a:ext>
            </a:extLst>
          </p:cNvPr>
          <p:cNvSpPr/>
          <p:nvPr/>
        </p:nvSpPr>
        <p:spPr>
          <a:xfrm>
            <a:off x="7018528" y="4090603"/>
            <a:ext cx="1371600" cy="1195316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Peripheral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0BEAAD-3522-98FB-0C7F-FB7FE7A4C3F8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5176274" y="4688261"/>
            <a:ext cx="1842254" cy="0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17AD5A-7354-629A-B7DD-0BB6E70336D3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4490474" y="3125182"/>
            <a:ext cx="0" cy="965421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2661F1-B91D-00E1-358C-741BC994FB4B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7704328" y="3125182"/>
            <a:ext cx="0" cy="965421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4BD75A-084A-CD7A-13BF-B72D57EB319F}"/>
              </a:ext>
            </a:extLst>
          </p:cNvPr>
          <p:cNvSpPr txBox="1"/>
          <p:nvPr/>
        </p:nvSpPr>
        <p:spPr>
          <a:xfrm>
            <a:off x="5797543" y="4318929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620E0-384F-E6A7-17FC-B473C8F77165}"/>
              </a:ext>
            </a:extLst>
          </p:cNvPr>
          <p:cNvSpPr txBox="1"/>
          <p:nvPr/>
        </p:nvSpPr>
        <p:spPr>
          <a:xfrm>
            <a:off x="4487673" y="335350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8CE16C-EF9F-1775-FB0C-564F8E81A2E0}"/>
              </a:ext>
            </a:extLst>
          </p:cNvPr>
          <p:cNvSpPr txBox="1"/>
          <p:nvPr/>
        </p:nvSpPr>
        <p:spPr>
          <a:xfrm>
            <a:off x="7163515" y="335350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3550B0-FBD3-BD1B-E622-E0490AF87B99}"/>
              </a:ext>
            </a:extLst>
          </p:cNvPr>
          <p:cNvSpPr/>
          <p:nvPr/>
        </p:nvSpPr>
        <p:spPr>
          <a:xfrm>
            <a:off x="3559277" y="3809759"/>
            <a:ext cx="5083276" cy="1696306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mem_periph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1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89523-4176-A9EF-6C98-3B42C5DF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34FF-6268-BD63-59A7-C7CC8AF9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DUT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7B668-37AB-53FC-6492-A2CF5FBD8C2F}"/>
              </a:ext>
            </a:extLst>
          </p:cNvPr>
          <p:cNvSpPr/>
          <p:nvPr/>
        </p:nvSpPr>
        <p:spPr>
          <a:xfrm>
            <a:off x="3804674" y="4090603"/>
            <a:ext cx="1371600" cy="1195316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2AB9F-36FA-443A-7A8B-FABE58661085}"/>
              </a:ext>
            </a:extLst>
          </p:cNvPr>
          <p:cNvSpPr/>
          <p:nvPr/>
        </p:nvSpPr>
        <p:spPr>
          <a:xfrm>
            <a:off x="7018528" y="4090603"/>
            <a:ext cx="1371600" cy="1195316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Peripheral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B8D32-0033-EF5C-26DB-5BCF22909059}"/>
              </a:ext>
            </a:extLst>
          </p:cNvPr>
          <p:cNvSpPr/>
          <p:nvPr/>
        </p:nvSpPr>
        <p:spPr>
          <a:xfrm>
            <a:off x="3804674" y="2693651"/>
            <a:ext cx="1371600" cy="431531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ctrl2AXI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0FC8A-BBCF-08E9-0A1C-A3F907AE7431}"/>
              </a:ext>
            </a:extLst>
          </p:cNvPr>
          <p:cNvSpPr/>
          <p:nvPr/>
        </p:nvSpPr>
        <p:spPr>
          <a:xfrm>
            <a:off x="7018528" y="2693651"/>
            <a:ext cx="1371600" cy="431531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ctrl2APB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5E6913-9816-7ADA-14AC-CB95DDCD11AF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5176274" y="4688261"/>
            <a:ext cx="1842254" cy="0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964581-F074-A851-971D-C3E70FBBED38}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>
            <a:off x="4490474" y="3125182"/>
            <a:ext cx="0" cy="965421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8A93F5-8438-4530-D3C0-3897A583A953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V="1">
            <a:off x="7704328" y="3125182"/>
            <a:ext cx="0" cy="965421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F921571-CE32-33E8-8176-9BD92F598592}"/>
              </a:ext>
            </a:extLst>
          </p:cNvPr>
          <p:cNvSpPr txBox="1"/>
          <p:nvPr/>
        </p:nvSpPr>
        <p:spPr>
          <a:xfrm>
            <a:off x="5797543" y="4318929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03F46-65A9-8BFB-0909-2E9FC3EAFF26}"/>
              </a:ext>
            </a:extLst>
          </p:cNvPr>
          <p:cNvSpPr txBox="1"/>
          <p:nvPr/>
        </p:nvSpPr>
        <p:spPr>
          <a:xfrm>
            <a:off x="4487673" y="335350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B2515F-1B07-A9BF-1C98-66D8A8FF7E68}"/>
              </a:ext>
            </a:extLst>
          </p:cNvPr>
          <p:cNvSpPr txBox="1"/>
          <p:nvPr/>
        </p:nvSpPr>
        <p:spPr>
          <a:xfrm>
            <a:off x="7163515" y="335350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5B0B79-64BF-FC6C-76FF-85751D6196C3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7704328" y="1814757"/>
            <a:ext cx="0" cy="878894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39B924-E0F9-0943-4F0D-DF18124E5081}"/>
              </a:ext>
            </a:extLst>
          </p:cNvPr>
          <p:cNvSpPr txBox="1"/>
          <p:nvPr/>
        </p:nvSpPr>
        <p:spPr>
          <a:xfrm>
            <a:off x="7142956" y="209117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APB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A95B6C-FB86-04A0-C554-9484C24185A8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490474" y="1814757"/>
            <a:ext cx="0" cy="878894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428868-D13A-D8F5-E4CE-0424B3C9C489}"/>
              </a:ext>
            </a:extLst>
          </p:cNvPr>
          <p:cNvSpPr txBox="1"/>
          <p:nvPr/>
        </p:nvSpPr>
        <p:spPr>
          <a:xfrm>
            <a:off x="4585550" y="2036999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37C7F0-E188-9399-A285-3244CCA88972}"/>
              </a:ext>
            </a:extLst>
          </p:cNvPr>
          <p:cNvSpPr/>
          <p:nvPr/>
        </p:nvSpPr>
        <p:spPr>
          <a:xfrm>
            <a:off x="3559277" y="3809759"/>
            <a:ext cx="5083276" cy="1696306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mem_periph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C914AD-36BC-3897-E77F-D2048924F834}"/>
              </a:ext>
            </a:extLst>
          </p:cNvPr>
          <p:cNvSpPr/>
          <p:nvPr/>
        </p:nvSpPr>
        <p:spPr>
          <a:xfrm>
            <a:off x="3293806" y="2460505"/>
            <a:ext cx="5643717" cy="3197960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subsystem</a:t>
            </a:r>
          </a:p>
        </p:txBody>
      </p:sp>
    </p:spTree>
    <p:extLst>
      <p:ext uri="{BB962C8B-B14F-4D97-AF65-F5344CB8AC3E}">
        <p14:creationId xmlns:p14="http://schemas.microsoft.com/office/powerpoint/2010/main" val="365118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7166-4FC0-B9DF-FA42-FC694EDEB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91E2-621D-F142-0BBB-8BF0BFEC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3"/>
            <a:ext cx="10515600" cy="813666"/>
          </a:xfrm>
        </p:spPr>
        <p:txBody>
          <a:bodyPr/>
          <a:lstStyle/>
          <a:p>
            <a:pPr algn="ctr"/>
            <a:r>
              <a:rPr lang="en-US" dirty="0"/>
              <a:t>Example Test Bench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D608218-174A-1D80-1A77-8EC74B3226E0}"/>
              </a:ext>
            </a:extLst>
          </p:cNvPr>
          <p:cNvGrpSpPr/>
          <p:nvPr/>
        </p:nvGrpSpPr>
        <p:grpSpPr>
          <a:xfrm>
            <a:off x="6876694" y="2841521"/>
            <a:ext cx="3833846" cy="2837688"/>
            <a:chOff x="7328978" y="2772697"/>
            <a:chExt cx="3833846" cy="28376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2B26F4-E7F2-BFD6-8DF0-CEB58226E1AA}"/>
                </a:ext>
              </a:extLst>
            </p:cNvPr>
            <p:cNvSpPr/>
            <p:nvPr/>
          </p:nvSpPr>
          <p:spPr>
            <a:xfrm>
              <a:off x="9791224" y="4415069"/>
              <a:ext cx="1371600" cy="1195316"/>
            </a:xfrm>
            <a:prstGeom prst="rect">
              <a:avLst/>
            </a:prstGeom>
            <a:noFill/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72000" rIns="91440" bIns="7200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Peripheral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4307B3-1D66-AEC4-250E-D1888A15E294}"/>
                </a:ext>
              </a:extLst>
            </p:cNvPr>
            <p:cNvSpPr/>
            <p:nvPr/>
          </p:nvSpPr>
          <p:spPr>
            <a:xfrm>
              <a:off x="8016788" y="3610442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ctrl_agent</a:t>
              </a:r>
              <a:endParaRPr lang="en-US" sz="1200" b="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77A714-F259-A824-A9D7-D0C190496DA2}"/>
                </a:ext>
              </a:extLst>
            </p:cNvPr>
            <p:cNvSpPr/>
            <p:nvPr/>
          </p:nvSpPr>
          <p:spPr>
            <a:xfrm>
              <a:off x="7328978" y="2772697"/>
              <a:ext cx="1901242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400" b="1" dirty="0" err="1"/>
                <a:t>p_scbd</a:t>
              </a:r>
              <a:endParaRPr lang="en-US" sz="1400" b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79D4B4C-4995-3166-5C5E-A3F56695E39E}"/>
                </a:ext>
              </a:extLst>
            </p:cNvPr>
            <p:cNvSpPr/>
            <p:nvPr/>
          </p:nvSpPr>
          <p:spPr>
            <a:xfrm>
              <a:off x="7328978" y="4272954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data_agent</a:t>
              </a:r>
              <a:endParaRPr lang="en-US" sz="1200" b="1" dirty="0"/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8B6678EA-00EA-438C-1873-BF4F68A8FFEA}"/>
                </a:ext>
              </a:extLst>
            </p:cNvPr>
            <p:cNvCxnSpPr>
              <a:cxnSpLocks/>
              <a:stCxn id="27" idx="0"/>
              <a:endCxn id="31" idx="3"/>
            </p:cNvCxnSpPr>
            <p:nvPr/>
          </p:nvCxnSpPr>
          <p:spPr>
            <a:xfrm rot="16200000" flipV="1">
              <a:off x="9462928" y="3400973"/>
              <a:ext cx="614247" cy="1413946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ECED79DB-9F36-351B-6D7F-DF4549ABB41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629113" y="3385748"/>
              <a:ext cx="456989" cy="51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D5B27A27-D6B7-ABC3-9032-D09FEEC5EC6B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rot="10800000">
              <a:off x="7852124" y="4653714"/>
              <a:ext cx="1939105" cy="703143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or: Elbow 95">
              <a:extLst>
                <a:ext uri="{FF2B5EF4-FFF2-40B4-BE49-F238E27FC236}">
                  <a16:creationId xmlns:a16="http://schemas.microsoft.com/office/drawing/2014/main" id="{8CAF84D7-DB32-1E0A-96A0-EFEE88EF392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300087" y="3705491"/>
              <a:ext cx="1106884" cy="281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4A64E6D-DE0F-45E5-AB3F-38F82A2B692D}"/>
              </a:ext>
            </a:extLst>
          </p:cNvPr>
          <p:cNvSpPr/>
          <p:nvPr/>
        </p:nvSpPr>
        <p:spPr>
          <a:xfrm>
            <a:off x="6577782" y="2438398"/>
            <a:ext cx="2292169" cy="249739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657797E-CC43-6191-6283-C9494944451F}"/>
              </a:ext>
            </a:extLst>
          </p:cNvPr>
          <p:cNvSpPr txBox="1"/>
          <p:nvPr/>
        </p:nvSpPr>
        <p:spPr>
          <a:xfrm>
            <a:off x="7053169" y="2428362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periph_env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5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2A290-0B22-1407-1426-EAB76777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A65B-E42B-31BD-CE39-F159E3E5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3"/>
            <a:ext cx="10515600" cy="813666"/>
          </a:xfrm>
        </p:spPr>
        <p:txBody>
          <a:bodyPr/>
          <a:lstStyle/>
          <a:p>
            <a:pPr algn="ctr"/>
            <a:r>
              <a:rPr lang="en-US" dirty="0"/>
              <a:t>Example Test Bench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88589F8-3E4B-97D6-CF7C-C78839B38E7F}"/>
              </a:ext>
            </a:extLst>
          </p:cNvPr>
          <p:cNvGrpSpPr/>
          <p:nvPr/>
        </p:nvGrpSpPr>
        <p:grpSpPr>
          <a:xfrm>
            <a:off x="2169722" y="2841521"/>
            <a:ext cx="4009985" cy="2837688"/>
            <a:chOff x="1019346" y="2772697"/>
            <a:chExt cx="4009985" cy="283768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AE74A1-D1DB-7F8A-437A-F42501B033F4}"/>
                </a:ext>
              </a:extLst>
            </p:cNvPr>
            <p:cNvSpPr/>
            <p:nvPr/>
          </p:nvSpPr>
          <p:spPr>
            <a:xfrm>
              <a:off x="1019346" y="4415069"/>
              <a:ext cx="1371600" cy="1195316"/>
            </a:xfrm>
            <a:prstGeom prst="rect">
              <a:avLst/>
            </a:prstGeom>
            <a:noFill/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72000" rIns="91440" bIns="7200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C840F8D-6012-EA5D-93FB-CC7D091A92FE}"/>
                </a:ext>
              </a:extLst>
            </p:cNvPr>
            <p:cNvSpPr/>
            <p:nvPr/>
          </p:nvSpPr>
          <p:spPr>
            <a:xfrm>
              <a:off x="3157585" y="3616793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ctrl_agent</a:t>
              </a:r>
              <a:endParaRPr lang="en-US" sz="1200" b="1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EDCAAA-B463-40A5-1395-754D5296252B}"/>
                </a:ext>
              </a:extLst>
            </p:cNvPr>
            <p:cNvSpPr/>
            <p:nvPr/>
          </p:nvSpPr>
          <p:spPr>
            <a:xfrm>
              <a:off x="3128089" y="2772697"/>
              <a:ext cx="1901242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400" b="1" dirty="0" err="1"/>
                <a:t>m_scbd</a:t>
              </a:r>
              <a:endParaRPr lang="en-US" sz="1400" b="1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63B6BDC-D108-E046-15F1-AE8695AC27D1}"/>
                </a:ext>
              </a:extLst>
            </p:cNvPr>
            <p:cNvSpPr/>
            <p:nvPr/>
          </p:nvSpPr>
          <p:spPr>
            <a:xfrm>
              <a:off x="3816734" y="4267589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data_agent</a:t>
              </a:r>
              <a:endParaRPr lang="en-US" sz="1200" b="1" dirty="0"/>
            </a:p>
          </p:txBody>
        </p: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30A45A93-7AF5-34F8-6F8E-566196A70A66}"/>
                </a:ext>
              </a:extLst>
            </p:cNvPr>
            <p:cNvCxnSpPr>
              <a:cxnSpLocks/>
              <a:stCxn id="79" idx="1"/>
              <a:endCxn id="78" idx="0"/>
            </p:cNvCxnSpPr>
            <p:nvPr/>
          </p:nvCxnSpPr>
          <p:spPr>
            <a:xfrm rot="10800000" flipV="1">
              <a:off x="1705147" y="3807173"/>
              <a:ext cx="1452439" cy="607896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ABED7D57-5BB0-C374-139B-CE2D580354F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959254" y="3712740"/>
              <a:ext cx="1106884" cy="281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B5DB955F-88A0-D638-0358-92A586C353D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425289" y="3385890"/>
              <a:ext cx="456989" cy="51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DBA949CD-F721-059C-FA17-1F05AF6C8F2B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 rot="5400000">
              <a:off x="3011163" y="4028136"/>
              <a:ext cx="708505" cy="1948929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5BDFC904-391F-194D-FFB4-0C93480E178D}"/>
              </a:ext>
            </a:extLst>
          </p:cNvPr>
          <p:cNvSpPr/>
          <p:nvPr/>
        </p:nvSpPr>
        <p:spPr>
          <a:xfrm>
            <a:off x="4024128" y="2438399"/>
            <a:ext cx="2292169" cy="249739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662642-5BD2-AA55-19AD-EF24948152BE}"/>
              </a:ext>
            </a:extLst>
          </p:cNvPr>
          <p:cNvSpPr txBox="1"/>
          <p:nvPr/>
        </p:nvSpPr>
        <p:spPr>
          <a:xfrm>
            <a:off x="4609474" y="2450399"/>
            <a:ext cx="134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cbmem_env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1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5F0C8-B718-8C1C-A35C-62276C56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C9C0-4E3D-5A60-442E-E6DA4637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3"/>
            <a:ext cx="10515600" cy="813666"/>
          </a:xfrm>
        </p:spPr>
        <p:txBody>
          <a:bodyPr/>
          <a:lstStyle/>
          <a:p>
            <a:pPr algn="ctr"/>
            <a:r>
              <a:rPr lang="en-US" dirty="0"/>
              <a:t>Example Test Bench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11B78D-2AA6-3A05-35BE-D42CA4DF1ECA}"/>
              </a:ext>
            </a:extLst>
          </p:cNvPr>
          <p:cNvGrpSpPr/>
          <p:nvPr/>
        </p:nvGrpSpPr>
        <p:grpSpPr>
          <a:xfrm>
            <a:off x="2169722" y="2841521"/>
            <a:ext cx="4009985" cy="2837688"/>
            <a:chOff x="1019346" y="2772697"/>
            <a:chExt cx="4009985" cy="283768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4196DA-BD54-490D-DDF3-EF735D058946}"/>
                </a:ext>
              </a:extLst>
            </p:cNvPr>
            <p:cNvSpPr/>
            <p:nvPr/>
          </p:nvSpPr>
          <p:spPr>
            <a:xfrm>
              <a:off x="1019346" y="4415069"/>
              <a:ext cx="1371600" cy="1195316"/>
            </a:xfrm>
            <a:prstGeom prst="rect">
              <a:avLst/>
            </a:prstGeom>
            <a:noFill/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72000" rIns="91440" bIns="7200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0AC6A7-0766-60BC-621E-C3955ACDEF20}"/>
                </a:ext>
              </a:extLst>
            </p:cNvPr>
            <p:cNvSpPr/>
            <p:nvPr/>
          </p:nvSpPr>
          <p:spPr>
            <a:xfrm>
              <a:off x="3157585" y="3616793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ctrl_agent</a:t>
              </a:r>
              <a:endParaRPr lang="en-US" sz="1200" b="1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425ADFF-E6DF-5C04-BCED-6C914B5F2200}"/>
                </a:ext>
              </a:extLst>
            </p:cNvPr>
            <p:cNvSpPr/>
            <p:nvPr/>
          </p:nvSpPr>
          <p:spPr>
            <a:xfrm>
              <a:off x="3128089" y="2772697"/>
              <a:ext cx="1901242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400" b="1" dirty="0" err="1"/>
                <a:t>m_scbd</a:t>
              </a:r>
              <a:endParaRPr lang="en-US" sz="1400" b="1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2AAB941-8D0F-40D5-5C4D-5C5332B2B9B0}"/>
                </a:ext>
              </a:extLst>
            </p:cNvPr>
            <p:cNvSpPr/>
            <p:nvPr/>
          </p:nvSpPr>
          <p:spPr>
            <a:xfrm>
              <a:off x="3816734" y="4267589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data_agent</a:t>
              </a:r>
              <a:endParaRPr lang="en-US" sz="1200" b="1" dirty="0"/>
            </a:p>
          </p:txBody>
        </p: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26C0C956-B226-1769-FCD0-CC93BCCDF0F1}"/>
                </a:ext>
              </a:extLst>
            </p:cNvPr>
            <p:cNvCxnSpPr>
              <a:cxnSpLocks/>
              <a:stCxn id="79" idx="1"/>
              <a:endCxn id="78" idx="0"/>
            </p:cNvCxnSpPr>
            <p:nvPr/>
          </p:nvCxnSpPr>
          <p:spPr>
            <a:xfrm rot="10800000" flipV="1">
              <a:off x="1705147" y="3807173"/>
              <a:ext cx="1452439" cy="607896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5E9697D9-C700-20DD-8904-C840FFCAAB9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959254" y="3712740"/>
              <a:ext cx="1106884" cy="281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1E82E171-DCD0-FF23-7FF5-54EA0B2DD65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425289" y="3385890"/>
              <a:ext cx="456989" cy="51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278BE0CF-8FEA-8360-95CC-B1B826E738E9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 rot="5400000">
              <a:off x="3011163" y="4028136"/>
              <a:ext cx="708505" cy="1948929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6415B0F-844C-4FA7-2408-389E4CD0C5AE}"/>
              </a:ext>
            </a:extLst>
          </p:cNvPr>
          <p:cNvGrpSpPr/>
          <p:nvPr/>
        </p:nvGrpSpPr>
        <p:grpSpPr>
          <a:xfrm>
            <a:off x="6876694" y="2841521"/>
            <a:ext cx="3833846" cy="2837688"/>
            <a:chOff x="7328978" y="2772697"/>
            <a:chExt cx="3833846" cy="28376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46A22E-22E0-B46C-8BA2-01CC526BEAD9}"/>
                </a:ext>
              </a:extLst>
            </p:cNvPr>
            <p:cNvSpPr/>
            <p:nvPr/>
          </p:nvSpPr>
          <p:spPr>
            <a:xfrm>
              <a:off x="9791224" y="4415069"/>
              <a:ext cx="1371600" cy="1195316"/>
            </a:xfrm>
            <a:prstGeom prst="rect">
              <a:avLst/>
            </a:prstGeom>
            <a:noFill/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72000" rIns="91440" bIns="7200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Peripheral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517221-05A4-31BB-B173-C6A49ADF5FE2}"/>
                </a:ext>
              </a:extLst>
            </p:cNvPr>
            <p:cNvSpPr/>
            <p:nvPr/>
          </p:nvSpPr>
          <p:spPr>
            <a:xfrm>
              <a:off x="8016788" y="3610442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ctrl_agent</a:t>
              </a:r>
              <a:endParaRPr lang="en-US" sz="1200" b="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A5E80A-584A-BF39-CC4F-ACE410A40D26}"/>
                </a:ext>
              </a:extLst>
            </p:cNvPr>
            <p:cNvSpPr/>
            <p:nvPr/>
          </p:nvSpPr>
          <p:spPr>
            <a:xfrm>
              <a:off x="7328978" y="2772697"/>
              <a:ext cx="1901242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400" b="1" dirty="0" err="1"/>
                <a:t>p_scbd</a:t>
              </a:r>
              <a:endParaRPr lang="en-US" sz="1400" b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EC8C5B-7919-A12A-A383-BFFF77838BAF}"/>
                </a:ext>
              </a:extLst>
            </p:cNvPr>
            <p:cNvSpPr/>
            <p:nvPr/>
          </p:nvSpPr>
          <p:spPr>
            <a:xfrm>
              <a:off x="7328978" y="4272954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data_agent</a:t>
              </a:r>
              <a:endParaRPr lang="en-US" sz="1200" b="1" dirty="0"/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C1A48E72-87FE-7AB4-8B3E-FD8EEECC2206}"/>
                </a:ext>
              </a:extLst>
            </p:cNvPr>
            <p:cNvCxnSpPr>
              <a:cxnSpLocks/>
              <a:stCxn id="27" idx="0"/>
              <a:endCxn id="31" idx="3"/>
            </p:cNvCxnSpPr>
            <p:nvPr/>
          </p:nvCxnSpPr>
          <p:spPr>
            <a:xfrm rot="16200000" flipV="1">
              <a:off x="9462928" y="3400973"/>
              <a:ext cx="614247" cy="1413946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512DAB75-8164-8874-0E84-505946D4CC5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629113" y="3385748"/>
              <a:ext cx="456989" cy="51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1514651F-33A6-83D6-269B-8FA6B6292D31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rot="10800000">
              <a:off x="7852124" y="4653714"/>
              <a:ext cx="1939105" cy="703143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or: Elbow 95">
              <a:extLst>
                <a:ext uri="{FF2B5EF4-FFF2-40B4-BE49-F238E27FC236}">
                  <a16:creationId xmlns:a16="http://schemas.microsoft.com/office/drawing/2014/main" id="{8B94D148-5610-679B-D631-CB803FA4BAB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300087" y="3705491"/>
              <a:ext cx="1106884" cy="281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64A228DC-8741-4266-E176-F2E4115EE9A4}"/>
              </a:ext>
            </a:extLst>
          </p:cNvPr>
          <p:cNvSpPr/>
          <p:nvPr/>
        </p:nvSpPr>
        <p:spPr>
          <a:xfrm>
            <a:off x="6577782" y="2438398"/>
            <a:ext cx="2292169" cy="249739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88FE606-4913-4609-5249-DA5D44DC5517}"/>
              </a:ext>
            </a:extLst>
          </p:cNvPr>
          <p:cNvSpPr/>
          <p:nvPr/>
        </p:nvSpPr>
        <p:spPr>
          <a:xfrm>
            <a:off x="4024128" y="2438399"/>
            <a:ext cx="2292169" cy="249739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F5DF3C6-FA15-99CE-6814-BA00359EB57D}"/>
              </a:ext>
            </a:extLst>
          </p:cNvPr>
          <p:cNvSpPr txBox="1"/>
          <p:nvPr/>
        </p:nvSpPr>
        <p:spPr>
          <a:xfrm>
            <a:off x="4609474" y="2450399"/>
            <a:ext cx="134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cbmem_env</a:t>
            </a:r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172D1E-C515-CE35-48BA-50234CC3F042}"/>
              </a:ext>
            </a:extLst>
          </p:cNvPr>
          <p:cNvSpPr txBox="1"/>
          <p:nvPr/>
        </p:nvSpPr>
        <p:spPr>
          <a:xfrm>
            <a:off x="7053169" y="2428362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periph_env</a:t>
            </a:r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E3162E4-7514-620C-B326-7FD5CC704463}"/>
              </a:ext>
            </a:extLst>
          </p:cNvPr>
          <p:cNvCxnSpPr>
            <a:cxnSpLocks/>
          </p:cNvCxnSpPr>
          <p:nvPr/>
        </p:nvCxnSpPr>
        <p:spPr>
          <a:xfrm>
            <a:off x="3541322" y="5425679"/>
            <a:ext cx="5797618" cy="0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9D28D20-3455-DC55-7703-A93049151EAE}"/>
              </a:ext>
            </a:extLst>
          </p:cNvPr>
          <p:cNvSpPr/>
          <p:nvPr/>
        </p:nvSpPr>
        <p:spPr>
          <a:xfrm>
            <a:off x="3898749" y="2091519"/>
            <a:ext cx="5078103" cy="2932751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102280A-8E02-79C9-9D16-6E8B29F08466}"/>
              </a:ext>
            </a:extLst>
          </p:cNvPr>
          <p:cNvSpPr txBox="1"/>
          <p:nvPr/>
        </p:nvSpPr>
        <p:spPr>
          <a:xfrm>
            <a:off x="5764765" y="2071857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mem_periph_env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FA8D-DBAE-BBCA-7C91-D9B93D48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3"/>
            <a:ext cx="10515600" cy="813666"/>
          </a:xfrm>
        </p:spPr>
        <p:txBody>
          <a:bodyPr/>
          <a:lstStyle/>
          <a:p>
            <a:pPr algn="ctr"/>
            <a:r>
              <a:rPr lang="en-US" dirty="0"/>
              <a:t>Example Test Bench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AB2E186-34A8-A529-D102-108D7E4E8205}"/>
              </a:ext>
            </a:extLst>
          </p:cNvPr>
          <p:cNvGrpSpPr/>
          <p:nvPr/>
        </p:nvGrpSpPr>
        <p:grpSpPr>
          <a:xfrm>
            <a:off x="2169722" y="2841521"/>
            <a:ext cx="4009985" cy="2837688"/>
            <a:chOff x="1019346" y="2772697"/>
            <a:chExt cx="4009985" cy="283768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3EE775F-A6AD-676C-0CBF-0B1680044C1F}"/>
                </a:ext>
              </a:extLst>
            </p:cNvPr>
            <p:cNvSpPr/>
            <p:nvPr/>
          </p:nvSpPr>
          <p:spPr>
            <a:xfrm>
              <a:off x="1019346" y="4415069"/>
              <a:ext cx="1371600" cy="1195316"/>
            </a:xfrm>
            <a:prstGeom prst="rect">
              <a:avLst/>
            </a:prstGeom>
            <a:noFill/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72000" rIns="91440" bIns="7200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9CA70B7-9B71-0751-141D-072E069F6DA8}"/>
                </a:ext>
              </a:extLst>
            </p:cNvPr>
            <p:cNvSpPr/>
            <p:nvPr/>
          </p:nvSpPr>
          <p:spPr>
            <a:xfrm>
              <a:off x="3157585" y="3616793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ctrl_agent</a:t>
              </a:r>
              <a:endParaRPr lang="en-US" sz="1200" b="1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36E3E0-4233-B84D-0FE4-FCF49C0ED1B6}"/>
                </a:ext>
              </a:extLst>
            </p:cNvPr>
            <p:cNvSpPr/>
            <p:nvPr/>
          </p:nvSpPr>
          <p:spPr>
            <a:xfrm>
              <a:off x="3128089" y="2772697"/>
              <a:ext cx="1901242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400" b="1" dirty="0" err="1"/>
                <a:t>m_scbd</a:t>
              </a:r>
              <a:endParaRPr lang="en-US" sz="1400" b="1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196B008-B5E2-B2C6-ED1B-373D5F323D5E}"/>
                </a:ext>
              </a:extLst>
            </p:cNvPr>
            <p:cNvSpPr/>
            <p:nvPr/>
          </p:nvSpPr>
          <p:spPr>
            <a:xfrm>
              <a:off x="3816734" y="4267589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data_agent</a:t>
              </a:r>
              <a:endParaRPr lang="en-US" sz="1200" b="1" dirty="0"/>
            </a:p>
          </p:txBody>
        </p: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A900E9E3-8918-4FBA-B16C-5CCAE8972C82}"/>
                </a:ext>
              </a:extLst>
            </p:cNvPr>
            <p:cNvCxnSpPr>
              <a:cxnSpLocks/>
              <a:stCxn id="79" idx="1"/>
              <a:endCxn id="78" idx="0"/>
            </p:cNvCxnSpPr>
            <p:nvPr/>
          </p:nvCxnSpPr>
          <p:spPr>
            <a:xfrm rot="10800000" flipV="1">
              <a:off x="1705147" y="3807173"/>
              <a:ext cx="1452439" cy="607896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80776306-836A-DBA1-6DC0-95D9A356A07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959254" y="3712740"/>
              <a:ext cx="1106884" cy="281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93F3553D-985B-AE7A-4FAC-C46B6A755FE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425289" y="3385890"/>
              <a:ext cx="456989" cy="51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7952C271-7479-B1D2-963F-1E0E24396FA9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 rot="5400000">
              <a:off x="3011163" y="4028136"/>
              <a:ext cx="708505" cy="1948929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ABFF9F2-48C0-5207-6DA4-0942761C832E}"/>
              </a:ext>
            </a:extLst>
          </p:cNvPr>
          <p:cNvGrpSpPr/>
          <p:nvPr/>
        </p:nvGrpSpPr>
        <p:grpSpPr>
          <a:xfrm>
            <a:off x="6876694" y="2841521"/>
            <a:ext cx="3833846" cy="2837688"/>
            <a:chOff x="7328978" y="2772697"/>
            <a:chExt cx="3833846" cy="28376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19493D-58B4-B4F1-CA7C-99558E73F990}"/>
                </a:ext>
              </a:extLst>
            </p:cNvPr>
            <p:cNvSpPr/>
            <p:nvPr/>
          </p:nvSpPr>
          <p:spPr>
            <a:xfrm>
              <a:off x="9791224" y="4415069"/>
              <a:ext cx="1371600" cy="1195316"/>
            </a:xfrm>
            <a:prstGeom prst="rect">
              <a:avLst/>
            </a:prstGeom>
            <a:noFill/>
            <a:ln w="635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72000" rIns="91440" bIns="72000" rtlCol="0" anchor="t" anchorCtr="0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Peripheral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53FF5B-DBBB-9FE7-07ED-A348C9FF2CB1}"/>
                </a:ext>
              </a:extLst>
            </p:cNvPr>
            <p:cNvSpPr/>
            <p:nvPr/>
          </p:nvSpPr>
          <p:spPr>
            <a:xfrm>
              <a:off x="8016788" y="3610442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ctrl_agent</a:t>
              </a:r>
              <a:endParaRPr lang="en-US" sz="1200" b="1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B081B7-C112-3F9F-6D91-41C79FCD935C}"/>
                </a:ext>
              </a:extLst>
            </p:cNvPr>
            <p:cNvSpPr/>
            <p:nvPr/>
          </p:nvSpPr>
          <p:spPr>
            <a:xfrm>
              <a:off x="7328978" y="2772697"/>
              <a:ext cx="1901242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400" b="1" dirty="0" err="1"/>
                <a:t>p_scbd</a:t>
              </a:r>
              <a:endParaRPr lang="en-US" sz="1400" b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AF19D2-B1AB-91FA-B7A6-22474CCF7E24}"/>
                </a:ext>
              </a:extLst>
            </p:cNvPr>
            <p:cNvSpPr/>
            <p:nvPr/>
          </p:nvSpPr>
          <p:spPr>
            <a:xfrm>
              <a:off x="7328978" y="4272954"/>
              <a:ext cx="1046290" cy="380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/>
            <a:p>
              <a:pPr algn="ctr"/>
              <a:r>
                <a:rPr lang="en-US" sz="1200" b="1" dirty="0" err="1"/>
                <a:t>data_agent</a:t>
              </a:r>
              <a:endParaRPr lang="en-US" sz="1200" b="1" dirty="0"/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E76C5F73-7B40-3099-25AF-11CAFEFB19C6}"/>
                </a:ext>
              </a:extLst>
            </p:cNvPr>
            <p:cNvCxnSpPr>
              <a:cxnSpLocks/>
              <a:stCxn id="27" idx="0"/>
              <a:endCxn id="31" idx="3"/>
            </p:cNvCxnSpPr>
            <p:nvPr/>
          </p:nvCxnSpPr>
          <p:spPr>
            <a:xfrm rot="16200000" flipV="1">
              <a:off x="9462928" y="3400973"/>
              <a:ext cx="614247" cy="1413946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16DC5C6-004B-6CC2-D7D3-AD60B765481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629113" y="3385748"/>
              <a:ext cx="456989" cy="51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56884C23-6ACA-5BEA-7E7A-C51F84B39CE0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rot="10800000">
              <a:off x="7852124" y="4653714"/>
              <a:ext cx="1939105" cy="703143"/>
            </a:xfrm>
            <a:prstGeom prst="bentConnector2">
              <a:avLst/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or: Elbow 95">
              <a:extLst>
                <a:ext uri="{FF2B5EF4-FFF2-40B4-BE49-F238E27FC236}">
                  <a16:creationId xmlns:a16="http://schemas.microsoft.com/office/drawing/2014/main" id="{1D373D8F-4EE2-2418-E3E4-D8DEB06470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300087" y="3705491"/>
              <a:ext cx="1106884" cy="281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77ECAF1-005A-725F-677F-EF603BB85D7D}"/>
              </a:ext>
            </a:extLst>
          </p:cNvPr>
          <p:cNvSpPr/>
          <p:nvPr/>
        </p:nvSpPr>
        <p:spPr>
          <a:xfrm>
            <a:off x="6577782" y="2438398"/>
            <a:ext cx="2292169" cy="249739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0CFA27D-D4D1-5335-B775-DFFA0DC3622B}"/>
              </a:ext>
            </a:extLst>
          </p:cNvPr>
          <p:cNvSpPr/>
          <p:nvPr/>
        </p:nvSpPr>
        <p:spPr>
          <a:xfrm>
            <a:off x="4024128" y="2438399"/>
            <a:ext cx="2292169" cy="249739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30BEB3F-B699-4E4B-16B2-38EB6E72C5BA}"/>
              </a:ext>
            </a:extLst>
          </p:cNvPr>
          <p:cNvSpPr txBox="1"/>
          <p:nvPr/>
        </p:nvSpPr>
        <p:spPr>
          <a:xfrm>
            <a:off x="4609474" y="2450399"/>
            <a:ext cx="134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cbmem_env</a:t>
            </a:r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8E95161-4E3C-56C2-0493-88ECF1963833}"/>
              </a:ext>
            </a:extLst>
          </p:cNvPr>
          <p:cNvSpPr txBox="1"/>
          <p:nvPr/>
        </p:nvSpPr>
        <p:spPr>
          <a:xfrm>
            <a:off x="7053169" y="2428362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periph_env</a:t>
            </a:r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159CF79-E2BD-2F0C-81E9-1703F424C032}"/>
              </a:ext>
            </a:extLst>
          </p:cNvPr>
          <p:cNvCxnSpPr>
            <a:cxnSpLocks/>
          </p:cNvCxnSpPr>
          <p:nvPr/>
        </p:nvCxnSpPr>
        <p:spPr>
          <a:xfrm>
            <a:off x="3541322" y="5425679"/>
            <a:ext cx="5797618" cy="0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A38DCE-56AE-2791-5BEB-482231E568F8}"/>
              </a:ext>
            </a:extLst>
          </p:cNvPr>
          <p:cNvSpPr/>
          <p:nvPr/>
        </p:nvSpPr>
        <p:spPr>
          <a:xfrm>
            <a:off x="3898749" y="2091519"/>
            <a:ext cx="5078103" cy="2932751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6B5CCC9-4DF7-5485-78DC-FD6D1A8AAD27}"/>
              </a:ext>
            </a:extLst>
          </p:cNvPr>
          <p:cNvSpPr txBox="1"/>
          <p:nvPr/>
        </p:nvSpPr>
        <p:spPr>
          <a:xfrm>
            <a:off x="5764765" y="2071857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mem_periph_env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6AB171C-A8DB-4A14-A2DE-52827DE3C337}"/>
              </a:ext>
            </a:extLst>
          </p:cNvPr>
          <p:cNvSpPr/>
          <p:nvPr/>
        </p:nvSpPr>
        <p:spPr>
          <a:xfrm>
            <a:off x="2180646" y="2527085"/>
            <a:ext cx="1371600" cy="431531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ctrl2AXI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9B29976-C2AA-A2C2-D105-BBD1F0FF3C41}"/>
              </a:ext>
            </a:extLst>
          </p:cNvPr>
          <p:cNvSpPr/>
          <p:nvPr/>
        </p:nvSpPr>
        <p:spPr>
          <a:xfrm>
            <a:off x="9307718" y="2527085"/>
            <a:ext cx="1371600" cy="431531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ctrl2APB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EFBC8E8-5266-D5DC-47C6-3DAC8C40D5F4}"/>
              </a:ext>
            </a:extLst>
          </p:cNvPr>
          <p:cNvCxnSpPr>
            <a:cxnSpLocks/>
            <a:stCxn id="78" idx="0"/>
            <a:endCxn id="113" idx="2"/>
          </p:cNvCxnSpPr>
          <p:nvPr/>
        </p:nvCxnSpPr>
        <p:spPr>
          <a:xfrm flipV="1">
            <a:off x="2855522" y="2958616"/>
            <a:ext cx="10924" cy="1525277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324CD99-BC72-4E93-9E0F-4E867EFD98EA}"/>
              </a:ext>
            </a:extLst>
          </p:cNvPr>
          <p:cNvCxnSpPr>
            <a:cxnSpLocks/>
          </p:cNvCxnSpPr>
          <p:nvPr/>
        </p:nvCxnSpPr>
        <p:spPr>
          <a:xfrm flipH="1" flipV="1">
            <a:off x="10032846" y="2958616"/>
            <a:ext cx="1726" cy="1525277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C9D4490-14FE-F6C4-09C7-89C2F8C4C4F2}"/>
              </a:ext>
            </a:extLst>
          </p:cNvPr>
          <p:cNvSpPr/>
          <p:nvPr/>
        </p:nvSpPr>
        <p:spPr>
          <a:xfrm>
            <a:off x="3777245" y="1172230"/>
            <a:ext cx="5311368" cy="399991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B5A987F-CA81-2F1B-2B6C-E4326870411A}"/>
              </a:ext>
            </a:extLst>
          </p:cNvPr>
          <p:cNvSpPr txBox="1"/>
          <p:nvPr/>
        </p:nvSpPr>
        <p:spPr>
          <a:xfrm>
            <a:off x="5764765" y="1231458"/>
            <a:ext cx="161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subsystem_env</a:t>
            </a: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C5827B-7443-8607-77D8-B6C0FB869FE5}"/>
              </a:ext>
            </a:extLst>
          </p:cNvPr>
          <p:cNvSpPr/>
          <p:nvPr/>
        </p:nvSpPr>
        <p:spPr>
          <a:xfrm>
            <a:off x="4278465" y="1594303"/>
            <a:ext cx="1046290" cy="380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/>
            <a:r>
              <a:rPr lang="en-US" sz="1200" b="1" dirty="0"/>
              <a:t>Avery AXI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7E301D0-E6A5-A101-95C3-2C1CD5D448AA}"/>
              </a:ext>
            </a:extLst>
          </p:cNvPr>
          <p:cNvSpPr/>
          <p:nvPr/>
        </p:nvSpPr>
        <p:spPr>
          <a:xfrm>
            <a:off x="7782624" y="1590616"/>
            <a:ext cx="1046290" cy="380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ctr"/>
            <a:r>
              <a:rPr lang="en-US" sz="1200" b="1" dirty="0"/>
              <a:t>Avery APB</a:t>
            </a:r>
          </a:p>
        </p:txBody>
      </p: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9B830F7C-3459-D0DE-A6A7-2912F8DA609E}"/>
              </a:ext>
            </a:extLst>
          </p:cNvPr>
          <p:cNvCxnSpPr>
            <a:cxnSpLocks/>
            <a:stCxn id="131" idx="1"/>
            <a:endCxn id="113" idx="0"/>
          </p:cNvCxnSpPr>
          <p:nvPr/>
        </p:nvCxnSpPr>
        <p:spPr>
          <a:xfrm rot="10800000" flipV="1">
            <a:off x="2866447" y="1784683"/>
            <a:ext cx="1412019" cy="742402"/>
          </a:xfrm>
          <a:prstGeom prst="bentConnector2">
            <a:avLst/>
          </a:prstGeom>
          <a:ln w="38100">
            <a:solidFill>
              <a:schemeClr val="accent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406A68FC-0EE7-E896-3E97-01CBA75CC2FF}"/>
              </a:ext>
            </a:extLst>
          </p:cNvPr>
          <p:cNvCxnSpPr>
            <a:cxnSpLocks/>
            <a:stCxn id="114" idx="0"/>
            <a:endCxn id="132" idx="3"/>
          </p:cNvCxnSpPr>
          <p:nvPr/>
        </p:nvCxnSpPr>
        <p:spPr>
          <a:xfrm rot="16200000" flipV="1">
            <a:off x="9038172" y="1571739"/>
            <a:ext cx="746089" cy="1164604"/>
          </a:xfrm>
          <a:prstGeom prst="bentConnector2">
            <a:avLst/>
          </a:prstGeom>
          <a:ln w="38100">
            <a:solidFill>
              <a:schemeClr val="accent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6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DB613-1E0A-0A7F-E6AD-CCBD53D3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019A-1414-F923-8687-2B6E7D80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Reusable Pipe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7636B7-9C85-1EE7-ECB0-BAB139FD0F43}"/>
              </a:ext>
            </a:extLst>
          </p:cNvPr>
          <p:cNvGrpSpPr/>
          <p:nvPr/>
        </p:nvGrpSpPr>
        <p:grpSpPr>
          <a:xfrm>
            <a:off x="2919663" y="1702039"/>
            <a:ext cx="6352674" cy="1719658"/>
            <a:chOff x="3713747" y="2205789"/>
            <a:chExt cx="5983706" cy="2342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D423A5-2195-3F36-B832-8A4ABADABC7F}"/>
                </a:ext>
              </a:extLst>
            </p:cNvPr>
            <p:cNvSpPr/>
            <p:nvPr/>
          </p:nvSpPr>
          <p:spPr>
            <a:xfrm>
              <a:off x="3713747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A93E01-67DD-19EE-7F7F-220D2382EB7C}"/>
                </a:ext>
              </a:extLst>
            </p:cNvPr>
            <p:cNvSpPr/>
            <p:nvPr/>
          </p:nvSpPr>
          <p:spPr>
            <a:xfrm>
              <a:off x="9248274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D347B0-B393-2009-EFE8-147382A5A77A}"/>
                </a:ext>
              </a:extLst>
            </p:cNvPr>
            <p:cNvSpPr/>
            <p:nvPr/>
          </p:nvSpPr>
          <p:spPr>
            <a:xfrm>
              <a:off x="4162926" y="2358189"/>
              <a:ext cx="5085348" cy="19972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61644AF6-0C6B-ABCA-30DE-4AD1036DD522}"/>
              </a:ext>
            </a:extLst>
          </p:cNvPr>
          <p:cNvSpPr/>
          <p:nvPr/>
        </p:nvSpPr>
        <p:spPr>
          <a:xfrm>
            <a:off x="336884" y="1466994"/>
            <a:ext cx="2470485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 Model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1D6F3D2-BAA7-FEB2-A3CA-57CC489533B8}"/>
              </a:ext>
            </a:extLst>
          </p:cNvPr>
          <p:cNvSpPr/>
          <p:nvPr/>
        </p:nvSpPr>
        <p:spPr>
          <a:xfrm>
            <a:off x="9376611" y="1466994"/>
            <a:ext cx="2237873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VIP</a:t>
            </a:r>
          </a:p>
          <a:p>
            <a:pPr algn="ctr"/>
            <a:r>
              <a:rPr lang="en-US" sz="1400" dirty="0"/>
              <a:t>(TB entry point)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DABE1-37D4-F245-5114-1A14ABE98FCC}"/>
              </a:ext>
            </a:extLst>
          </p:cNvPr>
          <p:cNvSpPr txBox="1"/>
          <p:nvPr/>
        </p:nvSpPr>
        <p:spPr>
          <a:xfrm>
            <a:off x="4555800" y="1946980"/>
            <a:ext cx="3072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PSS Defined Access Operations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write32/read32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write_bytes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read_bytes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write_struct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read_struct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4D283-BDC8-439F-4B1C-5820935EF432}"/>
              </a:ext>
            </a:extLst>
          </p:cNvPr>
          <p:cNvSpPr txBox="1"/>
          <p:nvPr/>
        </p:nvSpPr>
        <p:spPr>
          <a:xfrm>
            <a:off x="1478283" y="3985600"/>
            <a:ext cx="3359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User Defined DUT Operation API’s</a:t>
            </a:r>
          </a:p>
          <a:p>
            <a:pPr algn="ctr"/>
            <a:r>
              <a:rPr lang="en-US" dirty="0" err="1"/>
              <a:t>do_ldmem</a:t>
            </a:r>
            <a:endParaRPr lang="en-US" dirty="0"/>
          </a:p>
          <a:p>
            <a:pPr algn="ctr"/>
            <a:r>
              <a:rPr lang="en-US" dirty="0" err="1"/>
              <a:t>do_cbfill</a:t>
            </a:r>
            <a:endParaRPr lang="en-US" dirty="0"/>
          </a:p>
          <a:p>
            <a:pPr algn="ctr"/>
            <a:r>
              <a:rPr lang="en-US" dirty="0"/>
              <a:t>do_ctrl_p2m</a:t>
            </a:r>
          </a:p>
          <a:p>
            <a:pPr algn="ctr"/>
            <a:r>
              <a:rPr lang="en-US" dirty="0"/>
              <a:t>do_data_p2m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B16A41-F79E-5520-130C-D294AB14C4D8}"/>
              </a:ext>
            </a:extLst>
          </p:cNvPr>
          <p:cNvCxnSpPr>
            <a:cxnSpLocks/>
            <a:stCxn id="11" idx="0"/>
            <a:endCxn id="4" idx="2"/>
          </p:cNvCxnSpPr>
          <p:nvPr/>
        </p:nvCxnSpPr>
        <p:spPr>
          <a:xfrm flipH="1" flipV="1">
            <a:off x="3158101" y="3421697"/>
            <a:ext cx="2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114141-1C34-344B-213A-00DD86613773}"/>
              </a:ext>
            </a:extLst>
          </p:cNvPr>
          <p:cNvSpPr txBox="1"/>
          <p:nvPr/>
        </p:nvSpPr>
        <p:spPr>
          <a:xfrm>
            <a:off x="7497709" y="3985600"/>
            <a:ext cx="307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VIP Defined Access Operations</a:t>
            </a:r>
          </a:p>
          <a:p>
            <a:pPr algn="ctr"/>
            <a:r>
              <a:rPr lang="en-US" dirty="0"/>
              <a:t>Sequences</a:t>
            </a:r>
          </a:p>
          <a:p>
            <a:pPr algn="ctr"/>
            <a:r>
              <a:rPr lang="en-US" dirty="0"/>
              <a:t>Sequencers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A8AB63-22E9-1DCE-5180-CAA5E9036227}"/>
              </a:ext>
            </a:extLst>
          </p:cNvPr>
          <p:cNvCxnSpPr>
            <a:cxnSpLocks/>
            <a:stCxn id="16" idx="0"/>
            <a:endCxn id="5" idx="2"/>
          </p:cNvCxnSpPr>
          <p:nvPr/>
        </p:nvCxnSpPr>
        <p:spPr>
          <a:xfrm flipV="1">
            <a:off x="9033899" y="3421697"/>
            <a:ext cx="0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7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4F29-0AEF-3A96-A1F8-80018F776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0EAA-F007-FD21-1D57-F794DBAA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VIP End Of The Pipe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7632A6-43AD-1F71-CCAD-AE35AAA4C255}"/>
              </a:ext>
            </a:extLst>
          </p:cNvPr>
          <p:cNvGrpSpPr/>
          <p:nvPr/>
        </p:nvGrpSpPr>
        <p:grpSpPr>
          <a:xfrm>
            <a:off x="3396540" y="1702039"/>
            <a:ext cx="5875798" cy="1719658"/>
            <a:chOff x="4162926" y="2205789"/>
            <a:chExt cx="5534527" cy="2342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8EDD51-21AF-0368-3070-01E39C6195E8}"/>
                </a:ext>
              </a:extLst>
            </p:cNvPr>
            <p:cNvSpPr/>
            <p:nvPr/>
          </p:nvSpPr>
          <p:spPr>
            <a:xfrm>
              <a:off x="9248274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A07B26-F086-C597-C70A-3AC00FBBBFE0}"/>
                </a:ext>
              </a:extLst>
            </p:cNvPr>
            <p:cNvSpPr/>
            <p:nvPr/>
          </p:nvSpPr>
          <p:spPr>
            <a:xfrm>
              <a:off x="4162926" y="2358189"/>
              <a:ext cx="5085348" cy="19972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64AC9169-E93E-8463-4558-EF86CB894F65}"/>
              </a:ext>
            </a:extLst>
          </p:cNvPr>
          <p:cNvSpPr/>
          <p:nvPr/>
        </p:nvSpPr>
        <p:spPr>
          <a:xfrm>
            <a:off x="9376611" y="1466994"/>
            <a:ext cx="2237873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VIP</a:t>
            </a:r>
          </a:p>
          <a:p>
            <a:pPr algn="ctr"/>
            <a:r>
              <a:rPr lang="en-US" sz="1400" dirty="0"/>
              <a:t>(TB entry point)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52D1C-6792-C8AB-EF62-57A59C30C6B1}"/>
              </a:ext>
            </a:extLst>
          </p:cNvPr>
          <p:cNvSpPr txBox="1"/>
          <p:nvPr/>
        </p:nvSpPr>
        <p:spPr>
          <a:xfrm>
            <a:off x="4555800" y="1946980"/>
            <a:ext cx="3072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PSS Defined Access Operations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write32/read32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write_bytes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read_bytes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write_struct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read_struct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990F7F-42FB-2A37-B901-1178DC4D5D86}"/>
              </a:ext>
            </a:extLst>
          </p:cNvPr>
          <p:cNvSpPr txBox="1"/>
          <p:nvPr/>
        </p:nvSpPr>
        <p:spPr>
          <a:xfrm>
            <a:off x="7497709" y="3985600"/>
            <a:ext cx="307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VIP Defined Access Operations</a:t>
            </a:r>
          </a:p>
          <a:p>
            <a:pPr algn="ctr"/>
            <a:r>
              <a:rPr lang="en-US" dirty="0"/>
              <a:t>Sequences</a:t>
            </a:r>
          </a:p>
          <a:p>
            <a:pPr algn="ctr"/>
            <a:r>
              <a:rPr lang="en-US" dirty="0"/>
              <a:t>Sequencers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225CE1-D885-F4B2-7BC0-952535202F7E}"/>
              </a:ext>
            </a:extLst>
          </p:cNvPr>
          <p:cNvCxnSpPr>
            <a:cxnSpLocks/>
            <a:stCxn id="16" idx="0"/>
            <a:endCxn id="5" idx="2"/>
          </p:cNvCxnSpPr>
          <p:nvPr/>
        </p:nvCxnSpPr>
        <p:spPr>
          <a:xfrm flipV="1">
            <a:off x="9033899" y="3421697"/>
            <a:ext cx="0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1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C92B2-BDD4-C4C3-59F0-5AECA5013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9447FBB-25D3-4406-44C3-54F15B55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VIP End Of The Pipe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58E982-BDF4-ED4B-A62E-9710D91CF35C}"/>
              </a:ext>
            </a:extLst>
          </p:cNvPr>
          <p:cNvGrpSpPr/>
          <p:nvPr/>
        </p:nvGrpSpPr>
        <p:grpSpPr>
          <a:xfrm>
            <a:off x="10563726" y="437637"/>
            <a:ext cx="1419727" cy="783900"/>
            <a:chOff x="10802466" y="196944"/>
            <a:chExt cx="1166957" cy="39740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D03D8D-4A49-73F0-3FED-BEA00E251C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04512" y="196944"/>
              <a:ext cx="0" cy="39215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B0D661D9-23A4-3501-F5D5-42B6BE3331FD}"/>
                </a:ext>
              </a:extLst>
            </p:cNvPr>
            <p:cNvSpPr txBox="1"/>
            <p:nvPr/>
          </p:nvSpPr>
          <p:spPr>
            <a:xfrm>
              <a:off x="11526972" y="306750"/>
              <a:ext cx="442451" cy="1404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solidFill>
                    <a:schemeClr val="tx1"/>
                  </a:solidFill>
                </a:rPr>
                <a:t>IS-A</a:t>
              </a:r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0968762-D555-32CB-E6B1-369197F89A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2466" y="269680"/>
              <a:ext cx="0" cy="28138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02E14CAA-150F-85EB-4C86-398024BCB6B3}"/>
                </a:ext>
              </a:extLst>
            </p:cNvPr>
            <p:cNvSpPr txBox="1"/>
            <p:nvPr/>
          </p:nvSpPr>
          <p:spPr>
            <a:xfrm>
              <a:off x="10824926" y="313495"/>
              <a:ext cx="520431" cy="280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/>
                <a:t>HA</a:t>
              </a:r>
              <a:r>
                <a:rPr lang="en-US">
                  <a:solidFill>
                    <a:schemeClr val="tx1"/>
                  </a:solidFill>
                </a:rPr>
                <a:t>S-A</a:t>
              </a: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FC29FD-83ED-1377-85A8-31F84BC18111}"/>
              </a:ext>
            </a:extLst>
          </p:cNvPr>
          <p:cNvGrpSpPr/>
          <p:nvPr/>
        </p:nvGrpSpPr>
        <p:grpSpPr>
          <a:xfrm>
            <a:off x="4249533" y="1659172"/>
            <a:ext cx="2849097" cy="1452995"/>
            <a:chOff x="1009029" y="3487973"/>
            <a:chExt cx="1554480" cy="1188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33E026-6A5C-1900-DB14-7EF82BB5B5AE}"/>
                </a:ext>
              </a:extLst>
            </p:cNvPr>
            <p:cNvSpPr/>
            <p:nvPr/>
          </p:nvSpPr>
          <p:spPr>
            <a:xfrm>
              <a:off x="1009029" y="3487973"/>
              <a:ext cx="1554480" cy="1188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tx1"/>
                  </a:solidFill>
                  <a:latin typeface="Consolas" panose="020B0609020204030204" pitchFamily="49" charset="0"/>
                </a:rPr>
                <a:t>pss_if_resources_pkg</a:t>
              </a:r>
            </a:p>
            <a:p>
              <a:pPr algn="ctr"/>
              <a:endParaRPr lang="en-US" sz="11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662D5C-4954-A88A-15D8-60D0B7C52822}"/>
                </a:ext>
              </a:extLst>
            </p:cNvPr>
            <p:cNvGrpSpPr/>
            <p:nvPr/>
          </p:nvGrpSpPr>
          <p:grpSpPr>
            <a:xfrm>
              <a:off x="1146189" y="3788214"/>
              <a:ext cx="1280160" cy="731520"/>
              <a:chOff x="5466413" y="3362760"/>
              <a:chExt cx="1280160" cy="73152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D3EC94-166F-9EA8-98FA-F506B894CEC0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28016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pss_if_api_base</a:t>
                </a:r>
                <a:endParaRPr lang="en-US" sz="11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0EF77B6-1A92-8E64-5D39-3DDC2728B727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1280160" cy="548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read32()</a:t>
                </a:r>
              </a:p>
              <a:p>
                <a:r>
                  <a:rPr lang="en-US" sz="11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write32()</a:t>
                </a:r>
              </a:p>
              <a:p>
                <a:r>
                  <a:rPr lang="en-US" sz="11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do_transfer()</a:t>
                </a:r>
                <a:endParaRPr lang="en-US" sz="11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65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EED6D-AC21-82C6-F82B-54A09D359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A751-167E-3040-CA78-1B87BED9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Connecting PSS model to VIP</a:t>
            </a:r>
          </a:p>
        </p:txBody>
      </p:sp>
    </p:spTree>
    <p:extLst>
      <p:ext uri="{BB962C8B-B14F-4D97-AF65-F5344CB8AC3E}">
        <p14:creationId xmlns:p14="http://schemas.microsoft.com/office/powerpoint/2010/main" val="267571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3865-A7CF-8A30-ACC7-92CDEFFEB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5C489A3-33B0-FA92-39AE-A5CACD73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VIP End Of The Pipe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5D83AD-E40C-8019-50A2-B0F94D078C14}"/>
              </a:ext>
            </a:extLst>
          </p:cNvPr>
          <p:cNvGrpSpPr/>
          <p:nvPr/>
        </p:nvGrpSpPr>
        <p:grpSpPr>
          <a:xfrm>
            <a:off x="10563726" y="437637"/>
            <a:ext cx="1419727" cy="783900"/>
            <a:chOff x="10802466" y="196944"/>
            <a:chExt cx="1166957" cy="39740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28FDB7-F1CD-F680-F0FB-F194F0FE3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04512" y="196944"/>
              <a:ext cx="0" cy="39215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4A03444B-756B-D30F-F2DC-A6F352C019F5}"/>
                </a:ext>
              </a:extLst>
            </p:cNvPr>
            <p:cNvSpPr txBox="1"/>
            <p:nvPr/>
          </p:nvSpPr>
          <p:spPr>
            <a:xfrm>
              <a:off x="11526972" y="306750"/>
              <a:ext cx="442451" cy="1404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solidFill>
                    <a:schemeClr val="tx1"/>
                  </a:solidFill>
                </a:rPr>
                <a:t>IS-A</a:t>
              </a:r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CF3F3D-B9E3-09A4-18DD-96DBC84723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2466" y="269680"/>
              <a:ext cx="0" cy="28138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8C62B948-4F95-2D8D-4AA5-C721DA508909}"/>
                </a:ext>
              </a:extLst>
            </p:cNvPr>
            <p:cNvSpPr txBox="1"/>
            <p:nvPr/>
          </p:nvSpPr>
          <p:spPr>
            <a:xfrm>
              <a:off x="10824926" y="313495"/>
              <a:ext cx="520431" cy="280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/>
                <a:t>HA</a:t>
              </a:r>
              <a:r>
                <a:rPr lang="en-US">
                  <a:solidFill>
                    <a:schemeClr val="tx1"/>
                  </a:solidFill>
                </a:rPr>
                <a:t>S-A</a:t>
              </a: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58B5BF-6044-8104-1168-245F6AD41A01}"/>
              </a:ext>
            </a:extLst>
          </p:cNvPr>
          <p:cNvGrpSpPr/>
          <p:nvPr/>
        </p:nvGrpSpPr>
        <p:grpSpPr>
          <a:xfrm>
            <a:off x="4249533" y="1659172"/>
            <a:ext cx="2849097" cy="1452995"/>
            <a:chOff x="1009029" y="3487973"/>
            <a:chExt cx="1554480" cy="11887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AD69C4-FB30-7F55-725C-5510BAE54696}"/>
                </a:ext>
              </a:extLst>
            </p:cNvPr>
            <p:cNvSpPr/>
            <p:nvPr/>
          </p:nvSpPr>
          <p:spPr>
            <a:xfrm>
              <a:off x="1009029" y="3487973"/>
              <a:ext cx="1554480" cy="1188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>
                  <a:solidFill>
                    <a:schemeClr val="tx1"/>
                  </a:solidFill>
                  <a:latin typeface="Consolas" panose="020B0609020204030204" pitchFamily="49" charset="0"/>
                </a:rPr>
                <a:t>pss_if_resources_pkg</a:t>
              </a:r>
            </a:p>
            <a:p>
              <a:pPr algn="ctr"/>
              <a:endParaRPr lang="en-US" sz="11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F0807A-8B8F-04BA-915F-BCCB6C32FFC3}"/>
                </a:ext>
              </a:extLst>
            </p:cNvPr>
            <p:cNvGrpSpPr/>
            <p:nvPr/>
          </p:nvGrpSpPr>
          <p:grpSpPr>
            <a:xfrm>
              <a:off x="1146189" y="3788214"/>
              <a:ext cx="1280160" cy="731520"/>
              <a:chOff x="5466413" y="3362760"/>
              <a:chExt cx="1280160" cy="73152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DA998B-C4A7-F427-42B8-ABF9ADF71FD1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28016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pss_if_api_base</a:t>
                </a:r>
                <a:endParaRPr lang="en-US" sz="11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9D107AF-27BD-DCAF-4833-98886E44022F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1280160" cy="548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read32()</a:t>
                </a:r>
              </a:p>
              <a:p>
                <a:r>
                  <a:rPr lang="en-US" sz="11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write32()</a:t>
                </a:r>
              </a:p>
              <a:p>
                <a:r>
                  <a:rPr lang="en-US" sz="11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do_transfer()</a:t>
                </a:r>
                <a:endParaRPr lang="en-US" sz="11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0FDE49-8BAB-4711-4771-5CB8F058C17D}"/>
              </a:ext>
            </a:extLst>
          </p:cNvPr>
          <p:cNvSpPr/>
          <p:nvPr/>
        </p:nvSpPr>
        <p:spPr>
          <a:xfrm>
            <a:off x="1948352" y="3641557"/>
            <a:ext cx="5920302" cy="1557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ctrl_bus_pkg</a:t>
            </a:r>
            <a:endParaRPr lang="en-US" sz="10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14F424-16C0-D178-F1F8-18FD4F908749}"/>
              </a:ext>
            </a:extLst>
          </p:cNvPr>
          <p:cNvGrpSpPr/>
          <p:nvPr/>
        </p:nvGrpSpPr>
        <p:grpSpPr>
          <a:xfrm>
            <a:off x="2085512" y="3866666"/>
            <a:ext cx="2103120" cy="1163019"/>
            <a:chOff x="5466413" y="3210361"/>
            <a:chExt cx="2103120" cy="9725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B67F41-4642-37F4-C1CF-A842F40BC7F3}"/>
                </a:ext>
              </a:extLst>
            </p:cNvPr>
            <p:cNvSpPr/>
            <p:nvPr/>
          </p:nvSpPr>
          <p:spPr>
            <a:xfrm>
              <a:off x="5466413" y="3210361"/>
              <a:ext cx="210312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uvmf_ctrl_bus_pss_if_api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9081AA-ABB6-846D-C66E-B281E580E13F}"/>
                </a:ext>
              </a:extLst>
            </p:cNvPr>
            <p:cNvSpPr/>
            <p:nvPr/>
          </p:nvSpPr>
          <p:spPr>
            <a:xfrm>
              <a:off x="5466413" y="3393241"/>
              <a:ext cx="2103120" cy="789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read32()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write32()</a:t>
              </a:r>
            </a:p>
            <a:p>
              <a:r>
                <a:rPr lang="en-US" sz="10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setup()</a:t>
              </a:r>
            </a:p>
            <a:p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do_transfer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()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8DF022-AA26-E51B-AE70-73B0A0B3EA33}"/>
              </a:ext>
            </a:extLst>
          </p:cNvPr>
          <p:cNvGrpSpPr/>
          <p:nvPr/>
        </p:nvGrpSpPr>
        <p:grpSpPr>
          <a:xfrm>
            <a:off x="5998683" y="3848454"/>
            <a:ext cx="1717986" cy="1131922"/>
            <a:chOff x="5466413" y="3362760"/>
            <a:chExt cx="1717986" cy="9465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854FB3-669D-7805-8A57-ED2CBD6A875E}"/>
                </a:ext>
              </a:extLst>
            </p:cNvPr>
            <p:cNvSpPr/>
            <p:nvPr/>
          </p:nvSpPr>
          <p:spPr>
            <a:xfrm>
              <a:off x="5466413" y="3362760"/>
              <a:ext cx="1717986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ctrl_bus_api_sequence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A90C8F-E4F8-0669-7A3E-A5C24C7D3012}"/>
                </a:ext>
              </a:extLst>
            </p:cNvPr>
            <p:cNvSpPr/>
            <p:nvPr/>
          </p:nvSpPr>
          <p:spPr>
            <a:xfrm>
              <a:off x="5466413" y="3545639"/>
              <a:ext cx="1717986" cy="7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6" name="TextBox 47">
            <a:extLst>
              <a:ext uri="{FF2B5EF4-FFF2-40B4-BE49-F238E27FC236}">
                <a16:creationId xmlns:a16="http://schemas.microsoft.com/office/drawing/2014/main" id="{1C31EDD7-CD81-B26F-6161-DEBAC54E8DA9}"/>
              </a:ext>
            </a:extLst>
          </p:cNvPr>
          <p:cNvSpPr txBox="1"/>
          <p:nvPr/>
        </p:nvSpPr>
        <p:spPr>
          <a:xfrm>
            <a:off x="2792791" y="4679574"/>
            <a:ext cx="1395842" cy="18402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seq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ABE84B-0017-8AE1-CC9D-7E1BD6C6EE4F}"/>
              </a:ext>
            </a:extLst>
          </p:cNvPr>
          <p:cNvCxnSpPr>
            <a:cxnSpLocks/>
          </p:cNvCxnSpPr>
          <p:nvPr/>
        </p:nvCxnSpPr>
        <p:spPr>
          <a:xfrm flipH="1">
            <a:off x="4188633" y="4771740"/>
            <a:ext cx="1810050" cy="7195"/>
          </a:xfrm>
          <a:prstGeom prst="straightConnector1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455017BE-5F0A-9FDE-94F6-69A15A876021}"/>
              </a:ext>
            </a:extLst>
          </p:cNvPr>
          <p:cNvCxnSpPr>
            <a:stCxn id="20" idx="2"/>
            <a:endCxn id="18" idx="3"/>
          </p:cNvCxnSpPr>
          <p:nvPr/>
        </p:nvCxnSpPr>
        <p:spPr>
          <a:xfrm rot="5400000">
            <a:off x="4112753" y="2996192"/>
            <a:ext cx="1637208" cy="1485450"/>
          </a:xfrm>
          <a:prstGeom prst="bentConnector2">
            <a:avLst/>
          </a:prstGeom>
          <a:ln w="127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BB11A-9751-1CF6-20CD-D808D3E82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C2E8-5032-99FD-7230-4C92F0A0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PSS End Of The Pipe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EDF577-C3E9-7204-2D1F-1A3AF0AFD49E}"/>
              </a:ext>
            </a:extLst>
          </p:cNvPr>
          <p:cNvGrpSpPr/>
          <p:nvPr/>
        </p:nvGrpSpPr>
        <p:grpSpPr>
          <a:xfrm>
            <a:off x="2919663" y="1702039"/>
            <a:ext cx="5875798" cy="1719658"/>
            <a:chOff x="3713747" y="2205789"/>
            <a:chExt cx="5534527" cy="2342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CF1546-41F1-EB22-55D2-E2BCA64352F7}"/>
                </a:ext>
              </a:extLst>
            </p:cNvPr>
            <p:cNvSpPr/>
            <p:nvPr/>
          </p:nvSpPr>
          <p:spPr>
            <a:xfrm>
              <a:off x="3713747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8F7180-24EC-DAC0-822E-5B691CAEC7AA}"/>
                </a:ext>
              </a:extLst>
            </p:cNvPr>
            <p:cNvSpPr/>
            <p:nvPr/>
          </p:nvSpPr>
          <p:spPr>
            <a:xfrm>
              <a:off x="4162926" y="2358189"/>
              <a:ext cx="5085348" cy="19972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F2728D85-F038-E723-67EE-59A8C22F236A}"/>
              </a:ext>
            </a:extLst>
          </p:cNvPr>
          <p:cNvSpPr/>
          <p:nvPr/>
        </p:nvSpPr>
        <p:spPr>
          <a:xfrm>
            <a:off x="336884" y="1466994"/>
            <a:ext cx="2470485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AB3CA-D252-E2F1-DBA0-3C9D7DB1B11F}"/>
              </a:ext>
            </a:extLst>
          </p:cNvPr>
          <p:cNvSpPr txBox="1"/>
          <p:nvPr/>
        </p:nvSpPr>
        <p:spPr>
          <a:xfrm>
            <a:off x="4555800" y="1946980"/>
            <a:ext cx="3072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PSS Defined Access Operations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write32/read32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write_bytes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read_bytes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write_struct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read_struct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0F229-1737-67F3-9573-E43492A70295}"/>
              </a:ext>
            </a:extLst>
          </p:cNvPr>
          <p:cNvSpPr txBox="1"/>
          <p:nvPr/>
        </p:nvSpPr>
        <p:spPr>
          <a:xfrm>
            <a:off x="1478283" y="3985600"/>
            <a:ext cx="3359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User Defined DUT Operation API’s</a:t>
            </a:r>
          </a:p>
          <a:p>
            <a:pPr algn="ctr"/>
            <a:r>
              <a:rPr lang="en-US" dirty="0" err="1"/>
              <a:t>do_ldmem</a:t>
            </a:r>
            <a:endParaRPr lang="en-US" dirty="0"/>
          </a:p>
          <a:p>
            <a:pPr algn="ctr"/>
            <a:r>
              <a:rPr lang="en-US" dirty="0" err="1"/>
              <a:t>do_cbfill</a:t>
            </a:r>
            <a:endParaRPr lang="en-US" dirty="0"/>
          </a:p>
          <a:p>
            <a:pPr algn="ctr"/>
            <a:r>
              <a:rPr lang="en-US" dirty="0"/>
              <a:t>do_ctrl_p2m</a:t>
            </a:r>
          </a:p>
          <a:p>
            <a:pPr algn="ctr"/>
            <a:r>
              <a:rPr lang="en-US" dirty="0"/>
              <a:t>do_data_p2m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27BEBC-D4B8-F497-6B86-2748650189B1}"/>
              </a:ext>
            </a:extLst>
          </p:cNvPr>
          <p:cNvCxnSpPr>
            <a:cxnSpLocks/>
            <a:stCxn id="11" idx="0"/>
            <a:endCxn id="4" idx="2"/>
          </p:cNvCxnSpPr>
          <p:nvPr/>
        </p:nvCxnSpPr>
        <p:spPr>
          <a:xfrm flipH="1" flipV="1">
            <a:off x="3158101" y="3421697"/>
            <a:ext cx="2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75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931DA-209D-E5C3-AFB4-A8C058136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90A30-7434-93E1-553D-AC3FA984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PSS End Of The Pipe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26157A-F9BC-1540-1C9F-6EBD17B853A5}"/>
              </a:ext>
            </a:extLst>
          </p:cNvPr>
          <p:cNvGrpSpPr/>
          <p:nvPr/>
        </p:nvGrpSpPr>
        <p:grpSpPr>
          <a:xfrm>
            <a:off x="3363708" y="1277172"/>
            <a:ext cx="1737360" cy="1554480"/>
            <a:chOff x="7086439" y="3428657"/>
            <a:chExt cx="1737360" cy="155448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F415F71-811C-392A-7225-43E6A016B502}"/>
                </a:ext>
              </a:extLst>
            </p:cNvPr>
            <p:cNvSpPr/>
            <p:nvPr/>
          </p:nvSpPr>
          <p:spPr>
            <a:xfrm>
              <a:off x="7086439" y="3428657"/>
              <a:ext cx="1737360" cy="1554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qps_usr_periph_api_pkg</a:t>
              </a:r>
            </a:p>
            <a:p>
              <a:pPr algn="ctr"/>
              <a:endParaRPr lang="en-US" sz="1000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2951FA8-12F6-D68C-C51E-A59FAEB9BE95}"/>
                </a:ext>
              </a:extLst>
            </p:cNvPr>
            <p:cNvGrpSpPr/>
            <p:nvPr/>
          </p:nvGrpSpPr>
          <p:grpSpPr>
            <a:xfrm>
              <a:off x="7223599" y="3683894"/>
              <a:ext cx="1463040" cy="1232891"/>
              <a:chOff x="5466413" y="3362760"/>
              <a:chExt cx="1463040" cy="99303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CBA6CF2-E545-D916-3F71-FD84646CC2F5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46304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qps_usr_periph_api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A190BE5-7ABD-92F1-FEE2-F7F37DB14D3F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1463040" cy="810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map_intf_seqs</a:t>
                </a:r>
                <a:r>
                  <a:rPr lang="en-US" sz="1000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()</a:t>
                </a:r>
              </a:p>
              <a:p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do_ldmem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do_ctrl_p2m()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do_data_p2m()</a:t>
                </a:r>
              </a:p>
            </p:txBody>
          </p:sp>
        </p:grpSp>
        <p:sp>
          <p:nvSpPr>
            <p:cNvPr id="79" name="TextBox 55">
              <a:extLst>
                <a:ext uri="{FF2B5EF4-FFF2-40B4-BE49-F238E27FC236}">
                  <a16:creationId xmlns:a16="http://schemas.microsoft.com/office/drawing/2014/main" id="{2EBDCAEB-D80D-7DD9-6D47-306050FBB14C}"/>
                </a:ext>
              </a:extLst>
            </p:cNvPr>
            <p:cNvSpPr txBox="1"/>
            <p:nvPr/>
          </p:nvSpPr>
          <p:spPr>
            <a:xfrm>
              <a:off x="7676475" y="3953264"/>
              <a:ext cx="1005840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ctrl_if_api</a:t>
              </a:r>
            </a:p>
          </p:txBody>
        </p:sp>
        <p:sp>
          <p:nvSpPr>
            <p:cNvPr id="80" name="TextBox 58">
              <a:extLst>
                <a:ext uri="{FF2B5EF4-FFF2-40B4-BE49-F238E27FC236}">
                  <a16:creationId xmlns:a16="http://schemas.microsoft.com/office/drawing/2014/main" id="{7D38D975-AC3A-92F6-408C-C53D4D8E6FE0}"/>
                </a:ext>
              </a:extLst>
            </p:cNvPr>
            <p:cNvSpPr txBox="1"/>
            <p:nvPr/>
          </p:nvSpPr>
          <p:spPr>
            <a:xfrm>
              <a:off x="7676475" y="4113988"/>
              <a:ext cx="1005840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latin typeface="Consolas" panose="020B0609020204030204" pitchFamily="49" charset="0"/>
                </a:rPr>
                <a:t>data</a:t>
              </a:r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_if_api</a:t>
              </a:r>
              <a:endPara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cxnSp>
        <p:nvCxnSpPr>
          <p:cNvPr id="13" name="Straight Arrow Connector 56">
            <a:extLst>
              <a:ext uri="{FF2B5EF4-FFF2-40B4-BE49-F238E27FC236}">
                <a16:creationId xmlns:a16="http://schemas.microsoft.com/office/drawing/2014/main" id="{1E44052F-6C29-EDCA-E769-A853062F7681}"/>
              </a:ext>
            </a:extLst>
          </p:cNvPr>
          <p:cNvCxnSpPr>
            <a:cxnSpLocks/>
          </p:cNvCxnSpPr>
          <p:nvPr/>
        </p:nvCxnSpPr>
        <p:spPr>
          <a:xfrm rot="10800000">
            <a:off x="4959584" y="1886744"/>
            <a:ext cx="4206818" cy="237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259E04D-04E5-DD0F-D2BA-7E84320C939A}"/>
              </a:ext>
            </a:extLst>
          </p:cNvPr>
          <p:cNvGrpSpPr/>
          <p:nvPr/>
        </p:nvGrpSpPr>
        <p:grpSpPr>
          <a:xfrm>
            <a:off x="9029242" y="1123654"/>
            <a:ext cx="1554480" cy="1188720"/>
            <a:chOff x="9717498" y="818853"/>
            <a:chExt cx="1554480" cy="11887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EB7E6A-FD61-4148-B1CA-0E31895D8725}"/>
                </a:ext>
              </a:extLst>
            </p:cNvPr>
            <p:cNvSpPr/>
            <p:nvPr/>
          </p:nvSpPr>
          <p:spPr>
            <a:xfrm>
              <a:off x="9717498" y="818853"/>
              <a:ext cx="1554480" cy="1188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pss_if_resources_pkg</a:t>
              </a:r>
            </a:p>
            <a:p>
              <a:pPr algn="ctr"/>
              <a:endParaRPr lang="en-US" sz="10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A3B551D-62AF-1132-D0F3-5E74DC04853B}"/>
                </a:ext>
              </a:extLst>
            </p:cNvPr>
            <p:cNvGrpSpPr/>
            <p:nvPr/>
          </p:nvGrpSpPr>
          <p:grpSpPr>
            <a:xfrm>
              <a:off x="9854658" y="1119094"/>
              <a:ext cx="1280160" cy="731520"/>
              <a:chOff x="5466413" y="3362760"/>
              <a:chExt cx="1280160" cy="73152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16F5F65-C1DC-C10E-98BB-08A1C75F80B7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28016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pss_if_api_base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E3AF7A-637A-7B23-6125-337EF5A1BE88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1280160" cy="548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read32()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write32()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do_transfer()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DE413D8-1AA5-ED4A-B0E3-CEDB011D1A24}"/>
              </a:ext>
            </a:extLst>
          </p:cNvPr>
          <p:cNvSpPr/>
          <p:nvPr/>
        </p:nvSpPr>
        <p:spPr>
          <a:xfrm>
            <a:off x="7696743" y="2881423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137016B-8DB0-40D7-7185-85F2DE850709}"/>
              </a:ext>
            </a:extLst>
          </p:cNvPr>
          <p:cNvSpPr/>
          <p:nvPr/>
        </p:nvSpPr>
        <p:spPr>
          <a:xfrm>
            <a:off x="7650943" y="2927142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FA603C2-2412-1528-AEFB-05802579387A}"/>
              </a:ext>
            </a:extLst>
          </p:cNvPr>
          <p:cNvSpPr/>
          <p:nvPr/>
        </p:nvSpPr>
        <p:spPr>
          <a:xfrm>
            <a:off x="12003518" y="2312260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EC43D1-A57B-9176-B0E9-9B326607181D}"/>
              </a:ext>
            </a:extLst>
          </p:cNvPr>
          <p:cNvSpPr/>
          <p:nvPr/>
        </p:nvSpPr>
        <p:spPr>
          <a:xfrm>
            <a:off x="12003518" y="2458393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cxnSp>
        <p:nvCxnSpPr>
          <p:cNvPr id="16" name="Straight Arrow Connector 43">
            <a:extLst>
              <a:ext uri="{FF2B5EF4-FFF2-40B4-BE49-F238E27FC236}">
                <a16:creationId xmlns:a16="http://schemas.microsoft.com/office/drawing/2014/main" id="{6D49878A-EDF3-86E8-6033-CA49AD945567}"/>
              </a:ext>
            </a:extLst>
          </p:cNvPr>
          <p:cNvCxnSpPr>
            <a:cxnSpLocks/>
            <a:stCxn id="54" idx="1"/>
            <a:endCxn id="80" idx="3"/>
          </p:cNvCxnSpPr>
          <p:nvPr/>
        </p:nvCxnSpPr>
        <p:spPr>
          <a:xfrm rot="10800000" flipV="1">
            <a:off x="4959584" y="1881095"/>
            <a:ext cx="4206818" cy="15835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B3A1867-219E-281B-1785-71E042DFC1DC}"/>
              </a:ext>
            </a:extLst>
          </p:cNvPr>
          <p:cNvGrpSpPr/>
          <p:nvPr/>
        </p:nvGrpSpPr>
        <p:grpSpPr>
          <a:xfrm>
            <a:off x="10563726" y="276996"/>
            <a:ext cx="1419727" cy="783900"/>
            <a:chOff x="10802466" y="196944"/>
            <a:chExt cx="1166957" cy="39740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AEA99A1-9B06-66AE-0AEE-A9A5BCFA5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04512" y="196944"/>
              <a:ext cx="0" cy="39215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B634A4-CC00-C026-E3AF-79A471F51B0E}"/>
                </a:ext>
              </a:extLst>
            </p:cNvPr>
            <p:cNvSpPr txBox="1"/>
            <p:nvPr/>
          </p:nvSpPr>
          <p:spPr>
            <a:xfrm>
              <a:off x="11526972" y="306750"/>
              <a:ext cx="442451" cy="1404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solidFill>
                    <a:schemeClr val="tx1"/>
                  </a:solidFill>
                </a:rPr>
                <a:t>IS-A</a:t>
              </a:r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FCCC74A-B33D-4FF9-DAC7-86BFC448E8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2466" y="269680"/>
              <a:ext cx="0" cy="28138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1A3A3D99-F443-3A78-C1AC-440BFCE54D00}"/>
                </a:ext>
              </a:extLst>
            </p:cNvPr>
            <p:cNvSpPr txBox="1"/>
            <p:nvPr/>
          </p:nvSpPr>
          <p:spPr>
            <a:xfrm>
              <a:off x="10824926" y="313495"/>
              <a:ext cx="520431" cy="280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/>
                <a:t>HA</a:t>
              </a:r>
              <a:r>
                <a:rPr lang="en-US">
                  <a:solidFill>
                    <a:schemeClr val="tx1"/>
                  </a:solidFill>
                </a:rPr>
                <a:t>S-A</a:t>
              </a:r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24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796BB-A898-FAF5-7428-2A7B9723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7229020-0C5F-6775-C9EB-5A925C7ACD33}"/>
              </a:ext>
            </a:extLst>
          </p:cNvPr>
          <p:cNvGrpSpPr/>
          <p:nvPr/>
        </p:nvGrpSpPr>
        <p:grpSpPr>
          <a:xfrm>
            <a:off x="70067" y="1485140"/>
            <a:ext cx="2514748" cy="3905324"/>
            <a:chOff x="70067" y="1485140"/>
            <a:chExt cx="2514748" cy="3905324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451F24D-F4FD-5298-A061-013CB45A5E3C}"/>
                </a:ext>
              </a:extLst>
            </p:cNvPr>
            <p:cNvSpPr/>
            <p:nvPr/>
          </p:nvSpPr>
          <p:spPr>
            <a:xfrm>
              <a:off x="70067" y="1485140"/>
              <a:ext cx="2514748" cy="3905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periph_bench_sequence_pkg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sz="1000" dirty="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63CD853-0F00-52C0-2A9A-22EB60FC17E9}"/>
                </a:ext>
              </a:extLst>
            </p:cNvPr>
            <p:cNvGrpSpPr/>
            <p:nvPr/>
          </p:nvGrpSpPr>
          <p:grpSpPr>
            <a:xfrm>
              <a:off x="217087" y="4147232"/>
              <a:ext cx="2103120" cy="914400"/>
              <a:chOff x="5466413" y="4362138"/>
              <a:chExt cx="2103120" cy="914400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5A72991-FC0D-D5E6-CE26-80C8AC7DCA95}"/>
                  </a:ext>
                </a:extLst>
              </p:cNvPr>
              <p:cNvSpPr/>
              <p:nvPr/>
            </p:nvSpPr>
            <p:spPr>
              <a:xfrm>
                <a:off x="5466413" y="4362138"/>
                <a:ext cx="210312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qps_usr_periph_mapping_seq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7A9A6AF-3459-B954-D120-E7AC3D3753EE}"/>
                  </a:ext>
                </a:extLst>
              </p:cNvPr>
              <p:cNvSpPr/>
              <p:nvPr/>
            </p:nvSpPr>
            <p:spPr>
              <a:xfrm>
                <a:off x="5466413" y="4545018"/>
                <a:ext cx="2103120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do_ldmem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do_ctrl_p2m()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do_data_p2m()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123F4C7-3079-4D3D-5BE7-4C16E0A9ABB1}"/>
                </a:ext>
              </a:extLst>
            </p:cNvPr>
            <p:cNvGrpSpPr/>
            <p:nvPr/>
          </p:nvGrpSpPr>
          <p:grpSpPr>
            <a:xfrm>
              <a:off x="217087" y="3007517"/>
              <a:ext cx="2103120" cy="827368"/>
              <a:chOff x="5466413" y="3362760"/>
              <a:chExt cx="2103120" cy="827368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136EB90-1B81-EFC0-ED10-32E934F7C9B4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2103120" cy="18288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qps_gen_sequence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BF8C08E-0C48-B3C3-11CD-073FE2277386}"/>
                  </a:ext>
                </a:extLst>
              </p:cNvPr>
              <p:cNvSpPr/>
              <p:nvPr/>
            </p:nvSpPr>
            <p:spPr>
              <a:xfrm>
                <a:off x="5466413" y="3545639"/>
                <a:ext cx="2103120" cy="64448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2101D8D-05B1-68EA-EBD3-67894B21D435}"/>
                </a:ext>
              </a:extLst>
            </p:cNvPr>
            <p:cNvGrpSpPr/>
            <p:nvPr/>
          </p:nvGrpSpPr>
          <p:grpSpPr>
            <a:xfrm>
              <a:off x="217087" y="1959250"/>
              <a:ext cx="2103120" cy="640080"/>
              <a:chOff x="5466413" y="3362760"/>
              <a:chExt cx="2103120" cy="640080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7B78256-6644-68AB-6A03-A038331FA168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210312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periph_bench_sequence_base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2762D14-1272-F1DA-3D72-3050FEC02321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21031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8CC13CA-BA38-D9BF-00D7-D9AD9A280143}"/>
                </a:ext>
              </a:extLst>
            </p:cNvPr>
            <p:cNvCxnSpPr>
              <a:cxnSpLocks/>
              <a:stCxn id="122" idx="0"/>
              <a:endCxn id="121" idx="2"/>
            </p:cNvCxnSpPr>
            <p:nvPr/>
          </p:nvCxnSpPr>
          <p:spPr>
            <a:xfrm flipV="1">
              <a:off x="1268647" y="3834885"/>
              <a:ext cx="0" cy="31234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107B583-E757-5C82-57F4-BE8FB6274857}"/>
                </a:ext>
              </a:extLst>
            </p:cNvPr>
            <p:cNvCxnSpPr>
              <a:cxnSpLocks/>
              <a:stCxn id="120" idx="0"/>
              <a:endCxn id="119" idx="2"/>
            </p:cNvCxnSpPr>
            <p:nvPr/>
          </p:nvCxnSpPr>
          <p:spPr>
            <a:xfrm flipV="1">
              <a:off x="1268647" y="2599330"/>
              <a:ext cx="0" cy="40818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62">
              <a:extLst>
                <a:ext uri="{FF2B5EF4-FFF2-40B4-BE49-F238E27FC236}">
                  <a16:creationId xmlns:a16="http://schemas.microsoft.com/office/drawing/2014/main" id="{CD2B97A8-AF65-234C-5768-DF4BCDD158BD}"/>
                </a:ext>
              </a:extLst>
            </p:cNvPr>
            <p:cNvSpPr txBox="1"/>
            <p:nvPr/>
          </p:nvSpPr>
          <p:spPr>
            <a:xfrm>
              <a:off x="924204" y="4465827"/>
              <a:ext cx="1395842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 dirty="0" err="1">
                  <a:latin typeface="Consolas" panose="020B0609020204030204" pitchFamily="49" charset="0"/>
                </a:rPr>
                <a:t>data</a:t>
              </a:r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_if_api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16" name="TextBox 63">
              <a:extLst>
                <a:ext uri="{FF2B5EF4-FFF2-40B4-BE49-F238E27FC236}">
                  <a16:creationId xmlns:a16="http://schemas.microsoft.com/office/drawing/2014/main" id="{12A24BFB-2E7B-8764-551B-7124B3969A51}"/>
                </a:ext>
              </a:extLst>
            </p:cNvPr>
            <p:cNvSpPr txBox="1"/>
            <p:nvPr/>
          </p:nvSpPr>
          <p:spPr>
            <a:xfrm>
              <a:off x="924204" y="4625507"/>
              <a:ext cx="1395842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ctrl_if_api</a:t>
              </a:r>
              <a:endPara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17" name="TextBox 64">
              <a:extLst>
                <a:ext uri="{FF2B5EF4-FFF2-40B4-BE49-F238E27FC236}">
                  <a16:creationId xmlns:a16="http://schemas.microsoft.com/office/drawing/2014/main" id="{3C867625-4EB7-F4D4-752F-AB032D9CE942}"/>
                </a:ext>
              </a:extLst>
            </p:cNvPr>
            <p:cNvSpPr txBox="1"/>
            <p:nvPr/>
          </p:nvSpPr>
          <p:spPr>
            <a:xfrm>
              <a:off x="924204" y="4318144"/>
              <a:ext cx="1395842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latin typeface="Consolas" panose="020B0609020204030204" pitchFamily="49" charset="0"/>
                </a:rPr>
                <a:t>qps_usr_periph</a:t>
              </a:r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_api</a:t>
              </a:r>
              <a:endPara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C94D8567-5E24-1736-D78A-6A884B93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Bringing Both Ends Together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374A6-EBE1-85DC-BC98-B150601DDA08}"/>
              </a:ext>
            </a:extLst>
          </p:cNvPr>
          <p:cNvGrpSpPr/>
          <p:nvPr/>
        </p:nvGrpSpPr>
        <p:grpSpPr>
          <a:xfrm>
            <a:off x="3363708" y="1277172"/>
            <a:ext cx="1737360" cy="1554480"/>
            <a:chOff x="7086439" y="3428657"/>
            <a:chExt cx="1737360" cy="155448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D2E0624-778A-4097-3BB5-1A2E618CADBB}"/>
                </a:ext>
              </a:extLst>
            </p:cNvPr>
            <p:cNvSpPr/>
            <p:nvPr/>
          </p:nvSpPr>
          <p:spPr>
            <a:xfrm>
              <a:off x="7086439" y="3428657"/>
              <a:ext cx="1737360" cy="1554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qps_usr_periph_api_pkg</a:t>
              </a:r>
            </a:p>
            <a:p>
              <a:pPr algn="ctr"/>
              <a:endParaRPr lang="en-US" sz="1000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59AA8F0-7231-77FB-55E1-8DAAB85625A7}"/>
                </a:ext>
              </a:extLst>
            </p:cNvPr>
            <p:cNvGrpSpPr/>
            <p:nvPr/>
          </p:nvGrpSpPr>
          <p:grpSpPr>
            <a:xfrm>
              <a:off x="7223599" y="3683894"/>
              <a:ext cx="1463040" cy="1232891"/>
              <a:chOff x="5466413" y="3362760"/>
              <a:chExt cx="1463040" cy="99303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231B370-09B1-3135-D749-73F67C0BDDE7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46304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qps_usr_periph_api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5139361-48BF-EC1B-EBF7-5702BC39DF16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1463040" cy="810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map_intf_seqs</a:t>
                </a:r>
                <a:r>
                  <a:rPr lang="en-US" sz="1000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()</a:t>
                </a:r>
              </a:p>
              <a:p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do_ldmem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do_ctrl_p2m()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do_data_p2m()</a:t>
                </a:r>
              </a:p>
            </p:txBody>
          </p:sp>
        </p:grpSp>
        <p:sp>
          <p:nvSpPr>
            <p:cNvPr id="79" name="TextBox 55">
              <a:extLst>
                <a:ext uri="{FF2B5EF4-FFF2-40B4-BE49-F238E27FC236}">
                  <a16:creationId xmlns:a16="http://schemas.microsoft.com/office/drawing/2014/main" id="{DF92F425-D0FA-5C36-5DFE-BB5EC8224247}"/>
                </a:ext>
              </a:extLst>
            </p:cNvPr>
            <p:cNvSpPr txBox="1"/>
            <p:nvPr/>
          </p:nvSpPr>
          <p:spPr>
            <a:xfrm>
              <a:off x="7676475" y="3953264"/>
              <a:ext cx="1005840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ctrl_if_api</a:t>
              </a:r>
            </a:p>
          </p:txBody>
        </p:sp>
        <p:sp>
          <p:nvSpPr>
            <p:cNvPr id="80" name="TextBox 58">
              <a:extLst>
                <a:ext uri="{FF2B5EF4-FFF2-40B4-BE49-F238E27FC236}">
                  <a16:creationId xmlns:a16="http://schemas.microsoft.com/office/drawing/2014/main" id="{6F4AC01C-4FC2-1BEE-908C-9DAFB6059CAA}"/>
                </a:ext>
              </a:extLst>
            </p:cNvPr>
            <p:cNvSpPr txBox="1"/>
            <p:nvPr/>
          </p:nvSpPr>
          <p:spPr>
            <a:xfrm>
              <a:off x="7676475" y="4113988"/>
              <a:ext cx="1005840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latin typeface="Consolas" panose="020B0609020204030204" pitchFamily="49" charset="0"/>
                </a:rPr>
                <a:t>data</a:t>
              </a:r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_if_api</a:t>
              </a:r>
              <a:endPara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C5D48249-A8E9-35F8-6D99-030868A59D56}"/>
              </a:ext>
            </a:extLst>
          </p:cNvPr>
          <p:cNvCxnSpPr>
            <a:cxnSpLocks/>
            <a:stCxn id="82" idx="1"/>
          </p:cNvCxnSpPr>
          <p:nvPr/>
        </p:nvCxnSpPr>
        <p:spPr>
          <a:xfrm rot="10800000" flipV="1">
            <a:off x="2320046" y="2262380"/>
            <a:ext cx="1180822" cy="213270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6">
            <a:extLst>
              <a:ext uri="{FF2B5EF4-FFF2-40B4-BE49-F238E27FC236}">
                <a16:creationId xmlns:a16="http://schemas.microsoft.com/office/drawing/2014/main" id="{1584BABD-5E90-6D57-3D65-75FD45C7BEB5}"/>
              </a:ext>
            </a:extLst>
          </p:cNvPr>
          <p:cNvCxnSpPr>
            <a:cxnSpLocks/>
          </p:cNvCxnSpPr>
          <p:nvPr/>
        </p:nvCxnSpPr>
        <p:spPr>
          <a:xfrm rot="10800000">
            <a:off x="4959584" y="1886744"/>
            <a:ext cx="4206818" cy="237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22718B3-E249-26CB-72E3-48EC9EA6ABB0}"/>
              </a:ext>
            </a:extLst>
          </p:cNvPr>
          <p:cNvSpPr/>
          <p:nvPr/>
        </p:nvSpPr>
        <p:spPr>
          <a:xfrm>
            <a:off x="7135558" y="3018594"/>
            <a:ext cx="4761474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data_bus_pkg</a:t>
            </a:r>
            <a:endParaRPr lang="en-US" sz="10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680133-5579-E07A-E083-157B04E3F6F0}"/>
              </a:ext>
            </a:extLst>
          </p:cNvPr>
          <p:cNvGrpSpPr/>
          <p:nvPr/>
        </p:nvGrpSpPr>
        <p:grpSpPr>
          <a:xfrm>
            <a:off x="10007521" y="3282092"/>
            <a:ext cx="1704018" cy="640080"/>
            <a:chOff x="5466413" y="3362760"/>
            <a:chExt cx="1704018" cy="64008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ACC98D5-FF3B-E041-38F4-159D30663456}"/>
                </a:ext>
              </a:extLst>
            </p:cNvPr>
            <p:cNvSpPr/>
            <p:nvPr/>
          </p:nvSpPr>
          <p:spPr>
            <a:xfrm>
              <a:off x="5466413" y="3362760"/>
              <a:ext cx="1704018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data_bus_api_sequence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4999555-05F6-F288-6F5D-416E60A31ED2}"/>
                </a:ext>
              </a:extLst>
            </p:cNvPr>
            <p:cNvSpPr/>
            <p:nvPr/>
          </p:nvSpPr>
          <p:spPr>
            <a:xfrm>
              <a:off x="5466413" y="3545640"/>
              <a:ext cx="170401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read32() [this.start]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write32()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do_transfer()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F59751-0A90-F69C-2B39-77C609B9155E}"/>
              </a:ext>
            </a:extLst>
          </p:cNvPr>
          <p:cNvGrpSpPr/>
          <p:nvPr/>
        </p:nvGrpSpPr>
        <p:grpSpPr>
          <a:xfrm>
            <a:off x="7247961" y="3282092"/>
            <a:ext cx="1922473" cy="640080"/>
            <a:chOff x="5466413" y="3362760"/>
            <a:chExt cx="1738276" cy="64008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2BB1CF1-2277-2490-663A-5D9F1D1A4BAD}"/>
                </a:ext>
              </a:extLst>
            </p:cNvPr>
            <p:cNvSpPr/>
            <p:nvPr/>
          </p:nvSpPr>
          <p:spPr>
            <a:xfrm>
              <a:off x="5466413" y="3362760"/>
              <a:ext cx="1738276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uvmf_data_bus_pss_if_api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C9381C6-D61C-7765-C4B3-FF8E8489CC37}"/>
                </a:ext>
              </a:extLst>
            </p:cNvPr>
            <p:cNvSpPr/>
            <p:nvPr/>
          </p:nvSpPr>
          <p:spPr>
            <a:xfrm>
              <a:off x="5466413" y="3545640"/>
              <a:ext cx="173827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read32()[seq.read32]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write32()</a:t>
              </a:r>
            </a:p>
            <a:p>
              <a:r>
                <a:rPr lang="en-US" sz="10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setup()</a:t>
              </a:r>
            </a:p>
          </p:txBody>
        </p:sp>
      </p:grpSp>
      <p:sp>
        <p:nvSpPr>
          <p:cNvPr id="25" name="TextBox 103">
            <a:extLst>
              <a:ext uri="{FF2B5EF4-FFF2-40B4-BE49-F238E27FC236}">
                <a16:creationId xmlns:a16="http://schemas.microsoft.com/office/drawing/2014/main" id="{3170C8D0-A85B-CE1B-4721-BBD06A8EE208}"/>
              </a:ext>
            </a:extLst>
          </p:cNvPr>
          <p:cNvSpPr txBox="1"/>
          <p:nvPr/>
        </p:nvSpPr>
        <p:spPr>
          <a:xfrm>
            <a:off x="8488991" y="3616890"/>
            <a:ext cx="677896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seq</a:t>
            </a:r>
            <a:endParaRPr lang="en-US" sz="1000" b="1" dirty="0" err="1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63F1D9-43F0-CFE0-4DF7-A255D47C17B4}"/>
              </a:ext>
            </a:extLst>
          </p:cNvPr>
          <p:cNvCxnSpPr>
            <a:cxnSpLocks/>
            <a:stCxn id="68" idx="1"/>
            <a:endCxn id="25" idx="3"/>
          </p:cNvCxnSpPr>
          <p:nvPr/>
        </p:nvCxnSpPr>
        <p:spPr>
          <a:xfrm flipH="1">
            <a:off x="9166887" y="3693572"/>
            <a:ext cx="840634" cy="262"/>
          </a:xfrm>
          <a:prstGeom prst="straightConnector1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B38E920-AF45-678D-4807-25B9AAA45746}"/>
              </a:ext>
            </a:extLst>
          </p:cNvPr>
          <p:cNvSpPr/>
          <p:nvPr/>
        </p:nvSpPr>
        <p:spPr>
          <a:xfrm>
            <a:off x="4435221" y="3018594"/>
            <a:ext cx="2556783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periph_env_pkg</a:t>
            </a:r>
          </a:p>
          <a:p>
            <a:pPr algn="ctr"/>
            <a:endParaRPr lang="en-US" sz="1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527142-E03D-431F-4358-31D3719D17B3}"/>
              </a:ext>
            </a:extLst>
          </p:cNvPr>
          <p:cNvGrpSpPr/>
          <p:nvPr/>
        </p:nvGrpSpPr>
        <p:grpSpPr>
          <a:xfrm>
            <a:off x="4572381" y="3282092"/>
            <a:ext cx="2325978" cy="640080"/>
            <a:chOff x="5466413" y="3362760"/>
            <a:chExt cx="2103120" cy="64008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27BBF5-33D1-80F1-ADD5-A260A1BE1C75}"/>
                </a:ext>
              </a:extLst>
            </p:cNvPr>
            <p:cNvSpPr/>
            <p:nvPr/>
          </p:nvSpPr>
          <p:spPr>
            <a:xfrm>
              <a:off x="5466413" y="3362760"/>
              <a:ext cx="210312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periph_uvmf_data_bus_pss_if_api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869B65-9788-661F-F2D4-42DEE9A3D8DC}"/>
                </a:ext>
              </a:extLst>
            </p:cNvPr>
            <p:cNvSpPr/>
            <p:nvPr/>
          </p:nvSpPr>
          <p:spPr>
            <a:xfrm>
              <a:off x="5466413" y="3545640"/>
              <a:ext cx="210312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do_transfer()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BC808D-3D95-3D68-EFFA-8CA4323B08BF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>
            <a:off x="6898359" y="3373532"/>
            <a:ext cx="349602" cy="0"/>
          </a:xfrm>
          <a:prstGeom prst="straightConnector1">
            <a:avLst/>
          </a:prstGeom>
          <a:ln w="9525">
            <a:solidFill>
              <a:schemeClr val="tx1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F0FDE49-8BAB-4711-4771-5CB8F058C17D}"/>
              </a:ext>
            </a:extLst>
          </p:cNvPr>
          <p:cNvSpPr/>
          <p:nvPr/>
        </p:nvSpPr>
        <p:spPr>
          <a:xfrm>
            <a:off x="5165558" y="4234369"/>
            <a:ext cx="6731474" cy="1144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ctrl_bus_pkg</a:t>
            </a:r>
            <a:endParaRPr lang="en-US" sz="10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14F424-16C0-D178-F1F8-18FD4F908749}"/>
              </a:ext>
            </a:extLst>
          </p:cNvPr>
          <p:cNvGrpSpPr/>
          <p:nvPr/>
        </p:nvGrpSpPr>
        <p:grpSpPr>
          <a:xfrm>
            <a:off x="5282274" y="4439846"/>
            <a:ext cx="2103120" cy="820174"/>
            <a:chOff x="5466413" y="3362760"/>
            <a:chExt cx="2103120" cy="82017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6B67F41-4642-37F4-C1CF-A842F40BC7F3}"/>
                </a:ext>
              </a:extLst>
            </p:cNvPr>
            <p:cNvSpPr/>
            <p:nvPr/>
          </p:nvSpPr>
          <p:spPr>
            <a:xfrm>
              <a:off x="5466413" y="3362760"/>
              <a:ext cx="210312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uvmf_ctrl_bus_pss_if_api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09081AA-ABB6-846D-C66E-B281E580E13F}"/>
                </a:ext>
              </a:extLst>
            </p:cNvPr>
            <p:cNvSpPr/>
            <p:nvPr/>
          </p:nvSpPr>
          <p:spPr>
            <a:xfrm>
              <a:off x="5466413" y="3542372"/>
              <a:ext cx="2103120" cy="640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read32()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write32()</a:t>
              </a:r>
            </a:p>
            <a:p>
              <a:r>
                <a:rPr lang="en-US" sz="10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setup()</a:t>
              </a:r>
            </a:p>
            <a:p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do_transfer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()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8DF022-AA26-E51B-AE70-73B0A0B3EA33}"/>
              </a:ext>
            </a:extLst>
          </p:cNvPr>
          <p:cNvGrpSpPr/>
          <p:nvPr/>
        </p:nvGrpSpPr>
        <p:grpSpPr>
          <a:xfrm>
            <a:off x="10002463" y="4302846"/>
            <a:ext cx="1717986" cy="946571"/>
            <a:chOff x="5466413" y="3362760"/>
            <a:chExt cx="1717986" cy="94657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854FB3-669D-7805-8A57-ED2CBD6A875E}"/>
                </a:ext>
              </a:extLst>
            </p:cNvPr>
            <p:cNvSpPr/>
            <p:nvPr/>
          </p:nvSpPr>
          <p:spPr>
            <a:xfrm>
              <a:off x="5466413" y="3362760"/>
              <a:ext cx="1717986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ctrl_bus_api_sequence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6A90C8F-E4F8-0669-7A3E-A5C24C7D3012}"/>
                </a:ext>
              </a:extLst>
            </p:cNvPr>
            <p:cNvSpPr/>
            <p:nvPr/>
          </p:nvSpPr>
          <p:spPr>
            <a:xfrm>
              <a:off x="5466413" y="3545639"/>
              <a:ext cx="1717986" cy="763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read32()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write32()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read_burst()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write_burst()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do_transfer()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36" name="TextBox 47">
            <a:extLst>
              <a:ext uri="{FF2B5EF4-FFF2-40B4-BE49-F238E27FC236}">
                <a16:creationId xmlns:a16="http://schemas.microsoft.com/office/drawing/2014/main" id="{1C31EDD7-CD81-B26F-6161-DEBAC54E8DA9}"/>
              </a:ext>
            </a:extLst>
          </p:cNvPr>
          <p:cNvSpPr txBox="1"/>
          <p:nvPr/>
        </p:nvSpPr>
        <p:spPr>
          <a:xfrm>
            <a:off x="6021637" y="4780602"/>
            <a:ext cx="1395842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seq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ABE84B-0017-8AE1-CC9D-7E1BD6C6EE4F}"/>
              </a:ext>
            </a:extLst>
          </p:cNvPr>
          <p:cNvCxnSpPr>
            <a:cxnSpLocks/>
            <a:stCxn id="58" idx="1"/>
            <a:endCxn id="36" idx="3"/>
          </p:cNvCxnSpPr>
          <p:nvPr/>
        </p:nvCxnSpPr>
        <p:spPr>
          <a:xfrm flipH="1" flipV="1">
            <a:off x="7417479" y="4857546"/>
            <a:ext cx="2584984" cy="10025"/>
          </a:xfrm>
          <a:prstGeom prst="straightConnector1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E28363E-D971-175B-1CD1-7031C638521A}"/>
              </a:ext>
            </a:extLst>
          </p:cNvPr>
          <p:cNvSpPr/>
          <p:nvPr/>
        </p:nvSpPr>
        <p:spPr>
          <a:xfrm>
            <a:off x="2584815" y="5252086"/>
            <a:ext cx="164691" cy="13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9B512D-7532-EA90-EA8D-CB076E3EFC83}"/>
              </a:ext>
            </a:extLst>
          </p:cNvPr>
          <p:cNvSpPr/>
          <p:nvPr/>
        </p:nvSpPr>
        <p:spPr>
          <a:xfrm>
            <a:off x="5081509" y="4759346"/>
            <a:ext cx="164691" cy="13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cxnSp>
        <p:nvCxnSpPr>
          <p:cNvPr id="44" name="Straight Arrow Connector 36">
            <a:extLst>
              <a:ext uri="{FF2B5EF4-FFF2-40B4-BE49-F238E27FC236}">
                <a16:creationId xmlns:a16="http://schemas.microsoft.com/office/drawing/2014/main" id="{8883DB21-0D1C-5C23-2CB0-477A175FACEF}"/>
              </a:ext>
            </a:extLst>
          </p:cNvPr>
          <p:cNvCxnSpPr>
            <a:cxnSpLocks/>
            <a:stCxn id="59" idx="3"/>
            <a:endCxn id="4" idx="2"/>
          </p:cNvCxnSpPr>
          <p:nvPr/>
        </p:nvCxnSpPr>
        <p:spPr>
          <a:xfrm flipV="1">
            <a:off x="7385394" y="2312374"/>
            <a:ext cx="2421088" cy="2218912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54263C3-5AC4-E318-26B1-FB03E8560E5B}"/>
              </a:ext>
            </a:extLst>
          </p:cNvPr>
          <p:cNvGrpSpPr/>
          <p:nvPr/>
        </p:nvGrpSpPr>
        <p:grpSpPr>
          <a:xfrm>
            <a:off x="9029242" y="1123654"/>
            <a:ext cx="1554480" cy="1188720"/>
            <a:chOff x="9717498" y="818853"/>
            <a:chExt cx="1554480" cy="11887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33E026-6A5C-1900-DB14-7EF82BB5B5AE}"/>
                </a:ext>
              </a:extLst>
            </p:cNvPr>
            <p:cNvSpPr/>
            <p:nvPr/>
          </p:nvSpPr>
          <p:spPr>
            <a:xfrm>
              <a:off x="9717498" y="818853"/>
              <a:ext cx="1554480" cy="1188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pss_if_resources_pkg</a:t>
              </a:r>
            </a:p>
            <a:p>
              <a:pPr algn="ctr"/>
              <a:endParaRPr lang="en-US" sz="10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F662D5C-4954-A88A-15D8-60D0B7C52822}"/>
                </a:ext>
              </a:extLst>
            </p:cNvPr>
            <p:cNvGrpSpPr/>
            <p:nvPr/>
          </p:nvGrpSpPr>
          <p:grpSpPr>
            <a:xfrm>
              <a:off x="9854658" y="1119094"/>
              <a:ext cx="1280160" cy="731520"/>
              <a:chOff x="5466413" y="3362760"/>
              <a:chExt cx="1280160" cy="73152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2D3EC94-166F-9EA8-98FA-F506B894CEC0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28016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pss_if_api_base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0EF77B6-1A92-8E64-5D39-3DDC2728B727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1280160" cy="548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read32()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write32()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do_transfer()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72F606B-DF0C-2FDB-565E-AB301AE15EA7}"/>
              </a:ext>
            </a:extLst>
          </p:cNvPr>
          <p:cNvSpPr/>
          <p:nvPr/>
        </p:nvSpPr>
        <p:spPr>
          <a:xfrm>
            <a:off x="7696743" y="2881423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86A3A1-2A00-A024-4059-D4E5B8921232}"/>
              </a:ext>
            </a:extLst>
          </p:cNvPr>
          <p:cNvSpPr/>
          <p:nvPr/>
        </p:nvSpPr>
        <p:spPr>
          <a:xfrm>
            <a:off x="7650943" y="2927142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0B83040-05A7-C84B-584B-D04409762EBB}"/>
              </a:ext>
            </a:extLst>
          </p:cNvPr>
          <p:cNvSpPr/>
          <p:nvPr/>
        </p:nvSpPr>
        <p:spPr>
          <a:xfrm>
            <a:off x="12003518" y="2312260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733087-0059-91E1-03DC-4B2CE2E59773}"/>
              </a:ext>
            </a:extLst>
          </p:cNvPr>
          <p:cNvSpPr/>
          <p:nvPr/>
        </p:nvSpPr>
        <p:spPr>
          <a:xfrm>
            <a:off x="12003518" y="2458393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cxnSp>
        <p:nvCxnSpPr>
          <p:cNvPr id="87" name="Straight Arrow Connector 31">
            <a:extLst>
              <a:ext uri="{FF2B5EF4-FFF2-40B4-BE49-F238E27FC236}">
                <a16:creationId xmlns:a16="http://schemas.microsoft.com/office/drawing/2014/main" id="{A8365315-62CD-EC0C-F8CA-C3FD245088AE}"/>
              </a:ext>
            </a:extLst>
          </p:cNvPr>
          <p:cNvCxnSpPr>
            <a:cxnSpLocks/>
            <a:stCxn id="62" idx="1"/>
          </p:cNvCxnSpPr>
          <p:nvPr/>
        </p:nvCxnSpPr>
        <p:spPr>
          <a:xfrm rot="10800000" flipV="1">
            <a:off x="2328709" y="3693571"/>
            <a:ext cx="2243672" cy="847013"/>
          </a:xfrm>
          <a:prstGeom prst="bentConnector3">
            <a:avLst>
              <a:gd name="adj1" fmla="val 60517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1">
            <a:extLst>
              <a:ext uri="{FF2B5EF4-FFF2-40B4-BE49-F238E27FC236}">
                <a16:creationId xmlns:a16="http://schemas.microsoft.com/office/drawing/2014/main" id="{BA0266B8-C446-15FE-539A-4DFF81235D84}"/>
              </a:ext>
            </a:extLst>
          </p:cNvPr>
          <p:cNvCxnSpPr>
            <a:cxnSpLocks/>
            <a:stCxn id="60" idx="1"/>
          </p:cNvCxnSpPr>
          <p:nvPr/>
        </p:nvCxnSpPr>
        <p:spPr>
          <a:xfrm rot="10800000">
            <a:off x="2320046" y="4702451"/>
            <a:ext cx="2962228" cy="237288"/>
          </a:xfrm>
          <a:prstGeom prst="bentConnector3">
            <a:avLst>
              <a:gd name="adj1" fmla="val 61949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AEF2D9A-4C2D-9829-C29C-D8AEB73C243B}"/>
              </a:ext>
            </a:extLst>
          </p:cNvPr>
          <p:cNvCxnSpPr>
            <a:cxnSpLocks/>
          </p:cNvCxnSpPr>
          <p:nvPr/>
        </p:nvCxnSpPr>
        <p:spPr>
          <a:xfrm flipH="1">
            <a:off x="9161829" y="3363089"/>
            <a:ext cx="644653" cy="11882"/>
          </a:xfrm>
          <a:prstGeom prst="straightConnector1">
            <a:avLst/>
          </a:prstGeom>
          <a:ln w="9525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3">
            <a:extLst>
              <a:ext uri="{FF2B5EF4-FFF2-40B4-BE49-F238E27FC236}">
                <a16:creationId xmlns:a16="http://schemas.microsoft.com/office/drawing/2014/main" id="{B2413A3B-7B10-A4D5-17D0-9EB42C1EBF2E}"/>
              </a:ext>
            </a:extLst>
          </p:cNvPr>
          <p:cNvCxnSpPr>
            <a:cxnSpLocks/>
            <a:stCxn id="54" idx="1"/>
            <a:endCxn id="80" idx="3"/>
          </p:cNvCxnSpPr>
          <p:nvPr/>
        </p:nvCxnSpPr>
        <p:spPr>
          <a:xfrm rot="10800000" flipV="1">
            <a:off x="4959584" y="1881095"/>
            <a:ext cx="4206818" cy="15835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FAFBEC-A746-506E-8D35-67101485644A}"/>
              </a:ext>
            </a:extLst>
          </p:cNvPr>
          <p:cNvGrpSpPr/>
          <p:nvPr/>
        </p:nvGrpSpPr>
        <p:grpSpPr>
          <a:xfrm>
            <a:off x="10563726" y="276996"/>
            <a:ext cx="1419727" cy="783900"/>
            <a:chOff x="10802466" y="196944"/>
            <a:chExt cx="1166957" cy="397405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CB5C39B-CA40-4FD0-EC39-A9A2048AD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04512" y="196944"/>
              <a:ext cx="0" cy="39215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712A76F-C70C-763D-4284-D7EA533F56E6}"/>
                </a:ext>
              </a:extLst>
            </p:cNvPr>
            <p:cNvSpPr txBox="1"/>
            <p:nvPr/>
          </p:nvSpPr>
          <p:spPr>
            <a:xfrm>
              <a:off x="11526972" y="306750"/>
              <a:ext cx="442451" cy="1404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solidFill>
                    <a:schemeClr val="tx1"/>
                  </a:solidFill>
                </a:rPr>
                <a:t>IS-A</a:t>
              </a:r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CECF2BD6-22B5-1E53-B0B6-58A70224D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02466" y="269680"/>
              <a:ext cx="0" cy="28138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22">
              <a:extLst>
                <a:ext uri="{FF2B5EF4-FFF2-40B4-BE49-F238E27FC236}">
                  <a16:creationId xmlns:a16="http://schemas.microsoft.com/office/drawing/2014/main" id="{DA6858A1-4599-02F9-E9A2-EE80FBEFC0D4}"/>
                </a:ext>
              </a:extLst>
            </p:cNvPr>
            <p:cNvSpPr txBox="1"/>
            <p:nvPr/>
          </p:nvSpPr>
          <p:spPr>
            <a:xfrm>
              <a:off x="10824926" y="313495"/>
              <a:ext cx="520431" cy="280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/>
                <a:t>HA</a:t>
              </a:r>
              <a:r>
                <a:rPr lang="en-US">
                  <a:solidFill>
                    <a:schemeClr val="tx1"/>
                  </a:solidFill>
                </a:rPr>
                <a:t>S-A</a:t>
              </a:r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4" name="TextBox 177">
            <a:extLst>
              <a:ext uri="{FF2B5EF4-FFF2-40B4-BE49-F238E27FC236}">
                <a16:creationId xmlns:a16="http://schemas.microsoft.com/office/drawing/2014/main" id="{82D75D55-0DAC-BC38-8883-A0A3DA7625A7}"/>
              </a:ext>
            </a:extLst>
          </p:cNvPr>
          <p:cNvSpPr txBox="1"/>
          <p:nvPr/>
        </p:nvSpPr>
        <p:spPr>
          <a:xfrm>
            <a:off x="744158" y="2197188"/>
            <a:ext cx="1529489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ctrl_</a:t>
            </a:r>
            <a:r>
              <a:rPr lang="en-US" sz="1000" b="1" dirty="0" err="1">
                <a:latin typeface="Consolas" panose="020B0609020204030204" pitchFamily="49" charset="0"/>
              </a:rPr>
              <a:t>sequencer</a:t>
            </a:r>
            <a:endParaRPr lang="en-US" sz="10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25" name="TextBox 177">
            <a:extLst>
              <a:ext uri="{FF2B5EF4-FFF2-40B4-BE49-F238E27FC236}">
                <a16:creationId xmlns:a16="http://schemas.microsoft.com/office/drawing/2014/main" id="{00A5101C-4293-48FB-CDEE-9E46547BCEC3}"/>
              </a:ext>
            </a:extLst>
          </p:cNvPr>
          <p:cNvSpPr txBox="1"/>
          <p:nvPr/>
        </p:nvSpPr>
        <p:spPr>
          <a:xfrm>
            <a:off x="744158" y="2370182"/>
            <a:ext cx="1529489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err="1">
                <a:latin typeface="Consolas" panose="020B0609020204030204" pitchFamily="49" charset="0"/>
              </a:rPr>
              <a:t>data</a:t>
            </a:r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_</a:t>
            </a:r>
            <a:r>
              <a:rPr lang="en-US" sz="1000" b="1" dirty="0" err="1">
                <a:latin typeface="Consolas" panose="020B0609020204030204" pitchFamily="49" charset="0"/>
              </a:rPr>
              <a:t>sequencer</a:t>
            </a:r>
            <a:endParaRPr lang="en-US" sz="10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3B48EC-CCB3-92E4-CF32-D3F17F344EFB}"/>
              </a:ext>
            </a:extLst>
          </p:cNvPr>
          <p:cNvSpPr/>
          <p:nvPr/>
        </p:nvSpPr>
        <p:spPr>
          <a:xfrm>
            <a:off x="247329" y="3235604"/>
            <a:ext cx="1923843" cy="5550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do_ldmem</a:t>
            </a:r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do_ctrl_p2m()</a:t>
            </a:r>
          </a:p>
          <a:p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do_data_p2m()</a:t>
            </a:r>
          </a:p>
        </p:txBody>
      </p:sp>
    </p:spTree>
    <p:extLst>
      <p:ext uri="{BB962C8B-B14F-4D97-AF65-F5344CB8AC3E}">
        <p14:creationId xmlns:p14="http://schemas.microsoft.com/office/powerpoint/2010/main" val="329267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BE279855-F563-A409-6789-D4466FFE8675}"/>
              </a:ext>
            </a:extLst>
          </p:cNvPr>
          <p:cNvSpPr/>
          <p:nvPr/>
        </p:nvSpPr>
        <p:spPr>
          <a:xfrm>
            <a:off x="402654" y="1413212"/>
            <a:ext cx="2375019" cy="4142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mem_periph_sequences_pkg</a:t>
            </a:r>
            <a:endParaRPr lang="en-US" sz="1000" b="1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525202-59A2-52FD-722D-B37C010C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Vertical Reuse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34A08-4E2F-50E8-4E11-2C2891577CDA}"/>
              </a:ext>
            </a:extLst>
          </p:cNvPr>
          <p:cNvSpPr/>
          <p:nvPr/>
        </p:nvSpPr>
        <p:spPr>
          <a:xfrm>
            <a:off x="3032347" y="1569648"/>
            <a:ext cx="2103120" cy="2011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qps_usr_mem_periph_api_pkg</a:t>
            </a:r>
          </a:p>
          <a:p>
            <a:pPr algn="ctr"/>
            <a:endParaRPr lang="en-US" sz="1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30D572-9DE5-6037-0F97-543EBC344185}"/>
              </a:ext>
            </a:extLst>
          </p:cNvPr>
          <p:cNvGrpSpPr/>
          <p:nvPr/>
        </p:nvGrpSpPr>
        <p:grpSpPr>
          <a:xfrm>
            <a:off x="3105499" y="1843960"/>
            <a:ext cx="1965960" cy="1670851"/>
            <a:chOff x="5466413" y="3362760"/>
            <a:chExt cx="1965960" cy="1345794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A71E6D3-2BFA-C6B2-A58D-EA1FD5244F68}"/>
                </a:ext>
              </a:extLst>
            </p:cNvPr>
            <p:cNvSpPr/>
            <p:nvPr/>
          </p:nvSpPr>
          <p:spPr>
            <a:xfrm>
              <a:off x="5466413" y="3362760"/>
              <a:ext cx="19659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qps_usr_mem_periph_api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22CE03B-8371-7552-EE52-8D5EA2719A17}"/>
                </a:ext>
              </a:extLst>
            </p:cNvPr>
            <p:cNvSpPr/>
            <p:nvPr/>
          </p:nvSpPr>
          <p:spPr>
            <a:xfrm>
              <a:off x="5466413" y="3545640"/>
              <a:ext cx="1965960" cy="1162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map_intf_seqs</a:t>
              </a:r>
              <a:r>
                <a:rPr lang="en-US" sz="10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</a:t>
              </a:r>
            </a:p>
            <a:p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do_fill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do_ctrl_p2m()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do_data_p2m()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A7A7498-82ED-9868-34BC-508C97109398}"/>
              </a:ext>
            </a:extLst>
          </p:cNvPr>
          <p:cNvGrpSpPr/>
          <p:nvPr/>
        </p:nvGrpSpPr>
        <p:grpSpPr>
          <a:xfrm>
            <a:off x="5649680" y="4411963"/>
            <a:ext cx="5962201" cy="1144063"/>
            <a:chOff x="3781538" y="5084595"/>
            <a:chExt cx="5962201" cy="11440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0DC5CF-5DAD-472F-069C-F10073C7BCCE}"/>
                </a:ext>
              </a:extLst>
            </p:cNvPr>
            <p:cNvSpPr/>
            <p:nvPr/>
          </p:nvSpPr>
          <p:spPr>
            <a:xfrm>
              <a:off x="3781538" y="5084595"/>
              <a:ext cx="5962201" cy="1144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72000" rIns="108000" bIns="7200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5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ctrl_bus_pkg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8236A4-0850-3092-3DE7-13EB8A694B89}"/>
                </a:ext>
              </a:extLst>
            </p:cNvPr>
            <p:cNvGrpSpPr/>
            <p:nvPr/>
          </p:nvGrpSpPr>
          <p:grpSpPr>
            <a:xfrm>
              <a:off x="3918699" y="5354240"/>
              <a:ext cx="2103120" cy="820174"/>
              <a:chOff x="5466413" y="3362760"/>
              <a:chExt cx="2103120" cy="820174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E9F4F16-E1F0-DB0A-51E9-9EE402FA83F8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210312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uvmf_ctrl_bus_pss_if_api</a:t>
                </a:r>
                <a:endParaRPr lang="en-US" sz="1000" b="1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CEAB7FC-CAE2-2C8D-4340-8FF5204DF0CC}"/>
                  </a:ext>
                </a:extLst>
              </p:cNvPr>
              <p:cNvSpPr/>
              <p:nvPr/>
            </p:nvSpPr>
            <p:spPr>
              <a:xfrm>
                <a:off x="5466413" y="3542372"/>
                <a:ext cx="2103120" cy="6405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read32()</a:t>
                </a:r>
              </a:p>
              <a:p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write32()</a:t>
                </a:r>
              </a:p>
              <a:p>
                <a:r>
                  <a:rPr lang="en-US" sz="1000" b="1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setup()</a:t>
                </a:r>
              </a:p>
              <a:p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do_transfer</a:t>
                </a:r>
                <a:r>
                  <a:rPr lang="en-US" sz="1000" b="1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0C5383-F84E-491A-8CAC-357B184C62DD}"/>
                </a:ext>
              </a:extLst>
            </p:cNvPr>
            <p:cNvGrpSpPr/>
            <p:nvPr/>
          </p:nvGrpSpPr>
          <p:grpSpPr>
            <a:xfrm>
              <a:off x="7831870" y="5153072"/>
              <a:ext cx="1717986" cy="946571"/>
              <a:chOff x="5466413" y="3362760"/>
              <a:chExt cx="1717986" cy="94657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8950246-A8DA-2280-1C70-D1969B8422DC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717986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ctrl_bus_api_sequence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8273B6B-D4EF-A1AF-C71B-C39CE368E7FC}"/>
                  </a:ext>
                </a:extLst>
              </p:cNvPr>
              <p:cNvSpPr/>
              <p:nvPr/>
            </p:nvSpPr>
            <p:spPr>
              <a:xfrm>
                <a:off x="5466413" y="3545639"/>
                <a:ext cx="1717986" cy="7636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read32()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write32()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do_transfer()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24" name="TextBox 75">
              <a:extLst>
                <a:ext uri="{FF2B5EF4-FFF2-40B4-BE49-F238E27FC236}">
                  <a16:creationId xmlns:a16="http://schemas.microsoft.com/office/drawing/2014/main" id="{BC7B8EAC-E3AA-D562-23A2-88FFD42750F2}"/>
                </a:ext>
              </a:extLst>
            </p:cNvPr>
            <p:cNvSpPr txBox="1"/>
            <p:nvPr/>
          </p:nvSpPr>
          <p:spPr>
            <a:xfrm>
              <a:off x="4625978" y="5646870"/>
              <a:ext cx="1395842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seq</a:t>
              </a:r>
              <a:endPara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B623389-6F3D-A686-3C8E-B9FE4722642C}"/>
                </a:ext>
              </a:extLst>
            </p:cNvPr>
            <p:cNvCxnSpPr>
              <a:cxnSpLocks/>
              <a:stCxn id="84" idx="1"/>
              <a:endCxn id="24" idx="3"/>
            </p:cNvCxnSpPr>
            <p:nvPr/>
          </p:nvCxnSpPr>
          <p:spPr>
            <a:xfrm flipH="1">
              <a:off x="6021820" y="5717797"/>
              <a:ext cx="1810050" cy="601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DAA91DB-EF1F-DEF2-969E-B022F4DE400A}"/>
              </a:ext>
            </a:extLst>
          </p:cNvPr>
          <p:cNvSpPr/>
          <p:nvPr/>
        </p:nvSpPr>
        <p:spPr>
          <a:xfrm>
            <a:off x="2720742" y="5252086"/>
            <a:ext cx="164691" cy="13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cxnSp>
        <p:nvCxnSpPr>
          <p:cNvPr id="33" name="Straight Arrow Connector 36">
            <a:extLst>
              <a:ext uri="{FF2B5EF4-FFF2-40B4-BE49-F238E27FC236}">
                <a16:creationId xmlns:a16="http://schemas.microsoft.com/office/drawing/2014/main" id="{521F4B97-2D2C-9D2E-4CAC-0C75FF9725EC}"/>
              </a:ext>
            </a:extLst>
          </p:cNvPr>
          <p:cNvCxnSpPr>
            <a:cxnSpLocks/>
          </p:cNvCxnSpPr>
          <p:nvPr/>
        </p:nvCxnSpPr>
        <p:spPr>
          <a:xfrm>
            <a:off x="2988444" y="5051182"/>
            <a:ext cx="2798398" cy="217091"/>
          </a:xfrm>
          <a:prstGeom prst="bentConnector3">
            <a:avLst>
              <a:gd name="adj1" fmla="val 305"/>
            </a:avLst>
          </a:prstGeom>
          <a:ln w="9525">
            <a:solidFill>
              <a:schemeClr val="tx1"/>
            </a:solidFill>
            <a:headEnd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905F9E6-319D-45A7-2F33-9B362478A613}"/>
              </a:ext>
            </a:extLst>
          </p:cNvPr>
          <p:cNvSpPr/>
          <p:nvPr/>
        </p:nvSpPr>
        <p:spPr>
          <a:xfrm>
            <a:off x="7707080" y="4010072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C7CC93-3377-E2DB-FBDA-0CF11AC9F5AE}"/>
              </a:ext>
            </a:extLst>
          </p:cNvPr>
          <p:cNvSpPr/>
          <p:nvPr/>
        </p:nvSpPr>
        <p:spPr>
          <a:xfrm>
            <a:off x="7661360" y="4055792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cxnSp>
        <p:nvCxnSpPr>
          <p:cNvPr id="36" name="Straight Arrow Connector 36">
            <a:extLst>
              <a:ext uri="{FF2B5EF4-FFF2-40B4-BE49-F238E27FC236}">
                <a16:creationId xmlns:a16="http://schemas.microsoft.com/office/drawing/2014/main" id="{7F5EEAFF-4665-0762-F1EC-C4AA1B3019AD}"/>
              </a:ext>
            </a:extLst>
          </p:cNvPr>
          <p:cNvCxnSpPr>
            <a:cxnSpLocks/>
            <a:stCxn id="85" idx="3"/>
          </p:cNvCxnSpPr>
          <p:nvPr/>
        </p:nvCxnSpPr>
        <p:spPr>
          <a:xfrm flipV="1">
            <a:off x="7889961" y="4104372"/>
            <a:ext cx="2762475" cy="668676"/>
          </a:xfrm>
          <a:prstGeom prst="bentConnector3">
            <a:avLst>
              <a:gd name="adj1" fmla="val 58620"/>
            </a:avLst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E452D5-A922-527A-CDD5-B9B6D487176E}"/>
              </a:ext>
            </a:extLst>
          </p:cNvPr>
          <p:cNvGrpSpPr/>
          <p:nvPr/>
        </p:nvGrpSpPr>
        <p:grpSpPr>
          <a:xfrm>
            <a:off x="7478480" y="2497524"/>
            <a:ext cx="1737360" cy="1554480"/>
            <a:chOff x="7086439" y="3428657"/>
            <a:chExt cx="1737360" cy="155448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5EDC935-79DA-BC91-436B-3068821D3CC6}"/>
                </a:ext>
              </a:extLst>
            </p:cNvPr>
            <p:cNvSpPr/>
            <p:nvPr/>
          </p:nvSpPr>
          <p:spPr>
            <a:xfrm>
              <a:off x="7086439" y="3428657"/>
              <a:ext cx="1737360" cy="1554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qps_usr_periph_api_pkg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sz="1000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E712E4F-245E-DC3A-F52F-127DDCD0A4F2}"/>
                </a:ext>
              </a:extLst>
            </p:cNvPr>
            <p:cNvGrpSpPr/>
            <p:nvPr/>
          </p:nvGrpSpPr>
          <p:grpSpPr>
            <a:xfrm>
              <a:off x="7223599" y="3683894"/>
              <a:ext cx="1463040" cy="1232891"/>
              <a:chOff x="5466413" y="3362760"/>
              <a:chExt cx="1463040" cy="99303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2546253-4E3A-1166-98B1-9B539521C77A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46304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qps_usr_periph_api</a:t>
                </a:r>
                <a:endParaRPr lang="en-US" sz="1000" b="1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C7E6FCE-E416-C57B-D1CD-2F57B40C0E0B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1463040" cy="810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map_intf_seqs()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do_ldmem()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do_ctrl_p2m()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do_data_p2m()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77" name="TextBox 132">
              <a:extLst>
                <a:ext uri="{FF2B5EF4-FFF2-40B4-BE49-F238E27FC236}">
                  <a16:creationId xmlns:a16="http://schemas.microsoft.com/office/drawing/2014/main" id="{77318D70-40BC-14A6-AB9A-A16E529F77BB}"/>
                </a:ext>
              </a:extLst>
            </p:cNvPr>
            <p:cNvSpPr txBox="1"/>
            <p:nvPr/>
          </p:nvSpPr>
          <p:spPr>
            <a:xfrm>
              <a:off x="7676475" y="3953264"/>
              <a:ext cx="1005840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ctrl_if_api</a:t>
              </a:r>
            </a:p>
          </p:txBody>
        </p:sp>
        <p:sp>
          <p:nvSpPr>
            <p:cNvPr id="78" name="TextBox 133">
              <a:extLst>
                <a:ext uri="{FF2B5EF4-FFF2-40B4-BE49-F238E27FC236}">
                  <a16:creationId xmlns:a16="http://schemas.microsoft.com/office/drawing/2014/main" id="{883D2799-4A95-E3CB-4E1A-1AA9C6709F2E}"/>
                </a:ext>
              </a:extLst>
            </p:cNvPr>
            <p:cNvSpPr txBox="1"/>
            <p:nvPr/>
          </p:nvSpPr>
          <p:spPr>
            <a:xfrm>
              <a:off x="7676475" y="4113988"/>
              <a:ext cx="1005840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latin typeface="Consolas" panose="020B0609020204030204" pitchFamily="49" charset="0"/>
                </a:rPr>
                <a:t>data</a:t>
              </a:r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_if_api</a:t>
              </a:r>
              <a:endPara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9F4E76A-F8D8-4C16-9484-DCE293359E09}"/>
              </a:ext>
            </a:extLst>
          </p:cNvPr>
          <p:cNvSpPr/>
          <p:nvPr/>
        </p:nvSpPr>
        <p:spPr>
          <a:xfrm>
            <a:off x="10038780" y="818853"/>
            <a:ext cx="1554480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pss_if_resources_pkg</a:t>
            </a:r>
          </a:p>
          <a:p>
            <a:pPr algn="ctr"/>
            <a:endParaRPr lang="en-US" sz="10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3DE402-31B2-4936-3EC2-4D4E62D1CA1E}"/>
              </a:ext>
            </a:extLst>
          </p:cNvPr>
          <p:cNvGrpSpPr/>
          <p:nvPr/>
        </p:nvGrpSpPr>
        <p:grpSpPr>
          <a:xfrm>
            <a:off x="10175940" y="1119094"/>
            <a:ext cx="1280160" cy="731520"/>
            <a:chOff x="5466413" y="3362760"/>
            <a:chExt cx="1280160" cy="73152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72226A6-923F-5A62-19FB-8D57FC521DB7}"/>
                </a:ext>
              </a:extLst>
            </p:cNvPr>
            <p:cNvSpPr/>
            <p:nvPr/>
          </p:nvSpPr>
          <p:spPr>
            <a:xfrm>
              <a:off x="5466413" y="3362760"/>
              <a:ext cx="12801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pss_if_api_base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942F761-7D02-79B3-9E8C-AFFAE2F834E9}"/>
                </a:ext>
              </a:extLst>
            </p:cNvPr>
            <p:cNvSpPr/>
            <p:nvPr/>
          </p:nvSpPr>
          <p:spPr>
            <a:xfrm>
              <a:off x="5466413" y="3545640"/>
              <a:ext cx="128016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read32()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write32()</a:t>
              </a:r>
            </a:p>
            <a:p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do_transfer()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0BD4D9E-16EB-2A50-6438-3B3CA2B43C7D}"/>
              </a:ext>
            </a:extLst>
          </p:cNvPr>
          <p:cNvSpPr/>
          <p:nvPr/>
        </p:nvSpPr>
        <p:spPr>
          <a:xfrm>
            <a:off x="9933885" y="780854"/>
            <a:ext cx="222576" cy="9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ABC383-24A0-F43B-0E49-7B498CC69F41}"/>
              </a:ext>
            </a:extLst>
          </p:cNvPr>
          <p:cNvGrpSpPr/>
          <p:nvPr/>
        </p:nvGrpSpPr>
        <p:grpSpPr>
          <a:xfrm>
            <a:off x="5649680" y="1642774"/>
            <a:ext cx="1737360" cy="1554480"/>
            <a:chOff x="7039729" y="2527479"/>
            <a:chExt cx="1737360" cy="155448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BE51DED-E977-A16D-6015-C01FC2B5C008}"/>
                </a:ext>
              </a:extLst>
            </p:cNvPr>
            <p:cNvSpPr/>
            <p:nvPr/>
          </p:nvSpPr>
          <p:spPr>
            <a:xfrm>
              <a:off x="7039729" y="2527479"/>
              <a:ext cx="1737360" cy="1554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qps_usr_mem_api_pkg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sz="1000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4501FEB-78D8-C336-C9F7-A009F7333C65}"/>
                </a:ext>
              </a:extLst>
            </p:cNvPr>
            <p:cNvGrpSpPr/>
            <p:nvPr/>
          </p:nvGrpSpPr>
          <p:grpSpPr>
            <a:xfrm>
              <a:off x="7178363" y="2794610"/>
              <a:ext cx="1463040" cy="1232891"/>
              <a:chOff x="5466413" y="3362760"/>
              <a:chExt cx="1463040" cy="99303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8ADA20B-8E7A-9701-CCFB-E81875F7F2A5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146304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dirty="0" err="1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qps_usr_mem_api</a:t>
                </a:r>
                <a:endParaRPr lang="en-US" sz="1000" b="1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F17E735-08FB-C9A0-C25A-152015B6D8E7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1463040" cy="8101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map_intf_seqs()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do_fill()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do_ctrl_p2m()</a:t>
                </a:r>
              </a:p>
              <a:p>
                <a:r>
                  <a:rPr lang="en-US" sz="1000" b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do_data_p2m()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69" name="TextBox 145">
              <a:extLst>
                <a:ext uri="{FF2B5EF4-FFF2-40B4-BE49-F238E27FC236}">
                  <a16:creationId xmlns:a16="http://schemas.microsoft.com/office/drawing/2014/main" id="{93A13A7D-F231-D99F-9A9F-804062AAE4C0}"/>
                </a:ext>
              </a:extLst>
            </p:cNvPr>
            <p:cNvSpPr txBox="1"/>
            <p:nvPr/>
          </p:nvSpPr>
          <p:spPr>
            <a:xfrm>
              <a:off x="7623202" y="3063979"/>
              <a:ext cx="1018201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ctrl_if_api</a:t>
              </a:r>
            </a:p>
          </p:txBody>
        </p:sp>
        <p:sp>
          <p:nvSpPr>
            <p:cNvPr id="70" name="TextBox 147">
              <a:extLst>
                <a:ext uri="{FF2B5EF4-FFF2-40B4-BE49-F238E27FC236}">
                  <a16:creationId xmlns:a16="http://schemas.microsoft.com/office/drawing/2014/main" id="{AF98FF8F-D693-9305-A0FB-6F3F8C08C115}"/>
                </a:ext>
              </a:extLst>
            </p:cNvPr>
            <p:cNvSpPr txBox="1"/>
            <p:nvPr/>
          </p:nvSpPr>
          <p:spPr>
            <a:xfrm>
              <a:off x="7623202" y="3224703"/>
              <a:ext cx="1018201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>
                  <a:latin typeface="Consolas" panose="020B0609020204030204" pitchFamily="49" charset="0"/>
                </a:rPr>
                <a:t>data</a:t>
              </a:r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_if_api</a:t>
              </a:r>
              <a:endPara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cxnSp>
        <p:nvCxnSpPr>
          <p:cNvPr id="42" name="Straight Arrow Connector 56">
            <a:extLst>
              <a:ext uri="{FF2B5EF4-FFF2-40B4-BE49-F238E27FC236}">
                <a16:creationId xmlns:a16="http://schemas.microsoft.com/office/drawing/2014/main" id="{9229DCDB-7DB5-64D7-B4E1-54D3B6A3D9E3}"/>
              </a:ext>
            </a:extLst>
          </p:cNvPr>
          <p:cNvCxnSpPr>
            <a:cxnSpLocks/>
            <a:stCxn id="80" idx="1"/>
            <a:endCxn id="57" idx="2"/>
          </p:cNvCxnSpPr>
          <p:nvPr/>
        </p:nvCxnSpPr>
        <p:spPr>
          <a:xfrm rot="10800000">
            <a:off x="5385974" y="3049953"/>
            <a:ext cx="2229667" cy="432785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56">
            <a:extLst>
              <a:ext uri="{FF2B5EF4-FFF2-40B4-BE49-F238E27FC236}">
                <a16:creationId xmlns:a16="http://schemas.microsoft.com/office/drawing/2014/main" id="{C0A7400F-D90C-F2AC-FBD0-D5A16736B346}"/>
              </a:ext>
            </a:extLst>
          </p:cNvPr>
          <p:cNvCxnSpPr>
            <a:cxnSpLocks/>
            <a:stCxn id="60" idx="2"/>
            <a:endCxn id="69" idx="3"/>
          </p:cNvCxnSpPr>
          <p:nvPr/>
        </p:nvCxnSpPr>
        <p:spPr>
          <a:xfrm rot="5400000">
            <a:off x="8054949" y="903746"/>
            <a:ext cx="548877" cy="2156066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56">
            <a:extLst>
              <a:ext uri="{FF2B5EF4-FFF2-40B4-BE49-F238E27FC236}">
                <a16:creationId xmlns:a16="http://schemas.microsoft.com/office/drawing/2014/main" id="{B5B54DE6-A106-E9C4-9EF1-3E1DA3BCFC41}"/>
              </a:ext>
            </a:extLst>
          </p:cNvPr>
          <p:cNvCxnSpPr>
            <a:cxnSpLocks/>
            <a:stCxn id="61" idx="2"/>
            <a:endCxn id="70" idx="3"/>
          </p:cNvCxnSpPr>
          <p:nvPr/>
        </p:nvCxnSpPr>
        <p:spPr>
          <a:xfrm rot="5400000">
            <a:off x="8047653" y="1057175"/>
            <a:ext cx="563468" cy="2156066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56">
            <a:extLst>
              <a:ext uri="{FF2B5EF4-FFF2-40B4-BE49-F238E27FC236}">
                <a16:creationId xmlns:a16="http://schemas.microsoft.com/office/drawing/2014/main" id="{0652D003-6207-C2C3-BD0B-1FC2EE4B318A}"/>
              </a:ext>
            </a:extLst>
          </p:cNvPr>
          <p:cNvCxnSpPr>
            <a:cxnSpLocks/>
            <a:stCxn id="60" idx="2"/>
            <a:endCxn id="77" idx="3"/>
          </p:cNvCxnSpPr>
          <p:nvPr/>
        </p:nvCxnSpPr>
        <p:spPr>
          <a:xfrm rot="5400000">
            <a:off x="8545021" y="2236676"/>
            <a:ext cx="1391734" cy="333064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56">
            <a:extLst>
              <a:ext uri="{FF2B5EF4-FFF2-40B4-BE49-F238E27FC236}">
                <a16:creationId xmlns:a16="http://schemas.microsoft.com/office/drawing/2014/main" id="{DE93561B-B425-BC49-4609-380A1E8943A2}"/>
              </a:ext>
            </a:extLst>
          </p:cNvPr>
          <p:cNvCxnSpPr>
            <a:cxnSpLocks/>
            <a:stCxn id="60" idx="2"/>
            <a:endCxn id="78" idx="3"/>
          </p:cNvCxnSpPr>
          <p:nvPr/>
        </p:nvCxnSpPr>
        <p:spPr>
          <a:xfrm rot="5400000">
            <a:off x="8464659" y="2317038"/>
            <a:ext cx="1552458" cy="333064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56">
            <a:extLst>
              <a:ext uri="{FF2B5EF4-FFF2-40B4-BE49-F238E27FC236}">
                <a16:creationId xmlns:a16="http://schemas.microsoft.com/office/drawing/2014/main" id="{E90674C3-2AC4-F26F-FDC3-010FB5DE3A14}"/>
              </a:ext>
            </a:extLst>
          </p:cNvPr>
          <p:cNvCxnSpPr>
            <a:cxnSpLocks/>
            <a:stCxn id="74" idx="1"/>
            <a:endCxn id="56" idx="0"/>
          </p:cNvCxnSpPr>
          <p:nvPr/>
        </p:nvCxnSpPr>
        <p:spPr>
          <a:xfrm rot="10800000" flipV="1">
            <a:off x="5385974" y="1576293"/>
            <a:ext cx="4789967" cy="158833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57">
            <a:extLst>
              <a:ext uri="{FF2B5EF4-FFF2-40B4-BE49-F238E27FC236}">
                <a16:creationId xmlns:a16="http://schemas.microsoft.com/office/drawing/2014/main" id="{9DEF7055-3113-5CAD-9D0F-9AC9B852C71B}"/>
              </a:ext>
            </a:extLst>
          </p:cNvPr>
          <p:cNvSpPr txBox="1"/>
          <p:nvPr/>
        </p:nvSpPr>
        <p:spPr>
          <a:xfrm>
            <a:off x="3662414" y="2093406"/>
            <a:ext cx="1395842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mem_ctrl_if_api</a:t>
            </a:r>
          </a:p>
        </p:txBody>
      </p:sp>
      <p:sp>
        <p:nvSpPr>
          <p:cNvPr id="49" name="TextBox 158">
            <a:extLst>
              <a:ext uri="{FF2B5EF4-FFF2-40B4-BE49-F238E27FC236}">
                <a16:creationId xmlns:a16="http://schemas.microsoft.com/office/drawing/2014/main" id="{E8669A19-71E4-3D8B-39D3-23452241E443}"/>
              </a:ext>
            </a:extLst>
          </p:cNvPr>
          <p:cNvSpPr txBox="1"/>
          <p:nvPr/>
        </p:nvSpPr>
        <p:spPr>
          <a:xfrm>
            <a:off x="3662414" y="2254130"/>
            <a:ext cx="1395842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periph_ctrl_if_api</a:t>
            </a:r>
            <a:endParaRPr lang="en-US" sz="1000" b="1" dirty="0" err="1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0" name="TextBox 159">
            <a:extLst>
              <a:ext uri="{FF2B5EF4-FFF2-40B4-BE49-F238E27FC236}">
                <a16:creationId xmlns:a16="http://schemas.microsoft.com/office/drawing/2014/main" id="{5430E548-134E-5A19-66CE-E4F8DF8AE737}"/>
              </a:ext>
            </a:extLst>
          </p:cNvPr>
          <p:cNvSpPr txBox="1"/>
          <p:nvPr/>
        </p:nvSpPr>
        <p:spPr>
          <a:xfrm>
            <a:off x="3662414" y="2412685"/>
            <a:ext cx="1395842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latin typeface="Consolas" panose="020B0609020204030204" pitchFamily="49" charset="0"/>
              </a:rPr>
              <a:t>qps_usr_mem</a:t>
            </a:r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_api</a:t>
            </a:r>
            <a:endParaRPr lang="en-US" sz="1000" b="1" dirty="0" err="1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1" name="TextBox 160">
            <a:extLst>
              <a:ext uri="{FF2B5EF4-FFF2-40B4-BE49-F238E27FC236}">
                <a16:creationId xmlns:a16="http://schemas.microsoft.com/office/drawing/2014/main" id="{01A69756-4315-679F-2402-228BEB25BC1C}"/>
              </a:ext>
            </a:extLst>
          </p:cNvPr>
          <p:cNvSpPr txBox="1"/>
          <p:nvPr/>
        </p:nvSpPr>
        <p:spPr>
          <a:xfrm>
            <a:off x="3662414" y="2569616"/>
            <a:ext cx="1395842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latin typeface="Consolas" panose="020B0609020204030204" pitchFamily="49" charset="0"/>
              </a:rPr>
              <a:t>qps_usr_periph</a:t>
            </a:r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_api</a:t>
            </a:r>
            <a:endParaRPr lang="en-US" sz="1000" b="1" dirty="0" err="1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6">
            <a:extLst>
              <a:ext uri="{FF2B5EF4-FFF2-40B4-BE49-F238E27FC236}">
                <a16:creationId xmlns:a16="http://schemas.microsoft.com/office/drawing/2014/main" id="{8FAFC31F-7E73-84E4-FDDA-7EFB9C3BF394}"/>
              </a:ext>
            </a:extLst>
          </p:cNvPr>
          <p:cNvCxnSpPr>
            <a:cxnSpLocks/>
            <a:stCxn id="55" idx="2"/>
            <a:endCxn id="48" idx="3"/>
          </p:cNvCxnSpPr>
          <p:nvPr/>
        </p:nvCxnSpPr>
        <p:spPr>
          <a:xfrm rot="5400000">
            <a:off x="4977157" y="1761534"/>
            <a:ext cx="489916" cy="327717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43">
            <a:extLst>
              <a:ext uri="{FF2B5EF4-FFF2-40B4-BE49-F238E27FC236}">
                <a16:creationId xmlns:a16="http://schemas.microsoft.com/office/drawing/2014/main" id="{376E04B2-C979-7E9F-56E8-943E584F5DB3}"/>
              </a:ext>
            </a:extLst>
          </p:cNvPr>
          <p:cNvCxnSpPr>
            <a:cxnSpLocks/>
            <a:stCxn id="55" idx="2"/>
            <a:endCxn id="49" idx="3"/>
          </p:cNvCxnSpPr>
          <p:nvPr/>
        </p:nvCxnSpPr>
        <p:spPr>
          <a:xfrm rot="5400000">
            <a:off x="4896795" y="1841896"/>
            <a:ext cx="650640" cy="327717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6">
            <a:extLst>
              <a:ext uri="{FF2B5EF4-FFF2-40B4-BE49-F238E27FC236}">
                <a16:creationId xmlns:a16="http://schemas.microsoft.com/office/drawing/2014/main" id="{833734DA-A92A-08A7-0EE9-49CA0D4273AB}"/>
              </a:ext>
            </a:extLst>
          </p:cNvPr>
          <p:cNvCxnSpPr>
            <a:cxnSpLocks/>
            <a:stCxn id="58" idx="0"/>
            <a:endCxn id="51" idx="3"/>
          </p:cNvCxnSpPr>
          <p:nvPr/>
        </p:nvCxnSpPr>
        <p:spPr>
          <a:xfrm rot="16200000" flipV="1">
            <a:off x="5020419" y="2684397"/>
            <a:ext cx="403392" cy="327717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DB9B9025-02EC-B1DF-2872-0124974ADA58}"/>
              </a:ext>
            </a:extLst>
          </p:cNvPr>
          <p:cNvSpPr/>
          <p:nvPr/>
        </p:nvSpPr>
        <p:spPr>
          <a:xfrm>
            <a:off x="5340253" y="1588994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63E1EB-375A-A41C-A3D5-F5FA2F3B2048}"/>
              </a:ext>
            </a:extLst>
          </p:cNvPr>
          <p:cNvSpPr/>
          <p:nvPr/>
        </p:nvSpPr>
        <p:spPr>
          <a:xfrm>
            <a:off x="5340253" y="1735127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33B317-9485-A86D-18A5-4C9D7EC17E31}"/>
              </a:ext>
            </a:extLst>
          </p:cNvPr>
          <p:cNvSpPr/>
          <p:nvPr/>
        </p:nvSpPr>
        <p:spPr>
          <a:xfrm>
            <a:off x="5340253" y="2958512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8A08D0-AB32-61EF-CB4D-D2B2FDA55E3F}"/>
              </a:ext>
            </a:extLst>
          </p:cNvPr>
          <p:cNvSpPr/>
          <p:nvPr/>
        </p:nvSpPr>
        <p:spPr>
          <a:xfrm>
            <a:off x="5340253" y="3049952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cxnSp>
        <p:nvCxnSpPr>
          <p:cNvPr id="59" name="Straight Arrow Connector 56">
            <a:extLst>
              <a:ext uri="{FF2B5EF4-FFF2-40B4-BE49-F238E27FC236}">
                <a16:creationId xmlns:a16="http://schemas.microsoft.com/office/drawing/2014/main" id="{CA01981C-EF69-4D5D-8B6B-AB18BB527D81}"/>
              </a:ext>
            </a:extLst>
          </p:cNvPr>
          <p:cNvCxnSpPr>
            <a:cxnSpLocks/>
            <a:endCxn id="50" idx="3"/>
          </p:cNvCxnSpPr>
          <p:nvPr/>
        </p:nvCxnSpPr>
        <p:spPr>
          <a:xfrm rot="10800000">
            <a:off x="5058257" y="2489630"/>
            <a:ext cx="728585" cy="425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D659CF22-8592-C257-9357-E990534D20E5}"/>
              </a:ext>
            </a:extLst>
          </p:cNvPr>
          <p:cNvSpPr/>
          <p:nvPr/>
        </p:nvSpPr>
        <p:spPr>
          <a:xfrm>
            <a:off x="9361700" y="1615901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FB800B-6AF4-D2A0-C627-81E5CBE56CAA}"/>
              </a:ext>
            </a:extLst>
          </p:cNvPr>
          <p:cNvSpPr/>
          <p:nvPr/>
        </p:nvSpPr>
        <p:spPr>
          <a:xfrm>
            <a:off x="9361700" y="1762034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cxnSp>
        <p:nvCxnSpPr>
          <p:cNvPr id="62" name="Straight Arrow Connector 56">
            <a:extLst>
              <a:ext uri="{FF2B5EF4-FFF2-40B4-BE49-F238E27FC236}">
                <a16:creationId xmlns:a16="http://schemas.microsoft.com/office/drawing/2014/main" id="{60EE6267-89DD-DC8F-3AF1-1FF7CB4332E8}"/>
              </a:ext>
            </a:extLst>
          </p:cNvPr>
          <p:cNvCxnSpPr>
            <a:cxnSpLocks/>
            <a:stCxn id="74" idx="1"/>
            <a:endCxn id="61" idx="0"/>
          </p:cNvCxnSpPr>
          <p:nvPr/>
        </p:nvCxnSpPr>
        <p:spPr>
          <a:xfrm rot="10800000" flipV="1">
            <a:off x="9407420" y="1576294"/>
            <a:ext cx="768520" cy="185740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56">
            <a:extLst>
              <a:ext uri="{FF2B5EF4-FFF2-40B4-BE49-F238E27FC236}">
                <a16:creationId xmlns:a16="http://schemas.microsoft.com/office/drawing/2014/main" id="{F356330F-D956-04B9-1ABE-F5C9EDACA0BD}"/>
              </a:ext>
            </a:extLst>
          </p:cNvPr>
          <p:cNvCxnSpPr>
            <a:cxnSpLocks/>
            <a:stCxn id="74" idx="2"/>
          </p:cNvCxnSpPr>
          <p:nvPr/>
        </p:nvCxnSpPr>
        <p:spPr>
          <a:xfrm rot="5400000">
            <a:off x="9271229" y="2566939"/>
            <a:ext cx="2261117" cy="828467"/>
          </a:xfrm>
          <a:prstGeom prst="bentConnector3">
            <a:avLst>
              <a:gd name="adj1" fmla="val 99708"/>
            </a:avLst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34DBACF3-8F7B-4604-1483-76BDCD001D86}"/>
              </a:ext>
            </a:extLst>
          </p:cNvPr>
          <p:cNvSpPr/>
          <p:nvPr/>
        </p:nvSpPr>
        <p:spPr>
          <a:xfrm>
            <a:off x="12003518" y="2312260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150535F-96B3-5AEB-BB31-BAD4933B4C56}"/>
              </a:ext>
            </a:extLst>
          </p:cNvPr>
          <p:cNvSpPr/>
          <p:nvPr/>
        </p:nvSpPr>
        <p:spPr>
          <a:xfrm>
            <a:off x="12003518" y="2458393"/>
            <a:ext cx="91440" cy="9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4FC7F22-3724-87A4-1373-5012E1AF1A92}"/>
              </a:ext>
            </a:extLst>
          </p:cNvPr>
          <p:cNvGrpSpPr/>
          <p:nvPr/>
        </p:nvGrpSpPr>
        <p:grpSpPr>
          <a:xfrm>
            <a:off x="544326" y="4085406"/>
            <a:ext cx="2103120" cy="1323918"/>
            <a:chOff x="5466413" y="4362138"/>
            <a:chExt cx="2103120" cy="1323918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B407BAAF-0576-C067-E769-21A8328334A3}"/>
                </a:ext>
              </a:extLst>
            </p:cNvPr>
            <p:cNvSpPr/>
            <p:nvPr/>
          </p:nvSpPr>
          <p:spPr>
            <a:xfrm>
              <a:off x="5466413" y="4362138"/>
              <a:ext cx="210312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qps_usr_mem_per_mapping_seq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2A693B5-C9E6-4A0B-9A1A-9028746744D6}"/>
                </a:ext>
              </a:extLst>
            </p:cNvPr>
            <p:cNvSpPr/>
            <p:nvPr/>
          </p:nvSpPr>
          <p:spPr>
            <a:xfrm>
              <a:off x="5466413" y="4545017"/>
              <a:ext cx="2103120" cy="1141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b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do_fill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()</a:t>
              </a:r>
            </a:p>
            <a:p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do_ldmem</a:t>
              </a:r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do_mem_p2m()</a:t>
              </a:r>
            </a:p>
            <a:p>
              <a:r>
                <a: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rPr>
                <a:t>do_periph_p2m()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4E9CB76-FEC2-D9EF-B60B-71BED7B1279B}"/>
              </a:ext>
            </a:extLst>
          </p:cNvPr>
          <p:cNvGrpSpPr/>
          <p:nvPr/>
        </p:nvGrpSpPr>
        <p:grpSpPr>
          <a:xfrm>
            <a:off x="544326" y="2718502"/>
            <a:ext cx="2103120" cy="1132806"/>
            <a:chOff x="5466413" y="3362760"/>
            <a:chExt cx="2103120" cy="64008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D45E0D3-7CDD-1224-BC6F-AF63E477DA49}"/>
                </a:ext>
              </a:extLst>
            </p:cNvPr>
            <p:cNvSpPr/>
            <p:nvPr/>
          </p:nvSpPr>
          <p:spPr>
            <a:xfrm>
              <a:off x="5466413" y="3362760"/>
              <a:ext cx="2103120" cy="1828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>
                  <a:solidFill>
                    <a:schemeClr val="tx1"/>
                  </a:solidFill>
                  <a:latin typeface="Consolas" panose="020B0609020204030204" pitchFamily="49" charset="0"/>
                </a:rPr>
                <a:t>qps_gen_sequence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F4FD351-0BF6-2600-60AB-7D4B17CB18AE}"/>
                </a:ext>
              </a:extLst>
            </p:cNvPr>
            <p:cNvSpPr/>
            <p:nvPr/>
          </p:nvSpPr>
          <p:spPr>
            <a:xfrm>
              <a:off x="5466413" y="3545640"/>
              <a:ext cx="2103120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604B50A-E209-3069-3F99-0251806097FC}"/>
              </a:ext>
            </a:extLst>
          </p:cNvPr>
          <p:cNvCxnSpPr>
            <a:stCxn id="145" idx="0"/>
            <a:endCxn id="144" idx="2"/>
          </p:cNvCxnSpPr>
          <p:nvPr/>
        </p:nvCxnSpPr>
        <p:spPr>
          <a:xfrm flipV="1">
            <a:off x="1595886" y="3851308"/>
            <a:ext cx="0" cy="234098"/>
          </a:xfrm>
          <a:prstGeom prst="straightConnector1">
            <a:avLst/>
          </a:prstGeom>
          <a:ln w="95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BE4B14A-9DE5-AC6B-C2A6-D6EF58A40E4E}"/>
              </a:ext>
            </a:extLst>
          </p:cNvPr>
          <p:cNvCxnSpPr>
            <a:cxnSpLocks/>
            <a:stCxn id="143" idx="0"/>
            <a:endCxn id="142" idx="2"/>
          </p:cNvCxnSpPr>
          <p:nvPr/>
        </p:nvCxnSpPr>
        <p:spPr>
          <a:xfrm flipV="1">
            <a:off x="1595886" y="2376066"/>
            <a:ext cx="0" cy="342436"/>
          </a:xfrm>
          <a:prstGeom prst="straightConnector1">
            <a:avLst/>
          </a:prstGeom>
          <a:ln w="95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62">
            <a:extLst>
              <a:ext uri="{FF2B5EF4-FFF2-40B4-BE49-F238E27FC236}">
                <a16:creationId xmlns:a16="http://schemas.microsoft.com/office/drawing/2014/main" id="{65EF7D2C-F6A9-A586-EEAD-A5B1E64B32B0}"/>
              </a:ext>
            </a:extLst>
          </p:cNvPr>
          <p:cNvSpPr txBox="1"/>
          <p:nvPr/>
        </p:nvSpPr>
        <p:spPr>
          <a:xfrm>
            <a:off x="1251443" y="4455448"/>
            <a:ext cx="1395842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mem_ctrl_if_api</a:t>
            </a:r>
            <a:endParaRPr lang="en-US" sz="1000" b="1" dirty="0" err="1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7" name="TextBox 63">
            <a:extLst>
              <a:ext uri="{FF2B5EF4-FFF2-40B4-BE49-F238E27FC236}">
                <a16:creationId xmlns:a16="http://schemas.microsoft.com/office/drawing/2014/main" id="{09B47F65-558F-B1E1-5A66-2232CF6B52F8}"/>
              </a:ext>
            </a:extLst>
          </p:cNvPr>
          <p:cNvSpPr txBox="1"/>
          <p:nvPr/>
        </p:nvSpPr>
        <p:spPr>
          <a:xfrm>
            <a:off x="1251443" y="4615128"/>
            <a:ext cx="1395842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periph_ctrl_if_api</a:t>
            </a:r>
            <a:endParaRPr lang="en-US" sz="10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8" name="TextBox 64">
            <a:extLst>
              <a:ext uri="{FF2B5EF4-FFF2-40B4-BE49-F238E27FC236}">
                <a16:creationId xmlns:a16="http://schemas.microsoft.com/office/drawing/2014/main" id="{861ECAF3-BC83-707F-E771-A9963236849C}"/>
              </a:ext>
            </a:extLst>
          </p:cNvPr>
          <p:cNvSpPr txBox="1"/>
          <p:nvPr/>
        </p:nvSpPr>
        <p:spPr>
          <a:xfrm>
            <a:off x="742261" y="4300508"/>
            <a:ext cx="1905024" cy="1538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>
                <a:latin typeface="Consolas" panose="020B0609020204030204" pitchFamily="49" charset="0"/>
              </a:rPr>
              <a:t>qps_usr_mem_periph</a:t>
            </a:r>
            <a:r>
              <a:rPr lang="en-US" sz="1000" b="1">
                <a:solidFill>
                  <a:schemeClr val="tx1"/>
                </a:solidFill>
                <a:latin typeface="Consolas" panose="020B0609020204030204" pitchFamily="49" charset="0"/>
              </a:rPr>
              <a:t>_api</a:t>
            </a:r>
            <a:endParaRPr lang="en-US" sz="1000" b="1" dirty="0" err="1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1BB3736-CB15-BA8E-03CB-DA0F73B64540}"/>
              </a:ext>
            </a:extLst>
          </p:cNvPr>
          <p:cNvGrpSpPr/>
          <p:nvPr/>
        </p:nvGrpSpPr>
        <p:grpSpPr>
          <a:xfrm>
            <a:off x="544326" y="1735986"/>
            <a:ext cx="2103120" cy="719551"/>
            <a:chOff x="87121" y="1389993"/>
            <a:chExt cx="2103120" cy="71955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8828DFA-F2BD-C662-7673-9CECAE03247C}"/>
                </a:ext>
              </a:extLst>
            </p:cNvPr>
            <p:cNvGrpSpPr/>
            <p:nvPr/>
          </p:nvGrpSpPr>
          <p:grpSpPr>
            <a:xfrm>
              <a:off x="87121" y="1389993"/>
              <a:ext cx="2103120" cy="640080"/>
              <a:chOff x="5466413" y="3362760"/>
              <a:chExt cx="2103120" cy="640080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AFB9B4C-00EE-328C-E9EF-B214E4884304}"/>
                  </a:ext>
                </a:extLst>
              </p:cNvPr>
              <p:cNvSpPr/>
              <p:nvPr/>
            </p:nvSpPr>
            <p:spPr>
              <a:xfrm>
                <a:off x="5466413" y="3362760"/>
                <a:ext cx="210312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mem_per_bench_sequence_base</a:t>
                </a:r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3BA10B1D-9046-A749-9E4C-B4A460C0219C}"/>
                  </a:ext>
                </a:extLst>
              </p:cNvPr>
              <p:cNvSpPr/>
              <p:nvPr/>
            </p:nvSpPr>
            <p:spPr>
              <a:xfrm>
                <a:off x="5466413" y="3545640"/>
                <a:ext cx="21031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000" b="1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139" name="TextBox 176">
              <a:extLst>
                <a:ext uri="{FF2B5EF4-FFF2-40B4-BE49-F238E27FC236}">
                  <a16:creationId xmlns:a16="http://schemas.microsoft.com/office/drawing/2014/main" id="{E952BABD-D0DB-D865-DE34-35495B0B9814}"/>
                </a:ext>
              </a:extLst>
            </p:cNvPr>
            <p:cNvSpPr txBox="1"/>
            <p:nvPr/>
          </p:nvSpPr>
          <p:spPr>
            <a:xfrm>
              <a:off x="778949" y="1642087"/>
              <a:ext cx="1395842" cy="15388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mem_ctrl_</a:t>
              </a:r>
              <a:r>
                <a:rPr lang="en-US" sz="1000" b="1" dirty="0" err="1">
                  <a:latin typeface="Consolas" panose="020B0609020204030204" pitchFamily="49" charset="0"/>
                </a:rPr>
                <a:t>sequencer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0" name="TextBox 177">
              <a:extLst>
                <a:ext uri="{FF2B5EF4-FFF2-40B4-BE49-F238E27FC236}">
                  <a16:creationId xmlns:a16="http://schemas.microsoft.com/office/drawing/2014/main" id="{A442D73E-12F8-E1D4-770D-62150D9BFE10}"/>
                </a:ext>
              </a:extLst>
            </p:cNvPr>
            <p:cNvSpPr txBox="1"/>
            <p:nvPr/>
          </p:nvSpPr>
          <p:spPr>
            <a:xfrm>
              <a:off x="645302" y="1801767"/>
              <a:ext cx="1529489" cy="307777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1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periph_ctrl_</a:t>
              </a:r>
              <a:r>
                <a:rPr lang="en-US" sz="1000" b="1" dirty="0" err="1">
                  <a:latin typeface="Consolas" panose="020B0609020204030204" pitchFamily="49" charset="0"/>
                </a:rPr>
                <a:t>sequencer</a:t>
              </a:r>
              <a:endParaRPr lang="en-US" sz="1000" b="1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id="{C5D48249-A8E9-35F8-6D99-030868A59D56}"/>
              </a:ext>
            </a:extLst>
          </p:cNvPr>
          <p:cNvCxnSpPr>
            <a:cxnSpLocks/>
            <a:stCxn id="90" idx="1"/>
          </p:cNvCxnSpPr>
          <p:nvPr/>
        </p:nvCxnSpPr>
        <p:spPr>
          <a:xfrm rot="10800000" flipV="1">
            <a:off x="2641329" y="2792920"/>
            <a:ext cx="464171" cy="160490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7">
            <a:extLst>
              <a:ext uri="{FF2B5EF4-FFF2-40B4-BE49-F238E27FC236}">
                <a16:creationId xmlns:a16="http://schemas.microsoft.com/office/drawing/2014/main" id="{9A97825B-3392-8558-6930-09A9DA4259C1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74093" y="4728869"/>
            <a:ext cx="699318" cy="347115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1">
            <a:extLst>
              <a:ext uri="{FF2B5EF4-FFF2-40B4-BE49-F238E27FC236}">
                <a16:creationId xmlns:a16="http://schemas.microsoft.com/office/drawing/2014/main" id="{BA0266B8-C446-15FE-539A-4DFF81235D84}"/>
              </a:ext>
            </a:extLst>
          </p:cNvPr>
          <p:cNvCxnSpPr>
            <a:cxnSpLocks/>
          </p:cNvCxnSpPr>
          <p:nvPr/>
        </p:nvCxnSpPr>
        <p:spPr>
          <a:xfrm rot="16200000" flipV="1">
            <a:off x="2542363" y="4808709"/>
            <a:ext cx="539638" cy="347115"/>
          </a:xfrm>
          <a:prstGeom prst="bentConnector2">
            <a:avLst/>
          </a:prstGeom>
          <a:ln w="9525">
            <a:solidFill>
              <a:schemeClr val="tx1"/>
            </a:solidFill>
            <a:headEnd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C03968F-1969-4784-5B8F-19096705EFD0}"/>
              </a:ext>
            </a:extLst>
          </p:cNvPr>
          <p:cNvSpPr/>
          <p:nvPr/>
        </p:nvSpPr>
        <p:spPr>
          <a:xfrm>
            <a:off x="637388" y="3080300"/>
            <a:ext cx="1632885" cy="758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do_fill</a:t>
            </a:r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do_ldmem</a:t>
            </a:r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do_mem_p2m()</a:t>
            </a:r>
          </a:p>
          <a:p>
            <a:r>
              <a:rPr lang="en-US" sz="1000" b="1" dirty="0">
                <a:solidFill>
                  <a:schemeClr val="tx1"/>
                </a:solidFill>
                <a:latin typeface="Consolas" panose="020B0609020204030204" pitchFamily="49" charset="0"/>
              </a:rPr>
              <a:t>do_periph_p2m()</a:t>
            </a:r>
          </a:p>
        </p:txBody>
      </p:sp>
    </p:spTree>
    <p:extLst>
      <p:ext uri="{BB962C8B-B14F-4D97-AF65-F5344CB8AC3E}">
        <p14:creationId xmlns:p14="http://schemas.microsoft.com/office/powerpoint/2010/main" val="136312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8132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7363"/>
            <a:ext cx="10842524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Reusable pipe between PSS and VIP described</a:t>
            </a:r>
          </a:p>
          <a:p>
            <a:pPr lvl="1">
              <a:buClr>
                <a:schemeClr val="tx1"/>
              </a:buClr>
            </a:pPr>
            <a:r>
              <a:rPr lang="en-US" sz="2200" dirty="0"/>
              <a:t>Leverages </a:t>
            </a:r>
            <a:r>
              <a:rPr lang="en-US" sz="2000" dirty="0"/>
              <a:t>User Defined DUT Operation API’s used by PSS from block to top</a:t>
            </a:r>
          </a:p>
          <a:p>
            <a:pPr lvl="1">
              <a:buClr>
                <a:schemeClr val="tx1"/>
              </a:buClr>
            </a:pPr>
            <a:r>
              <a:rPr lang="en-US" sz="2000" dirty="0"/>
              <a:t>Leverages sequences provided by any VIP </a:t>
            </a:r>
          </a:p>
          <a:p>
            <a:pPr lvl="1">
              <a:buClr>
                <a:schemeClr val="tx1"/>
              </a:buClr>
            </a:pPr>
            <a:endParaRPr lang="en-US" sz="2600" dirty="0"/>
          </a:p>
          <a:p>
            <a:pPr>
              <a:buClr>
                <a:schemeClr val="tx1"/>
              </a:buClr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Infrastructure Provided by Siemens EDA</a:t>
            </a:r>
          </a:p>
          <a:p>
            <a:pPr lvl="1">
              <a:buClr>
                <a:schemeClr val="tx1"/>
              </a:buClr>
            </a:pPr>
            <a:r>
              <a:rPr lang="en-US" sz="2200" dirty="0"/>
              <a:t>PSS side sequence generated by Questa Portable Stimulus Compiler for both On-The-Fly and Pre-Generated flows</a:t>
            </a:r>
          </a:p>
          <a:p>
            <a:pPr lvl="1">
              <a:buClr>
                <a:schemeClr val="tx1"/>
              </a:buClr>
            </a:pPr>
            <a:r>
              <a:rPr lang="en-US" sz="2200" dirty="0"/>
              <a:t>VIP side sequence provided by Avery VIP</a:t>
            </a:r>
          </a:p>
          <a:p>
            <a:pPr lvl="1">
              <a:buClr>
                <a:schemeClr val="tx1"/>
              </a:buClr>
            </a:pPr>
            <a:r>
              <a:rPr lang="en-US" sz="2200" dirty="0"/>
              <a:t>Reusable pipe generated by and integrated into test bench by  UVM Framework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63A8EF-1C62-5CE9-5CAE-5D8E358A7B14}"/>
              </a:ext>
            </a:extLst>
          </p:cNvPr>
          <p:cNvGrpSpPr/>
          <p:nvPr/>
        </p:nvGrpSpPr>
        <p:grpSpPr>
          <a:xfrm>
            <a:off x="8772524" y="365125"/>
            <a:ext cx="1962151" cy="949325"/>
            <a:chOff x="3713747" y="2205789"/>
            <a:chExt cx="5983706" cy="2342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500A14-C0CB-2843-D97B-4A3F42CEC934}"/>
                </a:ext>
              </a:extLst>
            </p:cNvPr>
            <p:cNvSpPr/>
            <p:nvPr/>
          </p:nvSpPr>
          <p:spPr>
            <a:xfrm>
              <a:off x="3713747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6D65BA-F59D-9B1A-1746-AEA3AB3E1CC1}"/>
                </a:ext>
              </a:extLst>
            </p:cNvPr>
            <p:cNvSpPr/>
            <p:nvPr/>
          </p:nvSpPr>
          <p:spPr>
            <a:xfrm>
              <a:off x="9248274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A00700-4677-2BA6-F912-06B437A04A25}"/>
                </a:ext>
              </a:extLst>
            </p:cNvPr>
            <p:cNvSpPr/>
            <p:nvPr/>
          </p:nvSpPr>
          <p:spPr>
            <a:xfrm>
              <a:off x="4162926" y="2358189"/>
              <a:ext cx="5085348" cy="19972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06422958-5E0A-AC8E-AC8F-57681F2DBB34}"/>
              </a:ext>
            </a:extLst>
          </p:cNvPr>
          <p:cNvSpPr/>
          <p:nvPr/>
        </p:nvSpPr>
        <p:spPr>
          <a:xfrm>
            <a:off x="7426455" y="325509"/>
            <a:ext cx="1133862" cy="109523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5DDD425-E1C6-8918-2A06-EC0EA54E9BD2}"/>
              </a:ext>
            </a:extLst>
          </p:cNvPr>
          <p:cNvSpPr/>
          <p:nvPr/>
        </p:nvSpPr>
        <p:spPr>
          <a:xfrm>
            <a:off x="10917171" y="276129"/>
            <a:ext cx="1027102" cy="109523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VIP</a:t>
            </a:r>
          </a:p>
        </p:txBody>
      </p:sp>
    </p:spTree>
    <p:extLst>
      <p:ext uri="{BB962C8B-B14F-4D97-AF65-F5344CB8AC3E}">
        <p14:creationId xmlns:p14="http://schemas.microsoft.com/office/powerpoint/2010/main" val="10552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tritionist Answers Your Questions – JM Nutrition">
            <a:extLst>
              <a:ext uri="{FF2B5EF4-FFF2-40B4-BE49-F238E27FC236}">
                <a16:creationId xmlns:a16="http://schemas.microsoft.com/office/drawing/2014/main" id="{3E73C3D2-73F7-42E1-A236-1F6B3C9B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30" y="428626"/>
            <a:ext cx="6117140" cy="54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C525A-A9B8-7775-51DB-19845AF0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E48D-FB7F-03AD-B1D7-691B8072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Connecting PSS model to VIP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CEDE5814-BC51-2D81-C411-556B628A2DCF}"/>
              </a:ext>
            </a:extLst>
          </p:cNvPr>
          <p:cNvSpPr/>
          <p:nvPr/>
        </p:nvSpPr>
        <p:spPr>
          <a:xfrm>
            <a:off x="336884" y="1466994"/>
            <a:ext cx="2470485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 Model</a:t>
            </a:r>
          </a:p>
        </p:txBody>
      </p:sp>
    </p:spTree>
    <p:extLst>
      <p:ext uri="{BB962C8B-B14F-4D97-AF65-F5344CB8AC3E}">
        <p14:creationId xmlns:p14="http://schemas.microsoft.com/office/powerpoint/2010/main" val="252786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7ED23-9D30-12A2-66BD-13CEACC07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5BD7-EB94-54C3-6565-6236C300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Connecting PSS model to VIP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3F4B95-55E7-F56E-D76C-E75C2557E185}"/>
              </a:ext>
            </a:extLst>
          </p:cNvPr>
          <p:cNvSpPr/>
          <p:nvPr/>
        </p:nvSpPr>
        <p:spPr>
          <a:xfrm>
            <a:off x="336884" y="1466994"/>
            <a:ext cx="2470485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 Model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7FD0B1A-BA2B-8349-0F9E-2DDFC7058D1E}"/>
              </a:ext>
            </a:extLst>
          </p:cNvPr>
          <p:cNvSpPr/>
          <p:nvPr/>
        </p:nvSpPr>
        <p:spPr>
          <a:xfrm>
            <a:off x="9376611" y="1466994"/>
            <a:ext cx="2237873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VIP</a:t>
            </a:r>
          </a:p>
          <a:p>
            <a:pPr algn="ctr"/>
            <a:r>
              <a:rPr lang="en-US" sz="1400" dirty="0"/>
              <a:t>(TB entry point)</a:t>
            </a:r>
          </a:p>
        </p:txBody>
      </p:sp>
    </p:spTree>
    <p:extLst>
      <p:ext uri="{BB962C8B-B14F-4D97-AF65-F5344CB8AC3E}">
        <p14:creationId xmlns:p14="http://schemas.microsoft.com/office/powerpoint/2010/main" val="157601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F8556-5170-E3C2-50A3-E8F65A58C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ABB9-504A-7A09-4E7C-322827AD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Connecting PSS model to VIP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1F9799-8360-B534-4A05-5097CB7F4F1A}"/>
              </a:ext>
            </a:extLst>
          </p:cNvPr>
          <p:cNvGrpSpPr/>
          <p:nvPr/>
        </p:nvGrpSpPr>
        <p:grpSpPr>
          <a:xfrm>
            <a:off x="2919663" y="1702039"/>
            <a:ext cx="6352674" cy="1719658"/>
            <a:chOff x="3713747" y="2205789"/>
            <a:chExt cx="5983706" cy="2342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D817FF-5204-A819-9842-1E5B666A7386}"/>
                </a:ext>
              </a:extLst>
            </p:cNvPr>
            <p:cNvSpPr/>
            <p:nvPr/>
          </p:nvSpPr>
          <p:spPr>
            <a:xfrm>
              <a:off x="3713747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AA34FD-5677-1740-2C75-91BD7B918F04}"/>
                </a:ext>
              </a:extLst>
            </p:cNvPr>
            <p:cNvSpPr/>
            <p:nvPr/>
          </p:nvSpPr>
          <p:spPr>
            <a:xfrm>
              <a:off x="9248274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5299D4-CC5B-9533-102D-9AA5262BF689}"/>
                </a:ext>
              </a:extLst>
            </p:cNvPr>
            <p:cNvSpPr/>
            <p:nvPr/>
          </p:nvSpPr>
          <p:spPr>
            <a:xfrm>
              <a:off x="4162926" y="2358189"/>
              <a:ext cx="5085348" cy="19972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2D8AD281-8848-E5F4-7EA7-A7CC4DDCC087}"/>
              </a:ext>
            </a:extLst>
          </p:cNvPr>
          <p:cNvSpPr/>
          <p:nvPr/>
        </p:nvSpPr>
        <p:spPr>
          <a:xfrm>
            <a:off x="336884" y="1466994"/>
            <a:ext cx="2470485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 Model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E5521B23-EB25-4A8D-144B-5BC9985182C4}"/>
              </a:ext>
            </a:extLst>
          </p:cNvPr>
          <p:cNvSpPr/>
          <p:nvPr/>
        </p:nvSpPr>
        <p:spPr>
          <a:xfrm>
            <a:off x="9376611" y="1466994"/>
            <a:ext cx="2237873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VIP</a:t>
            </a:r>
          </a:p>
          <a:p>
            <a:pPr algn="ctr"/>
            <a:r>
              <a:rPr lang="en-US" sz="1400" dirty="0"/>
              <a:t>(TB entry point)</a:t>
            </a:r>
          </a:p>
        </p:txBody>
      </p:sp>
    </p:spTree>
    <p:extLst>
      <p:ext uri="{BB962C8B-B14F-4D97-AF65-F5344CB8AC3E}">
        <p14:creationId xmlns:p14="http://schemas.microsoft.com/office/powerpoint/2010/main" val="91252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85738-5A4B-05AA-949E-0292ECDB7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A16E-E4D2-EA92-1191-D675EE00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Connecting PSS model to VIP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4E900E-3D27-F3E3-AF86-CA834BCE849E}"/>
              </a:ext>
            </a:extLst>
          </p:cNvPr>
          <p:cNvGrpSpPr/>
          <p:nvPr/>
        </p:nvGrpSpPr>
        <p:grpSpPr>
          <a:xfrm>
            <a:off x="2919663" y="1702039"/>
            <a:ext cx="6352674" cy="1719658"/>
            <a:chOff x="3713747" y="2205789"/>
            <a:chExt cx="5983706" cy="2342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E86AE5-F826-A0D1-D6E0-32F78F51E737}"/>
                </a:ext>
              </a:extLst>
            </p:cNvPr>
            <p:cNvSpPr/>
            <p:nvPr/>
          </p:nvSpPr>
          <p:spPr>
            <a:xfrm>
              <a:off x="3713747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9E026E-5EF1-82B5-3D19-F03B503EFA76}"/>
                </a:ext>
              </a:extLst>
            </p:cNvPr>
            <p:cNvSpPr/>
            <p:nvPr/>
          </p:nvSpPr>
          <p:spPr>
            <a:xfrm>
              <a:off x="9248274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C5E0E1-685F-74FD-1450-73BB2B6C5241}"/>
                </a:ext>
              </a:extLst>
            </p:cNvPr>
            <p:cNvSpPr/>
            <p:nvPr/>
          </p:nvSpPr>
          <p:spPr>
            <a:xfrm>
              <a:off x="4162926" y="2358189"/>
              <a:ext cx="5085348" cy="19972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6696C179-E0C3-5B1B-76E0-7104221AF417}"/>
              </a:ext>
            </a:extLst>
          </p:cNvPr>
          <p:cNvSpPr/>
          <p:nvPr/>
        </p:nvSpPr>
        <p:spPr>
          <a:xfrm>
            <a:off x="336884" y="1466994"/>
            <a:ext cx="2470485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 Model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8911754-0304-FB72-26ED-B792D523156C}"/>
              </a:ext>
            </a:extLst>
          </p:cNvPr>
          <p:cNvSpPr/>
          <p:nvPr/>
        </p:nvSpPr>
        <p:spPr>
          <a:xfrm>
            <a:off x="9376611" y="1466994"/>
            <a:ext cx="2237873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VIP</a:t>
            </a:r>
          </a:p>
          <a:p>
            <a:pPr algn="ctr"/>
            <a:r>
              <a:rPr lang="en-US" sz="1400" dirty="0"/>
              <a:t>(TB entry point)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50D9A-0177-DACB-1971-C119D479B9F1}"/>
              </a:ext>
            </a:extLst>
          </p:cNvPr>
          <p:cNvSpPr txBox="1"/>
          <p:nvPr/>
        </p:nvSpPr>
        <p:spPr>
          <a:xfrm>
            <a:off x="1478284" y="3985600"/>
            <a:ext cx="3359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User Defined DUT Operation API’s</a:t>
            </a:r>
          </a:p>
          <a:p>
            <a:pPr algn="ctr"/>
            <a:r>
              <a:rPr lang="en-US" dirty="0" err="1"/>
              <a:t>do_ldmem</a:t>
            </a:r>
            <a:endParaRPr lang="en-US" dirty="0"/>
          </a:p>
          <a:p>
            <a:pPr algn="ctr"/>
            <a:r>
              <a:rPr lang="en-US" dirty="0" err="1"/>
              <a:t>do_cbfill</a:t>
            </a:r>
            <a:endParaRPr lang="en-US" dirty="0"/>
          </a:p>
          <a:p>
            <a:pPr algn="ctr"/>
            <a:r>
              <a:rPr lang="en-US" dirty="0"/>
              <a:t>do_ctrl_p2m</a:t>
            </a:r>
          </a:p>
          <a:p>
            <a:pPr algn="ctr"/>
            <a:r>
              <a:rPr lang="en-US" dirty="0"/>
              <a:t>do_data_p2m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1F37F7-77D7-1A87-4C50-6AFA15000254}"/>
              </a:ext>
            </a:extLst>
          </p:cNvPr>
          <p:cNvCxnSpPr>
            <a:cxnSpLocks/>
            <a:stCxn id="11" idx="0"/>
            <a:endCxn id="4" idx="2"/>
          </p:cNvCxnSpPr>
          <p:nvPr/>
        </p:nvCxnSpPr>
        <p:spPr>
          <a:xfrm flipH="1" flipV="1">
            <a:off x="3158101" y="3421697"/>
            <a:ext cx="3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15E2-9348-D7F4-61B7-5E66073C0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9462-4E67-46C5-CC7B-C934E2D4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Connecting PSS model to VIP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D35B78-D408-A844-0E78-43B09DAD44C4}"/>
              </a:ext>
            </a:extLst>
          </p:cNvPr>
          <p:cNvGrpSpPr/>
          <p:nvPr/>
        </p:nvGrpSpPr>
        <p:grpSpPr>
          <a:xfrm>
            <a:off x="2919663" y="1702039"/>
            <a:ext cx="6352674" cy="1719658"/>
            <a:chOff x="3713747" y="2205789"/>
            <a:chExt cx="5983706" cy="2342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ABB315-8FFE-3128-0971-7D96D0773824}"/>
                </a:ext>
              </a:extLst>
            </p:cNvPr>
            <p:cNvSpPr/>
            <p:nvPr/>
          </p:nvSpPr>
          <p:spPr>
            <a:xfrm>
              <a:off x="3713747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D8ADDA-68CA-C02E-8FA6-3ACB6241A624}"/>
                </a:ext>
              </a:extLst>
            </p:cNvPr>
            <p:cNvSpPr/>
            <p:nvPr/>
          </p:nvSpPr>
          <p:spPr>
            <a:xfrm>
              <a:off x="9248274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04DBB8-763A-7575-83DB-412F9CE2EB4E}"/>
                </a:ext>
              </a:extLst>
            </p:cNvPr>
            <p:cNvSpPr/>
            <p:nvPr/>
          </p:nvSpPr>
          <p:spPr>
            <a:xfrm>
              <a:off x="4162926" y="2358189"/>
              <a:ext cx="5085348" cy="19972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8D3BF9E-1E89-018C-B949-190A53A67453}"/>
              </a:ext>
            </a:extLst>
          </p:cNvPr>
          <p:cNvSpPr/>
          <p:nvPr/>
        </p:nvSpPr>
        <p:spPr>
          <a:xfrm>
            <a:off x="336884" y="1466994"/>
            <a:ext cx="2470485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 Model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4533BFB-F199-DD41-1459-02A3CF6502E2}"/>
              </a:ext>
            </a:extLst>
          </p:cNvPr>
          <p:cNvSpPr/>
          <p:nvPr/>
        </p:nvSpPr>
        <p:spPr>
          <a:xfrm>
            <a:off x="9376611" y="1466994"/>
            <a:ext cx="2237873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VIP</a:t>
            </a:r>
          </a:p>
          <a:p>
            <a:pPr algn="ctr"/>
            <a:r>
              <a:rPr lang="en-US" sz="1400" dirty="0"/>
              <a:t>(TB entry point)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B0865-6D1E-A77B-3334-9B7986428C60}"/>
              </a:ext>
            </a:extLst>
          </p:cNvPr>
          <p:cNvSpPr txBox="1"/>
          <p:nvPr/>
        </p:nvSpPr>
        <p:spPr>
          <a:xfrm>
            <a:off x="1478283" y="3985600"/>
            <a:ext cx="3359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User Defined DUT Operation API’s</a:t>
            </a:r>
          </a:p>
          <a:p>
            <a:pPr algn="ctr"/>
            <a:r>
              <a:rPr lang="en-US" dirty="0" err="1"/>
              <a:t>do_ldmem</a:t>
            </a:r>
            <a:endParaRPr lang="en-US" dirty="0"/>
          </a:p>
          <a:p>
            <a:pPr algn="ctr"/>
            <a:r>
              <a:rPr lang="en-US" dirty="0" err="1"/>
              <a:t>do_cbfill</a:t>
            </a:r>
            <a:endParaRPr lang="en-US" dirty="0"/>
          </a:p>
          <a:p>
            <a:pPr algn="ctr"/>
            <a:r>
              <a:rPr lang="en-US" dirty="0"/>
              <a:t>do_ctrl_p2m</a:t>
            </a:r>
          </a:p>
          <a:p>
            <a:pPr algn="ctr"/>
            <a:r>
              <a:rPr lang="en-US" dirty="0"/>
              <a:t>do_data_p2m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15D3FF-37F0-82E2-3B39-572D84ED4389}"/>
              </a:ext>
            </a:extLst>
          </p:cNvPr>
          <p:cNvCxnSpPr>
            <a:cxnSpLocks/>
            <a:stCxn id="11" idx="0"/>
            <a:endCxn id="4" idx="2"/>
          </p:cNvCxnSpPr>
          <p:nvPr/>
        </p:nvCxnSpPr>
        <p:spPr>
          <a:xfrm flipH="1" flipV="1">
            <a:off x="3158101" y="3421697"/>
            <a:ext cx="2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F7E45F-4FC9-E8D4-C339-05885248D25C}"/>
              </a:ext>
            </a:extLst>
          </p:cNvPr>
          <p:cNvSpPr txBox="1"/>
          <p:nvPr/>
        </p:nvSpPr>
        <p:spPr>
          <a:xfrm>
            <a:off x="7497709" y="3985600"/>
            <a:ext cx="307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VIP Defined Access Operations</a:t>
            </a:r>
          </a:p>
          <a:p>
            <a:pPr algn="ctr"/>
            <a:r>
              <a:rPr lang="en-US" dirty="0"/>
              <a:t>Sequences</a:t>
            </a:r>
          </a:p>
          <a:p>
            <a:pPr algn="ctr"/>
            <a:r>
              <a:rPr lang="en-US" dirty="0"/>
              <a:t>Sequencers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DB2B16-6F33-0E7F-1F46-324C4C64E2CA}"/>
              </a:ext>
            </a:extLst>
          </p:cNvPr>
          <p:cNvCxnSpPr>
            <a:cxnSpLocks/>
            <a:stCxn id="16" idx="0"/>
            <a:endCxn id="5" idx="2"/>
          </p:cNvCxnSpPr>
          <p:nvPr/>
        </p:nvCxnSpPr>
        <p:spPr>
          <a:xfrm flipV="1">
            <a:off x="9033899" y="3421697"/>
            <a:ext cx="0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4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BE760-9973-2A41-2A96-4B35DB05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D8B5-733A-D0DB-D959-82D31B8E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Connecting PSS model to VIP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CE643A-67FA-CEF4-1C0B-A65D5E4722D8}"/>
              </a:ext>
            </a:extLst>
          </p:cNvPr>
          <p:cNvGrpSpPr/>
          <p:nvPr/>
        </p:nvGrpSpPr>
        <p:grpSpPr>
          <a:xfrm>
            <a:off x="2919663" y="1702039"/>
            <a:ext cx="6352674" cy="1719658"/>
            <a:chOff x="3713747" y="2205789"/>
            <a:chExt cx="5983706" cy="2342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29D7FD-B536-C11C-2B2A-E45331BAABC0}"/>
                </a:ext>
              </a:extLst>
            </p:cNvPr>
            <p:cNvSpPr/>
            <p:nvPr/>
          </p:nvSpPr>
          <p:spPr>
            <a:xfrm>
              <a:off x="3713747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B36D85-A193-7073-5634-44F8D1DC91C0}"/>
                </a:ext>
              </a:extLst>
            </p:cNvPr>
            <p:cNvSpPr/>
            <p:nvPr/>
          </p:nvSpPr>
          <p:spPr>
            <a:xfrm>
              <a:off x="9248274" y="2205789"/>
              <a:ext cx="449179" cy="234214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2E4048-77CB-19EC-660E-E8AA381546CA}"/>
                </a:ext>
              </a:extLst>
            </p:cNvPr>
            <p:cNvSpPr/>
            <p:nvPr/>
          </p:nvSpPr>
          <p:spPr>
            <a:xfrm>
              <a:off x="4162926" y="2358189"/>
              <a:ext cx="5085348" cy="19972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3DE203DA-6867-A5B8-779B-32A12E077593}"/>
              </a:ext>
            </a:extLst>
          </p:cNvPr>
          <p:cNvSpPr/>
          <p:nvPr/>
        </p:nvSpPr>
        <p:spPr>
          <a:xfrm>
            <a:off x="336884" y="1466994"/>
            <a:ext cx="2470485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PSS Model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C9A6C3D-D597-6B7D-F435-E1A776B00175}"/>
              </a:ext>
            </a:extLst>
          </p:cNvPr>
          <p:cNvSpPr/>
          <p:nvPr/>
        </p:nvSpPr>
        <p:spPr>
          <a:xfrm>
            <a:off x="9376611" y="1466994"/>
            <a:ext cx="2237873" cy="21897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VIP</a:t>
            </a:r>
          </a:p>
          <a:p>
            <a:pPr algn="ctr"/>
            <a:r>
              <a:rPr lang="en-US" sz="1400" dirty="0"/>
              <a:t>(TB entry point)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BA9DE-B8EC-FF5E-A608-63CAB4521EE2}"/>
              </a:ext>
            </a:extLst>
          </p:cNvPr>
          <p:cNvSpPr txBox="1"/>
          <p:nvPr/>
        </p:nvSpPr>
        <p:spPr>
          <a:xfrm>
            <a:off x="3948682" y="1946980"/>
            <a:ext cx="4286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PSS Defined Access API’s ( PSS spec 24.10.9)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write32/read32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write_bytes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read_bytes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write_struct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read_struct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DCDCA-1458-D034-621F-8BC260D7CC6B}"/>
              </a:ext>
            </a:extLst>
          </p:cNvPr>
          <p:cNvSpPr txBox="1"/>
          <p:nvPr/>
        </p:nvSpPr>
        <p:spPr>
          <a:xfrm>
            <a:off x="1478283" y="3985600"/>
            <a:ext cx="3359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User Defined DUT Operation API’s</a:t>
            </a:r>
          </a:p>
          <a:p>
            <a:pPr algn="ctr"/>
            <a:r>
              <a:rPr lang="en-US" dirty="0" err="1"/>
              <a:t>do_ldmem</a:t>
            </a:r>
            <a:endParaRPr lang="en-US" dirty="0"/>
          </a:p>
          <a:p>
            <a:pPr algn="ctr"/>
            <a:r>
              <a:rPr lang="en-US" dirty="0" err="1"/>
              <a:t>do_cbfill</a:t>
            </a:r>
            <a:endParaRPr lang="en-US" dirty="0"/>
          </a:p>
          <a:p>
            <a:pPr algn="ctr"/>
            <a:r>
              <a:rPr lang="en-US" dirty="0"/>
              <a:t>do_ctrl_p2m</a:t>
            </a:r>
          </a:p>
          <a:p>
            <a:pPr algn="ctr"/>
            <a:r>
              <a:rPr lang="en-US" dirty="0"/>
              <a:t>do_data_p2m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5B3DE1-47B9-891C-315B-D1A8E31EEFF5}"/>
              </a:ext>
            </a:extLst>
          </p:cNvPr>
          <p:cNvCxnSpPr>
            <a:cxnSpLocks/>
            <a:stCxn id="11" idx="0"/>
            <a:endCxn id="4" idx="2"/>
          </p:cNvCxnSpPr>
          <p:nvPr/>
        </p:nvCxnSpPr>
        <p:spPr>
          <a:xfrm flipH="1" flipV="1">
            <a:off x="3158101" y="3421697"/>
            <a:ext cx="2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FAF914-08E4-CB91-E4C6-54DFDFC77538}"/>
              </a:ext>
            </a:extLst>
          </p:cNvPr>
          <p:cNvSpPr txBox="1"/>
          <p:nvPr/>
        </p:nvSpPr>
        <p:spPr>
          <a:xfrm>
            <a:off x="7497709" y="3985600"/>
            <a:ext cx="307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VIP Defined Access Operations</a:t>
            </a:r>
          </a:p>
          <a:p>
            <a:pPr algn="ctr"/>
            <a:r>
              <a:rPr lang="en-US" dirty="0"/>
              <a:t>Sequences</a:t>
            </a:r>
          </a:p>
          <a:p>
            <a:pPr algn="ctr"/>
            <a:r>
              <a:rPr lang="en-US" dirty="0"/>
              <a:t>Sequencers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EF88B2-ACEC-1EE5-1682-B9BFF1E5371E}"/>
              </a:ext>
            </a:extLst>
          </p:cNvPr>
          <p:cNvCxnSpPr>
            <a:cxnSpLocks/>
            <a:stCxn id="16" idx="0"/>
            <a:endCxn id="5" idx="2"/>
          </p:cNvCxnSpPr>
          <p:nvPr/>
        </p:nvCxnSpPr>
        <p:spPr>
          <a:xfrm flipV="1">
            <a:off x="9033899" y="3421697"/>
            <a:ext cx="0" cy="563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8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F218B-D800-5D13-A002-F751455A3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D9C14-5241-DD6D-3DC0-6A2F1FA3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DUT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ADD8F0-6C1F-0858-3A2F-CE215A6354C5}"/>
              </a:ext>
            </a:extLst>
          </p:cNvPr>
          <p:cNvSpPr/>
          <p:nvPr/>
        </p:nvSpPr>
        <p:spPr>
          <a:xfrm>
            <a:off x="3804674" y="4090603"/>
            <a:ext cx="1371600" cy="1195316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72000" rIns="91440" bIns="72000" rtlCol="0" anchor="t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Memory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ED026F-2670-3F75-54D5-A18B7BA0341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5176274" y="4688261"/>
            <a:ext cx="1842254" cy="0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9310D4-A29F-9309-9E90-C5FB322A29F5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4490474" y="3125182"/>
            <a:ext cx="0" cy="965421"/>
          </a:xfrm>
          <a:prstGeom prst="straightConnector1">
            <a:avLst/>
          </a:prstGeom>
          <a:ln w="381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C1444F-D459-DE6C-2181-B5D694C4B6FA}"/>
              </a:ext>
            </a:extLst>
          </p:cNvPr>
          <p:cNvSpPr txBox="1"/>
          <p:nvPr/>
        </p:nvSpPr>
        <p:spPr>
          <a:xfrm>
            <a:off x="5797543" y="4318929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A1F9C-8038-CA07-85CF-B47A674E7FE3}"/>
              </a:ext>
            </a:extLst>
          </p:cNvPr>
          <p:cNvSpPr txBox="1"/>
          <p:nvPr/>
        </p:nvSpPr>
        <p:spPr>
          <a:xfrm>
            <a:off x="4487673" y="335350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ctrl</a:t>
            </a:r>
          </a:p>
        </p:txBody>
      </p:sp>
    </p:spTree>
    <p:extLst>
      <p:ext uri="{BB962C8B-B14F-4D97-AF65-F5344CB8AC3E}">
        <p14:creationId xmlns:p14="http://schemas.microsoft.com/office/powerpoint/2010/main" val="1074892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C91F567A7BB469ACDE831B75E93B5" ma:contentTypeVersion="14" ma:contentTypeDescription="Create a new document." ma:contentTypeScope="" ma:versionID="60ad777569a93cfc885cedffec2358b7">
  <xsd:schema xmlns:xsd="http://www.w3.org/2001/XMLSchema" xmlns:xs="http://www.w3.org/2001/XMLSchema" xmlns:p="http://schemas.microsoft.com/office/2006/metadata/properties" xmlns:ns3="f9aba1f3-6531-4ad3-8cdb-5683c3101c9e" xmlns:ns4="ed396bc1-8cfd-46e8-bbbb-2cc148337aad" targetNamespace="http://schemas.microsoft.com/office/2006/metadata/properties" ma:root="true" ma:fieldsID="ed6794db1ef122eb49f8efa378438e38" ns3:_="" ns4:_="">
    <xsd:import namespace="f9aba1f3-6531-4ad3-8cdb-5683c3101c9e"/>
    <xsd:import namespace="ed396bc1-8cfd-46e8-bbbb-2cc148337a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SearchPropertie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ba1f3-6531-4ad3-8cdb-5683c3101c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96bc1-8cfd-46e8-bbbb-2cc148337a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d396bc1-8cfd-46e8-bbbb-2cc148337aad" xsi:nil="true"/>
  </documentManagement>
</p:properties>
</file>

<file path=customXml/itemProps1.xml><?xml version="1.0" encoding="utf-8"?>
<ds:datastoreItem xmlns:ds="http://schemas.openxmlformats.org/officeDocument/2006/customXml" ds:itemID="{939EC5D3-0B1C-420A-9CB7-C8BBDD43EA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870868-F7AB-4BE2-B7F4-32F6E9144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ba1f3-6531-4ad3-8cdb-5683c3101c9e"/>
    <ds:schemaRef ds:uri="ed396bc1-8cfd-46e8-bbbb-2cc148337a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8072F4-8CFC-4826-9FD0-AA0A228CA492}">
  <ds:schemaRefs>
    <ds:schemaRef ds:uri="http://purl.org/dc/terms/"/>
    <ds:schemaRef ds:uri="f9aba1f3-6531-4ad3-8cdb-5683c3101c9e"/>
    <ds:schemaRef ds:uri="http://schemas.microsoft.com/office/2006/documentManagement/types"/>
    <ds:schemaRef ds:uri="http://schemas.microsoft.com/office/infopath/2007/PartnerControls"/>
    <ds:schemaRef ds:uri="ed396bc1-8cfd-46e8-bbbb-2cc148337aad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1413</Words>
  <Application>Microsoft Office PowerPoint</Application>
  <PresentationFormat>Widescreen</PresentationFormat>
  <Paragraphs>326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Office Theme</vt:lpstr>
      <vt:lpstr>PSS and Protocol VIP: Like a Hand in a Glove</vt:lpstr>
      <vt:lpstr>Connecting PSS model to VIP</vt:lpstr>
      <vt:lpstr>Connecting PSS model to VIP</vt:lpstr>
      <vt:lpstr>Connecting PSS model to VIP</vt:lpstr>
      <vt:lpstr>Connecting PSS model to VIP</vt:lpstr>
      <vt:lpstr>Connecting PSS model to VIP</vt:lpstr>
      <vt:lpstr>Connecting PSS model to VIP</vt:lpstr>
      <vt:lpstr>Connecting PSS model to VIP</vt:lpstr>
      <vt:lpstr>Example DUT</vt:lpstr>
      <vt:lpstr>Example DUT</vt:lpstr>
      <vt:lpstr>Example DUT</vt:lpstr>
      <vt:lpstr>Example DUT</vt:lpstr>
      <vt:lpstr>Example Test Bench</vt:lpstr>
      <vt:lpstr>Example Test Bench</vt:lpstr>
      <vt:lpstr>Example Test Bench</vt:lpstr>
      <vt:lpstr>Example Test Bench</vt:lpstr>
      <vt:lpstr>A Reusable Pipe</vt:lpstr>
      <vt:lpstr>The VIP End Of The Pipe</vt:lpstr>
      <vt:lpstr>The VIP End Of The Pipe</vt:lpstr>
      <vt:lpstr>The VIP End Of The Pipe</vt:lpstr>
      <vt:lpstr>The PSS End Of The Pipe</vt:lpstr>
      <vt:lpstr>The PSS End Of The Pipe</vt:lpstr>
      <vt:lpstr>Bringing Both Ends Together</vt:lpstr>
      <vt:lpstr>Vertical Reuse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Oden, Robert (DI SW EDA GS NA TS ICV)</cp:lastModifiedBy>
  <cp:revision>94</cp:revision>
  <dcterms:created xsi:type="dcterms:W3CDTF">2021-01-27T14:15:57Z</dcterms:created>
  <dcterms:modified xsi:type="dcterms:W3CDTF">2025-02-09T23:02:02Z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2025-01-29T08:07:32Z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9900ee58-525b-4c2c-bac9-1eb5db5c9716</vt:lpwstr>
  </property>
  <property fmtid="{D5CDD505-2E9C-101B-9397-08002B2CF9AE}" pid="8" name="MSIP_Label_9d258917-277f-42cd-a3cd-14c4e9ee58bc_ContentBits">
    <vt:lpwstr>0</vt:lpwstr>
  </property>
  <property fmtid="{D5CDD505-2E9C-101B-9397-08002B2CF9AE}" pid="9" name="ContentTypeId">
    <vt:lpwstr>0x010100B0BC91F567A7BB469ACDE831B75E93B5</vt:lpwstr>
  </property>
</Properties>
</file>