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64" r:id="rId6"/>
    <p:sldId id="285" r:id="rId7"/>
    <p:sldId id="266" r:id="rId8"/>
    <p:sldId id="284" r:id="rId9"/>
    <p:sldId id="283" r:id="rId10"/>
    <p:sldId id="265" r:id="rId11"/>
    <p:sldId id="281" r:id="rId12"/>
    <p:sldId id="268" r:id="rId13"/>
    <p:sldId id="269" r:id="rId14"/>
    <p:sldId id="270" r:id="rId15"/>
    <p:sldId id="279" r:id="rId16"/>
    <p:sldId id="272" r:id="rId17"/>
    <p:sldId id="27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7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xmlns="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xmlns="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xmlns="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xmlns="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xmlns="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xmlns="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Register Access by Intent: Towards</a:t>
            </a:r>
            <a:br>
              <a:rPr lang="en-US" sz="4400" dirty="0" smtClean="0"/>
            </a:br>
            <a:r>
              <a:rPr lang="en-US" sz="4400" dirty="0" smtClean="0"/>
              <a:t>Generative RAL based Algorithms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xmlns="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Ahmed M. </a:t>
            </a:r>
            <a:r>
              <a:rPr lang="en-US" sz="2800" dirty="0" err="1" smtClean="0"/>
              <a:t>Allam</a:t>
            </a:r>
            <a:endParaRPr lang="en-US" sz="2800" dirty="0" smtClean="0"/>
          </a:p>
          <a:p>
            <a:r>
              <a:rPr lang="en-US" sz="2800" dirty="0" smtClean="0"/>
              <a:t>AMS Verification Consultant, </a:t>
            </a:r>
            <a:r>
              <a:rPr lang="en-US" sz="2800" dirty="0" err="1" smtClean="0"/>
              <a:t>ICpedia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AF4511-8A9D-48EB-A806-0413CA7A1BB5}"/>
              </a:ext>
            </a:extLst>
          </p:cNvPr>
          <p:cNvSpPr/>
          <p:nvPr/>
        </p:nvSpPr>
        <p:spPr>
          <a:xfrm>
            <a:off x="3668404" y="5731099"/>
            <a:ext cx="4855192" cy="1130394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IC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620" y="5781983"/>
            <a:ext cx="239077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META-RAL: RAL Access by Intent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18" y="1687121"/>
            <a:ext cx="801624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META-RAL simulation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45" y="1833991"/>
            <a:ext cx="8923020" cy="37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988862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Bodoni MT Condensed" pitchFamily="18" charset="0"/>
              </a:rPr>
              <a:t>Multi-View RAL</a:t>
            </a:r>
            <a:endParaRPr lang="en-US" b="1" dirty="0">
              <a:latin typeface="Bodoni MT Condense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r>
              <a:rPr lang="en-US" dirty="0" smtClean="0"/>
              <a:t>MV-RAL Architecture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1587503"/>
              </p:ext>
            </p:extLst>
          </p:nvPr>
        </p:nvGraphicFramePr>
        <p:xfrm>
          <a:off x="8207260" y="1786021"/>
          <a:ext cx="2643191" cy="1371600"/>
        </p:xfrm>
        <a:graphic>
          <a:graphicData uri="http://schemas.openxmlformats.org/drawingml/2006/table">
            <a:tbl>
              <a:tblPr/>
              <a:tblGrid>
                <a:gridCol w="775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6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75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powerup</a:t>
                      </a:r>
                    </a:p>
                  </a:txBody>
                  <a:tcPr marL="66441" marR="66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basic_cal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1200" b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adv_cal</a:t>
                      </a:r>
                      <a:endParaRPr lang="en-US" sz="1200" b="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41" marR="66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5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5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5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6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6441" marR="66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3555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3376909"/>
              </p:ext>
            </p:extLst>
          </p:nvPr>
        </p:nvGraphicFramePr>
        <p:xfrm>
          <a:off x="7917605" y="3573889"/>
          <a:ext cx="3827927" cy="1316314"/>
        </p:xfrm>
        <a:graphic>
          <a:graphicData uri="http://schemas.openxmlformats.org/drawingml/2006/table">
            <a:tbl>
              <a:tblPr/>
              <a:tblGrid>
                <a:gridCol w="761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72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8738">
                  <a:extLst>
                    <a:ext uri="{9D8B030D-6E8A-4147-A177-3AD203B41FA5}">
                      <a16:colId xmlns="" xmlns:a16="http://schemas.microsoft.com/office/drawing/2014/main" val="4088540842"/>
                    </a:ext>
                  </a:extLst>
                </a:gridCol>
              </a:tblGrid>
              <a:tr h="2536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Times New Roman"/>
                          <a:ea typeface="Times New Roman"/>
                          <a:cs typeface="Arial"/>
                        </a:rPr>
                        <a:t>scope/reg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pll_pwrup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vreg_pwrup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pll_cal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pll_fsm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6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6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startup_cal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6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pvt_cal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6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vreg_cal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6213" y="1435995"/>
            <a:ext cx="74580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 RAL </a:t>
            </a:r>
            <a:r>
              <a:rPr lang="en-US" sz="1200" dirty="0" smtClean="0"/>
              <a:t>model is always one unit.  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  All </a:t>
            </a:r>
            <a:r>
              <a:rPr lang="en-US" sz="1200" dirty="0" smtClean="0"/>
              <a:t>registers and fields are built </a:t>
            </a:r>
            <a:r>
              <a:rPr lang="en-US" sz="1200" dirty="0" smtClean="0"/>
              <a:t>regardless each </a:t>
            </a:r>
            <a:r>
              <a:rPr lang="en-US" sz="1200" dirty="0" smtClean="0"/>
              <a:t>test utilization.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This </a:t>
            </a:r>
            <a:r>
              <a:rPr lang="en-US" sz="1200" dirty="0" smtClean="0"/>
              <a:t>wastes memory resources and results in performance degradation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The  </a:t>
            </a:r>
            <a:r>
              <a:rPr lang="en-US" sz="1200" dirty="0" smtClean="0"/>
              <a:t>Multi-View RAL framework solves this problem by  building </a:t>
            </a:r>
            <a:r>
              <a:rPr lang="en-US" sz="1200" dirty="0" smtClean="0"/>
              <a:t> registers </a:t>
            </a:r>
            <a:r>
              <a:rPr lang="en-US" sz="1200" dirty="0" smtClean="0"/>
              <a:t>on test </a:t>
            </a:r>
            <a:r>
              <a:rPr lang="en-US" sz="1200" dirty="0" smtClean="0"/>
              <a:t>purpose.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 RAL </a:t>
            </a:r>
            <a:r>
              <a:rPr lang="en-US" sz="1200" dirty="0" smtClean="0"/>
              <a:t>hierarchical architecture </a:t>
            </a:r>
            <a:r>
              <a:rPr lang="en-US" sz="1200" dirty="0" smtClean="0"/>
              <a:t>is decomposed into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ral_view</a:t>
            </a:r>
            <a:r>
              <a:rPr lang="en-US" sz="12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ral_scope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 Here </a:t>
            </a:r>
            <a:r>
              <a:rPr lang="en-US" sz="1200" dirty="0" smtClean="0"/>
              <a:t>we have 3 </a:t>
            </a:r>
            <a:r>
              <a:rPr lang="en-US" sz="1200" dirty="0" err="1" smtClean="0"/>
              <a:t>ral_views</a:t>
            </a:r>
            <a:r>
              <a:rPr lang="en-US" sz="1200" dirty="0" smtClean="0"/>
              <a:t> (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powerup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basic_cal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adv_cal</a:t>
            </a:r>
            <a:r>
              <a:rPr lang="en-US" sz="1200" dirty="0" smtClean="0"/>
              <a:t>) and 4 </a:t>
            </a:r>
            <a:r>
              <a:rPr lang="en-US" sz="1200" dirty="0" err="1" smtClean="0"/>
              <a:t>ral_scopes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control, 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startup_cal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pvt_cal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vreg_cal</a:t>
            </a:r>
            <a:r>
              <a:rPr lang="en-US" sz="1200" dirty="0" smtClean="0"/>
              <a:t>).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 Then </a:t>
            </a:r>
            <a:r>
              <a:rPr lang="en-US" sz="1200" dirty="0" smtClean="0"/>
              <a:t>each </a:t>
            </a:r>
            <a:r>
              <a:rPr lang="en-US" sz="1200" dirty="0" err="1" smtClean="0"/>
              <a:t>ral_scope</a:t>
            </a:r>
            <a:r>
              <a:rPr lang="en-US" sz="1200" dirty="0" smtClean="0"/>
              <a:t> can select which registers and fields to </a:t>
            </a:r>
            <a:r>
              <a:rPr lang="en-US" sz="1200" dirty="0" smtClean="0"/>
              <a:t>build.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 In </a:t>
            </a:r>
            <a:r>
              <a:rPr lang="en-US" sz="1200" dirty="0" smtClean="0"/>
              <a:t>this case, memory can only be allocated to the test accessed registers and fields.</a:t>
            </a:r>
          </a:p>
          <a:p>
            <a:endParaRPr lang="en-US" sz="12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MV-RAL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775" y="1526147"/>
            <a:ext cx="5814203" cy="3824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class</a:t>
            </a:r>
            <a:r>
              <a:rPr lang="en-US" sz="1050" dirty="0" smtClean="0">
                <a:solidFill>
                  <a:srgbClr val="4472C4"/>
                </a:solidFill>
                <a:latin typeface="+mj-lt"/>
                <a:ea typeface="Times New Roman"/>
              </a:rPr>
              <a:t>  </a:t>
            </a:r>
            <a:r>
              <a:rPr lang="en-US" sz="1050" dirty="0" err="1" smtClean="0">
                <a:solidFill>
                  <a:srgbClr val="1F497D"/>
                </a:solidFill>
                <a:latin typeface="+mj-lt"/>
                <a:ea typeface="Times New Roman"/>
              </a:rPr>
              <a:t>rf_reg_block</a:t>
            </a:r>
            <a:r>
              <a:rPr lang="en-US" sz="1050" dirty="0" smtClean="0">
                <a:solidFill>
                  <a:srgbClr val="4472C4"/>
                </a:solidFill>
                <a:latin typeface="+mj-lt"/>
                <a:ea typeface="Times New Roman"/>
              </a:rPr>
              <a:t>   </a:t>
            </a:r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extends</a:t>
            </a:r>
            <a:r>
              <a:rPr lang="en-US" sz="1050" dirty="0" smtClean="0">
                <a:solidFill>
                  <a:srgbClr val="1F497D"/>
                </a:solidFill>
                <a:latin typeface="+mj-lt"/>
                <a:ea typeface="Times New Roman"/>
              </a:rPr>
              <a:t>  </a:t>
            </a:r>
            <a:r>
              <a:rPr lang="en-US" sz="1050" dirty="0" err="1" smtClean="0">
                <a:solidFill>
                  <a:srgbClr val="1F497D"/>
                </a:solidFill>
                <a:latin typeface="+mj-lt"/>
                <a:ea typeface="Times New Roman"/>
              </a:rPr>
              <a:t>uvm_meta_reg_block</a:t>
            </a:r>
            <a:r>
              <a:rPr lang="en-US" sz="1050" dirty="0" smtClean="0">
                <a:solidFill>
                  <a:srgbClr val="4472C4"/>
                </a:solidFill>
                <a:latin typeface="+mj-lt"/>
                <a:ea typeface="Times New Roman"/>
              </a:rPr>
              <a:t>;</a:t>
            </a:r>
            <a:r>
              <a:rPr lang="en-US" sz="1050" dirty="0" smtClean="0">
                <a:latin typeface="+mj-lt"/>
                <a:ea typeface="Times New Roman"/>
              </a:rPr>
              <a:t>  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 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`</a:t>
            </a:r>
            <a:r>
              <a:rPr lang="en-US" sz="1050" dirty="0" err="1" smtClean="0">
                <a:latin typeface="+mj-lt"/>
                <a:ea typeface="Times New Roman"/>
              </a:rPr>
              <a:t>uvm_object_utils</a:t>
            </a:r>
            <a:r>
              <a:rPr lang="en-US" sz="1050" dirty="0" smtClean="0">
                <a:latin typeface="+mj-lt"/>
                <a:ea typeface="Times New Roman"/>
              </a:rPr>
              <a:t>(</a:t>
            </a:r>
            <a:r>
              <a:rPr lang="en-US" sz="1050" dirty="0" err="1" smtClean="0">
                <a:solidFill>
                  <a:srgbClr val="1F497D"/>
                </a:solidFill>
                <a:latin typeface="+mj-lt"/>
                <a:ea typeface="Times New Roman"/>
              </a:rPr>
              <a:t>rf_reg_block</a:t>
            </a:r>
            <a:r>
              <a:rPr lang="en-US" sz="1050" dirty="0" smtClean="0">
                <a:latin typeface="+mj-lt"/>
                <a:ea typeface="Times New Roman"/>
              </a:rPr>
              <a:t>)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 </a:t>
            </a:r>
          </a:p>
          <a:p>
            <a:r>
              <a:rPr lang="en-US" sz="1050" dirty="0" smtClean="0">
                <a:solidFill>
                  <a:srgbClr val="7030A0"/>
                </a:solidFill>
                <a:latin typeface="+mj-lt"/>
                <a:ea typeface="Times New Roman"/>
              </a:rPr>
              <a:t>  string</a:t>
            </a:r>
            <a:r>
              <a:rPr lang="en-US" sz="1050" dirty="0" smtClean="0">
                <a:latin typeface="+mj-lt"/>
                <a:ea typeface="Times New Roman"/>
              </a:rPr>
              <a:t> </a:t>
            </a:r>
            <a:r>
              <a:rPr lang="en-US" sz="1050" dirty="0" err="1" smtClean="0">
                <a:latin typeface="+mj-lt"/>
                <a:ea typeface="Times New Roman"/>
              </a:rPr>
              <a:t>reg_name</a:t>
            </a:r>
            <a:r>
              <a:rPr lang="en-US" sz="1050" dirty="0" smtClean="0">
                <a:latin typeface="+mj-lt"/>
                <a:ea typeface="Times New Roman"/>
              </a:rPr>
              <a:t>;</a:t>
            </a:r>
          </a:p>
          <a:p>
            <a:r>
              <a:rPr lang="en-US" sz="1050" dirty="0" smtClean="0">
                <a:solidFill>
                  <a:srgbClr val="7030A0"/>
                </a:solidFill>
                <a:latin typeface="+mj-lt"/>
                <a:ea typeface="Times New Roman"/>
              </a:rPr>
              <a:t>  </a:t>
            </a:r>
            <a:r>
              <a:rPr lang="en-US" sz="1050" dirty="0" err="1" smtClean="0">
                <a:solidFill>
                  <a:srgbClr val="7030A0"/>
                </a:solidFill>
                <a:latin typeface="+mj-lt"/>
                <a:ea typeface="Times New Roman"/>
              </a:rPr>
              <a:t>ral_view_e</a:t>
            </a:r>
            <a:r>
              <a:rPr lang="en-US" sz="1050" dirty="0" smtClean="0">
                <a:latin typeface="+mj-lt"/>
                <a:ea typeface="Times New Roman"/>
              </a:rPr>
              <a:t> </a:t>
            </a:r>
            <a:r>
              <a:rPr lang="en-US" sz="1050" dirty="0" err="1" smtClean="0">
                <a:latin typeface="+mj-lt"/>
                <a:ea typeface="Times New Roman"/>
              </a:rPr>
              <a:t>ral_view</a:t>
            </a:r>
            <a:r>
              <a:rPr lang="en-US" sz="1050" dirty="0" smtClean="0">
                <a:latin typeface="+mj-lt"/>
                <a:ea typeface="Times New Roman"/>
              </a:rPr>
              <a:t>;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  rand </a:t>
            </a:r>
            <a:r>
              <a:rPr lang="en-US" sz="1050" dirty="0" err="1" smtClean="0">
                <a:latin typeface="+mj-lt"/>
                <a:ea typeface="Times New Roman"/>
              </a:rPr>
              <a:t>pll_ctrl</a:t>
            </a:r>
            <a:r>
              <a:rPr lang="en-US" sz="1050" dirty="0" smtClean="0">
                <a:latin typeface="+mj-lt"/>
                <a:ea typeface="Times New Roman"/>
              </a:rPr>
              <a:t>                                </a:t>
            </a:r>
            <a:r>
              <a:rPr lang="en-US" sz="1050" dirty="0" smtClean="0">
                <a:solidFill>
                  <a:srgbClr val="002060"/>
                </a:solidFill>
                <a:ea typeface="Times New Roman"/>
              </a:rPr>
              <a:t>m_pll1_ctrl</a:t>
            </a:r>
            <a:r>
              <a:rPr lang="en-US" sz="105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1050" dirty="0" smtClean="0">
                <a:latin typeface="+mj-lt"/>
                <a:ea typeface="Times New Roman"/>
              </a:rPr>
              <a:t>;</a:t>
            </a:r>
            <a:endParaRPr lang="en-US" sz="1050" dirty="0" smtClean="0">
              <a:latin typeface="+mj-lt"/>
              <a:ea typeface="Times New Roman"/>
            </a:endParaRPr>
          </a:p>
          <a:p>
            <a:r>
              <a:rPr lang="en-US" sz="1050" dirty="0" smtClean="0">
                <a:latin typeface="+mj-lt"/>
                <a:ea typeface="Times New Roman"/>
              </a:rPr>
              <a:t>  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 </a:t>
            </a:r>
          </a:p>
          <a:p>
            <a:r>
              <a:rPr lang="en-US" sz="1050" dirty="0" smtClean="0">
                <a:solidFill>
                  <a:srgbClr val="4472C4"/>
                </a:solidFill>
                <a:latin typeface="+mj-lt"/>
                <a:ea typeface="Times New Roman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virtual</a:t>
            </a:r>
            <a:r>
              <a:rPr lang="en-US" sz="1050" dirty="0" smtClean="0">
                <a:solidFill>
                  <a:srgbClr val="4472C4"/>
                </a:solidFill>
                <a:latin typeface="+mj-lt"/>
                <a:ea typeface="Times New Roman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function</a:t>
            </a:r>
            <a:r>
              <a:rPr lang="en-US" sz="1050" dirty="0" smtClean="0">
                <a:latin typeface="+mj-lt"/>
                <a:ea typeface="Times New Roman"/>
              </a:rPr>
              <a:t> void build();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    </a:t>
            </a:r>
            <a:r>
              <a:rPr lang="en-US" sz="1050" dirty="0" smtClean="0">
                <a:latin typeface="+mj-lt"/>
                <a:ea typeface="Times New Roman"/>
              </a:rPr>
              <a:t>  </a:t>
            </a:r>
            <a:r>
              <a:rPr lang="en-US" sz="1050" dirty="0" err="1" smtClean="0">
                <a:latin typeface="+mj-lt"/>
                <a:ea typeface="Times New Roman"/>
              </a:rPr>
              <a:t>rf_map</a:t>
            </a:r>
            <a:r>
              <a:rPr lang="en-US" sz="1050" dirty="0" smtClean="0">
                <a:latin typeface="+mj-lt"/>
                <a:ea typeface="Times New Roman"/>
              </a:rPr>
              <a:t> </a:t>
            </a:r>
            <a:r>
              <a:rPr lang="en-US" sz="1050" dirty="0" smtClean="0">
                <a:latin typeface="+mj-lt"/>
                <a:ea typeface="Times New Roman"/>
              </a:rPr>
              <a:t>= </a:t>
            </a:r>
            <a:r>
              <a:rPr lang="en-US" sz="1050" dirty="0" err="1" smtClean="0">
                <a:latin typeface="+mj-lt"/>
                <a:ea typeface="Times New Roman"/>
              </a:rPr>
              <a:t>create_map</a:t>
            </a:r>
            <a:r>
              <a:rPr lang="en-US" sz="1050" dirty="0" smtClean="0">
                <a:latin typeface="+mj-lt"/>
                <a:ea typeface="Times New Roman"/>
              </a:rPr>
              <a:t>("</a:t>
            </a:r>
            <a:r>
              <a:rPr lang="en-US" sz="1050" dirty="0" err="1" smtClean="0">
                <a:latin typeface="+mj-lt"/>
                <a:ea typeface="Times New Roman"/>
              </a:rPr>
              <a:t>rf_map</a:t>
            </a:r>
            <a:r>
              <a:rPr lang="en-US" sz="1050" dirty="0" smtClean="0">
                <a:latin typeface="+mj-lt"/>
                <a:ea typeface="Times New Roman"/>
              </a:rPr>
              <a:t>", 'h0, 8, UVM_LITTLE_ENDIAN, 0);</a:t>
            </a:r>
          </a:p>
          <a:p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  </a:t>
            </a:r>
            <a:r>
              <a:rPr lang="en-US" sz="1050" dirty="0" smtClean="0">
                <a:latin typeface="+mj-lt"/>
                <a:ea typeface="Times New Roman"/>
              </a:rPr>
              <a:t>    </a:t>
            </a:r>
            <a:r>
              <a:rPr lang="en-US" sz="1050" dirty="0" err="1" smtClean="0">
                <a:latin typeface="+mj-lt"/>
                <a:ea typeface="Times New Roman"/>
              </a:rPr>
              <a:t>reg_name</a:t>
            </a:r>
            <a:r>
              <a:rPr lang="en-US" sz="1050" dirty="0" smtClean="0">
                <a:latin typeface="+mj-lt"/>
                <a:ea typeface="Times New Roman"/>
              </a:rPr>
              <a:t> = </a:t>
            </a:r>
            <a:r>
              <a:rPr lang="en-US" sz="1050" dirty="0" smtClean="0">
                <a:latin typeface="+mj-lt"/>
                <a:ea typeface="Times New Roman"/>
              </a:rPr>
              <a:t>"</a:t>
            </a:r>
            <a:r>
              <a:rPr lang="en-US" sz="1050" dirty="0" smtClean="0">
                <a:solidFill>
                  <a:srgbClr val="002060"/>
                </a:solidFill>
                <a:ea typeface="Times New Roman"/>
              </a:rPr>
              <a:t> m_pll1_ctrl</a:t>
            </a:r>
            <a:r>
              <a:rPr lang="en-US" sz="105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1050" dirty="0" smtClean="0">
                <a:latin typeface="+mj-lt"/>
                <a:ea typeface="Times New Roman"/>
              </a:rPr>
              <a:t>";</a:t>
            </a:r>
            <a:endParaRPr lang="en-US" sz="1050" dirty="0" smtClean="0">
              <a:latin typeface="+mj-lt"/>
              <a:ea typeface="Times New Roman"/>
            </a:endParaRPr>
          </a:p>
          <a:p>
            <a:r>
              <a:rPr lang="en-US" sz="1050" dirty="0" smtClean="0">
                <a:solidFill>
                  <a:srgbClr val="0070C0"/>
                </a:solidFill>
                <a:latin typeface="+mj-lt"/>
                <a:ea typeface="Times New Roman"/>
              </a:rPr>
              <a:t>   </a:t>
            </a:r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if</a:t>
            </a:r>
            <a:r>
              <a:rPr lang="en-US" sz="1050" dirty="0" smtClean="0">
                <a:latin typeface="+mj-lt"/>
                <a:ea typeface="Times New Roman"/>
              </a:rPr>
              <a:t>(</a:t>
            </a:r>
            <a:r>
              <a:rPr lang="en-US" sz="1050" dirty="0" err="1" smtClean="0">
                <a:solidFill>
                  <a:srgbClr val="C00000"/>
                </a:solidFill>
                <a:latin typeface="+mj-lt"/>
                <a:ea typeface="Times New Roman"/>
              </a:rPr>
              <a:t>check_reg_build</a:t>
            </a:r>
            <a:r>
              <a:rPr lang="en-US" sz="1050" dirty="0" smtClean="0">
                <a:solidFill>
                  <a:srgbClr val="C00000"/>
                </a:solidFill>
                <a:latin typeface="+mj-lt"/>
                <a:ea typeface="Times New Roman"/>
              </a:rPr>
              <a:t>(</a:t>
            </a:r>
            <a:r>
              <a:rPr lang="en-US" sz="1050" dirty="0" err="1" smtClean="0">
                <a:solidFill>
                  <a:srgbClr val="0000CC"/>
                </a:solidFill>
                <a:latin typeface="+mj-lt"/>
                <a:ea typeface="Times New Roman"/>
              </a:rPr>
              <a:t>ral_view</a:t>
            </a:r>
            <a:r>
              <a:rPr lang="en-US" sz="1050" dirty="0" smtClean="0">
                <a:solidFill>
                  <a:srgbClr val="0000CC"/>
                </a:solidFill>
                <a:latin typeface="+mj-lt"/>
                <a:ea typeface="Times New Roman"/>
              </a:rPr>
              <a:t>, </a:t>
            </a:r>
            <a:r>
              <a:rPr lang="en-US" sz="1050" dirty="0" err="1" smtClean="0">
                <a:solidFill>
                  <a:srgbClr val="0000CC"/>
                </a:solidFill>
                <a:latin typeface="+mj-lt"/>
                <a:ea typeface="Times New Roman"/>
              </a:rPr>
              <a:t>reg_name</a:t>
            </a:r>
            <a:r>
              <a:rPr lang="en-US" sz="1050" dirty="0" smtClean="0">
                <a:latin typeface="+mj-lt"/>
                <a:ea typeface="Times New Roman"/>
              </a:rPr>
              <a:t>) )</a:t>
            </a:r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begin </a:t>
            </a:r>
            <a:r>
              <a:rPr lang="en-US" sz="1050" dirty="0" smtClean="0">
                <a:solidFill>
                  <a:srgbClr val="00B050"/>
                </a:solidFill>
                <a:latin typeface="+mj-lt"/>
                <a:ea typeface="Times New Roman"/>
              </a:rPr>
              <a:t>//Meta-RAL code</a:t>
            </a:r>
            <a:endParaRPr lang="en-US" sz="1050" dirty="0" smtClean="0">
              <a:latin typeface="+mj-lt"/>
              <a:ea typeface="Times New Roman"/>
            </a:endParaRPr>
          </a:p>
          <a:p>
            <a:r>
              <a:rPr lang="en-US" sz="1050" dirty="0" smtClean="0">
                <a:solidFill>
                  <a:srgbClr val="00B050"/>
                </a:solidFill>
                <a:latin typeface="+mj-lt"/>
                <a:ea typeface="Times New Roman"/>
              </a:rPr>
              <a:t>       </a:t>
            </a:r>
            <a:r>
              <a:rPr lang="en-US" sz="1050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/Meta-RAL functionality code</a:t>
            </a:r>
            <a:endParaRPr lang="en-US" sz="1050" dirty="0" smtClean="0">
              <a:latin typeface="+mj-lt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       </a:t>
            </a:r>
            <a:r>
              <a:rPr lang="en-US" sz="1000" dirty="0" smtClean="0">
                <a:solidFill>
                  <a:srgbClr val="002060"/>
                </a:solidFill>
                <a:ea typeface="Times New Roman"/>
              </a:rPr>
              <a:t>m_pll1_ctrl</a:t>
            </a:r>
            <a:r>
              <a:rPr lang="en-US" sz="10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1000" dirty="0" smtClean="0">
                <a:ea typeface="Times New Roman" panose="02020603050405020304" pitchFamily="18" charset="0"/>
              </a:rPr>
              <a:t>= </a:t>
            </a:r>
            <a:r>
              <a:rPr lang="en-US" sz="1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reg_pll1_ctrl</a:t>
            </a:r>
            <a:r>
              <a:rPr lang="en-US" sz="10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000" dirty="0" smtClean="0">
                <a:ea typeface="Times New Roman" panose="02020603050405020304" pitchFamily="18" charset="0"/>
              </a:rPr>
              <a:t>::</a:t>
            </a:r>
            <a:r>
              <a:rPr lang="en-US" sz="1000" dirty="0" err="1" smtClean="0">
                <a:ea typeface="Times New Roman" panose="02020603050405020304" pitchFamily="18" charset="0"/>
              </a:rPr>
              <a:t>type_id</a:t>
            </a:r>
            <a:r>
              <a:rPr lang="en-US" sz="1000" dirty="0" smtClean="0">
                <a:ea typeface="Times New Roman" panose="02020603050405020304" pitchFamily="18" charset="0"/>
              </a:rPr>
              <a:t>::create("</a:t>
            </a:r>
            <a:r>
              <a:rPr lang="en-US" sz="10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1000" dirty="0" smtClean="0">
                <a:solidFill>
                  <a:srgbClr val="002060"/>
                </a:solidFill>
                <a:ea typeface="Times New Roman"/>
              </a:rPr>
              <a:t>m_pll1_ctrl</a:t>
            </a:r>
            <a:r>
              <a:rPr lang="en-US" sz="10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1000" dirty="0" smtClean="0">
                <a:ea typeface="Times New Roman" panose="02020603050405020304" pitchFamily="18" charset="0"/>
              </a:rPr>
              <a:t>"); </a:t>
            </a:r>
            <a:endParaRPr lang="en-US" sz="1000" dirty="0" smtClean="0"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en-US" sz="1000" dirty="0" smtClean="0">
                <a:ea typeface="Times New Roman"/>
              </a:rPr>
              <a:t>        </a:t>
            </a:r>
            <a:r>
              <a:rPr lang="en-US" sz="1000" dirty="0" err="1" smtClean="0">
                <a:ea typeface="Times New Roman"/>
              </a:rPr>
              <a:t>tag_field_by_function</a:t>
            </a:r>
            <a:r>
              <a:rPr lang="en-US" sz="1000" dirty="0" smtClean="0">
                <a:ea typeface="Times New Roman"/>
              </a:rPr>
              <a:t>(m_mpll1_ctrl.enable,ENABLE_PLL1);</a:t>
            </a:r>
            <a:r>
              <a:rPr lang="en-US" sz="1200" dirty="0" smtClean="0">
                <a:latin typeface="+mj-lt"/>
                <a:ea typeface="Times New Roman"/>
              </a:rPr>
              <a:t>  </a:t>
            </a:r>
          </a:p>
          <a:p>
            <a:pPr>
              <a:spcBef>
                <a:spcPts val="0"/>
              </a:spcBef>
            </a:pPr>
            <a:endParaRPr lang="en-US" sz="1050" dirty="0" smtClean="0">
              <a:solidFill>
                <a:srgbClr val="FF0000"/>
              </a:solidFill>
              <a:latin typeface="+mj-lt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en-US" sz="1050" dirty="0" smtClean="0">
                <a:solidFill>
                  <a:srgbClr val="FF0000"/>
                </a:solidFill>
                <a:latin typeface="+mj-lt"/>
                <a:ea typeface="Times New Roman"/>
              </a:rPr>
              <a:t>   end</a:t>
            </a:r>
          </a:p>
          <a:p>
            <a:endParaRPr lang="en-US" sz="1050" dirty="0" smtClean="0">
              <a:solidFill>
                <a:srgbClr val="FF0000"/>
              </a:solidFill>
              <a:latin typeface="+mj-lt"/>
              <a:ea typeface="Times New Roman"/>
            </a:endParaRPr>
          </a:p>
          <a:p>
            <a:r>
              <a:rPr lang="en-US" sz="1050" dirty="0" smtClean="0">
                <a:latin typeface="+mj-lt"/>
                <a:ea typeface="Times New Roman"/>
              </a:rPr>
              <a:t>   </a:t>
            </a:r>
            <a:r>
              <a:rPr lang="en-US" sz="1050" dirty="0" err="1" smtClean="0">
                <a:latin typeface="+mj-lt"/>
                <a:ea typeface="Times New Roman"/>
              </a:rPr>
              <a:t>lock_model</a:t>
            </a:r>
            <a:r>
              <a:rPr lang="en-US" sz="1050" dirty="0" smtClean="0">
                <a:latin typeface="+mj-lt"/>
                <a:ea typeface="Times New Roman"/>
              </a:rPr>
              <a:t> </a:t>
            </a:r>
            <a:r>
              <a:rPr lang="en-US" sz="1050" dirty="0" smtClean="0">
                <a:latin typeface="+mj-lt"/>
                <a:ea typeface="Times New Roman"/>
              </a:rPr>
              <a:t>();</a:t>
            </a:r>
          </a:p>
          <a:p>
            <a:r>
              <a:rPr lang="en-US" sz="1050" dirty="0" smtClean="0">
                <a:latin typeface="+mj-lt"/>
                <a:ea typeface="Times New Roman"/>
              </a:rPr>
              <a:t> </a:t>
            </a:r>
          </a:p>
          <a:p>
            <a:r>
              <a:rPr lang="en-US" sz="1050" dirty="0" smtClean="0">
                <a:solidFill>
                  <a:srgbClr val="0070C0"/>
                </a:solidFill>
                <a:latin typeface="+mj-lt"/>
                <a:ea typeface="Times New Roman"/>
              </a:rPr>
              <a:t>  </a:t>
            </a:r>
            <a:r>
              <a:rPr lang="en-US" sz="1050" dirty="0" err="1" smtClean="0">
                <a:solidFill>
                  <a:srgbClr val="FF0000"/>
                </a:solidFill>
                <a:latin typeface="+mj-lt"/>
                <a:ea typeface="Times New Roman"/>
              </a:rPr>
              <a:t>endfunction</a:t>
            </a:r>
            <a:endParaRPr lang="en-US" sz="1050" dirty="0" smtClean="0">
              <a:latin typeface="+mj-lt"/>
              <a:ea typeface="Times New Roman"/>
            </a:endParaRPr>
          </a:p>
          <a:p>
            <a:r>
              <a:rPr lang="en-US" sz="1050" dirty="0" err="1" smtClean="0">
                <a:solidFill>
                  <a:srgbClr val="FF0000"/>
                </a:solidFill>
                <a:latin typeface="+mj-lt"/>
                <a:ea typeface="Times New Roman"/>
              </a:rPr>
              <a:t>endclass</a:t>
            </a:r>
            <a:endParaRPr lang="en-US" sz="1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RAL-MV performance evaluation</a:t>
            </a:r>
            <a:endParaRPr lang="en-US" dirty="0"/>
          </a:p>
        </p:txBody>
      </p:sp>
      <p:graphicFrame>
        <p:nvGraphicFramePr>
          <p:cNvPr id="4" name="Content Placeholder 6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252957169"/>
              </p:ext>
            </p:extLst>
          </p:nvPr>
        </p:nvGraphicFramePr>
        <p:xfrm>
          <a:off x="1455313" y="2632890"/>
          <a:ext cx="8500056" cy="1617138"/>
        </p:xfrm>
        <a:graphic>
          <a:graphicData uri="http://schemas.openxmlformats.org/drawingml/2006/table">
            <a:tbl>
              <a:tblPr/>
              <a:tblGrid>
                <a:gridCol w="2833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410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UVM RAL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MV-RAL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4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</a:rPr>
                        <a:t># additional created registers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10,000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4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</a:rPr>
                        <a:t> Memory size during simulation (Mb)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375-397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250-280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</a:rPr>
                        <a:t>Simulation wall time (S)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63.5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51.2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988862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Bodoni MT Condensed" pitchFamily="18" charset="0"/>
              </a:rPr>
              <a:t>Generic RAL Algorithms</a:t>
            </a:r>
            <a:endParaRPr lang="en-US" b="1" dirty="0">
              <a:latin typeface="Bodoni MT Condense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META-RAL Algorithm</a:t>
            </a:r>
            <a:endParaRPr lang="en-US" dirty="0"/>
          </a:p>
        </p:txBody>
      </p:sp>
      <p:sp>
        <p:nvSpPr>
          <p:cNvPr id="4" name="Content Placeholder 49"/>
          <p:cNvSpPr>
            <a:spLocks noGrp="1"/>
          </p:cNvSpPr>
          <p:nvPr>
            <p:ph idx="4294967295"/>
          </p:nvPr>
        </p:nvSpPr>
        <p:spPr>
          <a:xfrm>
            <a:off x="489772" y="1646788"/>
            <a:ext cx="6522773" cy="3659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2060"/>
                </a:solidFill>
                <a:latin typeface="+mj-lt"/>
                <a:ea typeface="Times New Roman"/>
              </a:rPr>
              <a:t>task</a:t>
            </a:r>
            <a:r>
              <a:rPr lang="en-US" sz="1400" dirty="0">
                <a:latin typeface="+mj-lt"/>
                <a:ea typeface="Times New Roman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+mj-lt"/>
                <a:ea typeface="Times New Roman"/>
              </a:rPr>
              <a:t>meta_ral_pll_cal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Times New Roman"/>
              </a:rPr>
              <a:t>(</a:t>
            </a:r>
            <a:r>
              <a:rPr lang="en-US" sz="1400" dirty="0" err="1">
                <a:solidFill>
                  <a:srgbClr val="002060"/>
                </a:solidFill>
                <a:latin typeface="+mj-lt"/>
                <a:ea typeface="Times New Roman"/>
              </a:rPr>
              <a:t>serdes_ral_model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Times New Roman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+mj-lt"/>
                <a:ea typeface="Times New Roman"/>
              </a:rPr>
              <a:t>ral_model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Times New Roman"/>
              </a:rPr>
              <a:t>)</a:t>
            </a:r>
            <a:r>
              <a:rPr lang="en-US" sz="1400" dirty="0">
                <a:latin typeface="+mj-lt"/>
                <a:ea typeface="Times New Roman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</a:t>
            </a:r>
            <a:r>
              <a:rPr lang="en-US" sz="1400" dirty="0" err="1">
                <a:latin typeface="+mj-lt"/>
                <a:ea typeface="Times New Roman"/>
              </a:rPr>
              <a:t>uvm_reg_field</a:t>
            </a:r>
            <a:r>
              <a:rPr lang="en-US" sz="1400" dirty="0">
                <a:latin typeface="+mj-lt"/>
                <a:ea typeface="Times New Roman"/>
              </a:rPr>
              <a:t> </a:t>
            </a:r>
            <a:r>
              <a:rPr lang="en-US" sz="1400" dirty="0" err="1">
                <a:latin typeface="+mj-lt"/>
                <a:ea typeface="Times New Roman"/>
              </a:rPr>
              <a:t>pll_cal_flds</a:t>
            </a:r>
            <a:r>
              <a:rPr lang="en-US" sz="1400" dirty="0">
                <a:latin typeface="+mj-lt"/>
                <a:ea typeface="Times New Roman"/>
              </a:rPr>
              <a:t>[$];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</a:t>
            </a:r>
            <a:r>
              <a:rPr lang="en-US" sz="1400" dirty="0" err="1">
                <a:latin typeface="+mj-lt"/>
                <a:ea typeface="Times New Roman"/>
              </a:rPr>
              <a:t>uvm_reg_field</a:t>
            </a:r>
            <a:r>
              <a:rPr lang="en-US" sz="1400" dirty="0">
                <a:latin typeface="+mj-lt"/>
                <a:ea typeface="Times New Roman"/>
              </a:rPr>
              <a:t> </a:t>
            </a:r>
            <a:r>
              <a:rPr lang="en-US" sz="1400" dirty="0" err="1">
                <a:latin typeface="+mj-lt"/>
                <a:ea typeface="Times New Roman"/>
              </a:rPr>
              <a:t>fld</a:t>
            </a:r>
            <a:r>
              <a:rPr lang="en-US" sz="1400" dirty="0">
                <a:latin typeface="+mj-lt"/>
                <a:ea typeface="Times New Roman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</a:t>
            </a:r>
            <a:r>
              <a:rPr lang="en-US" sz="1400" dirty="0" err="1">
                <a:latin typeface="+mj-lt"/>
                <a:ea typeface="Times New Roman"/>
              </a:rPr>
              <a:t>uvm_status_e</a:t>
            </a:r>
            <a:r>
              <a:rPr lang="en-US" sz="1400" dirty="0">
                <a:latin typeface="+mj-lt"/>
                <a:ea typeface="Times New Roman"/>
              </a:rPr>
              <a:t> status;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</a:t>
            </a:r>
            <a:r>
              <a:rPr lang="en-US" sz="1400" dirty="0" err="1">
                <a:latin typeface="+mj-lt"/>
                <a:ea typeface="Times New Roman"/>
              </a:rPr>
              <a:t>uvm_event</a:t>
            </a:r>
            <a:r>
              <a:rPr lang="en-US" sz="1400" dirty="0">
                <a:latin typeface="+mj-lt"/>
                <a:ea typeface="Times New Roman"/>
              </a:rPr>
              <a:t> </a:t>
            </a:r>
            <a:r>
              <a:rPr lang="en-US" sz="1400" dirty="0" err="1">
                <a:latin typeface="+mj-lt"/>
                <a:ea typeface="Times New Roman"/>
              </a:rPr>
              <a:t>cal_event</a:t>
            </a:r>
            <a:r>
              <a:rPr lang="en-US" sz="1400" dirty="0">
                <a:latin typeface="+mj-lt"/>
                <a:ea typeface="Times New Roman"/>
              </a:rPr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Times New Roman"/>
              </a:rPr>
              <a:t>repeat</a:t>
            </a:r>
            <a:r>
              <a:rPr lang="en-US" sz="1400" dirty="0">
                <a:latin typeface="+mj-lt"/>
                <a:ea typeface="Times New Roman"/>
              </a:rPr>
              <a:t>(n</a:t>
            </a:r>
            <a:r>
              <a:rPr lang="en-US" sz="1400" dirty="0" smtClean="0">
                <a:latin typeface="+mj-lt"/>
                <a:ea typeface="Times New Roman"/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Times New Roman"/>
              </a:rPr>
              <a:t>begin    </a:t>
            </a:r>
            <a:endParaRPr lang="en-US" sz="1400" dirty="0">
              <a:solidFill>
                <a:srgbClr val="002060"/>
              </a:solidFill>
              <a:latin typeface="+mj-lt"/>
              <a:ea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    </a:t>
            </a:r>
            <a:r>
              <a:rPr lang="en-US" sz="1400" dirty="0" err="1">
                <a:latin typeface="+mj-lt"/>
                <a:ea typeface="Times New Roman"/>
              </a:rPr>
              <a:t>fld</a:t>
            </a:r>
            <a:r>
              <a:rPr lang="en-US" sz="1400" dirty="0">
                <a:latin typeface="+mj-lt"/>
                <a:ea typeface="Times New Roman"/>
              </a:rPr>
              <a:t> = </a:t>
            </a:r>
            <a:r>
              <a:rPr lang="en-US" sz="1400" dirty="0" err="1">
                <a:latin typeface="+mj-lt"/>
                <a:ea typeface="Times New Roman"/>
              </a:rPr>
              <a:t>ral_model.</a:t>
            </a:r>
            <a:r>
              <a:rPr lang="en-US" sz="1400" dirty="0" err="1">
                <a:solidFill>
                  <a:srgbClr val="C00000"/>
                </a:solidFill>
                <a:latin typeface="+mj-lt"/>
                <a:ea typeface="Times New Roman"/>
              </a:rPr>
              <a:t>get_field_by_func</a:t>
            </a:r>
            <a:r>
              <a:rPr lang="en-US" sz="1400" dirty="0">
                <a:latin typeface="+mj-lt"/>
                <a:ea typeface="Times New Roman"/>
              </a:rPr>
              <a:t>(PLL_CAL_CODE);	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    </a:t>
            </a:r>
            <a:r>
              <a:rPr lang="en-US" sz="1400" dirty="0" err="1">
                <a:latin typeface="+mj-lt"/>
                <a:ea typeface="Times New Roman"/>
              </a:rPr>
              <a:t>fld.write</a:t>
            </a:r>
            <a:r>
              <a:rPr lang="en-US" sz="1400" dirty="0">
                <a:latin typeface="+mj-lt"/>
                <a:ea typeface="Times New Roman"/>
              </a:rPr>
              <a:t>(</a:t>
            </a:r>
            <a:r>
              <a:rPr lang="en-US" sz="1400" dirty="0" err="1">
                <a:latin typeface="+mj-lt"/>
                <a:ea typeface="Times New Roman"/>
              </a:rPr>
              <a:t>status,pll_code</a:t>
            </a:r>
            <a:r>
              <a:rPr lang="en-US" sz="1400" dirty="0">
                <a:latin typeface="+mj-lt"/>
                <a:ea typeface="Times New Roman"/>
              </a:rPr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    </a:t>
            </a:r>
            <a:r>
              <a:rPr lang="en-US" sz="1400" dirty="0" err="1">
                <a:latin typeface="+mj-lt"/>
                <a:ea typeface="Times New Roman"/>
              </a:rPr>
              <a:t>fld</a:t>
            </a:r>
            <a:r>
              <a:rPr lang="en-US" sz="1400" dirty="0">
                <a:latin typeface="+mj-lt"/>
                <a:ea typeface="Times New Roman"/>
              </a:rPr>
              <a:t> = </a:t>
            </a:r>
            <a:r>
              <a:rPr lang="en-US" sz="1400" dirty="0" err="1">
                <a:latin typeface="+mj-lt"/>
                <a:ea typeface="Times New Roman"/>
              </a:rPr>
              <a:t>ral_model</a:t>
            </a:r>
            <a:r>
              <a:rPr lang="en-US" sz="1400" dirty="0">
                <a:latin typeface="+mj-lt"/>
                <a:ea typeface="Times New Roman"/>
              </a:rPr>
              <a:t>.</a:t>
            </a:r>
            <a:r>
              <a:rPr lang="en-US" sz="1400" dirty="0">
                <a:solidFill>
                  <a:srgbClr val="0000FF"/>
                </a:solidFill>
                <a:latin typeface="+mj-lt"/>
                <a:ea typeface="Times New Roman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+mj-lt"/>
                <a:ea typeface="Times New Roman"/>
              </a:rPr>
              <a:t>get_field_by_assoc</a:t>
            </a:r>
            <a:r>
              <a:rPr lang="en-US" sz="1400" dirty="0">
                <a:latin typeface="+mj-lt"/>
                <a:ea typeface="Times New Roman"/>
              </a:rPr>
              <a:t>(PLL_CAL_CODE,TRIG_CLK);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latin typeface="+mj-lt"/>
                <a:ea typeface="Times New Roman"/>
              </a:rPr>
              <a:t>      </a:t>
            </a:r>
            <a:r>
              <a:rPr lang="en-US" sz="1400" dirty="0" err="1">
                <a:latin typeface="+mj-lt"/>
                <a:ea typeface="Times New Roman"/>
              </a:rPr>
              <a:t>trigger_clk</a:t>
            </a:r>
            <a:r>
              <a:rPr lang="en-US" sz="1400" dirty="0">
                <a:latin typeface="+mj-lt"/>
                <a:ea typeface="Times New Roman"/>
              </a:rPr>
              <a:t>(</a:t>
            </a:r>
            <a:r>
              <a:rPr lang="en-US" sz="1400" dirty="0" err="1">
                <a:latin typeface="+mj-lt"/>
                <a:ea typeface="Times New Roman"/>
              </a:rPr>
              <a:t>fld</a:t>
            </a:r>
            <a:r>
              <a:rPr lang="en-US" sz="1400" dirty="0">
                <a:latin typeface="+mj-lt"/>
                <a:ea typeface="Times New Roman"/>
              </a:rPr>
              <a:t>); </a:t>
            </a:r>
            <a:r>
              <a:rPr lang="en-US" sz="1400" dirty="0" smtClean="0">
                <a:latin typeface="+mj-lt"/>
                <a:ea typeface="Times New Roman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latin typeface="+mj-lt"/>
                <a:ea typeface="Times New Roman"/>
              </a:rPr>
              <a:t> </a:t>
            </a:r>
            <a:r>
              <a:rPr lang="en-US" sz="1400" dirty="0" smtClean="0">
                <a:latin typeface="+mj-lt"/>
                <a:ea typeface="Times New Roman"/>
              </a:rPr>
              <a:t>     </a:t>
            </a:r>
            <a:r>
              <a:rPr lang="en-US" sz="1400" dirty="0" err="1" smtClean="0">
                <a:latin typeface="+mj-lt"/>
                <a:ea typeface="Times New Roman"/>
              </a:rPr>
              <a:t>cal_event</a:t>
            </a:r>
            <a:r>
              <a:rPr lang="en-US" sz="1400" dirty="0" smtClean="0">
                <a:latin typeface="+mj-lt"/>
                <a:ea typeface="Times New Roman"/>
              </a:rPr>
              <a:t> </a:t>
            </a:r>
            <a:r>
              <a:rPr lang="en-US" sz="1400" dirty="0" smtClean="0">
                <a:latin typeface="+mj-lt"/>
                <a:ea typeface="Times New Roman"/>
              </a:rPr>
              <a:t>= </a:t>
            </a:r>
            <a:r>
              <a:rPr lang="en-US" sz="1400" dirty="0" err="1" smtClean="0">
                <a:latin typeface="+mj-lt"/>
                <a:ea typeface="Times New Roman"/>
              </a:rPr>
              <a:t>uvm_event_pool</a:t>
            </a:r>
            <a:r>
              <a:rPr lang="en-US" sz="1400" dirty="0" smtClean="0">
                <a:latin typeface="+mj-lt"/>
                <a:ea typeface="Times New Roman"/>
              </a:rPr>
              <a:t>::</a:t>
            </a:r>
            <a:r>
              <a:rPr lang="en-US" sz="1400" dirty="0" err="1" smtClean="0">
                <a:latin typeface="+mj-lt"/>
                <a:ea typeface="Times New Roman"/>
              </a:rPr>
              <a:t>get_global</a:t>
            </a:r>
            <a:r>
              <a:rPr lang="en-US" sz="1400" dirty="0" smtClean="0">
                <a:latin typeface="+mj-lt"/>
                <a:ea typeface="Times New Roman"/>
              </a:rPr>
              <a:t>(</a:t>
            </a:r>
            <a:r>
              <a:rPr lang="en-US" sz="1400" dirty="0" smtClean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400" dirty="0" err="1" smtClean="0">
                <a:latin typeface="+mj-lt"/>
                <a:ea typeface="Times New Roman" panose="02020603050405020304" pitchFamily="18" charset="0"/>
              </a:rPr>
              <a:t>pll_cal_code_updated</a:t>
            </a:r>
            <a:r>
              <a:rPr lang="en-US" sz="1400" dirty="0" smtClean="0">
                <a:latin typeface="+mj-lt"/>
                <a:ea typeface="Times New Roman" panose="02020603050405020304" pitchFamily="18" charset="0"/>
              </a:rPr>
              <a:t>"</a:t>
            </a:r>
            <a:r>
              <a:rPr lang="en-US" sz="1400" dirty="0" smtClean="0">
                <a:latin typeface="+mj-lt"/>
                <a:ea typeface="Times New Roman"/>
              </a:rPr>
              <a:t>); 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latin typeface="+mj-lt"/>
                <a:ea typeface="Times New Roman"/>
              </a:rPr>
              <a:t>     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cal_event.wait_trigger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();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latin typeface="+mj-lt"/>
                <a:ea typeface="Times New Roman"/>
              </a:rPr>
              <a:t> </a:t>
            </a:r>
            <a:r>
              <a:rPr lang="en-US" sz="1400" dirty="0" smtClean="0">
                <a:latin typeface="+mj-lt"/>
                <a:ea typeface="Times New Roman"/>
              </a:rPr>
              <a:t>    </a:t>
            </a:r>
            <a:r>
              <a:rPr lang="en-US" sz="1400" dirty="0" smtClean="0">
                <a:latin typeface="+mj-lt"/>
                <a:ea typeface="Times New Roman"/>
              </a:rPr>
              <a:t> </a:t>
            </a:r>
            <a:r>
              <a:rPr lang="en-US" sz="1400" dirty="0" err="1">
                <a:latin typeface="+mj-lt"/>
                <a:ea typeface="Times New Roman"/>
              </a:rPr>
              <a:t>pll_code</a:t>
            </a:r>
            <a:r>
              <a:rPr lang="en-US" sz="1400" dirty="0">
                <a:latin typeface="+mj-lt"/>
                <a:ea typeface="Times New Roman"/>
              </a:rPr>
              <a:t> = </a:t>
            </a:r>
            <a:r>
              <a:rPr lang="en-US" sz="1400" dirty="0" err="1">
                <a:latin typeface="+mj-lt"/>
                <a:ea typeface="Times New Roman"/>
              </a:rPr>
              <a:t>next_pll_code</a:t>
            </a:r>
            <a:r>
              <a:rPr lang="en-US" sz="1400" dirty="0" smtClean="0">
                <a:latin typeface="+mj-lt"/>
                <a:ea typeface="Times New Roman"/>
              </a:rPr>
              <a:t>();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70C0"/>
                </a:solidFill>
                <a:latin typeface="+mj-lt"/>
                <a:ea typeface="Times New Roman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Times New Roman"/>
              </a:rPr>
              <a:t>end</a:t>
            </a:r>
            <a:endParaRPr lang="en-US" sz="1400" dirty="0">
              <a:solidFill>
                <a:srgbClr val="002060"/>
              </a:solidFill>
              <a:latin typeface="+mj-lt"/>
              <a:ea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+mj-lt"/>
                <a:ea typeface="Times New Roman"/>
              </a:rPr>
              <a:t> </a:t>
            </a:r>
            <a:endParaRPr lang="en-US" sz="1400" dirty="0">
              <a:latin typeface="+mj-lt"/>
              <a:ea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err="1">
                <a:solidFill>
                  <a:srgbClr val="002060"/>
                </a:solidFill>
                <a:latin typeface="+mj-lt"/>
                <a:ea typeface="Times New Roman"/>
              </a:rPr>
              <a:t>endtask</a:t>
            </a:r>
            <a:endParaRPr lang="en-US" sz="1400" dirty="0">
              <a:solidFill>
                <a:srgbClr val="002060"/>
              </a:solidFill>
              <a:latin typeface="+mj-lt"/>
              <a:ea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5" name="Content Placeholder 49"/>
          <p:cNvSpPr>
            <a:spLocks noGrp="1"/>
          </p:cNvSpPr>
          <p:nvPr>
            <p:ph idx="4294967295"/>
          </p:nvPr>
        </p:nvSpPr>
        <p:spPr>
          <a:xfrm>
            <a:off x="7599015" y="1712890"/>
            <a:ext cx="3605605" cy="3567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  <a:latin typeface="+mj-lt"/>
                <a:ea typeface="Arial" pitchFamily="34" charset="0"/>
                <a:cs typeface="Arial" pitchFamily="34" charset="0"/>
              </a:rPr>
              <a:t>class</a:t>
            </a:r>
            <a:r>
              <a:rPr lang="en-US" sz="1200" dirty="0" smtClean="0">
                <a:latin typeface="+mj-lt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Arial" pitchFamily="34" charset="0"/>
                <a:cs typeface="Arial" pitchFamily="34" charset="0"/>
              </a:rPr>
              <a:t>event_handler_ip1</a:t>
            </a:r>
            <a:r>
              <a:rPr lang="en-US" sz="1200" dirty="0" smtClean="0">
                <a:latin typeface="+mj-lt"/>
                <a:ea typeface="Arial" pitchFamily="34" charset="0"/>
                <a:cs typeface="Arial" pitchFamily="34" charset="0"/>
              </a:rPr>
              <a:t> extends </a:t>
            </a:r>
            <a:r>
              <a:rPr lang="en-US" sz="1400" dirty="0">
                <a:latin typeface="+mj-lt"/>
                <a:ea typeface="Times New Roman"/>
              </a:rPr>
              <a:t> </a:t>
            </a:r>
            <a:r>
              <a:rPr lang="en-US" sz="1200" dirty="0" smtClean="0">
                <a:solidFill>
                  <a:srgbClr val="0070C0"/>
                </a:solidFill>
                <a:latin typeface="+mj-lt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+mj-lt"/>
                <a:ea typeface="Arial" pitchFamily="34" charset="0"/>
                <a:cs typeface="Arial" pitchFamily="34" charset="0"/>
              </a:rPr>
              <a:t>meta_event_handler</a:t>
            </a:r>
            <a:r>
              <a:rPr lang="en-US" sz="1200" dirty="0" smtClean="0">
                <a:latin typeface="+mj-lt"/>
                <a:ea typeface="Arial" pitchFamily="34" charset="0"/>
                <a:cs typeface="Arial" pitchFamily="34" charset="0"/>
              </a:rPr>
              <a:t>;</a:t>
            </a:r>
            <a:endParaRPr lang="en-US" sz="1400" dirty="0">
              <a:latin typeface="+mj-lt"/>
              <a:ea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virtual </a:t>
            </a:r>
            <a:r>
              <a:rPr lang="en-US" sz="1200" dirty="0" err="1" smtClean="0">
                <a:latin typeface="+mj-lt"/>
              </a:rPr>
              <a:t>event_if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e_vif</a:t>
            </a:r>
            <a:r>
              <a:rPr lang="en-US" sz="1200" dirty="0" smtClean="0">
                <a:latin typeface="+mj-lt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200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virtual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task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event_trigger</a:t>
            </a:r>
            <a:r>
              <a:rPr lang="en-US" sz="1200" dirty="0" smtClean="0">
                <a:latin typeface="+mj-lt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   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fork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   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begin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        @(</a:t>
            </a:r>
            <a:r>
              <a:rPr lang="en-US" sz="1200" dirty="0" err="1" smtClean="0">
                <a:solidFill>
                  <a:srgbClr val="002060"/>
                </a:solidFill>
                <a:latin typeface="+mj-lt"/>
              </a:rPr>
              <a:t>posedge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e_vif.pll_code_updated</a:t>
            </a:r>
            <a:r>
              <a:rPr lang="en-US" sz="1200" dirty="0" smtClean="0">
                <a:latin typeface="+mj-lt"/>
              </a:rPr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trig_event</a:t>
            </a:r>
            <a:r>
              <a:rPr lang="en-US" sz="1200" dirty="0" smtClean="0">
                <a:latin typeface="+mj-lt"/>
              </a:rPr>
              <a:t>(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</a:rPr>
              <a:t>"</a:t>
            </a:r>
            <a:r>
              <a:rPr lang="en-US" sz="1200" dirty="0" err="1" smtClean="0">
                <a:latin typeface="+mj-lt"/>
                <a:ea typeface="Times New Roman" panose="02020603050405020304" pitchFamily="18" charset="0"/>
              </a:rPr>
              <a:t>pll_cal_code_updated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</a:rPr>
              <a:t>"</a:t>
            </a:r>
            <a:r>
              <a:rPr lang="en-US" sz="1200" dirty="0" smtClean="0">
                <a:latin typeface="+mj-lt"/>
              </a:rPr>
              <a:t>);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    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end</a:t>
            </a: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         </a:t>
            </a:r>
            <a:r>
              <a:rPr lang="en-US" sz="1200" dirty="0" smtClean="0">
                <a:solidFill>
                  <a:srgbClr val="00B050"/>
                </a:solidFill>
                <a:latin typeface="+mj-lt"/>
              </a:rPr>
              <a:t>// other events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+mj-lt"/>
              </a:rPr>
              <a:t>     join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1200" dirty="0" err="1" smtClean="0">
                <a:solidFill>
                  <a:srgbClr val="002060"/>
                </a:solidFill>
                <a:latin typeface="+mj-lt"/>
              </a:rPr>
              <a:t>endtask</a:t>
            </a:r>
            <a:endParaRPr lang="en-US" sz="1200" dirty="0" smtClean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err="1" smtClean="0">
                <a:solidFill>
                  <a:srgbClr val="C00000"/>
                </a:solidFill>
                <a:latin typeface="+mj-lt"/>
              </a:rPr>
              <a:t>endclass</a:t>
            </a:r>
            <a:endParaRPr lang="en-US" sz="1200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47" y="87605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>
                <a:latin typeface="Castellar" pitchFamily="18" charset="0"/>
              </a:rPr>
              <a:t>Q &amp; A</a:t>
            </a:r>
            <a:endParaRPr lang="en-US" sz="4800" b="1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8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UVM Testcases challenges : RAL Perspective</a:t>
            </a:r>
          </a:p>
          <a:p>
            <a:pPr marL="0" indent="0"/>
            <a:r>
              <a:rPr lang="en-US" dirty="0" smtClean="0"/>
              <a:t> UVM RAL Access by Intent : META-RAL</a:t>
            </a:r>
          </a:p>
          <a:p>
            <a:pPr marL="0" indent="0"/>
            <a:r>
              <a:rPr lang="en-US" dirty="0" smtClean="0"/>
              <a:t> UVM MV-RAL </a:t>
            </a:r>
          </a:p>
          <a:p>
            <a:pPr marL="0" indent="0"/>
            <a:r>
              <a:rPr lang="en-US" dirty="0" smtClean="0"/>
              <a:t> Generic RAL Algorithm</a:t>
            </a:r>
          </a:p>
          <a:p>
            <a:pPr marL="0" indent="0"/>
            <a:r>
              <a:rPr lang="en-US" dirty="0" smtClean="0"/>
              <a:t> Applications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99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Fields are moving around registers especially at early verification cycle.</a:t>
            </a:r>
          </a:p>
          <a:p>
            <a:pPr lvl="1"/>
            <a:r>
              <a:rPr lang="en-US" dirty="0" smtClean="0"/>
              <a:t>Testcases has to adapt these changes rapidly.</a:t>
            </a:r>
          </a:p>
          <a:p>
            <a:r>
              <a:rPr lang="en-US" dirty="0" smtClean="0"/>
              <a:t>Building RAL model as one inseparable unit</a:t>
            </a:r>
          </a:p>
          <a:p>
            <a:pPr lvl="1"/>
            <a:r>
              <a:rPr lang="en-US" dirty="0" smtClean="0"/>
              <a:t>In large SoC, this impact simulation performance.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RAL sequences are always tied to DUT physical info.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Register sequences has to adapt to these changes.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Cannot be generic with different IPs and RTL releases.</a:t>
            </a:r>
          </a:p>
        </p:txBody>
      </p:sp>
    </p:spTree>
    <p:extLst>
      <p:ext uri="{BB962C8B-B14F-4D97-AF65-F5344CB8AC3E}">
        <p14:creationId xmlns:p14="http://schemas.microsoft.com/office/powerpoint/2010/main" xmlns="" val="35114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META-RAL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META-RAL consists of three sub frameworks to solve previous challenges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Flexible RAL</a:t>
            </a:r>
          </a:p>
          <a:p>
            <a:pPr lvl="1"/>
            <a:r>
              <a:rPr lang="en-US" dirty="0" smtClean="0"/>
              <a:t>Multi-View RAL</a:t>
            </a:r>
          </a:p>
          <a:p>
            <a:pPr lvl="1"/>
            <a:r>
              <a:rPr lang="en-US" dirty="0" smtClean="0"/>
              <a:t>Generic Event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988862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Bodoni MT Condensed" pitchFamily="18" charset="0"/>
              </a:rPr>
              <a:t>Flexible RAL</a:t>
            </a:r>
            <a:endParaRPr lang="en-US" b="1" dirty="0">
              <a:latin typeface="Bodoni MT Condense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564"/>
          </a:xfrm>
        </p:spPr>
        <p:txBody>
          <a:bodyPr/>
          <a:lstStyle/>
          <a:p>
            <a:r>
              <a:rPr lang="en-US" dirty="0" smtClean="0"/>
              <a:t>Flexible RAL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297" y="1191922"/>
            <a:ext cx="8153400" cy="45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140839"/>
            <a:ext cx="10515600" cy="1023728"/>
          </a:xfrm>
        </p:spPr>
        <p:txBody>
          <a:bodyPr/>
          <a:lstStyle/>
          <a:p>
            <a:r>
              <a:rPr lang="en-US" dirty="0" smtClean="0"/>
              <a:t>META-RAL: class implementation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7147" y="1000664"/>
            <a:ext cx="3761118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class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uvm_meta_reg_block</a:t>
            </a:r>
            <a:r>
              <a:rPr lang="en-US" sz="1000" dirty="0" smtClean="0">
                <a:latin typeface="Times New Roman"/>
                <a:ea typeface="Times New Roman"/>
              </a:rPr>
              <a:t> extends </a:t>
            </a:r>
            <a:r>
              <a:rPr lang="en-US" sz="1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uvm_reg_block</a:t>
            </a:r>
            <a:r>
              <a:rPr lang="en-US" sz="1000" dirty="0" smtClean="0">
                <a:latin typeface="Times New Roman"/>
                <a:ea typeface="Times New Roman"/>
              </a:rPr>
              <a:t>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 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latin typeface="Times New Roman"/>
                <a:ea typeface="Times New Roman"/>
              </a:rPr>
              <a:t>uvm_reg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m_reg_scopes_registry</a:t>
            </a:r>
            <a:r>
              <a:rPr lang="en-US" sz="1000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dirty="0" smtClean="0">
                <a:latin typeface="Times New Roman"/>
                <a:ea typeface="Times New Roman"/>
              </a:rPr>
              <a:t>][$];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m_reg_field_scopes_registry</a:t>
            </a:r>
            <a:r>
              <a:rPr lang="en-US" sz="1000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dirty="0" smtClean="0">
                <a:latin typeface="Times New Roman"/>
                <a:ea typeface="Times New Roman"/>
              </a:rPr>
              <a:t>][$];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m_reg_field_func_registry</a:t>
            </a:r>
            <a:r>
              <a:rPr lang="en-US" sz="1000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dirty="0" smtClean="0">
                <a:latin typeface="Times New Roman"/>
                <a:ea typeface="Times New Roman"/>
              </a:rPr>
              <a:t>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m_reg_field_assoc_registry</a:t>
            </a:r>
            <a:r>
              <a:rPr lang="en-US" sz="1000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dirty="0" smtClean="0">
                <a:latin typeface="Times New Roman"/>
                <a:ea typeface="Times New Roman"/>
              </a:rPr>
              <a:t>][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assoc_e</a:t>
            </a:r>
            <a:r>
              <a:rPr lang="en-US" sz="1000" dirty="0" smtClean="0">
                <a:latin typeface="Times New Roman"/>
                <a:ea typeface="Times New Roman"/>
              </a:rPr>
              <a:t>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latin typeface="Times New Roman"/>
                <a:ea typeface="Times New Roman"/>
              </a:rPr>
              <a:t>uvm_reg</a:t>
            </a:r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m_reg_assoc_registry</a:t>
            </a:r>
            <a:r>
              <a:rPr lang="en-US" sz="1000" dirty="0" smtClean="0">
                <a:latin typeface="Times New Roman"/>
                <a:ea typeface="Times New Roman"/>
              </a:rPr>
              <a:t>[string][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assoc_e</a:t>
            </a:r>
            <a:r>
              <a:rPr lang="en-US" sz="1000" dirty="0" smtClean="0">
                <a:latin typeface="Times New Roman"/>
                <a:ea typeface="Times New Roman"/>
              </a:rPr>
              <a:t>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m_reg_field_name_scopes_registry</a:t>
            </a:r>
            <a:r>
              <a:rPr lang="en-US" sz="1000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dirty="0" smtClean="0">
                <a:latin typeface="Times New Roman"/>
                <a:ea typeface="Times New Roman"/>
              </a:rPr>
              <a:t>][$];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m_reg_name_scopes_registry</a:t>
            </a:r>
            <a:r>
              <a:rPr lang="en-US" sz="1000" dirty="0" smtClean="0">
                <a:latin typeface="Times New Roman"/>
                <a:ea typeface="Times New Roman"/>
              </a:rPr>
              <a:t>[string][$];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 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ral_view_scopes</a:t>
            </a:r>
            <a:r>
              <a:rPr lang="en-US" sz="1000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ral_view_e</a:t>
            </a:r>
            <a:r>
              <a:rPr lang="en-US" sz="1000" dirty="0" smtClean="0">
                <a:latin typeface="Times New Roman"/>
                <a:ea typeface="Times New Roman"/>
              </a:rPr>
              <a:t>][$];  </a:t>
            </a:r>
          </a:p>
          <a:p>
            <a:r>
              <a:rPr lang="en-US" sz="1000" dirty="0" smtClean="0">
                <a:latin typeface="Times New Roman"/>
                <a:ea typeface="Times New Roman"/>
              </a:rPr>
              <a:t>  </a:t>
            </a:r>
            <a:r>
              <a:rPr lang="en-US" sz="1000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ral_view_e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en-US" sz="1000" dirty="0" err="1" smtClean="0">
                <a:latin typeface="Times New Roman"/>
                <a:ea typeface="Times New Roman"/>
              </a:rPr>
              <a:t>ral_view</a:t>
            </a:r>
            <a:r>
              <a:rPr lang="en-US" sz="1000" dirty="0" smtClean="0">
                <a:latin typeface="Times New Roman"/>
                <a:ea typeface="Times New Roman"/>
              </a:rPr>
              <a:t>;</a:t>
            </a:r>
          </a:p>
          <a:p>
            <a:r>
              <a:rPr lang="en-US" sz="1000" b="1" dirty="0" smtClean="0">
                <a:latin typeface="Times New Roman"/>
                <a:ea typeface="Times New Roman"/>
              </a:rPr>
              <a:t>//////////////////////////////////////////////////////////////////////////////////////////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tag_field_by_function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, 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m_reg_field_func_registry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] = 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//////////////////////////////////////////////////////////////////////////////////////////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uvm_reg_field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get_field_by_func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tag_e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return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m_reg_field_func_registry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];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//////////////////////////////////////////////////////////////////////////////////////////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add_field_scope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scope_e</a:t>
            </a:r>
            <a:r>
              <a:rPr lang="en-US" sz="1000" b="1" dirty="0" smtClean="0">
                <a:latin typeface="Times New Roman"/>
                <a:ea typeface="Times New Roman"/>
              </a:rPr>
              <a:t> scope, 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 =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m_reg_field_func_registry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];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m_reg_field_scopes_registry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[scope].</a:t>
            </a:r>
            <a:r>
              <a:rPr lang="en-US" sz="1000" b="1" dirty="0" err="1" smtClean="0">
                <a:latin typeface="Times New Roman"/>
                <a:ea typeface="Times New Roman"/>
              </a:rPr>
              <a:t>push_front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m_reg_field_name_scopes_registry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].</a:t>
            </a:r>
            <a:r>
              <a:rPr lang="en-US" sz="1000" b="1" dirty="0" err="1" smtClean="0">
                <a:latin typeface="Times New Roman"/>
                <a:ea typeface="Times New Roman"/>
              </a:rPr>
              <a:t>push_front</a:t>
            </a:r>
            <a:r>
              <a:rPr lang="en-US" sz="1000" b="1" dirty="0" smtClean="0">
                <a:latin typeface="Times New Roman"/>
                <a:ea typeface="Times New Roman"/>
              </a:rPr>
              <a:t>(scope);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///////////////////////////////////////////////////////////////////</a:t>
            </a:r>
            <a:endParaRPr lang="en-US" sz="900" dirty="0" smtClean="0"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9147" y="1164566"/>
            <a:ext cx="5943600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bit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check_reg_build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ral_view_e</a:t>
            </a:r>
            <a:r>
              <a:rPr lang="en-US" sz="10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latin typeface="Times New Roman"/>
                <a:ea typeface="Times New Roman"/>
              </a:rPr>
              <a:t>, string </a:t>
            </a:r>
            <a:r>
              <a:rPr lang="en-US" sz="1000" b="1" dirty="0" err="1" smtClean="0">
                <a:latin typeface="Times New Roman"/>
                <a:ea typeface="Times New Roman"/>
              </a:rPr>
              <a:t>reg_name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foreach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m_reg_name_scopes_registry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latin typeface="Times New Roman"/>
                <a:ea typeface="Times New Roman"/>
              </a:rPr>
              <a:t>reg_name</a:t>
            </a:r>
            <a:r>
              <a:rPr lang="en-US" sz="1000" dirty="0" smtClean="0">
                <a:latin typeface="Times New Roman"/>
                <a:ea typeface="Times New Roman"/>
              </a:rPr>
              <a:t>][</a:t>
            </a:r>
            <a:r>
              <a:rPr lang="en-US" sz="1000" dirty="0" err="1" smtClean="0">
                <a:latin typeface="Times New Roman"/>
                <a:ea typeface="Times New Roman"/>
              </a:rPr>
              <a:t>i</a:t>
            </a:r>
            <a:r>
              <a:rPr lang="en-US" sz="1000" b="1" dirty="0" smtClean="0">
                <a:latin typeface="Times New Roman"/>
                <a:ea typeface="Times New Roman"/>
              </a:rPr>
              <a:t>])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begin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if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m_reg_name_scopes_registry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latin typeface="Times New Roman"/>
                <a:ea typeface="Times New Roman"/>
              </a:rPr>
              <a:t>reg_name</a:t>
            </a:r>
            <a:r>
              <a:rPr lang="en-US" sz="1000" b="1" dirty="0" smtClean="0">
                <a:latin typeface="Times New Roman"/>
                <a:ea typeface="Times New Roman"/>
              </a:rPr>
              <a:t>][</a:t>
            </a:r>
            <a:r>
              <a:rPr lang="en-US" sz="1000" dirty="0" err="1" smtClean="0">
                <a:latin typeface="Times New Roman"/>
                <a:ea typeface="Times New Roman"/>
              </a:rPr>
              <a:t>i</a:t>
            </a:r>
            <a:r>
              <a:rPr lang="en-US" sz="1000" b="1" dirty="0" smtClean="0">
                <a:latin typeface="Times New Roman"/>
                <a:ea typeface="Times New Roman"/>
              </a:rPr>
              <a:t>] inside {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ral_view_scopes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dirty="0" err="1" smtClean="0"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latin typeface="Times New Roman"/>
                <a:ea typeface="Times New Roman"/>
              </a:rPr>
              <a:t>]})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return</a:t>
            </a:r>
            <a:r>
              <a:rPr lang="en-US" sz="1000" b="1" dirty="0" smtClean="0">
                <a:latin typeface="Times New Roman"/>
                <a:ea typeface="Times New Roman"/>
              </a:rPr>
              <a:t> 1;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end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return</a:t>
            </a:r>
            <a:r>
              <a:rPr lang="en-US" sz="1000" b="1" dirty="0" smtClean="0">
                <a:latin typeface="Times New Roman"/>
                <a:ea typeface="Times New Roman"/>
              </a:rPr>
              <a:t> 0;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endParaRPr lang="en-US" sz="1000" b="1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endParaRPr lang="en-US" sz="1000" b="1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add_reg_name_scope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smtClean="0">
                <a:latin typeface="Times New Roman"/>
                <a:ea typeface="Times New Roman"/>
              </a:rPr>
              <a:t>scope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,  </a:t>
            </a:r>
            <a:r>
              <a:rPr lang="en-US" sz="1000" b="1" dirty="0" smtClean="0">
                <a:latin typeface="Times New Roman"/>
                <a:ea typeface="Times New Roman"/>
              </a:rPr>
              <a:t>string </a:t>
            </a:r>
            <a:r>
              <a:rPr lang="en-US" sz="1000" b="1" dirty="0" err="1" smtClean="0">
                <a:latin typeface="Times New Roman"/>
                <a:ea typeface="Times New Roman"/>
              </a:rPr>
              <a:t>reg_name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8064A2"/>
                </a:solidFill>
                <a:latin typeface="Times New Roman"/>
                <a:ea typeface="Times New Roman"/>
              </a:rPr>
              <a:t> 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m_reg_name_scopes_registry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latin typeface="Times New Roman"/>
                <a:ea typeface="Times New Roman"/>
              </a:rPr>
              <a:t>reg_name</a:t>
            </a:r>
            <a:r>
              <a:rPr lang="en-US" sz="1000" b="1" dirty="0" smtClean="0">
                <a:latin typeface="Times New Roman"/>
                <a:ea typeface="Times New Roman"/>
              </a:rPr>
              <a:t>].</a:t>
            </a:r>
            <a:r>
              <a:rPr lang="en-US" sz="1000" b="1" dirty="0" err="1" smtClean="0">
                <a:latin typeface="Times New Roman"/>
                <a:ea typeface="Times New Roman"/>
              </a:rPr>
              <a:t>push_front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scope</a:t>
            </a:r>
            <a:r>
              <a:rPr lang="en-US" sz="1000" b="1" dirty="0" smtClean="0">
                <a:latin typeface="Times New Roman"/>
                <a:ea typeface="Times New Roman"/>
              </a:rPr>
              <a:t>)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/////////////////////////////////////////////////////////////////////////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get_regs_by_scope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smtClean="0">
                <a:latin typeface="Times New Roman"/>
                <a:ea typeface="Times New Roman"/>
              </a:rPr>
              <a:t>scope, ref </a:t>
            </a:r>
            <a:r>
              <a:rPr lang="en-US" sz="1000" b="1" dirty="0" err="1" smtClean="0">
                <a:latin typeface="Times New Roman"/>
                <a:ea typeface="Times New Roman"/>
              </a:rPr>
              <a:t>uvm_reg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regs</a:t>
            </a:r>
            <a:r>
              <a:rPr lang="en-US" sz="1000" b="1" dirty="0" smtClean="0">
                <a:latin typeface="Times New Roman"/>
                <a:ea typeface="Times New Roman"/>
              </a:rPr>
              <a:t>[$]);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foreach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</a:t>
            </a:r>
            <a:r>
              <a:rPr lang="en-US" sz="1000" b="1" dirty="0" err="1" smtClean="0">
                <a:latin typeface="Times New Roman"/>
                <a:ea typeface="Times New Roman"/>
              </a:rPr>
              <a:t>,i</a:t>
            </a:r>
            <a:r>
              <a:rPr lang="en-US" sz="1000" b="1" dirty="0" smtClean="0">
                <a:latin typeface="Times New Roman"/>
                <a:ea typeface="Times New Roman"/>
              </a:rPr>
              <a:t>])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begin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regs.push_front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scope</a:t>
            </a:r>
            <a:r>
              <a:rPr lang="en-US" sz="1000" b="1" dirty="0" smtClean="0">
                <a:latin typeface="Times New Roman"/>
                <a:ea typeface="Times New Roman"/>
              </a:rPr>
              <a:t>][</a:t>
            </a:r>
            <a:r>
              <a:rPr lang="en-US" sz="1000" b="1" dirty="0" err="1" smtClean="0">
                <a:latin typeface="Times New Roman"/>
                <a:ea typeface="Times New Roman"/>
              </a:rPr>
              <a:t>i</a:t>
            </a:r>
            <a:r>
              <a:rPr lang="en-US" sz="1000" b="1" dirty="0" smtClean="0">
                <a:latin typeface="Times New Roman"/>
                <a:ea typeface="Times New Roman"/>
              </a:rPr>
              <a:t>]);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end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/////////////////////////////////////////////////////////////////////////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get_fields_by_scope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scope_e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scope,ref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flds</a:t>
            </a:r>
            <a:r>
              <a:rPr lang="en-US" sz="1000" b="1" dirty="0" smtClean="0">
                <a:latin typeface="Times New Roman"/>
                <a:ea typeface="Times New Roman"/>
              </a:rPr>
              <a:t>[$]);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foreach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m_reg_field_scopes_registry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</a:t>
            </a:r>
            <a:r>
              <a:rPr lang="en-US" sz="1000" b="1" dirty="0" err="1" smtClean="0">
                <a:latin typeface="Times New Roman"/>
                <a:ea typeface="Times New Roman"/>
              </a:rPr>
              <a:t>,i</a:t>
            </a:r>
            <a:r>
              <a:rPr lang="en-US" sz="1000" b="1" dirty="0" smtClean="0">
                <a:latin typeface="Times New Roman"/>
                <a:ea typeface="Times New Roman"/>
              </a:rPr>
              <a:t>])begin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flds.push_front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m_reg_field_scopes_registry</a:t>
            </a:r>
            <a:r>
              <a:rPr lang="en-US" sz="1000" b="1" dirty="0" smtClean="0">
                <a:latin typeface="Times New Roman"/>
                <a:ea typeface="Times New Roman"/>
              </a:rPr>
              <a:t>[scope][</a:t>
            </a:r>
            <a:r>
              <a:rPr lang="en-US" sz="1000" b="1" dirty="0" err="1" smtClean="0">
                <a:latin typeface="Times New Roman"/>
                <a:ea typeface="Times New Roman"/>
              </a:rPr>
              <a:t>i</a:t>
            </a:r>
            <a:r>
              <a:rPr lang="en-US" sz="1000" b="1" dirty="0" smtClean="0">
                <a:latin typeface="Times New Roman"/>
                <a:ea typeface="Times New Roman"/>
              </a:rPr>
              <a:t>]);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end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//////////////////////////////////////////////////////////////////////////////////////////////////</a:t>
            </a:r>
            <a:endParaRPr lang="en-US" sz="1100" dirty="0" smtClean="0">
              <a:latin typeface="Times New Roman"/>
              <a:ea typeface="Times New Roman"/>
            </a:endParaRPr>
          </a:p>
          <a:p>
            <a:endParaRPr lang="en-US" sz="1000" b="1" dirty="0" smtClean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META-RAL class implementation Cont’d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0444" y="1526875"/>
            <a:ext cx="8358997" cy="4216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tag_field_by_assoc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fld_tag</a:t>
            </a:r>
            <a:r>
              <a:rPr lang="en-US" sz="1000" b="1" dirty="0" smtClean="0">
                <a:latin typeface="Times New Roman"/>
                <a:ea typeface="Times New Roman"/>
              </a:rPr>
              <a:t>,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assoc_e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smtClean="0">
                <a:latin typeface="Times New Roman"/>
                <a:ea typeface="Times New Roman"/>
              </a:rPr>
              <a:t>assoc, </a:t>
            </a:r>
            <a:r>
              <a:rPr lang="en-US" sz="1000" b="1" dirty="0" err="1" smtClean="0">
                <a:latin typeface="Times New Roman"/>
                <a:ea typeface="Times New Roman"/>
              </a:rPr>
              <a:t>uvm_reg_field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if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!=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null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begin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if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m_reg_field_func_registry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fld_tag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] !=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null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begin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m_reg_field_assoc_registry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fld_tag</a:t>
            </a:r>
            <a:r>
              <a:rPr lang="en-US" sz="1000" b="1" dirty="0" smtClean="0">
                <a:latin typeface="Times New Roman"/>
                <a:ea typeface="Times New Roman"/>
              </a:rPr>
              <a:t>][</a:t>
            </a:r>
            <a:r>
              <a:rPr lang="en-US" sz="10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assoc</a:t>
            </a:r>
            <a:r>
              <a:rPr lang="en-US" sz="1000" b="1" dirty="0" smtClean="0">
                <a:latin typeface="Times New Roman"/>
                <a:ea typeface="Times New Roman"/>
              </a:rPr>
              <a:t>]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= </a:t>
            </a:r>
            <a:r>
              <a:rPr lang="en-US" sz="1000" b="1" dirty="0" err="1" smtClean="0"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end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end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///////////////////////////////////////////////////////////////////////////////////////////////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uvm_reg_field</a:t>
            </a:r>
            <a:r>
              <a:rPr lang="en-US" sz="1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get_field_by_assoc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tag_e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fld_tag</a:t>
            </a:r>
            <a:r>
              <a:rPr lang="en-US" sz="1000" b="1" dirty="0" smtClean="0">
                <a:latin typeface="Times New Roman"/>
                <a:ea typeface="Times New Roman"/>
              </a:rPr>
              <a:t>,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assoc_e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smtClean="0">
                <a:latin typeface="Times New Roman"/>
                <a:ea typeface="Times New Roman"/>
              </a:rPr>
              <a:t>assoc);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return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m_reg_field_assoc_registry</a:t>
            </a:r>
            <a:r>
              <a:rPr lang="en-US" sz="1000" b="1" dirty="0" smtClean="0"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fld_tag</a:t>
            </a:r>
            <a:r>
              <a:rPr lang="en-US" sz="1000" b="1" dirty="0" smtClean="0">
                <a:latin typeface="Times New Roman"/>
                <a:ea typeface="Times New Roman"/>
              </a:rPr>
              <a:t>][</a:t>
            </a:r>
            <a:r>
              <a:rPr lang="en-US" sz="10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assoc</a:t>
            </a:r>
            <a:r>
              <a:rPr lang="en-US" sz="1000" b="1" dirty="0" smtClean="0">
                <a:latin typeface="Times New Roman"/>
                <a:ea typeface="Times New Roman"/>
              </a:rPr>
              <a:t>];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set_ral_view_scopes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ral_view_e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latin typeface="Times New Roman"/>
                <a:ea typeface="Times New Roman"/>
              </a:rPr>
              <a:t>, ref 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scope_e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view_scopes</a:t>
            </a:r>
            <a:r>
              <a:rPr lang="en-US" sz="1000" b="1" dirty="0" smtClean="0">
                <a:latin typeface="Times New Roman"/>
                <a:ea typeface="Times New Roman"/>
              </a:rPr>
              <a:t>[$]);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ral_view_scopes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[</a:t>
            </a:r>
            <a:r>
              <a:rPr lang="en-US" sz="1000" b="1" dirty="0" err="1" smtClean="0">
                <a:solidFill>
                  <a:srgbClr val="E36C0A"/>
                </a:solidFill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] =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view_scopes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set_ral_view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(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ral_view_e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this.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=  </a:t>
            </a:r>
            <a:r>
              <a:rPr lang="en-US" sz="1000" b="1" dirty="0" err="1" smtClean="0">
                <a:solidFill>
                  <a:srgbClr val="8064A2"/>
                </a:solidFill>
                <a:latin typeface="Times New Roman"/>
                <a:ea typeface="Times New Roman"/>
              </a:rPr>
              <a:t>ral_view</a:t>
            </a:r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endfunction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/////////////////////////////////////////////////////////////////////////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endclass</a:t>
            </a:r>
            <a:r>
              <a:rPr lang="en-US" sz="1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: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uvm_meta_reg_block</a:t>
            </a:r>
            <a:endParaRPr lang="en-US" sz="1000" dirty="0" smtClean="0">
              <a:latin typeface="Times New Roman"/>
              <a:ea typeface="Times New Roman"/>
            </a:endParaRP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META-RAL: Use Case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906" y="1397480"/>
            <a:ext cx="5926347" cy="437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class</a:t>
            </a:r>
            <a:r>
              <a:rPr lang="en-US" sz="1000" b="1" dirty="0" smtClean="0">
                <a:latin typeface="Times New Roman"/>
                <a:ea typeface="Times New Roman"/>
              </a:rPr>
              <a:t> </a:t>
            </a:r>
            <a:r>
              <a:rPr lang="en-US" sz="1000" b="1" dirty="0" err="1" smtClean="0">
                <a:latin typeface="Times New Roman"/>
                <a:ea typeface="Times New Roman"/>
              </a:rPr>
              <a:t>rf_reg_block</a:t>
            </a:r>
            <a:r>
              <a:rPr lang="en-US" sz="1000" b="1" dirty="0" smtClean="0">
                <a:latin typeface="Times New Roman"/>
                <a:ea typeface="Times New Roman"/>
              </a:rPr>
              <a:t> extends  </a:t>
            </a:r>
            <a:r>
              <a:rPr lang="en-US" sz="1000" b="1" dirty="0" err="1" smtClean="0">
                <a:latin typeface="Times New Roman"/>
                <a:ea typeface="Times New Roman"/>
              </a:rPr>
              <a:t>uvm_meta_reg_block</a:t>
            </a:r>
            <a:r>
              <a:rPr lang="en-US" sz="1000" b="1" dirty="0" smtClean="0"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`</a:t>
            </a:r>
            <a:r>
              <a:rPr lang="en-US" sz="1000" b="1" dirty="0" err="1" smtClean="0">
                <a:latin typeface="Times New Roman"/>
                <a:ea typeface="Times New Roman"/>
              </a:rPr>
              <a:t>uvm_object_utils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solidFill>
                  <a:srgbClr val="1F497D"/>
                </a:solidFill>
                <a:latin typeface="Times New Roman"/>
                <a:ea typeface="Times New Roman"/>
              </a:rPr>
              <a:t>rf_reg_block</a:t>
            </a:r>
            <a:r>
              <a:rPr lang="en-US" sz="1000" b="1" dirty="0" smtClean="0">
                <a:latin typeface="Times New Roman"/>
                <a:ea typeface="Times New Roman"/>
              </a:rPr>
              <a:t>)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rand </a:t>
            </a:r>
            <a:r>
              <a:rPr lang="en-US" sz="1000" b="1" dirty="0" err="1" smtClean="0">
                <a:latin typeface="Times New Roman"/>
                <a:ea typeface="Times New Roman"/>
              </a:rPr>
              <a:t>reg_status_general</a:t>
            </a:r>
            <a:r>
              <a:rPr lang="en-US" sz="1000" b="1" dirty="0" smtClean="0">
                <a:latin typeface="Times New Roman"/>
                <a:ea typeface="Times New Roman"/>
              </a:rPr>
              <a:t>        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</a:t>
            </a:r>
            <a:r>
              <a:rPr lang="en-US" sz="1000" b="1" dirty="0" smtClean="0"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rand </a:t>
            </a:r>
            <a:r>
              <a:rPr lang="en-US" sz="1000" b="1" dirty="0" err="1" smtClean="0">
                <a:latin typeface="Times New Roman"/>
                <a:ea typeface="Times New Roman"/>
              </a:rPr>
              <a:t>reg_control</a:t>
            </a:r>
            <a:r>
              <a:rPr lang="en-US" sz="1000" b="1" dirty="0" smtClean="0">
                <a:latin typeface="Times New Roman"/>
                <a:ea typeface="Times New Roman"/>
              </a:rPr>
              <a:t>                   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</a:t>
            </a:r>
            <a:r>
              <a:rPr lang="en-US" sz="1000" b="1" dirty="0" smtClean="0">
                <a:latin typeface="Times New Roman"/>
                <a:ea typeface="Times New Roman"/>
              </a:rPr>
              <a:t>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virtual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function</a:t>
            </a:r>
            <a:r>
              <a:rPr lang="en-US" sz="1000" b="1" dirty="0" smtClean="0">
                <a:latin typeface="Times New Roman"/>
                <a:ea typeface="Times New Roman"/>
              </a:rPr>
              <a:t> void build();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</a:t>
            </a:r>
            <a:r>
              <a:rPr lang="en-US" sz="1000" b="1" dirty="0" smtClean="0">
                <a:latin typeface="Times New Roman"/>
                <a:ea typeface="Times New Roman"/>
              </a:rPr>
              <a:t>                      = </a:t>
            </a:r>
            <a:r>
              <a:rPr lang="en-US" sz="1000" b="1" dirty="0" err="1" smtClean="0">
                <a:latin typeface="Times New Roman"/>
                <a:ea typeface="Times New Roman"/>
              </a:rPr>
              <a:t>reg_control</a:t>
            </a:r>
            <a:r>
              <a:rPr lang="en-US" sz="1000" b="1" dirty="0" smtClean="0">
                <a:latin typeface="Times New Roman"/>
                <a:ea typeface="Times New Roman"/>
              </a:rPr>
              <a:t>::</a:t>
            </a:r>
            <a:r>
              <a:rPr lang="en-US" sz="1000" b="1" dirty="0" err="1" smtClean="0">
                <a:latin typeface="Times New Roman"/>
                <a:ea typeface="Times New Roman"/>
              </a:rPr>
              <a:t>type_id</a:t>
            </a:r>
            <a:r>
              <a:rPr lang="en-US" sz="1000" b="1" dirty="0" smtClean="0">
                <a:latin typeface="Times New Roman"/>
                <a:ea typeface="Times New Roman"/>
              </a:rPr>
              <a:t>::create("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</a:t>
            </a:r>
            <a:r>
              <a:rPr lang="en-US" sz="1000" b="1" dirty="0" smtClean="0">
                <a:latin typeface="Times New Roman"/>
                <a:ea typeface="Times New Roman"/>
              </a:rPr>
              <a:t>");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</a:t>
            </a:r>
            <a:r>
              <a:rPr lang="en-US" sz="1000" b="1" dirty="0" smtClean="0">
                <a:latin typeface="Times New Roman"/>
                <a:ea typeface="Times New Roman"/>
              </a:rPr>
              <a:t>          = </a:t>
            </a:r>
            <a:r>
              <a:rPr lang="en-US" sz="1000" b="1" dirty="0" err="1" smtClean="0">
                <a:latin typeface="Times New Roman"/>
                <a:ea typeface="Times New Roman"/>
              </a:rPr>
              <a:t>reg_status_general</a:t>
            </a:r>
            <a:r>
              <a:rPr lang="en-US" sz="1000" b="1" dirty="0" smtClean="0">
                <a:latin typeface="Times New Roman"/>
                <a:ea typeface="Times New Roman"/>
              </a:rPr>
              <a:t>::</a:t>
            </a:r>
            <a:r>
              <a:rPr lang="en-US" sz="1000" b="1" dirty="0" err="1" smtClean="0">
                <a:latin typeface="Times New Roman"/>
                <a:ea typeface="Times New Roman"/>
              </a:rPr>
              <a:t>type_id</a:t>
            </a:r>
            <a:r>
              <a:rPr lang="en-US" sz="1000" b="1" dirty="0" smtClean="0">
                <a:latin typeface="Times New Roman"/>
                <a:ea typeface="Times New Roman"/>
              </a:rPr>
              <a:t>::create("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</a:t>
            </a:r>
            <a:r>
              <a:rPr lang="en-US" sz="1000" b="1" dirty="0" smtClean="0">
                <a:latin typeface="Times New Roman"/>
                <a:ea typeface="Times New Roman"/>
              </a:rPr>
              <a:t>");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m_reg_status_general.configure</a:t>
            </a:r>
            <a:r>
              <a:rPr lang="en-US" sz="1000" b="1" dirty="0" smtClean="0">
                <a:latin typeface="Times New Roman"/>
                <a:ea typeface="Times New Roman"/>
              </a:rPr>
              <a:t>(this, null, "");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m_reg_control.configure</a:t>
            </a:r>
            <a:r>
              <a:rPr lang="en-US" sz="1000" b="1" dirty="0" smtClean="0">
                <a:latin typeface="Times New Roman"/>
                <a:ea typeface="Times New Roman"/>
              </a:rPr>
              <a:t>(this, null, "");   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m_reg_control.build</a:t>
            </a:r>
            <a:r>
              <a:rPr lang="en-US" sz="1000" b="1" dirty="0" smtClean="0">
                <a:latin typeface="Times New Roman"/>
                <a:ea typeface="Times New Roman"/>
              </a:rPr>
              <a:t>();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m_reg_status_general.build</a:t>
            </a:r>
            <a:r>
              <a:rPr lang="en-US" sz="1000" b="1" dirty="0" smtClean="0">
                <a:latin typeface="Times New Roman"/>
                <a:ea typeface="Times New Roman"/>
              </a:rPr>
              <a:t>();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C0504D"/>
                </a:solidFill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tag_field_by_function</a:t>
            </a:r>
            <a:r>
              <a:rPr lang="en-US" sz="1000" b="1" dirty="0" smtClean="0">
                <a:latin typeface="Times New Roman"/>
                <a:ea typeface="Times New Roman"/>
              </a:rPr>
              <a:t>(.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m_reg_control.irtry_to_send</a:t>
            </a:r>
            <a:r>
              <a:rPr lang="en-US" sz="1000" b="1" dirty="0" smtClean="0">
                <a:latin typeface="Times New Roman"/>
                <a:ea typeface="Times New Roman"/>
              </a:rPr>
              <a:t>),.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(TRY_SEND));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C0504D"/>
                </a:solidFill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tag_field_by_function</a:t>
            </a:r>
            <a:r>
              <a:rPr lang="en-US" sz="1000" b="1" dirty="0" smtClean="0">
                <a:latin typeface="Times New Roman"/>
                <a:ea typeface="Times New Roman"/>
              </a:rPr>
              <a:t>(.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m_reg_status_general.sleep_mode</a:t>
            </a:r>
            <a:r>
              <a:rPr lang="en-US" sz="1000" b="1" dirty="0" smtClean="0">
                <a:latin typeface="Times New Roman"/>
                <a:ea typeface="Times New Roman"/>
              </a:rPr>
              <a:t>),.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(SLEEP_STATUS));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tag_field_by_function</a:t>
            </a:r>
            <a:r>
              <a:rPr lang="en-US" sz="1000" b="1" dirty="0" smtClean="0">
                <a:latin typeface="Times New Roman"/>
                <a:ea typeface="Times New Roman"/>
              </a:rPr>
              <a:t>(.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m_reg_control.set_hmc_sleep</a:t>
            </a:r>
            <a:r>
              <a:rPr lang="en-US" sz="1000" b="1" dirty="0" smtClean="0">
                <a:latin typeface="Times New Roman"/>
                <a:ea typeface="Times New Roman"/>
              </a:rPr>
              <a:t>), 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(SLEEP_CONTROL));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tag_field_by_assoc</a:t>
            </a:r>
            <a:r>
              <a:rPr lang="en-US" sz="1000" b="1" dirty="0" smtClean="0">
                <a:latin typeface="Times New Roman"/>
                <a:ea typeface="Times New Roman"/>
              </a:rPr>
              <a:t>(.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fld_</a:t>
            </a:r>
            <a:r>
              <a:rPr lang="en-US" sz="1000" b="1" dirty="0" err="1" smtClean="0">
                <a:latin typeface="Times New Roman"/>
                <a:ea typeface="Times New Roman"/>
              </a:rPr>
              <a:t>tag</a:t>
            </a:r>
            <a:r>
              <a:rPr lang="en-US" sz="1000" b="1" dirty="0" smtClean="0">
                <a:latin typeface="Times New Roman"/>
                <a:ea typeface="Times New Roman"/>
              </a:rPr>
              <a:t>(SLEEP_CONTROL),.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assoc</a:t>
            </a:r>
            <a:r>
              <a:rPr lang="en-US" sz="1000" b="1" dirty="0" smtClean="0">
                <a:latin typeface="Times New Roman"/>
                <a:ea typeface="Times New Roman"/>
              </a:rPr>
              <a:t>(STATUS),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fld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err="1" smtClean="0">
                <a:latin typeface="Times New Roman"/>
                <a:ea typeface="Times New Roman"/>
              </a:rPr>
              <a:t>m_reg_status_general.sleep_mode</a:t>
            </a:r>
            <a:r>
              <a:rPr lang="en-US" sz="1000" b="1" dirty="0" smtClean="0">
                <a:latin typeface="Times New Roman"/>
                <a:ea typeface="Times New Roman"/>
              </a:rPr>
              <a:t>));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add_field_scope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.scope</a:t>
            </a:r>
            <a:r>
              <a:rPr lang="en-US" sz="1000" b="1" dirty="0" smtClean="0">
                <a:latin typeface="Times New Roman"/>
                <a:ea typeface="Times New Roman"/>
              </a:rPr>
              <a:t>(SLEEP), 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(SLEEP_CONTROL));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     </a:t>
            </a:r>
            <a:r>
              <a:rPr lang="en-US" sz="1000" b="1" dirty="0" err="1" smtClean="0">
                <a:solidFill>
                  <a:srgbClr val="C0504D"/>
                </a:solidFill>
                <a:latin typeface="Times New Roman"/>
                <a:ea typeface="Times New Roman"/>
              </a:rPr>
              <a:t>add_field_scope</a:t>
            </a:r>
            <a:r>
              <a:rPr lang="en-US" sz="1000" b="1" dirty="0" smtClean="0">
                <a:latin typeface="Times New Roman"/>
                <a:ea typeface="Times New Roman"/>
              </a:rPr>
              <a:t>(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.scope</a:t>
            </a:r>
            <a:r>
              <a:rPr lang="en-US" sz="1000" b="1" dirty="0" smtClean="0">
                <a:latin typeface="Times New Roman"/>
                <a:ea typeface="Times New Roman"/>
              </a:rPr>
              <a:t> (SLEEP),</a:t>
            </a:r>
            <a:r>
              <a:rPr lang="en-US" sz="1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r>
              <a:rPr lang="en-US" sz="1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func_tag</a:t>
            </a:r>
            <a:r>
              <a:rPr lang="en-US" sz="1000" b="1" dirty="0" smtClean="0">
                <a:latin typeface="Times New Roman"/>
                <a:ea typeface="Times New Roman"/>
              </a:rPr>
              <a:t>(SLEEP_STATUS));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latin typeface="Times New Roman"/>
                <a:ea typeface="Times New Roman"/>
              </a:rPr>
              <a:t> 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endfunction</a:t>
            </a: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endclass</a:t>
            </a:r>
            <a:endParaRPr lang="en-US" sz="10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488</Words>
  <Application>Microsoft Office PowerPoint</Application>
  <PresentationFormat>Custom</PresentationFormat>
  <Paragraphs>249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Register Access by Intent: Towards Generative RAL based Algorithms</vt:lpstr>
      <vt:lpstr>Outline</vt:lpstr>
      <vt:lpstr>RAL challenges</vt:lpstr>
      <vt:lpstr> META-RAL Framework</vt:lpstr>
      <vt:lpstr>Slide 5</vt:lpstr>
      <vt:lpstr>Flexible RAL</vt:lpstr>
      <vt:lpstr>META-RAL: class implementation</vt:lpstr>
      <vt:lpstr>META-RAL class implementation Cont’d</vt:lpstr>
      <vt:lpstr>META-RAL: Use Case</vt:lpstr>
      <vt:lpstr>META-RAL: RAL Access by Intent</vt:lpstr>
      <vt:lpstr> META-RAL simulation</vt:lpstr>
      <vt:lpstr>Slide 12</vt:lpstr>
      <vt:lpstr>MV-RAL Architecture </vt:lpstr>
      <vt:lpstr>MV-RAL implementation</vt:lpstr>
      <vt:lpstr>RAL-MV performance evaluation</vt:lpstr>
      <vt:lpstr>Slide 16</vt:lpstr>
      <vt:lpstr>Generic META-RAL Algorithm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aallam</cp:lastModifiedBy>
  <cp:revision>70</cp:revision>
  <dcterms:created xsi:type="dcterms:W3CDTF">2021-01-27T14:15:57Z</dcterms:created>
  <dcterms:modified xsi:type="dcterms:W3CDTF">2025-01-30T09:09:31Z</dcterms:modified>
</cp:coreProperties>
</file>