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7" r:id="rId6"/>
    <p:sldId id="268" r:id="rId7"/>
    <p:sldId id="261" r:id="rId8"/>
    <p:sldId id="263" r:id="rId9"/>
    <p:sldId id="264" r:id="rId10"/>
    <p:sldId id="258" r:id="rId11"/>
    <p:sldId id="269" r:id="rId12"/>
    <p:sldId id="270" r:id="rId13"/>
    <p:sldId id="271" r:id="rId14"/>
    <p:sldId id="272" r:id="rId15"/>
    <p:sldId id="274" r:id="rId16"/>
    <p:sldId id="273" r:id="rId17"/>
    <p:sldId id="275" r:id="rId18"/>
    <p:sldId id="259" r:id="rId19"/>
    <p:sldId id="262" r:id="rId20"/>
    <p:sldId id="2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FF"/>
    <a:srgbClr val="00FDFF"/>
    <a:srgbClr val="73FEFF"/>
    <a:srgbClr val="FF2600"/>
    <a:srgbClr val="9437FF"/>
    <a:srgbClr val="D883FF"/>
    <a:srgbClr val="FF9300"/>
    <a:srgbClr val="DC7D23"/>
    <a:srgbClr val="716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32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180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" altLang="ko-KR" sz="1400" i="0" dirty="0">
                <a:solidFill>
                  <a:schemeClr val="tx1"/>
                </a:solidFill>
              </a:rPr>
              <a:t>Average ratio of IP access tests to total tests across 5 SoC projects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Ratio of IP access tests to total tests</c:v>
                </c:pt>
              </c:strCache>
            </c:strRef>
          </c:tx>
          <c:dPt>
            <c:idx val="0"/>
            <c:bubble3D val="0"/>
            <c:spPr>
              <a:solidFill>
                <a:srgbClr val="0096FF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AFD-3B48-8400-2BEA5984A0B6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2-9AFD-3B48-8400-2BEA5984A0B6}"/>
              </c:ext>
            </c:extLst>
          </c:dPt>
          <c:dLbls>
            <c:dLbl>
              <c:idx val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9AFD-3B48-8400-2BEA5984A0B6}"/>
                </c:ext>
              </c:extLst>
            </c:dLbl>
            <c:dLbl>
              <c:idx val="1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9AFD-3B48-8400-2BEA5984A0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Other test</c:v>
                </c:pt>
                <c:pt idx="1">
                  <c:v>IP access test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9600</c:v>
                </c:pt>
                <c:pt idx="1">
                  <c:v>5200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FD-3B48-8400-2BEA5984A0B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E6C5E7-3209-4109-A151-CE77E5FB3940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F5DF5160-E5B1-47AA-8ABC-68B9B8782648}">
      <dgm:prSet phldrT="[텍스트]"/>
      <dgm:spPr/>
      <dgm:t>
        <a:bodyPr/>
        <a:lstStyle/>
        <a:p>
          <a:pPr latinLnBrk="1"/>
          <a:r>
            <a:rPr lang="en-US" altLang="ko-KR" dirty="0"/>
            <a:t>YAML data</a:t>
          </a:r>
          <a:endParaRPr lang="ko-KR" altLang="en-US" dirty="0"/>
        </a:p>
      </dgm:t>
    </dgm:pt>
    <dgm:pt modelId="{E1062E5D-A506-4ED8-A124-FAC4BEAEB413}" type="parTrans" cxnId="{1487A1B9-0169-49C3-9D89-16D7C82B0DB3}">
      <dgm:prSet/>
      <dgm:spPr/>
      <dgm:t>
        <a:bodyPr/>
        <a:lstStyle/>
        <a:p>
          <a:pPr latinLnBrk="1"/>
          <a:endParaRPr lang="ko-KR" altLang="en-US"/>
        </a:p>
      </dgm:t>
    </dgm:pt>
    <dgm:pt modelId="{A187A310-6DCE-4FD4-AF82-753CB981A974}" type="sibTrans" cxnId="{1487A1B9-0169-49C3-9D89-16D7C82B0DB3}">
      <dgm:prSet/>
      <dgm:spPr/>
      <dgm:t>
        <a:bodyPr/>
        <a:lstStyle/>
        <a:p>
          <a:pPr latinLnBrk="1"/>
          <a:endParaRPr lang="ko-KR" altLang="en-US"/>
        </a:p>
      </dgm:t>
    </dgm:pt>
    <dgm:pt modelId="{E6926475-3FA2-4E33-AB46-C69B3B826713}" type="pres">
      <dgm:prSet presAssocID="{93E6C5E7-3209-4109-A151-CE77E5FB3940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5135E31-3138-41C5-9D49-3CDE8DE5FABE}" type="pres">
      <dgm:prSet presAssocID="{93E6C5E7-3209-4109-A151-CE77E5FB3940}" presName="ellipse" presStyleLbl="trBgShp" presStyleIdx="0" presStyleCnt="1"/>
      <dgm:spPr/>
    </dgm:pt>
    <dgm:pt modelId="{889C7299-A00C-4A3F-9740-7D528DD500F6}" type="pres">
      <dgm:prSet presAssocID="{93E6C5E7-3209-4109-A151-CE77E5FB3940}" presName="arrow1" presStyleLbl="fgShp" presStyleIdx="0" presStyleCnt="1"/>
      <dgm:spPr/>
    </dgm:pt>
    <dgm:pt modelId="{67D321E6-7BC4-47EB-85FE-E8AB16FDA027}" type="pres">
      <dgm:prSet presAssocID="{93E6C5E7-3209-4109-A151-CE77E5FB3940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8426BF2-2420-46F9-A2CB-169183E9487B}" type="pres">
      <dgm:prSet presAssocID="{93E6C5E7-3209-4109-A151-CE77E5FB3940}" presName="funnel" presStyleLbl="trAlignAcc1" presStyleIdx="0" presStyleCnt="1"/>
      <dgm:spPr/>
    </dgm:pt>
  </dgm:ptLst>
  <dgm:cxnLst>
    <dgm:cxn modelId="{6F2B277F-DAB3-43EC-8179-9CDC7ED94804}" type="presOf" srcId="{F5DF5160-E5B1-47AA-8ABC-68B9B8782648}" destId="{67D321E6-7BC4-47EB-85FE-E8AB16FDA027}" srcOrd="0" destOrd="0" presId="urn:microsoft.com/office/officeart/2005/8/layout/funnel1"/>
    <dgm:cxn modelId="{A799D145-6CF3-4F64-90C3-A403CB046716}" type="presOf" srcId="{93E6C5E7-3209-4109-A151-CE77E5FB3940}" destId="{E6926475-3FA2-4E33-AB46-C69B3B826713}" srcOrd="0" destOrd="0" presId="urn:microsoft.com/office/officeart/2005/8/layout/funnel1"/>
    <dgm:cxn modelId="{1487A1B9-0169-49C3-9D89-16D7C82B0DB3}" srcId="{93E6C5E7-3209-4109-A151-CE77E5FB3940}" destId="{F5DF5160-E5B1-47AA-8ABC-68B9B8782648}" srcOrd="0" destOrd="0" parTransId="{E1062E5D-A506-4ED8-A124-FAC4BEAEB413}" sibTransId="{A187A310-6DCE-4FD4-AF82-753CB981A974}"/>
    <dgm:cxn modelId="{BF491D49-D985-4173-8706-2A3D07847AC1}" type="presParOf" srcId="{E6926475-3FA2-4E33-AB46-C69B3B826713}" destId="{55135E31-3138-41C5-9D49-3CDE8DE5FABE}" srcOrd="0" destOrd="0" presId="urn:microsoft.com/office/officeart/2005/8/layout/funnel1"/>
    <dgm:cxn modelId="{918EAB8D-5B86-42DA-997B-7945A9401697}" type="presParOf" srcId="{E6926475-3FA2-4E33-AB46-C69B3B826713}" destId="{889C7299-A00C-4A3F-9740-7D528DD500F6}" srcOrd="1" destOrd="0" presId="urn:microsoft.com/office/officeart/2005/8/layout/funnel1"/>
    <dgm:cxn modelId="{3B2295A5-6F46-496E-B62B-AEB9DE8AC914}" type="presParOf" srcId="{E6926475-3FA2-4E33-AB46-C69B3B826713}" destId="{67D321E6-7BC4-47EB-85FE-E8AB16FDA027}" srcOrd="2" destOrd="0" presId="urn:microsoft.com/office/officeart/2005/8/layout/funnel1"/>
    <dgm:cxn modelId="{E9A87CAB-4AA8-43F8-9110-98B32F11A8CB}" type="presParOf" srcId="{E6926475-3FA2-4E33-AB46-C69B3B826713}" destId="{58426BF2-2420-46F9-A2CB-169183E9487B}" srcOrd="3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35E31-3138-41C5-9D49-3CDE8DE5FABE}">
      <dsp:nvSpPr>
        <dsp:cNvPr id="0" name=""/>
        <dsp:cNvSpPr/>
      </dsp:nvSpPr>
      <dsp:spPr>
        <a:xfrm>
          <a:off x="1716388" y="120810"/>
          <a:ext cx="2397615" cy="83266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C7299-A00C-4A3F-9740-7D528DD500F6}">
      <dsp:nvSpPr>
        <dsp:cNvPr id="0" name=""/>
        <dsp:cNvSpPr/>
      </dsp:nvSpPr>
      <dsp:spPr>
        <a:xfrm>
          <a:off x="2686586" y="2159712"/>
          <a:ext cx="464654" cy="297378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D321E6-7BC4-47EB-85FE-E8AB16FDA027}">
      <dsp:nvSpPr>
        <dsp:cNvPr id="0" name=""/>
        <dsp:cNvSpPr/>
      </dsp:nvSpPr>
      <dsp:spPr>
        <a:xfrm>
          <a:off x="1803743" y="2397615"/>
          <a:ext cx="2230340" cy="557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900" kern="1200" dirty="0"/>
            <a:t>YAML data</a:t>
          </a:r>
          <a:endParaRPr lang="ko-KR" altLang="en-US" sz="1900" kern="1200" dirty="0"/>
        </a:p>
      </dsp:txBody>
      <dsp:txXfrm>
        <a:off x="1803743" y="2397615"/>
        <a:ext cx="2230340" cy="557585"/>
      </dsp:txXfrm>
    </dsp:sp>
    <dsp:sp modelId="{58426BF2-2420-46F9-A2CB-169183E9487B}">
      <dsp:nvSpPr>
        <dsp:cNvPr id="0" name=""/>
        <dsp:cNvSpPr/>
      </dsp:nvSpPr>
      <dsp:spPr>
        <a:xfrm>
          <a:off x="1617881" y="18586"/>
          <a:ext cx="2602063" cy="208165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yellow rectangle with a yellow border&#10;&#10;Description automatically generated">
            <a:extLst>
              <a:ext uri="{FF2B5EF4-FFF2-40B4-BE49-F238E27FC236}">
                <a16:creationId xmlns:a16="http://schemas.microsoft.com/office/drawing/2014/main" id="{CB9CBCE6-E249-9861-89FA-30EC91B8E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A2774B-D866-4A27-916C-C9683583E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621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99B91-008A-49DD-8794-62DFD4BCF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589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BF5C5C-DF86-4906-83E0-5936740EBA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343" y="5765899"/>
            <a:ext cx="1139905" cy="637709"/>
          </a:xfrm>
          <a:prstGeom prst="rect">
            <a:avLst/>
          </a:prstGeom>
        </p:spPr>
      </p:pic>
      <p:pic>
        <p:nvPicPr>
          <p:cNvPr id="9" name="Picture 8" descr="A black and yellow sign with white text&#10;&#10;Description automatically generated">
            <a:extLst>
              <a:ext uri="{FF2B5EF4-FFF2-40B4-BE49-F238E27FC236}">
                <a16:creationId xmlns:a16="http://schemas.microsoft.com/office/drawing/2014/main" id="{AA7EFE6D-8A15-CB1B-7557-2516CC025E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12" y="668695"/>
            <a:ext cx="3919576" cy="27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27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9E9C2-F2E7-4DE4-AE61-24C0D4E3C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82B70-D5BC-4E09-B48A-6770AC9F5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541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349B1-7935-4DCD-9A12-9DE5F7E9C5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2DA99-E0C5-4CEF-A837-8BC75A9D7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117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3EF33-BD1A-4B1C-9E73-64BD301C9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C42AA-B2DC-490A-BCE7-F9FCAA384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037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yellow rectangle with a yellow border&#10;&#10;Description automatically generated">
            <a:extLst>
              <a:ext uri="{FF2B5EF4-FFF2-40B4-BE49-F238E27FC236}">
                <a16:creationId xmlns:a16="http://schemas.microsoft.com/office/drawing/2014/main" id="{838D85DA-2C1C-7BD9-FA4A-D8C4725CE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7C49C-7933-4393-901B-503549FE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925F3-3EA8-4255-B151-68B28F8D9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711538C-F00A-4E7F-B07D-CA04B95719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367" y="5846021"/>
            <a:ext cx="1139905" cy="637709"/>
          </a:xfrm>
          <a:prstGeom prst="rect">
            <a:avLst/>
          </a:prstGeom>
        </p:spPr>
      </p:pic>
      <p:pic>
        <p:nvPicPr>
          <p:cNvPr id="6" name="Picture 5" descr="A black and yellow sign with white text&#10;&#10;Description automatically generated">
            <a:extLst>
              <a:ext uri="{FF2B5EF4-FFF2-40B4-BE49-F238E27FC236}">
                <a16:creationId xmlns:a16="http://schemas.microsoft.com/office/drawing/2014/main" id="{686AF9FC-F8B7-57B3-C753-890E6DB4EF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1537803"/>
            <a:ext cx="2429006" cy="168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37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9A504-A3D6-40D3-801F-1F1B0369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4251-B260-4AA3-89A7-C2AAF6454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C5724-6C95-43BB-86F2-C4DB0421D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3054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BC43-56EE-49F9-81F6-68AF27F33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34154-D304-4A36-8C0F-CE37FC38F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D6FC9-3E76-43FD-8A53-62FDED932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86964-5C69-495F-89E4-A84614FFC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EA5DD-7FDF-4DA0-BE67-612A0C3D23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963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rectangle with a yellow border&#10;&#10;Description automatically generated">
            <a:extLst>
              <a:ext uri="{FF2B5EF4-FFF2-40B4-BE49-F238E27FC236}">
                <a16:creationId xmlns:a16="http://schemas.microsoft.com/office/drawing/2014/main" id="{FCF3C9B8-FD7A-CEA4-2D78-244D6671D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211E4E-992F-462D-84FD-744926456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376EB0-8C47-409B-B015-F118A863C4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247" y="5780285"/>
            <a:ext cx="1139905" cy="6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3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663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FA503-B092-4E55-A341-2080B195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E4018-2050-4501-9EF5-187E31BE2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1BB1B-4DC6-4E5D-B124-A76712A00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989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E226-148C-4FF8-A4B4-89EBA96FA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A90C3B-3129-4331-887D-5DD6D8C580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85A1A8-9307-4221-B842-0C92B508E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806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yellow triangle pattern&#10;&#10;Description automatically generated">
            <a:extLst>
              <a:ext uri="{FF2B5EF4-FFF2-40B4-BE49-F238E27FC236}">
                <a16:creationId xmlns:a16="http://schemas.microsoft.com/office/drawing/2014/main" id="{D775B9EB-1EE2-3BB1-EF8E-75606E68AD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C425F-F25D-4BA7-A9B8-4BC37CFD3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7EB06-2BE0-495F-8624-2707A47B8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r>
              <a:rPr lang="ko-KR" altLang="en-US" dirty="0" err="1"/>
              <a:t>ㅇㅇㅇㅇㅇ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75D967B-0316-4E0C-B5E6-DC51B8DFC63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4" y="6090913"/>
            <a:ext cx="1078993" cy="60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7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png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C65A-7D1C-46E6-88FA-4BE715869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231" y="2299570"/>
            <a:ext cx="11969261" cy="2387600"/>
          </a:xfrm>
        </p:spPr>
        <p:txBody>
          <a:bodyPr>
            <a:normAutofit/>
          </a:bodyPr>
          <a:lstStyle/>
          <a:p>
            <a:r>
              <a:rPr lang="en-US" sz="4400" dirty="0"/>
              <a:t>Test bench Framework for Fully Automated</a:t>
            </a:r>
            <a:br>
              <a:rPr lang="en-US" sz="4400" dirty="0"/>
            </a:br>
            <a:r>
              <a:rPr lang="en-US" sz="4400" dirty="0"/>
              <a:t>Register Tests of Numerous IPs in SoC</a:t>
            </a:r>
          </a:p>
        </p:txBody>
      </p:sp>
      <p:sp>
        <p:nvSpPr>
          <p:cNvPr id="4" name="Subtitle 6">
            <a:extLst>
              <a:ext uri="{FF2B5EF4-FFF2-40B4-BE49-F238E27FC236}">
                <a16:creationId xmlns:a16="http://schemas.microsoft.com/office/drawing/2014/main" id="{6EC292F7-A3EA-4989-AA8A-441228AC7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809344"/>
            <a:ext cx="8534400" cy="1752600"/>
          </a:xfrm>
        </p:spPr>
        <p:txBody>
          <a:bodyPr>
            <a:normAutofit/>
          </a:bodyPr>
          <a:lstStyle/>
          <a:p>
            <a:r>
              <a:rPr lang="en-US" sz="3200" dirty="0" err="1"/>
              <a:t>Wonyeong</a:t>
            </a:r>
            <a:r>
              <a:rPr lang="en-US" sz="3200" dirty="0"/>
              <a:t> So, </a:t>
            </a:r>
            <a:r>
              <a:rPr lang="en-US" sz="3200" dirty="0" err="1"/>
              <a:t>Minje</a:t>
            </a:r>
            <a:r>
              <a:rPr lang="en-US" sz="3200" dirty="0"/>
              <a:t> Kim, </a:t>
            </a:r>
            <a:r>
              <a:rPr lang="en-US" sz="3200" dirty="0" err="1"/>
              <a:t>Jihye</a:t>
            </a:r>
            <a:r>
              <a:rPr lang="en-US" sz="3200" dirty="0"/>
              <a:t> Lim, Sunil Roe, </a:t>
            </a:r>
            <a:r>
              <a:rPr lang="en-US" sz="3200" dirty="0" err="1"/>
              <a:t>Youngsik</a:t>
            </a:r>
            <a:r>
              <a:rPr lang="en-US" sz="3200" dirty="0"/>
              <a:t> Kim, Sunil Brian Choi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AF4511-8A9D-48EB-A806-0413CA7A1BB5}"/>
              </a:ext>
            </a:extLst>
          </p:cNvPr>
          <p:cNvSpPr/>
          <p:nvPr/>
        </p:nvSpPr>
        <p:spPr>
          <a:xfrm>
            <a:off x="3668404" y="5642293"/>
            <a:ext cx="4855192" cy="1219200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Samsung Electronics</a:t>
            </a:r>
          </a:p>
        </p:txBody>
      </p:sp>
      <p:pic>
        <p:nvPicPr>
          <p:cNvPr id="8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6141" y="6108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7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1"/>
    </mc:Choice>
    <mc:Fallback>
      <p:transition spd="slow" advTm="996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8016F-82E1-4F89-A08D-586A3B508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F8C5C-76A0-4BC0-82CE-8772427D9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Five key components</a:t>
            </a:r>
          </a:p>
          <a:p>
            <a:pPr lvl="1"/>
            <a:r>
              <a:rPr lang="en-US" altLang="ko-KR" dirty="0"/>
              <a:t>Specification Collector</a:t>
            </a:r>
          </a:p>
          <a:p>
            <a:pPr lvl="1"/>
            <a:r>
              <a:rPr lang="en-US" altLang="ko-KR" dirty="0"/>
              <a:t>Test bench generator</a:t>
            </a:r>
          </a:p>
          <a:p>
            <a:pPr lvl="1"/>
            <a:r>
              <a:rPr lang="en-US" altLang="ko-KR" dirty="0"/>
              <a:t>Test executor</a:t>
            </a:r>
          </a:p>
          <a:p>
            <a:pPr lvl="1"/>
            <a:r>
              <a:rPr lang="en-US" altLang="ko-KR" dirty="0"/>
              <a:t>Debugger</a:t>
            </a:r>
          </a:p>
          <a:p>
            <a:pPr lvl="1"/>
            <a:r>
              <a:rPr lang="en-US" altLang="ko-KR" dirty="0"/>
              <a:t>Reporter</a:t>
            </a:r>
          </a:p>
          <a:p>
            <a:r>
              <a:rPr lang="en-US" altLang="ko-KR" dirty="0"/>
              <a:t>Automated platform enables RTL update adaptation</a:t>
            </a:r>
          </a:p>
        </p:txBody>
      </p:sp>
      <p:pic>
        <p:nvPicPr>
          <p:cNvPr id="5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3800" y="5956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8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"/>
    </mc:Choice>
    <mc:Fallback>
      <p:transition spd="slow" advTm="19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타원 10"/>
          <p:cNvSpPr/>
          <p:nvPr/>
        </p:nvSpPr>
        <p:spPr>
          <a:xfrm>
            <a:off x="1210919" y="3352829"/>
            <a:ext cx="851454" cy="801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/>
              <a:t>IP-XACT</a:t>
            </a:r>
            <a:endParaRPr lang="ko-KR" altLang="en-US" sz="1000" dirty="0"/>
          </a:p>
        </p:txBody>
      </p:sp>
      <p:sp>
        <p:nvSpPr>
          <p:cNvPr id="12" name="타원 11"/>
          <p:cNvSpPr/>
          <p:nvPr/>
        </p:nvSpPr>
        <p:spPr>
          <a:xfrm>
            <a:off x="2180321" y="3419574"/>
            <a:ext cx="851454" cy="801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err="1"/>
              <a:t>SoC</a:t>
            </a:r>
            <a:r>
              <a:rPr lang="en-US" altLang="ko-KR" sz="1000" dirty="0"/>
              <a:t> address map</a:t>
            </a:r>
          </a:p>
        </p:txBody>
      </p:sp>
      <p:sp>
        <p:nvSpPr>
          <p:cNvPr id="13" name="타원 12"/>
          <p:cNvSpPr/>
          <p:nvPr/>
        </p:nvSpPr>
        <p:spPr>
          <a:xfrm>
            <a:off x="1666133" y="3856020"/>
            <a:ext cx="851454" cy="801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/>
              <a:t>UVM register model</a:t>
            </a:r>
          </a:p>
        </p:txBody>
      </p:sp>
      <p:sp>
        <p:nvSpPr>
          <p:cNvPr id="14" name="타원 13"/>
          <p:cNvSpPr/>
          <p:nvPr/>
        </p:nvSpPr>
        <p:spPr>
          <a:xfrm>
            <a:off x="1713839" y="2971222"/>
            <a:ext cx="851454" cy="801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/>
              <a:t>Security spec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18016F-82E1-4F89-A08D-586A3B508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74071" cy="1325563"/>
          </a:xfrm>
        </p:spPr>
        <p:txBody>
          <a:bodyPr>
            <a:normAutofit/>
          </a:bodyPr>
          <a:lstStyle/>
          <a:p>
            <a:r>
              <a:rPr lang="en-US" dirty="0"/>
              <a:t>Proposed Methodology - </a:t>
            </a:r>
            <a:r>
              <a:rPr lang="en-US" altLang="ko-KR" dirty="0"/>
              <a:t>Specification Collector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F8C5C-76A0-4BC0-82CE-8772427D9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Parsing required spec files</a:t>
            </a:r>
          </a:p>
          <a:p>
            <a:pPr lvl="1"/>
            <a:r>
              <a:rPr lang="en-US" dirty="0"/>
              <a:t>IP-XACT, </a:t>
            </a:r>
            <a:r>
              <a:rPr lang="en-US" dirty="0" err="1"/>
              <a:t>SoC</a:t>
            </a:r>
            <a:r>
              <a:rPr lang="en-US" dirty="0"/>
              <a:t> address map, UVM register model, Security spec</a:t>
            </a:r>
          </a:p>
        </p:txBody>
      </p:sp>
      <p:graphicFrame>
        <p:nvGraphicFramePr>
          <p:cNvPr id="10" name="다이어그램 9"/>
          <p:cNvGraphicFramePr/>
          <p:nvPr>
            <p:extLst>
              <p:ext uri="{D42A27DB-BD31-4B8C-83A1-F6EECF244321}">
                <p14:modId xmlns:p14="http://schemas.microsoft.com/office/powerpoint/2010/main" val="185927765"/>
              </p:ext>
            </p:extLst>
          </p:nvPr>
        </p:nvGraphicFramePr>
        <p:xfrm>
          <a:off x="-809620" y="2949934"/>
          <a:ext cx="5837827" cy="2973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6" name="그룹 15">
            <a:extLst>
              <a:ext uri="{FF2B5EF4-FFF2-40B4-BE49-F238E27FC236}">
                <a16:creationId xmlns:a16="http://schemas.microsoft.com/office/drawing/2014/main" id="{9490CDFA-64D1-411C-A750-BCCAF41D5ACF}"/>
              </a:ext>
            </a:extLst>
          </p:cNvPr>
          <p:cNvGrpSpPr/>
          <p:nvPr/>
        </p:nvGrpSpPr>
        <p:grpSpPr>
          <a:xfrm>
            <a:off x="869327" y="2935280"/>
            <a:ext cx="447288" cy="484294"/>
            <a:chOff x="230630" y="871007"/>
            <a:chExt cx="745229" cy="719667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9C201A2C-ECC6-4092-9788-DA1034341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0630" y="871007"/>
              <a:ext cx="745229" cy="719667"/>
            </a:xfrm>
            <a:prstGeom prst="rect">
              <a:avLst/>
            </a:prstGeom>
          </p:spPr>
        </p:pic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01BF5A1E-FE37-4722-A166-F666F52F6033}"/>
                </a:ext>
              </a:extLst>
            </p:cNvPr>
            <p:cNvSpPr/>
            <p:nvPr/>
          </p:nvSpPr>
          <p:spPr>
            <a:xfrm>
              <a:off x="907256" y="871007"/>
              <a:ext cx="45719" cy="457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6B2A89AE-D849-4C92-AE88-D5A813C33AF6}"/>
              </a:ext>
            </a:extLst>
          </p:cNvPr>
          <p:cNvSpPr/>
          <p:nvPr/>
        </p:nvSpPr>
        <p:spPr>
          <a:xfrm>
            <a:off x="4485030" y="2860258"/>
            <a:ext cx="2906408" cy="11186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r>
              <a:rPr lang="en-US" altLang="ko-KR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spirit:vendor</a:t>
            </a:r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&gt;VENDOR&lt;/</a:t>
            </a:r>
            <a:r>
              <a:rPr lang="en-US" altLang="ko-KR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spirit:vendor</a:t>
            </a:r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…</a:t>
            </a:r>
          </a:p>
          <a:p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…</a:t>
            </a:r>
          </a:p>
          <a:p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&lt;</a:t>
            </a:r>
            <a:r>
              <a:rPr lang="en-US" altLang="ko-KR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spirit:version</a:t>
            </a:r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&gt;1.0&lt;/</a:t>
            </a:r>
            <a:r>
              <a:rPr lang="en-US" altLang="ko-KR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spirit:version</a:t>
            </a:r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&lt;</a:t>
            </a:r>
            <a:r>
              <a:rPr lang="en-US" altLang="ko-KR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spirit:componentInstances</a:t>
            </a:r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&lt;</a:t>
            </a:r>
            <a:r>
              <a:rPr lang="en-US" altLang="ko-KR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spirit:componentInstance</a:t>
            </a:r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en-US" altLang="ko-KR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&lt;</a:t>
            </a:r>
            <a:r>
              <a:rPr lang="en-US" altLang="ko-KR" sz="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spirit:instanceName</a:t>
            </a:r>
            <a:r>
              <a:rPr lang="en-US" altLang="ko-KR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&gt;IP_A&lt;/</a:t>
            </a:r>
            <a:r>
              <a:rPr lang="en-US" altLang="ko-KR" sz="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spirit:instanceName</a:t>
            </a:r>
            <a:r>
              <a:rPr lang="en-US" altLang="ko-KR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ko-KR" altLang="en-US" sz="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6EBEE7A-BA7B-448D-9DCA-E19566AFC78A}"/>
              </a:ext>
            </a:extLst>
          </p:cNvPr>
          <p:cNvSpPr/>
          <p:nvPr/>
        </p:nvSpPr>
        <p:spPr>
          <a:xfrm>
            <a:off x="4485030" y="4027299"/>
            <a:ext cx="2906408" cy="156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IP-XACT XML</a:t>
            </a:r>
          </a:p>
        </p:txBody>
      </p:sp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66F8B07F-B520-4A2B-B956-54A71AFA2E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88257"/>
              </p:ext>
            </p:extLst>
          </p:nvPr>
        </p:nvGraphicFramePr>
        <p:xfrm>
          <a:off x="7593534" y="2860258"/>
          <a:ext cx="1573052" cy="11186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7054">
                  <a:extLst>
                    <a:ext uri="{9D8B030D-6E8A-4147-A177-3AD203B41FA5}">
                      <a16:colId xmlns:a16="http://schemas.microsoft.com/office/drawing/2014/main" val="4288249356"/>
                    </a:ext>
                  </a:extLst>
                </a:gridCol>
                <a:gridCol w="588375">
                  <a:extLst>
                    <a:ext uri="{9D8B030D-6E8A-4147-A177-3AD203B41FA5}">
                      <a16:colId xmlns:a16="http://schemas.microsoft.com/office/drawing/2014/main" val="135322986"/>
                    </a:ext>
                  </a:extLst>
                </a:gridCol>
                <a:gridCol w="727623">
                  <a:extLst>
                    <a:ext uri="{9D8B030D-6E8A-4147-A177-3AD203B41FA5}">
                      <a16:colId xmlns:a16="http://schemas.microsoft.com/office/drawing/2014/main" val="2583451048"/>
                    </a:ext>
                  </a:extLst>
                </a:gridCol>
              </a:tblGrid>
              <a:tr h="139829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BLK_A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altLang="ko-KR" sz="8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altLang="ko-KR" sz="8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1578241"/>
                  </a:ext>
                </a:extLst>
              </a:tr>
              <a:tr h="1398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altLang="ko-KR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altLang="ko-KR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6553358"/>
                  </a:ext>
                </a:extLst>
              </a:tr>
              <a:tr h="1398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altLang="ko-KR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altLang="ko-KR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5006357"/>
                  </a:ext>
                </a:extLst>
              </a:tr>
              <a:tr h="1398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altLang="ko-KR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altLang="ko-KR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4537368"/>
                  </a:ext>
                </a:extLst>
              </a:tr>
              <a:tr h="1398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IP_D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0x1003_0000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8709911"/>
                  </a:ext>
                </a:extLst>
              </a:tr>
              <a:tr h="1398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IP_C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0x1002_0000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94497182"/>
                  </a:ext>
                </a:extLst>
              </a:tr>
              <a:tr h="1398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IP_B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0x1001_0000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3094131"/>
                  </a:ext>
                </a:extLst>
              </a:tr>
              <a:tr h="1398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IP_A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0x1000_0000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08282970"/>
                  </a:ext>
                </a:extLst>
              </a:tr>
            </a:tbl>
          </a:graphicData>
        </a:graphic>
      </p:graphicFrame>
      <p:sp>
        <p:nvSpPr>
          <p:cNvPr id="22" name="직사각형 21">
            <a:extLst>
              <a:ext uri="{FF2B5EF4-FFF2-40B4-BE49-F238E27FC236}">
                <a16:creationId xmlns:a16="http://schemas.microsoft.com/office/drawing/2014/main" id="{3D3AAC7C-5E6D-4592-80C2-09B7E594749A}"/>
              </a:ext>
            </a:extLst>
          </p:cNvPr>
          <p:cNvSpPr/>
          <p:nvPr/>
        </p:nvSpPr>
        <p:spPr>
          <a:xfrm>
            <a:off x="7593534" y="4030620"/>
            <a:ext cx="1611150" cy="126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</a:t>
            </a:r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address map excel file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E61959AA-7C40-43AA-A21A-F015F3135F2E}"/>
              </a:ext>
            </a:extLst>
          </p:cNvPr>
          <p:cNvSpPr/>
          <p:nvPr/>
        </p:nvSpPr>
        <p:spPr>
          <a:xfrm>
            <a:off x="9368684" y="2749512"/>
            <a:ext cx="2189846" cy="740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</a:t>
            </a:r>
            <a:r>
              <a:rPr lang="en-US" altLang="ko-KR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reg_blk_c</a:t>
            </a:r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extends </a:t>
            </a:r>
            <a:r>
              <a:rPr lang="en-US" altLang="ko-KR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base_reg_blk_c</a:t>
            </a:r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…</a:t>
            </a:r>
          </a:p>
          <a:p>
            <a:r>
              <a:rPr lang="en-US" altLang="ko-KR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rand </a:t>
            </a:r>
            <a:r>
              <a:rPr lang="en-US" altLang="ko-KR" sz="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ip_a_reg_blk_c</a:t>
            </a:r>
            <a:r>
              <a:rPr lang="en-US" altLang="ko-KR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ip_a_reg_blk</a:t>
            </a:r>
            <a:r>
              <a:rPr lang="en-US" altLang="ko-KR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rand </a:t>
            </a:r>
            <a:r>
              <a:rPr lang="en-US" altLang="ko-KR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ip_b_reg_blk_c</a:t>
            </a:r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ip_b_reg_blk</a:t>
            </a:r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…</a:t>
            </a:r>
          </a:p>
          <a:p>
            <a:r>
              <a:rPr lang="en-US" altLang="ko-KR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endclass</a:t>
            </a:r>
            <a:endParaRPr lang="en-US" altLang="ko-KR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A033129F-AFB5-453F-9DD1-5DBCF03AE0CE}"/>
              </a:ext>
            </a:extLst>
          </p:cNvPr>
          <p:cNvSpPr/>
          <p:nvPr/>
        </p:nvSpPr>
        <p:spPr>
          <a:xfrm>
            <a:off x="9368682" y="3603236"/>
            <a:ext cx="2189848" cy="380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`define</a:t>
            </a:r>
            <a:r>
              <a:rPr lang="ko-KR" altLang="en-US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IP_A_BASE_ADDRESS</a:t>
            </a:r>
            <a:r>
              <a:rPr lang="ko-KR" altLang="en-US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‘h1000_0000</a:t>
            </a:r>
          </a:p>
          <a:p>
            <a:r>
              <a:rPr lang="en-US" altLang="ko-KR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ko-KR" altLang="en-US" sz="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9EB5CFBA-F364-4350-826D-9CC4F65DD775}"/>
              </a:ext>
            </a:extLst>
          </p:cNvPr>
          <p:cNvSpPr/>
          <p:nvPr/>
        </p:nvSpPr>
        <p:spPr>
          <a:xfrm>
            <a:off x="9368682" y="4020596"/>
            <a:ext cx="2189848" cy="113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UVM </a:t>
            </a:r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register model class</a:t>
            </a:r>
          </a:p>
        </p:txBody>
      </p:sp>
      <p:graphicFrame>
        <p:nvGraphicFramePr>
          <p:cNvPr id="26" name="표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925310"/>
              </p:ext>
            </p:extLst>
          </p:nvPr>
        </p:nvGraphicFramePr>
        <p:xfrm>
          <a:off x="6529383" y="4207645"/>
          <a:ext cx="3031022" cy="1488512"/>
        </p:xfrm>
        <a:graphic>
          <a:graphicData uri="http://schemas.openxmlformats.org/drawingml/2006/table">
            <a:tbl>
              <a:tblPr/>
              <a:tblGrid>
                <a:gridCol w="541822">
                  <a:extLst>
                    <a:ext uri="{9D8B030D-6E8A-4147-A177-3AD203B41FA5}">
                      <a16:colId xmlns:a16="http://schemas.microsoft.com/office/drawing/2014/main" val="1682252894"/>
                    </a:ext>
                  </a:extLst>
                </a:gridCol>
                <a:gridCol w="264627">
                  <a:extLst>
                    <a:ext uri="{9D8B030D-6E8A-4147-A177-3AD203B41FA5}">
                      <a16:colId xmlns:a16="http://schemas.microsoft.com/office/drawing/2014/main" val="1633541586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601597414"/>
                    </a:ext>
                  </a:extLst>
                </a:gridCol>
                <a:gridCol w="273050">
                  <a:extLst>
                    <a:ext uri="{9D8B030D-6E8A-4147-A177-3AD203B41FA5}">
                      <a16:colId xmlns:a16="http://schemas.microsoft.com/office/drawing/2014/main" val="487700898"/>
                    </a:ext>
                  </a:extLst>
                </a:gridCol>
                <a:gridCol w="445960">
                  <a:extLst>
                    <a:ext uri="{9D8B030D-6E8A-4147-A177-3AD203B41FA5}">
                      <a16:colId xmlns:a16="http://schemas.microsoft.com/office/drawing/2014/main" val="2902712453"/>
                    </a:ext>
                  </a:extLst>
                </a:gridCol>
                <a:gridCol w="87440">
                  <a:extLst>
                    <a:ext uri="{9D8B030D-6E8A-4147-A177-3AD203B41FA5}">
                      <a16:colId xmlns:a16="http://schemas.microsoft.com/office/drawing/2014/main" val="1593952894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4254109501"/>
                    </a:ext>
                  </a:extLst>
                </a:gridCol>
                <a:gridCol w="675173">
                  <a:extLst>
                    <a:ext uri="{9D8B030D-6E8A-4147-A177-3AD203B41FA5}">
                      <a16:colId xmlns:a16="http://schemas.microsoft.com/office/drawing/2014/main" val="3120931356"/>
                    </a:ext>
                  </a:extLst>
                </a:gridCol>
              </a:tblGrid>
              <a:tr h="1369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Register 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Field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Range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Access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Reset Value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TZPC usage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254785"/>
                  </a:ext>
                </a:extLst>
              </a:tr>
              <a:tr h="1349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TZPC_PROT0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1472102"/>
                  </a:ext>
                </a:extLst>
              </a:tr>
              <a:tr h="134954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103202"/>
                  </a:ext>
                </a:extLst>
              </a:tr>
              <a:tr h="134954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TZPC8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[8]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0x1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S/NS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488579"/>
                  </a:ext>
                </a:extLst>
              </a:tr>
              <a:tr h="134954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TZPC7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[7]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0x1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S/NS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176457"/>
                  </a:ext>
                </a:extLst>
              </a:tr>
              <a:tr h="134954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TZPC6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[6]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0x1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S/NS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314099"/>
                  </a:ext>
                </a:extLst>
              </a:tr>
              <a:tr h="134954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TZPC5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[5]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0x1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S/NS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912"/>
                  </a:ext>
                </a:extLst>
              </a:tr>
              <a:tr h="134954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TZPC4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[4]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0x1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S/NS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740738"/>
                  </a:ext>
                </a:extLst>
              </a:tr>
              <a:tr h="136963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TZPC3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[3]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0x1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S/NS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1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IP_A</a:t>
                      </a:r>
                      <a:r>
                        <a:rPr 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TZPC control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774290"/>
                  </a:ext>
                </a:extLst>
              </a:tr>
              <a:tr h="134954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TZPC2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[2]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0x1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075984"/>
                  </a:ext>
                </a:extLst>
              </a:tr>
              <a:tr h="134954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TZPC1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[1]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0x1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S/NS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927163"/>
                  </a:ext>
                </a:extLst>
              </a:tr>
            </a:tbl>
          </a:graphicData>
        </a:graphic>
      </p:graphicFrame>
      <p:sp>
        <p:nvSpPr>
          <p:cNvPr id="27" name="직사각형 26">
            <a:extLst>
              <a:ext uri="{FF2B5EF4-FFF2-40B4-BE49-F238E27FC236}">
                <a16:creationId xmlns:a16="http://schemas.microsoft.com/office/drawing/2014/main" id="{36EBEE7A-BA7B-448D-9DCA-E19566AFC78A}"/>
              </a:ext>
            </a:extLst>
          </p:cNvPr>
          <p:cNvSpPr/>
          <p:nvPr/>
        </p:nvSpPr>
        <p:spPr>
          <a:xfrm>
            <a:off x="6529383" y="5699299"/>
            <a:ext cx="3031022" cy="156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Security </a:t>
            </a:r>
            <a:r>
              <a:rPr lang="en-US" altLang="ko-KR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specification table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74E2C7FB-1A0C-4EA9-9A27-BE6C01F343FA}"/>
              </a:ext>
            </a:extLst>
          </p:cNvPr>
          <p:cNvSpPr/>
          <p:nvPr/>
        </p:nvSpPr>
        <p:spPr>
          <a:xfrm>
            <a:off x="2930974" y="4400396"/>
            <a:ext cx="2468866" cy="13437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REG_BLK :</a:t>
            </a:r>
          </a:p>
          <a:p>
            <a:r>
              <a:rPr lang="en-US" altLang="ko-KR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ko-KR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ip_a_reg_blk_c</a:t>
            </a:r>
            <a:r>
              <a:rPr lang="en-US" altLang="ko-KR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ko-KR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ip_a_reg_blk</a:t>
            </a:r>
            <a:endParaRPr lang="en-US" altLang="ko-KR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SECURITY :</a:t>
            </a:r>
          </a:p>
          <a:p>
            <a:r>
              <a:rPr lang="en-US" altLang="ko-KR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REG_NAME_FOR_SECURITY : reg_0</a:t>
            </a:r>
          </a:p>
          <a:p>
            <a:r>
              <a:rPr lang="en-US" altLang="ko-KR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SECURITY_FIELD : 3</a:t>
            </a:r>
          </a:p>
          <a:p>
            <a:r>
              <a:rPr lang="en-US" altLang="ko-KR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SECURITY_IP : </a:t>
            </a:r>
            <a:r>
              <a:rPr lang="en-US" altLang="ko-KR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tzpc_blk_a_reg_blk</a:t>
            </a:r>
            <a:endParaRPr lang="en-US" altLang="ko-KR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…</a:t>
            </a:r>
          </a:p>
        </p:txBody>
      </p:sp>
      <p:pic>
        <p:nvPicPr>
          <p:cNvPr id="5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3800" y="60449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5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"/>
    </mc:Choice>
    <mc:Fallback>
      <p:transition spd="slow" advTm="23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8016F-82E1-4F89-A08D-586A3B508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74071" cy="1325563"/>
          </a:xfrm>
        </p:spPr>
        <p:txBody>
          <a:bodyPr>
            <a:normAutofit/>
          </a:bodyPr>
          <a:lstStyle/>
          <a:p>
            <a:r>
              <a:rPr lang="en-US" dirty="0"/>
              <a:t>Proposed Methodology – </a:t>
            </a:r>
            <a:r>
              <a:rPr lang="en-US" altLang="ko-KR" dirty="0"/>
              <a:t>Test bench generator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F8C5C-76A0-4BC0-82CE-8772427D9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Rendering using the Jinja2 Python library</a:t>
            </a:r>
            <a:endParaRPr lang="en-US" dirty="0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74E2C7FB-1A0C-4EA9-9A27-BE6C01F343FA}"/>
              </a:ext>
            </a:extLst>
          </p:cNvPr>
          <p:cNvSpPr/>
          <p:nvPr/>
        </p:nvSpPr>
        <p:spPr>
          <a:xfrm>
            <a:off x="1800177" y="2504035"/>
            <a:ext cx="3314614" cy="16118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REG_BLK :</a:t>
            </a:r>
          </a:p>
          <a:p>
            <a:r>
              <a:rPr lang="en-US" altLang="ko-K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ko-KR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ip_a_reg_blk_c</a:t>
            </a:r>
            <a:r>
              <a:rPr lang="en-US" altLang="ko-K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ko-KR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ip_a_reg_blk</a:t>
            </a:r>
            <a:endParaRPr lang="en-US" altLang="ko-KR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SECURITY :</a:t>
            </a:r>
          </a:p>
          <a:p>
            <a:r>
              <a:rPr lang="en-US" altLang="ko-K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REG_NAME_FOR_SECURITY : reg_0</a:t>
            </a:r>
          </a:p>
          <a:p>
            <a:r>
              <a:rPr lang="en-US" altLang="ko-K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SECURITY_FIELD : 3</a:t>
            </a:r>
          </a:p>
          <a:p>
            <a:r>
              <a:rPr lang="en-US" altLang="ko-K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SECURITY_IP : </a:t>
            </a:r>
            <a:r>
              <a:rPr lang="en-US" altLang="ko-KR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tzpc_blk_a_reg_blk</a:t>
            </a:r>
            <a:endParaRPr lang="en-US" altLang="ko-KR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…</a:t>
            </a:r>
          </a:p>
          <a:p>
            <a:r>
              <a:rPr lang="en-US" altLang="ko-K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…</a:t>
            </a: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BF3B7F5F-5E28-48ED-BF48-A091BCED3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589" y="4535038"/>
            <a:ext cx="2937789" cy="11598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8603" y="3136002"/>
            <a:ext cx="1306453" cy="1399036"/>
          </a:xfrm>
          <a:prstGeom prst="rect">
            <a:avLst/>
          </a:prstGeom>
        </p:spPr>
      </p:pic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0BC9DA1E-5863-4028-A436-2165E436F56D}"/>
              </a:ext>
            </a:extLst>
          </p:cNvPr>
          <p:cNvSpPr/>
          <p:nvPr/>
        </p:nvSpPr>
        <p:spPr>
          <a:xfrm>
            <a:off x="5598659" y="3607260"/>
            <a:ext cx="1306453" cy="5818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8769B10-8439-47F6-BD4B-7AA59EF03E39}"/>
              </a:ext>
            </a:extLst>
          </p:cNvPr>
          <p:cNvSpPr/>
          <p:nvPr/>
        </p:nvSpPr>
        <p:spPr>
          <a:xfrm>
            <a:off x="6854733" y="4535038"/>
            <a:ext cx="1984924" cy="23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Generated test bench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27A5FEF-E692-44B0-A6DA-91161AEFA053}"/>
              </a:ext>
            </a:extLst>
          </p:cNvPr>
          <p:cNvSpPr/>
          <p:nvPr/>
        </p:nvSpPr>
        <p:spPr>
          <a:xfrm>
            <a:off x="1800176" y="4150257"/>
            <a:ext cx="3314613" cy="23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Generated input data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0458D58A-4DC3-45AA-8C1F-0C25A88D506F}"/>
              </a:ext>
            </a:extLst>
          </p:cNvPr>
          <p:cNvSpPr/>
          <p:nvPr/>
        </p:nvSpPr>
        <p:spPr>
          <a:xfrm>
            <a:off x="1800176" y="5577831"/>
            <a:ext cx="3314613" cy="23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Python Jinja2 library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419E3FD-0EF4-4BD6-8F16-4D7B0E6F29BB}"/>
              </a:ext>
            </a:extLst>
          </p:cNvPr>
          <p:cNvSpPr/>
          <p:nvPr/>
        </p:nvSpPr>
        <p:spPr>
          <a:xfrm>
            <a:off x="5378530" y="4207008"/>
            <a:ext cx="1696331" cy="23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Rendering</a:t>
            </a:r>
          </a:p>
        </p:txBody>
      </p:sp>
      <p:pic>
        <p:nvPicPr>
          <p:cNvPr id="7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00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4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"/>
    </mc:Choice>
    <mc:Fallback>
      <p:transition spd="slow" advTm="18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8016F-82E1-4F89-A08D-586A3B508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74071" cy="1325563"/>
          </a:xfrm>
        </p:spPr>
        <p:txBody>
          <a:bodyPr>
            <a:normAutofit/>
          </a:bodyPr>
          <a:lstStyle/>
          <a:p>
            <a:r>
              <a:rPr lang="en-US" dirty="0"/>
              <a:t>Proposed Methodology – </a:t>
            </a:r>
            <a:r>
              <a:rPr lang="en-US" altLang="ko-KR" dirty="0"/>
              <a:t>Test executor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F8C5C-76A0-4BC0-82CE-8772427D9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RTL compilation and regression execution</a:t>
            </a:r>
          </a:p>
          <a:p>
            <a:r>
              <a:rPr lang="en-US" altLang="ko-KR" dirty="0"/>
              <a:t>Perform full test once after testbench creation</a:t>
            </a:r>
          </a:p>
          <a:p>
            <a:r>
              <a:rPr lang="en-US" altLang="ko-KR" dirty="0"/>
              <a:t>Batch run via </a:t>
            </a:r>
            <a:r>
              <a:rPr lang="en-US" altLang="ko-KR" dirty="0" err="1"/>
              <a:t>vManager</a:t>
            </a:r>
            <a:endParaRPr lang="en-US" dirty="0"/>
          </a:p>
        </p:txBody>
      </p:sp>
      <p:pic>
        <p:nvPicPr>
          <p:cNvPr id="5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4795" y="600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9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"/>
    </mc:Choice>
    <mc:Fallback>
      <p:transition spd="slow" advTm="20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8016F-82E1-4F89-A08D-586A3B508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74071" cy="1325563"/>
          </a:xfrm>
        </p:spPr>
        <p:txBody>
          <a:bodyPr>
            <a:normAutofit/>
          </a:bodyPr>
          <a:lstStyle/>
          <a:p>
            <a:r>
              <a:rPr lang="en-US" dirty="0"/>
              <a:t>Proposed Methodology – </a:t>
            </a:r>
            <a:r>
              <a:rPr lang="en-US" altLang="ko-KR" dirty="0"/>
              <a:t>Debugger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F8C5C-76A0-4BC0-82CE-8772427D9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Spec bugs and bus traffic bugs</a:t>
            </a:r>
          </a:p>
          <a:p>
            <a:r>
              <a:rPr lang="da-DK" altLang="ko-KR" dirty="0"/>
              <a:t>Debugging solution for error tags</a:t>
            </a:r>
          </a:p>
          <a:p>
            <a:r>
              <a:rPr lang="en-US" altLang="ko-KR" dirty="0"/>
              <a:t>Automated bus traffic debugging via BTS(Bus Trace System)</a:t>
            </a:r>
            <a:endParaRPr lang="en-US" dirty="0"/>
          </a:p>
        </p:txBody>
      </p:sp>
      <p:pic>
        <p:nvPicPr>
          <p:cNvPr id="5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00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87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"/>
    </mc:Choice>
    <mc:Fallback>
      <p:transition spd="slow" advTm="20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8016F-82E1-4F89-A08D-586A3B508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74071" cy="1325563"/>
          </a:xfrm>
        </p:spPr>
        <p:txBody>
          <a:bodyPr>
            <a:normAutofit/>
          </a:bodyPr>
          <a:lstStyle/>
          <a:p>
            <a:r>
              <a:rPr lang="en-US" dirty="0"/>
              <a:t>Proposed Methodology – </a:t>
            </a:r>
            <a:r>
              <a:rPr lang="en-US" altLang="ko-KR" dirty="0"/>
              <a:t>Debugger</a:t>
            </a:r>
            <a:endParaRPr 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C3E76E9-2716-4E79-A260-BACE79C232D6}"/>
              </a:ext>
            </a:extLst>
          </p:cNvPr>
          <p:cNvSpPr/>
          <p:nvPr/>
        </p:nvSpPr>
        <p:spPr>
          <a:xfrm>
            <a:off x="1029125" y="2878340"/>
            <a:ext cx="5864754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[5701957] UVM_INFO (</a:t>
            </a:r>
            <a:r>
              <a:rPr lang="ko-KR" altLang="en-US" sz="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bts_c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ko-KR" alt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BTS::</a:t>
            </a:r>
            <a:r>
              <a:rPr lang="ko-KR" altLang="en-US" sz="7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  <a:r>
              <a:rPr lang="ko-KR" alt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r>
              <a:rPr lang="ko-KR" altLang="en-US" sz="7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debugger</a:t>
            </a:r>
            <a:r>
              <a:rPr lang="ko-KR" alt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ko-KR" alt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endParaRPr lang="ko-KR" altLang="en-US" sz="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bts_intf_inst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::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flush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endParaRPr lang="ko-KR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[5701957] UVM_INFO (</a:t>
            </a:r>
            <a:r>
              <a:rPr lang="ko-KR" altLang="en-US" sz="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bts_c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BTS::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occurrence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instance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ko-KR" altLang="en-US" sz="7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top.dut.BLK</a:t>
            </a:r>
            <a:r>
              <a:rPr lang="ko-KR" altLang="en-US" sz="7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ko-KR" sz="7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ko-KR" altLang="en-US" sz="7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.AXI2APB</a:t>
            </a:r>
          </a:p>
          <a:p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[5701957] UVM_INFO (</a:t>
            </a:r>
            <a:r>
              <a:rPr lang="ko-KR" altLang="en-US" sz="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bts_c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BTS::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Please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bts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directory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detail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debug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ko-KR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[5701957] </a:t>
            </a:r>
            <a:r>
              <a:rPr lang="ko-KR" alt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UVM_</a:t>
            </a:r>
            <a:r>
              <a:rPr lang="en-US" altLang="ko-KR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(AXI::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cdn_ps_amba_if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::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prd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[</a:t>
            </a:r>
            <a:r>
              <a:rPr lang="ko-KR" altLang="en-US" sz="7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SLVERR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occured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UVM_READ, 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addr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0x</a:t>
            </a: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0100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0x0000_0000, 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0x22 (</a:t>
            </a:r>
            <a:r>
              <a:rPr lang="en-US" altLang="ko-KR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ip_a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o-KR" alt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reg_blk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ko-KR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reg_a</a:t>
            </a:r>
            <a:r>
              <a:rPr lang="ko-KR" alt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ko-KR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B1CD842-C115-40E9-BC55-8A88AEB9B44F}"/>
              </a:ext>
            </a:extLst>
          </p:cNvPr>
          <p:cNvSpPr/>
          <p:nvPr/>
        </p:nvSpPr>
        <p:spPr>
          <a:xfrm>
            <a:off x="1029124" y="4168480"/>
            <a:ext cx="5864755" cy="127727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[23971539] UVM_WARNING (CDN_AXI_NONFATAL_WARNING_VR_AXI1001_WRITE_BURST_RESPONSE_TIMEOUT_AND_DISCARDED) </a:t>
            </a:r>
          </a:p>
          <a:p>
            <a:r>
              <a:rPr lang="en-US" altLang="ko-KR" sz="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burst response timeout</a:t>
            </a:r>
          </a:p>
          <a:p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altLang="ko-KR" sz="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Timeout burst:  </a:t>
            </a:r>
            <a:r>
              <a:rPr lang="en-US" altLang="ko-KR" sz="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kind:INCR</a:t>
            </a:r>
            <a:r>
              <a:rPr lang="en-US" altLang="ko-KR" sz="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address: address:0x0012000040 id:37 len:1 </a:t>
            </a:r>
            <a:r>
              <a:rPr lang="en-US" altLang="ko-KR" sz="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size:WORD</a:t>
            </a:r>
            <a:r>
              <a:rPr lang="en-US" altLang="ko-KR" sz="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access:NORMAL</a:t>
            </a:r>
            <a:endParaRPr lang="en-US" altLang="ko-KR" sz="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Title: Write burst response timeout</a:t>
            </a:r>
          </a:p>
          <a:p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[23971539] UVM_WARNING (</a:t>
            </a:r>
            <a:r>
              <a:rPr lang="en-US" altLang="ko-KR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DENALI_CDN_AXI_CB_Error</a:t>
            </a: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Agent master dropped transaction with transaction id: -1</a:t>
            </a:r>
          </a:p>
          <a:p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[23971539] UVM_INFO (</a:t>
            </a:r>
            <a:r>
              <a:rPr lang="en-US" altLang="ko-KR" sz="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bts_c</a:t>
            </a: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ko-KR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BTS::</a:t>
            </a:r>
            <a:r>
              <a:rPr lang="en-US" altLang="ko-KR" sz="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Timeout debugger </a:t>
            </a:r>
            <a:r>
              <a:rPr lang="en-US" altLang="ko-KR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called</a:t>
            </a:r>
          </a:p>
          <a:p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[23971539] UVM_INFO (</a:t>
            </a:r>
            <a:r>
              <a:rPr lang="en-US" altLang="ko-KR" sz="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bts_c</a:t>
            </a: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BTS::Bus hang occurrence instance : </a:t>
            </a:r>
            <a:r>
              <a:rPr lang="en-US" altLang="ko-KR" sz="7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top.dut.BLK_B.IP_B</a:t>
            </a:r>
            <a:endParaRPr lang="en-US" altLang="ko-KR" sz="7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[23971539] UVM_INFO (</a:t>
            </a:r>
            <a:r>
              <a:rPr lang="en-US" altLang="ko-KR" sz="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bts_c</a:t>
            </a: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BTS::Please refer </a:t>
            </a:r>
            <a:r>
              <a:rPr lang="en-US" altLang="ko-KR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bts</a:t>
            </a: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directory to get more detail about debug result</a:t>
            </a:r>
          </a:p>
          <a:p>
            <a:endParaRPr lang="ko-KR" alt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4026B00-CE10-475B-AAB1-6939B8E63C48}"/>
              </a:ext>
            </a:extLst>
          </p:cNvPr>
          <p:cNvSpPr/>
          <p:nvPr/>
        </p:nvSpPr>
        <p:spPr>
          <a:xfrm>
            <a:off x="4662292" y="3056936"/>
            <a:ext cx="917629" cy="127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Debugged by BTS</a:t>
            </a:r>
            <a:endParaRPr lang="ko-KR" altLang="ko-KR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6406B01-96C0-44B2-9341-C3CA7FE23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876" y="3055476"/>
            <a:ext cx="210028" cy="198112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76498283-7402-4BD9-8298-20E7B0D124E2}"/>
              </a:ext>
            </a:extLst>
          </p:cNvPr>
          <p:cNvSpPr/>
          <p:nvPr/>
        </p:nvSpPr>
        <p:spPr>
          <a:xfrm>
            <a:off x="4528700" y="4957851"/>
            <a:ext cx="917629" cy="127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Debugged by BTS</a:t>
            </a:r>
            <a:endParaRPr lang="ko-KR" altLang="ko-KR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766CAED-104E-4BEB-A78B-37852A84E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790" y="4950954"/>
            <a:ext cx="210028" cy="198112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1F460C35-3F3F-4F13-84DC-0829017528BB}"/>
              </a:ext>
            </a:extLst>
          </p:cNvPr>
          <p:cNvSpPr/>
          <p:nvPr/>
        </p:nvSpPr>
        <p:spPr>
          <a:xfrm>
            <a:off x="1032995" y="3841048"/>
            <a:ext cx="5860884" cy="126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Error response log and debug result by BTS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D510A53-08FE-4E6B-96F9-91393C783735}"/>
              </a:ext>
            </a:extLst>
          </p:cNvPr>
          <p:cNvSpPr/>
          <p:nvPr/>
        </p:nvSpPr>
        <p:spPr>
          <a:xfrm>
            <a:off x="1032995" y="5445753"/>
            <a:ext cx="5860884" cy="126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Bus hang log and debug result by BTS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88A8215-6DE2-4E78-82C8-85BF1E013E62}"/>
              </a:ext>
            </a:extLst>
          </p:cNvPr>
          <p:cNvSpPr/>
          <p:nvPr/>
        </p:nvSpPr>
        <p:spPr>
          <a:xfrm>
            <a:off x="1029125" y="1588200"/>
            <a:ext cx="5864754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 </a:t>
            </a:r>
            <a:r>
              <a:rPr lang="en-US" altLang="ko-KR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UVM_ERROR</a:t>
            </a: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ko-KR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reg_access_with_security_seq_c</a:t>
            </a: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[</a:t>
            </a:r>
            <a:r>
              <a:rPr lang="en-US" altLang="ko-KR" sz="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SFRSEC</a:t>
            </a: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][</a:t>
            </a:r>
            <a:r>
              <a:rPr lang="en-US" altLang="ko-KR" sz="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NOSECUREG</a:t>
            </a: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altLang="ko-KR" sz="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security_reg_num_for_rd</a:t>
            </a:r>
            <a:r>
              <a:rPr lang="en-US" altLang="ko-KR" sz="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not given</a:t>
            </a: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 UVM_INFO (</a:t>
            </a:r>
            <a:r>
              <a:rPr lang="en-US" altLang="ko-KR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reg_access_with_security_seq_c</a:t>
            </a: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ko-KR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Debugging guide </a:t>
            </a:r>
          </a:p>
          <a:p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 UVM_INFO (</a:t>
            </a:r>
            <a:r>
              <a:rPr lang="en-US" altLang="ko-KR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reg_access_with_security_seq_c</a:t>
            </a: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ko-KR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Open sim.log file in log path </a:t>
            </a:r>
          </a:p>
          <a:p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 UVM_INFO (</a:t>
            </a:r>
            <a:r>
              <a:rPr lang="en-US" altLang="ko-KR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reg_access_with_security_seq_c</a:t>
            </a: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ko-KR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Check the "[SFRSEC][NOSECUREG]" issue in log file </a:t>
            </a:r>
          </a:p>
          <a:p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 UVM_INFO (</a:t>
            </a:r>
            <a:r>
              <a:rPr lang="en-US" altLang="ko-KR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reg_access_with_security_seq_c</a:t>
            </a: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ko-KR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Assign the correct value to the </a:t>
            </a:r>
            <a:r>
              <a:rPr lang="en-US" altLang="ko-KR" sz="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security_reg_num_for_wr</a:t>
            </a:r>
            <a:r>
              <a:rPr lang="en-US" altLang="ko-KR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ko-KR" sz="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altLang="ko-KR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variable. Below is an example code.</a:t>
            </a:r>
          </a:p>
          <a:p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 UVM_INFO (</a:t>
            </a:r>
            <a:r>
              <a:rPr lang="en-US" altLang="ko-KR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reg_access_with_security_seq_c</a:t>
            </a: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ko-KR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sfr_access_with_tzpc_seq.security_block</a:t>
            </a:r>
            <a:r>
              <a:rPr lang="en-US" altLang="ko-KR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“</a:t>
            </a:r>
            <a:r>
              <a:rPr lang="en-US" altLang="ko-KR" sz="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security_ip_a_reg_blk</a:t>
            </a:r>
            <a:r>
              <a:rPr lang="en-US" altLang="ko-KR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"; </a:t>
            </a:r>
          </a:p>
          <a:p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 UVM_INFO (</a:t>
            </a:r>
            <a:r>
              <a:rPr lang="en-US" altLang="ko-KR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reg_access_with_security_seq_c</a:t>
            </a: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ko-KR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sfr_access_with_tzpc_seq.security_reg_num_for_rd</a:t>
            </a:r>
            <a:r>
              <a:rPr lang="en-US" altLang="ko-KR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0; </a:t>
            </a:r>
          </a:p>
          <a:p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 UVM_INFO (</a:t>
            </a:r>
            <a:r>
              <a:rPr lang="en-US" altLang="ko-KR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reg_access_with_security_seq_c</a:t>
            </a: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ko-KR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sfr_access_with_tzpc_seq.security_reg_num_for_wr</a:t>
            </a:r>
            <a:r>
              <a:rPr lang="en-US" altLang="ko-KR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2; 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EC04ACF-D04E-433A-A8BA-0DC528F837F4}"/>
              </a:ext>
            </a:extLst>
          </p:cNvPr>
          <p:cNvSpPr/>
          <p:nvPr/>
        </p:nvSpPr>
        <p:spPr>
          <a:xfrm>
            <a:off x="1032995" y="2546126"/>
            <a:ext cx="5860884" cy="126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Predefined error log and error solution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FADBF38-A71E-4720-B3D5-102F7598B1BB}"/>
              </a:ext>
            </a:extLst>
          </p:cNvPr>
          <p:cNvSpPr/>
          <p:nvPr/>
        </p:nvSpPr>
        <p:spPr>
          <a:xfrm>
            <a:off x="3074354" y="1626552"/>
            <a:ext cx="1052512" cy="128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51FC493-97B4-4CA8-AAB8-398C1A6792AB}"/>
              </a:ext>
            </a:extLst>
          </p:cNvPr>
          <p:cNvSpPr/>
          <p:nvPr/>
        </p:nvSpPr>
        <p:spPr>
          <a:xfrm>
            <a:off x="5156184" y="1773219"/>
            <a:ext cx="495301" cy="126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 tag</a:t>
            </a:r>
          </a:p>
        </p:txBody>
      </p: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E17FF4DE-711E-460D-86FE-80F6D0230541}"/>
              </a:ext>
            </a:extLst>
          </p:cNvPr>
          <p:cNvCxnSpPr/>
          <p:nvPr/>
        </p:nvCxnSpPr>
        <p:spPr>
          <a:xfrm>
            <a:off x="5227622" y="2355215"/>
            <a:ext cx="4238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28AB3BC4-0CF1-45BE-902B-087F7BE6D442}"/>
              </a:ext>
            </a:extLst>
          </p:cNvPr>
          <p:cNvSpPr/>
          <p:nvPr/>
        </p:nvSpPr>
        <p:spPr>
          <a:xfrm>
            <a:off x="5595039" y="2293978"/>
            <a:ext cx="659961" cy="126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 solution</a:t>
            </a: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0438B61A-B811-4A62-8944-2A838F0CC944}"/>
              </a:ext>
            </a:extLst>
          </p:cNvPr>
          <p:cNvCxnSpPr/>
          <p:nvPr/>
        </p:nvCxnSpPr>
        <p:spPr>
          <a:xfrm>
            <a:off x="3961501" y="1836256"/>
            <a:ext cx="127026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80D37A98-D4D9-4C76-9107-55E0223520A3}"/>
              </a:ext>
            </a:extLst>
          </p:cNvPr>
          <p:cNvCxnSpPr/>
          <p:nvPr/>
        </p:nvCxnSpPr>
        <p:spPr>
          <a:xfrm flipV="1">
            <a:off x="3961501" y="1755140"/>
            <a:ext cx="0" cy="81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4109" y="5950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8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"/>
    </mc:Choice>
    <mc:Fallback>
      <p:transition spd="slow" advTm="21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2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8016F-82E1-4F89-A08D-586A3B508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74071" cy="1325563"/>
          </a:xfrm>
        </p:spPr>
        <p:txBody>
          <a:bodyPr>
            <a:normAutofit/>
          </a:bodyPr>
          <a:lstStyle/>
          <a:p>
            <a:r>
              <a:rPr lang="en-US" dirty="0"/>
              <a:t>Proposed Methodology – </a:t>
            </a:r>
            <a:r>
              <a:rPr lang="en-US" altLang="ko-KR" dirty="0"/>
              <a:t>Reporter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F8C5C-76A0-4BC0-82CE-8772427D9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403"/>
            <a:ext cx="10515600" cy="4351338"/>
          </a:xfrm>
        </p:spPr>
        <p:txBody>
          <a:bodyPr/>
          <a:lstStyle/>
          <a:p>
            <a:r>
              <a:rPr lang="en-US" altLang="ko-KR" dirty="0"/>
              <a:t>Easily view large-scale IP access test results</a:t>
            </a:r>
          </a:p>
          <a:p>
            <a:r>
              <a:rPr lang="en-US" altLang="ko-KR" dirty="0"/>
              <a:t>High responsiveness with GO based implementation</a:t>
            </a:r>
            <a:endParaRPr 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8491BBF-9985-4615-BD1F-CD75C862C9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439"/>
          <a:stretch/>
        </p:blipFill>
        <p:spPr>
          <a:xfrm>
            <a:off x="1145025" y="2653193"/>
            <a:ext cx="7584559" cy="3042745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10454A0C-7576-4BEF-A827-0A68C95B7C9F}"/>
              </a:ext>
            </a:extLst>
          </p:cNvPr>
          <p:cNvSpPr/>
          <p:nvPr/>
        </p:nvSpPr>
        <p:spPr>
          <a:xfrm>
            <a:off x="4168070" y="2679512"/>
            <a:ext cx="1247863" cy="350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Test type</a:t>
            </a:r>
            <a:endParaRPr lang="ko-KR" altLang="ko-KR" sz="1200" b="1" dirty="0">
              <a:solidFill>
                <a:schemeClr val="bg1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D168CAB-1AAD-4B5E-A8E7-1C9662835F4E}"/>
              </a:ext>
            </a:extLst>
          </p:cNvPr>
          <p:cNvSpPr/>
          <p:nvPr/>
        </p:nvSpPr>
        <p:spPr>
          <a:xfrm>
            <a:off x="1170192" y="2995212"/>
            <a:ext cx="3977293" cy="35052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ko-KR" sz="1200" b="1" dirty="0">
              <a:solidFill>
                <a:schemeClr val="bg1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7C6F86A-E289-4AEA-BBB6-F78EA9483AAA}"/>
              </a:ext>
            </a:extLst>
          </p:cNvPr>
          <p:cNvSpPr/>
          <p:nvPr/>
        </p:nvSpPr>
        <p:spPr>
          <a:xfrm>
            <a:off x="1186971" y="3512491"/>
            <a:ext cx="1125036" cy="218344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ko-KR" sz="1200" b="1" dirty="0">
              <a:solidFill>
                <a:schemeClr val="bg1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95A57D5-8B28-4698-83CA-2C40A5561847}"/>
              </a:ext>
            </a:extLst>
          </p:cNvPr>
          <p:cNvSpPr/>
          <p:nvPr/>
        </p:nvSpPr>
        <p:spPr>
          <a:xfrm>
            <a:off x="2312007" y="3512491"/>
            <a:ext cx="1367404" cy="2183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IP list in block F</a:t>
            </a:r>
            <a:endParaRPr lang="ko-KR" altLang="ko-KR" sz="1200" b="1" dirty="0">
              <a:solidFill>
                <a:schemeClr val="bg1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39FD4CF-F14C-4108-B6A9-85E43B65D8AE}"/>
              </a:ext>
            </a:extLst>
          </p:cNvPr>
          <p:cNvSpPr/>
          <p:nvPr/>
        </p:nvSpPr>
        <p:spPr>
          <a:xfrm>
            <a:off x="4796059" y="3512491"/>
            <a:ext cx="477261" cy="218344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ko-KR" sz="1200" b="1" dirty="0">
              <a:solidFill>
                <a:schemeClr val="bg1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41D2267-1FE7-4EBC-93EC-DD77F8D4B4DC}"/>
              </a:ext>
            </a:extLst>
          </p:cNvPr>
          <p:cNvSpPr/>
          <p:nvPr/>
        </p:nvSpPr>
        <p:spPr>
          <a:xfrm>
            <a:off x="5291010" y="3512491"/>
            <a:ext cx="645040" cy="2183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Test result</a:t>
            </a:r>
            <a:endParaRPr lang="ko-KR" altLang="ko-KR" sz="1200" b="1" dirty="0">
              <a:solidFill>
                <a:schemeClr val="bg1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3B9023E-39C1-4B89-A1A6-1E0BFCB8A88C}"/>
              </a:ext>
            </a:extLst>
          </p:cNvPr>
          <p:cNvSpPr/>
          <p:nvPr/>
        </p:nvSpPr>
        <p:spPr>
          <a:xfrm>
            <a:off x="6151337" y="3345734"/>
            <a:ext cx="2485968" cy="23618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ko-KR" sz="1200" b="1" dirty="0">
              <a:solidFill>
                <a:schemeClr val="bg1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4640A7A-2901-4BD4-982B-7D97BA87EDA3}"/>
              </a:ext>
            </a:extLst>
          </p:cNvPr>
          <p:cNvSpPr/>
          <p:nvPr/>
        </p:nvSpPr>
        <p:spPr>
          <a:xfrm>
            <a:off x="4611045" y="3211505"/>
            <a:ext cx="2327489" cy="354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Error type</a:t>
            </a:r>
            <a:endParaRPr lang="ko-KR" altLang="ko-KR" sz="1200" b="1" dirty="0">
              <a:solidFill>
                <a:schemeClr val="bg1"/>
              </a:solidFill>
            </a:endParaRPr>
          </a:p>
        </p:txBody>
      </p:sp>
      <p:pic>
        <p:nvPicPr>
          <p:cNvPr id="14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5994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53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"/>
    </mc:Choice>
    <mc:Fallback>
      <p:transition spd="slow" advTm="37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8016F-82E1-4F89-A08D-586A3B508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74071" cy="1325563"/>
          </a:xfrm>
        </p:spPr>
        <p:txBody>
          <a:bodyPr>
            <a:normAutofit/>
          </a:bodyPr>
          <a:lstStyle/>
          <a:p>
            <a:r>
              <a:rPr lang="en-US" altLang="ko-KR" dirty="0"/>
              <a:t>Automated framework trigger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F8C5C-76A0-4BC0-82CE-8772427D9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403"/>
            <a:ext cx="10515600" cy="4351338"/>
          </a:xfrm>
        </p:spPr>
        <p:txBody>
          <a:bodyPr/>
          <a:lstStyle/>
          <a:p>
            <a:r>
              <a:rPr lang="en-US" altLang="ko-KR" dirty="0"/>
              <a:t>RTL release becomes the event</a:t>
            </a:r>
          </a:p>
          <a:p>
            <a:r>
              <a:rPr lang="en-US" altLang="ko-KR" dirty="0"/>
              <a:t>Triggering via API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98638F6-95EE-4268-96CC-1A6C75A5EA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887" y="3579141"/>
            <a:ext cx="1189307" cy="1189307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A9C7872-D3A5-48F9-90FB-FF0CC29C48B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986" y="2606136"/>
            <a:ext cx="1089913" cy="1089913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8A3E1499-35C8-49EF-8CD5-90C3A6C9886C}"/>
              </a:ext>
            </a:extLst>
          </p:cNvPr>
          <p:cNvSpPr/>
          <p:nvPr/>
        </p:nvSpPr>
        <p:spPr>
          <a:xfrm>
            <a:off x="3946608" y="4765785"/>
            <a:ext cx="1984924" cy="23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RTL integration engineer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EFC67F67-F7D8-41AC-BC5C-54C81C38ABB9}"/>
              </a:ext>
            </a:extLst>
          </p:cNvPr>
          <p:cNvSpPr/>
          <p:nvPr/>
        </p:nvSpPr>
        <p:spPr>
          <a:xfrm>
            <a:off x="6985710" y="3616178"/>
            <a:ext cx="998108" cy="23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Shared DB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C8682D63-A923-4C8F-933D-9C128DBDB697}"/>
              </a:ext>
            </a:extLst>
          </p:cNvPr>
          <p:cNvSpPr/>
          <p:nvPr/>
        </p:nvSpPr>
        <p:spPr>
          <a:xfrm>
            <a:off x="9162323" y="4765785"/>
            <a:ext cx="1984924" cy="23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Verification engineer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EEE79759-23E8-49BD-BC38-67062F2B6BB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344" y="4571109"/>
            <a:ext cx="998108" cy="998108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0B260053-63A7-4FEE-B305-C95FDEB8DD92}"/>
              </a:ext>
            </a:extLst>
          </p:cNvPr>
          <p:cNvSpPr/>
          <p:nvPr/>
        </p:nvSpPr>
        <p:spPr>
          <a:xfrm>
            <a:off x="6507596" y="5556144"/>
            <a:ext cx="1984924" cy="23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bench framework</a:t>
            </a: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E2E4B3CD-480C-4B6D-B482-56B9F2BB50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691" y="3579141"/>
            <a:ext cx="1189307" cy="1189307"/>
          </a:xfrm>
          <a:prstGeom prst="rect">
            <a:avLst/>
          </a:prstGeom>
        </p:spPr>
      </p:pic>
      <p:sp>
        <p:nvSpPr>
          <p:cNvPr id="28" name="자유형: 도형 27">
            <a:extLst>
              <a:ext uri="{FF2B5EF4-FFF2-40B4-BE49-F238E27FC236}">
                <a16:creationId xmlns:a16="http://schemas.microsoft.com/office/drawing/2014/main" id="{4346A7FB-6E78-4D12-8BEA-23CA726AA105}"/>
              </a:ext>
            </a:extLst>
          </p:cNvPr>
          <p:cNvSpPr/>
          <p:nvPr/>
        </p:nvSpPr>
        <p:spPr>
          <a:xfrm>
            <a:off x="5460494" y="3109130"/>
            <a:ext cx="1432560" cy="646663"/>
          </a:xfrm>
          <a:custGeom>
            <a:avLst/>
            <a:gdLst>
              <a:gd name="connsiteX0" fmla="*/ 0 w 1432560"/>
              <a:gd name="connsiteY0" fmla="*/ 646663 h 646663"/>
              <a:gd name="connsiteX1" fmla="*/ 594360 w 1432560"/>
              <a:gd name="connsiteY1" fmla="*/ 82783 h 646663"/>
              <a:gd name="connsiteX2" fmla="*/ 1432560 w 1432560"/>
              <a:gd name="connsiteY2" fmla="*/ 14203 h 64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2560" h="646663">
                <a:moveTo>
                  <a:pt x="0" y="646663"/>
                </a:moveTo>
                <a:cubicBezTo>
                  <a:pt x="177800" y="417428"/>
                  <a:pt x="355600" y="188193"/>
                  <a:pt x="594360" y="82783"/>
                </a:cubicBezTo>
                <a:cubicBezTo>
                  <a:pt x="833120" y="-22627"/>
                  <a:pt x="1132840" y="-4212"/>
                  <a:pt x="1432560" y="14203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E119450F-1DDA-4AF8-8A84-3C23F1965B89}"/>
              </a:ext>
            </a:extLst>
          </p:cNvPr>
          <p:cNvSpPr/>
          <p:nvPr/>
        </p:nvSpPr>
        <p:spPr>
          <a:xfrm>
            <a:off x="5074062" y="2807216"/>
            <a:ext cx="1984924" cy="23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Register release event</a:t>
            </a:r>
          </a:p>
        </p:txBody>
      </p: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642C8403-7503-4650-BE0C-04E93E104C8A}"/>
              </a:ext>
            </a:extLst>
          </p:cNvPr>
          <p:cNvCxnSpPr>
            <a:cxnSpLocks/>
          </p:cNvCxnSpPr>
          <p:nvPr/>
        </p:nvCxnSpPr>
        <p:spPr>
          <a:xfrm flipV="1">
            <a:off x="7216588" y="3877958"/>
            <a:ext cx="0" cy="5916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A84CD1E-FD9C-4CA8-BBA6-830EFF2B63F6}"/>
              </a:ext>
            </a:extLst>
          </p:cNvPr>
          <p:cNvSpPr/>
          <p:nvPr/>
        </p:nvSpPr>
        <p:spPr>
          <a:xfrm>
            <a:off x="6503579" y="4064600"/>
            <a:ext cx="778949" cy="23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API</a:t>
            </a:r>
          </a:p>
          <a:p>
            <a:pPr algn="ctr"/>
            <a:r>
              <a:rPr lang="en-US" altLang="ko-K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Query</a:t>
            </a:r>
          </a:p>
        </p:txBody>
      </p: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27005D0F-8C71-466D-88E6-FFA6E8CE6592}"/>
              </a:ext>
            </a:extLst>
          </p:cNvPr>
          <p:cNvCxnSpPr>
            <a:cxnSpLocks/>
          </p:cNvCxnSpPr>
          <p:nvPr/>
        </p:nvCxnSpPr>
        <p:spPr>
          <a:xfrm>
            <a:off x="7704268" y="3881359"/>
            <a:ext cx="0" cy="60063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FDA5324B-48DE-4C95-A75E-28E71E877B75}"/>
              </a:ext>
            </a:extLst>
          </p:cNvPr>
          <p:cNvSpPr/>
          <p:nvPr/>
        </p:nvSpPr>
        <p:spPr>
          <a:xfrm>
            <a:off x="7759424" y="4064600"/>
            <a:ext cx="909955" cy="23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API</a:t>
            </a:r>
          </a:p>
          <a:p>
            <a:pPr algn="ctr"/>
            <a:r>
              <a:rPr lang="en-US" altLang="ko-K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</a:p>
        </p:txBody>
      </p:sp>
      <p:sp>
        <p:nvSpPr>
          <p:cNvPr id="43" name="자유형: 도형 42">
            <a:extLst>
              <a:ext uri="{FF2B5EF4-FFF2-40B4-BE49-F238E27FC236}">
                <a16:creationId xmlns:a16="http://schemas.microsoft.com/office/drawing/2014/main" id="{D0330669-9690-4211-9ECC-39F0459A0E35}"/>
              </a:ext>
            </a:extLst>
          </p:cNvPr>
          <p:cNvSpPr/>
          <p:nvPr/>
        </p:nvSpPr>
        <p:spPr>
          <a:xfrm>
            <a:off x="8061960" y="4061460"/>
            <a:ext cx="1531620" cy="1056502"/>
          </a:xfrm>
          <a:custGeom>
            <a:avLst/>
            <a:gdLst>
              <a:gd name="connsiteX0" fmla="*/ 0 w 1531620"/>
              <a:gd name="connsiteY0" fmla="*/ 1005840 h 1056502"/>
              <a:gd name="connsiteX1" fmla="*/ 426720 w 1531620"/>
              <a:gd name="connsiteY1" fmla="*/ 1013460 h 1056502"/>
              <a:gd name="connsiteX2" fmla="*/ 784860 w 1531620"/>
              <a:gd name="connsiteY2" fmla="*/ 541020 h 1056502"/>
              <a:gd name="connsiteX3" fmla="*/ 1127760 w 1531620"/>
              <a:gd name="connsiteY3" fmla="*/ 91440 h 1056502"/>
              <a:gd name="connsiteX4" fmla="*/ 1531620 w 1531620"/>
              <a:gd name="connsiteY4" fmla="*/ 0 h 105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1620" h="1056502">
                <a:moveTo>
                  <a:pt x="0" y="1005840"/>
                </a:moveTo>
                <a:cubicBezTo>
                  <a:pt x="147955" y="1048385"/>
                  <a:pt x="295910" y="1090930"/>
                  <a:pt x="426720" y="1013460"/>
                </a:cubicBezTo>
                <a:cubicBezTo>
                  <a:pt x="557530" y="935990"/>
                  <a:pt x="784860" y="541020"/>
                  <a:pt x="784860" y="541020"/>
                </a:cubicBezTo>
                <a:cubicBezTo>
                  <a:pt x="901700" y="387350"/>
                  <a:pt x="1003300" y="181610"/>
                  <a:pt x="1127760" y="91440"/>
                </a:cubicBezTo>
                <a:cubicBezTo>
                  <a:pt x="1252220" y="1270"/>
                  <a:pt x="1391920" y="635"/>
                  <a:pt x="153162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3B95CC89-E09B-4D8C-8CA4-31EF0D98BD79}"/>
              </a:ext>
            </a:extLst>
          </p:cNvPr>
          <p:cNvSpPr/>
          <p:nvPr/>
        </p:nvSpPr>
        <p:spPr>
          <a:xfrm>
            <a:off x="8275653" y="5137057"/>
            <a:ext cx="998108" cy="234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result</a:t>
            </a:r>
          </a:p>
        </p:txBody>
      </p:sp>
      <p:pic>
        <p:nvPicPr>
          <p:cNvPr id="5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001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6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"/>
    </mc:Choice>
    <mc:Fallback>
      <p:transition spd="slow" advTm="21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322D6-0E9F-45C2-B410-90E4DB44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4FF79-9028-413E-9AA9-288C2D08F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Approximately 35% of tests can be automated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4" name="표 4">
            <a:extLst>
              <a:ext uri="{FF2B5EF4-FFF2-40B4-BE49-F238E27FC236}">
                <a16:creationId xmlns:a16="http://schemas.microsoft.com/office/drawing/2014/main" id="{A80D2BC0-A794-4D88-AA83-123189AD4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1714"/>
              </p:ext>
            </p:extLst>
          </p:nvPr>
        </p:nvGraphicFramePr>
        <p:xfrm>
          <a:off x="1099670" y="2467784"/>
          <a:ext cx="8128000" cy="2225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411419363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364049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7533323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58959853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20026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SoC project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IP(#)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IP access test(#)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Total test(#)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Ratio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761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A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1,845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5,418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13,894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0.39</a:t>
                      </a:r>
                      <a:endParaRPr lang="ko-KR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556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B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1,632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4,804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13,687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0.351</a:t>
                      </a:r>
                      <a:endParaRPr lang="ko-KR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23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C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1,279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3,798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10,501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0.3617</a:t>
                      </a:r>
                      <a:endParaRPr lang="ko-KR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80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D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1,184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2,839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8,570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0.3313</a:t>
                      </a:r>
                      <a:endParaRPr lang="ko-KR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366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1,756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6,595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18,127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0.3638</a:t>
                      </a:r>
                      <a:endParaRPr lang="ko-KR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18038"/>
                  </a:ext>
                </a:extLst>
              </a:tr>
            </a:tbl>
          </a:graphicData>
        </a:graphic>
      </p:graphicFrame>
      <p:pic>
        <p:nvPicPr>
          <p:cNvPr id="6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5209" y="600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3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"/>
    </mc:Choice>
    <mc:Fallback>
      <p:transition spd="slow" advTm="25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E0779-630F-10AD-0802-BFA7F7C66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AD020-AD9D-2646-71F7-FF39FD712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13203-3CBC-12B7-CD53-41131AA07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altLang="ko-KR" dirty="0"/>
              <a:t>About 35% test automation possible</a:t>
            </a:r>
          </a:p>
          <a:p>
            <a:r>
              <a:rPr lang="en" altLang="ko-KR" dirty="0"/>
              <a:t>Efficient reduction of verification TAT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00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9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"/>
    </mc:Choice>
    <mc:Fallback>
      <p:transition spd="slow" advTm="22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6E63D-DADD-4584-AD32-3AB50A4B3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6E458-DAD5-45AE-8A01-0FF262651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833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Background</a:t>
            </a:r>
          </a:p>
          <a:p>
            <a:r>
              <a:rPr lang="en-US" dirty="0"/>
              <a:t>IP access test</a:t>
            </a:r>
          </a:p>
          <a:p>
            <a:r>
              <a:rPr lang="en-US" dirty="0"/>
              <a:t>Proposed Methodology</a:t>
            </a:r>
          </a:p>
          <a:p>
            <a:r>
              <a:rPr lang="en-US" dirty="0"/>
              <a:t>Result</a:t>
            </a:r>
          </a:p>
          <a:p>
            <a:r>
              <a:rPr lang="en-US" dirty="0"/>
              <a:t>Conclusion</a:t>
            </a:r>
          </a:p>
          <a:p>
            <a:r>
              <a:rPr lang="en-US" dirty="0"/>
              <a:t>Question</a:t>
            </a:r>
          </a:p>
        </p:txBody>
      </p:sp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2304" y="6082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93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3"/>
    </mc:Choice>
    <mc:Fallback>
      <p:transition spd="slow" advTm="927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8E353-0BBE-4076-897D-58D4D1B4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3" name="오디오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8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"/>
    </mc:Choice>
    <mc:Fallback>
      <p:transition spd="slow" advTm="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572B2-B0C3-80E2-861B-C08810816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99B8E-4ACF-78D0-8011-5160375F3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Background 1 - Role of </a:t>
            </a:r>
            <a:r>
              <a:rPr lang="en" altLang="ko-KR" dirty="0"/>
              <a:t>verification engineer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57B92-05D6-5EFF-1EBF-BCFCECE9F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833"/>
            <a:ext cx="10515600" cy="4351338"/>
          </a:xfrm>
        </p:spPr>
        <p:txBody>
          <a:bodyPr>
            <a:normAutofit/>
          </a:bodyPr>
          <a:lstStyle/>
          <a:p>
            <a:r>
              <a:rPr lang="en" altLang="ko-KR" dirty="0"/>
              <a:t>Understanding the specifications</a:t>
            </a:r>
            <a:endParaRPr lang="en-US" altLang="ko-KR" dirty="0"/>
          </a:p>
          <a:p>
            <a:r>
              <a:rPr lang="en" altLang="ko-KR" dirty="0"/>
              <a:t>Testbench implementation</a:t>
            </a:r>
            <a:r>
              <a:rPr lang="ko-KR" altLang="en-US" dirty="0"/>
              <a:t> </a:t>
            </a:r>
            <a:r>
              <a:rPr lang="en-US" altLang="ko-KR" dirty="0"/>
              <a:t>and maintenance</a:t>
            </a:r>
          </a:p>
          <a:p>
            <a:r>
              <a:rPr lang="en" altLang="ko-KR" dirty="0"/>
              <a:t>Achieving all test passes</a:t>
            </a:r>
          </a:p>
          <a:p>
            <a:pPr lvl="1"/>
            <a:r>
              <a:rPr lang="en-US" dirty="0"/>
              <a:t>Power, Clock, Core function, Register access</a:t>
            </a:r>
            <a:r>
              <a:rPr lang="ko-KR" altLang="en-US" dirty="0"/>
              <a:t> </a:t>
            </a:r>
            <a:r>
              <a:rPr lang="en-US" altLang="ko-KR" dirty="0"/>
              <a:t>and etc..</a:t>
            </a:r>
            <a:endParaRPr lang="en-US" dirty="0"/>
          </a:p>
        </p:txBody>
      </p:sp>
      <p:pic>
        <p:nvPicPr>
          <p:cNvPr id="5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039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"/>
    </mc:Choice>
    <mc:Fallback>
      <p:transition spd="slow" advTm="18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AEC52-C47D-0EB6-D67A-3A34339B2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C57E6-DF09-504D-E8C2-876AA6B89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Background 2 - </a:t>
            </a:r>
            <a:r>
              <a:rPr lang="en" altLang="ko-KR" dirty="0"/>
              <a:t>Challenges already at hand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C7FEB-A3C5-FD38-4717-22713FB8A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833"/>
            <a:ext cx="10515600" cy="4351338"/>
          </a:xfrm>
        </p:spPr>
        <p:txBody>
          <a:bodyPr>
            <a:normAutofit/>
          </a:bodyPr>
          <a:lstStyle/>
          <a:p>
            <a:r>
              <a:rPr lang="en" altLang="ko-KR" dirty="0"/>
              <a:t>Increasingly complex design</a:t>
            </a:r>
          </a:p>
          <a:p>
            <a:pPr lvl="1"/>
            <a:r>
              <a:rPr lang="en" altLang="ko-KR" dirty="0"/>
              <a:t>Complex bus architecture</a:t>
            </a:r>
          </a:p>
          <a:p>
            <a:pPr lvl="1"/>
            <a:r>
              <a:rPr lang="en" altLang="ko-KR" dirty="0"/>
              <a:t>More I</a:t>
            </a:r>
            <a:r>
              <a:rPr lang="en-US" altLang="ko-KR" dirty="0"/>
              <a:t>P</a:t>
            </a:r>
            <a:r>
              <a:rPr lang="en" altLang="ko-KR" dirty="0"/>
              <a:t>s</a:t>
            </a:r>
            <a:endParaRPr lang="en-US" altLang="ko-KR" dirty="0"/>
          </a:p>
          <a:p>
            <a:r>
              <a:rPr lang="en" altLang="ko-KR" dirty="0"/>
              <a:t>Increasing verification time</a:t>
            </a:r>
          </a:p>
          <a:p>
            <a:pPr lvl="1"/>
            <a:r>
              <a:rPr lang="en" altLang="ko-KR" dirty="0"/>
              <a:t>Increased simulation time from scenario complexity</a:t>
            </a:r>
            <a:endParaRPr lang="en-US" altLang="ko-KR" dirty="0"/>
          </a:p>
          <a:p>
            <a:pPr lvl="1"/>
            <a:r>
              <a:rPr lang="en-US" altLang="ko-KR" dirty="0"/>
              <a:t>Massive testbench maintenance</a:t>
            </a:r>
            <a:endParaRPr lang="en" altLang="ko-KR" dirty="0"/>
          </a:p>
          <a:p>
            <a:r>
              <a:rPr lang="en-US" altLang="ko-KR" dirty="0"/>
              <a:t>Limited verification schedule</a:t>
            </a:r>
          </a:p>
          <a:p>
            <a:r>
              <a:rPr lang="en-US" altLang="ko-KR" dirty="0"/>
              <a:t>This trend will intensify</a:t>
            </a:r>
          </a:p>
          <a:p>
            <a:pPr lvl="1"/>
            <a:r>
              <a:rPr lang="en-US" altLang="ko-KR" dirty="0"/>
              <a:t>Advancement of process miniaturization</a:t>
            </a:r>
          </a:p>
          <a:p>
            <a:endParaRPr lang="en-US" altLang="ko-KR" dirty="0"/>
          </a:p>
        </p:txBody>
      </p:sp>
      <p:pic>
        <p:nvPicPr>
          <p:cNvPr id="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0133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8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"/>
    </mc:Choice>
    <mc:Fallback>
      <p:transition spd="slow" advTm="19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771A1-3316-C1B0-A4B9-79A549207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AAB26-8D81-B9B2-DD87-7D74E43E3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Background 3 - </a:t>
            </a:r>
            <a:r>
              <a:rPr lang="en" altLang="ko-KR" dirty="0"/>
              <a:t>Prioritize and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E9D72-6B27-ECA1-968D-E92AF7FF7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833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ko-KR" dirty="0"/>
              <a:t>Increased likelihood of bug occurrence</a:t>
            </a:r>
            <a:endParaRPr lang="en" altLang="ko-KR" dirty="0"/>
          </a:p>
          <a:p>
            <a:r>
              <a:rPr lang="en" altLang="ko-KR" dirty="0"/>
              <a:t>Focus on complex verification scenarios</a:t>
            </a:r>
          </a:p>
          <a:p>
            <a:pPr lvl="1"/>
            <a:r>
              <a:rPr lang="en" altLang="ko-KR" dirty="0"/>
              <a:t>Scenarios similar to </a:t>
            </a:r>
            <a:r>
              <a:rPr lang="en-US" altLang="ko-KR" dirty="0"/>
              <a:t>SW</a:t>
            </a:r>
            <a:r>
              <a:rPr lang="en" altLang="ko-KR" dirty="0"/>
              <a:t> operations</a:t>
            </a:r>
          </a:p>
          <a:p>
            <a:r>
              <a:rPr lang="en" altLang="ko-KR" dirty="0"/>
              <a:t>Automate what can be automated</a:t>
            </a:r>
          </a:p>
          <a:p>
            <a:pPr lvl="1"/>
            <a:r>
              <a:rPr lang="en-US" altLang="ko-KR" dirty="0"/>
              <a:t>IP register access test, connection test and etc..</a:t>
            </a:r>
            <a:endParaRPr lang="en" altLang="ko-KR" dirty="0"/>
          </a:p>
          <a:p>
            <a:pPr marL="0" indent="0">
              <a:buNone/>
            </a:pPr>
            <a:endParaRPr lang="en" altLang="ko-KR" dirty="0"/>
          </a:p>
          <a:p>
            <a:pPr lvl="1"/>
            <a:endParaRPr lang="en-US" altLang="ko-KR" dirty="0"/>
          </a:p>
        </p:txBody>
      </p:sp>
      <p:pic>
        <p:nvPicPr>
          <p:cNvPr id="5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007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5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"/>
    </mc:Choice>
    <mc:Fallback>
      <p:transition spd="slow" advTm="17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C990E-34ED-39FB-993C-BA0435588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76648-06A4-4A6B-C771-4C0F4327F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IP access test</a:t>
            </a:r>
            <a:r>
              <a:rPr lang="ko-KR" altLang="en-US" dirty="0"/>
              <a:t> </a:t>
            </a:r>
            <a:r>
              <a:rPr lang="en-US" altLang="ko-KR" dirty="0"/>
              <a:t>-</a:t>
            </a:r>
            <a:r>
              <a:rPr lang="ko-KR" altLang="en-US" dirty="0"/>
              <a:t> </a:t>
            </a:r>
            <a:r>
              <a:rPr lang="en-US" altLang="ko-KR" dirty="0"/>
              <a:t>Background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230C14-12D0-AF11-3DE4-E4AFFA1E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" altLang="ko-KR" dirty="0"/>
              <a:t>Test whether the master can access each IP</a:t>
            </a:r>
          </a:p>
          <a:p>
            <a:r>
              <a:rPr lang="en" altLang="ko-KR" dirty="0"/>
              <a:t>Most fundamental task</a:t>
            </a:r>
            <a:r>
              <a:rPr lang="ko-KR" altLang="en-US" dirty="0"/>
              <a:t> </a:t>
            </a:r>
            <a:r>
              <a:rPr lang="en-US" altLang="ko-KR" dirty="0"/>
              <a:t>in SoC verification</a:t>
            </a:r>
          </a:p>
          <a:p>
            <a:r>
              <a:rPr lang="en" altLang="ko-KR" dirty="0"/>
              <a:t>In principle, tests must be rerun with every RTL update</a:t>
            </a:r>
          </a:p>
          <a:p>
            <a:r>
              <a:rPr lang="en" altLang="ko-KR" dirty="0"/>
              <a:t>Rerunning tests every time is impractical</a:t>
            </a:r>
          </a:p>
          <a:p>
            <a:endParaRPr lang="en" altLang="ko-KR" dirty="0"/>
          </a:p>
        </p:txBody>
      </p:sp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00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3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"/>
    </mc:Choice>
    <mc:Fallback>
      <p:transition spd="slow" advTm="17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DCF85-5E0F-DB58-30BA-BB3C2EC81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70CA7-B1D1-9282-FE4D-07ACD67F6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IP access test - Crucial but Troublesome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0B5E13-1C40-1B10-EC3B-1653B5E49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" altLang="ko-KR" dirty="0"/>
              <a:t>Tests must be performed on all IPs</a:t>
            </a:r>
          </a:p>
          <a:p>
            <a:r>
              <a:rPr lang="en" altLang="ko-KR" dirty="0"/>
              <a:t>Sometimes feels unnecessary</a:t>
            </a:r>
          </a:p>
          <a:p>
            <a:r>
              <a:rPr lang="en" altLang="ko-KR" dirty="0"/>
              <a:t>But it must be done</a:t>
            </a:r>
          </a:p>
        </p:txBody>
      </p:sp>
      <p:graphicFrame>
        <p:nvGraphicFramePr>
          <p:cNvPr id="9" name="차트 8">
            <a:extLst>
              <a:ext uri="{FF2B5EF4-FFF2-40B4-BE49-F238E27FC236}">
                <a16:creationId xmlns:a16="http://schemas.microsoft.com/office/drawing/2014/main" id="{E41D5989-2441-7C20-0D99-9BD396868A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8153552"/>
              </p:ext>
            </p:extLst>
          </p:nvPr>
        </p:nvGraphicFramePr>
        <p:xfrm>
          <a:off x="7349923" y="1377387"/>
          <a:ext cx="4962965" cy="3991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5388" y="6154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5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"/>
    </mc:Choice>
    <mc:Fallback>
      <p:transition spd="slow" advTm="39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757BF-31F1-0552-E711-883F7A640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E4525-057E-17D8-B220-0320F0CF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What if tasks were automated?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E4BCF6-B829-A9B2-7CA2-644AE6C0E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" altLang="ko-KR" dirty="0"/>
              <a:t>Improves verification quality</a:t>
            </a:r>
          </a:p>
          <a:p>
            <a:r>
              <a:rPr lang="en" altLang="ko-KR" dirty="0"/>
              <a:t>Creates more value in the same time</a:t>
            </a:r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B201A57-7014-6385-1ADE-FD4E2BD30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165" y="3180827"/>
            <a:ext cx="1505995" cy="150599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8579E3-AD73-1AF2-6CE4-F1259F3261BF}"/>
              </a:ext>
            </a:extLst>
          </p:cNvPr>
          <p:cNvSpPr txBox="1">
            <a:spLocks/>
          </p:cNvSpPr>
          <p:nvPr/>
        </p:nvSpPr>
        <p:spPr>
          <a:xfrm>
            <a:off x="1529181" y="4731141"/>
            <a:ext cx="2785961" cy="423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More precise coverage</a:t>
            </a:r>
            <a:endParaRPr lang="en-US" altLang="ko-KR" sz="20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58602A1-BA02-1E59-2EC8-4907148F3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8551" y="3180826"/>
            <a:ext cx="1295884" cy="141537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2FBCE7-833D-72F6-FE1A-D3EA965E1A5F}"/>
              </a:ext>
            </a:extLst>
          </p:cNvPr>
          <p:cNvSpPr txBox="1">
            <a:spLocks/>
          </p:cNvSpPr>
          <p:nvPr/>
        </p:nvSpPr>
        <p:spPr>
          <a:xfrm>
            <a:off x="5006123" y="4731141"/>
            <a:ext cx="1689948" cy="423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Calibri" panose="020F0502020204030204" pitchFamily="34" charset="0"/>
              </a:rPr>
              <a:t>More scenario</a:t>
            </a:r>
            <a:endParaRPr lang="en-US" altLang="ko-KR" sz="20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6B0CA8F-FD93-2B3A-FD3B-B0231633C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826" y="2990483"/>
            <a:ext cx="1696339" cy="169633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6CE2AD1-6167-8492-B1B8-C8E2184F74C6}"/>
              </a:ext>
            </a:extLst>
          </p:cNvPr>
          <p:cNvSpPr txBox="1">
            <a:spLocks/>
          </p:cNvSpPr>
          <p:nvPr/>
        </p:nvSpPr>
        <p:spPr>
          <a:xfrm>
            <a:off x="8216119" y="4731140"/>
            <a:ext cx="1351140" cy="423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000" dirty="0">
                <a:solidFill>
                  <a:srgbClr val="000000"/>
                </a:solidFill>
                <a:latin typeface="Calibri" panose="020F0502020204030204" pitchFamily="34" charset="0"/>
              </a:rPr>
              <a:t>Time save</a:t>
            </a:r>
            <a:endParaRPr lang="en-US" altLang="ko-KR" sz="2000" dirty="0"/>
          </a:p>
        </p:txBody>
      </p:sp>
      <p:pic>
        <p:nvPicPr>
          <p:cNvPr id="10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00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6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"/>
    </mc:Choice>
    <mc:Fallback>
      <p:transition spd="slow" advTm="9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FFE55-63D9-7FAC-A98B-EB919FB08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EFD95-F049-8379-DEDD-EA7F8B3D0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" altLang="ko-KR" dirty="0"/>
              <a:t>How to automate it?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DBDC8B-3C8B-47CB-B261-6E09742CC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ko-KR" dirty="0"/>
              <a:t>Everything</a:t>
            </a:r>
            <a:r>
              <a:rPr lang="en" altLang="ko-KR" dirty="0"/>
              <a:t> is already prepared </a:t>
            </a:r>
          </a:p>
          <a:p>
            <a:r>
              <a:rPr lang="en" altLang="ko-KR" dirty="0"/>
              <a:t>All verification is based on specifications</a:t>
            </a:r>
          </a:p>
          <a:p>
            <a:r>
              <a:rPr lang="en" altLang="ko-KR" dirty="0"/>
              <a:t>Several scripting languages</a:t>
            </a:r>
          </a:p>
          <a:p>
            <a:endParaRPr lang="en" altLang="ko-KR" dirty="0"/>
          </a:p>
        </p:txBody>
      </p:sp>
      <p:pic>
        <p:nvPicPr>
          <p:cNvPr id="4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00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2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"/>
    </mc:Choice>
    <mc:Fallback>
      <p:transition spd="slow" advTm="19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2630</TotalTime>
  <Words>1071</Words>
  <Application>Microsoft Office PowerPoint</Application>
  <PresentationFormat>와이드스크린</PresentationFormat>
  <Paragraphs>312</Paragraphs>
  <Slides>20</Slides>
  <Notes>0</Notes>
  <HiddenSlides>0</HiddenSlides>
  <MMClips>20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6" baseType="lpstr">
      <vt:lpstr>맑은 고딕</vt:lpstr>
      <vt:lpstr>Arial</vt:lpstr>
      <vt:lpstr>Calibri</vt:lpstr>
      <vt:lpstr>Calibri Light</vt:lpstr>
      <vt:lpstr>Times New Roman</vt:lpstr>
      <vt:lpstr>Office Theme</vt:lpstr>
      <vt:lpstr>Test bench Framework for Fully Automated Register Tests of Numerous IPs in SoC</vt:lpstr>
      <vt:lpstr>Contents</vt:lpstr>
      <vt:lpstr>Background 1 - Role of verification engineer</vt:lpstr>
      <vt:lpstr>Background 2 - Challenges already at hand</vt:lpstr>
      <vt:lpstr>Background 3 - Prioritize and focus</vt:lpstr>
      <vt:lpstr>IP access test - Background</vt:lpstr>
      <vt:lpstr>IP access test - Crucial but Troublesome</vt:lpstr>
      <vt:lpstr>What if tasks were automated?</vt:lpstr>
      <vt:lpstr>How to automate it?</vt:lpstr>
      <vt:lpstr>Proposed Methodology</vt:lpstr>
      <vt:lpstr>Proposed Methodology - Specification Collector</vt:lpstr>
      <vt:lpstr>Proposed Methodology – Test bench generator</vt:lpstr>
      <vt:lpstr>Proposed Methodology – Test executor</vt:lpstr>
      <vt:lpstr>Proposed Methodology – Debugger</vt:lpstr>
      <vt:lpstr>Proposed Methodology – Debugger</vt:lpstr>
      <vt:lpstr>Proposed Methodology – Reporter</vt:lpstr>
      <vt:lpstr>Automated framework trigger </vt:lpstr>
      <vt:lpstr>Result</vt:lpstr>
      <vt:lpstr>Conclusion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Hough,Mackenzie C</dc:creator>
  <cp:lastModifiedBy>원영</cp:lastModifiedBy>
  <cp:revision>357</cp:revision>
  <dcterms:created xsi:type="dcterms:W3CDTF">2021-01-27T14:15:57Z</dcterms:created>
  <dcterms:modified xsi:type="dcterms:W3CDTF">2025-02-02T09:48:23Z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SCPROP">
    <vt:lpwstr>NSCCustomProperty</vt:lpwstr>
  </property>
</Properties>
</file>