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4" r:id="rId6"/>
    <p:sldId id="261" r:id="rId7"/>
    <p:sldId id="265" r:id="rId8"/>
    <p:sldId id="271" r:id="rId9"/>
    <p:sldId id="270" r:id="rId10"/>
    <p:sldId id="269" r:id="rId11"/>
    <p:sldId id="268" r:id="rId12"/>
    <p:sldId id="263" r:id="rId13"/>
    <p:sldId id="267" r:id="rId14"/>
    <p:sldId id="259" r:id="rId15"/>
    <p:sldId id="266" r:id="rId16"/>
    <p:sldId id="260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CB9CBCE6-E249-9861-89FA-30EC91B8E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2774B-D866-4A27-916C-C9683583E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621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99B91-008A-49DD-8794-62DFD4BCF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589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BF5C5C-DF86-4906-83E0-5936740EBA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343" y="5765899"/>
            <a:ext cx="1139905" cy="637709"/>
          </a:xfrm>
          <a:prstGeom prst="rect">
            <a:avLst/>
          </a:prstGeom>
        </p:spPr>
      </p:pic>
      <p:pic>
        <p:nvPicPr>
          <p:cNvPr id="9" name="Picture 8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AA7EFE6D-8A15-CB1B-7557-2516CC025E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12" y="668695"/>
            <a:ext cx="3919576" cy="27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2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E9C2-F2E7-4DE4-AE61-24C0D4E3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82B70-D5BC-4E09-B48A-6770AC9F5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41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349B1-7935-4DCD-9A12-9DE5F7E9C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2DA99-E0C5-4CEF-A837-8BC75A9D7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176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1C937-1335-BFB3-734D-032DAA2BE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4EEAC-E681-4663-BA3D-A07F88AFA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647B1-7316-CC07-C295-6FADE281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7EBB-9811-CC40-A12C-AD2567672772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70FE6-B90B-B06C-DA68-69EB90797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72D87-9A79-BC39-A061-D4CE8FC10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4DCE-F8E3-AF4B-BDD3-DDE1EA79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48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4629F-D414-9063-06D8-850A8A0B8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9828F-BC49-8F60-F232-4FBFFDC74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4996C-5E46-76AC-E41D-53CA70589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7EBB-9811-CC40-A12C-AD2567672772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5F4F9-2153-C1F8-7204-531012592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CDCF9-EEBB-3A18-20FC-966A504A5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4DCE-F8E3-AF4B-BDD3-DDE1EA79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75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C5E6-29E2-4B43-D3FC-16CF479CC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11E2D-8D33-5BDD-62CA-CCA1DC749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FF7C6-C994-9547-BF36-94B41394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7EBB-9811-CC40-A12C-AD2567672772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A9F2-FAA4-16CD-0B23-2EAE16B75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D0067-8941-B3EB-F5E2-CEBF52631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4DCE-F8E3-AF4B-BDD3-DDE1EA79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69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30D5F-734B-C374-E984-095F47F32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49AE2-D36B-2E85-CD75-7230CA5E9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E9171-4AFF-136C-74C7-9B1F3316C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7DB99-066F-DEA9-51A5-9C0A3FCD8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7EBB-9811-CC40-A12C-AD2567672772}" type="datetimeFigureOut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5B64B-6038-5D96-78EE-9C5DE8D94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F2018-171B-7EE3-34CF-779B90780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4DCE-F8E3-AF4B-BDD3-DDE1EA79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25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0F45F-03C3-8F75-76F7-7A71B754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2357F-168A-61EA-BFB1-4FB7E23F8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64FF0-280C-B10C-A0CD-F6408E172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D4256-D41B-56CD-EB4E-6265693B6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00551-6293-8AF7-DDD6-9582B30FC1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451FFF-CC5A-E19F-B389-1CF36288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7EBB-9811-CC40-A12C-AD2567672772}" type="datetimeFigureOut">
              <a:rPr lang="en-US" smtClean="0"/>
              <a:t>1/31/25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FB6133-3BBC-262F-BEF0-601F5B2D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A51756-B8C1-AE3E-6070-DCB37286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4DCE-F8E3-AF4B-BDD3-DDE1EA79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72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A7B9-351A-2E74-2B24-8BD1F0B2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7AB40D-F7AD-6246-618D-547B54FC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7EBB-9811-CC40-A12C-AD2567672772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153E7-7A16-49A3-CB1F-988918EE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A40D1-FA3D-A5D1-DB0C-232F2185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4DCE-F8E3-AF4B-BDD3-DDE1EA79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8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186071-BF4E-150E-4111-B908A19D4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7EBB-9811-CC40-A12C-AD2567672772}" type="datetimeFigureOut">
              <a:rPr lang="en-US" smtClean="0"/>
              <a:t>1/31/25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93D47D-0F2F-F2F7-6BAF-4F6EA6468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F6E06-B89D-CAFC-B480-9B443DE5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4DCE-F8E3-AF4B-BDD3-DDE1EA79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357B-7B12-3E9A-8780-14888F86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02A46-F062-C64F-DDBF-AEEF4FBBD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A83C9-4304-2A71-179C-2855CB2EA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EEB16-AC8E-AD17-DB1B-6E088EBC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7EBB-9811-CC40-A12C-AD2567672772}" type="datetimeFigureOut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27DA3-6131-9C57-C667-0113FD008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A9D92-4A89-8BB1-BEC5-29DFE819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4DCE-F8E3-AF4B-BDD3-DDE1EA79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EF33-BD1A-4B1C-9E73-64BD301C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42AA-B2DC-490A-BCE7-F9FCAA384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037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A8B20-9E47-A381-855E-08B50DF3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C88EC7-969F-FCF2-5E17-4072EF12F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57616-9EBB-07D0-8C2D-36CA87F8D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FCBE2-207D-EA1F-C7CD-5BB1F56C3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7EBB-9811-CC40-A12C-AD2567672772}" type="datetimeFigureOut">
              <a:rPr lang="en-US" smtClean="0"/>
              <a:t>1/31/25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F4592-DBB1-8E9A-D102-EB354F9F9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2BB78-DA1D-4390-11B9-43F0D1AD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4DCE-F8E3-AF4B-BDD3-DDE1EA79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75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07B34-8A5C-1B03-DBC3-9F52AB0F2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80714-296E-9498-C28D-52A2DF403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C1244-A1D0-2EF4-A2F8-EC64CB8C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7EBB-9811-CC40-A12C-AD2567672772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39227-C26E-7B76-294A-DD45FD36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55A8D-ED0D-5CFD-0554-21632CD46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4DCE-F8E3-AF4B-BDD3-DDE1EA79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65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D94C85-B487-0AD8-518D-C5C1BB686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9B218-36BC-80C5-362B-56CF79043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E7EC5-309B-62BE-AD7C-CFEF1201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7EBB-9811-CC40-A12C-AD2567672772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3AB2D-37F7-F0A3-F4C8-4E0A231D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4E0D4-F459-2C3D-C2E7-116F12BB8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34DCE-F8E3-AF4B-BDD3-DDE1EA79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6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838D85DA-2C1C-7BD9-FA4A-D8C4725CE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7C49C-7933-4393-901B-503549FE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925F3-3EA8-4255-B151-68B28F8D9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11538C-F00A-4E7F-B07D-CA04B9571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67" y="5846021"/>
            <a:ext cx="1139905" cy="637709"/>
          </a:xfrm>
          <a:prstGeom prst="rect">
            <a:avLst/>
          </a:prstGeom>
        </p:spPr>
      </p:pic>
      <p:pic>
        <p:nvPicPr>
          <p:cNvPr id="6" name="Picture 5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686AF9FC-F8B7-57B3-C753-890E6DB4EF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537803"/>
            <a:ext cx="2429006" cy="16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A504-A3D6-40D3-801F-1F1B0369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4251-B260-4AA3-89A7-C2AAF6454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5724-6C95-43BB-86F2-C4DB0421D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0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BC43-56EE-49F9-81F6-68AF27F3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34154-D304-4A36-8C0F-CE37FC38F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D6FC9-3E76-43FD-8A53-62FDED932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86964-5C69-495F-89E4-A84614FFC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EA5DD-7FDF-4DA0-BE67-612A0C3D2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96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FCF3C9B8-FD7A-CEA4-2D78-244D6671D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11E4E-992F-462D-84FD-74492645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376EB0-8C47-409B-B015-F118A863C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47" y="5780285"/>
            <a:ext cx="1139905" cy="6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66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A503-B092-4E55-A341-2080B195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4018-2050-4501-9EF5-187E31BE2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1BB1B-4DC6-4E5D-B124-A76712A00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98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E226-148C-4FF8-A4B4-89EBA96F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A90C3B-3129-4331-887D-5DD6D8C58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5A1A8-9307-4221-B842-0C92B508E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06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C425F-F25D-4BA7-A9B8-4BC37CFD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7EB06-2BE0-495F-8624-2707A47B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7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3B4E5B-96E4-4AA8-4AAE-2C32DAC9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7917A-885C-C946-8A3F-5FCB9FC88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00848-A8FF-DBD5-31CA-55E4A37B3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7EBB-9811-CC40-A12C-AD2567672772}" type="datetimeFigureOut">
              <a:rPr lang="en-US" smtClean="0"/>
              <a:t>1/31/25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70C02-61E6-9B24-DA3B-B401B1731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DA9D3-8DDE-6EAC-B812-DDA90D96A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34DCE-F8E3-AF4B-BDD3-DDE1EA793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9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C65A-7D1C-46E6-88FA-4BE715869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69" y="2266121"/>
            <a:ext cx="11969261" cy="2277165"/>
          </a:xfrm>
        </p:spPr>
        <p:txBody>
          <a:bodyPr>
            <a:normAutofit/>
          </a:bodyPr>
          <a:lstStyle/>
          <a:p>
            <a:r>
              <a:rPr lang="en-US" sz="4400" dirty="0"/>
              <a:t>End-to-End Framework for Novel Datatype Arithmetic Verification</a:t>
            </a:r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6EC292F7-A3EA-4989-AA8A-441228AC7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879" y="4376274"/>
            <a:ext cx="9819860" cy="1752600"/>
          </a:xfrm>
        </p:spPr>
        <p:txBody>
          <a:bodyPr>
            <a:normAutofit/>
          </a:bodyPr>
          <a:lstStyle/>
          <a:p>
            <a:r>
              <a:rPr lang="en-US" sz="3200" dirty="0" err="1"/>
              <a:t>Qiuwen</a:t>
            </a:r>
            <a:r>
              <a:rPr lang="en-US" sz="3200" dirty="0"/>
              <a:t> Lou, Ji Bing, </a:t>
            </a:r>
            <a:r>
              <a:rPr lang="en-US" sz="3200" dirty="0" err="1"/>
              <a:t>Stevo</a:t>
            </a:r>
            <a:r>
              <a:rPr lang="en-US" sz="3200" dirty="0"/>
              <a:t> Bailey, </a:t>
            </a:r>
            <a:r>
              <a:rPr lang="en-US" sz="3200" dirty="0" err="1"/>
              <a:t>Nilabja</a:t>
            </a:r>
            <a:r>
              <a:rPr lang="en-US" sz="3200" dirty="0"/>
              <a:t> Chattopadhyay, Deepak </a:t>
            </a:r>
            <a:r>
              <a:rPr lang="en-US" sz="3200" dirty="0" err="1"/>
              <a:t>Shivarudrappa</a:t>
            </a:r>
            <a:r>
              <a:rPr lang="en-US" sz="3200" dirty="0"/>
              <a:t> and Sankalp Dayal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0A201C-CC13-9A49-0155-E67DE9BDA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541" y="5476461"/>
            <a:ext cx="3033244" cy="10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7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F16A3-8BA2-E8A9-15E8-193044ED7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Estimation with DPV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8E99E-8A6C-E642-50E2-D11DD98C2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Innovative Use</a:t>
            </a:r>
          </a:p>
          <a:p>
            <a:pPr lvl="1"/>
            <a:r>
              <a:rPr lang="en-US" dirty="0"/>
              <a:t>Verified function-specific performance</a:t>
            </a:r>
          </a:p>
          <a:p>
            <a:pPr lvl="1"/>
            <a:r>
              <a:rPr lang="en-US" dirty="0"/>
              <a:t>Eliminate need for separate simulations</a:t>
            </a:r>
          </a:p>
          <a:p>
            <a:r>
              <a:rPr lang="en-US" altLang="zh-CN" dirty="0"/>
              <a:t>Method</a:t>
            </a:r>
          </a:p>
          <a:p>
            <a:pPr lvl="1"/>
            <a:r>
              <a:rPr lang="en-US" dirty="0"/>
              <a:t>Ready-valid protocol for output handshaking</a:t>
            </a:r>
          </a:p>
        </p:txBody>
      </p:sp>
    </p:spTree>
    <p:extLst>
      <p:ext uri="{BB962C8B-B14F-4D97-AF65-F5344CB8AC3E}">
        <p14:creationId xmlns:p14="http://schemas.microsoft.com/office/powerpoint/2010/main" val="150358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93C5C-290E-3FCA-0204-F55EBF64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29FC5-E855-2752-E950-FDB0B9148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  <a:p>
            <a:pPr lvl="1"/>
            <a:r>
              <a:rPr lang="en-US" dirty="0"/>
              <a:t>Versatile RTL interface</a:t>
            </a:r>
          </a:p>
          <a:p>
            <a:pPr lvl="1"/>
            <a:r>
              <a:rPr lang="en-US" dirty="0"/>
              <a:t>Unified C model</a:t>
            </a:r>
          </a:p>
          <a:p>
            <a:pPr lvl="1"/>
            <a:r>
              <a:rPr lang="en-US" dirty="0"/>
              <a:t>Dynamic TCL file mapping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Single RTL build for multiple functions</a:t>
            </a:r>
          </a:p>
          <a:p>
            <a:pPr lvl="1"/>
            <a:r>
              <a:rPr lang="en-US" dirty="0"/>
              <a:t>Reduced compilation time</a:t>
            </a:r>
          </a:p>
        </p:txBody>
      </p:sp>
    </p:spTree>
    <p:extLst>
      <p:ext uri="{BB962C8B-B14F-4D97-AF65-F5344CB8AC3E}">
        <p14:creationId xmlns:p14="http://schemas.microsoft.com/office/powerpoint/2010/main" val="217542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C7299-46A7-E2C2-8933-C4B0C434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Covergence</a:t>
            </a:r>
            <a:r>
              <a:rPr lang="en-US" dirty="0"/>
              <a:t>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ECE24-D5B1-788E-CB45-43F5B12BB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Splitting</a:t>
            </a:r>
          </a:p>
          <a:p>
            <a:pPr lvl="1"/>
            <a:r>
              <a:rPr lang="en-US" dirty="0"/>
              <a:t>Divide complex properties into manageable sub-cases</a:t>
            </a:r>
          </a:p>
          <a:p>
            <a:pPr lvl="1"/>
            <a:r>
              <a:rPr lang="en-US" dirty="0"/>
              <a:t>Parallel processing for faster convergence</a:t>
            </a:r>
          </a:p>
          <a:p>
            <a:r>
              <a:rPr lang="en-US" dirty="0"/>
              <a:t>Assume Guarantee</a:t>
            </a:r>
          </a:p>
          <a:p>
            <a:pPr lvl="1"/>
            <a:r>
              <a:rPr lang="en-US" dirty="0"/>
              <a:t>Break down tasks into smaller subproblems</a:t>
            </a:r>
          </a:p>
          <a:p>
            <a:pPr lvl="1"/>
            <a:r>
              <a:rPr lang="en-US" dirty="0"/>
              <a:t>Verify submodules before full system</a:t>
            </a:r>
          </a:p>
        </p:txBody>
      </p:sp>
    </p:spTree>
    <p:extLst>
      <p:ext uri="{BB962C8B-B14F-4D97-AF65-F5344CB8AC3E}">
        <p14:creationId xmlns:p14="http://schemas.microsoft.com/office/powerpoint/2010/main" val="274525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22D6-0E9F-45C2-B410-90E4DB44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4FF79-9028-413E-9AA9-288C2D08F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Bugs Identified</a:t>
            </a:r>
          </a:p>
          <a:p>
            <a:pPr lvl="1"/>
            <a:r>
              <a:rPr lang="en-US" dirty="0"/>
              <a:t>11 bugs across RTL and C model, including corner cases</a:t>
            </a:r>
          </a:p>
          <a:p>
            <a:r>
              <a:rPr lang="en-US" dirty="0"/>
              <a:t>Development Time Reduced</a:t>
            </a:r>
          </a:p>
          <a:p>
            <a:pPr lvl="1"/>
            <a:r>
              <a:rPr lang="en-US" dirty="0"/>
              <a:t>From 6 months to 2 months</a:t>
            </a:r>
          </a:p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Our model level error is within 0.1% between RTL and </a:t>
            </a:r>
            <a:r>
              <a:rPr lang="en-US" dirty="0" err="1"/>
              <a:t>PyTorch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4834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FBB3-B0F2-A964-CB82-790D805A5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2E628-A38E-3EFE-79F4-33D8F1E79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Framework benefits</a:t>
            </a:r>
          </a:p>
          <a:p>
            <a:pPr lvl="1"/>
            <a:r>
              <a:rPr lang="en-US" dirty="0"/>
              <a:t>Faster time-to-market</a:t>
            </a:r>
          </a:p>
          <a:p>
            <a:pPr lvl="1"/>
            <a:r>
              <a:rPr lang="en-US" dirty="0"/>
              <a:t>High confidence in novel datatype hardware</a:t>
            </a:r>
          </a:p>
          <a:p>
            <a:pPr lvl="1"/>
            <a:r>
              <a:rPr lang="en-US" dirty="0"/>
              <a:t>Scalable to other datatypes like FP4, FP6, FP8</a:t>
            </a:r>
          </a:p>
          <a:p>
            <a:r>
              <a:rPr lang="en-US" dirty="0"/>
              <a:t>Future work</a:t>
            </a:r>
          </a:p>
          <a:p>
            <a:pPr lvl="1"/>
            <a:r>
              <a:rPr lang="en-US" dirty="0"/>
              <a:t>Extend framework for new datatypes and formats</a:t>
            </a:r>
          </a:p>
        </p:txBody>
      </p:sp>
    </p:spTree>
    <p:extLst>
      <p:ext uri="{BB962C8B-B14F-4D97-AF65-F5344CB8AC3E}">
        <p14:creationId xmlns:p14="http://schemas.microsoft.com/office/powerpoint/2010/main" val="1680299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E353-0BBE-4076-897D-58D4D1B4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F6E2F-DA84-4450-AEC7-2E972F9B1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Finalize slide set with questions slide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89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0370E-9D85-2BD7-6DA1-216C4324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25C07-E337-D6E4-2CC2-DB526B1EE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79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6E63D-DADD-4584-AD32-3AB50A4B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6E458-DAD5-45AE-8A01-0FF262651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881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Motivation</a:t>
            </a:r>
          </a:p>
          <a:p>
            <a:endParaRPr lang="en-US" dirty="0"/>
          </a:p>
          <a:p>
            <a:r>
              <a:rPr lang="en-US" dirty="0"/>
              <a:t>Background Work</a:t>
            </a:r>
          </a:p>
          <a:p>
            <a:endParaRPr lang="en-US" dirty="0"/>
          </a:p>
          <a:p>
            <a:r>
              <a:rPr lang="en-US" dirty="0"/>
              <a:t>Our Framework</a:t>
            </a:r>
          </a:p>
          <a:p>
            <a:endParaRPr lang="en-US" dirty="0"/>
          </a:p>
          <a:p>
            <a:r>
              <a:rPr lang="en-US" dirty="0"/>
              <a:t>Our Deployment</a:t>
            </a:r>
          </a:p>
          <a:p>
            <a:endParaRPr lang="en-US" dirty="0"/>
          </a:p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58599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016F-82E1-4F89-A08D-586A3B50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F8C5C-76A0-4BC0-82CE-8772427D9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datatypes like FP16 and </a:t>
            </a:r>
            <a:r>
              <a:rPr lang="en-US" dirty="0" err="1"/>
              <a:t>microscaling</a:t>
            </a:r>
            <a:r>
              <a:rPr lang="en-US" dirty="0"/>
              <a:t> are widely adopted</a:t>
            </a:r>
          </a:p>
          <a:p>
            <a:endParaRPr lang="en-US" dirty="0"/>
          </a:p>
          <a:p>
            <a:r>
              <a:rPr lang="en-US" dirty="0"/>
              <a:t>Unique verification challenges arises from these new datatypes</a:t>
            </a:r>
          </a:p>
          <a:p>
            <a:endParaRPr lang="en-US" dirty="0"/>
          </a:p>
          <a:p>
            <a:r>
              <a:rPr lang="en-US" dirty="0"/>
              <a:t>Proposed: an end-to-end flow for novel datatype verification</a:t>
            </a:r>
          </a:p>
        </p:txBody>
      </p:sp>
    </p:spTree>
    <p:extLst>
      <p:ext uri="{BB962C8B-B14F-4D97-AF65-F5344CB8AC3E}">
        <p14:creationId xmlns:p14="http://schemas.microsoft.com/office/powerpoint/2010/main" val="351148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3C6B-BF34-EEF0-BCC9-FCF4A626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146CB-4D52-D29F-258B-1B402CB61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Complex arithmetic operations and stringent correctness requirements.</a:t>
            </a:r>
          </a:p>
          <a:p>
            <a:pPr lvl="1"/>
            <a:r>
              <a:rPr lang="en-US" dirty="0"/>
              <a:t>Time-consuming traditional simulation-based verification</a:t>
            </a:r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Faster time-to-market</a:t>
            </a:r>
          </a:p>
          <a:p>
            <a:pPr lvl="1"/>
            <a:r>
              <a:rPr lang="en-US" dirty="0"/>
              <a:t>High reliability in novel datatype hardware module</a:t>
            </a:r>
          </a:p>
        </p:txBody>
      </p:sp>
    </p:spTree>
    <p:extLst>
      <p:ext uri="{BB962C8B-B14F-4D97-AF65-F5344CB8AC3E}">
        <p14:creationId xmlns:p14="http://schemas.microsoft.com/office/powerpoint/2010/main" val="7317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42D4F-0480-D00D-2A9E-6A4AE84C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2C0926-88D7-3BCA-101A-5DD85C926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85" y="2223238"/>
            <a:ext cx="5453837" cy="2411523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EAFFB4-B13C-0B39-DD9B-E14DE65F3EB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453837" cy="3630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FP16 IP-Level Verification</a:t>
            </a:r>
          </a:p>
          <a:p>
            <a:pPr lvl="1"/>
            <a:r>
              <a:rPr lang="en-US" dirty="0"/>
              <a:t>Modularization for both RTL and C</a:t>
            </a:r>
          </a:p>
          <a:p>
            <a:pPr lvl="1"/>
            <a:r>
              <a:rPr lang="en-US" dirty="0"/>
              <a:t>Customized Interface</a:t>
            </a:r>
          </a:p>
          <a:p>
            <a:r>
              <a:rPr lang="en-US" dirty="0"/>
              <a:t> Application-Level Verification</a:t>
            </a:r>
          </a:p>
          <a:p>
            <a:pPr lvl="1"/>
            <a:r>
              <a:rPr lang="en-US" dirty="0"/>
              <a:t>Accuracy for running model end-to-end</a:t>
            </a:r>
          </a:p>
          <a:p>
            <a:r>
              <a:rPr lang="en-US" dirty="0"/>
              <a:t>Performance Estimation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6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C6FFB-58C1-F80D-0BE1-C8C6C8CA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Datapath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DC888-51A6-42FB-1274-4BE309FB9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formal verification method proving functional equivalence between C++ models and hardware RTL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Exhaustive coverage</a:t>
            </a:r>
          </a:p>
          <a:p>
            <a:pPr lvl="1"/>
            <a:r>
              <a:rPr lang="en-US" dirty="0"/>
              <a:t>Early error detection</a:t>
            </a:r>
          </a:p>
          <a:p>
            <a:pPr lvl="1"/>
            <a:r>
              <a:rPr lang="en-US" dirty="0"/>
              <a:t>Faster convergence</a:t>
            </a:r>
          </a:p>
        </p:txBody>
      </p:sp>
    </p:spTree>
    <p:extLst>
      <p:ext uri="{BB962C8B-B14F-4D97-AF65-F5344CB8AC3E}">
        <p14:creationId xmlns:p14="http://schemas.microsoft.com/office/powerpoint/2010/main" val="252675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A8C42-88F4-5B31-77BF-88F6F49B8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FP16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5ABFC-788F-3BDC-A8BA-C4959701E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Complexity factors</a:t>
            </a:r>
          </a:p>
          <a:p>
            <a:pPr lvl="1"/>
            <a:r>
              <a:rPr lang="en-US" dirty="0"/>
              <a:t>Large input space (4+ billion combinations)</a:t>
            </a:r>
          </a:p>
          <a:p>
            <a:pPr lvl="1"/>
            <a:r>
              <a:rPr lang="en-US" dirty="0"/>
              <a:t>Precision and rounding challenges</a:t>
            </a:r>
          </a:p>
          <a:p>
            <a:pPr lvl="1"/>
            <a:r>
              <a:rPr lang="en-US" altLang="zh-CN" dirty="0"/>
              <a:t>Special cases like </a:t>
            </a:r>
            <a:r>
              <a:rPr lang="en-US" altLang="zh-CN" dirty="0" err="1"/>
              <a:t>NaNs</a:t>
            </a:r>
            <a:r>
              <a:rPr lang="en-US" altLang="zh-CN" dirty="0"/>
              <a:t>, infinities, subnormal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07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78163-8990-65D7-251C-BC3932F3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Methodologies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CCE700-1103-A2DA-EF8C-3A29A27FD6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703806"/>
              </p:ext>
            </p:extLst>
          </p:nvPr>
        </p:nvGraphicFramePr>
        <p:xfrm>
          <a:off x="838200" y="1825625"/>
          <a:ext cx="10515597" cy="1651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99544706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26307211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492044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68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Formal (DPV)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Exhaustive coverage, early flaw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Scalability issues, specialized expertise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862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Relistic</a:t>
                      </a:r>
                      <a:r>
                        <a:rPr lang="en-US" dirty="0"/>
                        <a:t> scenarios, easier setup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Incomplete coverage, resource-intensive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200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38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D0F9D-03C7-596D-46C2-5331B729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Application-level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E4A4C-0620-D3FB-B1E0-376A1496B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Integration with </a:t>
            </a:r>
            <a:r>
              <a:rPr lang="en-US" dirty="0" err="1"/>
              <a:t>PyTorch</a:t>
            </a:r>
            <a:endParaRPr lang="en-US" dirty="0"/>
          </a:p>
          <a:p>
            <a:pPr lvl="1"/>
            <a:r>
              <a:rPr lang="en-US" dirty="0"/>
              <a:t>C reference model wrapped with Python bindings</a:t>
            </a:r>
          </a:p>
          <a:p>
            <a:pPr lvl="1"/>
            <a:r>
              <a:rPr lang="en-US" dirty="0"/>
              <a:t>Enable early accuracy verification within ML models</a:t>
            </a:r>
          </a:p>
          <a:p>
            <a:r>
              <a:rPr lang="en-US" dirty="0"/>
              <a:t>Results</a:t>
            </a:r>
          </a:p>
          <a:p>
            <a:pPr lvl="1"/>
            <a:r>
              <a:rPr lang="en-US" dirty="0"/>
              <a:t>Accuracy within 0.1% of original </a:t>
            </a:r>
            <a:r>
              <a:rPr lang="en-US" dirty="0" err="1"/>
              <a:t>PyTorch</a:t>
            </a:r>
            <a:r>
              <a:rPr lang="en-US" dirty="0"/>
              <a:t> models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91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3466</TotalTime>
  <Words>363</Words>
  <Application>Microsoft Macintosh PowerPoint</Application>
  <PresentationFormat>Widescreen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Custom Design</vt:lpstr>
      <vt:lpstr>End-to-End Framework for Novel Datatype Arithmetic Verification</vt:lpstr>
      <vt:lpstr>Presentation Outlines</vt:lpstr>
      <vt:lpstr>Introduction</vt:lpstr>
      <vt:lpstr>Motivation</vt:lpstr>
      <vt:lpstr>Framework</vt:lpstr>
      <vt:lpstr>Datapath Validation</vt:lpstr>
      <vt:lpstr>Challenges in FP16 Verification</vt:lpstr>
      <vt:lpstr>Verification Methodologies</vt:lpstr>
      <vt:lpstr>Application-level Verification</vt:lpstr>
      <vt:lpstr>Performance Estimation with DPV</vt:lpstr>
      <vt:lpstr>Our Deployment</vt:lpstr>
      <vt:lpstr>Covergence Strategies</vt:lpstr>
      <vt:lpstr>Results</vt:lpstr>
      <vt:lpstr>Conclusions</vt:lpstr>
      <vt:lpstr>Questions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Microsoft Office User</cp:lastModifiedBy>
  <cp:revision>53</cp:revision>
  <dcterms:created xsi:type="dcterms:W3CDTF">2021-01-27T14:15:57Z</dcterms:created>
  <dcterms:modified xsi:type="dcterms:W3CDTF">2025-02-03T04:11:35Z</dcterms:modified>
</cp:coreProperties>
</file>