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2" r:id="rId5"/>
    <p:sldId id="261" r:id="rId6"/>
    <p:sldId id="259" r:id="rId7"/>
    <p:sldId id="263" r:id="rId8"/>
    <p:sldId id="264" r:id="rId9"/>
    <p:sldId id="265" r:id="rId10"/>
    <p:sldId id="267" r:id="rId11"/>
    <p:sldId id="268" r:id="rId12"/>
    <p:sldId id="269" r:id="rId13"/>
    <p:sldId id="270" r:id="rId14"/>
    <p:sldId id="271" r:id="rId15"/>
    <p:sldId id="273" r:id="rId16"/>
    <p:sldId id="272" r:id="rId17"/>
    <p:sldId id="260"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311F3-C972-6143-8003-0EB4325D394C}" v="713" dt="2025-02-01T12:18:16.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2" autoAdjust="0"/>
    <p:restoredTop sz="73605"/>
  </p:normalViewPr>
  <p:slideViewPr>
    <p:cSldViewPr snapToGrid="0">
      <p:cViewPr varScale="1">
        <p:scale>
          <a:sx n="92" d="100"/>
          <a:sy n="92" d="100"/>
        </p:scale>
        <p:origin x="77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rmh-my.sharepoint.com/personal/sam_mellor_arm_com/Documents/DVCon25%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mh-my.sharepoint.com/personal/sam_mellor_arm_com/Documents/DVCon25%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rmh-my.sharepoint.com/personal/sam_mellor_arm_com/Documents/DVCon25%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Simulation time (s) </c:v>
                </c:pt>
              </c:strCache>
            </c:strRef>
          </c:tx>
          <c:spPr>
            <a:solidFill>
              <a:schemeClr val="accent1"/>
            </a:solidFill>
            <a:ln>
              <a:noFill/>
            </a:ln>
            <a:effectLst/>
          </c:spPr>
          <c:invertIfNegative val="0"/>
          <c:cat>
            <c:strRef>
              <c:f>Sheet1!$B$1:$D$1</c:f>
              <c:strCache>
                <c:ptCount val="3"/>
                <c:pt idx="0">
                  <c:v>UVM_NONE</c:v>
                </c:pt>
                <c:pt idx="1">
                  <c:v>UVM_NO_ACTION</c:v>
                </c:pt>
                <c:pt idx="2">
                  <c:v>UVM_FULL</c:v>
                </c:pt>
              </c:strCache>
            </c:strRef>
          </c:cat>
          <c:val>
            <c:numRef>
              <c:f>Sheet1!$B$2:$D$2</c:f>
              <c:numCache>
                <c:formatCode>General</c:formatCode>
                <c:ptCount val="3"/>
                <c:pt idx="0">
                  <c:v>17.64</c:v>
                </c:pt>
                <c:pt idx="1">
                  <c:v>58.11</c:v>
                </c:pt>
                <c:pt idx="2">
                  <c:v>1822</c:v>
                </c:pt>
              </c:numCache>
            </c:numRef>
          </c:val>
          <c:extLst>
            <c:ext xmlns:c16="http://schemas.microsoft.com/office/drawing/2014/chart" uri="{C3380CC4-5D6E-409C-BE32-E72D297353CC}">
              <c16:uniqueId val="{00000000-F020-9F4A-8BF4-A1F72A1B4A60}"/>
            </c:ext>
          </c:extLst>
        </c:ser>
        <c:dLbls>
          <c:showLegendKey val="0"/>
          <c:showVal val="0"/>
          <c:showCatName val="0"/>
          <c:showSerName val="0"/>
          <c:showPercent val="0"/>
          <c:showBubbleSize val="0"/>
        </c:dLbls>
        <c:gapWidth val="219"/>
        <c:overlap val="-27"/>
        <c:axId val="1189843168"/>
        <c:axId val="1189844880"/>
      </c:barChart>
      <c:catAx>
        <c:axId val="11898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9844880"/>
        <c:crosses val="autoZero"/>
        <c:auto val="1"/>
        <c:lblAlgn val="ctr"/>
        <c:lblOffset val="100"/>
        <c:noMultiLvlLbl val="0"/>
      </c:catAx>
      <c:valAx>
        <c:axId val="1189844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baseline="0"/>
                  <a:t>Simulation Time (s)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984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Simulation time (s) </c:v>
                </c:pt>
              </c:strCache>
            </c:strRef>
          </c:tx>
          <c:spPr>
            <a:solidFill>
              <a:schemeClr val="accent1"/>
            </a:solidFill>
            <a:ln>
              <a:noFill/>
            </a:ln>
            <a:effectLst/>
          </c:spPr>
          <c:invertIfNegative val="0"/>
          <c:cat>
            <c:strRef>
              <c:f>Sheet1!$B$1:$D$1</c:f>
              <c:strCache>
                <c:ptCount val="3"/>
                <c:pt idx="0">
                  <c:v>UVM_NONE</c:v>
                </c:pt>
                <c:pt idx="1">
                  <c:v>UVM_NO_ACTION</c:v>
                </c:pt>
                <c:pt idx="2">
                  <c:v>UVM_FULL</c:v>
                </c:pt>
              </c:strCache>
            </c:strRef>
          </c:cat>
          <c:val>
            <c:numRef>
              <c:f>Sheet1!$B$2:$D$2</c:f>
              <c:numCache>
                <c:formatCode>General</c:formatCode>
                <c:ptCount val="3"/>
                <c:pt idx="0">
                  <c:v>17.64</c:v>
                </c:pt>
                <c:pt idx="1">
                  <c:v>58.11</c:v>
                </c:pt>
                <c:pt idx="2">
                  <c:v>1822</c:v>
                </c:pt>
              </c:numCache>
            </c:numRef>
          </c:val>
          <c:extLst>
            <c:ext xmlns:c16="http://schemas.microsoft.com/office/drawing/2014/chart" uri="{C3380CC4-5D6E-409C-BE32-E72D297353CC}">
              <c16:uniqueId val="{00000000-489A-CC4B-94D0-B9364F10BC66}"/>
            </c:ext>
          </c:extLst>
        </c:ser>
        <c:dLbls>
          <c:showLegendKey val="0"/>
          <c:showVal val="0"/>
          <c:showCatName val="0"/>
          <c:showSerName val="0"/>
          <c:showPercent val="0"/>
          <c:showBubbleSize val="0"/>
        </c:dLbls>
        <c:gapWidth val="219"/>
        <c:overlap val="-27"/>
        <c:axId val="1189843168"/>
        <c:axId val="1189844880"/>
      </c:barChart>
      <c:catAx>
        <c:axId val="11898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9844880"/>
        <c:crosses val="autoZero"/>
        <c:auto val="1"/>
        <c:lblAlgn val="ctr"/>
        <c:lblOffset val="100"/>
        <c:noMultiLvlLbl val="0"/>
      </c:catAx>
      <c:valAx>
        <c:axId val="118984488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aseline="0"/>
                  <a:t>Simulation Time (s)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9843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Simulation time (seconds)</c:v>
                </c:pt>
              </c:strCache>
            </c:strRef>
          </c:tx>
          <c:spPr>
            <a:solidFill>
              <a:schemeClr val="accent1"/>
            </a:solidFill>
            <a:ln>
              <a:noFill/>
            </a:ln>
            <a:effectLst/>
          </c:spPr>
          <c:invertIfNegative val="0"/>
          <c:cat>
            <c:strRef>
              <c:f>Sheet1!$B$26:$D$26</c:f>
              <c:strCache>
                <c:ptCount val="3"/>
                <c:pt idx="0">
                  <c:v>UVM_NONE</c:v>
                </c:pt>
                <c:pt idx="1">
                  <c:v>UVM_NO_ACTION</c:v>
                </c:pt>
                <c:pt idx="2">
                  <c:v>Targeted Debug</c:v>
                </c:pt>
              </c:strCache>
            </c:strRef>
          </c:cat>
          <c:val>
            <c:numRef>
              <c:f>Sheet1!$B$27:$D$27</c:f>
              <c:numCache>
                <c:formatCode>General</c:formatCode>
                <c:ptCount val="3"/>
                <c:pt idx="0">
                  <c:v>17.64</c:v>
                </c:pt>
                <c:pt idx="1">
                  <c:v>58.11</c:v>
                </c:pt>
                <c:pt idx="2">
                  <c:v>18.05</c:v>
                </c:pt>
              </c:numCache>
            </c:numRef>
          </c:val>
          <c:extLst>
            <c:ext xmlns:c16="http://schemas.microsoft.com/office/drawing/2014/chart" uri="{C3380CC4-5D6E-409C-BE32-E72D297353CC}">
              <c16:uniqueId val="{00000000-3A96-5A44-8AAC-32F932E663BD}"/>
            </c:ext>
          </c:extLst>
        </c:ser>
        <c:dLbls>
          <c:showLegendKey val="0"/>
          <c:showVal val="0"/>
          <c:showCatName val="0"/>
          <c:showSerName val="0"/>
          <c:showPercent val="0"/>
          <c:showBubbleSize val="0"/>
        </c:dLbls>
        <c:gapWidth val="219"/>
        <c:overlap val="-27"/>
        <c:axId val="1367787584"/>
        <c:axId val="1189132992"/>
      </c:barChart>
      <c:catAx>
        <c:axId val="136778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89132992"/>
        <c:crosses val="autoZero"/>
        <c:auto val="1"/>
        <c:lblAlgn val="ctr"/>
        <c:lblOffset val="100"/>
        <c:noMultiLvlLbl val="0"/>
      </c:catAx>
      <c:valAx>
        <c:axId val="1189132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aseline="0"/>
                  <a:t>Simulation Time (s)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778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2175-3E77-DA48-9B08-441555720641}" type="datetimeFigureOut">
              <a:rPr lang="en-US" smtClean="0"/>
              <a:t>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E95A8-5F39-A74A-82F8-827E8E8B0579}" type="slidenum">
              <a:rPr lang="en-US" smtClean="0"/>
              <a:t>‹#›</a:t>
            </a:fld>
            <a:endParaRPr lang="en-US"/>
          </a:p>
        </p:txBody>
      </p:sp>
    </p:spTree>
    <p:extLst>
      <p:ext uri="{BB962C8B-B14F-4D97-AF65-F5344CB8AC3E}">
        <p14:creationId xmlns:p14="http://schemas.microsoft.com/office/powerpoint/2010/main" val="52007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r>
              <a:rPr lang="en-US" dirty="0"/>
              <a:t>My name is Sam Mellor, and I'd like to talk to you today about my paper, what we've called User Programmable Targeted UVM Debug Verbosity Escalation. I'd like to go through a bit of background to show why we ended up where we did, and hopefully show how you can benefit too. Hopefully even without adopting our method, you will find awareness in some of the things you do that could give you better outcomes.</a:t>
            </a:r>
          </a:p>
        </p:txBody>
      </p:sp>
      <p:sp>
        <p:nvSpPr>
          <p:cNvPr id="4" name="Slide Number Placeholder 3"/>
          <p:cNvSpPr>
            <a:spLocks noGrp="1"/>
          </p:cNvSpPr>
          <p:nvPr>
            <p:ph type="sldNum" sz="quarter" idx="5"/>
          </p:nvPr>
        </p:nvSpPr>
        <p:spPr/>
        <p:txBody>
          <a:bodyPr/>
          <a:lstStyle/>
          <a:p>
            <a:fld id="{774E95A8-5F39-A74A-82F8-827E8E8B0579}" type="slidenum">
              <a:rPr lang="en-US" smtClean="0"/>
              <a:t>1</a:t>
            </a:fld>
            <a:endParaRPr lang="en-US"/>
          </a:p>
        </p:txBody>
      </p:sp>
    </p:spTree>
    <p:extLst>
      <p:ext uri="{BB962C8B-B14F-4D97-AF65-F5344CB8AC3E}">
        <p14:creationId xmlns:p14="http://schemas.microsoft.com/office/powerpoint/2010/main" val="292953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0C37B-B519-1BFA-8BBE-F63CFEDB0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39EBB-89B9-4047-44A9-999B41E1A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3E871-EDCD-DAC4-B563-22B0A5A85538}"/>
              </a:ext>
            </a:extLst>
          </p:cNvPr>
          <p:cNvSpPr>
            <a:spLocks noGrp="1"/>
          </p:cNvSpPr>
          <p:nvPr>
            <p:ph type="body" idx="1"/>
          </p:nvPr>
        </p:nvSpPr>
        <p:spPr/>
        <p:txBody>
          <a:bodyPr/>
          <a:lstStyle/>
          <a:p>
            <a:r>
              <a:rPr lang="en-US" dirty="0"/>
              <a:t>This is the table in graphical form. Needs a logarithmic scale to see the bars.</a:t>
            </a:r>
          </a:p>
          <a:p>
            <a:endParaRPr lang="en-US" dirty="0"/>
          </a:p>
          <a:p>
            <a:r>
              <a:rPr lang="en-US" dirty="0"/>
              <a:t>This is a pure UVC testbench for the AMBA DTI protocol (ran over AXI-Stream). One of the regression runs. No RTL, does include a protocol checker.</a:t>
            </a:r>
          </a:p>
          <a:p>
            <a:endParaRPr lang="en-US" dirty="0"/>
          </a:p>
          <a:p>
            <a:endParaRPr lang="en-US" dirty="0"/>
          </a:p>
        </p:txBody>
      </p:sp>
      <p:sp>
        <p:nvSpPr>
          <p:cNvPr id="4" name="Slide Number Placeholder 3">
            <a:extLst>
              <a:ext uri="{FF2B5EF4-FFF2-40B4-BE49-F238E27FC236}">
                <a16:creationId xmlns:a16="http://schemas.microsoft.com/office/drawing/2014/main" id="{436A9C84-A0EB-CCDA-BC2C-72D444FE9554}"/>
              </a:ext>
            </a:extLst>
          </p:cNvPr>
          <p:cNvSpPr>
            <a:spLocks noGrp="1"/>
          </p:cNvSpPr>
          <p:nvPr>
            <p:ph type="sldNum" sz="quarter" idx="5"/>
          </p:nvPr>
        </p:nvSpPr>
        <p:spPr/>
        <p:txBody>
          <a:bodyPr/>
          <a:lstStyle/>
          <a:p>
            <a:fld id="{774E95A8-5F39-A74A-82F8-827E8E8B0579}" type="slidenum">
              <a:rPr lang="en-US" smtClean="0"/>
              <a:t>10</a:t>
            </a:fld>
            <a:endParaRPr lang="en-US"/>
          </a:p>
        </p:txBody>
      </p:sp>
    </p:spTree>
    <p:extLst>
      <p:ext uri="{BB962C8B-B14F-4D97-AF65-F5344CB8AC3E}">
        <p14:creationId xmlns:p14="http://schemas.microsoft.com/office/powerpoint/2010/main" val="2800317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67133-91DC-2371-699E-9C8001B99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E444F-E2F4-68FD-9C1E-005C74D59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011A8-52B6-3ED6-D849-CA85E34A025F}"/>
              </a:ext>
            </a:extLst>
          </p:cNvPr>
          <p:cNvSpPr>
            <a:spLocks noGrp="1"/>
          </p:cNvSpPr>
          <p:nvPr>
            <p:ph type="body" idx="1"/>
          </p:nvPr>
        </p:nvSpPr>
        <p:spPr/>
        <p:txBody>
          <a:bodyPr/>
          <a:lstStyle/>
          <a:p>
            <a:r>
              <a:rPr lang="en-US" dirty="0"/>
              <a:t>So what to do about the logs?</a:t>
            </a:r>
          </a:p>
          <a:p>
            <a:endParaRPr lang="en-US" dirty="0"/>
          </a:p>
          <a:p>
            <a:r>
              <a:rPr lang="en-US" dirty="0"/>
              <a:t>Faster storage is an option, but that’s expensive. Try passing a half-gigabyte log to an AI tool to help debug. And I’ve seen bigger logs.</a:t>
            </a:r>
          </a:p>
          <a:p>
            <a:endParaRPr lang="en-US" dirty="0"/>
          </a:p>
          <a:p>
            <a:r>
              <a:rPr lang="en-US" dirty="0"/>
              <a:t>Filtering the logs helps. Absolutely do this, whether in a report server, changing ID verbosity or action, or GUI. The cost of doing so is far less that sending to storage.</a:t>
            </a:r>
          </a:p>
          <a:p>
            <a:endParaRPr lang="en-US" dirty="0"/>
          </a:p>
          <a:p>
            <a:r>
              <a:rPr lang="en-US" dirty="0"/>
              <a:t>But there’s still the cost of the message creation. Which brings us back to address debug, which hid the issue from us in the first place.</a:t>
            </a:r>
          </a:p>
        </p:txBody>
      </p:sp>
      <p:sp>
        <p:nvSpPr>
          <p:cNvPr id="4" name="Slide Number Placeholder 3">
            <a:extLst>
              <a:ext uri="{FF2B5EF4-FFF2-40B4-BE49-F238E27FC236}">
                <a16:creationId xmlns:a16="http://schemas.microsoft.com/office/drawing/2014/main" id="{40F4278E-D2C3-9543-7321-45183F9448A6}"/>
              </a:ext>
            </a:extLst>
          </p:cNvPr>
          <p:cNvSpPr>
            <a:spLocks noGrp="1"/>
          </p:cNvSpPr>
          <p:nvPr>
            <p:ph type="sldNum" sz="quarter" idx="5"/>
          </p:nvPr>
        </p:nvSpPr>
        <p:spPr/>
        <p:txBody>
          <a:bodyPr/>
          <a:lstStyle/>
          <a:p>
            <a:fld id="{774E95A8-5F39-A74A-82F8-827E8E8B0579}" type="slidenum">
              <a:rPr lang="en-US" smtClean="0"/>
              <a:t>11</a:t>
            </a:fld>
            <a:endParaRPr lang="en-US"/>
          </a:p>
        </p:txBody>
      </p:sp>
    </p:spTree>
    <p:extLst>
      <p:ext uri="{BB962C8B-B14F-4D97-AF65-F5344CB8AC3E}">
        <p14:creationId xmlns:p14="http://schemas.microsoft.com/office/powerpoint/2010/main" val="3913038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1DE2F-5207-6962-E208-C8A17804B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421F3-9DC2-7EDD-F185-B1CD71D88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3513D-2682-DD03-D6B7-FCD9CDFE59C8}"/>
              </a:ext>
            </a:extLst>
          </p:cNvPr>
          <p:cNvSpPr>
            <a:spLocks noGrp="1"/>
          </p:cNvSpPr>
          <p:nvPr>
            <p:ph type="body" idx="1"/>
          </p:nvPr>
        </p:nvSpPr>
        <p:spPr/>
        <p:txBody>
          <a:bodyPr/>
          <a:lstStyle/>
          <a:p>
            <a:r>
              <a:rPr lang="en-US" dirty="0"/>
              <a:t>We know that the cost of string manipulation is high.</a:t>
            </a:r>
          </a:p>
          <a:p>
            <a:endParaRPr lang="en-US" dirty="0"/>
          </a:p>
          <a:p>
            <a:r>
              <a:rPr lang="en-US" dirty="0"/>
              <a:t>We know that the cost of 2-state logic (even in a look-up hash) is low.</a:t>
            </a:r>
          </a:p>
          <a:p>
            <a:endParaRPr lang="en-US" dirty="0"/>
          </a:p>
          <a:p>
            <a:r>
              <a:rPr lang="en-US" dirty="0"/>
              <a:t>Could we expand address debug to filter out more messages before creation?</a:t>
            </a:r>
          </a:p>
          <a:p>
            <a:endParaRPr lang="en-US" dirty="0"/>
          </a:p>
          <a:p>
            <a:r>
              <a:rPr lang="en-US" dirty="0"/>
              <a:t>Could we work around the limitation of only filtering out per address? Could we allow the user to had an input in what they were looking for? And crucially, could we do all these things and still achieve the flexibility of being able to do it without re-compilation?</a:t>
            </a:r>
          </a:p>
        </p:txBody>
      </p:sp>
      <p:sp>
        <p:nvSpPr>
          <p:cNvPr id="4" name="Slide Number Placeholder 3">
            <a:extLst>
              <a:ext uri="{FF2B5EF4-FFF2-40B4-BE49-F238E27FC236}">
                <a16:creationId xmlns:a16="http://schemas.microsoft.com/office/drawing/2014/main" id="{6A6A1B08-11E2-64C2-AC73-4C2213E50646}"/>
              </a:ext>
            </a:extLst>
          </p:cNvPr>
          <p:cNvSpPr>
            <a:spLocks noGrp="1"/>
          </p:cNvSpPr>
          <p:nvPr>
            <p:ph type="sldNum" sz="quarter" idx="5"/>
          </p:nvPr>
        </p:nvSpPr>
        <p:spPr/>
        <p:txBody>
          <a:bodyPr/>
          <a:lstStyle/>
          <a:p>
            <a:fld id="{774E95A8-5F39-A74A-82F8-827E8E8B0579}" type="slidenum">
              <a:rPr lang="en-US" smtClean="0"/>
              <a:t>12</a:t>
            </a:fld>
            <a:endParaRPr lang="en-US"/>
          </a:p>
        </p:txBody>
      </p:sp>
    </p:spTree>
    <p:extLst>
      <p:ext uri="{BB962C8B-B14F-4D97-AF65-F5344CB8AC3E}">
        <p14:creationId xmlns:p14="http://schemas.microsoft.com/office/powerpoint/2010/main" val="157458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A0DD4-8208-BB7F-D150-11DE63DAC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845B1-5D51-E562-88B9-12C4AA9D2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A6AD-0BF9-6DCE-FDF4-32BDCCC78C23}"/>
              </a:ext>
            </a:extLst>
          </p:cNvPr>
          <p:cNvSpPr>
            <a:spLocks noGrp="1"/>
          </p:cNvSpPr>
          <p:nvPr>
            <p:ph type="body" idx="1"/>
          </p:nvPr>
        </p:nvSpPr>
        <p:spPr/>
        <p:txBody>
          <a:bodyPr/>
          <a:lstStyle/>
          <a:p>
            <a:r>
              <a:rPr lang="en-US" dirty="0"/>
              <a:t>The obvious solution was to use a delegation pattern to allow a user to query a transaction and say whether or not they’re interested. This is far cheaper than processing a string. The methodology of using this to change the UVM verbosity like address debug would then allow it to play nice with UVM, and permit a full log output if desired. If controlled to a particular component and you have a use-case, why not?</a:t>
            </a:r>
          </a:p>
          <a:p>
            <a:endParaRPr lang="en-US" dirty="0"/>
          </a:p>
          <a:p>
            <a:r>
              <a:rPr lang="en-US" dirty="0"/>
              <a:t>We moved away from using the config-</a:t>
            </a:r>
            <a:r>
              <a:rPr lang="en-US" dirty="0" err="1"/>
              <a:t>db</a:t>
            </a:r>
            <a:r>
              <a:rPr lang="en-US" dirty="0"/>
              <a:t> in </a:t>
            </a:r>
            <a:r>
              <a:rPr lang="en-US" dirty="0" err="1"/>
              <a:t>favour</a:t>
            </a:r>
            <a:r>
              <a:rPr lang="en-US" dirty="0"/>
              <a:t> of directly parsing the </a:t>
            </a:r>
            <a:r>
              <a:rPr lang="en-US" dirty="0" err="1"/>
              <a:t>plusargs</a:t>
            </a:r>
            <a:r>
              <a:rPr lang="en-US" dirty="0"/>
              <a:t>. This allowed a global or scoped approach. The global usage avoids some expensive regex parsing. It also means a CSV list of addresses became possible.</a:t>
            </a:r>
          </a:p>
          <a:p>
            <a:endParaRPr lang="en-US" dirty="0"/>
          </a:p>
          <a:p>
            <a:r>
              <a:rPr lang="en-US" dirty="0"/>
              <a:t>We now had a delegated debug helper that could query a transaction by ID, or based on some sideband user bits, or any combination of fields within a transaction that could be programmed. What was missing was the ability to dynamically invoke them without re-compiling.</a:t>
            </a:r>
          </a:p>
        </p:txBody>
      </p:sp>
      <p:sp>
        <p:nvSpPr>
          <p:cNvPr id="4" name="Slide Number Placeholder 3">
            <a:extLst>
              <a:ext uri="{FF2B5EF4-FFF2-40B4-BE49-F238E27FC236}">
                <a16:creationId xmlns:a16="http://schemas.microsoft.com/office/drawing/2014/main" id="{CE0E017D-040F-2297-16BB-DDA0AA5F8C04}"/>
              </a:ext>
            </a:extLst>
          </p:cNvPr>
          <p:cNvSpPr>
            <a:spLocks noGrp="1"/>
          </p:cNvSpPr>
          <p:nvPr>
            <p:ph type="sldNum" sz="quarter" idx="5"/>
          </p:nvPr>
        </p:nvSpPr>
        <p:spPr/>
        <p:txBody>
          <a:bodyPr/>
          <a:lstStyle/>
          <a:p>
            <a:fld id="{774E95A8-5F39-A74A-82F8-827E8E8B0579}" type="slidenum">
              <a:rPr lang="en-US" smtClean="0"/>
              <a:t>13</a:t>
            </a:fld>
            <a:endParaRPr lang="en-US"/>
          </a:p>
        </p:txBody>
      </p:sp>
    </p:spTree>
    <p:extLst>
      <p:ext uri="{BB962C8B-B14F-4D97-AF65-F5344CB8AC3E}">
        <p14:creationId xmlns:p14="http://schemas.microsoft.com/office/powerpoint/2010/main" val="188917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2D78-A21E-59ED-F98E-120F58CBE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5E560-276B-4E6C-AAD2-E5101955F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2A2268-2B27-C2B4-2D79-417EF428E1C6}"/>
              </a:ext>
            </a:extLst>
          </p:cNvPr>
          <p:cNvSpPr>
            <a:spLocks noGrp="1"/>
          </p:cNvSpPr>
          <p:nvPr>
            <p:ph type="body" idx="1"/>
          </p:nvPr>
        </p:nvSpPr>
        <p:spPr/>
        <p:txBody>
          <a:bodyPr/>
          <a:lstStyle/>
          <a:p>
            <a:r>
              <a:rPr lang="en-US" dirty="0"/>
              <a:t>This is when we borrowed the UVM mechanism of selecting a test to run.</a:t>
            </a:r>
          </a:p>
          <a:p>
            <a:endParaRPr lang="en-US" dirty="0"/>
          </a:p>
          <a:p>
            <a:r>
              <a:rPr lang="en-US" dirty="0"/>
              <a:t>The UVM Factory allows a class to be created using the name of the class passed in as a string. This enables the name of the debug helper (or helpers – the mechanism easily expands to use as many helpers as desired) to be passed as a </a:t>
            </a:r>
            <a:r>
              <a:rPr lang="en-US" dirty="0" err="1"/>
              <a:t>plusarg</a:t>
            </a:r>
            <a:r>
              <a:rPr lang="en-US" dirty="0"/>
              <a:t>.</a:t>
            </a:r>
          </a:p>
          <a:p>
            <a:endParaRPr lang="en-US" dirty="0"/>
          </a:p>
          <a:p>
            <a:r>
              <a:rPr lang="en-US" dirty="0"/>
              <a:t>Using the </a:t>
            </a:r>
            <a:r>
              <a:rPr lang="en-US" dirty="0" err="1"/>
              <a:t>plusargs</a:t>
            </a:r>
            <a:r>
              <a:rPr lang="en-US" dirty="0"/>
              <a:t> directly gives flexibility to specify a string of ‘parameters’. The class can use this to configure what transaction ID or whatever you want. This best thing from my perspective is how this class is configured is completely implementation defined. Use CSV, use key-value pairs. Write your own scripting language. Point to a file that contains a scripting language. All I’m giving you is the transaction that you use to generate and monitor traffic.</a:t>
            </a:r>
          </a:p>
          <a:p>
            <a:endParaRPr lang="en-US" dirty="0"/>
          </a:p>
          <a:p>
            <a:r>
              <a:rPr lang="en-US" dirty="0"/>
              <a:t>And it works with existing UVM debug infrastructure. Use a report server to do additional filtering. It’ll have much less work to do.</a:t>
            </a:r>
          </a:p>
        </p:txBody>
      </p:sp>
      <p:sp>
        <p:nvSpPr>
          <p:cNvPr id="4" name="Slide Number Placeholder 3">
            <a:extLst>
              <a:ext uri="{FF2B5EF4-FFF2-40B4-BE49-F238E27FC236}">
                <a16:creationId xmlns:a16="http://schemas.microsoft.com/office/drawing/2014/main" id="{0BEC00CA-2699-636D-F58B-6BFC49FBE33B}"/>
              </a:ext>
            </a:extLst>
          </p:cNvPr>
          <p:cNvSpPr>
            <a:spLocks noGrp="1"/>
          </p:cNvSpPr>
          <p:nvPr>
            <p:ph type="sldNum" sz="quarter" idx="5"/>
          </p:nvPr>
        </p:nvSpPr>
        <p:spPr/>
        <p:txBody>
          <a:bodyPr/>
          <a:lstStyle/>
          <a:p>
            <a:fld id="{774E95A8-5F39-A74A-82F8-827E8E8B0579}" type="slidenum">
              <a:rPr lang="en-US" smtClean="0"/>
              <a:t>14</a:t>
            </a:fld>
            <a:endParaRPr lang="en-US"/>
          </a:p>
        </p:txBody>
      </p:sp>
    </p:spTree>
    <p:extLst>
      <p:ext uri="{BB962C8B-B14F-4D97-AF65-F5344CB8AC3E}">
        <p14:creationId xmlns:p14="http://schemas.microsoft.com/office/powerpoint/2010/main" val="316162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our original results, you can see the impact of using targeted debug and filtering by changing the verbosity before a call to </a:t>
            </a:r>
            <a:r>
              <a:rPr lang="en-US" dirty="0" err="1"/>
              <a:t>uvm_report_enabled</a:t>
            </a:r>
            <a:r>
              <a:rPr lang="en-US" dirty="0"/>
              <a:t>. This used a debug helper that output all transactions on a particular transaction ID.</a:t>
            </a:r>
          </a:p>
          <a:p>
            <a:endParaRPr lang="en-US" dirty="0"/>
          </a:p>
          <a:p>
            <a:r>
              <a:rPr lang="en-US" dirty="0"/>
              <a:t>The log file grew, but it’s 64k, not half a gigabyte.</a:t>
            </a:r>
          </a:p>
          <a:p>
            <a:endParaRPr lang="en-US" dirty="0"/>
          </a:p>
          <a:p>
            <a:r>
              <a:rPr lang="en-US" dirty="0"/>
              <a:t> An AI debug tool should be better able to digest that. And we only took a 2% hit to the simulation time. That includes writing to a log. That’s how much cheaper accessing 2-state variables is compared to string manipulation.</a:t>
            </a:r>
          </a:p>
          <a:p>
            <a:endParaRPr lang="en-US" dirty="0"/>
          </a:p>
          <a:p>
            <a:r>
              <a:rPr lang="en-US" dirty="0"/>
              <a:t>That’s why the address-debug filtering hid the simulation performance from us for so long.</a:t>
            </a:r>
          </a:p>
          <a:p>
            <a:endParaRPr lang="en-US" dirty="0"/>
          </a:p>
          <a:p>
            <a:endParaRPr lang="en-US" dirty="0"/>
          </a:p>
        </p:txBody>
      </p:sp>
      <p:sp>
        <p:nvSpPr>
          <p:cNvPr id="4" name="Slide Number Placeholder 3"/>
          <p:cNvSpPr>
            <a:spLocks noGrp="1"/>
          </p:cNvSpPr>
          <p:nvPr>
            <p:ph type="sldNum" sz="quarter" idx="5"/>
          </p:nvPr>
        </p:nvSpPr>
        <p:spPr/>
        <p:txBody>
          <a:bodyPr/>
          <a:lstStyle/>
          <a:p>
            <a:fld id="{774E95A8-5F39-A74A-82F8-827E8E8B0579}" type="slidenum">
              <a:rPr lang="en-US" smtClean="0"/>
              <a:t>15</a:t>
            </a:fld>
            <a:endParaRPr lang="en-US"/>
          </a:p>
        </p:txBody>
      </p:sp>
    </p:spTree>
    <p:extLst>
      <p:ext uri="{BB962C8B-B14F-4D97-AF65-F5344CB8AC3E}">
        <p14:creationId xmlns:p14="http://schemas.microsoft.com/office/powerpoint/2010/main" val="21200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D97C7-22A5-2887-0A28-82F6AA43F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948FF-8A5F-8ECE-E9B0-FDAC48D3D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050ED-DB02-E8D9-2C79-51506B4196A9}"/>
              </a:ext>
            </a:extLst>
          </p:cNvPr>
          <p:cNvSpPr>
            <a:spLocks noGrp="1"/>
          </p:cNvSpPr>
          <p:nvPr>
            <p:ph type="body" idx="1"/>
          </p:nvPr>
        </p:nvSpPr>
        <p:spPr/>
        <p:txBody>
          <a:bodyPr/>
          <a:lstStyle/>
          <a:p>
            <a:r>
              <a:rPr lang="en-US" dirty="0"/>
              <a:t>Once you’ve filtered out all that unnecessary noise, you’re left with only a few trees in the forest.</a:t>
            </a:r>
          </a:p>
          <a:p>
            <a:endParaRPr lang="en-US" dirty="0"/>
          </a:p>
          <a:p>
            <a:r>
              <a:rPr lang="en-US" dirty="0"/>
              <a:t>Which means the next time you let your daft kitten outside for the first time, you can quickly and easily find the problem.  Fixing that problem, I’ll leave you to bring your own ladder.</a:t>
            </a:r>
          </a:p>
        </p:txBody>
      </p:sp>
      <p:sp>
        <p:nvSpPr>
          <p:cNvPr id="4" name="Slide Number Placeholder 3">
            <a:extLst>
              <a:ext uri="{FF2B5EF4-FFF2-40B4-BE49-F238E27FC236}">
                <a16:creationId xmlns:a16="http://schemas.microsoft.com/office/drawing/2014/main" id="{745AF01E-93C3-F536-DE93-4703C7F115CC}"/>
              </a:ext>
            </a:extLst>
          </p:cNvPr>
          <p:cNvSpPr>
            <a:spLocks noGrp="1"/>
          </p:cNvSpPr>
          <p:nvPr>
            <p:ph type="sldNum" sz="quarter" idx="5"/>
          </p:nvPr>
        </p:nvSpPr>
        <p:spPr/>
        <p:txBody>
          <a:bodyPr/>
          <a:lstStyle/>
          <a:p>
            <a:fld id="{774E95A8-5F39-A74A-82F8-827E8E8B0579}" type="slidenum">
              <a:rPr lang="en-US" smtClean="0"/>
              <a:t>16</a:t>
            </a:fld>
            <a:endParaRPr lang="en-US"/>
          </a:p>
        </p:txBody>
      </p:sp>
    </p:spTree>
    <p:extLst>
      <p:ext uri="{BB962C8B-B14F-4D97-AF65-F5344CB8AC3E}">
        <p14:creationId xmlns:p14="http://schemas.microsoft.com/office/powerpoint/2010/main" val="1105343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deliberately left out implementation details. </a:t>
            </a:r>
          </a:p>
        </p:txBody>
      </p:sp>
      <p:sp>
        <p:nvSpPr>
          <p:cNvPr id="4" name="Slide Number Placeholder 3"/>
          <p:cNvSpPr>
            <a:spLocks noGrp="1"/>
          </p:cNvSpPr>
          <p:nvPr>
            <p:ph type="sldNum" sz="quarter" idx="5"/>
          </p:nvPr>
        </p:nvSpPr>
        <p:spPr/>
        <p:txBody>
          <a:bodyPr/>
          <a:lstStyle/>
          <a:p>
            <a:fld id="{774E95A8-5F39-A74A-82F8-827E8E8B0579}" type="slidenum">
              <a:rPr lang="en-US" smtClean="0"/>
              <a:t>17</a:t>
            </a:fld>
            <a:endParaRPr lang="en-US"/>
          </a:p>
        </p:txBody>
      </p:sp>
    </p:spTree>
    <p:extLst>
      <p:ext uri="{BB962C8B-B14F-4D97-AF65-F5344CB8AC3E}">
        <p14:creationId xmlns:p14="http://schemas.microsoft.com/office/powerpoint/2010/main" val="397554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E95A8-5F39-A74A-82F8-827E8E8B0579}" type="slidenum">
              <a:rPr lang="en-US" smtClean="0"/>
              <a:t>18</a:t>
            </a:fld>
            <a:endParaRPr lang="en-US"/>
          </a:p>
        </p:txBody>
      </p:sp>
    </p:spTree>
    <p:extLst>
      <p:ext uri="{BB962C8B-B14F-4D97-AF65-F5344CB8AC3E}">
        <p14:creationId xmlns:p14="http://schemas.microsoft.com/office/powerpoint/2010/main" val="377421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BFMs (UVCs)</a:t>
            </a:r>
          </a:p>
          <a:p>
            <a:endParaRPr lang="en-US" dirty="0"/>
          </a:p>
          <a:p>
            <a:r>
              <a:rPr lang="en-US" dirty="0"/>
              <a:t>Protocol Checkers in SVA</a:t>
            </a:r>
          </a:p>
          <a:p>
            <a:r>
              <a:rPr lang="en-US" dirty="0"/>
              <a:t>Proof Kits (Formal)</a:t>
            </a:r>
          </a:p>
          <a:p>
            <a:endParaRPr lang="en-US" dirty="0"/>
          </a:p>
          <a:p>
            <a:r>
              <a:rPr lang="en-US" dirty="0"/>
              <a:t>UVCs and Coverage in UVM</a:t>
            </a:r>
          </a:p>
          <a:p>
            <a:r>
              <a:rPr lang="en-US" dirty="0"/>
              <a:t>1.1d for a long time, 1.2 currently, IEEE supported but not used</a:t>
            </a:r>
          </a:p>
          <a:p>
            <a:endParaRPr lang="en-US" dirty="0"/>
          </a:p>
          <a:p>
            <a:r>
              <a:rPr lang="en-US" dirty="0"/>
              <a:t>Support all 3 versions in 3 EDA tools, Siemens, Cadence and Synopsys simulators</a:t>
            </a:r>
          </a:p>
          <a:p>
            <a:endParaRPr lang="en-US" dirty="0"/>
          </a:p>
          <a:p>
            <a:r>
              <a:rPr lang="en-US" dirty="0"/>
              <a:t>VPE-301/401, C++ core</a:t>
            </a:r>
          </a:p>
          <a:p>
            <a:r>
              <a:rPr lang="en-US" dirty="0"/>
              <a:t>Teams wanted UVM support – C++ was a black box, didn’t</a:t>
            </a:r>
            <a:r>
              <a:rPr lang="en-US" baseline="0" dirty="0"/>
              <a:t> know how it all worked.</a:t>
            </a:r>
            <a:endParaRPr lang="en-US" dirty="0"/>
          </a:p>
          <a:p>
            <a:endParaRPr lang="en-US" dirty="0"/>
          </a:p>
        </p:txBody>
      </p:sp>
      <p:sp>
        <p:nvSpPr>
          <p:cNvPr id="4" name="Slide Number Placeholder 3"/>
          <p:cNvSpPr>
            <a:spLocks noGrp="1"/>
          </p:cNvSpPr>
          <p:nvPr>
            <p:ph type="sldNum" sz="quarter" idx="5"/>
          </p:nvPr>
        </p:nvSpPr>
        <p:spPr/>
        <p:txBody>
          <a:bodyPr/>
          <a:lstStyle/>
          <a:p>
            <a:fld id="{774E95A8-5F39-A74A-82F8-827E8E8B0579}" type="slidenum">
              <a:rPr lang="en-US" smtClean="0"/>
              <a:t>2</a:t>
            </a:fld>
            <a:endParaRPr lang="en-US"/>
          </a:p>
        </p:txBody>
      </p:sp>
    </p:spTree>
    <p:extLst>
      <p:ext uri="{BB962C8B-B14F-4D97-AF65-F5344CB8AC3E}">
        <p14:creationId xmlns:p14="http://schemas.microsoft.com/office/powerpoint/2010/main" val="1288140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Customers generally don’t want to debug VIP code</a:t>
            </a:r>
          </a:p>
          <a:p>
            <a:endParaRPr lang="en-US" dirty="0"/>
          </a:p>
          <a:p>
            <a:r>
              <a:rPr lang="en-US" dirty="0"/>
              <a:t>We don’t want to debug test bench code</a:t>
            </a:r>
          </a:p>
          <a:p>
            <a:endParaRPr lang="en-US" dirty="0"/>
          </a:p>
          <a:p>
            <a:r>
              <a:rPr lang="en-US" dirty="0"/>
              <a:t>When a failure does happen, it is useful to have debug output to root cause. As and when insufficient debug is found (due to an unexplained error) a new debug message would often go out.</a:t>
            </a:r>
          </a:p>
          <a:p>
            <a:endParaRPr lang="en-US" dirty="0"/>
          </a:p>
          <a:p>
            <a:r>
              <a:rPr lang="en-US" dirty="0"/>
              <a:t>Over time the amount of debug messaging goes up and up and up, it’s rarely pared back</a:t>
            </a:r>
          </a:p>
          <a:p>
            <a:endParaRPr lang="en-US" dirty="0"/>
          </a:p>
          <a:p>
            <a:r>
              <a:rPr lang="en-US" dirty="0"/>
              <a:t>As protocols get bigger and more complex, then more and more fields end up on the debug log.</a:t>
            </a:r>
          </a:p>
        </p:txBody>
      </p:sp>
      <p:sp>
        <p:nvSpPr>
          <p:cNvPr id="4" name="Slide Number Placeholder 3"/>
          <p:cNvSpPr>
            <a:spLocks noGrp="1"/>
          </p:cNvSpPr>
          <p:nvPr>
            <p:ph type="sldNum" sz="quarter" idx="5"/>
          </p:nvPr>
        </p:nvSpPr>
        <p:spPr/>
        <p:txBody>
          <a:bodyPr/>
          <a:lstStyle/>
          <a:p>
            <a:fld id="{774E95A8-5F39-A74A-82F8-827E8E8B0579}" type="slidenum">
              <a:rPr lang="en-US" smtClean="0"/>
              <a:t>3</a:t>
            </a:fld>
            <a:endParaRPr lang="en-US"/>
          </a:p>
        </p:txBody>
      </p:sp>
    </p:spTree>
    <p:extLst>
      <p:ext uri="{BB962C8B-B14F-4D97-AF65-F5344CB8AC3E}">
        <p14:creationId xmlns:p14="http://schemas.microsoft.com/office/powerpoint/2010/main" val="330097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6C6F8-497F-6C4F-CFAE-1E5868BAA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B84A-13D4-C132-B6B1-1A754A715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C6C6F-9A64-BA20-5EC5-FA5326AEB403}"/>
              </a:ext>
            </a:extLst>
          </p:cNvPr>
          <p:cNvSpPr>
            <a:spLocks noGrp="1"/>
          </p:cNvSpPr>
          <p:nvPr>
            <p:ph type="body" idx="1"/>
          </p:nvPr>
        </p:nvSpPr>
        <p:spPr/>
        <p:txBody>
          <a:bodyPr/>
          <a:lstStyle/>
          <a:p>
            <a:r>
              <a:rPr lang="en-US" dirty="0"/>
              <a:t>Can’t see the woods for the trees.</a:t>
            </a:r>
          </a:p>
          <a:p>
            <a:endParaRPr lang="en-US" dirty="0"/>
          </a:p>
          <a:p>
            <a:r>
              <a:rPr lang="en-US" dirty="0"/>
              <a:t>Easier to find a tree if all the other trees have been hidden</a:t>
            </a:r>
          </a:p>
        </p:txBody>
      </p:sp>
      <p:sp>
        <p:nvSpPr>
          <p:cNvPr id="4" name="Slide Number Placeholder 3">
            <a:extLst>
              <a:ext uri="{FF2B5EF4-FFF2-40B4-BE49-F238E27FC236}">
                <a16:creationId xmlns:a16="http://schemas.microsoft.com/office/drawing/2014/main" id="{CF21D5E6-96FF-F498-30BA-7B5E9A2809A9}"/>
              </a:ext>
            </a:extLst>
          </p:cNvPr>
          <p:cNvSpPr>
            <a:spLocks noGrp="1"/>
          </p:cNvSpPr>
          <p:nvPr>
            <p:ph type="sldNum" sz="quarter" idx="5"/>
          </p:nvPr>
        </p:nvSpPr>
        <p:spPr/>
        <p:txBody>
          <a:bodyPr/>
          <a:lstStyle/>
          <a:p>
            <a:fld id="{774E95A8-5F39-A74A-82F8-827E8E8B0579}" type="slidenum">
              <a:rPr lang="en-US" smtClean="0"/>
              <a:t>4</a:t>
            </a:fld>
            <a:endParaRPr lang="en-US"/>
          </a:p>
        </p:txBody>
      </p:sp>
    </p:spTree>
    <p:extLst>
      <p:ext uri="{BB962C8B-B14F-4D97-AF65-F5344CB8AC3E}">
        <p14:creationId xmlns:p14="http://schemas.microsoft.com/office/powerpoint/2010/main" val="236577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C438-6901-1662-2499-D37D54C4C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8FADF-3015-2358-C5AA-AD8DF8F27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9E9EA-F65A-4B48-6415-58AF4C6830AD}"/>
              </a:ext>
            </a:extLst>
          </p:cNvPr>
          <p:cNvSpPr>
            <a:spLocks noGrp="1"/>
          </p:cNvSpPr>
          <p:nvPr>
            <p:ph type="body" idx="1"/>
          </p:nvPr>
        </p:nvSpPr>
        <p:spPr/>
        <p:txBody>
          <a:bodyPr/>
          <a:lstStyle/>
          <a:p>
            <a:r>
              <a:rPr lang="en-US" dirty="0"/>
              <a:t>UVM provides debug IDs, differing verbosity levels and a report catcher to dynamically alter them.</a:t>
            </a:r>
          </a:p>
          <a:p>
            <a:endParaRPr lang="en-US" dirty="0"/>
          </a:p>
          <a:p>
            <a:r>
              <a:rPr lang="en-US" dirty="0"/>
              <a:t>Setting a verbosity level per ID does require a user to know what the IDs are – easy in your own code, harder in a UVC.</a:t>
            </a:r>
          </a:p>
          <a:p>
            <a:endParaRPr lang="en-US" dirty="0"/>
          </a:p>
          <a:p>
            <a:r>
              <a:rPr lang="en-US" dirty="0"/>
              <a:t>Generally we have found users want our internal debug messages to be shunted out of sight.</a:t>
            </a:r>
          </a:p>
          <a:p>
            <a:endParaRPr lang="en-US" dirty="0"/>
          </a:p>
          <a:p>
            <a:r>
              <a:rPr lang="en-US" dirty="0"/>
              <a:t>User testbenches may have a hierarchical verbosity scheme – we can’t really align with everyone else’s wishes.</a:t>
            </a:r>
          </a:p>
          <a:p>
            <a:endParaRPr lang="en-US" dirty="0"/>
          </a:p>
          <a:p>
            <a:r>
              <a:rPr lang="en-US" dirty="0"/>
              <a:t>In practice, </a:t>
            </a:r>
            <a:r>
              <a:rPr lang="en-US" dirty="0" err="1"/>
              <a:t>uvm_report_enabled</a:t>
            </a:r>
            <a:r>
              <a:rPr lang="en-US" dirty="0"/>
              <a:t>(ID, verbosity) is relatively cheap – if using global verbosity. Internally there are associative arrays of verbosity levels by scope. If empty, that’s fast. If populated then this function slows down – noticeably so in performance profiling</a:t>
            </a:r>
          </a:p>
        </p:txBody>
      </p:sp>
      <p:sp>
        <p:nvSpPr>
          <p:cNvPr id="4" name="Slide Number Placeholder 3">
            <a:extLst>
              <a:ext uri="{FF2B5EF4-FFF2-40B4-BE49-F238E27FC236}">
                <a16:creationId xmlns:a16="http://schemas.microsoft.com/office/drawing/2014/main" id="{A72ADB14-2F55-BFB9-E426-47B3435B0407}"/>
              </a:ext>
            </a:extLst>
          </p:cNvPr>
          <p:cNvSpPr>
            <a:spLocks noGrp="1"/>
          </p:cNvSpPr>
          <p:nvPr>
            <p:ph type="sldNum" sz="quarter" idx="5"/>
          </p:nvPr>
        </p:nvSpPr>
        <p:spPr/>
        <p:txBody>
          <a:bodyPr/>
          <a:lstStyle/>
          <a:p>
            <a:fld id="{774E95A8-5F39-A74A-82F8-827E8E8B0579}" type="slidenum">
              <a:rPr lang="en-US" smtClean="0"/>
              <a:t>5</a:t>
            </a:fld>
            <a:endParaRPr lang="en-US"/>
          </a:p>
        </p:txBody>
      </p:sp>
    </p:spTree>
    <p:extLst>
      <p:ext uri="{BB962C8B-B14F-4D97-AF65-F5344CB8AC3E}">
        <p14:creationId xmlns:p14="http://schemas.microsoft.com/office/powerpoint/2010/main" val="301595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 from a system coherency perspective. Multiple transactions from different BFMs and components, all with very different debug ID labels.</a:t>
            </a:r>
          </a:p>
          <a:p>
            <a:endParaRPr lang="en-US" dirty="0"/>
          </a:p>
          <a:p>
            <a:r>
              <a:rPr lang="en-US" dirty="0"/>
              <a:t>Could change all the labels to a string of the address – hard to enforce.</a:t>
            </a:r>
          </a:p>
          <a:p>
            <a:endParaRPr lang="en-US" dirty="0"/>
          </a:p>
          <a:p>
            <a:r>
              <a:rPr lang="en-US" dirty="0"/>
              <a:t>Simply saying ‘</a:t>
            </a:r>
            <a:r>
              <a:rPr lang="en-US" dirty="0" err="1"/>
              <a:t>is_debugging_address</a:t>
            </a:r>
            <a:r>
              <a:rPr lang="en-US" dirty="0"/>
              <a:t>()’ worked, but the debug messages didn’t show unless the address debug mechanism was enabled.</a:t>
            </a:r>
          </a:p>
          <a:p>
            <a:endParaRPr lang="en-US" dirty="0"/>
          </a:p>
          <a:p>
            <a:r>
              <a:rPr lang="en-US" dirty="0"/>
              <a:t>Went with a dedicated address debug module populated during </a:t>
            </a:r>
            <a:r>
              <a:rPr lang="en-US" dirty="0" err="1"/>
              <a:t>build_phase</a:t>
            </a:r>
            <a:r>
              <a:rPr lang="en-US" dirty="0"/>
              <a:t>. Config-DB look-up is expensive and (in UVM 1.1d at the time especially) not rand-stable. Lookup of an address is a hash was cheap. Rapidly settled on a mechanism which dynamically changed the verbosity to UVM_NONE from UVM_FULL before going into </a:t>
            </a:r>
            <a:r>
              <a:rPr lang="en-US" dirty="0" err="1"/>
              <a:t>uvm_report_enabled</a:t>
            </a:r>
            <a:r>
              <a:rPr lang="en-US" dirty="0"/>
              <a:t>. This worked well with existing UVM tools.</a:t>
            </a:r>
          </a:p>
          <a:p>
            <a:endParaRPr lang="en-US" dirty="0"/>
          </a:p>
          <a:p>
            <a:r>
              <a:rPr lang="en-US" dirty="0"/>
              <a:t>We’re only changing the verbosity, but it works very well and scales well across different protocols. Use of the config-</a:t>
            </a:r>
            <a:r>
              <a:rPr lang="en-US" dirty="0" err="1"/>
              <a:t>db</a:t>
            </a:r>
            <a:r>
              <a:rPr lang="en-US" dirty="0"/>
              <a:t> and hash permitted multiple addresses to be set at once. The config-DB enabled it to be scoped (in practice most users enabled it globally).</a:t>
            </a:r>
          </a:p>
          <a:p>
            <a:endParaRPr lang="en-US" dirty="0"/>
          </a:p>
          <a:p>
            <a:r>
              <a:rPr lang="en-US" dirty="0"/>
              <a:t>The use of a </a:t>
            </a:r>
            <a:r>
              <a:rPr lang="en-US" dirty="0" err="1"/>
              <a:t>plusarg</a:t>
            </a:r>
            <a:r>
              <a:rPr lang="en-US" dirty="0"/>
              <a:t> enabled it to be re-ran without compile if the wrong address selected. The better at the time was perceived to be the filtering of the log. Not interested in the impact on simulation times at all.</a:t>
            </a:r>
          </a:p>
          <a:p>
            <a:endParaRPr lang="en-US" dirty="0"/>
          </a:p>
          <a:p>
            <a:r>
              <a:rPr lang="en-US" dirty="0"/>
              <a:t>It is unable to target a particular type of transaction, or non-addressing transactions.  Could always hijack the mechanism to print out additional debug by locally modifying the code and re-compiling. Not really an easy option when debugging in other users’ testbenches though</a:t>
            </a:r>
          </a:p>
          <a:p>
            <a:endParaRPr lang="en-US" dirty="0"/>
          </a:p>
          <a:p>
            <a:r>
              <a:rPr lang="en-US" dirty="0"/>
              <a:t>Refer to the paper to see an implementation of how we achieve this in practice. </a:t>
            </a:r>
          </a:p>
          <a:p>
            <a:endParaRPr lang="en-US" dirty="0"/>
          </a:p>
        </p:txBody>
      </p:sp>
      <p:sp>
        <p:nvSpPr>
          <p:cNvPr id="4" name="Slide Number Placeholder 3"/>
          <p:cNvSpPr>
            <a:spLocks noGrp="1"/>
          </p:cNvSpPr>
          <p:nvPr>
            <p:ph type="sldNum" sz="quarter" idx="5"/>
          </p:nvPr>
        </p:nvSpPr>
        <p:spPr/>
        <p:txBody>
          <a:bodyPr/>
          <a:lstStyle/>
          <a:p>
            <a:fld id="{774E95A8-5F39-A74A-82F8-827E8E8B0579}" type="slidenum">
              <a:rPr lang="en-US" smtClean="0"/>
              <a:t>6</a:t>
            </a:fld>
            <a:endParaRPr lang="en-US"/>
          </a:p>
        </p:txBody>
      </p:sp>
    </p:spTree>
    <p:extLst>
      <p:ext uri="{BB962C8B-B14F-4D97-AF65-F5344CB8AC3E}">
        <p14:creationId xmlns:p14="http://schemas.microsoft.com/office/powerpoint/2010/main" val="73897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D225F-D520-BF26-9959-7A7C5D132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5E6AE-0F7D-4A28-CABF-5FBC4988F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6FA56-F9FD-4099-7B52-24ED67AFBA7E}"/>
              </a:ext>
            </a:extLst>
          </p:cNvPr>
          <p:cNvSpPr>
            <a:spLocks noGrp="1"/>
          </p:cNvSpPr>
          <p:nvPr>
            <p:ph type="body" idx="1"/>
          </p:nvPr>
        </p:nvSpPr>
        <p:spPr/>
        <p:txBody>
          <a:bodyPr/>
          <a:lstStyle/>
          <a:p>
            <a:r>
              <a:rPr lang="en-US" dirty="0"/>
              <a:t>Address-based debug works for protocols that deal with caches and memories</a:t>
            </a:r>
          </a:p>
          <a:p>
            <a:r>
              <a:rPr lang="en-US" dirty="0"/>
              <a:t>It scales across the different protocols</a:t>
            </a:r>
          </a:p>
          <a:p>
            <a:endParaRPr lang="en-US" dirty="0"/>
          </a:p>
          <a:p>
            <a:r>
              <a:rPr lang="en-US" dirty="0"/>
              <a:t>The filtering enabled more debug output without over-polluting the log – if dealing with a transaction with an address</a:t>
            </a:r>
          </a:p>
          <a:p>
            <a:endParaRPr lang="en-US" dirty="0"/>
          </a:p>
          <a:p>
            <a:r>
              <a:rPr lang="en-US" dirty="0"/>
              <a:t>Over time more and more messages got added</a:t>
            </a:r>
          </a:p>
          <a:p>
            <a:r>
              <a:rPr lang="en-US" dirty="0"/>
              <a:t>This penalizes teams who don’t use it</a:t>
            </a:r>
          </a:p>
          <a:p>
            <a:endParaRPr lang="en-US" dirty="0"/>
          </a:p>
          <a:p>
            <a:r>
              <a:rPr lang="en-US" dirty="0"/>
              <a:t>We have customers who run with UVM_FULL to get debug out to the log during regressions so that debug doesn’t require reproduction. The regressions can take first overnight and then days.</a:t>
            </a:r>
          </a:p>
          <a:p>
            <a:endParaRPr lang="en-US" dirty="0"/>
          </a:p>
          <a:p>
            <a:r>
              <a:rPr lang="en-US" dirty="0"/>
              <a:t>This could lead to massive log files. Searching these log files became an issue. A GUI can filter the logs for you. If on cloud, the length of regressions can force the use of on-demand and not spot instances. Complaints about how slow the BFMs are, and how slow UVM is.</a:t>
            </a:r>
          </a:p>
          <a:p>
            <a:endParaRPr lang="en-US" dirty="0"/>
          </a:p>
        </p:txBody>
      </p:sp>
      <p:sp>
        <p:nvSpPr>
          <p:cNvPr id="4" name="Slide Number Placeholder 3">
            <a:extLst>
              <a:ext uri="{FF2B5EF4-FFF2-40B4-BE49-F238E27FC236}">
                <a16:creationId xmlns:a16="http://schemas.microsoft.com/office/drawing/2014/main" id="{B6C3E5FA-CA34-B1E8-6273-605C09A8463E}"/>
              </a:ext>
            </a:extLst>
          </p:cNvPr>
          <p:cNvSpPr>
            <a:spLocks noGrp="1"/>
          </p:cNvSpPr>
          <p:nvPr>
            <p:ph type="sldNum" sz="quarter" idx="5"/>
          </p:nvPr>
        </p:nvSpPr>
        <p:spPr/>
        <p:txBody>
          <a:bodyPr/>
          <a:lstStyle/>
          <a:p>
            <a:fld id="{774E95A8-5F39-A74A-82F8-827E8E8B0579}" type="slidenum">
              <a:rPr lang="en-US" smtClean="0"/>
              <a:t>7</a:t>
            </a:fld>
            <a:endParaRPr lang="en-US"/>
          </a:p>
        </p:txBody>
      </p:sp>
    </p:spTree>
    <p:extLst>
      <p:ext uri="{BB962C8B-B14F-4D97-AF65-F5344CB8AC3E}">
        <p14:creationId xmlns:p14="http://schemas.microsoft.com/office/powerpoint/2010/main" val="201593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4386A-0B05-955E-AB69-39697BB83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CB0E8-1098-3587-18D0-AB206EA59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1C3EA-8759-914B-8D2A-5E5075CAF05C}"/>
              </a:ext>
            </a:extLst>
          </p:cNvPr>
          <p:cNvSpPr>
            <a:spLocks noGrp="1"/>
          </p:cNvSpPr>
          <p:nvPr>
            <p:ph type="body" idx="1"/>
          </p:nvPr>
        </p:nvSpPr>
        <p:spPr/>
        <p:txBody>
          <a:bodyPr/>
          <a:lstStyle/>
          <a:p>
            <a:r>
              <a:rPr lang="en-US" dirty="0"/>
              <a:t>Started with the assumption that we could ‘optimize’ the creation of the output string. </a:t>
            </a:r>
          </a:p>
          <a:p>
            <a:endParaRPr lang="en-US" dirty="0"/>
          </a:p>
          <a:p>
            <a:r>
              <a:rPr lang="en-US" dirty="0"/>
              <a:t>We had the idea of optimizing convert2string. Some protocols used </a:t>
            </a:r>
            <a:r>
              <a:rPr lang="en-US" dirty="0" err="1"/>
              <a:t>do_print</a:t>
            </a:r>
            <a:r>
              <a:rPr lang="en-US" dirty="0"/>
              <a:t>, so we tried creating a convert2string instead to see if there was a difference.</a:t>
            </a:r>
          </a:p>
          <a:p>
            <a:endParaRPr lang="en-US" dirty="0"/>
          </a:p>
          <a:p>
            <a:r>
              <a:rPr lang="en-US" dirty="0"/>
              <a:t>It was during a demonstration to the graduate assigned to do this that we noticed the discrepancy. We ran a simulation in UVM_NONE with the profiler. It completed quickly. Then the same with UVM_FULL. And waited, and waited and waited. Having used the address-debug mechanism for nearly a decade, no-one had actually ran with UVM_FULL.</a:t>
            </a:r>
          </a:p>
          <a:p>
            <a:endParaRPr lang="en-US" dirty="0"/>
          </a:p>
          <a:p>
            <a:r>
              <a:rPr lang="en-US" dirty="0"/>
              <a:t>Then we got a further surprise. The breakdown of where the simulation was spending time showed that a large proportion was in convert2string/</a:t>
            </a:r>
            <a:r>
              <a:rPr lang="en-US" dirty="0" err="1"/>
              <a:t>do_print</a:t>
            </a:r>
            <a:r>
              <a:rPr lang="en-US" dirty="0"/>
              <a:t>. But only in the order of 66-75% of the time. The wall-clock time was showing between 16x-100x slowdown.</a:t>
            </a:r>
          </a:p>
          <a:p>
            <a:endParaRPr lang="en-US" dirty="0"/>
          </a:p>
          <a:p>
            <a:r>
              <a:rPr lang="en-US" dirty="0"/>
              <a:t>To top it off, the cost of address-debug was not showing up in the profile report. (Apart from when we profiled the build-phase – that exposed the cost of the config-</a:t>
            </a:r>
            <a:r>
              <a:rPr lang="en-US" dirty="0" err="1"/>
              <a:t>db</a:t>
            </a:r>
            <a:r>
              <a:rPr lang="en-US" dirty="0"/>
              <a:t>).</a:t>
            </a:r>
          </a:p>
        </p:txBody>
      </p:sp>
      <p:sp>
        <p:nvSpPr>
          <p:cNvPr id="4" name="Slide Number Placeholder 3">
            <a:extLst>
              <a:ext uri="{FF2B5EF4-FFF2-40B4-BE49-F238E27FC236}">
                <a16:creationId xmlns:a16="http://schemas.microsoft.com/office/drawing/2014/main" id="{0CC7549D-7390-2C85-FBB3-B81281E03187}"/>
              </a:ext>
            </a:extLst>
          </p:cNvPr>
          <p:cNvSpPr>
            <a:spLocks noGrp="1"/>
          </p:cNvSpPr>
          <p:nvPr>
            <p:ph type="sldNum" sz="quarter" idx="5"/>
          </p:nvPr>
        </p:nvSpPr>
        <p:spPr/>
        <p:txBody>
          <a:bodyPr/>
          <a:lstStyle/>
          <a:p>
            <a:fld id="{774E95A8-5F39-A74A-82F8-827E8E8B0579}" type="slidenum">
              <a:rPr lang="en-US" smtClean="0"/>
              <a:t>8</a:t>
            </a:fld>
            <a:endParaRPr lang="en-US"/>
          </a:p>
        </p:txBody>
      </p:sp>
    </p:spTree>
    <p:extLst>
      <p:ext uri="{BB962C8B-B14F-4D97-AF65-F5344CB8AC3E}">
        <p14:creationId xmlns:p14="http://schemas.microsoft.com/office/powerpoint/2010/main" val="304206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0D9E0-73D8-75FD-81EB-D31CBB9F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F1372-1B2F-8971-764C-C212ED823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9CD80-A42E-FE92-104E-96D9B2E445AD}"/>
              </a:ext>
            </a:extLst>
          </p:cNvPr>
          <p:cNvSpPr>
            <a:spLocks noGrp="1"/>
          </p:cNvSpPr>
          <p:nvPr>
            <p:ph type="body" idx="1"/>
          </p:nvPr>
        </p:nvSpPr>
        <p:spPr/>
        <p:txBody>
          <a:bodyPr/>
          <a:lstStyle/>
          <a:p>
            <a:r>
              <a:rPr lang="en-US" dirty="0"/>
              <a:t>This is a summary of what we were seeing. Caveat that the time taken for UVM_FULL is very dependent on the load on the storage system, and can vary widely from simulation to simulation. But the 100x slower was not a one-off. We have reports of a 2 day simulation coming down to 2 hours by simply changing the verbosity level. In the paper AXI was 15x slower, not 100. But with a correspondingly small log  - shorter messages.</a:t>
            </a:r>
          </a:p>
          <a:p>
            <a:endParaRPr lang="en-US" dirty="0"/>
          </a:p>
          <a:p>
            <a:r>
              <a:rPr lang="en-US" dirty="0"/>
              <a:t>When we turned the action to NO-ACTION, then the results started matching the profile result. Creating the messages is expensive. This varies from protocol to protocol – it scales with the amount of debug output. You’ll see in the paper, this is DTI at 3x slowdown. Our AXI testbench was showing a 1.4x slowdown. Clearly creating the debug message is expensive. For larger protocols this may be a smaller proportion of the overall sim in terms of ratio to useful work, but the time lost in seconds is still high.</a:t>
            </a:r>
          </a:p>
          <a:p>
            <a:endParaRPr lang="en-US" dirty="0"/>
          </a:p>
          <a:p>
            <a:r>
              <a:rPr lang="en-US" dirty="0"/>
              <a:t>Note that when using the UVM report server, or built in GUI tools to filter the output, the UVM_FULL – NO_ACTION is the base cost. It does not include the cost of parsing and filtering those debug messages. I’ve not tried to quantify this here.</a:t>
            </a:r>
          </a:p>
        </p:txBody>
      </p:sp>
      <p:sp>
        <p:nvSpPr>
          <p:cNvPr id="4" name="Slide Number Placeholder 3">
            <a:extLst>
              <a:ext uri="{FF2B5EF4-FFF2-40B4-BE49-F238E27FC236}">
                <a16:creationId xmlns:a16="http://schemas.microsoft.com/office/drawing/2014/main" id="{1737AA0D-3961-50E6-D9A3-B4D261A2B67C}"/>
              </a:ext>
            </a:extLst>
          </p:cNvPr>
          <p:cNvSpPr>
            <a:spLocks noGrp="1"/>
          </p:cNvSpPr>
          <p:nvPr>
            <p:ph type="sldNum" sz="quarter" idx="5"/>
          </p:nvPr>
        </p:nvSpPr>
        <p:spPr/>
        <p:txBody>
          <a:bodyPr/>
          <a:lstStyle/>
          <a:p>
            <a:fld id="{774E95A8-5F39-A74A-82F8-827E8E8B0579}" type="slidenum">
              <a:rPr lang="en-US" smtClean="0"/>
              <a:t>9</a:t>
            </a:fld>
            <a:endParaRPr lang="en-US"/>
          </a:p>
        </p:txBody>
      </p:sp>
    </p:spTree>
    <p:extLst>
      <p:ext uri="{BB962C8B-B14F-4D97-AF65-F5344CB8AC3E}">
        <p14:creationId xmlns:p14="http://schemas.microsoft.com/office/powerpoint/2010/main" val="2937908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yellow rectangle with a yellow border&#10;&#10;Description automatically generated">
            <a:extLst>
              <a:ext uri="{FF2B5EF4-FFF2-40B4-BE49-F238E27FC236}">
                <a16:creationId xmlns:a16="http://schemas.microsoft.com/office/drawing/2014/main" id="{CB9CBCE6-E249-9861-89FA-30EC91B8E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2774B-D866-4A27-916C-C9683583EF27}"/>
              </a:ext>
            </a:extLst>
          </p:cNvPr>
          <p:cNvSpPr>
            <a:spLocks noGrp="1"/>
          </p:cNvSpPr>
          <p:nvPr>
            <p:ph type="ctrTitle"/>
          </p:nvPr>
        </p:nvSpPr>
        <p:spPr>
          <a:xfrm>
            <a:off x="1524000" y="2256219"/>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0A99B91-008A-49DD-8794-62DFD4BCF0F5}"/>
              </a:ext>
            </a:extLst>
          </p:cNvPr>
          <p:cNvSpPr>
            <a:spLocks noGrp="1"/>
          </p:cNvSpPr>
          <p:nvPr>
            <p:ph type="subTitle" idx="1"/>
          </p:nvPr>
        </p:nvSpPr>
        <p:spPr>
          <a:xfrm>
            <a:off x="1524000" y="4735894"/>
            <a:ext cx="9144000" cy="1655762"/>
          </a:xfrm>
        </p:spPr>
        <p:txBody>
          <a:bodyPr/>
          <a:lstStyle>
            <a:lvl1pPr marL="0" indent="0" algn="ct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picture containing text, clipart&#10;&#10;Description automatically generated">
            <a:extLst>
              <a:ext uri="{FF2B5EF4-FFF2-40B4-BE49-F238E27FC236}">
                <a16:creationId xmlns:a16="http://schemas.microsoft.com/office/drawing/2014/main" id="{ECBF5C5C-DF86-4906-83E0-5936740EBA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0343" y="5765899"/>
            <a:ext cx="1139905" cy="637709"/>
          </a:xfrm>
          <a:prstGeom prst="rect">
            <a:avLst/>
          </a:prstGeom>
        </p:spPr>
      </p:pic>
      <p:pic>
        <p:nvPicPr>
          <p:cNvPr id="9" name="Picture 8" descr="A black and yellow sign with white text&#10;&#10;Description automatically generated">
            <a:extLst>
              <a:ext uri="{FF2B5EF4-FFF2-40B4-BE49-F238E27FC236}">
                <a16:creationId xmlns:a16="http://schemas.microsoft.com/office/drawing/2014/main" id="{AA7EFE6D-8A15-CB1B-7557-2516CC025E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6212" y="668695"/>
            <a:ext cx="3919576" cy="2716892"/>
          </a:xfrm>
          <a:prstGeom prst="rect">
            <a:avLst/>
          </a:prstGeom>
        </p:spPr>
      </p:pic>
      <p:pic>
        <p:nvPicPr>
          <p:cNvPr id="4" name="Picture 11">
            <a:extLst>
              <a:ext uri="{FF2B5EF4-FFF2-40B4-BE49-F238E27FC236}">
                <a16:creationId xmlns:a16="http://schemas.microsoft.com/office/drawing/2014/main" id="{8A7350B9-AB31-E7AB-D9DB-AC3458F3DDB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81752" y="5765899"/>
            <a:ext cx="1174240" cy="358243"/>
          </a:xfrm>
          <a:prstGeom prst="rect">
            <a:avLst/>
          </a:prstGeom>
        </p:spPr>
      </p:pic>
    </p:spTree>
    <p:extLst>
      <p:ext uri="{BB962C8B-B14F-4D97-AF65-F5344CB8AC3E}">
        <p14:creationId xmlns:p14="http://schemas.microsoft.com/office/powerpoint/2010/main" val="329112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E9C2-F2E7-4DE4-AE61-24C0D4E3C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382B70-D5BC-4E09-B48A-6770AC9F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41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349B1-7935-4DCD-9A12-9DE5F7E9C5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2DA99-E0C5-4CEF-A837-8BC75A9D7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7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EF33-BD1A-4B1C-9E73-64BD301C9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42AA-B2DC-490A-BCE7-F9FCAA384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03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lue and yellow rectangle with a yellow border&#10;&#10;Description automatically generated">
            <a:extLst>
              <a:ext uri="{FF2B5EF4-FFF2-40B4-BE49-F238E27FC236}">
                <a16:creationId xmlns:a16="http://schemas.microsoft.com/office/drawing/2014/main" id="{838D85DA-2C1C-7BD9-FA4A-D8C4725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87C49C-7933-4393-901B-503549FE7AF3}"/>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E2925F3-3EA8-4255-B151-68B28F8D9B20}"/>
              </a:ext>
            </a:extLst>
          </p:cNvPr>
          <p:cNvSpPr>
            <a:spLocks noGrp="1"/>
          </p:cNvSpPr>
          <p:nvPr>
            <p:ph type="body" idx="1"/>
          </p:nvPr>
        </p:nvSpPr>
        <p:spPr>
          <a:xfrm>
            <a:off x="831850" y="4589463"/>
            <a:ext cx="10515600" cy="1500187"/>
          </a:xfrm>
        </p:spPr>
        <p:txBody>
          <a:bodyPr/>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B711538C-F00A-4E7F-B07D-CA04B95719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4367" y="5846021"/>
            <a:ext cx="1139905" cy="637709"/>
          </a:xfrm>
          <a:prstGeom prst="rect">
            <a:avLst/>
          </a:prstGeom>
        </p:spPr>
      </p:pic>
      <p:pic>
        <p:nvPicPr>
          <p:cNvPr id="6" name="Picture 5" descr="A black and yellow sign with white text&#10;&#10;Description automatically generated">
            <a:extLst>
              <a:ext uri="{FF2B5EF4-FFF2-40B4-BE49-F238E27FC236}">
                <a16:creationId xmlns:a16="http://schemas.microsoft.com/office/drawing/2014/main" id="{686AF9FC-F8B7-57B3-C753-890E6DB4E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4550" y="1537803"/>
            <a:ext cx="2429006" cy="1683689"/>
          </a:xfrm>
          <a:prstGeom prst="rect">
            <a:avLst/>
          </a:prstGeom>
        </p:spPr>
      </p:pic>
    </p:spTree>
    <p:extLst>
      <p:ext uri="{BB962C8B-B14F-4D97-AF65-F5344CB8AC3E}">
        <p14:creationId xmlns:p14="http://schemas.microsoft.com/office/powerpoint/2010/main" val="235223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A504-A3D6-40D3-801F-1F1B0369A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D74251-B260-4AA3-89A7-C2AAF6454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CC5724-6C95-43BB-86F2-C4DB0421D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05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BC43-56EE-49F9-81F6-68AF27F33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34154-D304-4A36-8C0F-CE37FC38F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6D6FC9-3E76-43FD-8A53-62FDED932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86964-5C69-495F-89E4-A84614FFC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EA5DD-7FDF-4DA0-BE67-612A0C3D23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96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A blue and yellow rectangle with a yellow border&#10;&#10;Description automatically generated">
            <a:extLst>
              <a:ext uri="{FF2B5EF4-FFF2-40B4-BE49-F238E27FC236}">
                <a16:creationId xmlns:a16="http://schemas.microsoft.com/office/drawing/2014/main" id="{FCF3C9B8-FD7A-CEA4-2D78-244D6671D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211E4E-992F-462D-84FD-74492645670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7" name="Picture 6" descr="A picture containing text, clipart&#10;&#10;Description automatically generated">
            <a:extLst>
              <a:ext uri="{FF2B5EF4-FFF2-40B4-BE49-F238E27FC236}">
                <a16:creationId xmlns:a16="http://schemas.microsoft.com/office/drawing/2014/main" id="{CD376EB0-8C47-409B-B015-F118A863C4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4247" y="5780285"/>
            <a:ext cx="1139905" cy="637709"/>
          </a:xfrm>
          <a:prstGeom prst="rect">
            <a:avLst/>
          </a:prstGeom>
        </p:spPr>
      </p:pic>
    </p:spTree>
    <p:extLst>
      <p:ext uri="{BB962C8B-B14F-4D97-AF65-F5344CB8AC3E}">
        <p14:creationId xmlns:p14="http://schemas.microsoft.com/office/powerpoint/2010/main" val="22296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6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503-B092-4E55-A341-2080B1952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E4018-2050-4501-9EF5-187E31BE2B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1BB1B-4DC6-4E5D-B124-A76712A00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9989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E226-148C-4FF8-A4B4-89EBA96F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90C3B-3129-4331-887D-5DD6D8C580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5A1A8-9307-4221-B842-0C92B508E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806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and yellow triangle pattern&#10;&#10;Description automatically generated">
            <a:extLst>
              <a:ext uri="{FF2B5EF4-FFF2-40B4-BE49-F238E27FC236}">
                <a16:creationId xmlns:a16="http://schemas.microsoft.com/office/drawing/2014/main" id="{D775B9EB-1EE2-3BB1-EF8E-75606E68AD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D2C425F-F25D-4BA7-A9B8-4BC37CFD3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77EB06-2BE0-495F-8624-2707A47B8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075D967B-0316-4E0C-B5E6-DC51B8DFC6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7824" y="6090913"/>
            <a:ext cx="1078993" cy="603632"/>
          </a:xfrm>
          <a:prstGeom prst="rect">
            <a:avLst/>
          </a:prstGeom>
        </p:spPr>
      </p:pic>
    </p:spTree>
    <p:extLst>
      <p:ext uri="{BB962C8B-B14F-4D97-AF65-F5344CB8AC3E}">
        <p14:creationId xmlns:p14="http://schemas.microsoft.com/office/powerpoint/2010/main" val="3489977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C65A-7D1C-46E6-88FA-4BE71586993B}"/>
              </a:ext>
            </a:extLst>
          </p:cNvPr>
          <p:cNvSpPr>
            <a:spLocks noGrp="1"/>
          </p:cNvSpPr>
          <p:nvPr>
            <p:ph type="ctrTitle"/>
          </p:nvPr>
        </p:nvSpPr>
        <p:spPr>
          <a:xfrm>
            <a:off x="117231" y="2299570"/>
            <a:ext cx="11969261" cy="2387600"/>
          </a:xfrm>
        </p:spPr>
        <p:txBody>
          <a:bodyPr>
            <a:normAutofit/>
          </a:bodyPr>
          <a:lstStyle/>
          <a:p>
            <a:r>
              <a:rPr lang="en-US" sz="4400" dirty="0"/>
              <a:t>User Programmable Targeted</a:t>
            </a:r>
            <a:br>
              <a:rPr lang="en-US" sz="4400" dirty="0"/>
            </a:br>
            <a:r>
              <a:rPr lang="en-US" sz="4400" dirty="0"/>
              <a:t>UVM Debug Verbosity Escalation</a:t>
            </a:r>
          </a:p>
        </p:txBody>
      </p:sp>
      <p:sp>
        <p:nvSpPr>
          <p:cNvPr id="4" name="Subtitle 6">
            <a:extLst>
              <a:ext uri="{FF2B5EF4-FFF2-40B4-BE49-F238E27FC236}">
                <a16:creationId xmlns:a16="http://schemas.microsoft.com/office/drawing/2014/main" id="{6EC292F7-A3EA-4989-AA8A-441228AC7726}"/>
              </a:ext>
            </a:extLst>
          </p:cNvPr>
          <p:cNvSpPr>
            <a:spLocks noGrp="1"/>
          </p:cNvSpPr>
          <p:nvPr>
            <p:ph type="subTitle" idx="1"/>
          </p:nvPr>
        </p:nvSpPr>
        <p:spPr>
          <a:xfrm>
            <a:off x="1828800" y="4809344"/>
            <a:ext cx="8534400" cy="1752600"/>
          </a:xfrm>
        </p:spPr>
        <p:txBody>
          <a:bodyPr>
            <a:normAutofit/>
          </a:bodyPr>
          <a:lstStyle/>
          <a:p>
            <a:r>
              <a:rPr lang="en-US" sz="3200" dirty="0"/>
              <a:t>Sam Mellor</a:t>
            </a:r>
          </a:p>
        </p:txBody>
      </p:sp>
      <p:sp>
        <p:nvSpPr>
          <p:cNvPr id="5" name="Rectangle 4">
            <a:extLst>
              <a:ext uri="{FF2B5EF4-FFF2-40B4-BE49-F238E27FC236}">
                <a16:creationId xmlns:a16="http://schemas.microsoft.com/office/drawing/2014/main" id="{08AF4511-8A9D-48EB-A806-0413CA7A1BB5}"/>
              </a:ext>
            </a:extLst>
          </p:cNvPr>
          <p:cNvSpPr/>
          <p:nvPr/>
        </p:nvSpPr>
        <p:spPr>
          <a:xfrm>
            <a:off x="3668404" y="5642293"/>
            <a:ext cx="4855192" cy="121920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Arm Ltd</a:t>
            </a:r>
          </a:p>
          <a:p>
            <a:pPr algn="ctr"/>
            <a:r>
              <a:rPr lang="en-US" dirty="0">
                <a:solidFill>
                  <a:schemeClr val="bg1"/>
                </a:solidFill>
              </a:rPr>
              <a:t>Sheffield, UK</a:t>
            </a:r>
          </a:p>
        </p:txBody>
      </p:sp>
    </p:spTree>
    <p:extLst>
      <p:ext uri="{BB962C8B-B14F-4D97-AF65-F5344CB8AC3E}">
        <p14:creationId xmlns:p14="http://schemas.microsoft.com/office/powerpoint/2010/main" val="650876977"/>
      </p:ext>
    </p:extLst>
  </p:cSld>
  <p:clrMapOvr>
    <a:masterClrMapping/>
  </p:clrMapOvr>
  <mc:AlternateContent xmlns:mc="http://schemas.openxmlformats.org/markup-compatibility/2006">
    <mc:Choice xmlns:p14="http://schemas.microsoft.com/office/powerpoint/2010/main" Requires="p14">
      <p:transition spd="slow" p14:dur="2000" advTm="28693"/>
    </mc:Choice>
    <mc:Fallback>
      <p:transition spd="slow" advTm="286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B3973-1AE8-7A1D-87E5-C0055A3B65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3AC62-1651-A92F-FE4D-D6D67522FC50}"/>
              </a:ext>
            </a:extLst>
          </p:cNvPr>
          <p:cNvSpPr>
            <a:spLocks noGrp="1"/>
          </p:cNvSpPr>
          <p:nvPr>
            <p:ph type="title"/>
          </p:nvPr>
        </p:nvSpPr>
        <p:spPr/>
        <p:txBody>
          <a:bodyPr/>
          <a:lstStyle/>
          <a:p>
            <a:r>
              <a:rPr lang="en-US" dirty="0"/>
              <a:t>Debug Cost – AMBA DTI B2B Testbench</a:t>
            </a:r>
          </a:p>
        </p:txBody>
      </p:sp>
      <p:sp>
        <p:nvSpPr>
          <p:cNvPr id="5" name="Text Placeholder 4">
            <a:extLst>
              <a:ext uri="{FF2B5EF4-FFF2-40B4-BE49-F238E27FC236}">
                <a16:creationId xmlns:a16="http://schemas.microsoft.com/office/drawing/2014/main" id="{5DF8AAD5-0168-24CB-45AB-04CAFD46F435}"/>
              </a:ext>
            </a:extLst>
          </p:cNvPr>
          <p:cNvSpPr>
            <a:spLocks noGrp="1"/>
          </p:cNvSpPr>
          <p:nvPr>
            <p:ph type="body" idx="1"/>
          </p:nvPr>
        </p:nvSpPr>
        <p:spPr>
          <a:xfrm>
            <a:off x="839788" y="1681163"/>
            <a:ext cx="5157787" cy="563273"/>
          </a:xfrm>
        </p:spPr>
        <p:txBody>
          <a:bodyPr/>
          <a:lstStyle/>
          <a:p>
            <a:r>
              <a:rPr lang="en-US" dirty="0"/>
              <a:t>Linear Scale</a:t>
            </a:r>
          </a:p>
        </p:txBody>
      </p:sp>
      <p:sp>
        <p:nvSpPr>
          <p:cNvPr id="6" name="Text Placeholder 5">
            <a:extLst>
              <a:ext uri="{FF2B5EF4-FFF2-40B4-BE49-F238E27FC236}">
                <a16:creationId xmlns:a16="http://schemas.microsoft.com/office/drawing/2014/main" id="{83E9A461-1A0E-C5D6-46A4-2208ABB11F02}"/>
              </a:ext>
            </a:extLst>
          </p:cNvPr>
          <p:cNvSpPr>
            <a:spLocks noGrp="1"/>
          </p:cNvSpPr>
          <p:nvPr>
            <p:ph type="body" sz="quarter" idx="3"/>
          </p:nvPr>
        </p:nvSpPr>
        <p:spPr>
          <a:xfrm>
            <a:off x="6172200" y="1681163"/>
            <a:ext cx="5183188" cy="563273"/>
          </a:xfrm>
        </p:spPr>
        <p:txBody>
          <a:bodyPr/>
          <a:lstStyle/>
          <a:p>
            <a:r>
              <a:rPr lang="en-US" dirty="0"/>
              <a:t>Logarithmic Scale</a:t>
            </a:r>
          </a:p>
        </p:txBody>
      </p:sp>
      <p:graphicFrame>
        <p:nvGraphicFramePr>
          <p:cNvPr id="29" name="Content Placeholder 28">
            <a:extLst>
              <a:ext uri="{FF2B5EF4-FFF2-40B4-BE49-F238E27FC236}">
                <a16:creationId xmlns:a16="http://schemas.microsoft.com/office/drawing/2014/main" id="{3268E2CC-DB81-5448-6DCA-7884DD48B6ED}"/>
              </a:ext>
            </a:extLst>
          </p:cNvPr>
          <p:cNvGraphicFramePr>
            <a:graphicFrameLocks noGrp="1"/>
          </p:cNvGraphicFramePr>
          <p:nvPr>
            <p:ph sz="half" idx="2"/>
            <p:extLst>
              <p:ext uri="{D42A27DB-BD31-4B8C-83A1-F6EECF244321}">
                <p14:modId xmlns:p14="http://schemas.microsoft.com/office/powerpoint/2010/main" val="111086667"/>
              </p:ext>
            </p:extLst>
          </p:nvPr>
        </p:nvGraphicFramePr>
        <p:xfrm>
          <a:off x="649184" y="2505074"/>
          <a:ext cx="5348391" cy="2671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31">
            <a:extLst>
              <a:ext uri="{FF2B5EF4-FFF2-40B4-BE49-F238E27FC236}">
                <a16:creationId xmlns:a16="http://schemas.microsoft.com/office/drawing/2014/main" id="{F29B156C-FDB4-F347-A3C5-905EE4306634}"/>
              </a:ext>
            </a:extLst>
          </p:cNvPr>
          <p:cNvGraphicFramePr>
            <a:graphicFrameLocks noGrp="1"/>
          </p:cNvGraphicFramePr>
          <p:nvPr>
            <p:ph sz="quarter" idx="4"/>
            <p:extLst>
              <p:ext uri="{D42A27DB-BD31-4B8C-83A1-F6EECF244321}">
                <p14:modId xmlns:p14="http://schemas.microsoft.com/office/powerpoint/2010/main" val="2405358865"/>
              </p:ext>
            </p:extLst>
          </p:nvPr>
        </p:nvGraphicFramePr>
        <p:xfrm>
          <a:off x="6172200" y="2505076"/>
          <a:ext cx="5370616" cy="2671761"/>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a:extLst>
              <a:ext uri="{FF2B5EF4-FFF2-40B4-BE49-F238E27FC236}">
                <a16:creationId xmlns:a16="http://schemas.microsoft.com/office/drawing/2014/main" id="{D29DBBEB-3AEB-CF75-0173-3BA141465E5E}"/>
              </a:ext>
            </a:extLst>
          </p:cNvPr>
          <p:cNvSpPr txBox="1"/>
          <p:nvPr/>
        </p:nvSpPr>
        <p:spPr>
          <a:xfrm>
            <a:off x="1977777" y="5337275"/>
            <a:ext cx="8039595" cy="523220"/>
          </a:xfrm>
          <a:prstGeom prst="rect">
            <a:avLst/>
          </a:prstGeom>
          <a:noFill/>
        </p:spPr>
        <p:txBody>
          <a:bodyPr wrap="square" rtlCol="0">
            <a:spAutoFit/>
          </a:bodyPr>
          <a:lstStyle/>
          <a:p>
            <a:pPr algn="ctr"/>
            <a:r>
              <a:rPr lang="en-US" sz="1400" dirty="0"/>
              <a:t>Results produced using internal DTI BFMs in a Back-to-Back configuration, UVM 1.2</a:t>
            </a:r>
          </a:p>
          <a:p>
            <a:pPr algn="ctr"/>
            <a:r>
              <a:rPr lang="en-US" sz="1400" dirty="0"/>
              <a:t>Using Visualizer 2023.2_2 in batch on cloud – high variability in storage</a:t>
            </a:r>
          </a:p>
        </p:txBody>
      </p:sp>
    </p:spTree>
    <p:extLst>
      <p:ext uri="{BB962C8B-B14F-4D97-AF65-F5344CB8AC3E}">
        <p14:creationId xmlns:p14="http://schemas.microsoft.com/office/powerpoint/2010/main" val="891622556"/>
      </p:ext>
    </p:extLst>
  </p:cSld>
  <p:clrMapOvr>
    <a:masterClrMapping/>
  </p:clrMapOvr>
  <mc:AlternateContent xmlns:mc="http://schemas.openxmlformats.org/markup-compatibility/2006">
    <mc:Choice xmlns:p14="http://schemas.microsoft.com/office/powerpoint/2010/main" Requires="p14">
      <p:transition spd="slow" p14:dur="2000" advTm="28265"/>
    </mc:Choice>
    <mc:Fallback>
      <p:transition spd="slow" advTm="2826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70132-B8D1-6FBF-932B-48616B4DB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0E0C3-1912-7890-1EF2-3AE7693095BA}"/>
              </a:ext>
            </a:extLst>
          </p:cNvPr>
          <p:cNvSpPr>
            <a:spLocks noGrp="1"/>
          </p:cNvSpPr>
          <p:nvPr>
            <p:ph type="title"/>
          </p:nvPr>
        </p:nvSpPr>
        <p:spPr/>
        <p:txBody>
          <a:bodyPr/>
          <a:lstStyle/>
          <a:p>
            <a:r>
              <a:rPr lang="en-US" dirty="0"/>
              <a:t>Faster Storage?</a:t>
            </a:r>
          </a:p>
        </p:txBody>
      </p:sp>
      <p:sp>
        <p:nvSpPr>
          <p:cNvPr id="3" name="Content Placeholder 2">
            <a:extLst>
              <a:ext uri="{FF2B5EF4-FFF2-40B4-BE49-F238E27FC236}">
                <a16:creationId xmlns:a16="http://schemas.microsoft.com/office/drawing/2014/main" id="{F56EB5BB-C760-DC4E-E37B-B468F3E20B01}"/>
              </a:ext>
            </a:extLst>
          </p:cNvPr>
          <p:cNvSpPr>
            <a:spLocks noGrp="1"/>
          </p:cNvSpPr>
          <p:nvPr>
            <p:ph idx="1"/>
          </p:nvPr>
        </p:nvSpPr>
        <p:spPr/>
        <p:txBody>
          <a:bodyPr>
            <a:normAutofit/>
          </a:bodyPr>
          <a:lstStyle/>
          <a:p>
            <a:r>
              <a:rPr lang="en-US" dirty="0"/>
              <a:t>Faster storage?</a:t>
            </a:r>
          </a:p>
          <a:p>
            <a:pPr lvl="1"/>
            <a:r>
              <a:rPr lang="en-US" dirty="0"/>
              <a:t>Large logs unwieldy to search</a:t>
            </a:r>
          </a:p>
          <a:p>
            <a:pPr lvl="1"/>
            <a:r>
              <a:rPr lang="en-US" dirty="0"/>
              <a:t>Half a gigabyte! That’s a lot of tokens for an AI tool to parse</a:t>
            </a:r>
          </a:p>
          <a:p>
            <a:r>
              <a:rPr lang="en-US" dirty="0"/>
              <a:t>Existing UVM filtering tools</a:t>
            </a:r>
          </a:p>
          <a:p>
            <a:pPr lvl="1"/>
            <a:r>
              <a:rPr lang="en-US" dirty="0"/>
              <a:t>Change verbosity by ID or component</a:t>
            </a:r>
          </a:p>
          <a:p>
            <a:pPr lvl="1"/>
            <a:r>
              <a:rPr lang="en-US" dirty="0"/>
              <a:t>Change the action</a:t>
            </a:r>
          </a:p>
          <a:p>
            <a:pPr lvl="1"/>
            <a:r>
              <a:rPr lang="en-US" dirty="0"/>
              <a:t>Use a report server to filter out messages</a:t>
            </a:r>
          </a:p>
          <a:p>
            <a:pPr lvl="1"/>
            <a:endParaRPr lang="en-US" dirty="0"/>
          </a:p>
          <a:p>
            <a:r>
              <a:rPr lang="en-US" dirty="0"/>
              <a:t>Still incurs a high cost of message creation</a:t>
            </a:r>
          </a:p>
          <a:p>
            <a:endParaRPr lang="en-US" dirty="0"/>
          </a:p>
        </p:txBody>
      </p:sp>
    </p:spTree>
    <p:extLst>
      <p:ext uri="{BB962C8B-B14F-4D97-AF65-F5344CB8AC3E}">
        <p14:creationId xmlns:p14="http://schemas.microsoft.com/office/powerpoint/2010/main" val="3734080992"/>
      </p:ext>
    </p:extLst>
  </p:cSld>
  <p:clrMapOvr>
    <a:masterClrMapping/>
  </p:clrMapOvr>
  <mc:AlternateContent xmlns:mc="http://schemas.openxmlformats.org/markup-compatibility/2006">
    <mc:Choice xmlns:p14="http://schemas.microsoft.com/office/powerpoint/2010/main" Requires="p14">
      <p:transition spd="slow" p14:dur="2000" advTm="69755"/>
    </mc:Choice>
    <mc:Fallback>
      <p:transition spd="slow" advTm="697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FFA12-765D-EE43-D7C2-AB50E4853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6C4DB-79BA-A905-E91C-B81A3D16C9A7}"/>
              </a:ext>
            </a:extLst>
          </p:cNvPr>
          <p:cNvSpPr>
            <a:spLocks noGrp="1"/>
          </p:cNvSpPr>
          <p:nvPr>
            <p:ph type="title"/>
          </p:nvPr>
        </p:nvSpPr>
        <p:spPr/>
        <p:txBody>
          <a:bodyPr/>
          <a:lstStyle/>
          <a:p>
            <a:r>
              <a:rPr lang="en-US" dirty="0"/>
              <a:t>User Targeted Debug Escalation</a:t>
            </a:r>
          </a:p>
        </p:txBody>
      </p:sp>
      <p:sp>
        <p:nvSpPr>
          <p:cNvPr id="3" name="Content Placeholder 2">
            <a:extLst>
              <a:ext uri="{FF2B5EF4-FFF2-40B4-BE49-F238E27FC236}">
                <a16:creationId xmlns:a16="http://schemas.microsoft.com/office/drawing/2014/main" id="{FBE4BDDF-B0B3-CFC6-07C6-B80D11805CAE}"/>
              </a:ext>
            </a:extLst>
          </p:cNvPr>
          <p:cNvSpPr>
            <a:spLocks noGrp="1"/>
          </p:cNvSpPr>
          <p:nvPr>
            <p:ph idx="1"/>
          </p:nvPr>
        </p:nvSpPr>
        <p:spPr/>
        <p:txBody>
          <a:bodyPr>
            <a:normAutofit/>
          </a:bodyPr>
          <a:lstStyle/>
          <a:p>
            <a:r>
              <a:rPr lang="en-US" dirty="0"/>
              <a:t>Cost of string manipulation is high</a:t>
            </a:r>
          </a:p>
          <a:p>
            <a:r>
              <a:rPr lang="en-US" dirty="0"/>
              <a:t>Cost of 2-state types is low</a:t>
            </a:r>
          </a:p>
          <a:p>
            <a:r>
              <a:rPr lang="en-US" dirty="0"/>
              <a:t>Could we expand address-based debug to filter out before creation?</a:t>
            </a:r>
          </a:p>
          <a:p>
            <a:r>
              <a:rPr lang="en-US" dirty="0"/>
              <a:t>Could we allow the user to filter out any message?</a:t>
            </a:r>
          </a:p>
          <a:p>
            <a:pPr lvl="1"/>
            <a:r>
              <a:rPr lang="en-US" dirty="0"/>
              <a:t>Flexibility akin to the report server</a:t>
            </a:r>
          </a:p>
        </p:txBody>
      </p:sp>
    </p:spTree>
    <p:extLst>
      <p:ext uri="{BB962C8B-B14F-4D97-AF65-F5344CB8AC3E}">
        <p14:creationId xmlns:p14="http://schemas.microsoft.com/office/powerpoint/2010/main" val="2134776389"/>
      </p:ext>
    </p:extLst>
  </p:cSld>
  <p:clrMapOvr>
    <a:masterClrMapping/>
  </p:clrMapOvr>
  <mc:AlternateContent xmlns:mc="http://schemas.openxmlformats.org/markup-compatibility/2006">
    <mc:Choice xmlns:p14="http://schemas.microsoft.com/office/powerpoint/2010/main" Requires="p14">
      <p:transition spd="slow" p14:dur="2000" advTm="82883"/>
    </mc:Choice>
    <mc:Fallback>
      <p:transition spd="slow" advTm="8288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F032B-22C2-5A85-B1B0-EB8C2516F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39585-A2B3-6C93-40E4-E8BA66850FF3}"/>
              </a:ext>
            </a:extLst>
          </p:cNvPr>
          <p:cNvSpPr>
            <a:spLocks noGrp="1"/>
          </p:cNvSpPr>
          <p:nvPr>
            <p:ph type="title"/>
          </p:nvPr>
        </p:nvSpPr>
        <p:spPr/>
        <p:txBody>
          <a:bodyPr/>
          <a:lstStyle/>
          <a:p>
            <a:r>
              <a:rPr lang="en-US" dirty="0"/>
              <a:t>Back to Basics</a:t>
            </a:r>
          </a:p>
        </p:txBody>
      </p:sp>
      <p:sp>
        <p:nvSpPr>
          <p:cNvPr id="3" name="Content Placeholder 2">
            <a:extLst>
              <a:ext uri="{FF2B5EF4-FFF2-40B4-BE49-F238E27FC236}">
                <a16:creationId xmlns:a16="http://schemas.microsoft.com/office/drawing/2014/main" id="{A834D0A9-1027-0CF8-8166-C4E8362BB425}"/>
              </a:ext>
            </a:extLst>
          </p:cNvPr>
          <p:cNvSpPr>
            <a:spLocks noGrp="1"/>
          </p:cNvSpPr>
          <p:nvPr>
            <p:ph idx="1"/>
          </p:nvPr>
        </p:nvSpPr>
        <p:spPr/>
        <p:txBody>
          <a:bodyPr>
            <a:normAutofit/>
          </a:bodyPr>
          <a:lstStyle/>
          <a:p>
            <a:r>
              <a:rPr lang="en-US" dirty="0"/>
              <a:t>Delegation pattern</a:t>
            </a:r>
          </a:p>
          <a:p>
            <a:pPr lvl="1"/>
            <a:r>
              <a:rPr lang="en-US" dirty="0"/>
              <a:t>Allows user to directly inspect class data</a:t>
            </a:r>
          </a:p>
          <a:p>
            <a:pPr lvl="1"/>
            <a:r>
              <a:rPr lang="en-US" dirty="0"/>
              <a:t>Cheaper than parsing a string</a:t>
            </a:r>
          </a:p>
          <a:p>
            <a:pPr lvl="1"/>
            <a:r>
              <a:rPr lang="en-US" dirty="0"/>
              <a:t>Same dynamic altering of UVM verbosity levels</a:t>
            </a:r>
          </a:p>
          <a:p>
            <a:pPr lvl="1"/>
            <a:r>
              <a:rPr lang="en-US" dirty="0"/>
              <a:t>Moved away from Config-DB </a:t>
            </a:r>
          </a:p>
          <a:p>
            <a:pPr lvl="2"/>
            <a:r>
              <a:rPr lang="en-US" dirty="0"/>
              <a:t>Regex parsing expensive</a:t>
            </a:r>
          </a:p>
          <a:p>
            <a:r>
              <a:rPr lang="en-US" dirty="0"/>
              <a:t>Problem</a:t>
            </a:r>
          </a:p>
          <a:p>
            <a:pPr lvl="1"/>
            <a:r>
              <a:rPr lang="en-US" dirty="0"/>
              <a:t>Requires a recompile</a:t>
            </a:r>
          </a:p>
          <a:p>
            <a:pPr lvl="1"/>
            <a:r>
              <a:rPr lang="en-US" dirty="0"/>
              <a:t>Want to use the flexibility of UVM integration to control in simulation</a:t>
            </a:r>
          </a:p>
        </p:txBody>
      </p:sp>
    </p:spTree>
    <p:extLst>
      <p:ext uri="{BB962C8B-B14F-4D97-AF65-F5344CB8AC3E}">
        <p14:creationId xmlns:p14="http://schemas.microsoft.com/office/powerpoint/2010/main" val="3847846863"/>
      </p:ext>
    </p:extLst>
  </p:cSld>
  <p:clrMapOvr>
    <a:masterClrMapping/>
  </p:clrMapOvr>
  <mc:AlternateContent xmlns:mc="http://schemas.openxmlformats.org/markup-compatibility/2006">
    <mc:Choice xmlns:p14="http://schemas.microsoft.com/office/powerpoint/2010/main" Requires="p14">
      <p:transition spd="slow" p14:dur="2000" advTm="101937"/>
    </mc:Choice>
    <mc:Fallback>
      <p:transition spd="slow" advTm="10193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7CF7E-7DDD-C344-6956-C60863134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5388B0-34EB-92D1-0B14-BD6EE07A115C}"/>
              </a:ext>
            </a:extLst>
          </p:cNvPr>
          <p:cNvSpPr>
            <a:spLocks noGrp="1"/>
          </p:cNvSpPr>
          <p:nvPr>
            <p:ph type="title"/>
          </p:nvPr>
        </p:nvSpPr>
        <p:spPr/>
        <p:txBody>
          <a:bodyPr/>
          <a:lstStyle/>
          <a:p>
            <a:r>
              <a:rPr lang="en-US" dirty="0"/>
              <a:t>Strings are Useful Sometimes</a:t>
            </a:r>
          </a:p>
        </p:txBody>
      </p:sp>
      <p:sp>
        <p:nvSpPr>
          <p:cNvPr id="3" name="Content Placeholder 2">
            <a:extLst>
              <a:ext uri="{FF2B5EF4-FFF2-40B4-BE49-F238E27FC236}">
                <a16:creationId xmlns:a16="http://schemas.microsoft.com/office/drawing/2014/main" id="{CE75E998-86F8-77AC-CBE2-C6E41CCFE342}"/>
              </a:ext>
            </a:extLst>
          </p:cNvPr>
          <p:cNvSpPr>
            <a:spLocks noGrp="1"/>
          </p:cNvSpPr>
          <p:nvPr>
            <p:ph idx="1"/>
          </p:nvPr>
        </p:nvSpPr>
        <p:spPr/>
        <p:txBody>
          <a:bodyPr>
            <a:normAutofit/>
          </a:bodyPr>
          <a:lstStyle/>
          <a:p>
            <a:r>
              <a:rPr lang="en-US" dirty="0"/>
              <a:t>UVM Factory can create an object using a string</a:t>
            </a:r>
          </a:p>
          <a:p>
            <a:pPr lvl="1"/>
            <a:r>
              <a:rPr lang="en-US" dirty="0"/>
              <a:t>Can dynamically create debug helper classes</a:t>
            </a:r>
          </a:p>
          <a:p>
            <a:pPr lvl="1"/>
            <a:r>
              <a:rPr lang="en-US" dirty="0"/>
              <a:t>With </a:t>
            </a:r>
            <a:r>
              <a:rPr lang="en-US" dirty="0" err="1"/>
              <a:t>plusargs</a:t>
            </a:r>
            <a:r>
              <a:rPr lang="en-US" dirty="0"/>
              <a:t>, these helper classes can be configured</a:t>
            </a:r>
          </a:p>
          <a:p>
            <a:pPr lvl="2"/>
            <a:r>
              <a:rPr lang="en-US" dirty="0"/>
              <a:t>How the helper is configured is IMPLEMENTATION DEFINED</a:t>
            </a:r>
          </a:p>
          <a:p>
            <a:pPr lvl="2"/>
            <a:endParaRPr lang="en-US" dirty="0"/>
          </a:p>
          <a:p>
            <a:r>
              <a:rPr lang="en-US" dirty="0"/>
              <a:t>The user now has control over a debug message before it’s created</a:t>
            </a:r>
          </a:p>
          <a:p>
            <a:pPr lvl="1"/>
            <a:r>
              <a:rPr lang="en-US" dirty="0"/>
              <a:t>Works with not against existing UVM debug infrastructure</a:t>
            </a:r>
          </a:p>
          <a:p>
            <a:pPr lvl="1"/>
            <a:r>
              <a:rPr lang="en-US" dirty="0"/>
              <a:t>Report servers can do further filtering!</a:t>
            </a:r>
          </a:p>
          <a:p>
            <a:pPr lvl="2"/>
            <a:r>
              <a:rPr lang="en-US" dirty="0"/>
              <a:t>Much less work to do</a:t>
            </a:r>
          </a:p>
        </p:txBody>
      </p:sp>
    </p:spTree>
    <p:extLst>
      <p:ext uri="{BB962C8B-B14F-4D97-AF65-F5344CB8AC3E}">
        <p14:creationId xmlns:p14="http://schemas.microsoft.com/office/powerpoint/2010/main" val="3126388442"/>
      </p:ext>
    </p:extLst>
  </p:cSld>
  <p:clrMapOvr>
    <a:masterClrMapping/>
  </p:clrMapOvr>
  <mc:AlternateContent xmlns:mc="http://schemas.openxmlformats.org/markup-compatibility/2006">
    <mc:Choice xmlns:p14="http://schemas.microsoft.com/office/powerpoint/2010/main" Requires="p14">
      <p:transition spd="slow" p14:dur="2000" advTm="107802"/>
    </mc:Choice>
    <mc:Fallback>
      <p:transition spd="slow" advTm="1078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A3A0-90AD-3151-008D-8E8600300A95}"/>
              </a:ext>
            </a:extLst>
          </p:cNvPr>
          <p:cNvSpPr>
            <a:spLocks noGrp="1"/>
          </p:cNvSpPr>
          <p:nvPr>
            <p:ph type="title"/>
          </p:nvPr>
        </p:nvSpPr>
        <p:spPr/>
        <p:txBody>
          <a:bodyPr/>
          <a:lstStyle/>
          <a:p>
            <a:r>
              <a:rPr lang="en-US" dirty="0"/>
              <a:t>Faster Execution</a:t>
            </a:r>
          </a:p>
        </p:txBody>
      </p:sp>
      <p:sp>
        <p:nvSpPr>
          <p:cNvPr id="3" name="Content Placeholder 2">
            <a:extLst>
              <a:ext uri="{FF2B5EF4-FFF2-40B4-BE49-F238E27FC236}">
                <a16:creationId xmlns:a16="http://schemas.microsoft.com/office/drawing/2014/main" id="{7D68BEB2-768F-7D4D-1415-709067F43E88}"/>
              </a:ext>
            </a:extLst>
          </p:cNvPr>
          <p:cNvSpPr>
            <a:spLocks noGrp="1"/>
          </p:cNvSpPr>
          <p:nvPr>
            <p:ph idx="1"/>
          </p:nvPr>
        </p:nvSpPr>
        <p:spPr/>
        <p:txBody>
          <a:bodyPr/>
          <a:lstStyle/>
          <a:p>
            <a:r>
              <a:rPr lang="en-US" dirty="0"/>
              <a:t>Here’s the results again with debug pre-filtered</a:t>
            </a:r>
          </a:p>
          <a:p>
            <a:pPr lvl="1"/>
            <a:r>
              <a:rPr lang="en-US" dirty="0"/>
              <a:t>Fraction of a second cost of filtering</a:t>
            </a:r>
          </a:p>
          <a:p>
            <a:pPr lvl="1"/>
            <a:r>
              <a:rPr lang="en-US" dirty="0"/>
              <a:t>Small log file (Less tokens required for AI…?)</a:t>
            </a:r>
          </a:p>
        </p:txBody>
      </p:sp>
      <p:graphicFrame>
        <p:nvGraphicFramePr>
          <p:cNvPr id="4" name="Content Placeholder 3">
            <a:extLst>
              <a:ext uri="{FF2B5EF4-FFF2-40B4-BE49-F238E27FC236}">
                <a16:creationId xmlns:a16="http://schemas.microsoft.com/office/drawing/2014/main" id="{C6C261CB-FEBB-FA0B-19BB-A929ACA59C41}"/>
              </a:ext>
            </a:extLst>
          </p:cNvPr>
          <p:cNvGraphicFramePr>
            <a:graphicFrameLocks/>
          </p:cNvGraphicFramePr>
          <p:nvPr>
            <p:extLst>
              <p:ext uri="{D42A27DB-BD31-4B8C-83A1-F6EECF244321}">
                <p14:modId xmlns:p14="http://schemas.microsoft.com/office/powerpoint/2010/main" val="1965773488"/>
              </p:ext>
            </p:extLst>
          </p:nvPr>
        </p:nvGraphicFramePr>
        <p:xfrm>
          <a:off x="838200" y="3429000"/>
          <a:ext cx="10515600" cy="2278954"/>
        </p:xfrm>
        <a:graphic>
          <a:graphicData uri="http://schemas.openxmlformats.org/drawingml/2006/table">
            <a:tbl>
              <a:tblPr firstRow="1" firstCol="1" bandRow="1">
                <a:tableStyleId>{5C22544A-7EE6-4342-B048-85BDC9FD1C3A}</a:tableStyleId>
              </a:tblPr>
              <a:tblGrid>
                <a:gridCol w="2869504">
                  <a:extLst>
                    <a:ext uri="{9D8B030D-6E8A-4147-A177-3AD203B41FA5}">
                      <a16:colId xmlns:a16="http://schemas.microsoft.com/office/drawing/2014/main" val="1697755203"/>
                    </a:ext>
                  </a:extLst>
                </a:gridCol>
                <a:gridCol w="1716066">
                  <a:extLst>
                    <a:ext uri="{9D8B030D-6E8A-4147-A177-3AD203B41FA5}">
                      <a16:colId xmlns:a16="http://schemas.microsoft.com/office/drawing/2014/main" val="1450266092"/>
                    </a:ext>
                  </a:extLst>
                </a:gridCol>
                <a:gridCol w="3757808">
                  <a:extLst>
                    <a:ext uri="{9D8B030D-6E8A-4147-A177-3AD203B41FA5}">
                      <a16:colId xmlns:a16="http://schemas.microsoft.com/office/drawing/2014/main" val="3714702852"/>
                    </a:ext>
                  </a:extLst>
                </a:gridCol>
                <a:gridCol w="2172222">
                  <a:extLst>
                    <a:ext uri="{9D8B030D-6E8A-4147-A177-3AD203B41FA5}">
                      <a16:colId xmlns:a16="http://schemas.microsoft.com/office/drawing/2014/main" val="472003678"/>
                    </a:ext>
                  </a:extLst>
                </a:gridCol>
              </a:tblGrid>
              <a:tr h="644083">
                <a:tc>
                  <a:txBody>
                    <a:bodyPr/>
                    <a:lstStyle/>
                    <a:p>
                      <a:pPr marL="220980" indent="-228600">
                        <a:lnSpc>
                          <a:spcPct val="150000"/>
                        </a:lnSpc>
                        <a:spcBef>
                          <a:spcPts val="600"/>
                        </a:spcBef>
                        <a:tabLst>
                          <a:tab pos="228600" algn="l"/>
                        </a:tabLst>
                      </a:pPr>
                      <a:r>
                        <a:rPr lang="en-US" sz="2000" spc="-40" dirty="0">
                          <a:effectLst/>
                        </a:rPr>
                        <a:t> </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UVM_NONE</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indent="0" algn="ctr">
                        <a:lnSpc>
                          <a:spcPct val="150000"/>
                        </a:lnSpc>
                        <a:spcBef>
                          <a:spcPts val="600"/>
                        </a:spcBef>
                        <a:tabLst>
                          <a:tab pos="228600" algn="l"/>
                        </a:tabLst>
                      </a:pPr>
                      <a:r>
                        <a:rPr lang="en-US" sz="2000" spc="-40" dirty="0">
                          <a:effectLst/>
                        </a:rPr>
                        <a:t>UVM_FULL (UVM_NO_ACTION)</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Targeted Debug</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56343671"/>
                  </a:ext>
                </a:extLst>
              </a:tr>
              <a:tr h="303849">
                <a:tc>
                  <a:txBody>
                    <a:bodyPr/>
                    <a:lstStyle/>
                    <a:p>
                      <a:pPr marL="220980" indent="-228600">
                        <a:lnSpc>
                          <a:spcPct val="150000"/>
                        </a:lnSpc>
                        <a:spcBef>
                          <a:spcPts val="600"/>
                        </a:spcBef>
                        <a:tabLst>
                          <a:tab pos="228600" algn="l"/>
                        </a:tabLst>
                      </a:pPr>
                      <a:r>
                        <a:rPr lang="en-US" sz="2000" spc="-40">
                          <a:effectLst/>
                        </a:rPr>
                        <a:t>Simulation time (seconds)</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17.64</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58.11</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18.05</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8468300"/>
                  </a:ext>
                </a:extLst>
              </a:tr>
              <a:tr h="303849">
                <a:tc>
                  <a:txBody>
                    <a:bodyPr/>
                    <a:lstStyle/>
                    <a:p>
                      <a:pPr marL="220980" indent="-228600">
                        <a:lnSpc>
                          <a:spcPct val="150000"/>
                        </a:lnSpc>
                        <a:spcBef>
                          <a:spcPts val="600"/>
                        </a:spcBef>
                        <a:tabLst>
                          <a:tab pos="228600" algn="l"/>
                        </a:tabLst>
                      </a:pPr>
                      <a:r>
                        <a:rPr lang="en-US" sz="2000" spc="-40" dirty="0" err="1">
                          <a:effectLst/>
                        </a:rPr>
                        <a:t>is_debug_escalated</a:t>
                      </a:r>
                      <a:r>
                        <a:rPr lang="en-US" sz="2000" spc="-40" dirty="0">
                          <a:effectLst/>
                        </a:rPr>
                        <a:t> (s)</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0.08</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0.18</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0.34</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08671907"/>
                  </a:ext>
                </a:extLst>
              </a:tr>
              <a:tr h="303849">
                <a:tc>
                  <a:txBody>
                    <a:bodyPr/>
                    <a:lstStyle/>
                    <a:p>
                      <a:pPr marL="220980" indent="-228600">
                        <a:lnSpc>
                          <a:spcPct val="150000"/>
                        </a:lnSpc>
                        <a:spcBef>
                          <a:spcPts val="600"/>
                        </a:spcBef>
                        <a:tabLst>
                          <a:tab pos="228600" algn="l"/>
                        </a:tabLst>
                      </a:pPr>
                      <a:r>
                        <a:rPr lang="en-US" sz="2000" spc="-40" dirty="0">
                          <a:effectLst/>
                        </a:rPr>
                        <a:t>Log size (</a:t>
                      </a:r>
                      <a:r>
                        <a:rPr lang="en-US" sz="2000" spc="-40" dirty="0" err="1">
                          <a:effectLst/>
                        </a:rPr>
                        <a:t>Kb</a:t>
                      </a:r>
                      <a:r>
                        <a:rPr lang="en-US" sz="2000" spc="-40" dirty="0">
                          <a:effectLst/>
                        </a:rPr>
                        <a:t>)</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24.8</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a:effectLst/>
                        </a:rPr>
                        <a:t>64.5</a:t>
                      </a:r>
                      <a:endParaRPr lang="en-GB" sz="2000" i="1" spc="-4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69</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9775211"/>
                  </a:ext>
                </a:extLst>
              </a:tr>
              <a:tr h="303849">
                <a:tc>
                  <a:txBody>
                    <a:bodyPr/>
                    <a:lstStyle/>
                    <a:p>
                      <a:pPr marL="220980" indent="-228600">
                        <a:lnSpc>
                          <a:spcPct val="150000"/>
                        </a:lnSpc>
                        <a:spcBef>
                          <a:spcPts val="600"/>
                        </a:spcBef>
                        <a:tabLst>
                          <a:tab pos="228600" algn="l"/>
                        </a:tabLst>
                      </a:pPr>
                      <a:r>
                        <a:rPr lang="en-GB" sz="2000" i="0" spc="-40" dirty="0">
                          <a:effectLst/>
                          <a:latin typeface="+mn-lt"/>
                          <a:ea typeface="Times New Roman" panose="02020603050405020304" pitchFamily="18" charset="0"/>
                        </a:rPr>
                        <a:t>Relative Time</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1x</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3.29x</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1.02x</a:t>
                      </a:r>
                    </a:p>
                  </a:txBody>
                  <a:tcPr marL="68580" marR="68580" marT="0" marB="0"/>
                </a:tc>
                <a:extLst>
                  <a:ext uri="{0D108BD9-81ED-4DB2-BD59-A6C34878D82A}">
                    <a16:rowId xmlns:a16="http://schemas.microsoft.com/office/drawing/2014/main" val="189817178"/>
                  </a:ext>
                </a:extLst>
              </a:tr>
            </a:tbl>
          </a:graphicData>
        </a:graphic>
      </p:graphicFrame>
    </p:spTree>
    <p:extLst>
      <p:ext uri="{BB962C8B-B14F-4D97-AF65-F5344CB8AC3E}">
        <p14:creationId xmlns:p14="http://schemas.microsoft.com/office/powerpoint/2010/main" val="410928210"/>
      </p:ext>
    </p:extLst>
  </p:cSld>
  <p:clrMapOvr>
    <a:masterClrMapping/>
  </p:clrMapOvr>
  <mc:AlternateContent xmlns:mc="http://schemas.openxmlformats.org/markup-compatibility/2006">
    <mc:Choice xmlns:p14="http://schemas.microsoft.com/office/powerpoint/2010/main" Requires="p14">
      <p:transition spd="slow" p14:dur="2000" advTm="70035"/>
    </mc:Choice>
    <mc:Fallback>
      <p:transition spd="slow" advTm="7003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5AF59-ADFA-A2E9-F0B8-EBE71F482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221CEE-958E-B05B-B82C-253B69831D96}"/>
              </a:ext>
            </a:extLst>
          </p:cNvPr>
          <p:cNvSpPr>
            <a:spLocks noGrp="1"/>
          </p:cNvSpPr>
          <p:nvPr>
            <p:ph type="title"/>
          </p:nvPr>
        </p:nvSpPr>
        <p:spPr/>
        <p:txBody>
          <a:bodyPr/>
          <a:lstStyle/>
          <a:p>
            <a:r>
              <a:rPr lang="en-US" dirty="0"/>
              <a:t>Clearing the Forest</a:t>
            </a:r>
          </a:p>
        </p:txBody>
      </p:sp>
      <p:sp>
        <p:nvSpPr>
          <p:cNvPr id="7" name="Content Placeholder 6">
            <a:extLst>
              <a:ext uri="{FF2B5EF4-FFF2-40B4-BE49-F238E27FC236}">
                <a16:creationId xmlns:a16="http://schemas.microsoft.com/office/drawing/2014/main" id="{708F5229-178A-4C45-BD40-13AA8EE7A463}"/>
              </a:ext>
            </a:extLst>
          </p:cNvPr>
          <p:cNvSpPr>
            <a:spLocks noGrp="1"/>
          </p:cNvSpPr>
          <p:nvPr>
            <p:ph sz="half" idx="1"/>
          </p:nvPr>
        </p:nvSpPr>
        <p:spPr/>
        <p:txBody>
          <a:bodyPr/>
          <a:lstStyle/>
          <a:p>
            <a:r>
              <a:rPr lang="en-US" dirty="0"/>
              <a:t>Nearly free in simulation</a:t>
            </a:r>
          </a:p>
        </p:txBody>
      </p:sp>
      <p:sp>
        <p:nvSpPr>
          <p:cNvPr id="8" name="Content Placeholder 7">
            <a:extLst>
              <a:ext uri="{FF2B5EF4-FFF2-40B4-BE49-F238E27FC236}">
                <a16:creationId xmlns:a16="http://schemas.microsoft.com/office/drawing/2014/main" id="{F0872690-8CD7-A964-2F18-A94BC85F3DD0}"/>
              </a:ext>
            </a:extLst>
          </p:cNvPr>
          <p:cNvSpPr>
            <a:spLocks noGrp="1"/>
          </p:cNvSpPr>
          <p:nvPr>
            <p:ph sz="half" idx="2"/>
          </p:nvPr>
        </p:nvSpPr>
        <p:spPr/>
        <p:txBody>
          <a:bodyPr/>
          <a:lstStyle/>
          <a:p>
            <a:r>
              <a:rPr lang="en-US" dirty="0"/>
              <a:t>Can finally find that lost kitten</a:t>
            </a:r>
          </a:p>
        </p:txBody>
      </p:sp>
      <p:pic>
        <p:nvPicPr>
          <p:cNvPr id="10" name="Picture 9">
            <a:extLst>
              <a:ext uri="{FF2B5EF4-FFF2-40B4-BE49-F238E27FC236}">
                <a16:creationId xmlns:a16="http://schemas.microsoft.com/office/drawing/2014/main" id="{9B8E8F07-26AA-582B-38C2-92D29875BD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l="20370" t="24221" r="22543" b="32549"/>
          <a:stretch/>
        </p:blipFill>
        <p:spPr>
          <a:xfrm>
            <a:off x="7283116" y="2392363"/>
            <a:ext cx="3233259" cy="3264619"/>
          </a:xfrm>
          <a:prstGeom prst="rect">
            <a:avLst/>
          </a:prstGeom>
        </p:spPr>
      </p:pic>
      <p:graphicFrame>
        <p:nvGraphicFramePr>
          <p:cNvPr id="11" name="Chart 10">
            <a:extLst>
              <a:ext uri="{FF2B5EF4-FFF2-40B4-BE49-F238E27FC236}">
                <a16:creationId xmlns:a16="http://schemas.microsoft.com/office/drawing/2014/main" id="{A005EF88-2017-09BC-FC52-CDB76DA52668}"/>
              </a:ext>
            </a:extLst>
          </p:cNvPr>
          <p:cNvGraphicFramePr>
            <a:graphicFrameLocks/>
          </p:cNvGraphicFramePr>
          <p:nvPr>
            <p:extLst>
              <p:ext uri="{D42A27DB-BD31-4B8C-83A1-F6EECF244321}">
                <p14:modId xmlns:p14="http://schemas.microsoft.com/office/powerpoint/2010/main" val="2378663696"/>
              </p:ext>
            </p:extLst>
          </p:nvPr>
        </p:nvGraphicFramePr>
        <p:xfrm>
          <a:off x="439882" y="2392363"/>
          <a:ext cx="5579918" cy="33029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58553846"/>
      </p:ext>
    </p:extLst>
  </p:cSld>
  <p:clrMapOvr>
    <a:masterClrMapping/>
  </p:clrMapOvr>
  <mc:AlternateContent xmlns:mc="http://schemas.openxmlformats.org/markup-compatibility/2006">
    <mc:Choice xmlns:p14="http://schemas.microsoft.com/office/powerpoint/2010/main" Requires="p14">
      <p:transition spd="slow" p14:dur="2000" advTm="39858"/>
    </mc:Choice>
    <mc:Fallback>
      <p:transition spd="slow" advTm="3985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E353-0BBE-4076-897D-58D4D1B420E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BDF6E2F-DA84-4450-AEC7-2E972F9B12B0}"/>
              </a:ext>
            </a:extLst>
          </p:cNvPr>
          <p:cNvSpPr>
            <a:spLocks noGrp="1"/>
          </p:cNvSpPr>
          <p:nvPr>
            <p:ph idx="1"/>
          </p:nvPr>
        </p:nvSpPr>
        <p:spPr/>
        <p:txBody>
          <a:bodyPr/>
          <a:lstStyle/>
          <a:p>
            <a:r>
              <a:rPr lang="en-US" dirty="0"/>
              <a:t>Creating debug messages is expensive</a:t>
            </a:r>
          </a:p>
          <a:p>
            <a:r>
              <a:rPr lang="en-US" dirty="0"/>
              <a:t>There is value in filtering by transaction</a:t>
            </a:r>
          </a:p>
          <a:p>
            <a:r>
              <a:rPr lang="en-US" dirty="0"/>
              <a:t>Our method works with UVM debug message</a:t>
            </a:r>
          </a:p>
          <a:p>
            <a:r>
              <a:rPr lang="en-US" dirty="0"/>
              <a:t>Our method puts the user firmly in control</a:t>
            </a:r>
          </a:p>
          <a:p>
            <a:endParaRPr lang="en-US" dirty="0"/>
          </a:p>
        </p:txBody>
      </p:sp>
    </p:spTree>
    <p:extLst>
      <p:ext uri="{BB962C8B-B14F-4D97-AF65-F5344CB8AC3E}">
        <p14:creationId xmlns:p14="http://schemas.microsoft.com/office/powerpoint/2010/main" val="2593889174"/>
      </p:ext>
    </p:extLst>
  </p:cSld>
  <p:clrMapOvr>
    <a:masterClrMapping/>
  </p:clrMapOvr>
  <mc:AlternateContent xmlns:mc="http://schemas.openxmlformats.org/markup-compatibility/2006">
    <mc:Choice xmlns:p14="http://schemas.microsoft.com/office/powerpoint/2010/main" Requires="p14">
      <p:transition spd="slow" p14:dur="2000" advTm="50537"/>
    </mc:Choice>
    <mc:Fallback>
      <p:transition spd="slow" advTm="505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DE83-C754-A32C-F4F5-DD7BA2FA9AC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A8107350-E655-71EB-7C01-22881415D2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3790859"/>
      </p:ext>
    </p:extLst>
  </p:cSld>
  <p:clrMapOvr>
    <a:masterClrMapping/>
  </p:clrMapOvr>
  <mc:AlternateContent xmlns:mc="http://schemas.openxmlformats.org/markup-compatibility/2006">
    <mc:Choice xmlns:p14="http://schemas.microsoft.com/office/powerpoint/2010/main" Requires="p14">
      <p:transition spd="slow" p14:dur="2000" advTm="3710"/>
    </mc:Choice>
    <mc:Fallback>
      <p:transition spd="slow" advTm="371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63D-DADD-4584-AD32-3AB50A4B37DD}"/>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FA86E458-DAD5-45AE-8A01-0FF262651764}"/>
              </a:ext>
            </a:extLst>
          </p:cNvPr>
          <p:cNvSpPr>
            <a:spLocks noGrp="1"/>
          </p:cNvSpPr>
          <p:nvPr>
            <p:ph sz="half" idx="1"/>
          </p:nvPr>
        </p:nvSpPr>
        <p:spPr/>
        <p:txBody>
          <a:bodyPr/>
          <a:lstStyle/>
          <a:p>
            <a:r>
              <a:rPr lang="en-US" dirty="0"/>
              <a:t>Verification IP Arm Ltd, Sheffield Office (UK)</a:t>
            </a:r>
          </a:p>
          <a:p>
            <a:pPr lvl="1"/>
            <a:r>
              <a:rPr lang="en-US" dirty="0"/>
              <a:t>Develop Bus Functional Models (BFMs) and Verification IP for AMBA protocols</a:t>
            </a:r>
          </a:p>
          <a:p>
            <a:pPr lvl="1"/>
            <a:r>
              <a:rPr lang="en-US" dirty="0"/>
              <a:t>Used to verify RTL and AMBA Specifications</a:t>
            </a:r>
          </a:p>
          <a:p>
            <a:r>
              <a:rPr lang="en-US" dirty="0"/>
              <a:t>Developed in UVM</a:t>
            </a:r>
          </a:p>
          <a:p>
            <a:pPr lvl="1"/>
            <a:r>
              <a:rPr lang="en-US" dirty="0"/>
              <a:t>Moved from C++ components</a:t>
            </a:r>
          </a:p>
          <a:p>
            <a:pPr lvl="1"/>
            <a:endParaRPr lang="en-US" dirty="0"/>
          </a:p>
        </p:txBody>
      </p:sp>
      <p:pic>
        <p:nvPicPr>
          <p:cNvPr id="5" name="Content Placeholder 4">
            <a:extLst>
              <a:ext uri="{FF2B5EF4-FFF2-40B4-BE49-F238E27FC236}">
                <a16:creationId xmlns:a16="http://schemas.microsoft.com/office/drawing/2014/main" id="{9820F5DC-CFC3-4251-5F8A-814C3E7A2134}"/>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507678" y="1960206"/>
            <a:ext cx="4846122" cy="3218128"/>
          </a:xfrm>
          <a:prstGeom prst="rect">
            <a:avLst/>
          </a:prstGeom>
        </p:spPr>
      </p:pic>
    </p:spTree>
    <p:extLst>
      <p:ext uri="{BB962C8B-B14F-4D97-AF65-F5344CB8AC3E}">
        <p14:creationId xmlns:p14="http://schemas.microsoft.com/office/powerpoint/2010/main" val="2585993498"/>
      </p:ext>
    </p:extLst>
  </p:cSld>
  <p:clrMapOvr>
    <a:masterClrMapping/>
  </p:clrMapOvr>
  <mc:AlternateContent xmlns:mc="http://schemas.openxmlformats.org/markup-compatibility/2006">
    <mc:Choice xmlns:p14="http://schemas.microsoft.com/office/powerpoint/2010/main" Requires="p14">
      <p:transition spd="slow" p14:dur="2000" advTm="39107"/>
    </mc:Choice>
    <mc:Fallback>
      <p:transition spd="slow" advTm="391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016F-82E1-4F89-A08D-586A3B508239}"/>
              </a:ext>
            </a:extLst>
          </p:cNvPr>
          <p:cNvSpPr>
            <a:spLocks noGrp="1"/>
          </p:cNvSpPr>
          <p:nvPr>
            <p:ph type="title"/>
          </p:nvPr>
        </p:nvSpPr>
        <p:spPr/>
        <p:txBody>
          <a:bodyPr/>
          <a:lstStyle/>
          <a:p>
            <a:r>
              <a:rPr lang="en-US" dirty="0"/>
              <a:t>Debug Messaging</a:t>
            </a:r>
          </a:p>
        </p:txBody>
      </p:sp>
      <p:sp>
        <p:nvSpPr>
          <p:cNvPr id="3" name="Content Placeholder 2">
            <a:extLst>
              <a:ext uri="{FF2B5EF4-FFF2-40B4-BE49-F238E27FC236}">
                <a16:creationId xmlns:a16="http://schemas.microsoft.com/office/drawing/2014/main" id="{1EFF8C5C-76A0-4BC0-82CE-8772427D9165}"/>
              </a:ext>
            </a:extLst>
          </p:cNvPr>
          <p:cNvSpPr>
            <a:spLocks noGrp="1"/>
          </p:cNvSpPr>
          <p:nvPr>
            <p:ph idx="1"/>
          </p:nvPr>
        </p:nvSpPr>
        <p:spPr/>
        <p:txBody>
          <a:bodyPr>
            <a:normAutofit/>
          </a:bodyPr>
          <a:lstStyle/>
          <a:p>
            <a:r>
              <a:rPr lang="en-US" dirty="0"/>
              <a:t>Customers like debug output</a:t>
            </a:r>
          </a:p>
          <a:p>
            <a:pPr lvl="1"/>
            <a:r>
              <a:rPr lang="en-US" dirty="0"/>
              <a:t>The more the merrier</a:t>
            </a:r>
          </a:p>
          <a:p>
            <a:pPr lvl="1"/>
            <a:r>
              <a:rPr lang="en-US" dirty="0"/>
              <a:t>Increasingly they’re not willing to breakpoint and step through the code</a:t>
            </a:r>
          </a:p>
          <a:p>
            <a:r>
              <a:rPr lang="en-US" dirty="0"/>
              <a:t>The BFMs have grown ever more complex</a:t>
            </a:r>
          </a:p>
          <a:p>
            <a:pPr lvl="1"/>
            <a:r>
              <a:rPr lang="en-US" dirty="0"/>
              <a:t>Information overload</a:t>
            </a:r>
          </a:p>
        </p:txBody>
      </p:sp>
    </p:spTree>
    <p:extLst>
      <p:ext uri="{BB962C8B-B14F-4D97-AF65-F5344CB8AC3E}">
        <p14:creationId xmlns:p14="http://schemas.microsoft.com/office/powerpoint/2010/main" val="3511488716"/>
      </p:ext>
    </p:extLst>
  </p:cSld>
  <p:clrMapOvr>
    <a:masterClrMapping/>
  </p:clrMapOvr>
  <mc:AlternateContent xmlns:mc="http://schemas.openxmlformats.org/markup-compatibility/2006">
    <mc:Choice xmlns:p14="http://schemas.microsoft.com/office/powerpoint/2010/main" Requires="p14">
      <p:transition spd="slow" p14:dur="2000" advTm="44404"/>
    </mc:Choice>
    <mc:Fallback>
      <p:transition spd="slow" advTm="444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AA58-066A-60EC-7348-16B6D15F3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4B65C-9409-3CD8-50A6-8B3DC16D299D}"/>
              </a:ext>
            </a:extLst>
          </p:cNvPr>
          <p:cNvSpPr>
            <a:spLocks noGrp="1"/>
          </p:cNvSpPr>
          <p:nvPr>
            <p:ph type="title"/>
          </p:nvPr>
        </p:nvSpPr>
        <p:spPr/>
        <p:txBody>
          <a:bodyPr/>
          <a:lstStyle/>
          <a:p>
            <a:r>
              <a:rPr lang="en-US" dirty="0"/>
              <a:t>Blinded by Information</a:t>
            </a:r>
          </a:p>
        </p:txBody>
      </p:sp>
      <p:sp>
        <p:nvSpPr>
          <p:cNvPr id="3" name="Content Placeholder 2">
            <a:extLst>
              <a:ext uri="{FF2B5EF4-FFF2-40B4-BE49-F238E27FC236}">
                <a16:creationId xmlns:a16="http://schemas.microsoft.com/office/drawing/2014/main" id="{7A078DB3-7099-1351-9E0C-02CA4CE73BDC}"/>
              </a:ext>
            </a:extLst>
          </p:cNvPr>
          <p:cNvSpPr>
            <a:spLocks noGrp="1"/>
          </p:cNvSpPr>
          <p:nvPr>
            <p:ph idx="1"/>
          </p:nvPr>
        </p:nvSpPr>
        <p:spPr/>
        <p:txBody>
          <a:bodyPr>
            <a:normAutofit/>
          </a:bodyPr>
          <a:lstStyle/>
          <a:p>
            <a:r>
              <a:rPr lang="en-US" dirty="0"/>
              <a:t>Where to begin?</a:t>
            </a:r>
          </a:p>
          <a:p>
            <a:pPr lvl="1"/>
            <a:r>
              <a:rPr lang="en-US" dirty="0"/>
              <a:t>Akin to finding a single tree in a forest</a:t>
            </a:r>
          </a:p>
        </p:txBody>
      </p:sp>
      <p:pic>
        <p:nvPicPr>
          <p:cNvPr id="4" name="Picture 3">
            <a:extLst>
              <a:ext uri="{FF2B5EF4-FFF2-40B4-BE49-F238E27FC236}">
                <a16:creationId xmlns:a16="http://schemas.microsoft.com/office/drawing/2014/main" id="{8F28736A-E6E3-E6BE-649A-B8F92AD95CD6}"/>
              </a:ext>
            </a:extLst>
          </p:cNvPr>
          <p:cNvPicPr>
            <a:picLocks noChangeAspect="1"/>
          </p:cNvPicPr>
          <p:nvPr/>
        </p:nvPicPr>
        <p:blipFill>
          <a:blip r:embed="rId3"/>
          <a:stretch>
            <a:fillRect/>
          </a:stretch>
        </p:blipFill>
        <p:spPr>
          <a:xfrm>
            <a:off x="1614763" y="2891284"/>
            <a:ext cx="3845549" cy="2553685"/>
          </a:xfrm>
          <a:prstGeom prst="rect">
            <a:avLst/>
          </a:prstGeom>
        </p:spPr>
      </p:pic>
      <p:pic>
        <p:nvPicPr>
          <p:cNvPr id="5" name="Picture 4">
            <a:extLst>
              <a:ext uri="{FF2B5EF4-FFF2-40B4-BE49-F238E27FC236}">
                <a16:creationId xmlns:a16="http://schemas.microsoft.com/office/drawing/2014/main" id="{8DF8C8CC-C65B-A89C-1C5B-CA996C8955AA}"/>
              </a:ext>
            </a:extLst>
          </p:cNvPr>
          <p:cNvPicPr>
            <a:picLocks noChangeAspect="1"/>
          </p:cNvPicPr>
          <p:nvPr/>
        </p:nvPicPr>
        <p:blipFill>
          <a:blip r:embed="rId4"/>
          <a:srcRect b="7710"/>
          <a:stretch/>
        </p:blipFill>
        <p:spPr>
          <a:xfrm>
            <a:off x="6887858" y="2891284"/>
            <a:ext cx="3689379" cy="2553685"/>
          </a:xfrm>
          <a:prstGeom prst="rect">
            <a:avLst/>
          </a:prstGeom>
        </p:spPr>
      </p:pic>
    </p:spTree>
    <p:extLst>
      <p:ext uri="{BB962C8B-B14F-4D97-AF65-F5344CB8AC3E}">
        <p14:creationId xmlns:p14="http://schemas.microsoft.com/office/powerpoint/2010/main" val="3187619012"/>
      </p:ext>
    </p:extLst>
  </p:cSld>
  <p:clrMapOvr>
    <a:masterClrMapping/>
  </p:clrMapOvr>
  <mc:AlternateContent xmlns:mc="http://schemas.openxmlformats.org/markup-compatibility/2006">
    <mc:Choice xmlns:p14="http://schemas.microsoft.com/office/powerpoint/2010/main" Requires="p14">
      <p:transition spd="slow" p14:dur="2000" advTm="31798"/>
    </mc:Choice>
    <mc:Fallback>
      <p:transition spd="slow" advTm="3179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CDBF1-A559-4652-0445-1A58CFB9F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226DF-FCF6-7F41-4C6D-5AD64FDCAF9F}"/>
              </a:ext>
            </a:extLst>
          </p:cNvPr>
          <p:cNvSpPr>
            <a:spLocks noGrp="1"/>
          </p:cNvSpPr>
          <p:nvPr>
            <p:ph type="title"/>
          </p:nvPr>
        </p:nvSpPr>
        <p:spPr/>
        <p:txBody>
          <a:bodyPr/>
          <a:lstStyle/>
          <a:p>
            <a:r>
              <a:rPr lang="en-US" dirty="0"/>
              <a:t>Debug Message Filtering</a:t>
            </a:r>
          </a:p>
        </p:txBody>
      </p:sp>
      <p:sp>
        <p:nvSpPr>
          <p:cNvPr id="3" name="Content Placeholder 2">
            <a:extLst>
              <a:ext uri="{FF2B5EF4-FFF2-40B4-BE49-F238E27FC236}">
                <a16:creationId xmlns:a16="http://schemas.microsoft.com/office/drawing/2014/main" id="{D7180EBA-E503-9ED5-D835-C0CA06D3F30F}"/>
              </a:ext>
            </a:extLst>
          </p:cNvPr>
          <p:cNvSpPr>
            <a:spLocks noGrp="1"/>
          </p:cNvSpPr>
          <p:nvPr>
            <p:ph idx="1"/>
          </p:nvPr>
        </p:nvSpPr>
        <p:spPr/>
        <p:txBody>
          <a:bodyPr>
            <a:normAutofit/>
          </a:bodyPr>
          <a:lstStyle/>
          <a:p>
            <a:r>
              <a:rPr lang="en-US" dirty="0"/>
              <a:t>Targeted UVM Verbosity Escalation is about filtering messages</a:t>
            </a:r>
          </a:p>
          <a:p>
            <a:pPr lvl="1"/>
            <a:r>
              <a:rPr lang="en-US" dirty="0"/>
              <a:t>But UVM already provides mechanisms to filter messages</a:t>
            </a:r>
          </a:p>
          <a:p>
            <a:pPr lvl="2"/>
            <a:r>
              <a:rPr lang="en-US" dirty="0"/>
              <a:t>Debug IDs</a:t>
            </a:r>
          </a:p>
          <a:p>
            <a:pPr lvl="2"/>
            <a:r>
              <a:rPr lang="en-US" dirty="0"/>
              <a:t>Report Catcher</a:t>
            </a:r>
          </a:p>
          <a:p>
            <a:r>
              <a:rPr lang="en-US" dirty="0"/>
              <a:t>Why another filtering mechanism?</a:t>
            </a:r>
          </a:p>
        </p:txBody>
      </p:sp>
    </p:spTree>
    <p:extLst>
      <p:ext uri="{BB962C8B-B14F-4D97-AF65-F5344CB8AC3E}">
        <p14:creationId xmlns:p14="http://schemas.microsoft.com/office/powerpoint/2010/main" val="3030244708"/>
      </p:ext>
    </p:extLst>
  </p:cSld>
  <p:clrMapOvr>
    <a:masterClrMapping/>
  </p:clrMapOvr>
  <mc:AlternateContent xmlns:mc="http://schemas.openxmlformats.org/markup-compatibility/2006">
    <mc:Choice xmlns:p14="http://schemas.microsoft.com/office/powerpoint/2010/main" Requires="p14">
      <p:transition spd="slow" p14:dur="2000" advTm="40514"/>
    </mc:Choice>
    <mc:Fallback>
      <p:transition spd="slow" advTm="4051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22D6-0E9F-45C2-B410-90E4DB4480E5}"/>
              </a:ext>
            </a:extLst>
          </p:cNvPr>
          <p:cNvSpPr>
            <a:spLocks noGrp="1"/>
          </p:cNvSpPr>
          <p:nvPr>
            <p:ph type="title"/>
          </p:nvPr>
        </p:nvSpPr>
        <p:spPr/>
        <p:txBody>
          <a:bodyPr/>
          <a:lstStyle/>
          <a:p>
            <a:r>
              <a:rPr lang="en-US" dirty="0"/>
              <a:t>Address Based Debug Example</a:t>
            </a:r>
          </a:p>
        </p:txBody>
      </p:sp>
      <p:sp>
        <p:nvSpPr>
          <p:cNvPr id="3" name="Content Placeholder 2">
            <a:extLst>
              <a:ext uri="{FF2B5EF4-FFF2-40B4-BE49-F238E27FC236}">
                <a16:creationId xmlns:a16="http://schemas.microsoft.com/office/drawing/2014/main" id="{A574FF79-9028-413E-9AA9-288C2D08FC1F}"/>
              </a:ext>
            </a:extLst>
          </p:cNvPr>
          <p:cNvSpPr>
            <a:spLocks noGrp="1"/>
          </p:cNvSpPr>
          <p:nvPr>
            <p:ph idx="1"/>
          </p:nvPr>
        </p:nvSpPr>
        <p:spPr/>
        <p:txBody>
          <a:bodyPr>
            <a:normAutofit/>
          </a:bodyPr>
          <a:lstStyle/>
          <a:p>
            <a:r>
              <a:rPr lang="en-US" dirty="0"/>
              <a:t>False-sharing tests dealt with data-corruption scenarios</a:t>
            </a:r>
          </a:p>
          <a:p>
            <a:pPr lvl="1"/>
            <a:r>
              <a:rPr lang="en-US" dirty="0"/>
              <a:t>Only interested on transactions on a particular address</a:t>
            </a:r>
          </a:p>
          <a:p>
            <a:pPr lvl="1"/>
            <a:r>
              <a:rPr lang="en-US" dirty="0"/>
              <a:t>Affects multiple Debug IDs</a:t>
            </a:r>
          </a:p>
          <a:p>
            <a:r>
              <a:rPr lang="en-US" dirty="0"/>
              <a:t>Started by naively filtering messages in code (C++ heritage)</a:t>
            </a:r>
          </a:p>
          <a:p>
            <a:pPr lvl="1"/>
            <a:r>
              <a:rPr lang="en-US" dirty="0"/>
              <a:t>Messages would disappear if simulation verbosity changed</a:t>
            </a:r>
          </a:p>
          <a:p>
            <a:pPr lvl="1"/>
            <a:r>
              <a:rPr lang="en-US" dirty="0"/>
              <a:t>Rapidly changed to altering the verbosity instead</a:t>
            </a:r>
          </a:p>
          <a:p>
            <a:r>
              <a:rPr lang="en-US" dirty="0"/>
              <a:t>Needed a method of getting the address to all components</a:t>
            </a:r>
          </a:p>
          <a:p>
            <a:pPr lvl="1"/>
            <a:r>
              <a:rPr lang="en-US" dirty="0"/>
              <a:t>Config-DB – Configurable by component!</a:t>
            </a:r>
          </a:p>
          <a:p>
            <a:pPr lvl="1"/>
            <a:r>
              <a:rPr lang="en-US" dirty="0"/>
              <a:t>Injected as a </a:t>
            </a:r>
            <a:r>
              <a:rPr lang="en-US" dirty="0" err="1"/>
              <a:t>plusarg</a:t>
            </a:r>
            <a:r>
              <a:rPr lang="en-US" dirty="0"/>
              <a:t> on the command line</a:t>
            </a:r>
          </a:p>
        </p:txBody>
      </p:sp>
    </p:spTree>
    <p:extLst>
      <p:ext uri="{BB962C8B-B14F-4D97-AF65-F5344CB8AC3E}">
        <p14:creationId xmlns:p14="http://schemas.microsoft.com/office/powerpoint/2010/main" val="1854834891"/>
      </p:ext>
    </p:extLst>
  </p:cSld>
  <p:clrMapOvr>
    <a:masterClrMapping/>
  </p:clrMapOvr>
  <mc:AlternateContent xmlns:mc="http://schemas.openxmlformats.org/markup-compatibility/2006">
    <mc:Choice xmlns:p14="http://schemas.microsoft.com/office/powerpoint/2010/main" Requires="p14">
      <p:transition spd="slow" p14:dur="2000" advTm="151894"/>
    </mc:Choice>
    <mc:Fallback>
      <p:transition spd="slow" advTm="15189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F287-2191-8E02-FF95-CF264E65E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40648-4A16-4258-6C5C-AA6FE40FF8B4}"/>
              </a:ext>
            </a:extLst>
          </p:cNvPr>
          <p:cNvSpPr>
            <a:spLocks noGrp="1"/>
          </p:cNvSpPr>
          <p:nvPr>
            <p:ph type="title"/>
          </p:nvPr>
        </p:nvSpPr>
        <p:spPr/>
        <p:txBody>
          <a:bodyPr/>
          <a:lstStyle/>
          <a:p>
            <a:r>
              <a:rPr lang="en-US" dirty="0"/>
              <a:t>Simulation Performance</a:t>
            </a:r>
          </a:p>
        </p:txBody>
      </p:sp>
      <p:sp>
        <p:nvSpPr>
          <p:cNvPr id="3" name="Content Placeholder 2">
            <a:extLst>
              <a:ext uri="{FF2B5EF4-FFF2-40B4-BE49-F238E27FC236}">
                <a16:creationId xmlns:a16="http://schemas.microsoft.com/office/drawing/2014/main" id="{6955C77B-DDFD-A1A0-92AB-6E5BDB2E8AC2}"/>
              </a:ext>
            </a:extLst>
          </p:cNvPr>
          <p:cNvSpPr>
            <a:spLocks noGrp="1"/>
          </p:cNvSpPr>
          <p:nvPr>
            <p:ph idx="1"/>
          </p:nvPr>
        </p:nvSpPr>
        <p:spPr>
          <a:xfrm>
            <a:off x="838200" y="1825625"/>
            <a:ext cx="10515600" cy="4253057"/>
          </a:xfrm>
        </p:spPr>
        <p:txBody>
          <a:bodyPr>
            <a:normAutofit/>
          </a:bodyPr>
          <a:lstStyle/>
          <a:p>
            <a:r>
              <a:rPr lang="en-US" dirty="0"/>
              <a:t>Address based debug worked well for a decade</a:t>
            </a:r>
          </a:p>
          <a:p>
            <a:r>
              <a:rPr lang="en-US" dirty="0"/>
              <a:t>Lifestyle inflation</a:t>
            </a:r>
          </a:p>
          <a:p>
            <a:pPr lvl="1"/>
            <a:r>
              <a:rPr lang="en-US" dirty="0"/>
              <a:t>More and more debug output added</a:t>
            </a:r>
          </a:p>
          <a:p>
            <a:pPr lvl="2"/>
            <a:r>
              <a:rPr lang="en-US" dirty="0"/>
              <a:t>Larger files</a:t>
            </a:r>
          </a:p>
          <a:p>
            <a:pPr lvl="2"/>
            <a:r>
              <a:rPr lang="en-US" dirty="0"/>
              <a:t>Searching the logs became an issue</a:t>
            </a:r>
          </a:p>
          <a:p>
            <a:r>
              <a:rPr lang="en-US" dirty="0"/>
              <a:t>Biggest user complaint was our VIP/BFMs were too slow</a:t>
            </a:r>
          </a:p>
          <a:p>
            <a:pPr lvl="1"/>
            <a:r>
              <a:rPr lang="en-US" dirty="0"/>
              <a:t>UVM “Tax” started creeping into conversations</a:t>
            </a:r>
          </a:p>
          <a:p>
            <a:pPr lvl="2"/>
            <a:r>
              <a:rPr lang="en-US" dirty="0"/>
              <a:t>Regressions run with full debug enabled to avoid having to re-run</a:t>
            </a:r>
          </a:p>
          <a:p>
            <a:pPr lvl="2"/>
            <a:r>
              <a:rPr lang="en-US" dirty="0"/>
              <a:t>Cloud usage highlighted high costs</a:t>
            </a:r>
          </a:p>
        </p:txBody>
      </p:sp>
    </p:spTree>
    <p:extLst>
      <p:ext uri="{BB962C8B-B14F-4D97-AF65-F5344CB8AC3E}">
        <p14:creationId xmlns:p14="http://schemas.microsoft.com/office/powerpoint/2010/main" val="3426512862"/>
      </p:ext>
    </p:extLst>
  </p:cSld>
  <p:clrMapOvr>
    <a:masterClrMapping/>
  </p:clrMapOvr>
  <mc:AlternateContent xmlns:mc="http://schemas.openxmlformats.org/markup-compatibility/2006">
    <mc:Choice xmlns:p14="http://schemas.microsoft.com/office/powerpoint/2010/main" Requires="p14">
      <p:transition spd="slow" p14:dur="2000" advTm="100260"/>
    </mc:Choice>
    <mc:Fallback>
      <p:transition spd="slow" advTm="1002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B6B99-8379-F320-4CD4-FD7B3BFA8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0208B-5DE5-6CC7-6991-A3D9228927D4}"/>
              </a:ext>
            </a:extLst>
          </p:cNvPr>
          <p:cNvSpPr>
            <a:spLocks noGrp="1"/>
          </p:cNvSpPr>
          <p:nvPr>
            <p:ph type="title"/>
          </p:nvPr>
        </p:nvSpPr>
        <p:spPr/>
        <p:txBody>
          <a:bodyPr/>
          <a:lstStyle/>
          <a:p>
            <a:r>
              <a:rPr lang="en-US" dirty="0"/>
              <a:t>Benchmarking</a:t>
            </a:r>
          </a:p>
        </p:txBody>
      </p:sp>
      <p:sp>
        <p:nvSpPr>
          <p:cNvPr id="3" name="Content Placeholder 2">
            <a:extLst>
              <a:ext uri="{FF2B5EF4-FFF2-40B4-BE49-F238E27FC236}">
                <a16:creationId xmlns:a16="http://schemas.microsoft.com/office/drawing/2014/main" id="{D36F278C-55DD-9920-5FE4-EA6A377B4DC8}"/>
              </a:ext>
            </a:extLst>
          </p:cNvPr>
          <p:cNvSpPr>
            <a:spLocks noGrp="1"/>
          </p:cNvSpPr>
          <p:nvPr>
            <p:ph idx="1"/>
          </p:nvPr>
        </p:nvSpPr>
        <p:spPr/>
        <p:txBody>
          <a:bodyPr>
            <a:normAutofit/>
          </a:bodyPr>
          <a:lstStyle/>
          <a:p>
            <a:r>
              <a:rPr lang="en-US" dirty="0"/>
              <a:t>Started by benchmarking time taken to create a debug message</a:t>
            </a:r>
          </a:p>
          <a:p>
            <a:pPr lvl="1"/>
            <a:r>
              <a:rPr lang="en-US" dirty="0" err="1"/>
              <a:t>do_print</a:t>
            </a:r>
            <a:r>
              <a:rPr lang="en-US" dirty="0"/>
              <a:t> vs convert2string</a:t>
            </a:r>
          </a:p>
          <a:p>
            <a:r>
              <a:rPr lang="en-US" dirty="0"/>
              <a:t>Profiler results became misleading</a:t>
            </a:r>
          </a:p>
          <a:p>
            <a:pPr lvl="1"/>
            <a:r>
              <a:rPr lang="en-US" dirty="0"/>
              <a:t>Wall-clock times not aligning with time in simulation</a:t>
            </a:r>
          </a:p>
          <a:p>
            <a:r>
              <a:rPr lang="en-US" dirty="0"/>
              <a:t>Cost of Address Debug?</a:t>
            </a:r>
          </a:p>
          <a:p>
            <a:pPr lvl="1"/>
            <a:r>
              <a:rPr lang="en-US" dirty="0"/>
              <a:t>Fractions of a second</a:t>
            </a:r>
          </a:p>
        </p:txBody>
      </p:sp>
    </p:spTree>
    <p:extLst>
      <p:ext uri="{BB962C8B-B14F-4D97-AF65-F5344CB8AC3E}">
        <p14:creationId xmlns:p14="http://schemas.microsoft.com/office/powerpoint/2010/main" val="3300616445"/>
      </p:ext>
    </p:extLst>
  </p:cSld>
  <p:clrMapOvr>
    <a:masterClrMapping/>
  </p:clrMapOvr>
  <mc:AlternateContent xmlns:mc="http://schemas.openxmlformats.org/markup-compatibility/2006">
    <mc:Choice xmlns:p14="http://schemas.microsoft.com/office/powerpoint/2010/main" Requires="p14">
      <p:transition spd="slow" p14:dur="2000" advTm="100064"/>
    </mc:Choice>
    <mc:Fallback>
      <p:transition spd="slow" advTm="10006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801EE-AB02-AC44-1D14-EC44CF0CD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3E771-20BB-BA3C-DC75-3CC6988478BC}"/>
              </a:ext>
            </a:extLst>
          </p:cNvPr>
          <p:cNvSpPr>
            <a:spLocks noGrp="1"/>
          </p:cNvSpPr>
          <p:nvPr>
            <p:ph type="title"/>
          </p:nvPr>
        </p:nvSpPr>
        <p:spPr/>
        <p:txBody>
          <a:bodyPr/>
          <a:lstStyle/>
          <a:p>
            <a:r>
              <a:rPr lang="en-US" dirty="0"/>
              <a:t>UVM Tax is a String Tax</a:t>
            </a:r>
          </a:p>
        </p:txBody>
      </p:sp>
      <p:sp>
        <p:nvSpPr>
          <p:cNvPr id="3" name="Content Placeholder 2">
            <a:extLst>
              <a:ext uri="{FF2B5EF4-FFF2-40B4-BE49-F238E27FC236}">
                <a16:creationId xmlns:a16="http://schemas.microsoft.com/office/drawing/2014/main" id="{EC2DEDEE-8EF2-B3CA-694F-93C286510C22}"/>
              </a:ext>
            </a:extLst>
          </p:cNvPr>
          <p:cNvSpPr>
            <a:spLocks noGrp="1"/>
          </p:cNvSpPr>
          <p:nvPr>
            <p:ph idx="1"/>
          </p:nvPr>
        </p:nvSpPr>
        <p:spPr/>
        <p:txBody>
          <a:bodyPr>
            <a:normAutofit/>
          </a:bodyPr>
          <a:lstStyle/>
          <a:p>
            <a:r>
              <a:rPr lang="en-US" dirty="0"/>
              <a:t>The filer consumed most simulation time</a:t>
            </a:r>
          </a:p>
          <a:p>
            <a:r>
              <a:rPr lang="en-US" dirty="0"/>
              <a:t>Creating the debug messages was also expensive</a:t>
            </a:r>
          </a:p>
          <a:p>
            <a:pPr lvl="1"/>
            <a:r>
              <a:rPr lang="en-US" dirty="0"/>
              <a:t>Much cheaper than writing to storage</a:t>
            </a:r>
          </a:p>
          <a:p>
            <a:pPr lvl="1"/>
            <a:r>
              <a:rPr lang="en-US" dirty="0"/>
              <a:t>Doesn’t include cost of searching the message for selective filtering…</a:t>
            </a:r>
          </a:p>
          <a:p>
            <a:pPr marL="0" indent="0">
              <a:buNone/>
            </a:pPr>
            <a:endParaRPr lang="en-US" dirty="0"/>
          </a:p>
        </p:txBody>
      </p:sp>
      <p:graphicFrame>
        <p:nvGraphicFramePr>
          <p:cNvPr id="4" name="Table 3">
            <a:extLst>
              <a:ext uri="{FF2B5EF4-FFF2-40B4-BE49-F238E27FC236}">
                <a16:creationId xmlns:a16="http://schemas.microsoft.com/office/drawing/2014/main" id="{20494D5F-B84F-44DF-27C3-A6BE8DE3A619}"/>
              </a:ext>
            </a:extLst>
          </p:cNvPr>
          <p:cNvGraphicFramePr>
            <a:graphicFrameLocks noGrp="1"/>
          </p:cNvGraphicFramePr>
          <p:nvPr>
            <p:extLst>
              <p:ext uri="{D42A27DB-BD31-4B8C-83A1-F6EECF244321}">
                <p14:modId xmlns:p14="http://schemas.microsoft.com/office/powerpoint/2010/main" val="2319184057"/>
              </p:ext>
            </p:extLst>
          </p:nvPr>
        </p:nvGraphicFramePr>
        <p:xfrm>
          <a:off x="684068" y="3929352"/>
          <a:ext cx="10823864" cy="1634871"/>
        </p:xfrm>
        <a:graphic>
          <a:graphicData uri="http://schemas.openxmlformats.org/drawingml/2006/table">
            <a:tbl>
              <a:tblPr firstRow="1" firstCol="1" bandRow="1">
                <a:tableStyleId>{5C22544A-7EE6-4342-B048-85BDC9FD1C3A}</a:tableStyleId>
              </a:tblPr>
              <a:tblGrid>
                <a:gridCol w="2734056">
                  <a:extLst>
                    <a:ext uri="{9D8B030D-6E8A-4147-A177-3AD203B41FA5}">
                      <a16:colId xmlns:a16="http://schemas.microsoft.com/office/drawing/2014/main" val="4133410512"/>
                    </a:ext>
                  </a:extLst>
                </a:gridCol>
                <a:gridCol w="2076935">
                  <a:extLst>
                    <a:ext uri="{9D8B030D-6E8A-4147-A177-3AD203B41FA5}">
                      <a16:colId xmlns:a16="http://schemas.microsoft.com/office/drawing/2014/main" val="2094690765"/>
                    </a:ext>
                  </a:extLst>
                </a:gridCol>
                <a:gridCol w="3667991">
                  <a:extLst>
                    <a:ext uri="{9D8B030D-6E8A-4147-A177-3AD203B41FA5}">
                      <a16:colId xmlns:a16="http://schemas.microsoft.com/office/drawing/2014/main" val="3567438024"/>
                    </a:ext>
                  </a:extLst>
                </a:gridCol>
                <a:gridCol w="2344882">
                  <a:extLst>
                    <a:ext uri="{9D8B030D-6E8A-4147-A177-3AD203B41FA5}">
                      <a16:colId xmlns:a16="http://schemas.microsoft.com/office/drawing/2014/main" val="4048876477"/>
                    </a:ext>
                  </a:extLst>
                </a:gridCol>
              </a:tblGrid>
              <a:tr h="401434">
                <a:tc>
                  <a:txBody>
                    <a:bodyPr/>
                    <a:lstStyle/>
                    <a:p>
                      <a:pPr marL="220980" indent="-228600">
                        <a:lnSpc>
                          <a:spcPct val="150000"/>
                        </a:lnSpc>
                        <a:spcBef>
                          <a:spcPts val="600"/>
                        </a:spcBef>
                        <a:tabLst>
                          <a:tab pos="228600" algn="l"/>
                        </a:tabLst>
                      </a:pPr>
                      <a:r>
                        <a:rPr lang="en-US" sz="2000" spc="-40" dirty="0">
                          <a:effectLst/>
                        </a:rPr>
                        <a:t> </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UVM_NONE</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UVM_FULL (UVM_NO_ACTION)</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UVM_FULL</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67924558"/>
                  </a:ext>
                </a:extLst>
              </a:tr>
              <a:tr h="401434">
                <a:tc>
                  <a:txBody>
                    <a:bodyPr/>
                    <a:lstStyle/>
                    <a:p>
                      <a:pPr marL="220980" indent="-228600">
                        <a:lnSpc>
                          <a:spcPct val="150000"/>
                        </a:lnSpc>
                        <a:spcBef>
                          <a:spcPts val="600"/>
                        </a:spcBef>
                        <a:tabLst>
                          <a:tab pos="228600" algn="l"/>
                        </a:tabLst>
                      </a:pPr>
                      <a:r>
                        <a:rPr lang="en-US" sz="2000" spc="-40" dirty="0">
                          <a:effectLst/>
                        </a:rPr>
                        <a:t>Simulation time (s) </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17.64</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58.11</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b="1" spc="-40" dirty="0">
                          <a:effectLst/>
                        </a:rPr>
                        <a:t>1822</a:t>
                      </a:r>
                      <a:endParaRPr lang="en-GB" sz="2000" b="1"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78330407"/>
                  </a:ext>
                </a:extLst>
              </a:tr>
              <a:tr h="401434">
                <a:tc>
                  <a:txBody>
                    <a:bodyPr/>
                    <a:lstStyle/>
                    <a:p>
                      <a:pPr marL="220980" indent="-228600">
                        <a:lnSpc>
                          <a:spcPct val="150000"/>
                        </a:lnSpc>
                        <a:spcBef>
                          <a:spcPts val="600"/>
                        </a:spcBef>
                        <a:tabLst>
                          <a:tab pos="228600" algn="l"/>
                        </a:tabLst>
                      </a:pPr>
                      <a:r>
                        <a:rPr lang="en-US" sz="2000" spc="-40" dirty="0">
                          <a:effectLst/>
                        </a:rPr>
                        <a:t>Log size (</a:t>
                      </a:r>
                      <a:r>
                        <a:rPr lang="en-US" sz="2000" spc="-40" dirty="0" err="1">
                          <a:effectLst/>
                        </a:rPr>
                        <a:t>Kb</a:t>
                      </a:r>
                      <a:r>
                        <a:rPr lang="en-US" sz="2000" spc="-40" dirty="0">
                          <a:effectLst/>
                        </a:rPr>
                        <a:t>)</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24.8</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spc="-40" dirty="0">
                          <a:effectLst/>
                        </a:rPr>
                        <a:t>64.5</a:t>
                      </a:r>
                      <a:endParaRPr lang="en-GB" sz="2000" i="1" spc="-4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220980" indent="-228600" algn="ctr">
                        <a:lnSpc>
                          <a:spcPct val="150000"/>
                        </a:lnSpc>
                        <a:spcBef>
                          <a:spcPts val="600"/>
                        </a:spcBef>
                        <a:tabLst>
                          <a:tab pos="228600" algn="l"/>
                        </a:tabLst>
                      </a:pPr>
                      <a:r>
                        <a:rPr lang="en-US" sz="2000" b="1" spc="-40" dirty="0">
                          <a:effectLst/>
                        </a:rPr>
                        <a:t>523,641</a:t>
                      </a:r>
                      <a:endParaRPr lang="en-GB" sz="2000" b="1" i="1" spc="-4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3277900"/>
                  </a:ext>
                </a:extLst>
              </a:tr>
              <a:tr h="401434">
                <a:tc>
                  <a:txBody>
                    <a:bodyPr/>
                    <a:lstStyle/>
                    <a:p>
                      <a:pPr marL="220980" indent="-228600">
                        <a:lnSpc>
                          <a:spcPct val="150000"/>
                        </a:lnSpc>
                        <a:spcBef>
                          <a:spcPts val="600"/>
                        </a:spcBef>
                        <a:tabLst>
                          <a:tab pos="228600" algn="l"/>
                        </a:tabLst>
                      </a:pPr>
                      <a:r>
                        <a:rPr lang="en-GB" sz="2000" i="0" spc="-40" dirty="0">
                          <a:effectLst/>
                          <a:latin typeface="+mn-lt"/>
                          <a:ea typeface="Times New Roman" panose="02020603050405020304" pitchFamily="18" charset="0"/>
                        </a:rPr>
                        <a:t>Relative Time</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1x</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3.29x</a:t>
                      </a:r>
                    </a:p>
                  </a:txBody>
                  <a:tcPr marL="68580" marR="68580" marT="0" marB="0"/>
                </a:tc>
                <a:tc>
                  <a:txBody>
                    <a:bodyPr/>
                    <a:lstStyle/>
                    <a:p>
                      <a:pPr marL="220980" indent="-228600" algn="ctr">
                        <a:lnSpc>
                          <a:spcPct val="150000"/>
                        </a:lnSpc>
                        <a:spcBef>
                          <a:spcPts val="600"/>
                        </a:spcBef>
                        <a:tabLst>
                          <a:tab pos="228600" algn="l"/>
                        </a:tabLst>
                      </a:pPr>
                      <a:r>
                        <a:rPr lang="en-GB" sz="2000" b="1" i="0" spc="-40" dirty="0">
                          <a:effectLst/>
                          <a:latin typeface="+mn-lt"/>
                          <a:ea typeface="Times New Roman" panose="02020603050405020304" pitchFamily="18" charset="0"/>
                        </a:rPr>
                        <a:t>103.3x</a:t>
                      </a:r>
                    </a:p>
                  </a:txBody>
                  <a:tcPr marL="68580" marR="68580" marT="0" marB="0"/>
                </a:tc>
                <a:extLst>
                  <a:ext uri="{0D108BD9-81ED-4DB2-BD59-A6C34878D82A}">
                    <a16:rowId xmlns:a16="http://schemas.microsoft.com/office/drawing/2014/main" val="2742078913"/>
                  </a:ext>
                </a:extLst>
              </a:tr>
            </a:tbl>
          </a:graphicData>
        </a:graphic>
      </p:graphicFrame>
    </p:spTree>
    <p:extLst>
      <p:ext uri="{BB962C8B-B14F-4D97-AF65-F5344CB8AC3E}">
        <p14:creationId xmlns:p14="http://schemas.microsoft.com/office/powerpoint/2010/main" val="1323056674"/>
      </p:ext>
    </p:extLst>
  </p:cSld>
  <p:clrMapOvr>
    <a:masterClrMapping/>
  </p:clrMapOvr>
  <mc:AlternateContent xmlns:mc="http://schemas.openxmlformats.org/markup-compatibility/2006">
    <mc:Choice xmlns:p14="http://schemas.microsoft.com/office/powerpoint/2010/main" Requires="p14">
      <p:transition spd="slow" p14:dur="2000" advTm="135390"/>
    </mc:Choice>
    <mc:Fallback>
      <p:transition spd="slow" advTm="13539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2698</TotalTime>
  <Words>2837</Words>
  <Application>Microsoft Macintosh PowerPoint</Application>
  <PresentationFormat>Widescreen</PresentationFormat>
  <Paragraphs>283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Times New Roman</vt:lpstr>
      <vt:lpstr>Office Theme</vt:lpstr>
      <vt:lpstr>User Programmable Targeted UVM Debug Verbosity Escalation</vt:lpstr>
      <vt:lpstr>Background</vt:lpstr>
      <vt:lpstr>Debug Messaging</vt:lpstr>
      <vt:lpstr>Blinded by Information</vt:lpstr>
      <vt:lpstr>Debug Message Filtering</vt:lpstr>
      <vt:lpstr>Address Based Debug Example</vt:lpstr>
      <vt:lpstr>Simulation Performance</vt:lpstr>
      <vt:lpstr>Benchmarking</vt:lpstr>
      <vt:lpstr>UVM Tax is a String Tax</vt:lpstr>
      <vt:lpstr>Debug Cost – AMBA DTI B2B Testbench</vt:lpstr>
      <vt:lpstr>Faster Storage?</vt:lpstr>
      <vt:lpstr>User Targeted Debug Escalation</vt:lpstr>
      <vt:lpstr>Back to Basics</vt:lpstr>
      <vt:lpstr>Strings are Useful Sometimes</vt:lpstr>
      <vt:lpstr>Faster Execution</vt:lpstr>
      <vt:lpstr>Clearing the Forest</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Sam Mellor</cp:lastModifiedBy>
  <cp:revision>10</cp:revision>
  <dcterms:created xsi:type="dcterms:W3CDTF">2021-01-27T14:15:57Z</dcterms:created>
  <dcterms:modified xsi:type="dcterms:W3CDTF">2025-02-01T12:21:47Z</dcterms:modified>
</cp:coreProperties>
</file>