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61" r:id="rId3"/>
    <p:sldId id="2147479808" r:id="rId4"/>
    <p:sldId id="2147479806" r:id="rId5"/>
    <p:sldId id="2147479807" r:id="rId6"/>
    <p:sldId id="2147479809" r:id="rId7"/>
    <p:sldId id="2147479810" r:id="rId8"/>
    <p:sldId id="2147479811" r:id="rId9"/>
    <p:sldId id="2147479812" r:id="rId10"/>
    <p:sldId id="2147479814" r:id="rId11"/>
    <p:sldId id="2147479815" r:id="rId12"/>
    <p:sldId id="2147479813" r:id="rId13"/>
    <p:sldId id="2147479805" r:id="rId14"/>
    <p:sldId id="2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97" autoAdjust="0"/>
  </p:normalViewPr>
  <p:slideViewPr>
    <p:cSldViewPr snapToGrid="0">
      <p:cViewPr varScale="1">
        <p:scale>
          <a:sx n="101" d="100"/>
          <a:sy n="101" d="100"/>
        </p:scale>
        <p:origin x="234" y="102"/>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https://microncorp-my.sharepoint.com/personal/cbehera_micron_com/Documents/Data_src_for_pa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croncorp-my.sharepoint.com/personal/lferretti_micron_com/Documents/DVConTabl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icroncorp-my.sharepoint.com/personal/lferretti_micron_com/Documents/DVConTabl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Rechability Predictor Model </a:t>
            </a:r>
          </a:p>
        </c:rich>
      </c:tx>
      <c:layout>
        <c:manualLayout>
          <c:xMode val="edge"/>
          <c:yMode val="edge"/>
          <c:x val="0.36978625505341306"/>
          <c:y val="1.1810430252360124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6.8410513626419353E-2"/>
          <c:y val="0.13187641296156744"/>
          <c:w val="0.77418133932101318"/>
          <c:h val="0.4543674368513369"/>
        </c:manualLayout>
      </c:layout>
      <c:barChart>
        <c:barDir val="col"/>
        <c:grouping val="clustered"/>
        <c:varyColors val="0"/>
        <c:ser>
          <c:idx val="0"/>
          <c:order val="0"/>
          <c:tx>
            <c:strRef>
              <c:f>model!$C$1:$C$2</c:f>
              <c:strCache>
                <c:ptCount val="2"/>
                <c:pt idx="0">
                  <c:v>F1 Score</c:v>
                </c:pt>
                <c:pt idx="1">
                  <c:v>mean</c:v>
                </c:pt>
              </c:strCache>
            </c:strRef>
          </c:tx>
          <c:spPr>
            <a:solidFill>
              <a:srgbClr val="FF0000"/>
            </a:solidFill>
            <a:ln>
              <a:solidFill>
                <a:srgbClr val="FF0000"/>
              </a:solidFill>
            </a:ln>
            <a:effectLst/>
          </c:spPr>
          <c:invertIfNegative val="0"/>
          <c:errBars>
            <c:errBarType val="both"/>
            <c:errValType val="cust"/>
            <c:noEndCap val="0"/>
            <c:plus>
              <c:numRef>
                <c:f>model!$D$3:$D$23</c:f>
                <c:numCache>
                  <c:formatCode>General</c:formatCode>
                  <c:ptCount val="21"/>
                  <c:pt idx="0">
                    <c:v>0.40321000000000001</c:v>
                  </c:pt>
                  <c:pt idx="1">
                    <c:v>0.38742100000000002</c:v>
                  </c:pt>
                  <c:pt idx="2">
                    <c:v>0.58872100000000005</c:v>
                  </c:pt>
                  <c:pt idx="3">
                    <c:v>4.326E-2</c:v>
                  </c:pt>
                  <c:pt idx="4">
                    <c:v>4.3381999999999997E-2</c:v>
                  </c:pt>
                  <c:pt idx="5">
                    <c:v>0.37819700000000001</c:v>
                  </c:pt>
                  <c:pt idx="6">
                    <c:v>0.42255500000000001</c:v>
                  </c:pt>
                  <c:pt idx="7">
                    <c:v>0.374699</c:v>
                  </c:pt>
                  <c:pt idx="8">
                    <c:v>0.36440699999999998</c:v>
                  </c:pt>
                  <c:pt idx="9">
                    <c:v>0.393368</c:v>
                  </c:pt>
                  <c:pt idx="10">
                    <c:v>3.6672999999999997E-2</c:v>
                  </c:pt>
                  <c:pt idx="11">
                    <c:v>3.6740000000000002E-2</c:v>
                  </c:pt>
                  <c:pt idx="12">
                    <c:v>0.35138900000000001</c:v>
                  </c:pt>
                  <c:pt idx="13">
                    <c:v>0.411408</c:v>
                  </c:pt>
                  <c:pt idx="14">
                    <c:v>0.31567800000000001</c:v>
                  </c:pt>
                  <c:pt idx="15">
                    <c:v>0.31478899999999999</c:v>
                  </c:pt>
                  <c:pt idx="16">
                    <c:v>0.344362</c:v>
                  </c:pt>
                  <c:pt idx="17">
                    <c:v>4.8101999999999999E-2</c:v>
                  </c:pt>
                  <c:pt idx="18">
                    <c:v>4.8136999999999999E-2</c:v>
                  </c:pt>
                  <c:pt idx="19">
                    <c:v>0.29620200000000002</c:v>
                  </c:pt>
                  <c:pt idx="20">
                    <c:v>0.38122600000000001</c:v>
                  </c:pt>
                </c:numCache>
              </c:numRef>
            </c:plus>
            <c:minus>
              <c:numRef>
                <c:f>model!$D$3:$D$23</c:f>
                <c:numCache>
                  <c:formatCode>General</c:formatCode>
                  <c:ptCount val="21"/>
                  <c:pt idx="0">
                    <c:v>0.40321000000000001</c:v>
                  </c:pt>
                  <c:pt idx="1">
                    <c:v>0.38742100000000002</c:v>
                  </c:pt>
                  <c:pt idx="2">
                    <c:v>0.58872100000000005</c:v>
                  </c:pt>
                  <c:pt idx="3">
                    <c:v>4.326E-2</c:v>
                  </c:pt>
                  <c:pt idx="4">
                    <c:v>4.3381999999999997E-2</c:v>
                  </c:pt>
                  <c:pt idx="5">
                    <c:v>0.37819700000000001</c:v>
                  </c:pt>
                  <c:pt idx="6">
                    <c:v>0.42255500000000001</c:v>
                  </c:pt>
                  <c:pt idx="7">
                    <c:v>0.374699</c:v>
                  </c:pt>
                  <c:pt idx="8">
                    <c:v>0.36440699999999998</c:v>
                  </c:pt>
                  <c:pt idx="9">
                    <c:v>0.393368</c:v>
                  </c:pt>
                  <c:pt idx="10">
                    <c:v>3.6672999999999997E-2</c:v>
                  </c:pt>
                  <c:pt idx="11">
                    <c:v>3.6740000000000002E-2</c:v>
                  </c:pt>
                  <c:pt idx="12">
                    <c:v>0.35138900000000001</c:v>
                  </c:pt>
                  <c:pt idx="13">
                    <c:v>0.411408</c:v>
                  </c:pt>
                  <c:pt idx="14">
                    <c:v>0.31567800000000001</c:v>
                  </c:pt>
                  <c:pt idx="15">
                    <c:v>0.31478899999999999</c:v>
                  </c:pt>
                  <c:pt idx="16">
                    <c:v>0.344362</c:v>
                  </c:pt>
                  <c:pt idx="17">
                    <c:v>4.8101999999999999E-2</c:v>
                  </c:pt>
                  <c:pt idx="18">
                    <c:v>4.8136999999999999E-2</c:v>
                  </c:pt>
                  <c:pt idx="19">
                    <c:v>0.29620200000000002</c:v>
                  </c:pt>
                  <c:pt idx="20">
                    <c:v>0.38122600000000001</c:v>
                  </c:pt>
                </c:numCache>
              </c:numRef>
            </c:minus>
            <c:spPr>
              <a:noFill/>
              <a:ln w="12700" cap="flat" cmpd="sng" algn="ctr">
                <a:solidFill>
                  <a:schemeClr val="tx1">
                    <a:lumMod val="65000"/>
                    <a:lumOff val="35000"/>
                  </a:schemeClr>
                </a:solidFill>
                <a:round/>
              </a:ln>
              <a:effectLst/>
            </c:spPr>
          </c:errBars>
          <c:cat>
            <c:multiLvlStrRef>
              <c:f>model!$A$3:$B$23</c:f>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f>model!$C$3:$C$23</c:f>
              <c:numCache>
                <c:formatCode>0.000%</c:formatCode>
                <c:ptCount val="21"/>
                <c:pt idx="0">
                  <c:v>0.63250399999999996</c:v>
                </c:pt>
                <c:pt idx="1">
                  <c:v>0.62150300000000003</c:v>
                </c:pt>
                <c:pt idx="2">
                  <c:v>0.58872100000000005</c:v>
                </c:pt>
                <c:pt idx="3">
                  <c:v>0.92471899999999996</c:v>
                </c:pt>
                <c:pt idx="4">
                  <c:v>0.92471899999999996</c:v>
                </c:pt>
                <c:pt idx="5">
                  <c:v>0.65226499999999998</c:v>
                </c:pt>
                <c:pt idx="6">
                  <c:v>0.529505</c:v>
                </c:pt>
                <c:pt idx="7">
                  <c:v>0.68802300000000005</c:v>
                </c:pt>
                <c:pt idx="8">
                  <c:v>0.65786900000000004</c:v>
                </c:pt>
                <c:pt idx="9">
                  <c:v>0.64591699999999996</c:v>
                </c:pt>
                <c:pt idx="10">
                  <c:v>0.91594200000000003</c:v>
                </c:pt>
                <c:pt idx="11">
                  <c:v>0.91594200000000003</c:v>
                </c:pt>
                <c:pt idx="12">
                  <c:v>0.68656300000000003</c:v>
                </c:pt>
                <c:pt idx="13">
                  <c:v>0.58472900000000005</c:v>
                </c:pt>
                <c:pt idx="14">
                  <c:v>0.83211599999999997</c:v>
                </c:pt>
                <c:pt idx="15">
                  <c:v>0.81975799999999999</c:v>
                </c:pt>
                <c:pt idx="16">
                  <c:v>0.799203</c:v>
                </c:pt>
                <c:pt idx="17">
                  <c:v>0.96376799999999996</c:v>
                </c:pt>
                <c:pt idx="18">
                  <c:v>0.96376799999999996</c:v>
                </c:pt>
                <c:pt idx="19">
                  <c:v>0.83917200000000003</c:v>
                </c:pt>
                <c:pt idx="20">
                  <c:v>0.74434800000000001</c:v>
                </c:pt>
              </c:numCache>
            </c:numRef>
          </c:val>
          <c:extLst>
            <c:ext xmlns:c16="http://schemas.microsoft.com/office/drawing/2014/chart" uri="{C3380CC4-5D6E-409C-BE32-E72D297353CC}">
              <c16:uniqueId val="{00000000-94F3-42E1-96F7-63FFBD7E5666}"/>
            </c:ext>
          </c:extLst>
        </c:ser>
        <c:ser>
          <c:idx val="2"/>
          <c:order val="2"/>
          <c:tx>
            <c:strRef>
              <c:f>model!$E$1:$E$2</c:f>
              <c:strCache>
                <c:ptCount val="2"/>
                <c:pt idx="0">
                  <c:v>Accuracy</c:v>
                </c:pt>
                <c:pt idx="1">
                  <c:v>mean</c:v>
                </c:pt>
              </c:strCache>
            </c:strRef>
          </c:tx>
          <c:spPr>
            <a:solidFill>
              <a:schemeClr val="accent4"/>
            </a:solidFill>
            <a:ln>
              <a:solidFill>
                <a:schemeClr val="accent4"/>
              </a:solidFill>
            </a:ln>
            <a:effectLst/>
          </c:spPr>
          <c:invertIfNegative val="0"/>
          <c:errBars>
            <c:errBarType val="both"/>
            <c:errValType val="cust"/>
            <c:noEndCap val="0"/>
            <c:plus>
              <c:numRef>
                <c:f>model!$F$3:$F$23</c:f>
                <c:numCache>
                  <c:formatCode>General</c:formatCode>
                  <c:ptCount val="21"/>
                  <c:pt idx="0">
                    <c:v>0.60443400000000003</c:v>
                  </c:pt>
                  <c:pt idx="1">
                    <c:v>0.57342300000000002</c:v>
                  </c:pt>
                  <c:pt idx="2">
                    <c:v>0.599495</c:v>
                  </c:pt>
                  <c:pt idx="3">
                    <c:v>4.326E-2</c:v>
                  </c:pt>
                  <c:pt idx="4">
                    <c:v>4.3381999999999997E-2</c:v>
                  </c:pt>
                  <c:pt idx="5">
                    <c:v>0.55020400000000003</c:v>
                  </c:pt>
                  <c:pt idx="6">
                    <c:v>0.67490700000000003</c:v>
                  </c:pt>
                  <c:pt idx="7">
                    <c:v>0.54302600000000001</c:v>
                  </c:pt>
                  <c:pt idx="8">
                    <c:v>0.51100100000000004</c:v>
                  </c:pt>
                  <c:pt idx="9">
                    <c:v>0.58194100000000004</c:v>
                  </c:pt>
                  <c:pt idx="10">
                    <c:v>3.6672999999999997E-2</c:v>
                  </c:pt>
                  <c:pt idx="11">
                    <c:v>3.6740000000000002E-2</c:v>
                  </c:pt>
                  <c:pt idx="12">
                    <c:v>0.48519899999999999</c:v>
                  </c:pt>
                  <c:pt idx="13">
                    <c:v>0.62964900000000001</c:v>
                  </c:pt>
                  <c:pt idx="14">
                    <c:v>0.41970600000000002</c:v>
                  </c:pt>
                  <c:pt idx="15">
                    <c:v>0.39558100000000002</c:v>
                  </c:pt>
                  <c:pt idx="16">
                    <c:v>0.46336300000000002</c:v>
                  </c:pt>
                  <c:pt idx="17">
                    <c:v>4.8101999999999999E-2</c:v>
                  </c:pt>
                  <c:pt idx="18">
                    <c:v>4.8136999999999999E-2</c:v>
                  </c:pt>
                  <c:pt idx="19">
                    <c:v>0.36942700000000001</c:v>
                  </c:pt>
                  <c:pt idx="20">
                    <c:v>0.52401500000000001</c:v>
                  </c:pt>
                </c:numCache>
              </c:numRef>
            </c:plus>
            <c:minus>
              <c:numRef>
                <c:f>model!$F$3:$F$23</c:f>
                <c:numCache>
                  <c:formatCode>General</c:formatCode>
                  <c:ptCount val="21"/>
                  <c:pt idx="0">
                    <c:v>0.60443400000000003</c:v>
                  </c:pt>
                  <c:pt idx="1">
                    <c:v>0.57342300000000002</c:v>
                  </c:pt>
                  <c:pt idx="2">
                    <c:v>0.599495</c:v>
                  </c:pt>
                  <c:pt idx="3">
                    <c:v>4.326E-2</c:v>
                  </c:pt>
                  <c:pt idx="4">
                    <c:v>4.3381999999999997E-2</c:v>
                  </c:pt>
                  <c:pt idx="5">
                    <c:v>0.55020400000000003</c:v>
                  </c:pt>
                  <c:pt idx="6">
                    <c:v>0.67490700000000003</c:v>
                  </c:pt>
                  <c:pt idx="7">
                    <c:v>0.54302600000000001</c:v>
                  </c:pt>
                  <c:pt idx="8">
                    <c:v>0.51100100000000004</c:v>
                  </c:pt>
                  <c:pt idx="9">
                    <c:v>0.58194100000000004</c:v>
                  </c:pt>
                  <c:pt idx="10">
                    <c:v>3.6672999999999997E-2</c:v>
                  </c:pt>
                  <c:pt idx="11">
                    <c:v>3.6740000000000002E-2</c:v>
                  </c:pt>
                  <c:pt idx="12">
                    <c:v>0.48519899999999999</c:v>
                  </c:pt>
                  <c:pt idx="13">
                    <c:v>0.62964900000000001</c:v>
                  </c:pt>
                  <c:pt idx="14">
                    <c:v>0.41970600000000002</c:v>
                  </c:pt>
                  <c:pt idx="15">
                    <c:v>0.39558100000000002</c:v>
                  </c:pt>
                  <c:pt idx="16">
                    <c:v>0.46336300000000002</c:v>
                  </c:pt>
                  <c:pt idx="17">
                    <c:v>4.8101999999999999E-2</c:v>
                  </c:pt>
                  <c:pt idx="18">
                    <c:v>4.8136999999999999E-2</c:v>
                  </c:pt>
                  <c:pt idx="19">
                    <c:v>0.36942700000000001</c:v>
                  </c:pt>
                  <c:pt idx="20">
                    <c:v>0.52401500000000001</c:v>
                  </c:pt>
                </c:numCache>
              </c:numRef>
            </c:minus>
            <c:spPr>
              <a:noFill/>
              <a:ln w="12700" cap="flat" cmpd="sng" algn="ctr">
                <a:solidFill>
                  <a:schemeClr val="tx1">
                    <a:lumMod val="65000"/>
                    <a:lumOff val="35000"/>
                  </a:schemeClr>
                </a:solidFill>
                <a:round/>
              </a:ln>
              <a:effectLst/>
            </c:spPr>
          </c:errBars>
          <c:cat>
            <c:multiLvlStrRef>
              <c:f>model!$A$3:$B$23</c:f>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f>model!$E$3:$E$23</c:f>
              <c:numCache>
                <c:formatCode>0.000%</c:formatCode>
                <c:ptCount val="21"/>
                <c:pt idx="0">
                  <c:v>0.64187399999999994</c:v>
                </c:pt>
                <c:pt idx="1">
                  <c:v>0.62797899999999995</c:v>
                </c:pt>
                <c:pt idx="2">
                  <c:v>0.599495</c:v>
                </c:pt>
                <c:pt idx="3">
                  <c:v>0.92471899999999996</c:v>
                </c:pt>
                <c:pt idx="4">
                  <c:v>0.92471899999999996</c:v>
                </c:pt>
                <c:pt idx="5">
                  <c:v>0.65760700000000005</c:v>
                </c:pt>
                <c:pt idx="6">
                  <c:v>0.54217800000000005</c:v>
                </c:pt>
                <c:pt idx="7">
                  <c:v>0.69683600000000001</c:v>
                </c:pt>
                <c:pt idx="8">
                  <c:v>0.67781000000000002</c:v>
                </c:pt>
                <c:pt idx="9">
                  <c:v>0.65635900000000003</c:v>
                </c:pt>
                <c:pt idx="10">
                  <c:v>0.91594200000000003</c:v>
                </c:pt>
                <c:pt idx="11">
                  <c:v>0.91594200000000003</c:v>
                </c:pt>
                <c:pt idx="12">
                  <c:v>0.70361799999999997</c:v>
                </c:pt>
                <c:pt idx="13">
                  <c:v>0.59753699999999998</c:v>
                </c:pt>
                <c:pt idx="14">
                  <c:v>0.83808700000000003</c:v>
                </c:pt>
                <c:pt idx="15">
                  <c:v>0.83401000000000003</c:v>
                </c:pt>
                <c:pt idx="16">
                  <c:v>0.80666700000000002</c:v>
                </c:pt>
                <c:pt idx="17">
                  <c:v>0.96376799999999996</c:v>
                </c:pt>
                <c:pt idx="18">
                  <c:v>0.96376799999999996</c:v>
                </c:pt>
                <c:pt idx="19">
                  <c:v>0.85118000000000005</c:v>
                </c:pt>
                <c:pt idx="20">
                  <c:v>0.75429999999999997</c:v>
                </c:pt>
              </c:numCache>
            </c:numRef>
          </c:val>
          <c:extLst>
            <c:ext xmlns:c16="http://schemas.microsoft.com/office/drawing/2014/chart" uri="{C3380CC4-5D6E-409C-BE32-E72D297353CC}">
              <c16:uniqueId val="{00000001-94F3-42E1-96F7-63FFBD7E5666}"/>
            </c:ext>
          </c:extLst>
        </c:ser>
        <c:ser>
          <c:idx val="4"/>
          <c:order val="4"/>
          <c:tx>
            <c:strRef>
              <c:f>model!$G$1:$G$2</c:f>
              <c:strCache>
                <c:ptCount val="2"/>
                <c:pt idx="0">
                  <c:v>Precision</c:v>
                </c:pt>
                <c:pt idx="1">
                  <c:v>mean</c:v>
                </c:pt>
              </c:strCache>
            </c:strRef>
          </c:tx>
          <c:spPr>
            <a:solidFill>
              <a:srgbClr val="FFC000"/>
            </a:solidFill>
            <a:ln>
              <a:solidFill>
                <a:srgbClr val="FFC000"/>
              </a:solidFill>
            </a:ln>
            <a:effectLst/>
          </c:spPr>
          <c:invertIfNegative val="0"/>
          <c:errBars>
            <c:errBarType val="both"/>
            <c:errValType val="cust"/>
            <c:noEndCap val="0"/>
            <c:plus>
              <c:numRef>
                <c:f>model!$H$3:$H$23</c:f>
                <c:numCache>
                  <c:formatCode>General</c:formatCode>
                  <c:ptCount val="21"/>
                  <c:pt idx="0">
                    <c:v>0.40489900000000001</c:v>
                  </c:pt>
                  <c:pt idx="1">
                    <c:v>0.38656099999999999</c:v>
                  </c:pt>
                  <c:pt idx="2">
                    <c:v>0.64814799999999995</c:v>
                  </c:pt>
                  <c:pt idx="3">
                    <c:v>4.326E-2</c:v>
                  </c:pt>
                  <c:pt idx="4">
                    <c:v>4.3381999999999997E-2</c:v>
                  </c:pt>
                  <c:pt idx="5">
                    <c:v>0.37193900000000002</c:v>
                  </c:pt>
                  <c:pt idx="6">
                    <c:v>0.43994499999999997</c:v>
                  </c:pt>
                  <c:pt idx="7">
                    <c:v>0.37426599999999999</c:v>
                  </c:pt>
                  <c:pt idx="8">
                    <c:v>0.35218699999999997</c:v>
                  </c:pt>
                  <c:pt idx="9">
                    <c:v>0.39668900000000001</c:v>
                  </c:pt>
                  <c:pt idx="10">
                    <c:v>4.4378000000000001E-2</c:v>
                  </c:pt>
                  <c:pt idx="11">
                    <c:v>4.4458999999999999E-2</c:v>
                  </c:pt>
                  <c:pt idx="12">
                    <c:v>0.335285</c:v>
                  </c:pt>
                  <c:pt idx="13">
                    <c:v>0.42356100000000002</c:v>
                  </c:pt>
                  <c:pt idx="14">
                    <c:v>0.30628899999999998</c:v>
                  </c:pt>
                  <c:pt idx="15">
                    <c:v>0.28763100000000003</c:v>
                  </c:pt>
                  <c:pt idx="16">
                    <c:v>0.33573900000000001</c:v>
                  </c:pt>
                  <c:pt idx="17">
                    <c:v>4.5666999999999999E-2</c:v>
                  </c:pt>
                  <c:pt idx="18">
                    <c:v>4.5699999999999998E-2</c:v>
                  </c:pt>
                  <c:pt idx="19">
                    <c:v>0.26926499999999998</c:v>
                  </c:pt>
                  <c:pt idx="20">
                    <c:v>0.37573099999999998</c:v>
                  </c:pt>
                </c:numCache>
              </c:numRef>
            </c:plus>
            <c:minus>
              <c:numRef>
                <c:f>model!$H$3:$H$23</c:f>
                <c:numCache>
                  <c:formatCode>General</c:formatCode>
                  <c:ptCount val="21"/>
                  <c:pt idx="0">
                    <c:v>0.40489900000000001</c:v>
                  </c:pt>
                  <c:pt idx="1">
                    <c:v>0.38656099999999999</c:v>
                  </c:pt>
                  <c:pt idx="2">
                    <c:v>0.64814799999999995</c:v>
                  </c:pt>
                  <c:pt idx="3">
                    <c:v>4.326E-2</c:v>
                  </c:pt>
                  <c:pt idx="4">
                    <c:v>4.3381999999999997E-2</c:v>
                  </c:pt>
                  <c:pt idx="5">
                    <c:v>0.37193900000000002</c:v>
                  </c:pt>
                  <c:pt idx="6">
                    <c:v>0.43994499999999997</c:v>
                  </c:pt>
                  <c:pt idx="7">
                    <c:v>0.37426599999999999</c:v>
                  </c:pt>
                  <c:pt idx="8">
                    <c:v>0.35218699999999997</c:v>
                  </c:pt>
                  <c:pt idx="9">
                    <c:v>0.39668900000000001</c:v>
                  </c:pt>
                  <c:pt idx="10">
                    <c:v>4.4378000000000001E-2</c:v>
                  </c:pt>
                  <c:pt idx="11">
                    <c:v>4.4458999999999999E-2</c:v>
                  </c:pt>
                  <c:pt idx="12">
                    <c:v>0.335285</c:v>
                  </c:pt>
                  <c:pt idx="13">
                    <c:v>0.42356100000000002</c:v>
                  </c:pt>
                  <c:pt idx="14">
                    <c:v>0.30628899999999998</c:v>
                  </c:pt>
                  <c:pt idx="15">
                    <c:v>0.28763100000000003</c:v>
                  </c:pt>
                  <c:pt idx="16">
                    <c:v>0.33573900000000001</c:v>
                  </c:pt>
                  <c:pt idx="17">
                    <c:v>4.5666999999999999E-2</c:v>
                  </c:pt>
                  <c:pt idx="18">
                    <c:v>4.5699999999999998E-2</c:v>
                  </c:pt>
                  <c:pt idx="19">
                    <c:v>0.26926499999999998</c:v>
                  </c:pt>
                  <c:pt idx="20">
                    <c:v>0.37573099999999998</c:v>
                  </c:pt>
                </c:numCache>
              </c:numRef>
            </c:minus>
            <c:spPr>
              <a:noFill/>
              <a:ln w="12700" cap="flat" cmpd="sng" algn="ctr">
                <a:solidFill>
                  <a:schemeClr val="tx1">
                    <a:lumMod val="65000"/>
                    <a:lumOff val="35000"/>
                  </a:schemeClr>
                </a:solidFill>
                <a:round/>
              </a:ln>
              <a:effectLst/>
            </c:spPr>
          </c:errBars>
          <c:cat>
            <c:multiLvlStrRef>
              <c:f>model!$A$3:$B$23</c:f>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f>model!$G$3:$G$23</c:f>
              <c:numCache>
                <c:formatCode>0.000%</c:formatCode>
                <c:ptCount val="21"/>
                <c:pt idx="0">
                  <c:v>0.68418699999999999</c:v>
                </c:pt>
                <c:pt idx="1">
                  <c:v>0.70621800000000001</c:v>
                </c:pt>
                <c:pt idx="2">
                  <c:v>0.64814799999999995</c:v>
                </c:pt>
                <c:pt idx="3">
                  <c:v>0.92471899999999996</c:v>
                </c:pt>
                <c:pt idx="4">
                  <c:v>0.92471899999999996</c:v>
                </c:pt>
                <c:pt idx="5">
                  <c:v>0.72787500000000005</c:v>
                </c:pt>
                <c:pt idx="6">
                  <c:v>0.59940599999999999</c:v>
                </c:pt>
                <c:pt idx="7">
                  <c:v>0.73265499999999995</c:v>
                </c:pt>
                <c:pt idx="8">
                  <c:v>0.74643199999999998</c:v>
                </c:pt>
                <c:pt idx="9">
                  <c:v>0.69678700000000005</c:v>
                </c:pt>
                <c:pt idx="10">
                  <c:v>0.92681199999999997</c:v>
                </c:pt>
                <c:pt idx="11">
                  <c:v>0.92681199999999997</c:v>
                </c:pt>
                <c:pt idx="12">
                  <c:v>0.76606399999999997</c:v>
                </c:pt>
                <c:pt idx="13">
                  <c:v>0.64712599999999998</c:v>
                </c:pt>
                <c:pt idx="14">
                  <c:v>0.85675400000000002</c:v>
                </c:pt>
                <c:pt idx="15">
                  <c:v>0.86589400000000005</c:v>
                </c:pt>
                <c:pt idx="16">
                  <c:v>0.82833299999999999</c:v>
                </c:pt>
                <c:pt idx="17">
                  <c:v>0.97043500000000005</c:v>
                </c:pt>
                <c:pt idx="18">
                  <c:v>0.97043500000000005</c:v>
                </c:pt>
                <c:pt idx="19">
                  <c:v>0.88</c:v>
                </c:pt>
                <c:pt idx="20">
                  <c:v>0.78251199999999999</c:v>
                </c:pt>
              </c:numCache>
            </c:numRef>
          </c:val>
          <c:extLst>
            <c:ext xmlns:c16="http://schemas.microsoft.com/office/drawing/2014/chart" uri="{C3380CC4-5D6E-409C-BE32-E72D297353CC}">
              <c16:uniqueId val="{00000002-94F3-42E1-96F7-63FFBD7E5666}"/>
            </c:ext>
          </c:extLst>
        </c:ser>
        <c:ser>
          <c:idx val="6"/>
          <c:order val="6"/>
          <c:tx>
            <c:strRef>
              <c:f>model!$I$1:$I$2</c:f>
              <c:strCache>
                <c:ptCount val="2"/>
                <c:pt idx="0">
                  <c:v>Recall</c:v>
                </c:pt>
                <c:pt idx="1">
                  <c:v>mean</c:v>
                </c:pt>
              </c:strCache>
            </c:strRef>
          </c:tx>
          <c:spPr>
            <a:solidFill>
              <a:srgbClr val="00B050"/>
            </a:solidFill>
            <a:ln>
              <a:solidFill>
                <a:srgbClr val="00B050"/>
              </a:solidFill>
            </a:ln>
            <a:effectLst/>
          </c:spPr>
          <c:invertIfNegative val="0"/>
          <c:errBars>
            <c:errBarType val="both"/>
            <c:errValType val="cust"/>
            <c:noEndCap val="0"/>
            <c:plus>
              <c:numRef>
                <c:f>model!$J$3:$J$23</c:f>
                <c:numCache>
                  <c:formatCode>General</c:formatCode>
                  <c:ptCount val="21"/>
                  <c:pt idx="0">
                    <c:v>0.41119</c:v>
                  </c:pt>
                  <c:pt idx="1">
                    <c:v>0.40540999999999999</c:v>
                  </c:pt>
                  <c:pt idx="2">
                    <c:v>0.57727300000000004</c:v>
                  </c:pt>
                  <c:pt idx="3">
                    <c:v>4.7001000000000001E-2</c:v>
                  </c:pt>
                  <c:pt idx="4">
                    <c:v>4.7134000000000002E-2</c:v>
                  </c:pt>
                  <c:pt idx="5">
                    <c:v>0.39676</c:v>
                  </c:pt>
                  <c:pt idx="6">
                    <c:v>0.42708800000000002</c:v>
                  </c:pt>
                  <c:pt idx="7">
                    <c:v>0.383135</c:v>
                  </c:pt>
                  <c:pt idx="8">
                    <c:v>0.38715699999999997</c:v>
                  </c:pt>
                  <c:pt idx="9">
                    <c:v>0.40171000000000001</c:v>
                  </c:pt>
                  <c:pt idx="10">
                    <c:v>4.0814999999999997E-2</c:v>
                  </c:pt>
                  <c:pt idx="11">
                    <c:v>4.0890000000000003E-2</c:v>
                  </c:pt>
                  <c:pt idx="12">
                    <c:v>0.37385699999999999</c:v>
                  </c:pt>
                  <c:pt idx="13">
                    <c:v>0.41701199999999999</c:v>
                  </c:pt>
                  <c:pt idx="14">
                    <c:v>0.32058999999999999</c:v>
                  </c:pt>
                  <c:pt idx="15">
                    <c:v>0.330318</c:v>
                  </c:pt>
                  <c:pt idx="16">
                    <c:v>0.34967399999999998</c:v>
                  </c:pt>
                  <c:pt idx="17">
                    <c:v>4.7473000000000001E-2</c:v>
                  </c:pt>
                  <c:pt idx="18">
                    <c:v>4.7508000000000002E-2</c:v>
                  </c:pt>
                  <c:pt idx="19">
                    <c:v>0.31082399999999999</c:v>
                  </c:pt>
                  <c:pt idx="20">
                    <c:v>0.386183</c:v>
                  </c:pt>
                </c:numCache>
              </c:numRef>
            </c:plus>
            <c:minus>
              <c:numRef>
                <c:f>model!$J$3:$J$23</c:f>
                <c:numCache>
                  <c:formatCode>General</c:formatCode>
                  <c:ptCount val="21"/>
                  <c:pt idx="0">
                    <c:v>0.41119</c:v>
                  </c:pt>
                  <c:pt idx="1">
                    <c:v>0.40540999999999999</c:v>
                  </c:pt>
                  <c:pt idx="2">
                    <c:v>0.57727300000000004</c:v>
                  </c:pt>
                  <c:pt idx="3">
                    <c:v>4.7001000000000001E-2</c:v>
                  </c:pt>
                  <c:pt idx="4">
                    <c:v>4.7134000000000002E-2</c:v>
                  </c:pt>
                  <c:pt idx="5">
                    <c:v>0.39676</c:v>
                  </c:pt>
                  <c:pt idx="6">
                    <c:v>0.42708800000000002</c:v>
                  </c:pt>
                  <c:pt idx="7">
                    <c:v>0.383135</c:v>
                  </c:pt>
                  <c:pt idx="8">
                    <c:v>0.38715699999999997</c:v>
                  </c:pt>
                  <c:pt idx="9">
                    <c:v>0.40171000000000001</c:v>
                  </c:pt>
                  <c:pt idx="10">
                    <c:v>4.0814999999999997E-2</c:v>
                  </c:pt>
                  <c:pt idx="11">
                    <c:v>4.0890000000000003E-2</c:v>
                  </c:pt>
                  <c:pt idx="12">
                    <c:v>0.37385699999999999</c:v>
                  </c:pt>
                  <c:pt idx="13">
                    <c:v>0.41701199999999999</c:v>
                  </c:pt>
                  <c:pt idx="14">
                    <c:v>0.32058999999999999</c:v>
                  </c:pt>
                  <c:pt idx="15">
                    <c:v>0.330318</c:v>
                  </c:pt>
                  <c:pt idx="16">
                    <c:v>0.34967399999999998</c:v>
                  </c:pt>
                  <c:pt idx="17">
                    <c:v>4.7473000000000001E-2</c:v>
                  </c:pt>
                  <c:pt idx="18">
                    <c:v>4.7508000000000002E-2</c:v>
                  </c:pt>
                  <c:pt idx="19">
                    <c:v>0.31082399999999999</c:v>
                  </c:pt>
                  <c:pt idx="20">
                    <c:v>0.386183</c:v>
                  </c:pt>
                </c:numCache>
              </c:numRef>
            </c:minus>
            <c:spPr>
              <a:noFill/>
              <a:ln w="12700" cap="flat" cmpd="sng" algn="ctr">
                <a:solidFill>
                  <a:schemeClr val="tx1">
                    <a:lumMod val="65000"/>
                    <a:lumOff val="35000"/>
                  </a:schemeClr>
                </a:solidFill>
                <a:round/>
              </a:ln>
              <a:effectLst/>
            </c:spPr>
          </c:errBars>
          <c:cat>
            <c:multiLvlStrRef>
              <c:f>model!$A$3:$B$23</c:f>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f>model!$I$3:$I$23</c:f>
              <c:numCache>
                <c:formatCode>0.000%</c:formatCode>
                <c:ptCount val="21"/>
                <c:pt idx="0">
                  <c:v>0.62357200000000002</c:v>
                </c:pt>
                <c:pt idx="1">
                  <c:v>0.59922299999999995</c:v>
                </c:pt>
                <c:pt idx="2">
                  <c:v>0.57727300000000004</c:v>
                </c:pt>
                <c:pt idx="3">
                  <c:v>0.93258399999999997</c:v>
                </c:pt>
                <c:pt idx="4">
                  <c:v>0.93258399999999997</c:v>
                </c:pt>
                <c:pt idx="5">
                  <c:v>0.63286900000000001</c:v>
                </c:pt>
                <c:pt idx="6">
                  <c:v>0.51465300000000003</c:v>
                </c:pt>
                <c:pt idx="7">
                  <c:v>0.68440699999999999</c:v>
                </c:pt>
                <c:pt idx="8">
                  <c:v>0.63792800000000005</c:v>
                </c:pt>
                <c:pt idx="9">
                  <c:v>0.64069600000000004</c:v>
                </c:pt>
                <c:pt idx="10">
                  <c:v>0.921014</c:v>
                </c:pt>
                <c:pt idx="11">
                  <c:v>0.921014</c:v>
                </c:pt>
                <c:pt idx="12">
                  <c:v>0.66925100000000004</c:v>
                </c:pt>
                <c:pt idx="13">
                  <c:v>0.57471300000000003</c:v>
                </c:pt>
                <c:pt idx="14">
                  <c:v>0.83130400000000004</c:v>
                </c:pt>
                <c:pt idx="15">
                  <c:v>0.81265699999999996</c:v>
                </c:pt>
                <c:pt idx="16">
                  <c:v>0.79768099999999997</c:v>
                </c:pt>
                <c:pt idx="17">
                  <c:v>0.96579700000000002</c:v>
                </c:pt>
                <c:pt idx="18">
                  <c:v>0.96579700000000002</c:v>
                </c:pt>
                <c:pt idx="19">
                  <c:v>0.83300200000000002</c:v>
                </c:pt>
                <c:pt idx="20">
                  <c:v>0.74019299999999999</c:v>
                </c:pt>
              </c:numCache>
            </c:numRef>
          </c:val>
          <c:extLst>
            <c:ext xmlns:c16="http://schemas.microsoft.com/office/drawing/2014/chart" uri="{C3380CC4-5D6E-409C-BE32-E72D297353CC}">
              <c16:uniqueId val="{00000003-94F3-42E1-96F7-63FFBD7E5666}"/>
            </c:ext>
          </c:extLst>
        </c:ser>
        <c:dLbls>
          <c:showLegendKey val="0"/>
          <c:showVal val="0"/>
          <c:showCatName val="0"/>
          <c:showSerName val="0"/>
          <c:showPercent val="0"/>
          <c:showBubbleSize val="0"/>
        </c:dLbls>
        <c:gapWidth val="219"/>
        <c:overlap val="-27"/>
        <c:axId val="593604704"/>
        <c:axId val="927481216"/>
        <c:extLst>
          <c:ext xmlns:c15="http://schemas.microsoft.com/office/drawing/2012/chart" uri="{02D57815-91ED-43cb-92C2-25804820EDAC}">
            <c15:filteredBarSeries>
              <c15:ser>
                <c:idx val="1"/>
                <c:order val="1"/>
                <c:tx>
                  <c:strRef>
                    <c:extLst>
                      <c:ext uri="{02D57815-91ED-43cb-92C2-25804820EDAC}">
                        <c15:formulaRef>
                          <c15:sqref>model!$D$1:$D$2</c15:sqref>
                        </c15:formulaRef>
                      </c:ext>
                    </c:extLst>
                    <c:strCache>
                      <c:ptCount val="2"/>
                      <c:pt idx="0">
                        <c:v>F1 Score</c:v>
                      </c:pt>
                      <c:pt idx="1">
                        <c:v>std</c:v>
                      </c:pt>
                    </c:strCache>
                  </c:strRef>
                </c:tx>
                <c:spPr>
                  <a:solidFill>
                    <a:schemeClr val="accent2"/>
                  </a:solidFill>
                  <a:ln>
                    <a:noFill/>
                  </a:ln>
                  <a:effectLst/>
                </c:spPr>
                <c:invertIfNegative val="0"/>
                <c:cat>
                  <c:multiLvlStrRef>
                    <c:extLst>
                      <c:ext uri="{02D57815-91ED-43cb-92C2-25804820EDAC}">
                        <c15:formulaRef>
                          <c15:sqref>model!$A$3:$B$23</c15:sqref>
                        </c15:formulaRef>
                      </c:ext>
                    </c:extLst>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extLst>
                      <c:ext uri="{02D57815-91ED-43cb-92C2-25804820EDAC}">
                        <c15:formulaRef>
                          <c15:sqref>model!$D$3:$D$23</c15:sqref>
                        </c15:formulaRef>
                      </c:ext>
                    </c:extLst>
                    <c:numCache>
                      <c:formatCode>0.000%</c:formatCode>
                      <c:ptCount val="21"/>
                      <c:pt idx="0">
                        <c:v>0.40321000000000001</c:v>
                      </c:pt>
                      <c:pt idx="1">
                        <c:v>0.38742100000000002</c:v>
                      </c:pt>
                      <c:pt idx="2">
                        <c:v>0.58872100000000005</c:v>
                      </c:pt>
                      <c:pt idx="3">
                        <c:v>4.326E-2</c:v>
                      </c:pt>
                      <c:pt idx="4">
                        <c:v>4.3381999999999997E-2</c:v>
                      </c:pt>
                      <c:pt idx="5">
                        <c:v>0.37819700000000001</c:v>
                      </c:pt>
                      <c:pt idx="6">
                        <c:v>0.42255500000000001</c:v>
                      </c:pt>
                      <c:pt idx="7">
                        <c:v>0.374699</c:v>
                      </c:pt>
                      <c:pt idx="8">
                        <c:v>0.36440699999999998</c:v>
                      </c:pt>
                      <c:pt idx="9">
                        <c:v>0.393368</c:v>
                      </c:pt>
                      <c:pt idx="10">
                        <c:v>3.6672999999999997E-2</c:v>
                      </c:pt>
                      <c:pt idx="11">
                        <c:v>3.6740000000000002E-2</c:v>
                      </c:pt>
                      <c:pt idx="12">
                        <c:v>0.35138900000000001</c:v>
                      </c:pt>
                      <c:pt idx="13">
                        <c:v>0.411408</c:v>
                      </c:pt>
                      <c:pt idx="14">
                        <c:v>0.31567800000000001</c:v>
                      </c:pt>
                      <c:pt idx="15">
                        <c:v>0.31478899999999999</c:v>
                      </c:pt>
                      <c:pt idx="16">
                        <c:v>0.344362</c:v>
                      </c:pt>
                      <c:pt idx="17">
                        <c:v>4.8101999999999999E-2</c:v>
                      </c:pt>
                      <c:pt idx="18">
                        <c:v>4.8136999999999999E-2</c:v>
                      </c:pt>
                      <c:pt idx="19">
                        <c:v>0.29620200000000002</c:v>
                      </c:pt>
                      <c:pt idx="20">
                        <c:v>0.38122600000000001</c:v>
                      </c:pt>
                    </c:numCache>
                  </c:numRef>
                </c:val>
                <c:extLst>
                  <c:ext xmlns:c16="http://schemas.microsoft.com/office/drawing/2014/chart" uri="{C3380CC4-5D6E-409C-BE32-E72D297353CC}">
                    <c16:uniqueId val="{00000004-94F3-42E1-96F7-63FFBD7E566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model!$F$1:$F$2</c15:sqref>
                        </c15:formulaRef>
                      </c:ext>
                    </c:extLst>
                    <c:strCache>
                      <c:ptCount val="2"/>
                      <c:pt idx="0">
                        <c:v>Accuracy</c:v>
                      </c:pt>
                      <c:pt idx="1">
                        <c:v>std</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model!$A$3:$B$23</c15:sqref>
                        </c15:formulaRef>
                      </c:ext>
                    </c:extLst>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extLst xmlns:c15="http://schemas.microsoft.com/office/drawing/2012/chart">
                      <c:ext xmlns:c15="http://schemas.microsoft.com/office/drawing/2012/chart" uri="{02D57815-91ED-43cb-92C2-25804820EDAC}">
                        <c15:formulaRef>
                          <c15:sqref>model!$F$3:$F$23</c15:sqref>
                        </c15:formulaRef>
                      </c:ext>
                    </c:extLst>
                    <c:numCache>
                      <c:formatCode>0.000%</c:formatCode>
                      <c:ptCount val="21"/>
                      <c:pt idx="0">
                        <c:v>0.60443400000000003</c:v>
                      </c:pt>
                      <c:pt idx="1">
                        <c:v>0.57342300000000002</c:v>
                      </c:pt>
                      <c:pt idx="2">
                        <c:v>0.599495</c:v>
                      </c:pt>
                      <c:pt idx="3">
                        <c:v>4.326E-2</c:v>
                      </c:pt>
                      <c:pt idx="4">
                        <c:v>4.3381999999999997E-2</c:v>
                      </c:pt>
                      <c:pt idx="5">
                        <c:v>0.55020400000000003</c:v>
                      </c:pt>
                      <c:pt idx="6">
                        <c:v>0.67490700000000003</c:v>
                      </c:pt>
                      <c:pt idx="7">
                        <c:v>0.54302600000000001</c:v>
                      </c:pt>
                      <c:pt idx="8">
                        <c:v>0.51100100000000004</c:v>
                      </c:pt>
                      <c:pt idx="9">
                        <c:v>0.58194100000000004</c:v>
                      </c:pt>
                      <c:pt idx="10">
                        <c:v>3.6672999999999997E-2</c:v>
                      </c:pt>
                      <c:pt idx="11">
                        <c:v>3.6740000000000002E-2</c:v>
                      </c:pt>
                      <c:pt idx="12">
                        <c:v>0.48519899999999999</c:v>
                      </c:pt>
                      <c:pt idx="13">
                        <c:v>0.62964900000000001</c:v>
                      </c:pt>
                      <c:pt idx="14">
                        <c:v>0.41970600000000002</c:v>
                      </c:pt>
                      <c:pt idx="15">
                        <c:v>0.39558100000000002</c:v>
                      </c:pt>
                      <c:pt idx="16">
                        <c:v>0.46336300000000002</c:v>
                      </c:pt>
                      <c:pt idx="17">
                        <c:v>4.8101999999999999E-2</c:v>
                      </c:pt>
                      <c:pt idx="18">
                        <c:v>4.8136999999999999E-2</c:v>
                      </c:pt>
                      <c:pt idx="19">
                        <c:v>0.36942700000000001</c:v>
                      </c:pt>
                      <c:pt idx="20">
                        <c:v>0.52401500000000001</c:v>
                      </c:pt>
                    </c:numCache>
                  </c:numRef>
                </c:val>
                <c:extLst xmlns:c15="http://schemas.microsoft.com/office/drawing/2012/chart">
                  <c:ext xmlns:c16="http://schemas.microsoft.com/office/drawing/2014/chart" uri="{C3380CC4-5D6E-409C-BE32-E72D297353CC}">
                    <c16:uniqueId val="{00000005-94F3-42E1-96F7-63FFBD7E566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model!$H$1:$H$2</c15:sqref>
                        </c15:formulaRef>
                      </c:ext>
                    </c:extLst>
                    <c:strCache>
                      <c:ptCount val="2"/>
                      <c:pt idx="0">
                        <c:v>Precision</c:v>
                      </c:pt>
                      <c:pt idx="1">
                        <c:v>std</c:v>
                      </c:pt>
                    </c:strCache>
                  </c:strRef>
                </c:tx>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model!$A$3:$B$23</c15:sqref>
                        </c15:formulaRef>
                      </c:ext>
                    </c:extLst>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extLst xmlns:c15="http://schemas.microsoft.com/office/drawing/2012/chart">
                      <c:ext xmlns:c15="http://schemas.microsoft.com/office/drawing/2012/chart" uri="{02D57815-91ED-43cb-92C2-25804820EDAC}">
                        <c15:formulaRef>
                          <c15:sqref>model!$H$3:$H$23</c15:sqref>
                        </c15:formulaRef>
                      </c:ext>
                    </c:extLst>
                    <c:numCache>
                      <c:formatCode>0.000%</c:formatCode>
                      <c:ptCount val="21"/>
                      <c:pt idx="0">
                        <c:v>0.40489900000000001</c:v>
                      </c:pt>
                      <c:pt idx="1">
                        <c:v>0.38656099999999999</c:v>
                      </c:pt>
                      <c:pt idx="2">
                        <c:v>0.64814799999999995</c:v>
                      </c:pt>
                      <c:pt idx="3">
                        <c:v>4.326E-2</c:v>
                      </c:pt>
                      <c:pt idx="4">
                        <c:v>4.3381999999999997E-2</c:v>
                      </c:pt>
                      <c:pt idx="5">
                        <c:v>0.37193900000000002</c:v>
                      </c:pt>
                      <c:pt idx="6">
                        <c:v>0.43994499999999997</c:v>
                      </c:pt>
                      <c:pt idx="7">
                        <c:v>0.37426599999999999</c:v>
                      </c:pt>
                      <c:pt idx="8">
                        <c:v>0.35218699999999997</c:v>
                      </c:pt>
                      <c:pt idx="9">
                        <c:v>0.39668900000000001</c:v>
                      </c:pt>
                      <c:pt idx="10">
                        <c:v>4.4378000000000001E-2</c:v>
                      </c:pt>
                      <c:pt idx="11">
                        <c:v>4.4458999999999999E-2</c:v>
                      </c:pt>
                      <c:pt idx="12">
                        <c:v>0.335285</c:v>
                      </c:pt>
                      <c:pt idx="13">
                        <c:v>0.42356100000000002</c:v>
                      </c:pt>
                      <c:pt idx="14">
                        <c:v>0.30628899999999998</c:v>
                      </c:pt>
                      <c:pt idx="15">
                        <c:v>0.28763100000000003</c:v>
                      </c:pt>
                      <c:pt idx="16">
                        <c:v>0.33573900000000001</c:v>
                      </c:pt>
                      <c:pt idx="17">
                        <c:v>4.5666999999999999E-2</c:v>
                      </c:pt>
                      <c:pt idx="18">
                        <c:v>4.5699999999999998E-2</c:v>
                      </c:pt>
                      <c:pt idx="19">
                        <c:v>0.26926499999999998</c:v>
                      </c:pt>
                      <c:pt idx="20">
                        <c:v>0.37573099999999998</c:v>
                      </c:pt>
                    </c:numCache>
                  </c:numRef>
                </c:val>
                <c:extLst xmlns:c15="http://schemas.microsoft.com/office/drawing/2012/chart">
                  <c:ext xmlns:c16="http://schemas.microsoft.com/office/drawing/2014/chart" uri="{C3380CC4-5D6E-409C-BE32-E72D297353CC}">
                    <c16:uniqueId val="{00000006-94F3-42E1-96F7-63FFBD7E566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model!$J$1:$J$2</c15:sqref>
                        </c15:formulaRef>
                      </c:ext>
                    </c:extLst>
                    <c:strCache>
                      <c:ptCount val="2"/>
                      <c:pt idx="0">
                        <c:v>Recall</c:v>
                      </c:pt>
                      <c:pt idx="1">
                        <c:v>std</c:v>
                      </c:pt>
                    </c:strCache>
                  </c:strRef>
                </c:tx>
                <c:spPr>
                  <a:solidFill>
                    <a:schemeClr val="accent2">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model!$A$3:$B$23</c15:sqref>
                        </c15:formulaRef>
                      </c:ext>
                    </c:extLst>
                    <c:multiLvlStrCache>
                      <c:ptCount val="21"/>
                      <c:lvl>
                        <c:pt idx="0">
                          <c:v>DT</c:v>
                        </c:pt>
                        <c:pt idx="1">
                          <c:v>GNB</c:v>
                        </c:pt>
                        <c:pt idx="2">
                          <c:v>KNN</c:v>
                        </c:pt>
                        <c:pt idx="3">
                          <c:v>LGMB</c:v>
                        </c:pt>
                        <c:pt idx="4">
                          <c:v>RF</c:v>
                        </c:pt>
                        <c:pt idx="5">
                          <c:v>RC</c:v>
                        </c:pt>
                        <c:pt idx="6">
                          <c:v>XGB</c:v>
                        </c:pt>
                        <c:pt idx="7">
                          <c:v>DT</c:v>
                        </c:pt>
                        <c:pt idx="8">
                          <c:v>GNB</c:v>
                        </c:pt>
                        <c:pt idx="9">
                          <c:v>KNN</c:v>
                        </c:pt>
                        <c:pt idx="10">
                          <c:v>LGMB</c:v>
                        </c:pt>
                        <c:pt idx="11">
                          <c:v>RF</c:v>
                        </c:pt>
                        <c:pt idx="12">
                          <c:v>RC</c:v>
                        </c:pt>
                        <c:pt idx="13">
                          <c:v>XGB</c:v>
                        </c:pt>
                        <c:pt idx="14">
                          <c:v>DT</c:v>
                        </c:pt>
                        <c:pt idx="15">
                          <c:v>GNB</c:v>
                        </c:pt>
                        <c:pt idx="16">
                          <c:v>KNN</c:v>
                        </c:pt>
                        <c:pt idx="17">
                          <c:v>LGMB</c:v>
                        </c:pt>
                        <c:pt idx="18">
                          <c:v>RF</c:v>
                        </c:pt>
                        <c:pt idx="19">
                          <c:v>RC</c:v>
                        </c:pt>
                        <c:pt idx="20">
                          <c:v>XGB</c:v>
                        </c:pt>
                      </c:lvl>
                      <c:lvl>
                        <c:pt idx="0">
                          <c:v>0-40%</c:v>
                        </c:pt>
                        <c:pt idx="7">
                          <c:v>40-85%</c:v>
                        </c:pt>
                        <c:pt idx="14">
                          <c:v>85-100%</c:v>
                        </c:pt>
                      </c:lvl>
                    </c:multiLvlStrCache>
                  </c:multiLvlStrRef>
                </c:cat>
                <c:val>
                  <c:numRef>
                    <c:extLst xmlns:c15="http://schemas.microsoft.com/office/drawing/2012/chart">
                      <c:ext xmlns:c15="http://schemas.microsoft.com/office/drawing/2012/chart" uri="{02D57815-91ED-43cb-92C2-25804820EDAC}">
                        <c15:formulaRef>
                          <c15:sqref>model!$J$3:$J$23</c15:sqref>
                        </c15:formulaRef>
                      </c:ext>
                    </c:extLst>
                    <c:numCache>
                      <c:formatCode>0.000%</c:formatCode>
                      <c:ptCount val="21"/>
                      <c:pt idx="0">
                        <c:v>0.41119</c:v>
                      </c:pt>
                      <c:pt idx="1">
                        <c:v>0.40540999999999999</c:v>
                      </c:pt>
                      <c:pt idx="2">
                        <c:v>0.57727300000000004</c:v>
                      </c:pt>
                      <c:pt idx="3">
                        <c:v>4.7001000000000001E-2</c:v>
                      </c:pt>
                      <c:pt idx="4">
                        <c:v>4.7134000000000002E-2</c:v>
                      </c:pt>
                      <c:pt idx="5">
                        <c:v>0.39676</c:v>
                      </c:pt>
                      <c:pt idx="6">
                        <c:v>0.42708800000000002</c:v>
                      </c:pt>
                      <c:pt idx="7">
                        <c:v>0.383135</c:v>
                      </c:pt>
                      <c:pt idx="8">
                        <c:v>0.38715699999999997</c:v>
                      </c:pt>
                      <c:pt idx="9">
                        <c:v>0.40171000000000001</c:v>
                      </c:pt>
                      <c:pt idx="10">
                        <c:v>4.0814999999999997E-2</c:v>
                      </c:pt>
                      <c:pt idx="11">
                        <c:v>4.0890000000000003E-2</c:v>
                      </c:pt>
                      <c:pt idx="12">
                        <c:v>0.37385699999999999</c:v>
                      </c:pt>
                      <c:pt idx="13">
                        <c:v>0.41701199999999999</c:v>
                      </c:pt>
                      <c:pt idx="14">
                        <c:v>0.32058999999999999</c:v>
                      </c:pt>
                      <c:pt idx="15">
                        <c:v>0.330318</c:v>
                      </c:pt>
                      <c:pt idx="16">
                        <c:v>0.34967399999999998</c:v>
                      </c:pt>
                      <c:pt idx="17">
                        <c:v>4.7473000000000001E-2</c:v>
                      </c:pt>
                      <c:pt idx="18">
                        <c:v>4.7508000000000002E-2</c:v>
                      </c:pt>
                      <c:pt idx="19">
                        <c:v>0.31082399999999999</c:v>
                      </c:pt>
                      <c:pt idx="20">
                        <c:v>0.386183</c:v>
                      </c:pt>
                    </c:numCache>
                  </c:numRef>
                </c:val>
                <c:extLst xmlns:c15="http://schemas.microsoft.com/office/drawing/2012/chart">
                  <c:ext xmlns:c16="http://schemas.microsoft.com/office/drawing/2014/chart" uri="{C3380CC4-5D6E-409C-BE32-E72D297353CC}">
                    <c16:uniqueId val="{00000007-94F3-42E1-96F7-63FFBD7E5666}"/>
                  </c:ext>
                </c:extLst>
              </c15:ser>
            </c15:filteredBarSeries>
          </c:ext>
        </c:extLst>
      </c:barChart>
      <c:catAx>
        <c:axId val="59360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00000" spcFirstLastPara="1" vertOverflow="ellipsis"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27481216"/>
        <c:crosses val="autoZero"/>
        <c:auto val="1"/>
        <c:lblAlgn val="ctr"/>
        <c:lblOffset val="100"/>
        <c:noMultiLvlLbl val="0"/>
      </c:catAx>
      <c:valAx>
        <c:axId val="92748121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93604704"/>
        <c:crosses val="autoZero"/>
        <c:crossBetween val="between"/>
        <c:majorUnit val="0.2"/>
      </c:valAx>
      <c:spPr>
        <a:noFill/>
        <a:ln>
          <a:noFill/>
        </a:ln>
        <a:effectLst/>
      </c:spPr>
    </c:plotArea>
    <c:legend>
      <c:legendPos val="t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Coverage Improvement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Sheet1!$C$3</c:f>
              <c:strCache>
                <c:ptCount val="1"/>
                <c:pt idx="0">
                  <c:v>CRV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Sheet1!$B$23:$B$24</c:f>
              <c:strCache>
                <c:ptCount val="2"/>
                <c:pt idx="0">
                  <c:v>Code</c:v>
                </c:pt>
                <c:pt idx="1">
                  <c:v>Func.</c:v>
                </c:pt>
              </c:strCache>
            </c:strRef>
          </c:cat>
          <c:val>
            <c:numRef>
              <c:f>Sheet1!$C$23:$C$24</c:f>
              <c:numCache>
                <c:formatCode>0.00%</c:formatCode>
                <c:ptCount val="2"/>
                <c:pt idx="0">
                  <c:v>0.90739999999999998</c:v>
                </c:pt>
                <c:pt idx="1">
                  <c:v>0.90669999999999995</c:v>
                </c:pt>
              </c:numCache>
            </c:numRef>
          </c:val>
          <c:extLst>
            <c:ext xmlns:c16="http://schemas.microsoft.com/office/drawing/2014/chart" uri="{C3380CC4-5D6E-409C-BE32-E72D297353CC}">
              <c16:uniqueId val="{00000000-1E37-455F-ABCA-2CFEECCC8604}"/>
            </c:ext>
          </c:extLst>
        </c:ser>
        <c:ser>
          <c:idx val="1"/>
          <c:order val="1"/>
          <c:tx>
            <c:strRef>
              <c:f>Sheet1!$E$3</c:f>
              <c:strCache>
                <c:ptCount val="1"/>
                <c:pt idx="0">
                  <c:v>Ranked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Sheet1!$B$23:$B$24</c:f>
              <c:strCache>
                <c:ptCount val="2"/>
                <c:pt idx="0">
                  <c:v>Code</c:v>
                </c:pt>
                <c:pt idx="1">
                  <c:v>Func.</c:v>
                </c:pt>
              </c:strCache>
            </c:strRef>
          </c:cat>
          <c:val>
            <c:numRef>
              <c:f>Sheet1!$E$23:$E$24</c:f>
              <c:numCache>
                <c:formatCode>0.00%</c:formatCode>
                <c:ptCount val="2"/>
                <c:pt idx="0">
                  <c:v>0.91479999999999995</c:v>
                </c:pt>
                <c:pt idx="1">
                  <c:v>0.93410000000000004</c:v>
                </c:pt>
              </c:numCache>
            </c:numRef>
          </c:val>
          <c:extLst>
            <c:ext xmlns:c16="http://schemas.microsoft.com/office/drawing/2014/chart" uri="{C3380CC4-5D6E-409C-BE32-E72D297353CC}">
              <c16:uniqueId val="{00000001-1E37-455F-ABCA-2CFEECCC8604}"/>
            </c:ext>
          </c:extLst>
        </c:ser>
        <c:dLbls>
          <c:dLblPos val="outEnd"/>
          <c:showLegendKey val="0"/>
          <c:showVal val="1"/>
          <c:showCatName val="0"/>
          <c:showSerName val="0"/>
          <c:showPercent val="0"/>
          <c:showBubbleSize val="0"/>
        </c:dLbls>
        <c:gapWidth val="219"/>
        <c:overlap val="-27"/>
        <c:axId val="1097528312"/>
        <c:axId val="1097529752"/>
      </c:barChart>
      <c:catAx>
        <c:axId val="109752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97529752"/>
        <c:crosses val="autoZero"/>
        <c:auto val="1"/>
        <c:lblAlgn val="ctr"/>
        <c:lblOffset val="100"/>
        <c:noMultiLvlLbl val="0"/>
      </c:catAx>
      <c:valAx>
        <c:axId val="1097529752"/>
        <c:scaling>
          <c:orientation val="minMax"/>
          <c:min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Coverage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97528312"/>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Simulations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CRV sat.</c:v>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Sheet1!$B$23:$B$24</c:f>
              <c:strCache>
                <c:ptCount val="2"/>
                <c:pt idx="0">
                  <c:v>Code</c:v>
                </c:pt>
                <c:pt idx="1">
                  <c:v>Func.</c:v>
                </c:pt>
              </c:strCache>
            </c:strRef>
          </c:cat>
          <c:val>
            <c:numRef>
              <c:f>Sheet1!$G$23:$G$24</c:f>
              <c:numCache>
                <c:formatCode>General</c:formatCode>
                <c:ptCount val="2"/>
                <c:pt idx="0">
                  <c:v>2378.67</c:v>
                </c:pt>
                <c:pt idx="1">
                  <c:v>1789</c:v>
                </c:pt>
              </c:numCache>
            </c:numRef>
          </c:val>
          <c:extLst>
            <c:ext xmlns:c16="http://schemas.microsoft.com/office/drawing/2014/chart" uri="{C3380CC4-5D6E-409C-BE32-E72D297353CC}">
              <c16:uniqueId val="{00000000-6443-4658-A4F2-720800B93424}"/>
            </c:ext>
          </c:extLst>
        </c:ser>
        <c:ser>
          <c:idx val="1"/>
          <c:order val="1"/>
          <c:tx>
            <c:v>Ranked (CRV sat.)</c:v>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Sheet1!$B$23:$B$24</c:f>
              <c:strCache>
                <c:ptCount val="2"/>
                <c:pt idx="0">
                  <c:v>Code</c:v>
                </c:pt>
                <c:pt idx="1">
                  <c:v>Func.</c:v>
                </c:pt>
              </c:strCache>
            </c:strRef>
          </c:cat>
          <c:val>
            <c:numRef>
              <c:f>Sheet1!$I$23:$I$24</c:f>
              <c:numCache>
                <c:formatCode>General</c:formatCode>
                <c:ptCount val="2"/>
                <c:pt idx="0">
                  <c:v>1056.33</c:v>
                </c:pt>
                <c:pt idx="1">
                  <c:v>936.83</c:v>
                </c:pt>
              </c:numCache>
            </c:numRef>
          </c:val>
          <c:extLst>
            <c:ext xmlns:c16="http://schemas.microsoft.com/office/drawing/2014/chart" uri="{C3380CC4-5D6E-409C-BE32-E72D297353CC}">
              <c16:uniqueId val="{00000001-6443-4658-A4F2-720800B93424}"/>
            </c:ext>
          </c:extLst>
        </c:ser>
        <c:ser>
          <c:idx val="3"/>
          <c:order val="2"/>
          <c:tx>
            <c:v>CRV Budget</c:v>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Sheet1!$K$23:$K$24</c:f>
              <c:numCache>
                <c:formatCode>General</c:formatCode>
                <c:ptCount val="2"/>
                <c:pt idx="0">
                  <c:v>3600</c:v>
                </c:pt>
                <c:pt idx="1">
                  <c:v>3600</c:v>
                </c:pt>
              </c:numCache>
            </c:numRef>
          </c:val>
          <c:extLst>
            <c:ext xmlns:c16="http://schemas.microsoft.com/office/drawing/2014/chart" uri="{C3380CC4-5D6E-409C-BE32-E72D297353CC}">
              <c16:uniqueId val="{00000002-6443-4658-A4F2-720800B93424}"/>
            </c:ext>
          </c:extLst>
        </c:ser>
        <c:ser>
          <c:idx val="2"/>
          <c:order val="3"/>
          <c:tx>
            <c:v>Ranked (Max sat.)</c:v>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Sheet1!$B$23:$B$24</c:f>
              <c:strCache>
                <c:ptCount val="2"/>
                <c:pt idx="0">
                  <c:v>Code</c:v>
                </c:pt>
                <c:pt idx="1">
                  <c:v>Func.</c:v>
                </c:pt>
              </c:strCache>
            </c:strRef>
          </c:cat>
          <c:val>
            <c:numRef>
              <c:f>Sheet1!$L$23:$L$24</c:f>
              <c:numCache>
                <c:formatCode>General</c:formatCode>
                <c:ptCount val="2"/>
                <c:pt idx="0">
                  <c:v>2580.5</c:v>
                </c:pt>
                <c:pt idx="1">
                  <c:v>1760.5</c:v>
                </c:pt>
              </c:numCache>
            </c:numRef>
          </c:val>
          <c:extLst>
            <c:ext xmlns:c16="http://schemas.microsoft.com/office/drawing/2014/chart" uri="{C3380CC4-5D6E-409C-BE32-E72D297353CC}">
              <c16:uniqueId val="{00000003-6443-4658-A4F2-720800B93424}"/>
            </c:ext>
          </c:extLst>
        </c:ser>
        <c:dLbls>
          <c:dLblPos val="outEnd"/>
          <c:showLegendKey val="0"/>
          <c:showVal val="1"/>
          <c:showCatName val="0"/>
          <c:showSerName val="0"/>
          <c:showPercent val="0"/>
          <c:showBubbleSize val="0"/>
        </c:dLbls>
        <c:gapWidth val="219"/>
        <c:overlap val="-27"/>
        <c:axId val="1097528312"/>
        <c:axId val="1097529752"/>
      </c:barChart>
      <c:catAx>
        <c:axId val="109752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97529752"/>
        <c:crosses val="autoZero"/>
        <c:auto val="1"/>
        <c:lblAlgn val="ctr"/>
        <c:lblOffset val="100"/>
        <c:noMultiLvlLbl val="0"/>
      </c:catAx>
      <c:valAx>
        <c:axId val="109752975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 of simulations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97528312"/>
        <c:crosses val="autoZero"/>
        <c:crossBetween val="between"/>
        <c:majorUnit val="5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A7660-85E3-47DA-96AB-769C4CD29703}"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D86BE-77EE-46FA-99F9-011820F1E724}" type="slidenum">
              <a:rPr lang="en-US" smtClean="0"/>
              <a:t>‹#›</a:t>
            </a:fld>
            <a:endParaRPr lang="en-US"/>
          </a:p>
        </p:txBody>
      </p:sp>
    </p:spTree>
    <p:extLst>
      <p:ext uri="{BB962C8B-B14F-4D97-AF65-F5344CB8AC3E}">
        <p14:creationId xmlns:p14="http://schemas.microsoft.com/office/powerpoint/2010/main" val="21613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Lorenzo Ferretti, representing Micron Technology today, and I’m going to present the work: A </a:t>
            </a:r>
            <a:r>
              <a:rPr lang="en-US" sz="1200" dirty="0"/>
              <a:t>Scalable Gray-Box Instance-Based Reachability Predictor for Automated DV Regression Scheduling</a:t>
            </a:r>
            <a:endParaRPr lang="en-US" dirty="0"/>
          </a:p>
        </p:txBody>
      </p:sp>
      <p:sp>
        <p:nvSpPr>
          <p:cNvPr id="4" name="Slide Number Placeholder 3"/>
          <p:cNvSpPr>
            <a:spLocks noGrp="1"/>
          </p:cNvSpPr>
          <p:nvPr>
            <p:ph type="sldNum" sz="quarter" idx="5"/>
          </p:nvPr>
        </p:nvSpPr>
        <p:spPr/>
        <p:txBody>
          <a:bodyPr/>
          <a:lstStyle/>
          <a:p>
            <a:fld id="{1BCD86BE-77EE-46FA-99F9-011820F1E724}" type="slidenum">
              <a:rPr lang="en-US" smtClean="0"/>
              <a:t>1</a:t>
            </a:fld>
            <a:endParaRPr lang="en-US"/>
          </a:p>
        </p:txBody>
      </p:sp>
    </p:spTree>
    <p:extLst>
      <p:ext uri="{BB962C8B-B14F-4D97-AF65-F5344CB8AC3E}">
        <p14:creationId xmlns:p14="http://schemas.microsoft.com/office/powerpoint/2010/main" val="326826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have evaluated the impact of some hyperparameter such us the batch size, which determines also how often we retrain the model, and the optimal number of random test to schedule.</a:t>
            </a:r>
          </a:p>
          <a:p>
            <a:r>
              <a:rPr lang="en-US" dirty="0"/>
              <a:t>As we can see from the pot above, a small portion of randomly selected tests and small batches </a:t>
            </a:r>
            <a:r>
              <a:rPr lang="en-US" dirty="0" err="1"/>
              <a:t>leat</a:t>
            </a:r>
            <a:r>
              <a:rPr lang="en-US" dirty="0"/>
              <a:t> to best result. The plot shows the analysis for a specific DUT and a given metric, but these results have been consisted across </a:t>
            </a:r>
            <a:r>
              <a:rPr lang="en-US" dirty="0" err="1"/>
              <a:t>duts</a:t>
            </a:r>
            <a:r>
              <a:rPr lang="en-US" dirty="0"/>
              <a:t> and metric.</a:t>
            </a:r>
          </a:p>
        </p:txBody>
      </p:sp>
      <p:sp>
        <p:nvSpPr>
          <p:cNvPr id="4" name="Slide Number Placeholder 3"/>
          <p:cNvSpPr>
            <a:spLocks noGrp="1"/>
          </p:cNvSpPr>
          <p:nvPr>
            <p:ph type="sldNum" sz="quarter" idx="5"/>
          </p:nvPr>
        </p:nvSpPr>
        <p:spPr/>
        <p:txBody>
          <a:bodyPr/>
          <a:lstStyle/>
          <a:p>
            <a:fld id="{1BCD86BE-77EE-46FA-99F9-011820F1E724}" type="slidenum">
              <a:rPr lang="en-US" smtClean="0"/>
              <a:t>10</a:t>
            </a:fld>
            <a:endParaRPr lang="en-US"/>
          </a:p>
        </p:txBody>
      </p:sp>
    </p:spTree>
    <p:extLst>
      <p:ext uri="{BB962C8B-B14F-4D97-AF65-F5344CB8AC3E}">
        <p14:creationId xmlns:p14="http://schemas.microsoft.com/office/powerpoint/2010/main" val="2132171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finally have a look at the results. We have evaluated our methodology over 3 </a:t>
            </a:r>
            <a:r>
              <a:rPr lang="en-US" dirty="0" err="1"/>
              <a:t>duts</a:t>
            </a:r>
            <a:r>
              <a:rPr lang="en-US" dirty="0"/>
              <a:t>, to internal design a Cache, and a data path scheduler and a opens source one the Ibex design. Interestingly the 3 designs are </a:t>
            </a:r>
            <a:r>
              <a:rPr lang="en-US" dirty="0" err="1"/>
              <a:t>charachterised</a:t>
            </a:r>
            <a:r>
              <a:rPr lang="en-US" dirty="0"/>
              <a:t> by different testbench </a:t>
            </a:r>
            <a:r>
              <a:rPr lang="en-US" dirty="0" err="1"/>
              <a:t>carachteristincs</a:t>
            </a:r>
            <a:r>
              <a:rPr lang="en-US" dirty="0"/>
              <a:t> with the cache relying more on randomization, the DPS relying more on directed tests and the IBEX one being an in between among the two.</a:t>
            </a:r>
          </a:p>
          <a:p>
            <a:endParaRPr lang="en-US" dirty="0"/>
          </a:p>
          <a:p>
            <a:r>
              <a:rPr lang="en-US" dirty="0"/>
              <a:t>For the sake of the presentation we have aggregated the results in terms of functional (group and assertion) coverage, and code coverage (line, statement, FSM condition, branch etc.). We can observe how, given the same budget of </a:t>
            </a:r>
            <a:r>
              <a:rPr lang="en-US" dirty="0" err="1"/>
              <a:t>simualtions</a:t>
            </a:r>
            <a:r>
              <a:rPr lang="en-US" dirty="0"/>
              <a:t> for CRV and the ranked solution identified by our flow, we are able to </a:t>
            </a:r>
            <a:r>
              <a:rPr lang="en-US" dirty="0" err="1"/>
              <a:t>achive</a:t>
            </a:r>
            <a:r>
              <a:rPr lang="en-US" dirty="0"/>
              <a:t> both higher code and functional coverage, with a 0.74% and 2.74% improvement respectively.</a:t>
            </a:r>
          </a:p>
          <a:p>
            <a:endParaRPr lang="en-US" dirty="0"/>
          </a:p>
          <a:p>
            <a:r>
              <a:rPr lang="en-US" dirty="0"/>
              <a:t>Then we have evaluated how quickly we can reach saturation with respect to two baselines, the CRV saturation point (unknown a priory and the maximum coverage </a:t>
            </a:r>
            <a:r>
              <a:rPr lang="en-US" dirty="0" err="1"/>
              <a:t>achived</a:t>
            </a:r>
            <a:r>
              <a:rPr lang="en-US" dirty="0"/>
              <a:t> by our regression).</a:t>
            </a:r>
          </a:p>
          <a:p>
            <a:r>
              <a:rPr lang="en-US" dirty="0"/>
              <a:t>Across the three </a:t>
            </a:r>
            <a:r>
              <a:rPr lang="en-US" dirty="0" err="1"/>
              <a:t>duts</a:t>
            </a:r>
            <a:r>
              <a:rPr lang="en-US" dirty="0"/>
              <a:t> we can see how our methodology </a:t>
            </a:r>
            <a:r>
              <a:rPr lang="en-US" dirty="0" err="1"/>
              <a:t>acives</a:t>
            </a:r>
            <a:r>
              <a:rPr lang="en-US" dirty="0"/>
              <a:t> CRV saturation with on average at least 1300 less simulations compared with CRV saturation,  and with 1000 simulations less with respect to the budget.</a:t>
            </a:r>
          </a:p>
          <a:p>
            <a:endParaRPr lang="en-US" dirty="0"/>
          </a:p>
          <a:p>
            <a:endParaRPr lang="en-US" dirty="0"/>
          </a:p>
        </p:txBody>
      </p:sp>
      <p:sp>
        <p:nvSpPr>
          <p:cNvPr id="4" name="Slide Number Placeholder 3"/>
          <p:cNvSpPr>
            <a:spLocks noGrp="1"/>
          </p:cNvSpPr>
          <p:nvPr>
            <p:ph type="sldNum" sz="quarter" idx="5"/>
          </p:nvPr>
        </p:nvSpPr>
        <p:spPr/>
        <p:txBody>
          <a:bodyPr/>
          <a:lstStyle/>
          <a:p>
            <a:fld id="{1BCD86BE-77EE-46FA-99F9-011820F1E724}" type="slidenum">
              <a:rPr lang="en-US" smtClean="0"/>
              <a:t>11</a:t>
            </a:fld>
            <a:endParaRPr lang="en-US"/>
          </a:p>
        </p:txBody>
      </p:sp>
    </p:spTree>
    <p:extLst>
      <p:ext uri="{BB962C8B-B14F-4D97-AF65-F5344CB8AC3E}">
        <p14:creationId xmlns:p14="http://schemas.microsoft.com/office/powerpoint/2010/main" val="134124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look t the results from the scheduling and time saving perspective.</a:t>
            </a:r>
          </a:p>
          <a:p>
            <a:r>
              <a:rPr lang="en-US" dirty="0"/>
              <a:t>We have compared the results with 2 baselines CRV leveraging up to 100 parallel simulations, naïve sequential deployment of the ML model, with regression scheduled at the end of each model retraining, and 4 version of our predictive model optimized with the scheduler, here named RPMS.</a:t>
            </a:r>
          </a:p>
          <a:p>
            <a:endParaRPr lang="en-US" dirty="0"/>
          </a:p>
          <a:p>
            <a:r>
              <a:rPr lang="en-US" dirty="0"/>
              <a:t>We can see how a sequential naïve deployment of the ML methodology leads to significantly worse results compared to CRV with a dramatic increase of the simulation time.</a:t>
            </a:r>
          </a:p>
          <a:p>
            <a:r>
              <a:rPr lang="en-US" dirty="0"/>
              <a:t>On the other end our optimized predictor model is able to achieve on average </a:t>
            </a:r>
            <a:r>
              <a:rPr lang="en-US" sz="1800" dirty="0">
                <a:effectLst/>
                <a:latin typeface="Times New Roman" panose="02020603050405020304" pitchFamily="18" charset="0"/>
                <a:ea typeface="Times New Roman" panose="02020603050405020304" pitchFamily="18" charset="0"/>
              </a:rPr>
              <a:t>53% of the overall verification time while compared to CRV, or 40% license saving for a 32% faster simulation time. </a:t>
            </a:r>
            <a:endParaRPr lang="en-US" dirty="0"/>
          </a:p>
        </p:txBody>
      </p:sp>
      <p:sp>
        <p:nvSpPr>
          <p:cNvPr id="4" name="Slide Number Placeholder 3"/>
          <p:cNvSpPr>
            <a:spLocks noGrp="1"/>
          </p:cNvSpPr>
          <p:nvPr>
            <p:ph type="sldNum" sz="quarter" idx="5"/>
          </p:nvPr>
        </p:nvSpPr>
        <p:spPr/>
        <p:txBody>
          <a:bodyPr/>
          <a:lstStyle/>
          <a:p>
            <a:fld id="{1BCD86BE-77EE-46FA-99F9-011820F1E724}" type="slidenum">
              <a:rPr lang="en-US" smtClean="0"/>
              <a:t>12</a:t>
            </a:fld>
            <a:endParaRPr lang="en-US"/>
          </a:p>
        </p:txBody>
      </p:sp>
    </p:spTree>
    <p:extLst>
      <p:ext uri="{BB962C8B-B14F-4D97-AF65-F5344CB8AC3E}">
        <p14:creationId xmlns:p14="http://schemas.microsoft.com/office/powerpoint/2010/main" val="107034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dealing with Design Verification problem, and in particular with RTL design verification, a common goal is to maximize coverage metrics for a design under test.</a:t>
            </a:r>
          </a:p>
          <a:p>
            <a:r>
              <a:rPr lang="en-US" dirty="0"/>
              <a:t>It is common practice to generate batch of tests and trigger regression. During a regression, these test are often simulated in parallel using dedicated machines and the coverage information are collected at the end of the simulations.</a:t>
            </a:r>
          </a:p>
          <a:p>
            <a:endParaRPr lang="en-US" dirty="0"/>
          </a:p>
          <a:p>
            <a:r>
              <a:rPr lang="en-US" dirty="0"/>
              <a:t>However, at the end of the regression only a small number of tests (compared to the overall number of simulations) may end up being contributing to the final coverage. This leads to a waste of resources, and time. Different approaches have been proposed in the years such us using Montecarlo, MAB or Graph Based model to predict the test effectives, however, such methodology often fall short when deployed in industrial scenarios. This is due to the inherent nature of ML methodologies which may need to sequentially learn from the performed simulations. This factor becomes even more evident when dedicated machine are employed enabling a high degree of parallelization. Causing unoptimized deployment of ML flows to be slower than traditional Constraint Random verification.</a:t>
            </a:r>
          </a:p>
          <a:p>
            <a:endParaRPr lang="en-US" dirty="0"/>
          </a:p>
          <a:p>
            <a:r>
              <a:rPr lang="en-US" dirty="0"/>
              <a:t>To address this problem, we propose an Instance-Based Reachability model, paired with an optimal regressions scheduler which allow to optimize the resource usage while maximizing the coverage goal and minimize the number of required simulations.</a:t>
            </a:r>
          </a:p>
        </p:txBody>
      </p:sp>
      <p:sp>
        <p:nvSpPr>
          <p:cNvPr id="4" name="Slide Number Placeholder 3"/>
          <p:cNvSpPr>
            <a:spLocks noGrp="1"/>
          </p:cNvSpPr>
          <p:nvPr>
            <p:ph type="sldNum" sz="quarter" idx="5"/>
          </p:nvPr>
        </p:nvSpPr>
        <p:spPr/>
        <p:txBody>
          <a:bodyPr/>
          <a:lstStyle/>
          <a:p>
            <a:fld id="{1BCD86BE-77EE-46FA-99F9-011820F1E724}" type="slidenum">
              <a:rPr lang="en-US" smtClean="0"/>
              <a:t>2</a:t>
            </a:fld>
            <a:endParaRPr lang="en-US"/>
          </a:p>
        </p:txBody>
      </p:sp>
    </p:spTree>
    <p:extLst>
      <p:ext uri="{BB962C8B-B14F-4D97-AF65-F5344CB8AC3E}">
        <p14:creationId xmlns:p14="http://schemas.microsoft.com/office/powerpoint/2010/main" val="230985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moving to the actual contribution, I will introduce the taxonomy adopted in the rest of this presentation.</a:t>
            </a:r>
          </a:p>
          <a:p>
            <a:endParaRPr lang="en-US" dirty="0"/>
          </a:p>
          <a:p>
            <a:r>
              <a:rPr lang="en-US" dirty="0"/>
              <a:t>We refer to Flavor as parametrized tests created by DV engineers. These flavor have an associated set of plusargs that allow to affect their functionality and exercise different portion of a design.</a:t>
            </a:r>
          </a:p>
          <a:p>
            <a:r>
              <a:rPr lang="en-US" dirty="0"/>
              <a:t>A flavor, and the associated plusargs are often simulated multiple times, using different seeds to leverage randomization of the input space.</a:t>
            </a:r>
          </a:p>
          <a:p>
            <a:endParaRPr lang="en-US" dirty="0"/>
          </a:p>
          <a:p>
            <a:r>
              <a:rPr lang="en-US" dirty="0"/>
              <a:t>The test input space is defined as the cartesian product of the plusargs and the flavor.</a:t>
            </a:r>
          </a:p>
          <a:p>
            <a:endParaRPr lang="en-US" dirty="0"/>
          </a:p>
          <a:p>
            <a:r>
              <a:rPr lang="en-US" dirty="0"/>
              <a:t>A the end of each simulation a coverage vector can be associated to each tuple, flavor, plusarg and seed. The coverage vector can represent different metrics (line, FSM, branch, toggle, functional, assertions </a:t>
            </a:r>
            <a:r>
              <a:rPr lang="en-US" dirty="0" err="1"/>
              <a:t>etc</a:t>
            </a:r>
            <a:r>
              <a:rPr lang="en-US" dirty="0"/>
              <a:t>) or scores derived by their aggregation. For the sake of this presentation, I’ll mostly refer to code coverage, but the same concepts can be applied to functional coverage metrics.</a:t>
            </a:r>
          </a:p>
          <a:p>
            <a:endParaRPr lang="en-US" dirty="0"/>
          </a:p>
          <a:p>
            <a:r>
              <a:rPr lang="en-US" dirty="0"/>
              <a:t>By sequentially combining different tests we can derive a cumulative coverage, representing the coverage obtained by the simulation of multiple independent tests.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of our work is to maximize the cumulative coverage obtained </a:t>
            </a:r>
            <a:r>
              <a:rPr lang="en-US" dirty="0">
                <a:cs typeface="Times New Roman" panose="02020603050405020304" pitchFamily="18" charset="0"/>
              </a:rPr>
              <a:t>by a minimum set of simulated tests T</a:t>
            </a:r>
            <a:r>
              <a:rPr lang="en-US" baseline="-25000" dirty="0">
                <a:cs typeface="Times New Roman" panose="02020603050405020304" pitchFamily="18" charset="0"/>
              </a:rPr>
              <a:t>S</a:t>
            </a:r>
            <a:r>
              <a:rPr lang="en-US" dirty="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1BCD86BE-77EE-46FA-99F9-011820F1E724}" type="slidenum">
              <a:rPr lang="en-US" smtClean="0"/>
              <a:t>3</a:t>
            </a:fld>
            <a:endParaRPr lang="en-US"/>
          </a:p>
        </p:txBody>
      </p:sp>
    </p:spTree>
    <p:extLst>
      <p:ext uri="{BB962C8B-B14F-4D97-AF65-F5344CB8AC3E}">
        <p14:creationId xmlns:p14="http://schemas.microsoft.com/office/powerpoint/2010/main" val="287275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methodology has three main components:</a:t>
            </a:r>
          </a:p>
          <a:p>
            <a:r>
              <a:rPr lang="en-US" dirty="0"/>
              <a:t>Read through it</a:t>
            </a:r>
          </a:p>
          <a:p>
            <a:r>
              <a:rPr lang="en-US" dirty="0"/>
              <a:t>Once simulations are completed the new process can be repeated and a new regression scheduled.</a:t>
            </a:r>
          </a:p>
        </p:txBody>
      </p:sp>
      <p:sp>
        <p:nvSpPr>
          <p:cNvPr id="4" name="Slide Number Placeholder 3"/>
          <p:cNvSpPr>
            <a:spLocks noGrp="1"/>
          </p:cNvSpPr>
          <p:nvPr>
            <p:ph type="sldNum" sz="quarter" idx="5"/>
          </p:nvPr>
        </p:nvSpPr>
        <p:spPr/>
        <p:txBody>
          <a:bodyPr/>
          <a:lstStyle/>
          <a:p>
            <a:fld id="{1BCD86BE-77EE-46FA-99F9-011820F1E724}" type="slidenum">
              <a:rPr lang="en-US" smtClean="0"/>
              <a:t>4</a:t>
            </a:fld>
            <a:endParaRPr lang="en-US"/>
          </a:p>
        </p:txBody>
      </p:sp>
    </p:spTree>
    <p:extLst>
      <p:ext uri="{BB962C8B-B14F-4D97-AF65-F5344CB8AC3E}">
        <p14:creationId xmlns:p14="http://schemas.microsoft.com/office/powerpoint/2010/main" val="396060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introducing the predictor model, I’ll introduce the concept of reachability, since we leverage this concept to predict which tests is more effective. We define reachability as the probability </a:t>
            </a:r>
            <a:r>
              <a:rPr lang="en-US" sz="1200" dirty="0"/>
              <a:t>associated to each hierarchy target </a:t>
            </a:r>
            <a:r>
              <a:rPr lang="en-US" sz="1200" i="1" dirty="0" err="1"/>
              <a:t>i</a:t>
            </a:r>
            <a:r>
              <a:rPr lang="en-US" sz="1200" dirty="0"/>
              <a:t> of being covered by the test t, as average ratio among the coverage vector associated to instance </a:t>
            </a:r>
            <a:r>
              <a:rPr lang="en-US" sz="1200" dirty="0" err="1"/>
              <a:t>i</a:t>
            </a:r>
            <a:r>
              <a:rPr lang="en-US" sz="1200" dirty="0"/>
              <a:t> and the number of lines, condition or bins, in that instance for each simulated test.</a:t>
            </a:r>
          </a:p>
          <a:p>
            <a:endParaRPr lang="en-US" sz="1200" dirty="0"/>
          </a:p>
          <a:p>
            <a:r>
              <a:rPr lang="en-US" sz="1200" dirty="0"/>
              <a:t>Once we have calculated this score, we can define the reachability of a test t by apply a threshold to determine if a given test is able to reach a target instance or not. We defined that threshold as 0.5.</a:t>
            </a:r>
            <a:endParaRPr lang="en-US" dirty="0"/>
          </a:p>
        </p:txBody>
      </p:sp>
      <p:sp>
        <p:nvSpPr>
          <p:cNvPr id="4" name="Slide Number Placeholder 3"/>
          <p:cNvSpPr>
            <a:spLocks noGrp="1"/>
          </p:cNvSpPr>
          <p:nvPr>
            <p:ph type="sldNum" sz="quarter" idx="5"/>
          </p:nvPr>
        </p:nvSpPr>
        <p:spPr/>
        <p:txBody>
          <a:bodyPr/>
          <a:lstStyle/>
          <a:p>
            <a:fld id="{1BCD86BE-77EE-46FA-99F9-011820F1E724}" type="slidenum">
              <a:rPr lang="en-US" smtClean="0"/>
              <a:t>5</a:t>
            </a:fld>
            <a:endParaRPr lang="en-US"/>
          </a:p>
        </p:txBody>
      </p:sp>
    </p:spTree>
    <p:extLst>
      <p:ext uri="{BB962C8B-B14F-4D97-AF65-F5344CB8AC3E}">
        <p14:creationId xmlns:p14="http://schemas.microsoft.com/office/powerpoint/2010/main" val="1480021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notion of reachability has been defined, we can train our predictor model. Goal of the model is to predict from past simulation if a given test is expected or not to reach a target instance.</a:t>
            </a:r>
          </a:p>
          <a:p>
            <a:r>
              <a:rPr lang="en-US" dirty="0"/>
              <a:t>This allow us to approximate the reachability of a test and therefore select only tests expected to reach instance of interests that would allow to improve the coverage.</a:t>
            </a:r>
          </a:p>
          <a:p>
            <a:r>
              <a:rPr lang="en-US" dirty="0"/>
              <a:t>Let’s look at the example in the picture, after we have trained the model leveraging past regression data and using the reachability definition to define the class labels, we can run an inference to identify which test to schedule for the next regression.</a:t>
            </a:r>
          </a:p>
          <a:p>
            <a:r>
              <a:rPr lang="en-US" dirty="0"/>
              <a:t>Let’s assume that we want to reach </a:t>
            </a:r>
            <a:r>
              <a:rPr lang="en-US" dirty="0" err="1"/>
              <a:t>hirerchy</a:t>
            </a:r>
            <a:r>
              <a:rPr lang="en-US" dirty="0"/>
              <a:t> dut.foo and dut.baz. In this case the model will suggest to schedule T1 and T2 for the next regression since they are the most likely to cover those instances.</a:t>
            </a:r>
          </a:p>
        </p:txBody>
      </p:sp>
      <p:sp>
        <p:nvSpPr>
          <p:cNvPr id="4" name="Slide Number Placeholder 3"/>
          <p:cNvSpPr>
            <a:spLocks noGrp="1"/>
          </p:cNvSpPr>
          <p:nvPr>
            <p:ph type="sldNum" sz="quarter" idx="5"/>
          </p:nvPr>
        </p:nvSpPr>
        <p:spPr/>
        <p:txBody>
          <a:bodyPr/>
          <a:lstStyle/>
          <a:p>
            <a:fld id="{1BCD86BE-77EE-46FA-99F9-011820F1E724}" type="slidenum">
              <a:rPr lang="en-US" smtClean="0"/>
              <a:t>6</a:t>
            </a:fld>
            <a:endParaRPr lang="en-US"/>
          </a:p>
        </p:txBody>
      </p:sp>
    </p:spTree>
    <p:extLst>
      <p:ext uri="{BB962C8B-B14F-4D97-AF65-F5344CB8AC3E}">
        <p14:creationId xmlns:p14="http://schemas.microsoft.com/office/powerpoint/2010/main" val="258008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prediction model gives as a set of candidate tests, but this may not be enough to schedule a new regression.</a:t>
            </a:r>
          </a:p>
          <a:p>
            <a:r>
              <a:rPr lang="en-US" dirty="0"/>
              <a:t>We need in fact a ranking to order the tests that are more likely to reach maximum coverage while minimizing the simulations.</a:t>
            </a:r>
          </a:p>
          <a:p>
            <a:r>
              <a:rPr lang="en-US" dirty="0"/>
              <a:t>We define 3 criterion for our ranking:</a:t>
            </a:r>
          </a:p>
          <a:p>
            <a:r>
              <a:rPr lang="en-US" dirty="0"/>
              <a:t>The firs criterion is to order tests according to their chances to maximize the cumulative coverage. Similar to the example from the previous slide, we select tests that have the highest probability to reach a target instance.</a:t>
            </a:r>
          </a:p>
          <a:p>
            <a:r>
              <a:rPr lang="en-US" dirty="0"/>
              <a:t>However, there may be instances never reached by a simulation. For those instances we leverage the design hierarchy and we select the test that is most likely to reach the parent instance.</a:t>
            </a:r>
          </a:p>
          <a:p>
            <a:r>
              <a:rPr lang="en-US" dirty="0"/>
              <a:t>Lastly, we select tests according to how rarely a instance has been reached. This with the goal to exercise more portion of the code that despite being covered have been reached only a few times.</a:t>
            </a:r>
          </a:p>
          <a:p>
            <a:r>
              <a:rPr lang="en-US" dirty="0"/>
              <a:t>These three sets K, H, R are considered together to create a new batch B. In addition to those set we also </a:t>
            </a:r>
            <a:r>
              <a:rPr lang="en-US" dirty="0" err="1"/>
              <a:t>reseve</a:t>
            </a:r>
            <a:r>
              <a:rPr lang="en-US" dirty="0"/>
              <a:t> a small portion of tests to be selected randomly. This is to account for possible changes in the design across weeks. </a:t>
            </a:r>
          </a:p>
        </p:txBody>
      </p:sp>
      <p:sp>
        <p:nvSpPr>
          <p:cNvPr id="4" name="Slide Number Placeholder 3"/>
          <p:cNvSpPr>
            <a:spLocks noGrp="1"/>
          </p:cNvSpPr>
          <p:nvPr>
            <p:ph type="sldNum" sz="quarter" idx="5"/>
          </p:nvPr>
        </p:nvSpPr>
        <p:spPr/>
        <p:txBody>
          <a:bodyPr/>
          <a:lstStyle/>
          <a:p>
            <a:fld id="{1BCD86BE-77EE-46FA-99F9-011820F1E724}" type="slidenum">
              <a:rPr lang="en-US" smtClean="0"/>
              <a:t>7</a:t>
            </a:fld>
            <a:endParaRPr lang="en-US"/>
          </a:p>
        </p:txBody>
      </p:sp>
    </p:spTree>
    <p:extLst>
      <p:ext uri="{BB962C8B-B14F-4D97-AF65-F5344CB8AC3E}">
        <p14:creationId xmlns:p14="http://schemas.microsoft.com/office/powerpoint/2010/main" val="279810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once we have identified which tests test to schedule, we use a leverage a multiple-constrained knapsack algorithm to generate the optimal allocation of tests in a batch wile accounting from factors such as available licenses, cores, an user specific limits.</a:t>
            </a:r>
          </a:p>
          <a:p>
            <a:r>
              <a:rPr lang="en-US" dirty="0"/>
              <a:t>This allows as to maximize the resource utilization while minimizing the resource requirements.</a:t>
            </a:r>
          </a:p>
          <a:p>
            <a:r>
              <a:rPr lang="en-US" dirty="0"/>
              <a:t>We have observed in fact that this plays a critical role while deploying ML based strategies in practice. Especially in industrial environment leveraging hundreds of parallel simulations to accelerate coverage closure.</a:t>
            </a:r>
          </a:p>
          <a:p>
            <a:r>
              <a:rPr lang="en-US" dirty="0"/>
              <a:t>In the example we can see how, due to the sequential nature of learning processes, even in case of a decreased simulation time, the presence of training, data extraction and unoptimized allocation of tests in a batch may lead to </a:t>
            </a:r>
            <a:r>
              <a:rPr lang="en-US" dirty="0" err="1"/>
              <a:t>unoptimal</a:t>
            </a:r>
            <a:r>
              <a:rPr lang="en-US" dirty="0"/>
              <a:t> resource usage and even longer regression time compared to traditional flows.</a:t>
            </a:r>
          </a:p>
          <a:p>
            <a:r>
              <a:rPr lang="en-US" dirty="0"/>
              <a:t>The reason is that, due to the inherently sequential nature of learning processes, a batch may be limited by the longest scheduled test which will bottleneck the next iterations. Therefore, allocating efficiently tests within each batch may lead to significant saving.</a:t>
            </a:r>
          </a:p>
          <a:p>
            <a:r>
              <a:rPr lang="en-US" dirty="0"/>
              <a:t>Lastly we also decuple the training and extraction phases by performing them asynchronously w.r.t. the regressions.</a:t>
            </a:r>
          </a:p>
        </p:txBody>
      </p:sp>
      <p:sp>
        <p:nvSpPr>
          <p:cNvPr id="4" name="Slide Number Placeholder 3"/>
          <p:cNvSpPr>
            <a:spLocks noGrp="1"/>
          </p:cNvSpPr>
          <p:nvPr>
            <p:ph type="sldNum" sz="quarter" idx="5"/>
          </p:nvPr>
        </p:nvSpPr>
        <p:spPr/>
        <p:txBody>
          <a:bodyPr/>
          <a:lstStyle/>
          <a:p>
            <a:fld id="{1BCD86BE-77EE-46FA-99F9-011820F1E724}" type="slidenum">
              <a:rPr lang="en-US" smtClean="0"/>
              <a:t>8</a:t>
            </a:fld>
            <a:endParaRPr lang="en-US"/>
          </a:p>
        </p:txBody>
      </p:sp>
    </p:spTree>
    <p:extLst>
      <p:ext uri="{BB962C8B-B14F-4D97-AF65-F5344CB8AC3E}">
        <p14:creationId xmlns:p14="http://schemas.microsoft.com/office/powerpoint/2010/main" val="175670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 order to train the model we have identified 3 different classes: easy to reach instances or common instance, reached by the majority, rare instances reached by less than 50% of the tests and rarest instances, which are reached by less than 70% of the tests. Additional detail on this process are described in the paper.</a:t>
            </a:r>
          </a:p>
          <a:p>
            <a:pPr lvl="1"/>
            <a:endParaRPr lang="en-US" dirty="0"/>
          </a:p>
          <a:p>
            <a:pPr lvl="1"/>
            <a:r>
              <a:rPr lang="en-US" dirty="0"/>
              <a:t>Given these classes we have explored the performance of different models, ranging from </a:t>
            </a:r>
            <a:r>
              <a:rPr lang="en-US" sz="1800" dirty="0">
                <a:effectLst/>
                <a:latin typeface="Times New Roman" panose="02020603050405020304" pitchFamily="18" charset="0"/>
                <a:ea typeface="Times New Roman" panose="02020603050405020304" pitchFamily="18" charset="0"/>
              </a:rPr>
              <a:t>of Decision Tree (DT), Gaussian Naive Bayes (GNB), K-Nearest Neighbors (KNN), </a:t>
            </a:r>
            <a:r>
              <a:rPr lang="en-US" sz="1800" dirty="0" err="1">
                <a:effectLst/>
                <a:latin typeface="Times New Roman" panose="02020603050405020304" pitchFamily="18" charset="0"/>
                <a:ea typeface="Times New Roman" panose="02020603050405020304" pitchFamily="18" charset="0"/>
              </a:rPr>
              <a:t>LightGBM</a:t>
            </a:r>
            <a:r>
              <a:rPr lang="en-US" sz="1800" dirty="0">
                <a:effectLst/>
                <a:latin typeface="Times New Roman" panose="02020603050405020304" pitchFamily="18" charset="0"/>
                <a:ea typeface="Times New Roman" panose="02020603050405020304" pitchFamily="18" charset="0"/>
              </a:rPr>
              <a:t> (LGBM), Random Forest (RF), Ridge Classifier (RC) and </a:t>
            </a:r>
            <a:r>
              <a:rPr lang="en-US" sz="1800" dirty="0" err="1">
                <a:effectLst/>
                <a:latin typeface="Times New Roman" panose="02020603050405020304" pitchFamily="18" charset="0"/>
                <a:ea typeface="Times New Roman" panose="02020603050405020304" pitchFamily="18" charset="0"/>
              </a:rPr>
              <a:t>XGBoost</a:t>
            </a:r>
            <a:r>
              <a:rPr lang="en-US" sz="1800" dirty="0">
                <a:effectLst/>
                <a:latin typeface="Times New Roman" panose="02020603050405020304" pitchFamily="18" charset="0"/>
                <a:ea typeface="Times New Roman" panose="02020603050405020304" pitchFamily="18" charset="0"/>
              </a:rPr>
              <a:t> (XGB). Across these classes we can observe how LGBM and RF are the best performing models. They also have negligible difference in the training and inference time and we adopted LGBM since it was the one minimizing training and inference time.</a:t>
            </a:r>
            <a:endParaRPr lang="en-US" dirty="0"/>
          </a:p>
        </p:txBody>
      </p:sp>
      <p:sp>
        <p:nvSpPr>
          <p:cNvPr id="4" name="Slide Number Placeholder 3"/>
          <p:cNvSpPr>
            <a:spLocks noGrp="1"/>
          </p:cNvSpPr>
          <p:nvPr>
            <p:ph type="sldNum" sz="quarter" idx="5"/>
          </p:nvPr>
        </p:nvSpPr>
        <p:spPr/>
        <p:txBody>
          <a:bodyPr/>
          <a:lstStyle/>
          <a:p>
            <a:fld id="{1BCD86BE-77EE-46FA-99F9-011820F1E724}" type="slidenum">
              <a:rPr lang="en-US" smtClean="0"/>
              <a:t>9</a:t>
            </a:fld>
            <a:endParaRPr lang="en-US"/>
          </a:p>
        </p:txBody>
      </p:sp>
    </p:spTree>
    <p:extLst>
      <p:ext uri="{BB962C8B-B14F-4D97-AF65-F5344CB8AC3E}">
        <p14:creationId xmlns:p14="http://schemas.microsoft.com/office/powerpoint/2010/main" val="1274532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yellow rectangle with a yellow border&#10;&#10;Description automatically generated">
            <a:extLst>
              <a:ext uri="{FF2B5EF4-FFF2-40B4-BE49-F238E27FC236}">
                <a16:creationId xmlns:a16="http://schemas.microsoft.com/office/drawing/2014/main" id="{CB9CBCE6-E249-9861-89FA-30EC91B8E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2774B-D866-4A27-916C-C9683583EF27}"/>
              </a:ext>
            </a:extLst>
          </p:cNvPr>
          <p:cNvSpPr>
            <a:spLocks noGrp="1"/>
          </p:cNvSpPr>
          <p:nvPr>
            <p:ph type="ctrTitle"/>
          </p:nvPr>
        </p:nvSpPr>
        <p:spPr>
          <a:xfrm>
            <a:off x="1524000" y="2256219"/>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0A99B91-008A-49DD-8794-62DFD4BCF0F5}"/>
              </a:ext>
            </a:extLst>
          </p:cNvPr>
          <p:cNvSpPr>
            <a:spLocks noGrp="1"/>
          </p:cNvSpPr>
          <p:nvPr>
            <p:ph type="subTitle" idx="1"/>
          </p:nvPr>
        </p:nvSpPr>
        <p:spPr>
          <a:xfrm>
            <a:off x="1524000" y="4735894"/>
            <a:ext cx="9144000" cy="1655762"/>
          </a:xfrm>
        </p:spPr>
        <p:txBody>
          <a:bodyPr/>
          <a:lstStyle>
            <a:lvl1pPr marL="0" indent="0" algn="ct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text, clipart&#10;&#10;Description automatically generated">
            <a:extLst>
              <a:ext uri="{FF2B5EF4-FFF2-40B4-BE49-F238E27FC236}">
                <a16:creationId xmlns:a16="http://schemas.microsoft.com/office/drawing/2014/main" id="{ECBF5C5C-DF86-4906-83E0-5936740EBA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0343" y="5765899"/>
            <a:ext cx="1139905" cy="637709"/>
          </a:xfrm>
          <a:prstGeom prst="rect">
            <a:avLst/>
          </a:prstGeom>
        </p:spPr>
      </p:pic>
      <p:pic>
        <p:nvPicPr>
          <p:cNvPr id="9" name="Picture 8" descr="A black and yellow sign with white text&#10;&#10;Description automatically generated">
            <a:extLst>
              <a:ext uri="{FF2B5EF4-FFF2-40B4-BE49-F238E27FC236}">
                <a16:creationId xmlns:a16="http://schemas.microsoft.com/office/drawing/2014/main" id="{AA7EFE6D-8A15-CB1B-7557-2516CC025E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6212" y="668695"/>
            <a:ext cx="3919576" cy="2716892"/>
          </a:xfrm>
          <a:prstGeom prst="rect">
            <a:avLst/>
          </a:prstGeom>
        </p:spPr>
      </p:pic>
    </p:spTree>
    <p:extLst>
      <p:ext uri="{BB962C8B-B14F-4D97-AF65-F5344CB8AC3E}">
        <p14:creationId xmlns:p14="http://schemas.microsoft.com/office/powerpoint/2010/main" val="329112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E9C2-F2E7-4DE4-AE61-24C0D4E3CE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382B70-D5BC-4E09-B48A-6770AC9F5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41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349B1-7935-4DCD-9A12-9DE5F7E9C5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2DA99-E0C5-4CEF-A837-8BC75A9D79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17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EE12-25FA-4170-8328-55278109322A}"/>
              </a:ext>
            </a:extLst>
          </p:cNvPr>
          <p:cNvSpPr>
            <a:spLocks noGrp="1"/>
          </p:cNvSpPr>
          <p:nvPr>
            <p:ph type="title" hasCustomPrompt="1"/>
          </p:nvPr>
        </p:nvSpPr>
        <p:spPr>
          <a:xfrm>
            <a:off x="484630" y="484632"/>
            <a:ext cx="9995474" cy="540604"/>
          </a:xfrm>
        </p:spPr>
        <p:txBody>
          <a:bodyPr/>
          <a:lstStyle/>
          <a:p>
            <a:r>
              <a:rPr lang="en-US"/>
              <a:t>[Slide title]</a:t>
            </a:r>
          </a:p>
        </p:txBody>
      </p:sp>
      <p:sp>
        <p:nvSpPr>
          <p:cNvPr id="3" name="Content Placeholder 2">
            <a:extLst>
              <a:ext uri="{FF2B5EF4-FFF2-40B4-BE49-F238E27FC236}">
                <a16:creationId xmlns:a16="http://schemas.microsoft.com/office/drawing/2014/main" id="{7E323959-B929-4872-A3D7-1BB1CAD1B2FD}"/>
              </a:ext>
            </a:extLst>
          </p:cNvPr>
          <p:cNvSpPr>
            <a:spLocks noGrp="1"/>
          </p:cNvSpPr>
          <p:nvPr>
            <p:ph idx="1"/>
          </p:nvPr>
        </p:nvSpPr>
        <p:spPr>
          <a:xfrm>
            <a:off x="484629" y="1219200"/>
            <a:ext cx="11219687" cy="5154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F938EB4-B289-4AC3-8BA0-BDE98ADFCC3D}"/>
              </a:ext>
            </a:extLst>
          </p:cNvPr>
          <p:cNvGrpSpPr/>
          <p:nvPr userDrawn="1"/>
        </p:nvGrpSpPr>
        <p:grpSpPr>
          <a:xfrm>
            <a:off x="10386928" y="105692"/>
            <a:ext cx="1695873" cy="597675"/>
            <a:chOff x="3511566" y="1714573"/>
            <a:chExt cx="1695873" cy="597675"/>
          </a:xfrm>
        </p:grpSpPr>
        <p:pic>
          <p:nvPicPr>
            <p:cNvPr id="6" name="Picture 5">
              <a:extLst>
                <a:ext uri="{FF2B5EF4-FFF2-40B4-BE49-F238E27FC236}">
                  <a16:creationId xmlns:a16="http://schemas.microsoft.com/office/drawing/2014/main" id="{77F93879-2756-F195-9B22-B643A009F275}"/>
                </a:ext>
              </a:extLst>
            </p:cNvPr>
            <p:cNvPicPr>
              <a:picLocks noChangeAspect="1"/>
            </p:cNvPicPr>
            <p:nvPr/>
          </p:nvPicPr>
          <p:blipFill>
            <a:blip r:embed="rId2"/>
            <a:stretch>
              <a:fillRect/>
            </a:stretch>
          </p:blipFill>
          <p:spPr>
            <a:xfrm>
              <a:off x="5056723" y="1714573"/>
              <a:ext cx="145058" cy="597675"/>
            </a:xfrm>
            <a:prstGeom prst="rect">
              <a:avLst/>
            </a:prstGeom>
          </p:spPr>
        </p:pic>
        <p:sp>
          <p:nvSpPr>
            <p:cNvPr id="7" name="TextBox 6">
              <a:extLst>
                <a:ext uri="{FF2B5EF4-FFF2-40B4-BE49-F238E27FC236}">
                  <a16:creationId xmlns:a16="http://schemas.microsoft.com/office/drawing/2014/main" id="{DA57C0AC-B5F8-8139-D5E5-6122D5D880F4}"/>
                </a:ext>
              </a:extLst>
            </p:cNvPr>
            <p:cNvSpPr txBox="1"/>
            <p:nvPr/>
          </p:nvSpPr>
          <p:spPr>
            <a:xfrm>
              <a:off x="3511566" y="1733083"/>
              <a:ext cx="1501964" cy="55399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200" b="1" kern="0">
                  <a:solidFill>
                    <a:schemeClr val="tx1"/>
                  </a:solidFill>
                </a:rPr>
                <a:t>4</a:t>
              </a:r>
              <a:r>
                <a:rPr lang="en-US" sz="1200" b="1" kern="0" baseline="30000">
                  <a:solidFill>
                    <a:schemeClr val="tx1"/>
                  </a:solidFill>
                </a:rPr>
                <a:t>th</a:t>
              </a:r>
              <a:r>
                <a:rPr kumimoji="0" lang="en-US" sz="1200" b="1" i="0" u="none" strike="noStrike" kern="0" cap="none" spc="0" normalizeH="0" baseline="0" noProof="0">
                  <a:ln>
                    <a:noFill/>
                  </a:ln>
                  <a:solidFill>
                    <a:schemeClr val="tx1"/>
                  </a:solidFill>
                  <a:effectLst/>
                  <a:uLnTx/>
                  <a:uFillTx/>
                </a:rPr>
                <a:t> DESIGN &amp; MASK</a:t>
              </a:r>
            </a:p>
            <a:p>
              <a:pPr marL="0" marR="0" lvl="0" indent="0" algn="r" defTabSz="914400" eaLnBrk="1" fontAlgn="auto" latinLnBrk="0" hangingPunct="1">
                <a:lnSpc>
                  <a:spcPct val="100000"/>
                </a:lnSpc>
                <a:spcBef>
                  <a:spcPts val="0"/>
                </a:spcBef>
                <a:spcAft>
                  <a:spcPts val="0"/>
                </a:spcAft>
                <a:buClrTx/>
                <a:buSzTx/>
                <a:buFontTx/>
                <a:buNone/>
                <a:tabLst/>
                <a:defRPr/>
              </a:pPr>
              <a:r>
                <a:rPr lang="en-US" sz="1200" b="1" kern="0">
                  <a:solidFill>
                    <a:schemeClr val="tx1"/>
                  </a:solidFill>
                </a:rPr>
                <a:t>AUTOMATION</a:t>
              </a:r>
              <a:endParaRPr kumimoji="0" lang="en-US" sz="1200" b="1" i="0" u="none" strike="noStrike" kern="0" cap="none" spc="0" normalizeH="0" baseline="0" noProof="0">
                <a:ln>
                  <a:noFill/>
                </a:ln>
                <a:solidFill>
                  <a:schemeClr val="tx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1"/>
                  </a:solidFill>
                  <a:effectLst/>
                  <a:uLnTx/>
                  <a:uFillTx/>
                </a:rPr>
                <a:t>Technical Seminar</a:t>
              </a:r>
            </a:p>
          </p:txBody>
        </p:sp>
        <p:sp>
          <p:nvSpPr>
            <p:cNvPr id="8" name="TextBox 7">
              <a:extLst>
                <a:ext uri="{FF2B5EF4-FFF2-40B4-BE49-F238E27FC236}">
                  <a16:creationId xmlns:a16="http://schemas.microsoft.com/office/drawing/2014/main" id="{25EE979B-638A-101C-AA3B-2F9CCB2E9922}"/>
                </a:ext>
              </a:extLst>
            </p:cNvPr>
            <p:cNvSpPr txBox="1"/>
            <p:nvPr/>
          </p:nvSpPr>
          <p:spPr>
            <a:xfrm rot="5400000">
              <a:off x="4962110" y="1923995"/>
              <a:ext cx="337526" cy="153133"/>
            </a:xfrm>
            <a:prstGeom prst="rect">
              <a:avLst/>
            </a:prstGeom>
            <a:noFill/>
          </p:spPr>
          <p:txBody>
            <a:bodyPr wrap="square" lIns="0" tIns="0" rIns="0" bIns="0" rtlCol="0">
              <a:spAutoFit/>
            </a:bodyPr>
            <a:lstStyle/>
            <a:p>
              <a:pPr algn="ctr">
                <a:lnSpc>
                  <a:spcPct val="100000"/>
                </a:lnSpc>
              </a:pPr>
              <a:r>
                <a:rPr lang="en-US" sz="1000" b="1">
                  <a:solidFill>
                    <a:schemeClr val="bg1"/>
                  </a:solidFill>
                </a:rPr>
                <a:t>2024</a:t>
              </a:r>
            </a:p>
          </p:txBody>
        </p:sp>
      </p:grpSp>
    </p:spTree>
    <p:extLst>
      <p:ext uri="{BB962C8B-B14F-4D97-AF65-F5344CB8AC3E}">
        <p14:creationId xmlns:p14="http://schemas.microsoft.com/office/powerpoint/2010/main" val="107262161"/>
      </p:ext>
    </p:extLst>
  </p:cSld>
  <p:clrMapOvr>
    <a:masterClrMapping/>
  </p:clrMapOvr>
  <p:extLst>
    <p:ext uri="{DCECCB84-F9BA-43D5-87BE-67443E8EF086}">
      <p15:sldGuideLst xmlns:p15="http://schemas.microsoft.com/office/powerpoint/2012/main">
        <p15:guide id="1" orient="horz" pos="1046">
          <p15:clr>
            <a:srgbClr val="5ACBF0"/>
          </p15:clr>
        </p15:guide>
        <p15:guide id="4" orient="horz" pos="1790">
          <p15:clr>
            <a:srgbClr val="5ACBF0"/>
          </p15:clr>
        </p15:guide>
        <p15:guide id="5" orient="horz" pos="2528">
          <p15:clr>
            <a:srgbClr val="5ACBF0"/>
          </p15:clr>
        </p15:guide>
        <p15:guide id="6" orient="horz" pos="3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EF33-BD1A-4B1C-9E73-64BD301C9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42AA-B2DC-490A-BCE7-F9FCAA384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03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lue and yellow rectangle with a yellow border&#10;&#10;Description automatically generated">
            <a:extLst>
              <a:ext uri="{FF2B5EF4-FFF2-40B4-BE49-F238E27FC236}">
                <a16:creationId xmlns:a16="http://schemas.microsoft.com/office/drawing/2014/main" id="{838D85DA-2C1C-7BD9-FA4A-D8C4725C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D87C49C-7933-4393-901B-503549FE7AF3}"/>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2925F3-3EA8-4255-B151-68B28F8D9B20}"/>
              </a:ext>
            </a:extLst>
          </p:cNvPr>
          <p:cNvSpPr>
            <a:spLocks noGrp="1"/>
          </p:cNvSpPr>
          <p:nvPr>
            <p:ph type="body" idx="1"/>
          </p:nvPr>
        </p:nvSpPr>
        <p:spPr>
          <a:xfrm>
            <a:off x="831850" y="4589463"/>
            <a:ext cx="10515600" cy="1500187"/>
          </a:xfrm>
        </p:spPr>
        <p:txBody>
          <a:bodyPr/>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B711538C-F00A-4E7F-B07D-CA04B95719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4367" y="5846021"/>
            <a:ext cx="1139905" cy="637709"/>
          </a:xfrm>
          <a:prstGeom prst="rect">
            <a:avLst/>
          </a:prstGeom>
        </p:spPr>
      </p:pic>
      <p:pic>
        <p:nvPicPr>
          <p:cNvPr id="6" name="Picture 5" descr="A black and yellow sign with white text&#10;&#10;Description automatically generated">
            <a:extLst>
              <a:ext uri="{FF2B5EF4-FFF2-40B4-BE49-F238E27FC236}">
                <a16:creationId xmlns:a16="http://schemas.microsoft.com/office/drawing/2014/main" id="{686AF9FC-F8B7-57B3-C753-890E6DB4E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4550" y="1537803"/>
            <a:ext cx="2429006" cy="1683689"/>
          </a:xfrm>
          <a:prstGeom prst="rect">
            <a:avLst/>
          </a:prstGeom>
        </p:spPr>
      </p:pic>
    </p:spTree>
    <p:extLst>
      <p:ext uri="{BB962C8B-B14F-4D97-AF65-F5344CB8AC3E}">
        <p14:creationId xmlns:p14="http://schemas.microsoft.com/office/powerpoint/2010/main" val="235223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A504-A3D6-40D3-801F-1F1B0369A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74251-B260-4AA3-89A7-C2AAF6454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CC5724-6C95-43BB-86F2-C4DB0421D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05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BC43-56EE-49F9-81F6-68AF27F33D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334154-D304-4A36-8C0F-CE37FC38FC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D6FC9-3E76-43FD-8A53-62FDED932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86964-5C69-495F-89E4-A84614FFC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EA5DD-7FDF-4DA0-BE67-612A0C3D23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96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blue and yellow rectangle with a yellow border&#10;&#10;Description automatically generated">
            <a:extLst>
              <a:ext uri="{FF2B5EF4-FFF2-40B4-BE49-F238E27FC236}">
                <a16:creationId xmlns:a16="http://schemas.microsoft.com/office/drawing/2014/main" id="{FCF3C9B8-FD7A-CEA4-2D78-244D6671D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211E4E-992F-462D-84FD-74492645670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7" name="Picture 6" descr="A picture containing text, clipart&#10;&#10;Description automatically generated">
            <a:extLst>
              <a:ext uri="{FF2B5EF4-FFF2-40B4-BE49-F238E27FC236}">
                <a16:creationId xmlns:a16="http://schemas.microsoft.com/office/drawing/2014/main" id="{CD376EB0-8C47-409B-B015-F118A863C4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4247" y="5780285"/>
            <a:ext cx="1139905" cy="637709"/>
          </a:xfrm>
          <a:prstGeom prst="rect">
            <a:avLst/>
          </a:prstGeom>
        </p:spPr>
      </p:pic>
    </p:spTree>
    <p:extLst>
      <p:ext uri="{BB962C8B-B14F-4D97-AF65-F5344CB8AC3E}">
        <p14:creationId xmlns:p14="http://schemas.microsoft.com/office/powerpoint/2010/main" val="22296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6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503-B092-4E55-A341-2080B1952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E4018-2050-4501-9EF5-187E31BE2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1BB1B-4DC6-4E5D-B124-A76712A00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49989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E226-148C-4FF8-A4B4-89EBA96FA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90C3B-3129-4331-887D-5DD6D8C580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85A1A8-9307-4221-B842-0C92B508E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806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and yellow triangle pattern&#10;&#10;Description automatically generated">
            <a:extLst>
              <a:ext uri="{FF2B5EF4-FFF2-40B4-BE49-F238E27FC236}">
                <a16:creationId xmlns:a16="http://schemas.microsoft.com/office/drawing/2014/main" id="{D775B9EB-1EE2-3BB1-EF8E-75606E68AD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D2C425F-F25D-4BA7-A9B8-4BC37CFD3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77EB06-2BE0-495F-8624-2707A47B8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ext, clipart&#10;&#10;Description automatically generated">
            <a:extLst>
              <a:ext uri="{FF2B5EF4-FFF2-40B4-BE49-F238E27FC236}">
                <a16:creationId xmlns:a16="http://schemas.microsoft.com/office/drawing/2014/main" id="{075D967B-0316-4E0C-B5E6-DC51B8DFC6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57824" y="6090913"/>
            <a:ext cx="1078993" cy="603632"/>
          </a:xfrm>
          <a:prstGeom prst="rect">
            <a:avLst/>
          </a:prstGeom>
        </p:spPr>
      </p:pic>
    </p:spTree>
    <p:extLst>
      <p:ext uri="{BB962C8B-B14F-4D97-AF65-F5344CB8AC3E}">
        <p14:creationId xmlns:p14="http://schemas.microsoft.com/office/powerpoint/2010/main" val="3489977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chart" Target="../charts/chart1.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C65A-7D1C-46E6-88FA-4BE71586993B}"/>
              </a:ext>
            </a:extLst>
          </p:cNvPr>
          <p:cNvSpPr>
            <a:spLocks noGrp="1"/>
          </p:cNvSpPr>
          <p:nvPr>
            <p:ph type="ctrTitle"/>
          </p:nvPr>
        </p:nvSpPr>
        <p:spPr>
          <a:xfrm>
            <a:off x="117231" y="2299570"/>
            <a:ext cx="11969261" cy="2387600"/>
          </a:xfrm>
        </p:spPr>
        <p:txBody>
          <a:bodyPr>
            <a:normAutofit/>
          </a:bodyPr>
          <a:lstStyle/>
          <a:p>
            <a:r>
              <a:rPr lang="en-US" sz="4400" dirty="0"/>
              <a:t>A Scalable Gray-Box Instance-Based Reachability Predictor for Automated DV Regression Scheduling</a:t>
            </a:r>
          </a:p>
        </p:txBody>
      </p:sp>
      <p:sp>
        <p:nvSpPr>
          <p:cNvPr id="4" name="Subtitle 6">
            <a:extLst>
              <a:ext uri="{FF2B5EF4-FFF2-40B4-BE49-F238E27FC236}">
                <a16:creationId xmlns:a16="http://schemas.microsoft.com/office/drawing/2014/main" id="{6EC292F7-A3EA-4989-AA8A-441228AC7726}"/>
              </a:ext>
            </a:extLst>
          </p:cNvPr>
          <p:cNvSpPr>
            <a:spLocks noGrp="1"/>
          </p:cNvSpPr>
          <p:nvPr>
            <p:ph type="subTitle" idx="1"/>
          </p:nvPr>
        </p:nvSpPr>
        <p:spPr>
          <a:xfrm>
            <a:off x="1088164" y="4765993"/>
            <a:ext cx="10015671" cy="1752600"/>
          </a:xfrm>
        </p:spPr>
        <p:txBody>
          <a:bodyPr>
            <a:noAutofit/>
          </a:bodyPr>
          <a:lstStyle/>
          <a:p>
            <a:r>
              <a:rPr lang="en-US" sz="3200"/>
              <a:t>Lorenzo Ferretti, Chinmaya Behera, Surya Teja Bandlamudi, Nihar Athreyas, Vikram Narayan, Samir Mittal</a:t>
            </a:r>
          </a:p>
        </p:txBody>
      </p:sp>
      <p:sp>
        <p:nvSpPr>
          <p:cNvPr id="5" name="Rectangle 4">
            <a:extLst>
              <a:ext uri="{FF2B5EF4-FFF2-40B4-BE49-F238E27FC236}">
                <a16:creationId xmlns:a16="http://schemas.microsoft.com/office/drawing/2014/main" id="{08AF4511-8A9D-48EB-A806-0413CA7A1BB5}"/>
              </a:ext>
            </a:extLst>
          </p:cNvPr>
          <p:cNvSpPr/>
          <p:nvPr/>
        </p:nvSpPr>
        <p:spPr>
          <a:xfrm>
            <a:off x="3668404" y="5642293"/>
            <a:ext cx="4855192" cy="121920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Micron Technology</a:t>
            </a:r>
          </a:p>
        </p:txBody>
      </p:sp>
      <p:pic>
        <p:nvPicPr>
          <p:cNvPr id="6" name="Picture 5" descr="A white letter on a black background&#10;&#10;Description automatically generated">
            <a:extLst>
              <a:ext uri="{FF2B5EF4-FFF2-40B4-BE49-F238E27FC236}">
                <a16:creationId xmlns:a16="http://schemas.microsoft.com/office/drawing/2014/main" id="{C23D013C-7CBD-F3B0-C74E-1D08B2E13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736" y="339407"/>
            <a:ext cx="2883414" cy="603505"/>
          </a:xfrm>
          <a:prstGeom prst="rect">
            <a:avLst/>
          </a:prstGeom>
        </p:spPr>
      </p:pic>
      <p:pic>
        <p:nvPicPr>
          <p:cNvPr id="11" name="Audio 10">
            <a:hlinkClick r:id="" action="ppaction://media"/>
            <a:extLst>
              <a:ext uri="{FF2B5EF4-FFF2-40B4-BE49-F238E27FC236}">
                <a16:creationId xmlns:a16="http://schemas.microsoft.com/office/drawing/2014/main" id="{29419EED-9726-8459-713C-C592E743EDC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0876977"/>
      </p:ext>
    </p:extLst>
  </p:cSld>
  <p:clrMapOvr>
    <a:masterClrMapping/>
  </p:clrMapOvr>
  <mc:AlternateContent xmlns:mc="http://schemas.openxmlformats.org/markup-compatibility/2006">
    <mc:Choice xmlns:p14="http://schemas.microsoft.com/office/powerpoint/2010/main" Requires="p14">
      <p:transition spd="slow" p14:dur="2000" advTm="14361"/>
    </mc:Choice>
    <mc:Fallback>
      <p:transition spd="slow" advTm="1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60FD9-04E0-A5D6-CDA1-42605463A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ADFEE-3022-059A-932B-A7A6EFD1B0FC}"/>
              </a:ext>
            </a:extLst>
          </p:cNvPr>
          <p:cNvSpPr>
            <a:spLocks noGrp="1"/>
          </p:cNvSpPr>
          <p:nvPr>
            <p:ph type="title"/>
          </p:nvPr>
        </p:nvSpPr>
        <p:spPr>
          <a:xfrm>
            <a:off x="838200" y="0"/>
            <a:ext cx="10515600" cy="1325563"/>
          </a:xfrm>
        </p:spPr>
        <p:txBody>
          <a:bodyPr/>
          <a:lstStyle/>
          <a:p>
            <a:pPr algn="just"/>
            <a:r>
              <a:rPr lang="en-US" sz="4400"/>
              <a:t>Hyperparameter impact</a:t>
            </a:r>
          </a:p>
        </p:txBody>
      </p:sp>
      <p:sp>
        <p:nvSpPr>
          <p:cNvPr id="4" name="Content Placeholder 2">
            <a:extLst>
              <a:ext uri="{FF2B5EF4-FFF2-40B4-BE49-F238E27FC236}">
                <a16:creationId xmlns:a16="http://schemas.microsoft.com/office/drawing/2014/main" id="{6766FF71-7909-892F-319E-2E6C46B00986}"/>
              </a:ext>
            </a:extLst>
          </p:cNvPr>
          <p:cNvSpPr>
            <a:spLocks noGrp="1"/>
          </p:cNvSpPr>
          <p:nvPr>
            <p:ph idx="1"/>
          </p:nvPr>
        </p:nvSpPr>
        <p:spPr>
          <a:xfrm>
            <a:off x="838200" y="1082268"/>
            <a:ext cx="10515600" cy="1554107"/>
          </a:xfrm>
        </p:spPr>
        <p:txBody>
          <a:bodyPr>
            <a:noAutofit/>
          </a:bodyPr>
          <a:lstStyle/>
          <a:p>
            <a:r>
              <a:rPr lang="en-US" sz="2600"/>
              <a:t>Different factors contribute to the methodology performance, we have analyzed the impact of:</a:t>
            </a:r>
            <a:endParaRPr lang="en-US" sz="2200"/>
          </a:p>
          <a:p>
            <a:pPr lvl="1"/>
            <a:r>
              <a:rPr lang="en-US" sz="2200"/>
              <a:t>Batch size</a:t>
            </a:r>
          </a:p>
          <a:p>
            <a:pPr lvl="1"/>
            <a:r>
              <a:rPr lang="en-US" sz="2200"/>
              <a:t>Random factor</a:t>
            </a:r>
          </a:p>
          <a:p>
            <a:pPr marL="0" indent="0">
              <a:buNone/>
            </a:pPr>
            <a:br>
              <a:rPr lang="en-US" sz="2600"/>
            </a:br>
            <a:br>
              <a:rPr lang="en-US" sz="2600"/>
            </a:br>
            <a:endParaRPr lang="en-US" sz="2600"/>
          </a:p>
          <a:p>
            <a:endParaRPr lang="en-US" sz="2600"/>
          </a:p>
        </p:txBody>
      </p:sp>
      <p:pic>
        <p:nvPicPr>
          <p:cNvPr id="3" name="Picture 2" descr="A diagram of a test result&#10;&#10;Description automatically generated with medium confidence">
            <a:extLst>
              <a:ext uri="{FF2B5EF4-FFF2-40B4-BE49-F238E27FC236}">
                <a16:creationId xmlns:a16="http://schemas.microsoft.com/office/drawing/2014/main" id="{E2CE9641-D649-89BB-3088-C56E2C16D2B1}"/>
              </a:ext>
            </a:extLst>
          </p:cNvPr>
          <p:cNvPicPr>
            <a:picLocks noChangeAspect="1"/>
          </p:cNvPicPr>
          <p:nvPr/>
        </p:nvPicPr>
        <p:blipFill rotWithShape="1">
          <a:blip r:embed="rId5"/>
          <a:srcRect t="2412"/>
          <a:stretch/>
        </p:blipFill>
        <p:spPr bwMode="auto">
          <a:xfrm>
            <a:off x="3962518" y="2711877"/>
            <a:ext cx="4950369" cy="3019498"/>
          </a:xfrm>
          <a:prstGeom prst="rect">
            <a:avLst/>
          </a:prstGeom>
          <a:ln>
            <a:noFill/>
          </a:ln>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9E65822D-4F71-6000-AEBB-91ACCC4F6B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4046596"/>
      </p:ext>
    </p:extLst>
  </p:cSld>
  <p:clrMapOvr>
    <a:masterClrMapping/>
  </p:clrMapOvr>
  <mc:AlternateContent xmlns:mc="http://schemas.openxmlformats.org/markup-compatibility/2006">
    <mc:Choice xmlns:p14="http://schemas.microsoft.com/office/powerpoint/2010/main" Requires="p14">
      <p:transition spd="slow" p14:dur="2000" advTm="46847"/>
    </mc:Choice>
    <mc:Fallback>
      <p:transition spd="slow" advTm="4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55251-53C7-DF71-9897-69A4C5882D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6475E-2C5B-219B-1B8D-DCB70A55B73B}"/>
              </a:ext>
            </a:extLst>
          </p:cNvPr>
          <p:cNvSpPr>
            <a:spLocks noGrp="1"/>
          </p:cNvSpPr>
          <p:nvPr>
            <p:ph type="title"/>
          </p:nvPr>
        </p:nvSpPr>
        <p:spPr>
          <a:xfrm>
            <a:off x="838200" y="0"/>
            <a:ext cx="10515600" cy="1325563"/>
          </a:xfrm>
        </p:spPr>
        <p:txBody>
          <a:bodyPr/>
          <a:lstStyle/>
          <a:p>
            <a:pPr algn="just"/>
            <a:r>
              <a:rPr lang="en-US" sz="4400"/>
              <a:t>Results</a:t>
            </a:r>
          </a:p>
        </p:txBody>
      </p:sp>
      <p:sp>
        <p:nvSpPr>
          <p:cNvPr id="10" name="Content Placeholder 2">
            <a:extLst>
              <a:ext uri="{FF2B5EF4-FFF2-40B4-BE49-F238E27FC236}">
                <a16:creationId xmlns:a16="http://schemas.microsoft.com/office/drawing/2014/main" id="{B8994339-692F-C566-ABF2-CD95589034B5}"/>
              </a:ext>
            </a:extLst>
          </p:cNvPr>
          <p:cNvSpPr>
            <a:spLocks noGrp="1"/>
          </p:cNvSpPr>
          <p:nvPr>
            <p:ph idx="1"/>
          </p:nvPr>
        </p:nvSpPr>
        <p:spPr>
          <a:xfrm>
            <a:off x="838200" y="1082268"/>
            <a:ext cx="10515600" cy="1554107"/>
          </a:xfrm>
        </p:spPr>
        <p:txBody>
          <a:bodyPr>
            <a:noAutofit/>
          </a:bodyPr>
          <a:lstStyle/>
          <a:p>
            <a:r>
              <a:rPr lang="en-US" sz="2600" dirty="0"/>
              <a:t>We have evaluated the performance over three different designs: Cache, Data Path Scheduler, IBEX</a:t>
            </a:r>
          </a:p>
          <a:p>
            <a:r>
              <a:rPr lang="en-US" sz="2600" dirty="0"/>
              <a:t>We have compared the performance with respect to traditional CRV analyzing functional and code coverage metrics.</a:t>
            </a:r>
            <a:endParaRPr lang="en-US" sz="2200" dirty="0"/>
          </a:p>
          <a:p>
            <a:pPr marL="0" indent="0">
              <a:buNone/>
            </a:pPr>
            <a:br>
              <a:rPr lang="en-US" sz="2600" dirty="0"/>
            </a:br>
            <a:br>
              <a:rPr lang="en-US" sz="2600" dirty="0"/>
            </a:br>
            <a:endParaRPr lang="en-US" sz="2600" dirty="0"/>
          </a:p>
          <a:p>
            <a:endParaRPr lang="en-US" sz="2600" dirty="0"/>
          </a:p>
        </p:txBody>
      </p:sp>
      <p:graphicFrame>
        <p:nvGraphicFramePr>
          <p:cNvPr id="11" name="Chart 10">
            <a:extLst>
              <a:ext uri="{FF2B5EF4-FFF2-40B4-BE49-F238E27FC236}">
                <a16:creationId xmlns:a16="http://schemas.microsoft.com/office/drawing/2014/main" id="{9EC40EF8-2CA7-E6F6-C125-5B98EFC61985}"/>
              </a:ext>
            </a:extLst>
          </p:cNvPr>
          <p:cNvGraphicFramePr>
            <a:graphicFrameLocks/>
          </p:cNvGraphicFramePr>
          <p:nvPr>
            <p:extLst>
              <p:ext uri="{D42A27DB-BD31-4B8C-83A1-F6EECF244321}">
                <p14:modId xmlns:p14="http://schemas.microsoft.com/office/powerpoint/2010/main" val="734431492"/>
              </p:ext>
            </p:extLst>
          </p:nvPr>
        </p:nvGraphicFramePr>
        <p:xfrm>
          <a:off x="1179921" y="2850026"/>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58C39ED6-9774-4B23-86A8-406B25DA7E40}"/>
              </a:ext>
            </a:extLst>
          </p:cNvPr>
          <p:cNvGraphicFramePr>
            <a:graphicFrameLocks/>
          </p:cNvGraphicFramePr>
          <p:nvPr>
            <p:extLst>
              <p:ext uri="{D42A27DB-BD31-4B8C-83A1-F6EECF244321}">
                <p14:modId xmlns:p14="http://schemas.microsoft.com/office/powerpoint/2010/main" val="2172163149"/>
              </p:ext>
            </p:extLst>
          </p:nvPr>
        </p:nvGraphicFramePr>
        <p:xfrm>
          <a:off x="6440079" y="2850026"/>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5" name="Audio 4">
            <a:hlinkClick r:id="" action="ppaction://media"/>
            <a:extLst>
              <a:ext uri="{FF2B5EF4-FFF2-40B4-BE49-F238E27FC236}">
                <a16:creationId xmlns:a16="http://schemas.microsoft.com/office/drawing/2014/main" id="{F4DCEC57-A871-10A7-F40B-2BBA46DFD9B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042966"/>
      </p:ext>
    </p:extLst>
  </p:cSld>
  <p:clrMapOvr>
    <a:masterClrMapping/>
  </p:clrMapOvr>
  <mc:AlternateContent xmlns:mc="http://schemas.openxmlformats.org/markup-compatibility/2006">
    <mc:Choice xmlns:p14="http://schemas.microsoft.com/office/powerpoint/2010/main" Requires="p14">
      <p:transition spd="slow" p14:dur="2000" advTm="101829"/>
    </mc:Choice>
    <mc:Fallback>
      <p:transition spd="slow" advTm="10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F063-6945-B37A-DC6D-342A2269F0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F6E829-3292-5DA6-4961-414222F19D78}"/>
              </a:ext>
            </a:extLst>
          </p:cNvPr>
          <p:cNvSpPr>
            <a:spLocks noGrp="1"/>
          </p:cNvSpPr>
          <p:nvPr>
            <p:ph idx="1"/>
          </p:nvPr>
        </p:nvSpPr>
        <p:spPr>
          <a:xfrm>
            <a:off x="838200" y="1082268"/>
            <a:ext cx="10515600" cy="4351338"/>
          </a:xfrm>
        </p:spPr>
        <p:txBody>
          <a:bodyPr>
            <a:noAutofit/>
          </a:bodyPr>
          <a:lstStyle/>
          <a:p>
            <a:r>
              <a:rPr lang="en-US" sz="2600"/>
              <a:t>We have evaluated our methodology across three different designs:</a:t>
            </a:r>
          </a:p>
          <a:p>
            <a:pPr lvl="1"/>
            <a:r>
              <a:rPr lang="en-US" sz="2200"/>
              <a:t>IBEX CPU (open source), Data Path Scheduler, and Cache (Micron design); </a:t>
            </a:r>
          </a:p>
          <a:p>
            <a:r>
              <a:rPr lang="en-US" sz="2600"/>
              <a:t>Performance are compared with respect to traditional CRV flow currently employed by the ASIC design flow and naïve sequential ML-deployed flow.</a:t>
            </a:r>
          </a:p>
          <a:p>
            <a:pPr marL="0" indent="0" algn="just">
              <a:buNone/>
            </a:pPr>
            <a:endParaRPr lang="en-US" sz="2600"/>
          </a:p>
        </p:txBody>
      </p:sp>
      <p:sp>
        <p:nvSpPr>
          <p:cNvPr id="2" name="Title 1">
            <a:extLst>
              <a:ext uri="{FF2B5EF4-FFF2-40B4-BE49-F238E27FC236}">
                <a16:creationId xmlns:a16="http://schemas.microsoft.com/office/drawing/2014/main" id="{86A1B619-53ED-157F-D54F-582371AD48D7}"/>
              </a:ext>
            </a:extLst>
          </p:cNvPr>
          <p:cNvSpPr>
            <a:spLocks noGrp="1"/>
          </p:cNvSpPr>
          <p:nvPr>
            <p:ph type="title"/>
          </p:nvPr>
        </p:nvSpPr>
        <p:spPr>
          <a:xfrm>
            <a:off x="838200" y="0"/>
            <a:ext cx="10515600" cy="1325563"/>
          </a:xfrm>
        </p:spPr>
        <p:txBody>
          <a:bodyPr/>
          <a:lstStyle/>
          <a:p>
            <a:pPr algn="just"/>
            <a:r>
              <a:rPr lang="en-US" sz="4400"/>
              <a:t>Regression performance</a:t>
            </a:r>
          </a:p>
        </p:txBody>
      </p:sp>
      <p:graphicFrame>
        <p:nvGraphicFramePr>
          <p:cNvPr id="9" name="Table 8">
            <a:extLst>
              <a:ext uri="{FF2B5EF4-FFF2-40B4-BE49-F238E27FC236}">
                <a16:creationId xmlns:a16="http://schemas.microsoft.com/office/drawing/2014/main" id="{FB4D8A8F-E1EE-92A7-24E6-865706D988F5}"/>
              </a:ext>
            </a:extLst>
          </p:cNvPr>
          <p:cNvGraphicFramePr>
            <a:graphicFrameLocks noGrp="1"/>
          </p:cNvGraphicFramePr>
          <p:nvPr>
            <p:extLst>
              <p:ext uri="{D42A27DB-BD31-4B8C-83A1-F6EECF244321}">
                <p14:modId xmlns:p14="http://schemas.microsoft.com/office/powerpoint/2010/main" val="3633394148"/>
              </p:ext>
            </p:extLst>
          </p:nvPr>
        </p:nvGraphicFramePr>
        <p:xfrm>
          <a:off x="838200" y="2914115"/>
          <a:ext cx="10190984" cy="2684114"/>
        </p:xfrm>
        <a:graphic>
          <a:graphicData uri="http://schemas.openxmlformats.org/drawingml/2006/table">
            <a:tbl>
              <a:tblPr firstRow="1" firstCol="1" bandRow="1"/>
              <a:tblGrid>
                <a:gridCol w="855698">
                  <a:extLst>
                    <a:ext uri="{9D8B030D-6E8A-4147-A177-3AD203B41FA5}">
                      <a16:colId xmlns:a16="http://schemas.microsoft.com/office/drawing/2014/main" val="4230056373"/>
                    </a:ext>
                  </a:extLst>
                </a:gridCol>
                <a:gridCol w="942825">
                  <a:extLst>
                    <a:ext uri="{9D8B030D-6E8A-4147-A177-3AD203B41FA5}">
                      <a16:colId xmlns:a16="http://schemas.microsoft.com/office/drawing/2014/main" val="574947703"/>
                    </a:ext>
                  </a:extLst>
                </a:gridCol>
                <a:gridCol w="1211022">
                  <a:extLst>
                    <a:ext uri="{9D8B030D-6E8A-4147-A177-3AD203B41FA5}">
                      <a16:colId xmlns:a16="http://schemas.microsoft.com/office/drawing/2014/main" val="164031875"/>
                    </a:ext>
                  </a:extLst>
                </a:gridCol>
                <a:gridCol w="957915">
                  <a:extLst>
                    <a:ext uri="{9D8B030D-6E8A-4147-A177-3AD203B41FA5}">
                      <a16:colId xmlns:a16="http://schemas.microsoft.com/office/drawing/2014/main" val="337555224"/>
                    </a:ext>
                  </a:extLst>
                </a:gridCol>
                <a:gridCol w="942825">
                  <a:extLst>
                    <a:ext uri="{9D8B030D-6E8A-4147-A177-3AD203B41FA5}">
                      <a16:colId xmlns:a16="http://schemas.microsoft.com/office/drawing/2014/main" val="831644157"/>
                    </a:ext>
                  </a:extLst>
                </a:gridCol>
                <a:gridCol w="1211022">
                  <a:extLst>
                    <a:ext uri="{9D8B030D-6E8A-4147-A177-3AD203B41FA5}">
                      <a16:colId xmlns:a16="http://schemas.microsoft.com/office/drawing/2014/main" val="3895677970"/>
                    </a:ext>
                  </a:extLst>
                </a:gridCol>
                <a:gridCol w="957915">
                  <a:extLst>
                    <a:ext uri="{9D8B030D-6E8A-4147-A177-3AD203B41FA5}">
                      <a16:colId xmlns:a16="http://schemas.microsoft.com/office/drawing/2014/main" val="212695836"/>
                    </a:ext>
                  </a:extLst>
                </a:gridCol>
                <a:gridCol w="942825">
                  <a:extLst>
                    <a:ext uri="{9D8B030D-6E8A-4147-A177-3AD203B41FA5}">
                      <a16:colId xmlns:a16="http://schemas.microsoft.com/office/drawing/2014/main" val="428325528"/>
                    </a:ext>
                  </a:extLst>
                </a:gridCol>
                <a:gridCol w="1211022">
                  <a:extLst>
                    <a:ext uri="{9D8B030D-6E8A-4147-A177-3AD203B41FA5}">
                      <a16:colId xmlns:a16="http://schemas.microsoft.com/office/drawing/2014/main" val="1546407184"/>
                    </a:ext>
                  </a:extLst>
                </a:gridCol>
                <a:gridCol w="957915">
                  <a:extLst>
                    <a:ext uri="{9D8B030D-6E8A-4147-A177-3AD203B41FA5}">
                      <a16:colId xmlns:a16="http://schemas.microsoft.com/office/drawing/2014/main" val="1252323588"/>
                    </a:ext>
                  </a:extLst>
                </a:gridCol>
              </a:tblGrid>
              <a:tr h="354214">
                <a:tc>
                  <a:txBody>
                    <a:bodyPr/>
                    <a:lstStyle/>
                    <a:p>
                      <a:pPr marL="0" marR="0" algn="l" fontAlgn="b"/>
                      <a:r>
                        <a:rPr lang="en-US" sz="1200" b="0" i="0" u="none" strike="noStrike">
                          <a:solidFill>
                            <a:srgbClr val="000000"/>
                          </a:solidFill>
                          <a:effectLst/>
                          <a:latin typeface="Times New Roman" panose="02020603050405020304" pitchFamily="18" charset="0"/>
                          <a:ea typeface="Times New Roman" panose="02020603050405020304" pitchFamily="18" charset="0"/>
                        </a:rPr>
                        <a:t> </a:t>
                      </a:r>
                      <a:endParaRPr lang="en-US" sz="3000" b="0" i="0" u="none" strike="noStrike">
                        <a:effectLst/>
                        <a:latin typeface="Arial" panose="020B0604020202020204" pitchFamily="34" charset="0"/>
                      </a:endParaRPr>
                    </a:p>
                  </a:txBody>
                  <a:tcPr marL="115184" marR="115184" marT="15998" marB="0" anchor="b">
                    <a:lnL>
                      <a:noFill/>
                    </a:lnL>
                    <a:lnR w="12700" cap="flat" cmpd="sng" algn="ctr">
                      <a:solidFill>
                        <a:srgbClr val="000000"/>
                      </a:solidFill>
                      <a:prstDash val="solid"/>
                      <a:round/>
                      <a:headEnd type="none" w="med" len="med"/>
                      <a:tailEnd type="none" w="med" len="med"/>
                    </a:lnR>
                    <a:lnT>
                      <a:noFill/>
                    </a:lnT>
                    <a:lnB>
                      <a:noFill/>
                    </a:lnB>
                    <a:noFill/>
                  </a:tcPr>
                </a:tc>
                <a:tc gridSpan="3">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IBEX</a:t>
                      </a:r>
                      <a:endParaRPr lang="en-US" sz="3000" b="0" i="0" u="none" strike="noStrike">
                        <a:effectLst/>
                        <a:latin typeface="Arial" panose="020B0604020202020204" pitchFamily="34" charset="0"/>
                      </a:endParaRPr>
                    </a:p>
                  </a:txBody>
                  <a:tcPr marL="153578" marR="153578" marT="76789" marB="767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DPS</a:t>
                      </a:r>
                      <a:endParaRPr lang="en-US" sz="3000" b="0" i="0" u="none" strike="noStrike">
                        <a:effectLst/>
                        <a:latin typeface="Arial" panose="020B0604020202020204" pitchFamily="34" charset="0"/>
                      </a:endParaRPr>
                    </a:p>
                  </a:txBody>
                  <a:tcPr marL="153578" marR="153578" marT="76789" marB="767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CACHE</a:t>
                      </a:r>
                      <a:endParaRPr lang="en-US" sz="3000" b="0" i="0" u="none" strike="noStrike">
                        <a:effectLst/>
                        <a:latin typeface="Arial" panose="020B0604020202020204" pitchFamily="34" charset="0"/>
                      </a:endParaRPr>
                    </a:p>
                  </a:txBody>
                  <a:tcPr marL="153578" marR="153578" marT="76789" marB="767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392759"/>
                  </a:ext>
                </a:extLst>
              </a:tr>
              <a:tr h="425216">
                <a:tc>
                  <a:txBody>
                    <a:bodyPr/>
                    <a:lstStyle/>
                    <a:p>
                      <a:pPr algn="l" fontAlgn="b"/>
                      <a:endParaRPr lang="en-US" sz="3000" b="0" i="0" u="none" strike="noStrike">
                        <a:effectLst/>
                        <a:latin typeface="Arial" panose="020B0604020202020204" pitchFamily="34" charset="0"/>
                      </a:endParaRPr>
                    </a:p>
                  </a:txBody>
                  <a:tcPr marL="115184" marR="115184" marT="15998" marB="0" anchor="b">
                    <a:lnL>
                      <a:noFill/>
                    </a:lnL>
                    <a:lnR w="12700" cap="flat" cmpd="sng" algn="ctr">
                      <a:solidFill>
                        <a:srgbClr val="000000"/>
                      </a:solidFill>
                      <a:prstDash val="solid"/>
                      <a:round/>
                      <a:headEnd type="none" w="med" len="med"/>
                      <a:tailEnd type="none" w="med" len="med"/>
                    </a:lnR>
                    <a:lnT>
                      <a:noFill/>
                    </a:lnT>
                    <a:lnB>
                      <a:noFill/>
                    </a:lnB>
                    <a:noFill/>
                  </a:tcPr>
                </a:tc>
                <a:tc rowSpan="2">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Time </a:t>
                      </a:r>
                      <a:br>
                        <a:rPr lang="en-US" sz="1200" b="1" i="0" u="none" strike="noStrike">
                          <a:solidFill>
                            <a:srgbClr val="000000"/>
                          </a:solidFill>
                          <a:effectLst/>
                          <a:latin typeface="Times New Roman" panose="02020603050405020304" pitchFamily="18" charset="0"/>
                          <a:ea typeface="Times New Roman" panose="02020603050405020304" pitchFamily="18" charset="0"/>
                        </a:rPr>
                      </a:br>
                      <a:r>
                        <a:rPr lang="en-US" sz="1200" b="1" i="0" u="none" strike="noStrike">
                          <a:solidFill>
                            <a:srgbClr val="000000"/>
                          </a:solidFill>
                          <a:effectLst/>
                          <a:latin typeface="Times New Roman" panose="02020603050405020304" pitchFamily="18" charset="0"/>
                          <a:ea typeface="Times New Roman" panose="02020603050405020304" pitchFamily="18" charset="0"/>
                        </a:rPr>
                        <a:t>(</a:t>
                      </a:r>
                      <a:r>
                        <a:rPr lang="en-US" sz="1200" b="1" i="0" u="none" strike="noStrike" err="1">
                          <a:solidFill>
                            <a:srgbClr val="000000"/>
                          </a:solidFill>
                          <a:effectLst/>
                          <a:latin typeface="Times New Roman" panose="02020603050405020304" pitchFamily="18" charset="0"/>
                          <a:ea typeface="Times New Roman" panose="02020603050405020304" pitchFamily="18" charset="0"/>
                        </a:rPr>
                        <a:t>hh:mm</a:t>
                      </a:r>
                      <a:r>
                        <a:rPr lang="en-US" sz="1200" b="1" i="0" u="none" strike="noStrike">
                          <a:solidFill>
                            <a:srgbClr val="000000"/>
                          </a:solidFill>
                          <a:effectLst/>
                          <a:latin typeface="Times New Roman" panose="02020603050405020304" pitchFamily="18" charset="0"/>
                          <a:ea typeface="Times New Roman" panose="02020603050405020304" pitchFamily="18" charset="0"/>
                        </a:rPr>
                        <a:t>)</a:t>
                      </a:r>
                      <a:endParaRPr lang="en-US" sz="3000" b="0" i="0" u="none" strike="noStrike">
                        <a:effectLst/>
                        <a:latin typeface="Arial" panose="020B0604020202020204" pitchFamily="34" charset="0"/>
                      </a:endParaRPr>
                    </a:p>
                  </a:txBody>
                  <a:tcPr marL="153578" marR="153578" marT="76789" marB="767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Time (hh:mm)</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Cov.</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Time </a:t>
                      </a:r>
                      <a:br>
                        <a:rPr lang="en-US" sz="1200" b="1" i="0" u="none" strike="noStrike">
                          <a:solidFill>
                            <a:srgbClr val="000000"/>
                          </a:solidFill>
                          <a:effectLst/>
                          <a:latin typeface="Times New Roman" panose="02020603050405020304" pitchFamily="18" charset="0"/>
                          <a:ea typeface="Times New Roman" panose="02020603050405020304" pitchFamily="18" charset="0"/>
                        </a:rPr>
                      </a:br>
                      <a:r>
                        <a:rPr lang="en-US" sz="1200" b="1" i="0" u="none" strike="noStrike">
                          <a:solidFill>
                            <a:srgbClr val="000000"/>
                          </a:solidFill>
                          <a:effectLst/>
                          <a:latin typeface="Times New Roman" panose="02020603050405020304" pitchFamily="18" charset="0"/>
                          <a:ea typeface="Times New Roman" panose="02020603050405020304" pitchFamily="18" charset="0"/>
                        </a:rPr>
                        <a:t>(</a:t>
                      </a:r>
                      <a:r>
                        <a:rPr lang="en-US" sz="1200" b="1" i="0" u="none" strike="noStrike" err="1">
                          <a:solidFill>
                            <a:srgbClr val="000000"/>
                          </a:solidFill>
                          <a:effectLst/>
                          <a:latin typeface="Times New Roman" panose="02020603050405020304" pitchFamily="18" charset="0"/>
                          <a:ea typeface="Times New Roman" panose="02020603050405020304" pitchFamily="18" charset="0"/>
                        </a:rPr>
                        <a:t>hh:mm</a:t>
                      </a:r>
                      <a:r>
                        <a:rPr lang="en-US" sz="1200" b="1" i="0" u="none" strike="noStrike">
                          <a:solidFill>
                            <a:srgbClr val="000000"/>
                          </a:solidFill>
                          <a:effectLst/>
                          <a:latin typeface="Times New Roman" panose="02020603050405020304" pitchFamily="18" charset="0"/>
                          <a:ea typeface="Times New Roman" panose="02020603050405020304" pitchFamily="18" charset="0"/>
                        </a:rPr>
                        <a:t>)</a:t>
                      </a:r>
                      <a:endParaRPr lang="en-US" sz="3000" b="0" i="0" u="none" strike="noStrike">
                        <a:effectLst/>
                        <a:latin typeface="Arial" panose="020B0604020202020204" pitchFamily="34" charset="0"/>
                      </a:endParaRPr>
                    </a:p>
                  </a:txBody>
                  <a:tcPr marL="153578" marR="153578" marT="76789" marB="767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Time (hh:mm)</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Cov.</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Time </a:t>
                      </a:r>
                      <a:br>
                        <a:rPr lang="en-US" sz="1200" b="1" i="0" u="none" strike="noStrike">
                          <a:solidFill>
                            <a:srgbClr val="000000"/>
                          </a:solidFill>
                          <a:effectLst/>
                          <a:latin typeface="Times New Roman" panose="02020603050405020304" pitchFamily="18" charset="0"/>
                          <a:ea typeface="Times New Roman" panose="02020603050405020304" pitchFamily="18" charset="0"/>
                        </a:rPr>
                      </a:br>
                      <a:r>
                        <a:rPr lang="en-US" sz="1200" b="1" i="0" u="none" strike="noStrike">
                          <a:solidFill>
                            <a:srgbClr val="000000"/>
                          </a:solidFill>
                          <a:effectLst/>
                          <a:latin typeface="Times New Roman" panose="02020603050405020304" pitchFamily="18" charset="0"/>
                          <a:ea typeface="Times New Roman" panose="02020603050405020304" pitchFamily="18" charset="0"/>
                        </a:rPr>
                        <a:t>(</a:t>
                      </a:r>
                      <a:r>
                        <a:rPr lang="en-US" sz="1200" b="1" i="0" u="none" strike="noStrike" err="1">
                          <a:solidFill>
                            <a:srgbClr val="000000"/>
                          </a:solidFill>
                          <a:effectLst/>
                          <a:latin typeface="Times New Roman" panose="02020603050405020304" pitchFamily="18" charset="0"/>
                          <a:ea typeface="Times New Roman" panose="02020603050405020304" pitchFamily="18" charset="0"/>
                        </a:rPr>
                        <a:t>hh:mm</a:t>
                      </a:r>
                      <a:r>
                        <a:rPr lang="en-US" sz="1200" b="1" i="0" u="none" strike="noStrike">
                          <a:solidFill>
                            <a:srgbClr val="000000"/>
                          </a:solidFill>
                          <a:effectLst/>
                          <a:latin typeface="Times New Roman" panose="02020603050405020304" pitchFamily="18" charset="0"/>
                          <a:ea typeface="Times New Roman" panose="02020603050405020304" pitchFamily="18" charset="0"/>
                        </a:rPr>
                        <a:t>)</a:t>
                      </a:r>
                      <a:endParaRPr lang="en-US" sz="3000" b="0" i="0" u="none" strike="noStrike">
                        <a:effectLst/>
                        <a:latin typeface="Arial" panose="020B0604020202020204" pitchFamily="34" charset="0"/>
                      </a:endParaRPr>
                    </a:p>
                  </a:txBody>
                  <a:tcPr marL="153578" marR="153578" marT="76789" marB="767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Time (hh:mm)</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Cov.</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8523800"/>
                  </a:ext>
                </a:extLst>
              </a:tr>
              <a:tr h="425216">
                <a:tc>
                  <a:txBody>
                    <a:bodyPr/>
                    <a:lstStyle/>
                    <a:p>
                      <a:pPr algn="l" fontAlgn="b"/>
                      <a:endParaRPr lang="en-US" sz="3000" b="0" i="0" u="none" strike="noStrike">
                        <a:effectLst/>
                        <a:latin typeface="Arial" panose="020B0604020202020204" pitchFamily="34" charset="0"/>
                      </a:endParaRPr>
                    </a:p>
                  </a:txBody>
                  <a:tcPr marL="115184" marR="115184" marT="1599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Cov. w.r.t. CRV</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Accel. % (Time)</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Cov. w.r.t. CRV</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Accel. % (Time)</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Cov. w.r.t. CRV</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1" i="0" u="none" strike="noStrike">
                          <a:solidFill>
                            <a:srgbClr val="000000"/>
                          </a:solidFill>
                          <a:effectLst/>
                          <a:latin typeface="Times New Roman" panose="02020603050405020304" pitchFamily="18" charset="0"/>
                          <a:ea typeface="Times New Roman" panose="02020603050405020304" pitchFamily="18" charset="0"/>
                        </a:rPr>
                        <a:t>Accel. % (Time)</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9363316"/>
                  </a:ext>
                </a:extLst>
              </a:tr>
              <a:tr h="230584">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CRV</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00:46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00:46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10:26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10:26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28:36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28:36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9991161"/>
                  </a:ext>
                </a:extLst>
              </a:tr>
              <a:tr h="230584">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Seq</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44:10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36:56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-4673.33%</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413:53</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11:13</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-3232.16%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1766:40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1058:20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-3595.85%</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8804646"/>
                  </a:ext>
                </a:extLst>
              </a:tr>
              <a:tr h="230584">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RPMS</a:t>
                      </a:r>
                      <a:r>
                        <a:rPr lang="en-US" sz="1200" b="0" i="0" u="none" strike="noStrike" baseline="-25000">
                          <a:solidFill>
                            <a:srgbClr val="000000"/>
                          </a:solidFill>
                          <a:effectLst/>
                          <a:latin typeface="Times New Roman" panose="02020603050405020304" pitchFamily="18" charset="0"/>
                          <a:ea typeface="Times New Roman" panose="02020603050405020304" pitchFamily="18" charset="0"/>
                        </a:rPr>
                        <a:t>10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04:58</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03:10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-307.06%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46:06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09:03</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-216.10%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196:56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191:40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-568.42%</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3261839"/>
                  </a:ext>
                </a:extLst>
              </a:tr>
              <a:tr h="230584">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RPMS</a:t>
                      </a:r>
                      <a:r>
                        <a:rPr lang="en-US" sz="1200" b="0" i="0" u="none" strike="noStrike" baseline="-25000">
                          <a:solidFill>
                            <a:srgbClr val="000000"/>
                          </a:solidFill>
                          <a:effectLst/>
                          <a:latin typeface="Times New Roman" panose="02020603050405020304" pitchFamily="18" charset="0"/>
                          <a:ea typeface="Times New Roman" panose="02020603050405020304" pitchFamily="18" charset="0"/>
                        </a:rPr>
                        <a:t>60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01:25</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00:45</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3.40%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16:46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05:36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46.22%</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41:56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13:35</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52.58%</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2766483"/>
                  </a:ext>
                </a:extLst>
              </a:tr>
              <a:tr h="230584">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RPMS</a:t>
                      </a:r>
                      <a:r>
                        <a:rPr lang="en-US" sz="1200" b="0" i="0" u="none" strike="noStrike" baseline="-25000">
                          <a:solidFill>
                            <a:srgbClr val="000000"/>
                          </a:solidFill>
                          <a:effectLst/>
                          <a:latin typeface="Times New Roman" panose="02020603050405020304" pitchFamily="18" charset="0"/>
                          <a:ea typeface="Times New Roman" panose="02020603050405020304" pitchFamily="18" charset="0"/>
                        </a:rPr>
                        <a:t>80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01:25</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00:38</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17.38%</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07:11</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04:18</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58.84%</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36:06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10:58</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61.73%</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9442343"/>
                  </a:ext>
                </a:extLst>
              </a:tr>
              <a:tr h="230584">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RPMS</a:t>
                      </a:r>
                      <a:r>
                        <a:rPr lang="en-US" sz="1200" b="0" i="0" u="none" strike="noStrike" baseline="-25000">
                          <a:solidFill>
                            <a:srgbClr val="000000"/>
                          </a:solidFill>
                          <a:effectLst/>
                          <a:latin typeface="Times New Roman" panose="02020603050405020304" pitchFamily="18" charset="0"/>
                          <a:ea typeface="Times New Roman" panose="02020603050405020304" pitchFamily="18" charset="0"/>
                        </a:rPr>
                        <a:t>100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01:25</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00:31</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31.56%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19:31</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03:41</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64.60%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33:36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09:56</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200" b="0" i="0" u="none" strike="noStrike">
                          <a:solidFill>
                            <a:srgbClr val="000000"/>
                          </a:solidFill>
                          <a:effectLst/>
                          <a:latin typeface="Times New Roman" panose="02020603050405020304" pitchFamily="18" charset="0"/>
                          <a:ea typeface="Times New Roman" panose="02020603050405020304" pitchFamily="18" charset="0"/>
                        </a:rPr>
                        <a:t>65.30%</a:t>
                      </a:r>
                      <a:endParaRPr lang="en-US" sz="3000" b="0" i="0" u="none" strike="noStrike">
                        <a:effectLst/>
                        <a:latin typeface="Arial" panose="020B0604020202020204" pitchFamily="34" charset="0"/>
                      </a:endParaRPr>
                    </a:p>
                  </a:txBody>
                  <a:tcPr marL="115184" marR="115184" marT="15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3809946"/>
                  </a:ext>
                </a:extLst>
              </a:tr>
            </a:tbl>
          </a:graphicData>
        </a:graphic>
      </p:graphicFrame>
      <p:pic>
        <p:nvPicPr>
          <p:cNvPr id="6" name="Audio 5">
            <a:hlinkClick r:id="" action="ppaction://media"/>
            <a:extLst>
              <a:ext uri="{FF2B5EF4-FFF2-40B4-BE49-F238E27FC236}">
                <a16:creationId xmlns:a16="http://schemas.microsoft.com/office/drawing/2014/main" id="{AB7819F8-2CAB-0AD1-458C-766A920F1B5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8632692"/>
      </p:ext>
    </p:extLst>
  </p:cSld>
  <p:clrMapOvr>
    <a:masterClrMapping/>
  </p:clrMapOvr>
  <mc:AlternateContent xmlns:mc="http://schemas.openxmlformats.org/markup-compatibility/2006">
    <mc:Choice xmlns:p14="http://schemas.microsoft.com/office/powerpoint/2010/main" Requires="p14">
      <p:transition spd="slow" p14:dur="2000" advTm="62453"/>
    </mc:Choice>
    <mc:Fallback>
      <p:transition spd="slow" advTm="6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6C11-0C11-EF68-A436-58B6AED2B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AE4C9-CDB9-D195-61D8-6F2818E4973F}"/>
              </a:ext>
            </a:extLst>
          </p:cNvPr>
          <p:cNvSpPr>
            <a:spLocks noGrp="1"/>
          </p:cNvSpPr>
          <p:nvPr>
            <p:ph type="title"/>
          </p:nvPr>
        </p:nvSpPr>
        <p:spPr/>
        <p:txBody>
          <a:bodyPr>
            <a:normAutofit fontScale="90000"/>
          </a:bodyPr>
          <a:lstStyle/>
          <a:p>
            <a:r>
              <a:rPr lang="en-US"/>
              <a:t>Final remarks</a:t>
            </a:r>
          </a:p>
        </p:txBody>
      </p:sp>
      <p:sp>
        <p:nvSpPr>
          <p:cNvPr id="4" name="Content Placeholder 3">
            <a:extLst>
              <a:ext uri="{FF2B5EF4-FFF2-40B4-BE49-F238E27FC236}">
                <a16:creationId xmlns:a16="http://schemas.microsoft.com/office/drawing/2014/main" id="{F0DF565D-8A39-3134-F441-6729885E967D}"/>
              </a:ext>
            </a:extLst>
          </p:cNvPr>
          <p:cNvSpPr>
            <a:spLocks noGrp="1"/>
          </p:cNvSpPr>
          <p:nvPr>
            <p:ph idx="1"/>
          </p:nvPr>
        </p:nvSpPr>
        <p:spPr/>
        <p:txBody>
          <a:bodyPr/>
          <a:lstStyle/>
          <a:p>
            <a:r>
              <a:rPr lang="en-US" sz="2800" dirty="0"/>
              <a:t>Our proposed approach has been shown to be effective in achieving higher coverage compared to CRV across the three DUTs</a:t>
            </a:r>
          </a:p>
          <a:p>
            <a:pPr lvl="1"/>
            <a:r>
              <a:rPr lang="en-US" dirty="0"/>
              <a:t>0.74% higher code coverage </a:t>
            </a:r>
          </a:p>
          <a:p>
            <a:pPr lvl="1"/>
            <a:r>
              <a:rPr lang="en-US" dirty="0"/>
              <a:t>2.74% functional coverage </a:t>
            </a:r>
          </a:p>
          <a:p>
            <a:pPr lvl="1"/>
            <a:endParaRPr lang="en-US" dirty="0"/>
          </a:p>
          <a:p>
            <a:r>
              <a:rPr lang="en-US" dirty="0"/>
              <a:t>Our methodologies is extremely effective in reducing the resource requirement:</a:t>
            </a:r>
          </a:p>
          <a:p>
            <a:pPr lvl="1"/>
            <a:r>
              <a:rPr lang="en-US" dirty="0"/>
              <a:t>up to 53% of overall verification time saving compared to CRV.</a:t>
            </a:r>
          </a:p>
          <a:p>
            <a:pPr lvl="1"/>
            <a:r>
              <a:rPr lang="en-US" dirty="0"/>
              <a:t>up to 40% license saving for a 32% faster simulation time compared to CRV.</a:t>
            </a:r>
          </a:p>
          <a:p>
            <a:endParaRPr lang="en-US" dirty="0"/>
          </a:p>
        </p:txBody>
      </p:sp>
      <p:sp>
        <p:nvSpPr>
          <p:cNvPr id="5" name="Content Placeholder 8">
            <a:extLst>
              <a:ext uri="{FF2B5EF4-FFF2-40B4-BE49-F238E27FC236}">
                <a16:creationId xmlns:a16="http://schemas.microsoft.com/office/drawing/2014/main" id="{DA2AE4BC-AF2F-D532-D1B8-C4438A10BD0A}"/>
              </a:ext>
            </a:extLst>
          </p:cNvPr>
          <p:cNvSpPr txBox="1">
            <a:spLocks/>
          </p:cNvSpPr>
          <p:nvPr/>
        </p:nvSpPr>
        <p:spPr>
          <a:xfrm>
            <a:off x="484630" y="1286733"/>
            <a:ext cx="11344818" cy="1899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600"/>
          </a:p>
        </p:txBody>
      </p:sp>
      <p:pic>
        <p:nvPicPr>
          <p:cNvPr id="6" name="Audio 5">
            <a:hlinkClick r:id="" action="ppaction://media"/>
            <a:extLst>
              <a:ext uri="{FF2B5EF4-FFF2-40B4-BE49-F238E27FC236}">
                <a16:creationId xmlns:a16="http://schemas.microsoft.com/office/drawing/2014/main" id="{63832FAB-ABB4-C788-745E-B608DD8BE6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7346451"/>
      </p:ext>
    </p:extLst>
  </p:cSld>
  <p:clrMapOvr>
    <a:masterClrMapping/>
  </p:clrMapOvr>
  <mc:AlternateContent xmlns:mc="http://schemas.openxmlformats.org/markup-compatibility/2006">
    <mc:Choice xmlns:p14="http://schemas.microsoft.com/office/powerpoint/2010/main" Requires="p14">
      <p:transition spd="slow" p14:dur="2000" advTm="36870"/>
    </mc:Choice>
    <mc:Fallback>
      <p:transition spd="slow" advTm="3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E353-0BBE-4076-897D-58D4D1B420EC}"/>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BBDF6E2F-DA84-4450-AEC7-2E972F9B12B0}"/>
              </a:ext>
            </a:extLst>
          </p:cNvPr>
          <p:cNvSpPr>
            <a:spLocks noGrp="1"/>
          </p:cNvSpPr>
          <p:nvPr>
            <p:ph idx="1"/>
          </p:nvPr>
        </p:nvSpPr>
        <p:spPr/>
        <p:txBody>
          <a:bodyPr/>
          <a:lstStyle/>
          <a:p>
            <a:r>
              <a:rPr lang="en-US"/>
              <a:t>Thank you for you attention!</a:t>
            </a:r>
          </a:p>
          <a:p>
            <a:endParaRPr lang="en-US"/>
          </a:p>
          <a:p>
            <a:r>
              <a:rPr lang="en-US"/>
              <a:t>Do not hesitate to ask questions!</a:t>
            </a:r>
          </a:p>
          <a:p>
            <a:pPr marL="0" indent="0">
              <a:buNone/>
            </a:pPr>
            <a:endParaRPr lang="en-US"/>
          </a:p>
        </p:txBody>
      </p:sp>
      <p:pic>
        <p:nvPicPr>
          <p:cNvPr id="5" name="Audio 4">
            <a:hlinkClick r:id="" action="ppaction://media"/>
            <a:extLst>
              <a:ext uri="{FF2B5EF4-FFF2-40B4-BE49-F238E27FC236}">
                <a16:creationId xmlns:a16="http://schemas.microsoft.com/office/drawing/2014/main" id="{5E390570-72E5-893E-37AF-A0D4E33951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3889174"/>
      </p:ext>
    </p:extLst>
  </p:cSld>
  <p:clrMapOvr>
    <a:masterClrMapping/>
  </p:clrMapOvr>
  <mc:AlternateContent xmlns:mc="http://schemas.openxmlformats.org/markup-compatibility/2006">
    <mc:Choice xmlns:p14="http://schemas.microsoft.com/office/powerpoint/2010/main" Requires="p14">
      <p:transition spd="slow" p14:dur="2000" advTm="8779"/>
    </mc:Choice>
    <mc:Fallback>
      <p:transition spd="slow" advTm="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9786-45F8-6389-7D7C-146CA1660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489A1-CAD5-2CCD-5CBA-9DE65B13A173}"/>
              </a:ext>
            </a:extLst>
          </p:cNvPr>
          <p:cNvSpPr>
            <a:spLocks noGrp="1"/>
          </p:cNvSpPr>
          <p:nvPr>
            <p:ph type="title"/>
          </p:nvPr>
        </p:nvSpPr>
        <p:spPr>
          <a:xfrm>
            <a:off x="838200" y="0"/>
            <a:ext cx="10515600" cy="1325563"/>
          </a:xfrm>
        </p:spPr>
        <p:txBody>
          <a:bodyPr/>
          <a:lstStyle/>
          <a:p>
            <a:r>
              <a:rPr lang="en-US"/>
              <a:t>Introduction</a:t>
            </a:r>
          </a:p>
        </p:txBody>
      </p:sp>
      <p:sp>
        <p:nvSpPr>
          <p:cNvPr id="3" name="Content Placeholder 2">
            <a:extLst>
              <a:ext uri="{FF2B5EF4-FFF2-40B4-BE49-F238E27FC236}">
                <a16:creationId xmlns:a16="http://schemas.microsoft.com/office/drawing/2014/main" id="{1E88EE3B-FACD-F880-D548-4D95A7525923}"/>
              </a:ext>
            </a:extLst>
          </p:cNvPr>
          <p:cNvSpPr>
            <a:spLocks noGrp="1"/>
          </p:cNvSpPr>
          <p:nvPr>
            <p:ph idx="1"/>
          </p:nvPr>
        </p:nvSpPr>
        <p:spPr>
          <a:xfrm>
            <a:off x="838200" y="992817"/>
            <a:ext cx="10515600" cy="4351338"/>
          </a:xfrm>
        </p:spPr>
        <p:txBody>
          <a:bodyPr>
            <a:normAutofit/>
          </a:bodyPr>
          <a:lstStyle/>
          <a:p>
            <a:pPr algn="just"/>
            <a:r>
              <a:rPr lang="en-US" sz="2600" dirty="0"/>
              <a:t>While dealing with RTL simulations, coverage closure aims at maximizing the coverage metrics for a Design Under Test (DUT). </a:t>
            </a:r>
          </a:p>
          <a:p>
            <a:pPr lvl="1" algn="just"/>
            <a:r>
              <a:rPr lang="en-US" sz="2200" dirty="0"/>
              <a:t>Many tests are simulated in parallel to achieve coverage closure. </a:t>
            </a:r>
          </a:p>
          <a:p>
            <a:pPr lvl="1" algn="just"/>
            <a:r>
              <a:rPr lang="en-US" sz="2200" dirty="0"/>
              <a:t>Few tests contribute to coverage improvement while most do not, resulting in redundant simulations.</a:t>
            </a:r>
          </a:p>
          <a:p>
            <a:pPr algn="just"/>
            <a:r>
              <a:rPr lang="en-US" sz="2600" dirty="0"/>
              <a:t>Naïve deployment of ML models may result in a slow-down of highly parallelized simulation environment despite better selection of tests.  </a:t>
            </a:r>
          </a:p>
          <a:p>
            <a:pPr algn="just"/>
            <a:r>
              <a:rPr lang="en-US" sz="2600" dirty="0"/>
              <a:t>We propose an Instance-Based Reachability Predictor Model to guide the test selection combined with an optimal batch regression scheduler. </a:t>
            </a:r>
          </a:p>
          <a:p>
            <a:pPr algn="just"/>
            <a:endParaRPr lang="en-US" sz="2800" dirty="0"/>
          </a:p>
          <a:p>
            <a:pPr algn="just"/>
            <a:endParaRPr lang="en-US" dirty="0"/>
          </a:p>
        </p:txBody>
      </p:sp>
      <p:grpSp>
        <p:nvGrpSpPr>
          <p:cNvPr id="26" name="Group 25">
            <a:extLst>
              <a:ext uri="{FF2B5EF4-FFF2-40B4-BE49-F238E27FC236}">
                <a16:creationId xmlns:a16="http://schemas.microsoft.com/office/drawing/2014/main" id="{C21A0D07-CDD4-8D8E-E564-D4235BDD0969}"/>
              </a:ext>
            </a:extLst>
          </p:cNvPr>
          <p:cNvGrpSpPr/>
          <p:nvPr/>
        </p:nvGrpSpPr>
        <p:grpSpPr>
          <a:xfrm>
            <a:off x="838200" y="4451832"/>
            <a:ext cx="13094307" cy="1903914"/>
            <a:chOff x="1013737" y="4332523"/>
            <a:chExt cx="13094307" cy="1903914"/>
          </a:xfrm>
        </p:grpSpPr>
        <p:grpSp>
          <p:nvGrpSpPr>
            <p:cNvPr id="22" name="Group 21">
              <a:extLst>
                <a:ext uri="{FF2B5EF4-FFF2-40B4-BE49-F238E27FC236}">
                  <a16:creationId xmlns:a16="http://schemas.microsoft.com/office/drawing/2014/main" id="{370D1156-19DB-9B65-22CE-967134E846DD}"/>
                </a:ext>
              </a:extLst>
            </p:cNvPr>
            <p:cNvGrpSpPr/>
            <p:nvPr/>
          </p:nvGrpSpPr>
          <p:grpSpPr>
            <a:xfrm>
              <a:off x="1013737" y="4332523"/>
              <a:ext cx="13094307" cy="1903914"/>
              <a:chOff x="987360" y="4525954"/>
              <a:chExt cx="13094307" cy="1903914"/>
            </a:xfrm>
          </p:grpSpPr>
          <p:sp>
            <p:nvSpPr>
              <p:cNvPr id="4" name="Oval 3">
                <a:extLst>
                  <a:ext uri="{FF2B5EF4-FFF2-40B4-BE49-F238E27FC236}">
                    <a16:creationId xmlns:a16="http://schemas.microsoft.com/office/drawing/2014/main" id="{68B82220-CA09-A777-CD9E-72DEA4621A33}"/>
                  </a:ext>
                </a:extLst>
              </p:cNvPr>
              <p:cNvSpPr/>
              <p:nvPr/>
            </p:nvSpPr>
            <p:spPr>
              <a:xfrm>
                <a:off x="987360" y="4879684"/>
                <a:ext cx="1605626" cy="796954"/>
              </a:xfrm>
              <a:prstGeom prst="ellipse">
                <a:avLst/>
              </a:prstGeom>
              <a:noFill/>
              <a:ln w="6350" cap="sq">
                <a:solidFill>
                  <a:schemeClr val="tx1"/>
                </a:solidFill>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a:solidFill>
                      <a:schemeClr val="tx1"/>
                    </a:solidFill>
                  </a:rPr>
                  <a:t>Test pool</a:t>
                </a:r>
                <a:endParaRPr lang="en-US" sz="1800">
                  <a:solidFill>
                    <a:schemeClr val="tx1"/>
                  </a:solidFill>
                </a:endParaRPr>
              </a:p>
            </p:txBody>
          </p:sp>
          <p:sp>
            <p:nvSpPr>
              <p:cNvPr id="5" name="Rectangle 4">
                <a:extLst>
                  <a:ext uri="{FF2B5EF4-FFF2-40B4-BE49-F238E27FC236}">
                    <a16:creationId xmlns:a16="http://schemas.microsoft.com/office/drawing/2014/main" id="{4B5B2E54-9F27-9045-17B9-F09A8AE74588}"/>
                  </a:ext>
                </a:extLst>
              </p:cNvPr>
              <p:cNvSpPr/>
              <p:nvPr/>
            </p:nvSpPr>
            <p:spPr>
              <a:xfrm>
                <a:off x="3809422" y="4925823"/>
                <a:ext cx="1674234" cy="704676"/>
              </a:xfrm>
              <a:prstGeom prst="rect">
                <a:avLst/>
              </a:prstGeom>
              <a:solidFill>
                <a:srgbClr val="BD03F7"/>
              </a:solidFill>
              <a:ln w="6350" cap="sq">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sz="1800"/>
                  <a:t>Parallel</a:t>
                </a:r>
                <a:br>
                  <a:rPr lang="en-US" sz="1800"/>
                </a:br>
                <a:r>
                  <a:rPr lang="en-US" sz="1800"/>
                  <a:t>Simulation</a:t>
                </a:r>
              </a:p>
            </p:txBody>
          </p:sp>
          <p:cxnSp>
            <p:nvCxnSpPr>
              <p:cNvPr id="6" name="Straight Arrow Connector 5">
                <a:extLst>
                  <a:ext uri="{FF2B5EF4-FFF2-40B4-BE49-F238E27FC236}">
                    <a16:creationId xmlns:a16="http://schemas.microsoft.com/office/drawing/2014/main" id="{A1BE6733-09F6-A3CB-5EF2-65B5944F3687}"/>
                  </a:ext>
                </a:extLst>
              </p:cNvPr>
              <p:cNvCxnSpPr>
                <a:cxnSpLocks/>
                <a:stCxn id="4" idx="6"/>
                <a:endCxn id="5" idx="1"/>
              </p:cNvCxnSpPr>
              <p:nvPr/>
            </p:nvCxnSpPr>
            <p:spPr>
              <a:xfrm>
                <a:off x="2592986" y="5278161"/>
                <a:ext cx="1216436" cy="0"/>
              </a:xfrm>
              <a:prstGeom prst="straightConnector1">
                <a:avLst/>
              </a:prstGeom>
              <a:ln w="6350" cap="sq">
                <a:miter lim="800000"/>
                <a:tailEnd type="triangle"/>
              </a:ln>
            </p:spPr>
            <p:style>
              <a:lnRef idx="1">
                <a:schemeClr val="tx1"/>
              </a:lnRef>
              <a:fillRef idx="0">
                <a:schemeClr val="tx1"/>
              </a:fillRef>
              <a:effectRef idx="0">
                <a:srgbClr val="000000"/>
              </a:effectRef>
              <a:fontRef idx="minor">
                <a:schemeClr val="bg1"/>
              </a:fontRef>
            </p:style>
          </p:cxnSp>
          <p:sp>
            <p:nvSpPr>
              <p:cNvPr id="7" name="TextBox 6">
                <a:extLst>
                  <a:ext uri="{FF2B5EF4-FFF2-40B4-BE49-F238E27FC236}">
                    <a16:creationId xmlns:a16="http://schemas.microsoft.com/office/drawing/2014/main" id="{96B656C2-CB13-AC70-EE52-A34E71ECC623}"/>
                  </a:ext>
                </a:extLst>
              </p:cNvPr>
              <p:cNvSpPr txBox="1"/>
              <p:nvPr/>
            </p:nvSpPr>
            <p:spPr>
              <a:xfrm>
                <a:off x="2645065" y="4666165"/>
                <a:ext cx="1090950" cy="553998"/>
              </a:xfrm>
              <a:prstGeom prst="rect">
                <a:avLst/>
              </a:prstGeom>
              <a:noFill/>
            </p:spPr>
            <p:txBody>
              <a:bodyPr wrap="square" lIns="0" tIns="0" rIns="0" bIns="0" rtlCol="0">
                <a:spAutoFit/>
              </a:bodyPr>
              <a:lstStyle/>
              <a:p>
                <a:pPr algn="ctr">
                  <a:lnSpc>
                    <a:spcPct val="100000"/>
                  </a:lnSpc>
                </a:pPr>
                <a:r>
                  <a:rPr lang="en-US"/>
                  <a:t>Test selection</a:t>
                </a:r>
              </a:p>
            </p:txBody>
          </p:sp>
          <p:cxnSp>
            <p:nvCxnSpPr>
              <p:cNvPr id="8" name="Straight Arrow Connector 7">
                <a:extLst>
                  <a:ext uri="{FF2B5EF4-FFF2-40B4-BE49-F238E27FC236}">
                    <a16:creationId xmlns:a16="http://schemas.microsoft.com/office/drawing/2014/main" id="{6FC70636-7CD3-60DF-7E97-5D1A4D724293}"/>
                  </a:ext>
                </a:extLst>
              </p:cNvPr>
              <p:cNvCxnSpPr>
                <a:cxnSpLocks/>
                <a:stCxn id="5" idx="3"/>
                <a:endCxn id="17" idx="0"/>
              </p:cNvCxnSpPr>
              <p:nvPr/>
            </p:nvCxnSpPr>
            <p:spPr>
              <a:xfrm>
                <a:off x="5483656" y="5278161"/>
                <a:ext cx="1119182" cy="0"/>
              </a:xfrm>
              <a:prstGeom prst="straightConnector1">
                <a:avLst/>
              </a:prstGeom>
              <a:ln w="6350" cap="sq">
                <a:miter lim="800000"/>
                <a:tailEnd type="triangle"/>
              </a:ln>
            </p:spPr>
            <p:style>
              <a:lnRef idx="1">
                <a:schemeClr val="tx1"/>
              </a:lnRef>
              <a:fillRef idx="0">
                <a:schemeClr val="tx1"/>
              </a:fillRef>
              <a:effectRef idx="0">
                <a:srgbClr val="000000"/>
              </a:effectRef>
              <a:fontRef idx="minor">
                <a:schemeClr val="bg1"/>
              </a:fontRef>
            </p:style>
          </p:cxnSp>
          <p:grpSp>
            <p:nvGrpSpPr>
              <p:cNvPr id="9" name="Group 8">
                <a:extLst>
                  <a:ext uri="{FF2B5EF4-FFF2-40B4-BE49-F238E27FC236}">
                    <a16:creationId xmlns:a16="http://schemas.microsoft.com/office/drawing/2014/main" id="{DC277F47-0620-6ED4-3788-E2EDBAAE0D09}"/>
                  </a:ext>
                </a:extLst>
              </p:cNvPr>
              <p:cNvGrpSpPr/>
              <p:nvPr/>
            </p:nvGrpSpPr>
            <p:grpSpPr>
              <a:xfrm>
                <a:off x="6602838" y="4525954"/>
                <a:ext cx="7478829" cy="1903914"/>
                <a:chOff x="6805061" y="2442177"/>
                <a:chExt cx="7478829" cy="1903914"/>
              </a:xfrm>
            </p:grpSpPr>
            <p:sp>
              <p:nvSpPr>
                <p:cNvPr id="10" name="Arc 9">
                  <a:extLst>
                    <a:ext uri="{FF2B5EF4-FFF2-40B4-BE49-F238E27FC236}">
                      <a16:creationId xmlns:a16="http://schemas.microsoft.com/office/drawing/2014/main" id="{6D8300D4-5708-0B00-858E-8BCB04717A8C}"/>
                    </a:ext>
                  </a:extLst>
                </p:cNvPr>
                <p:cNvSpPr/>
                <p:nvPr/>
              </p:nvSpPr>
              <p:spPr>
                <a:xfrm flipH="1">
                  <a:off x="7362020" y="2721699"/>
                  <a:ext cx="1671979" cy="1624392"/>
                </a:xfrm>
                <a:prstGeom prst="arc">
                  <a:avLst>
                    <a:gd name="adj1" fmla="val 16199998"/>
                    <a:gd name="adj2" fmla="val 0"/>
                  </a:avLst>
                </a:prstGeom>
                <a:ln w="6350" cap="sq">
                  <a:solidFill>
                    <a:srgbClr val="00B050"/>
                  </a:solidFill>
                  <a:miter lim="800000"/>
                </a:ln>
              </p:spPr>
              <p:style>
                <a:lnRef idx="1">
                  <a:schemeClr val="tx1"/>
                </a:lnRef>
                <a:fillRef idx="0">
                  <a:schemeClr val="tx1"/>
                </a:fillRef>
                <a:effectRef idx="0">
                  <a:srgbClr val="000000"/>
                </a:effectRef>
                <a:fontRef idx="minor">
                  <a:schemeClr val="bg1"/>
                </a:fontRef>
              </p:style>
              <p:txBody>
                <a:bodyPr rtlCol="0" anchor="ctr"/>
                <a:lstStyle/>
                <a:p>
                  <a:pPr algn="ctr"/>
                  <a:endParaRPr lang="en-US">
                    <a:solidFill>
                      <a:schemeClr val="accent6"/>
                    </a:solidFill>
                  </a:endParaRPr>
                </a:p>
              </p:txBody>
            </p:sp>
            <p:grpSp>
              <p:nvGrpSpPr>
                <p:cNvPr id="11" name="Group 10">
                  <a:extLst>
                    <a:ext uri="{FF2B5EF4-FFF2-40B4-BE49-F238E27FC236}">
                      <a16:creationId xmlns:a16="http://schemas.microsoft.com/office/drawing/2014/main" id="{C5E37CE8-24F1-357F-C11E-8E84ED3A7963}"/>
                    </a:ext>
                  </a:extLst>
                </p:cNvPr>
                <p:cNvGrpSpPr/>
                <p:nvPr/>
              </p:nvGrpSpPr>
              <p:grpSpPr>
                <a:xfrm>
                  <a:off x="6805061" y="2442177"/>
                  <a:ext cx="7478829" cy="1879102"/>
                  <a:chOff x="6805061" y="2442177"/>
                  <a:chExt cx="7478829" cy="1879102"/>
                </a:xfrm>
              </p:grpSpPr>
              <p:sp>
                <p:nvSpPr>
                  <p:cNvPr id="12" name="Arc 11">
                    <a:extLst>
                      <a:ext uri="{FF2B5EF4-FFF2-40B4-BE49-F238E27FC236}">
                        <a16:creationId xmlns:a16="http://schemas.microsoft.com/office/drawing/2014/main" id="{059A8D69-C325-7C49-C039-7F4AB8F05F33}"/>
                      </a:ext>
                    </a:extLst>
                  </p:cNvPr>
                  <p:cNvSpPr/>
                  <p:nvPr/>
                </p:nvSpPr>
                <p:spPr>
                  <a:xfrm flipH="1">
                    <a:off x="7350427" y="2699435"/>
                    <a:ext cx="6933463" cy="1621844"/>
                  </a:xfrm>
                  <a:prstGeom prst="arc">
                    <a:avLst>
                      <a:gd name="adj1" fmla="val 18296415"/>
                      <a:gd name="adj2" fmla="val 0"/>
                    </a:avLst>
                  </a:prstGeom>
                  <a:ln w="6350" cap="sq">
                    <a:solidFill>
                      <a:schemeClr val="accent2"/>
                    </a:solidFill>
                    <a:miter lim="800000"/>
                  </a:ln>
                </p:spPr>
                <p:style>
                  <a:lnRef idx="1">
                    <a:schemeClr val="tx1"/>
                  </a:lnRef>
                  <a:fillRef idx="0">
                    <a:schemeClr val="tx1"/>
                  </a:fillRef>
                  <a:effectRef idx="0">
                    <a:srgbClr val="000000"/>
                  </a:effectRef>
                  <a:fontRef idx="minor">
                    <a:schemeClr val="bg1"/>
                  </a:fontRef>
                </p:style>
                <p:txBody>
                  <a:bodyPr rtlCol="0" anchor="ctr"/>
                  <a:lstStyle/>
                  <a:p>
                    <a:pPr algn="ctr"/>
                    <a:endParaRPr lang="en-US"/>
                  </a:p>
                </p:txBody>
              </p:sp>
              <p:grpSp>
                <p:nvGrpSpPr>
                  <p:cNvPr id="13" name="Group 12">
                    <a:extLst>
                      <a:ext uri="{FF2B5EF4-FFF2-40B4-BE49-F238E27FC236}">
                        <a16:creationId xmlns:a16="http://schemas.microsoft.com/office/drawing/2014/main" id="{81289990-DA10-E783-2E29-065016C5474D}"/>
                      </a:ext>
                    </a:extLst>
                  </p:cNvPr>
                  <p:cNvGrpSpPr/>
                  <p:nvPr/>
                </p:nvGrpSpPr>
                <p:grpSpPr>
                  <a:xfrm>
                    <a:off x="6805061" y="2442177"/>
                    <a:ext cx="4428417" cy="1758769"/>
                    <a:chOff x="6805061" y="2442177"/>
                    <a:chExt cx="4428417" cy="1758769"/>
                  </a:xfrm>
                </p:grpSpPr>
                <p:cxnSp>
                  <p:nvCxnSpPr>
                    <p:cNvPr id="14" name="Straight Arrow Connector 13">
                      <a:extLst>
                        <a:ext uri="{FF2B5EF4-FFF2-40B4-BE49-F238E27FC236}">
                          <a16:creationId xmlns:a16="http://schemas.microsoft.com/office/drawing/2014/main" id="{4948CCD7-A5A6-DA41-898D-54300FE8C3FE}"/>
                        </a:ext>
                      </a:extLst>
                    </p:cNvPr>
                    <p:cNvCxnSpPr/>
                    <p:nvPr/>
                  </p:nvCxnSpPr>
                  <p:spPr>
                    <a:xfrm flipV="1">
                      <a:off x="7350431" y="2699434"/>
                      <a:ext cx="0" cy="989900"/>
                    </a:xfrm>
                    <a:prstGeom prst="straightConnector1">
                      <a:avLst/>
                    </a:prstGeom>
                    <a:ln w="6350" cap="sq">
                      <a:miter lim="800000"/>
                      <a:tailEnd type="triangle"/>
                    </a:ln>
                  </p:spPr>
                  <p:style>
                    <a:lnRef idx="1">
                      <a:schemeClr val="tx1"/>
                    </a:lnRef>
                    <a:fillRef idx="0">
                      <a:schemeClr val="tx1"/>
                    </a:fillRef>
                    <a:effectRef idx="0">
                      <a:srgbClr val="000000"/>
                    </a:effectRef>
                    <a:fontRef idx="minor">
                      <a:schemeClr val="bg1"/>
                    </a:fontRef>
                  </p:style>
                </p:cxnSp>
                <p:cxnSp>
                  <p:nvCxnSpPr>
                    <p:cNvPr id="15" name="Straight Arrow Connector 14">
                      <a:extLst>
                        <a:ext uri="{FF2B5EF4-FFF2-40B4-BE49-F238E27FC236}">
                          <a16:creationId xmlns:a16="http://schemas.microsoft.com/office/drawing/2014/main" id="{79D481B0-FBB3-B2FE-2E61-ADA530F17708}"/>
                        </a:ext>
                      </a:extLst>
                    </p:cNvPr>
                    <p:cNvCxnSpPr>
                      <a:cxnSpLocks/>
                    </p:cNvCxnSpPr>
                    <p:nvPr/>
                  </p:nvCxnSpPr>
                  <p:spPr>
                    <a:xfrm>
                      <a:off x="7267939" y="3612403"/>
                      <a:ext cx="3133361" cy="0"/>
                    </a:xfrm>
                    <a:prstGeom prst="straightConnector1">
                      <a:avLst/>
                    </a:prstGeom>
                    <a:ln w="6350" cap="sq">
                      <a:miter lim="800000"/>
                      <a:tailEnd type="triangle"/>
                    </a:ln>
                  </p:spPr>
                  <p:style>
                    <a:lnRef idx="1">
                      <a:schemeClr val="tx1"/>
                    </a:lnRef>
                    <a:fillRef idx="0">
                      <a:schemeClr val="tx1"/>
                    </a:fillRef>
                    <a:effectRef idx="0">
                      <a:srgbClr val="000000"/>
                    </a:effectRef>
                    <a:fontRef idx="minor">
                      <a:schemeClr val="bg1"/>
                    </a:fontRef>
                  </p:style>
                </p:cxnSp>
                <p:sp>
                  <p:nvSpPr>
                    <p:cNvPr id="16" name="Arc 15">
                      <a:extLst>
                        <a:ext uri="{FF2B5EF4-FFF2-40B4-BE49-F238E27FC236}">
                          <a16:creationId xmlns:a16="http://schemas.microsoft.com/office/drawing/2014/main" id="{8AEFB825-3837-A06F-17E7-5087344F3E34}"/>
                        </a:ext>
                      </a:extLst>
                    </p:cNvPr>
                    <p:cNvSpPr/>
                    <p:nvPr/>
                  </p:nvSpPr>
                  <p:spPr>
                    <a:xfrm flipH="1">
                      <a:off x="7350430" y="2795907"/>
                      <a:ext cx="2409581" cy="1405039"/>
                    </a:xfrm>
                    <a:prstGeom prst="arc">
                      <a:avLst/>
                    </a:prstGeom>
                    <a:ln w="6350" cap="sq">
                      <a:solidFill>
                        <a:srgbClr val="0070C0"/>
                      </a:solidFill>
                      <a:miter lim="800000"/>
                    </a:ln>
                  </p:spPr>
                  <p:style>
                    <a:lnRef idx="1">
                      <a:schemeClr val="tx1"/>
                    </a:lnRef>
                    <a:fillRef idx="0">
                      <a:schemeClr val="tx1"/>
                    </a:fillRef>
                    <a:effectRef idx="0">
                      <a:srgbClr val="000000"/>
                    </a:effectRef>
                    <a:fontRef idx="minor">
                      <a:schemeClr val="bg1"/>
                    </a:fontRef>
                  </p:style>
                  <p:txBody>
                    <a:bodyPr rtlCol="0" anchor="ctr"/>
                    <a:lstStyle/>
                    <a:p>
                      <a:pPr algn="ctr"/>
                      <a:endParaRPr lang="en-US"/>
                    </a:p>
                  </p:txBody>
                </p:sp>
                <p:sp>
                  <p:nvSpPr>
                    <p:cNvPr id="17" name="TextBox 16">
                      <a:extLst>
                        <a:ext uri="{FF2B5EF4-FFF2-40B4-BE49-F238E27FC236}">
                          <a16:creationId xmlns:a16="http://schemas.microsoft.com/office/drawing/2014/main" id="{6CB71EAB-A0EF-D496-8D4B-A401F5AD5DAB}"/>
                        </a:ext>
                      </a:extLst>
                    </p:cNvPr>
                    <p:cNvSpPr txBox="1"/>
                    <p:nvPr/>
                  </p:nvSpPr>
                  <p:spPr>
                    <a:xfrm rot="16200000">
                      <a:off x="6583843" y="2958402"/>
                      <a:ext cx="914400" cy="471964"/>
                    </a:xfrm>
                    <a:prstGeom prst="rect">
                      <a:avLst/>
                    </a:prstGeom>
                    <a:noFill/>
                  </p:spPr>
                  <p:txBody>
                    <a:bodyPr wrap="none" lIns="0" tIns="0" rIns="0" bIns="0" rtlCol="0" anchor="ctr">
                      <a:noAutofit/>
                    </a:bodyPr>
                    <a:lstStyle/>
                    <a:p>
                      <a:pPr algn="ctr">
                        <a:lnSpc>
                          <a:spcPct val="100000"/>
                        </a:lnSpc>
                      </a:pPr>
                      <a:r>
                        <a:rPr lang="en-US"/>
                        <a:t>Coverage</a:t>
                      </a:r>
                      <a:endParaRPr lang="en-US" sz="1800"/>
                    </a:p>
                  </p:txBody>
                </p:sp>
                <p:sp>
                  <p:nvSpPr>
                    <p:cNvPr id="18" name="TextBox 17">
                      <a:extLst>
                        <a:ext uri="{FF2B5EF4-FFF2-40B4-BE49-F238E27FC236}">
                          <a16:creationId xmlns:a16="http://schemas.microsoft.com/office/drawing/2014/main" id="{98769097-9FA5-AE8A-89E5-92DF670B9C5B}"/>
                        </a:ext>
                      </a:extLst>
                    </p:cNvPr>
                    <p:cNvSpPr txBox="1"/>
                    <p:nvPr/>
                  </p:nvSpPr>
                  <p:spPr>
                    <a:xfrm>
                      <a:off x="10319078" y="3479884"/>
                      <a:ext cx="914400" cy="265038"/>
                    </a:xfrm>
                    <a:prstGeom prst="rect">
                      <a:avLst/>
                    </a:prstGeom>
                    <a:noFill/>
                  </p:spPr>
                  <p:txBody>
                    <a:bodyPr wrap="none" lIns="0" tIns="0" rIns="0" bIns="0" rtlCol="0">
                      <a:noAutofit/>
                    </a:bodyPr>
                    <a:lstStyle/>
                    <a:p>
                      <a:pPr algn="ctr">
                        <a:lnSpc>
                          <a:spcPct val="100000"/>
                        </a:lnSpc>
                      </a:pPr>
                      <a:r>
                        <a:rPr lang="en-US"/>
                        <a:t>T</a:t>
                      </a:r>
                      <a:r>
                        <a:rPr lang="en-US" sz="1800"/>
                        <a:t>ime</a:t>
                      </a:r>
                    </a:p>
                  </p:txBody>
                </p:sp>
                <p:sp>
                  <p:nvSpPr>
                    <p:cNvPr id="19" name="TextBox 18">
                      <a:extLst>
                        <a:ext uri="{FF2B5EF4-FFF2-40B4-BE49-F238E27FC236}">
                          <a16:creationId xmlns:a16="http://schemas.microsoft.com/office/drawing/2014/main" id="{92C5F63B-76D3-30DE-BE22-6A874DDFAE33}"/>
                        </a:ext>
                      </a:extLst>
                    </p:cNvPr>
                    <p:cNvSpPr txBox="1"/>
                    <p:nvPr/>
                  </p:nvSpPr>
                  <p:spPr>
                    <a:xfrm>
                      <a:off x="8494991" y="2498355"/>
                      <a:ext cx="914400" cy="265038"/>
                    </a:xfrm>
                    <a:prstGeom prst="rect">
                      <a:avLst/>
                    </a:prstGeom>
                    <a:noFill/>
                  </p:spPr>
                  <p:txBody>
                    <a:bodyPr wrap="none" lIns="0" tIns="0" rIns="0" bIns="0" rtlCol="0">
                      <a:noAutofit/>
                    </a:bodyPr>
                    <a:lstStyle/>
                    <a:p>
                      <a:pPr algn="ctr">
                        <a:lnSpc>
                          <a:spcPct val="100000"/>
                        </a:lnSpc>
                      </a:pPr>
                      <a:r>
                        <a:rPr lang="en-US" sz="1800">
                          <a:solidFill>
                            <a:srgbClr val="0070C0"/>
                          </a:solidFill>
                        </a:rPr>
                        <a:t>Traditional</a:t>
                      </a:r>
                    </a:p>
                  </p:txBody>
                </p:sp>
                <p:sp>
                  <p:nvSpPr>
                    <p:cNvPr id="20" name="TextBox 19">
                      <a:extLst>
                        <a:ext uri="{FF2B5EF4-FFF2-40B4-BE49-F238E27FC236}">
                          <a16:creationId xmlns:a16="http://schemas.microsoft.com/office/drawing/2014/main" id="{9B48C108-616C-7692-EE79-00D323082FE7}"/>
                        </a:ext>
                      </a:extLst>
                    </p:cNvPr>
                    <p:cNvSpPr txBox="1"/>
                    <p:nvPr/>
                  </p:nvSpPr>
                  <p:spPr>
                    <a:xfrm>
                      <a:off x="8519772" y="2933822"/>
                      <a:ext cx="2706459" cy="553998"/>
                    </a:xfrm>
                    <a:prstGeom prst="rect">
                      <a:avLst/>
                    </a:prstGeom>
                    <a:noFill/>
                  </p:spPr>
                  <p:txBody>
                    <a:bodyPr wrap="square" lIns="0" tIns="0" rIns="0" bIns="0" rtlCol="0">
                      <a:spAutoFit/>
                    </a:bodyPr>
                    <a:lstStyle/>
                    <a:p>
                      <a:pPr algn="ctr">
                        <a:lnSpc>
                          <a:spcPct val="100000"/>
                        </a:lnSpc>
                      </a:pPr>
                      <a:r>
                        <a:rPr lang="en-US" sz="1800">
                          <a:solidFill>
                            <a:schemeClr val="accent2"/>
                          </a:solidFill>
                        </a:rPr>
                        <a:t>Unoptimized ML-driven test selection</a:t>
                      </a:r>
                    </a:p>
                  </p:txBody>
                </p:sp>
                <p:sp>
                  <p:nvSpPr>
                    <p:cNvPr id="21" name="TextBox 20">
                      <a:extLst>
                        <a:ext uri="{FF2B5EF4-FFF2-40B4-BE49-F238E27FC236}">
                          <a16:creationId xmlns:a16="http://schemas.microsoft.com/office/drawing/2014/main" id="{E1BCC59C-08B8-3C6E-DF00-FA7CDCE6C91F}"/>
                        </a:ext>
                      </a:extLst>
                    </p:cNvPr>
                    <p:cNvSpPr txBox="1"/>
                    <p:nvPr/>
                  </p:nvSpPr>
                  <p:spPr>
                    <a:xfrm>
                      <a:off x="7267939" y="2442177"/>
                      <a:ext cx="914400" cy="265038"/>
                    </a:xfrm>
                    <a:prstGeom prst="rect">
                      <a:avLst/>
                    </a:prstGeom>
                    <a:noFill/>
                  </p:spPr>
                  <p:txBody>
                    <a:bodyPr wrap="none" lIns="0" tIns="0" rIns="0" bIns="0" rtlCol="0">
                      <a:noAutofit/>
                    </a:bodyPr>
                    <a:lstStyle/>
                    <a:p>
                      <a:pPr algn="ctr">
                        <a:lnSpc>
                          <a:spcPct val="100000"/>
                        </a:lnSpc>
                      </a:pPr>
                      <a:r>
                        <a:rPr lang="en-US">
                          <a:solidFill>
                            <a:schemeClr val="accent6"/>
                          </a:solidFill>
                        </a:rPr>
                        <a:t>Optimal</a:t>
                      </a:r>
                      <a:endParaRPr lang="en-US" sz="1800">
                        <a:solidFill>
                          <a:schemeClr val="accent6"/>
                        </a:solidFill>
                      </a:endParaRPr>
                    </a:p>
                  </p:txBody>
                </p:sp>
              </p:grpSp>
            </p:grpSp>
          </p:grpSp>
        </p:grpSp>
        <p:cxnSp>
          <p:nvCxnSpPr>
            <p:cNvPr id="23" name="Connector: Elbow 22">
              <a:extLst>
                <a:ext uri="{FF2B5EF4-FFF2-40B4-BE49-F238E27FC236}">
                  <a16:creationId xmlns:a16="http://schemas.microsoft.com/office/drawing/2014/main" id="{A39D5FFA-80FE-D539-C719-D3E2AA2482B3}"/>
                </a:ext>
              </a:extLst>
            </p:cNvPr>
            <p:cNvCxnSpPr>
              <a:cxnSpLocks/>
              <a:stCxn id="5" idx="2"/>
              <a:endCxn id="4" idx="4"/>
            </p:cNvCxnSpPr>
            <p:nvPr/>
          </p:nvCxnSpPr>
          <p:spPr>
            <a:xfrm rot="5400000">
              <a:off x="3221664" y="4031954"/>
              <a:ext cx="46139" cy="2856366"/>
            </a:xfrm>
            <a:prstGeom prst="bentConnector3">
              <a:avLst>
                <a:gd name="adj1" fmla="val 481122"/>
              </a:avLst>
            </a:prstGeom>
            <a:ln w="6350" cap="sq">
              <a:miter lim="800000"/>
              <a:tailEnd type="triangle"/>
            </a:ln>
          </p:spPr>
          <p:style>
            <a:lnRef idx="1">
              <a:schemeClr val="tx1"/>
            </a:lnRef>
            <a:fillRef idx="0">
              <a:schemeClr val="tx1"/>
            </a:fillRef>
            <a:effectRef idx="0">
              <a:srgbClr val="000000"/>
            </a:effectRef>
            <a:fontRef idx="minor">
              <a:schemeClr val="bg1"/>
            </a:fontRef>
          </p:style>
        </p:cxnSp>
      </p:grpSp>
      <p:pic>
        <p:nvPicPr>
          <p:cNvPr id="35" name="Audio 34">
            <a:hlinkClick r:id="" action="ppaction://media"/>
            <a:extLst>
              <a:ext uri="{FF2B5EF4-FFF2-40B4-BE49-F238E27FC236}">
                <a16:creationId xmlns:a16="http://schemas.microsoft.com/office/drawing/2014/main" id="{A01AA09E-DD86-2262-EFFB-93BE9CFA5F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1963790"/>
      </p:ext>
    </p:extLst>
  </p:cSld>
  <p:clrMapOvr>
    <a:masterClrMapping/>
  </p:clrMapOvr>
  <mc:AlternateContent xmlns:mc="http://schemas.openxmlformats.org/markup-compatibility/2006">
    <mc:Choice xmlns:p14="http://schemas.microsoft.com/office/powerpoint/2010/main" Requires="p14">
      <p:transition spd="slow" p14:dur="2000" advTm="87580"/>
    </mc:Choice>
    <mc:Fallback>
      <p:transition spd="slow" advTm="8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E92FA-555A-96A0-D693-3AD70543E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04180-9D46-9D9A-69A7-DCA9BAEE2358}"/>
              </a:ext>
            </a:extLst>
          </p:cNvPr>
          <p:cNvSpPr>
            <a:spLocks noGrp="1"/>
          </p:cNvSpPr>
          <p:nvPr>
            <p:ph type="title"/>
          </p:nvPr>
        </p:nvSpPr>
        <p:spPr>
          <a:xfrm>
            <a:off x="838200" y="0"/>
            <a:ext cx="10515600" cy="1325563"/>
          </a:xfrm>
        </p:spPr>
        <p:txBody>
          <a:bodyPr/>
          <a:lstStyle/>
          <a:p>
            <a:r>
              <a:rPr lang="en-US"/>
              <a:t>Preliminaries</a:t>
            </a:r>
          </a:p>
        </p:txBody>
      </p:sp>
      <p:sp>
        <p:nvSpPr>
          <p:cNvPr id="3" name="Content Placeholder 2">
            <a:extLst>
              <a:ext uri="{FF2B5EF4-FFF2-40B4-BE49-F238E27FC236}">
                <a16:creationId xmlns:a16="http://schemas.microsoft.com/office/drawing/2014/main" id="{78BDFEA1-9B9B-A6C0-96E9-301D6D3B9BD6}"/>
              </a:ext>
            </a:extLst>
          </p:cNvPr>
          <p:cNvSpPr>
            <a:spLocks noGrp="1"/>
          </p:cNvSpPr>
          <p:nvPr>
            <p:ph idx="1"/>
          </p:nvPr>
        </p:nvSpPr>
        <p:spPr>
          <a:xfrm>
            <a:off x="838200" y="1082268"/>
            <a:ext cx="10515600" cy="4351338"/>
          </a:xfrm>
        </p:spPr>
        <p:txBody>
          <a:bodyPr>
            <a:normAutofit fontScale="92500" lnSpcReduction="20000"/>
          </a:bodyPr>
          <a:lstStyle/>
          <a:p>
            <a:pPr algn="just"/>
            <a:r>
              <a:rPr lang="en-US" dirty="0">
                <a:ea typeface="Times New Roman" panose="02020603050405020304" pitchFamily="18" charset="0"/>
                <a:cs typeface="Times New Roman" panose="02020603050405020304" pitchFamily="18" charset="0"/>
              </a:rPr>
              <a:t>Verification engineers create different test </a:t>
            </a:r>
            <a:r>
              <a:rPr lang="en-US" i="1" dirty="0">
                <a:ea typeface="Times New Roman" panose="02020603050405020304" pitchFamily="18" charset="0"/>
                <a:cs typeface="Times New Roman" panose="02020603050405020304" pitchFamily="18" charset="0"/>
              </a:rPr>
              <a:t>flavors</a:t>
            </a:r>
            <a:r>
              <a:rPr lang="en-US" dirty="0">
                <a:ea typeface="Times New Roman" panose="02020603050405020304" pitchFamily="18" charset="0"/>
                <a:cs typeface="Times New Roman" panose="02020603050405020304" pitchFamily="18" charset="0"/>
              </a:rPr>
              <a:t> F to exercise different design functionalities.</a:t>
            </a:r>
          </a:p>
          <a:p>
            <a:pPr algn="just"/>
            <a:r>
              <a:rPr lang="en-US" dirty="0">
                <a:ea typeface="Times New Roman" panose="02020603050405020304" pitchFamily="18" charset="0"/>
                <a:cs typeface="Times New Roman" panose="02020603050405020304" pitchFamily="18" charset="0"/>
              </a:rPr>
              <a:t>For each flavor in F, a user defined subset of </a:t>
            </a:r>
            <a:r>
              <a:rPr lang="en-US" i="1" dirty="0" err="1">
                <a:ea typeface="Times New Roman" panose="02020603050405020304" pitchFamily="18" charset="0"/>
                <a:cs typeface="Times New Roman" panose="02020603050405020304" pitchFamily="18" charset="0"/>
              </a:rPr>
              <a:t>plusargs</a:t>
            </a:r>
            <a:r>
              <a:rPr lang="en-US" dirty="0">
                <a:ea typeface="Times New Roman" panose="02020603050405020304" pitchFamily="18" charset="0"/>
                <a:cs typeface="Times New Roman" panose="02020603050405020304" pitchFamily="18" charset="0"/>
              </a:rPr>
              <a:t> P can be leveraged to affect a specific flavor functionality.</a:t>
            </a:r>
          </a:p>
          <a:p>
            <a:pPr algn="just"/>
            <a:r>
              <a:rPr lang="en-US" dirty="0">
                <a:ea typeface="Times New Roman" panose="02020603050405020304" pitchFamily="18" charset="0"/>
                <a:cs typeface="Times New Roman" panose="02020603050405020304" pitchFamily="18" charset="0"/>
              </a:rPr>
              <a:t>Flavors are simulated multiple times using different </a:t>
            </a:r>
            <a:r>
              <a:rPr lang="en-US" i="1" dirty="0">
                <a:ea typeface="Times New Roman" panose="02020603050405020304" pitchFamily="18" charset="0"/>
                <a:cs typeface="Times New Roman" panose="02020603050405020304" pitchFamily="18" charset="0"/>
              </a:rPr>
              <a:t>seeds </a:t>
            </a:r>
            <a:r>
              <a:rPr lang="en-US" dirty="0">
                <a:ea typeface="Times New Roman" panose="02020603050405020304" pitchFamily="18" charset="0"/>
                <a:cs typeface="Times New Roman" panose="02020603050405020304" pitchFamily="18" charset="0"/>
              </a:rPr>
              <a:t>s to leverage randomization of the input space.</a:t>
            </a:r>
          </a:p>
          <a:p>
            <a:pPr algn="just"/>
            <a:r>
              <a:rPr lang="en-US" dirty="0">
                <a:ea typeface="Times New Roman" panose="02020603050405020304" pitchFamily="18" charset="0"/>
                <a:cs typeface="Times New Roman" panose="02020603050405020304" pitchFamily="18" charset="0"/>
              </a:rPr>
              <a:t>The test input space is defined as T = P × F.</a:t>
            </a:r>
          </a:p>
          <a:p>
            <a:pPr algn="just"/>
            <a:r>
              <a:rPr lang="en-US" dirty="0">
                <a:ea typeface="Times New Roman" panose="02020603050405020304" pitchFamily="18" charset="0"/>
                <a:cs typeface="Times New Roman" panose="02020603050405020304" pitchFamily="18" charset="0"/>
              </a:rPr>
              <a:t>After each test simulation, a </a:t>
            </a:r>
            <a:r>
              <a:rPr lang="en-US" i="1" dirty="0">
                <a:ea typeface="Times New Roman" panose="02020603050405020304" pitchFamily="18" charset="0"/>
                <a:cs typeface="Times New Roman" panose="02020603050405020304" pitchFamily="18" charset="0"/>
              </a:rPr>
              <a:t>coverage vector </a:t>
            </a:r>
            <a:r>
              <a:rPr lang="en-US" dirty="0">
                <a:ea typeface="Times New Roman" panose="02020603050405020304" pitchFamily="18" charset="0"/>
                <a:cs typeface="Times New Roman" panose="02020603050405020304" pitchFamily="18" charset="0"/>
              </a:rPr>
              <a:t>c is obtained.</a:t>
            </a:r>
          </a:p>
          <a:p>
            <a:pPr algn="just"/>
            <a:r>
              <a:rPr lang="en-US" dirty="0">
                <a:ea typeface="Times New Roman" panose="02020603050405020304" pitchFamily="18" charset="0"/>
                <a:cs typeface="Times New Roman" panose="02020603050405020304" pitchFamily="18" charset="0"/>
              </a:rPr>
              <a:t>Independent coverage vectors are aggregated to obtained the cumulative coverage. </a:t>
            </a:r>
          </a:p>
          <a:p>
            <a:pPr algn="just"/>
            <a:r>
              <a:rPr lang="en-US" b="1" dirty="0">
                <a:cs typeface="Times New Roman" panose="02020603050405020304" pitchFamily="18" charset="0"/>
              </a:rPr>
              <a:t>Goal</a:t>
            </a:r>
            <a:r>
              <a:rPr lang="en-US" dirty="0">
                <a:cs typeface="Times New Roman" panose="02020603050405020304" pitchFamily="18" charset="0"/>
              </a:rPr>
              <a:t>: We aim at maximizing the cumulative coverage obtained by a minimum set of simulated tests T</a:t>
            </a:r>
            <a:r>
              <a:rPr lang="en-US" baseline="-25000" dirty="0">
                <a:cs typeface="Times New Roman" panose="02020603050405020304" pitchFamily="18" charset="0"/>
              </a:rPr>
              <a:t>S</a:t>
            </a:r>
            <a:r>
              <a:rPr lang="en-US" dirty="0">
                <a:cs typeface="Times New Roman" panose="02020603050405020304" pitchFamily="18" charset="0"/>
              </a:rPr>
              <a:t>.</a:t>
            </a:r>
            <a:endParaRPr lang="en-US" dirty="0"/>
          </a:p>
          <a:p>
            <a:pPr algn="just"/>
            <a:endParaRPr lang="en-US" dirty="0"/>
          </a:p>
        </p:txBody>
      </p:sp>
      <p:pic>
        <p:nvPicPr>
          <p:cNvPr id="5" name="Audio 4">
            <a:hlinkClick r:id="" action="ppaction://media"/>
            <a:extLst>
              <a:ext uri="{FF2B5EF4-FFF2-40B4-BE49-F238E27FC236}">
                <a16:creationId xmlns:a16="http://schemas.microsoft.com/office/drawing/2014/main" id="{36D29812-5D7F-7A02-2D73-E077A468AA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7098729"/>
      </p:ext>
    </p:extLst>
  </p:cSld>
  <p:clrMapOvr>
    <a:masterClrMapping/>
  </p:clrMapOvr>
  <mc:AlternateContent xmlns:mc="http://schemas.openxmlformats.org/markup-compatibility/2006">
    <mc:Choice xmlns:p14="http://schemas.microsoft.com/office/powerpoint/2010/main" Requires="p14">
      <p:transition spd="slow" p14:dur="2000" advTm="85342"/>
    </mc:Choice>
    <mc:Fallback>
      <p:transition spd="slow" advTm="8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D4841-7D32-CAAF-6A91-E2EE29927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DF31C-D861-6184-662D-F97198FCAB96}"/>
              </a:ext>
            </a:extLst>
          </p:cNvPr>
          <p:cNvSpPr>
            <a:spLocks noGrp="1"/>
          </p:cNvSpPr>
          <p:nvPr>
            <p:ph type="title"/>
          </p:nvPr>
        </p:nvSpPr>
        <p:spPr>
          <a:xfrm>
            <a:off x="838200" y="0"/>
            <a:ext cx="10515600" cy="1325563"/>
          </a:xfrm>
        </p:spPr>
        <p:txBody>
          <a:bodyPr/>
          <a:lstStyle/>
          <a:p>
            <a:r>
              <a:rPr lang="en-US"/>
              <a:t>Methodology</a:t>
            </a:r>
          </a:p>
        </p:txBody>
      </p:sp>
      <p:sp>
        <p:nvSpPr>
          <p:cNvPr id="3" name="Content Placeholder 2">
            <a:extLst>
              <a:ext uri="{FF2B5EF4-FFF2-40B4-BE49-F238E27FC236}">
                <a16:creationId xmlns:a16="http://schemas.microsoft.com/office/drawing/2014/main" id="{2A05606E-1DE2-6455-886F-DE4AB7EF38C2}"/>
              </a:ext>
            </a:extLst>
          </p:cNvPr>
          <p:cNvSpPr>
            <a:spLocks noGrp="1"/>
          </p:cNvSpPr>
          <p:nvPr>
            <p:ph idx="1"/>
          </p:nvPr>
        </p:nvSpPr>
        <p:spPr>
          <a:xfrm>
            <a:off x="838200" y="1082268"/>
            <a:ext cx="10515600" cy="4351338"/>
          </a:xfrm>
        </p:spPr>
        <p:txBody>
          <a:bodyPr>
            <a:normAutofit/>
          </a:bodyPr>
          <a:lstStyle/>
          <a:p>
            <a:pPr algn="just"/>
            <a:r>
              <a:rPr lang="en-US" sz="2600" dirty="0"/>
              <a:t>Our proposed methodology is based on three main components</a:t>
            </a:r>
          </a:p>
          <a:p>
            <a:pPr lvl="1" algn="just"/>
            <a:r>
              <a:rPr lang="en-US" sz="2200" dirty="0">
                <a:ea typeface="Times New Roman" panose="02020603050405020304" pitchFamily="18" charset="0"/>
                <a:cs typeface="Times New Roman" panose="02020603050405020304" pitchFamily="18" charset="0"/>
              </a:rPr>
              <a:t>a</a:t>
            </a:r>
            <a:r>
              <a:rPr lang="en-US" sz="2200" dirty="0">
                <a:effectLst/>
                <a:ea typeface="Times New Roman" panose="02020603050405020304" pitchFamily="18" charset="0"/>
                <a:cs typeface="Times New Roman" panose="02020603050405020304" pitchFamily="18" charset="0"/>
              </a:rPr>
              <a:t> Reachability Predictor Model (RPM) used to predict the ability of a given test to reach (cover) a target RTL design instance;</a:t>
            </a:r>
            <a:endParaRPr lang="en-US" sz="2200" dirty="0">
              <a:ea typeface="Times New Roman" panose="02020603050405020304" pitchFamily="18" charset="0"/>
              <a:cs typeface="Times New Roman" panose="02020603050405020304" pitchFamily="18" charset="0"/>
            </a:endParaRPr>
          </a:p>
          <a:p>
            <a:pPr lvl="1" algn="just"/>
            <a:r>
              <a:rPr lang="en-US" sz="2200" dirty="0">
                <a:effectLst/>
                <a:ea typeface="Times New Roman" panose="02020603050405020304" pitchFamily="18" charset="0"/>
                <a:cs typeface="Times New Roman" panose="02020603050405020304" pitchFamily="18" charset="0"/>
              </a:rPr>
              <a:t>a Hierarchical Ranking Strategy (HRS) ordering the test identified by the predictor RPM in order to accelerate coverage closure,</a:t>
            </a:r>
            <a:endParaRPr lang="en-US" sz="2200" dirty="0">
              <a:ea typeface="Times New Roman" panose="02020603050405020304" pitchFamily="18" charset="0"/>
              <a:cs typeface="Times New Roman" panose="02020603050405020304" pitchFamily="18" charset="0"/>
            </a:endParaRPr>
          </a:p>
          <a:p>
            <a:pPr lvl="1" algn="just"/>
            <a:r>
              <a:rPr lang="en-US" sz="2200" dirty="0">
                <a:effectLst/>
                <a:ea typeface="Times New Roman" panose="02020603050405020304" pitchFamily="18" charset="0"/>
                <a:cs typeface="Times New Roman" panose="02020603050405020304" pitchFamily="18" charset="0"/>
              </a:rPr>
              <a:t>a Test Regression Scheduler (RS) optimizing the test allocation across regression batches, balancing the allocation of tests accounting for available resources such as processors, licenses, and simulation time.</a:t>
            </a:r>
          </a:p>
          <a:p>
            <a:pPr algn="just"/>
            <a:endParaRPr lang="en-US" sz="2400" dirty="0"/>
          </a:p>
          <a:p>
            <a:pPr algn="just"/>
            <a:endParaRPr lang="en-US" sz="2800" dirty="0"/>
          </a:p>
          <a:p>
            <a:pPr algn="just"/>
            <a:endParaRPr lang="en-US" dirty="0"/>
          </a:p>
        </p:txBody>
      </p:sp>
      <p:sp>
        <p:nvSpPr>
          <p:cNvPr id="4" name="Oval 3">
            <a:extLst>
              <a:ext uri="{FF2B5EF4-FFF2-40B4-BE49-F238E27FC236}">
                <a16:creationId xmlns:a16="http://schemas.microsoft.com/office/drawing/2014/main" id="{75F7D821-D0B1-A2E2-BAC6-9AD7797882B7}"/>
              </a:ext>
            </a:extLst>
          </p:cNvPr>
          <p:cNvSpPr/>
          <p:nvPr/>
        </p:nvSpPr>
        <p:spPr>
          <a:xfrm>
            <a:off x="1359863" y="4178882"/>
            <a:ext cx="1605626" cy="796954"/>
          </a:xfrm>
          <a:prstGeom prst="ellipse">
            <a:avLst/>
          </a:prstGeom>
          <a:noFill/>
          <a:ln w="6350" cap="sq">
            <a:solidFill>
              <a:schemeClr val="tx1"/>
            </a:solidFill>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a:solidFill>
                  <a:schemeClr val="tx1"/>
                </a:solidFill>
              </a:rPr>
              <a:t>Test pool</a:t>
            </a:r>
            <a:endParaRPr lang="en-US" sz="1800">
              <a:solidFill>
                <a:schemeClr val="tx1"/>
              </a:solidFill>
            </a:endParaRPr>
          </a:p>
        </p:txBody>
      </p:sp>
      <p:cxnSp>
        <p:nvCxnSpPr>
          <p:cNvPr id="6" name="Straight Arrow Connector 5">
            <a:extLst>
              <a:ext uri="{FF2B5EF4-FFF2-40B4-BE49-F238E27FC236}">
                <a16:creationId xmlns:a16="http://schemas.microsoft.com/office/drawing/2014/main" id="{1B27A979-038A-B734-7692-8BA2ABF3425D}"/>
              </a:ext>
            </a:extLst>
          </p:cNvPr>
          <p:cNvCxnSpPr>
            <a:cxnSpLocks/>
            <a:stCxn id="4" idx="6"/>
            <a:endCxn id="30" idx="1"/>
          </p:cNvCxnSpPr>
          <p:nvPr/>
        </p:nvCxnSpPr>
        <p:spPr>
          <a:xfrm>
            <a:off x="2965489" y="4577359"/>
            <a:ext cx="290776" cy="0"/>
          </a:xfrm>
          <a:prstGeom prst="straightConnector1">
            <a:avLst/>
          </a:prstGeom>
          <a:ln w="6350" cap="sq">
            <a:miter lim="800000"/>
            <a:tailEnd type="triangle"/>
          </a:ln>
        </p:spPr>
        <p:style>
          <a:lnRef idx="1">
            <a:schemeClr val="tx1"/>
          </a:lnRef>
          <a:fillRef idx="0">
            <a:schemeClr val="tx1"/>
          </a:fillRef>
          <a:effectRef idx="0">
            <a:srgbClr val="000000"/>
          </a:effectRef>
          <a:fontRef idx="minor">
            <a:schemeClr val="bg1"/>
          </a:fontRef>
        </p:style>
      </p:cxnSp>
      <p:cxnSp>
        <p:nvCxnSpPr>
          <p:cNvPr id="8" name="Straight Arrow Connector 7">
            <a:extLst>
              <a:ext uri="{FF2B5EF4-FFF2-40B4-BE49-F238E27FC236}">
                <a16:creationId xmlns:a16="http://schemas.microsoft.com/office/drawing/2014/main" id="{9D618885-0D07-DF2D-C35C-21B007E2D260}"/>
              </a:ext>
            </a:extLst>
          </p:cNvPr>
          <p:cNvCxnSpPr>
            <a:cxnSpLocks/>
            <a:stCxn id="30" idx="3"/>
            <a:endCxn id="38" idx="1"/>
          </p:cNvCxnSpPr>
          <p:nvPr/>
        </p:nvCxnSpPr>
        <p:spPr>
          <a:xfrm>
            <a:off x="4861891" y="4577359"/>
            <a:ext cx="290776" cy="0"/>
          </a:xfrm>
          <a:prstGeom prst="straightConnector1">
            <a:avLst/>
          </a:prstGeom>
          <a:ln w="6350" cap="sq">
            <a:miter lim="800000"/>
            <a:tailEnd type="triangle"/>
          </a:ln>
        </p:spPr>
        <p:style>
          <a:lnRef idx="1">
            <a:schemeClr val="tx1"/>
          </a:lnRef>
          <a:fillRef idx="0">
            <a:schemeClr val="tx1"/>
          </a:fillRef>
          <a:effectRef idx="0">
            <a:srgbClr val="000000"/>
          </a:effectRef>
          <a:fontRef idx="minor">
            <a:schemeClr val="bg1"/>
          </a:fontRef>
        </p:style>
      </p:cxnSp>
      <p:sp>
        <p:nvSpPr>
          <p:cNvPr id="29" name="Rectangle 28">
            <a:extLst>
              <a:ext uri="{FF2B5EF4-FFF2-40B4-BE49-F238E27FC236}">
                <a16:creationId xmlns:a16="http://schemas.microsoft.com/office/drawing/2014/main" id="{8538D497-F5DF-85C2-DEAC-F7F31C95F87E}"/>
              </a:ext>
            </a:extLst>
          </p:cNvPr>
          <p:cNvSpPr/>
          <p:nvPr/>
        </p:nvSpPr>
        <p:spPr>
          <a:xfrm>
            <a:off x="8945471" y="4225021"/>
            <a:ext cx="1674234" cy="704676"/>
          </a:xfrm>
          <a:prstGeom prst="rect">
            <a:avLst/>
          </a:prstGeom>
          <a:solidFill>
            <a:srgbClr val="BD03F7"/>
          </a:solidFill>
          <a:ln w="6350" cap="sq">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sz="1800"/>
              <a:t>Parallel</a:t>
            </a:r>
            <a:br>
              <a:rPr lang="en-US" sz="1800"/>
            </a:br>
            <a:r>
              <a:rPr lang="en-US" sz="1800"/>
              <a:t>Simulation</a:t>
            </a:r>
          </a:p>
        </p:txBody>
      </p:sp>
      <p:sp>
        <p:nvSpPr>
          <p:cNvPr id="30" name="Rectangle 29">
            <a:extLst>
              <a:ext uri="{FF2B5EF4-FFF2-40B4-BE49-F238E27FC236}">
                <a16:creationId xmlns:a16="http://schemas.microsoft.com/office/drawing/2014/main" id="{A78CA479-7D5A-BB33-DC05-12B303AA9962}"/>
              </a:ext>
            </a:extLst>
          </p:cNvPr>
          <p:cNvSpPr/>
          <p:nvPr/>
        </p:nvSpPr>
        <p:spPr>
          <a:xfrm>
            <a:off x="3256265" y="4225021"/>
            <a:ext cx="1605626" cy="704676"/>
          </a:xfrm>
          <a:prstGeom prst="rect">
            <a:avLst/>
          </a:prstGeom>
          <a:solidFill>
            <a:srgbClr val="00B050"/>
          </a:solidFill>
          <a:ln w="6350" cap="sq">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sz="1800"/>
              <a:t>RPM</a:t>
            </a:r>
          </a:p>
        </p:txBody>
      </p:sp>
      <p:cxnSp>
        <p:nvCxnSpPr>
          <p:cNvPr id="37" name="Connector: Elbow 36">
            <a:extLst>
              <a:ext uri="{FF2B5EF4-FFF2-40B4-BE49-F238E27FC236}">
                <a16:creationId xmlns:a16="http://schemas.microsoft.com/office/drawing/2014/main" id="{5346C6BB-2EB3-ECDA-2680-A888289D91F8}"/>
              </a:ext>
            </a:extLst>
          </p:cNvPr>
          <p:cNvCxnSpPr>
            <a:stCxn id="29" idx="2"/>
            <a:endCxn id="4" idx="4"/>
          </p:cNvCxnSpPr>
          <p:nvPr/>
        </p:nvCxnSpPr>
        <p:spPr>
          <a:xfrm rot="5400000">
            <a:off x="5949563" y="1142810"/>
            <a:ext cx="46139" cy="7619912"/>
          </a:xfrm>
          <a:prstGeom prst="bentConnector3">
            <a:avLst>
              <a:gd name="adj1" fmla="val 59545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81A89D7-E0A8-3D55-0A28-AC9B1B66CDFC}"/>
              </a:ext>
            </a:extLst>
          </p:cNvPr>
          <p:cNvSpPr/>
          <p:nvPr/>
        </p:nvSpPr>
        <p:spPr>
          <a:xfrm>
            <a:off x="5152667" y="4225021"/>
            <a:ext cx="1605626" cy="704676"/>
          </a:xfrm>
          <a:prstGeom prst="rect">
            <a:avLst/>
          </a:prstGeom>
          <a:solidFill>
            <a:schemeClr val="accent2"/>
          </a:solidFill>
          <a:ln w="6350" cap="sq">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sz="1800"/>
              <a:t>HRS</a:t>
            </a:r>
          </a:p>
        </p:txBody>
      </p:sp>
      <p:sp>
        <p:nvSpPr>
          <p:cNvPr id="43" name="Rectangle 42">
            <a:extLst>
              <a:ext uri="{FF2B5EF4-FFF2-40B4-BE49-F238E27FC236}">
                <a16:creationId xmlns:a16="http://schemas.microsoft.com/office/drawing/2014/main" id="{C0532F5D-0ABF-DF46-5CD9-9DB0367014CE}"/>
              </a:ext>
            </a:extLst>
          </p:cNvPr>
          <p:cNvSpPr/>
          <p:nvPr/>
        </p:nvSpPr>
        <p:spPr>
          <a:xfrm>
            <a:off x="7049069" y="4225021"/>
            <a:ext cx="1605626" cy="704676"/>
          </a:xfrm>
          <a:prstGeom prst="rect">
            <a:avLst/>
          </a:prstGeom>
          <a:solidFill>
            <a:schemeClr val="accent1"/>
          </a:solidFill>
          <a:ln w="6350" cap="sq">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sz="1800"/>
              <a:t>RS</a:t>
            </a:r>
          </a:p>
        </p:txBody>
      </p:sp>
      <p:cxnSp>
        <p:nvCxnSpPr>
          <p:cNvPr id="46" name="Straight Arrow Connector 45">
            <a:extLst>
              <a:ext uri="{FF2B5EF4-FFF2-40B4-BE49-F238E27FC236}">
                <a16:creationId xmlns:a16="http://schemas.microsoft.com/office/drawing/2014/main" id="{5D55683F-C24F-6BFA-69F9-10FB57668D75}"/>
              </a:ext>
            </a:extLst>
          </p:cNvPr>
          <p:cNvCxnSpPr>
            <a:stCxn id="38" idx="3"/>
            <a:endCxn id="43" idx="1"/>
          </p:cNvCxnSpPr>
          <p:nvPr/>
        </p:nvCxnSpPr>
        <p:spPr>
          <a:xfrm>
            <a:off x="6758293" y="4577359"/>
            <a:ext cx="29077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C6397C8-1837-F088-8546-518D14180F2A}"/>
              </a:ext>
            </a:extLst>
          </p:cNvPr>
          <p:cNvCxnSpPr>
            <a:cxnSpLocks/>
            <a:stCxn id="43" idx="3"/>
            <a:endCxn id="29" idx="1"/>
          </p:cNvCxnSpPr>
          <p:nvPr/>
        </p:nvCxnSpPr>
        <p:spPr>
          <a:xfrm>
            <a:off x="8654695" y="4577359"/>
            <a:ext cx="29077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6840D3F-B993-4E29-19D1-3BE1CC3F7802}"/>
              </a:ext>
            </a:extLst>
          </p:cNvPr>
          <p:cNvSpPr txBox="1"/>
          <p:nvPr/>
        </p:nvSpPr>
        <p:spPr>
          <a:xfrm>
            <a:off x="4666826" y="5240442"/>
            <a:ext cx="2611612" cy="369332"/>
          </a:xfrm>
          <a:prstGeom prst="rect">
            <a:avLst/>
          </a:prstGeom>
          <a:noFill/>
        </p:spPr>
        <p:txBody>
          <a:bodyPr wrap="none" rtlCol="0">
            <a:spAutoFit/>
          </a:bodyPr>
          <a:lstStyle/>
          <a:p>
            <a:r>
              <a:rPr lang="en-US"/>
              <a:t>Test coverage information</a:t>
            </a:r>
          </a:p>
        </p:txBody>
      </p:sp>
      <p:pic>
        <p:nvPicPr>
          <p:cNvPr id="28" name="Audio 27">
            <a:hlinkClick r:id="" action="ppaction://media"/>
            <a:extLst>
              <a:ext uri="{FF2B5EF4-FFF2-40B4-BE49-F238E27FC236}">
                <a16:creationId xmlns:a16="http://schemas.microsoft.com/office/drawing/2014/main" id="{49A8BCF1-D515-6A21-FD43-4127B6F70C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0164374"/>
      </p:ext>
    </p:extLst>
  </p:cSld>
  <p:clrMapOvr>
    <a:masterClrMapping/>
  </p:clrMapOvr>
  <mc:AlternateContent xmlns:mc="http://schemas.openxmlformats.org/markup-compatibility/2006">
    <mc:Choice xmlns:p14="http://schemas.microsoft.com/office/powerpoint/2010/main" Requires="p14">
      <p:transition spd="slow" p14:dur="2000" advTm="53168"/>
    </mc:Choice>
    <mc:Fallback>
      <p:transition spd="slow" advTm="5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9334-8E1D-9DAE-7F15-888DC9C627D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3BA528-CE44-6A70-9172-05D36FCEBF90}"/>
                  </a:ext>
                </a:extLst>
              </p:cNvPr>
              <p:cNvSpPr>
                <a:spLocks noGrp="1"/>
              </p:cNvSpPr>
              <p:nvPr>
                <p:ph idx="1"/>
              </p:nvPr>
            </p:nvSpPr>
            <p:spPr>
              <a:xfrm>
                <a:off x="838200" y="1082268"/>
                <a:ext cx="10515600" cy="4351338"/>
              </a:xfrm>
            </p:spPr>
            <p:txBody>
              <a:bodyPr>
                <a:noAutofit/>
              </a:bodyPr>
              <a:lstStyle/>
              <a:p>
                <a:pPr algn="just"/>
                <a:r>
                  <a:rPr lang="en-US" sz="2600" dirty="0"/>
                  <a:t>Given a history of past simulations and an RTL design hierarchy, for each </a:t>
                </a:r>
                <a:r>
                  <a:rPr lang="en-US" sz="2600" i="1" dirty="0"/>
                  <a:t>test</a:t>
                </a:r>
                <a:r>
                  <a:rPr lang="en-US" sz="2600" dirty="0"/>
                  <a:t> t, we can identify the probability </a:t>
                </a:r>
                <a14:m>
                  <m:oMath xmlns:m="http://schemas.openxmlformats.org/officeDocument/2006/math">
                    <m:sSub>
                      <m:sSubPr>
                        <m:ctrlPr>
                          <a:rPr lang="en-US" sz="2600" i="1" dirty="0" smtClean="0">
                            <a:latin typeface="Cambria Math" panose="02040503050406030204" pitchFamily="18" charset="0"/>
                          </a:rPr>
                        </m:ctrlPr>
                      </m:sSubPr>
                      <m:e>
                        <m:r>
                          <a:rPr lang="en-US" sz="2600" i="1" dirty="0">
                            <a:latin typeface="Cambria Math" panose="02040503050406030204" pitchFamily="18" charset="0"/>
                          </a:rPr>
                          <m:t>𝑅</m:t>
                        </m:r>
                      </m:e>
                      <m:sub>
                        <m:r>
                          <a:rPr lang="en-US" sz="2600" i="1" dirty="0" err="1">
                            <a:latin typeface="Cambria Math" panose="02040503050406030204" pitchFamily="18" charset="0"/>
                          </a:rPr>
                          <m:t>𝑖</m:t>
                        </m:r>
                        <m:r>
                          <a:rPr lang="en-US" sz="2600" i="1" dirty="0" err="1">
                            <a:latin typeface="Cambria Math" panose="02040503050406030204" pitchFamily="18" charset="0"/>
                          </a:rPr>
                          <m:t>,</m:t>
                        </m:r>
                        <m:r>
                          <a:rPr lang="en-US" sz="2600" i="1" dirty="0" err="1">
                            <a:latin typeface="Cambria Math" panose="02040503050406030204" pitchFamily="18" charset="0"/>
                          </a:rPr>
                          <m:t>𝑡</m:t>
                        </m:r>
                      </m:sub>
                    </m:sSub>
                  </m:oMath>
                </a14:m>
                <a:r>
                  <a:rPr lang="en-US" sz="2600" dirty="0"/>
                  <a:t> associated to each hierarchy target </a:t>
                </a:r>
                <a:r>
                  <a:rPr lang="en-US" sz="2600" i="1" dirty="0" err="1"/>
                  <a:t>i</a:t>
                </a:r>
                <a:r>
                  <a:rPr lang="en-US" sz="2600" dirty="0"/>
                  <a:t> of being covered by the test t, as:</a:t>
                </a:r>
              </a:p>
              <a:p>
                <a:pPr algn="just"/>
                <a:endParaRPr lang="en-US" sz="2600" dirty="0"/>
              </a:p>
              <a:p>
                <a:pPr algn="just"/>
                <a:endParaRPr lang="en-US" sz="2600" dirty="0"/>
              </a:p>
              <a:p>
                <a:pPr algn="just"/>
                <a:endParaRPr lang="en-US" sz="2600" dirty="0"/>
              </a:p>
              <a:p>
                <a:pPr algn="just"/>
                <a:r>
                  <a:rPr lang="en-US" sz="2600" dirty="0"/>
                  <a:t>We can define </a:t>
                </a:r>
                <a14:m>
                  <m:oMath xmlns:m="http://schemas.openxmlformats.org/officeDocument/2006/math">
                    <m:sSub>
                      <m:sSubPr>
                        <m:ctrlPr>
                          <a:rPr lang="en-US" sz="2600" i="1">
                            <a:latin typeface="Cambria Math" panose="02040503050406030204" pitchFamily="18" charset="0"/>
                          </a:rPr>
                        </m:ctrlPr>
                      </m:sSubPr>
                      <m:e>
                        <m:acc>
                          <m:accPr>
                            <m:chr m:val="⃗"/>
                            <m:ctrlPr>
                              <a:rPr lang="en-US" sz="2600" i="1">
                                <a:latin typeface="Cambria Math" panose="02040503050406030204" pitchFamily="18" charset="0"/>
                              </a:rPr>
                            </m:ctrlPr>
                          </m:accPr>
                          <m:e>
                            <m:r>
                              <a:rPr lang="en-US" sz="2600">
                                <a:latin typeface="Cambria Math" panose="02040503050406030204" pitchFamily="18" charset="0"/>
                              </a:rPr>
                              <m:t>𝑅</m:t>
                            </m:r>
                          </m:e>
                        </m:acc>
                      </m:e>
                      <m:sub>
                        <m:r>
                          <a:rPr lang="en-US" sz="2600">
                            <a:latin typeface="Cambria Math" panose="02040503050406030204" pitchFamily="18" charset="0"/>
                          </a:rPr>
                          <m:t>𝑡</m:t>
                        </m:r>
                      </m:sub>
                    </m:sSub>
                  </m:oMath>
                </a14:m>
                <a:r>
                  <a:rPr lang="en-US" sz="2600" dirty="0"/>
                  <a:t> as the reachability vector associated to a test t reaching all the available instances I as follow:</a:t>
                </a:r>
              </a:p>
              <a:p>
                <a:pPr marL="0" indent="0">
                  <a:buNone/>
                </a:pPr>
                <a:r>
                  <a:rPr lang="en-US" sz="2600" dirty="0"/>
                  <a:t>	</a:t>
                </a:r>
              </a:p>
              <a:p>
                <a:pPr marL="0" indent="0" algn="just">
                  <a:buNone/>
                </a:pPr>
                <a:r>
                  <a:rPr lang="en-US" sz="2600" dirty="0"/>
                  <a:t>				</a:t>
                </a:r>
              </a:p>
              <a:p>
                <a:pPr algn="just"/>
                <a:endParaRPr lang="en-US" sz="2600" dirty="0"/>
              </a:p>
              <a:p>
                <a:pPr algn="just"/>
                <a:endParaRPr lang="en-US" sz="2600" dirty="0"/>
              </a:p>
            </p:txBody>
          </p:sp>
        </mc:Choice>
        <mc:Fallback xmlns="">
          <p:sp>
            <p:nvSpPr>
              <p:cNvPr id="3" name="Content Placeholder 2">
                <a:extLst>
                  <a:ext uri="{FF2B5EF4-FFF2-40B4-BE49-F238E27FC236}">
                    <a16:creationId xmlns:a16="http://schemas.microsoft.com/office/drawing/2014/main" id="{F43BA528-CE44-6A70-9172-05D36FCEBF90}"/>
                  </a:ext>
                </a:extLst>
              </p:cNvPr>
              <p:cNvSpPr>
                <a:spLocks noGrp="1" noRot="1" noChangeAspect="1" noMove="1" noResize="1" noEditPoints="1" noAdjustHandles="1" noChangeArrowheads="1" noChangeShapeType="1" noTextEdit="1"/>
              </p:cNvSpPr>
              <p:nvPr>
                <p:ph idx="1"/>
              </p:nvPr>
            </p:nvSpPr>
            <p:spPr>
              <a:xfrm>
                <a:off x="838200" y="1082268"/>
                <a:ext cx="10515600" cy="4351338"/>
              </a:xfrm>
              <a:blipFill>
                <a:blip r:embed="rId5"/>
                <a:stretch>
                  <a:fillRect l="-928" t="-2244" r="-98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95B055D-58FE-0E58-50C4-B4406328AFF4}"/>
              </a:ext>
            </a:extLst>
          </p:cNvPr>
          <p:cNvSpPr>
            <a:spLocks noGrp="1"/>
          </p:cNvSpPr>
          <p:nvPr>
            <p:ph type="title"/>
          </p:nvPr>
        </p:nvSpPr>
        <p:spPr>
          <a:xfrm>
            <a:off x="838200" y="0"/>
            <a:ext cx="10515600" cy="1325563"/>
          </a:xfrm>
        </p:spPr>
        <p:txBody>
          <a:bodyPr/>
          <a:lstStyle/>
          <a:p>
            <a:r>
              <a:rPr lang="en-US" sz="4400"/>
              <a:t>Reachability</a:t>
            </a: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BC9B6B-512B-F594-D3D9-910E53A9A1A6}"/>
                  </a:ext>
                </a:extLst>
              </p:cNvPr>
              <p:cNvSpPr txBox="1"/>
              <p:nvPr/>
            </p:nvSpPr>
            <p:spPr>
              <a:xfrm>
                <a:off x="1085315" y="2468133"/>
                <a:ext cx="2521721" cy="87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𝑡</m:t>
                              </m:r>
                            </m:sub>
                          </m:sSub>
                        </m:den>
                      </m:f>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𝑘</m:t>
                          </m:r>
                          <m:r>
                            <a:rPr lang="en-US" i="0">
                              <a:latin typeface="Cambria Math" panose="02040503050406030204" pitchFamily="18" charset="0"/>
                            </a:rPr>
                            <m:t>=0</m:t>
                          </m:r>
                        </m:sub>
                        <m: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𝑡</m:t>
                              </m:r>
                            </m:sub>
                          </m:sSub>
                        </m:sup>
                        <m:e>
                          <m:r>
                            <a:rPr lang="en-US" i="0">
                              <a:latin typeface="Cambria Math" panose="02040503050406030204" pitchFamily="18" charset="0"/>
                            </a:rPr>
                            <m:t> </m:t>
                          </m:r>
                        </m:e>
                      </m:nary>
                      <m:f>
                        <m:fPr>
                          <m:ctrlPr>
                            <a:rPr lang="en-US" i="1">
                              <a:solidFill>
                                <a:srgbClr val="836967"/>
                              </a:solidFill>
                              <a:latin typeface="Cambria Math" panose="02040503050406030204" pitchFamily="18" charset="0"/>
                            </a:rPr>
                          </m:ctrlPr>
                        </m:fPr>
                        <m:num>
                          <m:nary>
                            <m:naryPr>
                              <m:chr m:val="∑"/>
                              <m:limLoc m:val="undOvr"/>
                              <m:supHide m:val="on"/>
                              <m:ctrlPr>
                                <a:rPr lang="en-US" i="1">
                                  <a:latin typeface="Cambria Math" panose="02040503050406030204" pitchFamily="18" charset="0"/>
                                </a:rPr>
                              </m:ctrlPr>
                            </m:naryPr>
                            <m:sub>
                              <m:r>
                                <a:rPr lang="en-US" i="0">
                                  <a:latin typeface="Cambria Math" panose="02040503050406030204" pitchFamily="18" charset="0"/>
                                </a:rPr>
                                <m:t> </m:t>
                              </m:r>
                            </m:sub>
                            <m:sup/>
                            <m:e>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𝑘</m:t>
                                      </m:r>
                                    </m:sub>
                                  </m:sSub>
                                </m:e>
                                <m:sub>
                                  <m:r>
                                    <a:rPr lang="en-US" i="0">
                                      <a:latin typeface="Cambria Math" panose="02040503050406030204" pitchFamily="18" charset="0"/>
                                    </a:rPr>
                                    <m:t> </m:t>
                                  </m:r>
                                </m:sub>
                              </m:sSub>
                            </m:e>
                          </m:nary>
                        </m:num>
                        <m:den>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sub>
                              </m:sSub>
                            </m:e>
                          </m:d>
                        </m:den>
                      </m:f>
                      <m:r>
                        <a:rPr lang="en-US" i="0">
                          <a:latin typeface="Cambria Math" panose="02040503050406030204" pitchFamily="18" charset="0"/>
                        </a:rPr>
                        <m:t>,</m:t>
                      </m:r>
                    </m:oMath>
                  </m:oMathPara>
                </a14:m>
                <a:endParaRPr lang="en-US"/>
              </a:p>
            </p:txBody>
          </p:sp>
        </mc:Choice>
        <mc:Fallback xmlns="">
          <p:sp>
            <p:nvSpPr>
              <p:cNvPr id="11" name="TextBox 10">
                <a:extLst>
                  <a:ext uri="{FF2B5EF4-FFF2-40B4-BE49-F238E27FC236}">
                    <a16:creationId xmlns:a16="http://schemas.microsoft.com/office/drawing/2014/main" id="{56BC9B6B-512B-F594-D3D9-910E53A9A1A6}"/>
                  </a:ext>
                </a:extLst>
              </p:cNvPr>
              <p:cNvSpPr txBox="1">
                <a:spLocks noRot="1" noChangeAspect="1" noMove="1" noResize="1" noEditPoints="1" noAdjustHandles="1" noChangeArrowheads="1" noChangeShapeType="1" noTextEdit="1"/>
              </p:cNvSpPr>
              <p:nvPr/>
            </p:nvSpPr>
            <p:spPr>
              <a:xfrm>
                <a:off x="1085315" y="2468133"/>
                <a:ext cx="2521721" cy="871457"/>
              </a:xfrm>
              <a:prstGeom prst="rect">
                <a:avLst/>
              </a:prstGeom>
              <a:blipFill>
                <a:blip r:embed="rId6"/>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4FE7E90-3B58-5ADF-7EE4-BBB7EC2D9CA8}"/>
              </a:ext>
            </a:extLst>
          </p:cNvPr>
          <p:cNvSpPr txBox="1"/>
          <p:nvPr/>
        </p:nvSpPr>
        <p:spPr>
          <a:xfrm>
            <a:off x="4007265" y="2274417"/>
            <a:ext cx="7346535" cy="1323439"/>
          </a:xfrm>
          <a:prstGeom prst="rect">
            <a:avLst/>
          </a:prstGeom>
          <a:noFill/>
        </p:spPr>
        <p:txBody>
          <a:bodyPr wrap="square">
            <a:spAutoFit/>
          </a:bodyPr>
          <a:lstStyle/>
          <a:p>
            <a:pPr marL="0" indent="0" algn="just">
              <a:buNone/>
            </a:pPr>
            <a:r>
              <a:rPr lang="en-US" sz="2000" err="1"/>
              <a:t>N</a:t>
            </a:r>
            <a:r>
              <a:rPr lang="en-US" sz="2000" baseline="-25000" err="1"/>
              <a:t>t</a:t>
            </a:r>
            <a:r>
              <a:rPr lang="en-US" sz="2000"/>
              <a:t>: number of times test t is simulated,</a:t>
            </a:r>
          </a:p>
          <a:p>
            <a:pPr marL="0" indent="0" algn="just">
              <a:buNone/>
            </a:pPr>
            <a:r>
              <a:rPr lang="en-US" sz="2000"/>
              <a:t>C</a:t>
            </a:r>
            <a:r>
              <a:rPr lang="en-US" sz="2000" baseline="-25000"/>
              <a:t>i</a:t>
            </a:r>
            <a:r>
              <a:rPr lang="en-US" sz="2000"/>
              <a:t>: set of line associated with instance </a:t>
            </a:r>
            <a:r>
              <a:rPr lang="en-US" sz="2000" err="1"/>
              <a:t>i</a:t>
            </a:r>
            <a:r>
              <a:rPr lang="en-US" sz="2000"/>
              <a:t> ∈ I </a:t>
            </a:r>
          </a:p>
          <a:p>
            <a:pPr marL="0" indent="0" algn="just">
              <a:buNone/>
            </a:pPr>
            <a:r>
              <a:rPr lang="en-US" sz="2000"/>
              <a:t>I: set of all possible instances</a:t>
            </a:r>
          </a:p>
          <a:p>
            <a:pPr marL="0" indent="0" algn="just">
              <a:buNone/>
            </a:pPr>
            <a:r>
              <a:rPr lang="en-US" sz="2000" err="1"/>
              <a:t>c</a:t>
            </a:r>
            <a:r>
              <a:rPr lang="en-US" sz="2000" baseline="-25000" err="1"/>
              <a:t>i,k</a:t>
            </a:r>
            <a:r>
              <a:rPr lang="en-US" sz="2000"/>
              <a:t>: coverage vector for instance </a:t>
            </a:r>
            <a:r>
              <a:rPr lang="en-US" sz="2000" err="1"/>
              <a:t>i</a:t>
            </a:r>
            <a:r>
              <a:rPr lang="en-US" sz="2000"/>
              <a:t> obtained from a given simulation k</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43C355E-51DD-2F5D-D58E-9A77F9B98351}"/>
                  </a:ext>
                </a:extLst>
              </p:cNvPr>
              <p:cNvSpPr txBox="1"/>
              <p:nvPr/>
            </p:nvSpPr>
            <p:spPr>
              <a:xfrm>
                <a:off x="880326" y="4723412"/>
                <a:ext cx="3814820" cy="7101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𝑅</m:t>
                              </m:r>
                            </m:e>
                          </m:acc>
                        </m:e>
                        <m:sub>
                          <m:r>
                            <a:rPr lang="en-US" i="1">
                              <a:latin typeface="Cambria Math" panose="02040503050406030204" pitchFamily="18" charset="0"/>
                            </a:rPr>
                            <m:t>𝑡</m:t>
                          </m:r>
                        </m:sub>
                      </m:sSub>
                      <m:r>
                        <a:rPr lang="en-US" i="0">
                          <a:latin typeface="Cambria Math" panose="02040503050406030204" pitchFamily="18" charset="0"/>
                        </a:rPr>
                        <m:t>= </m:t>
                      </m:r>
                      <m:d>
                        <m:dPr>
                          <m:begChr m:val="{"/>
                          <m:endChr m:val="}"/>
                          <m:ctrlPr>
                            <a:rPr lang="en-US" i="1">
                              <a:solidFill>
                                <a:srgbClr val="836967"/>
                              </a:solidFill>
                              <a:latin typeface="Cambria Math" panose="02040503050406030204" pitchFamily="18" charset="0"/>
                            </a:rPr>
                          </m:ctrlPr>
                        </m:dPr>
                        <m:e>
                          <m:eqArr>
                            <m:eqArrPr>
                              <m:ctrlPr>
                                <a:rPr lang="en-US" i="1">
                                  <a:solidFill>
                                    <a:srgbClr val="836967"/>
                                  </a:solidFill>
                                  <a:latin typeface="Cambria Math" panose="02040503050406030204" pitchFamily="18" charset="0"/>
                                </a:rPr>
                              </m:ctrlPr>
                            </m:eqArr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 1,  &amp;</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𝑖𝑓</m:t>
                                  </m:r>
                                  <m:r>
                                    <a:rPr lang="en-US" i="0">
                                      <a:latin typeface="Cambria Math" panose="02040503050406030204" pitchFamily="18" charset="0"/>
                                    </a:rPr>
                                    <m:t> </m:t>
                                  </m:r>
                                  <m:r>
                                    <a:rPr lang="en-US" i="1">
                                      <a:latin typeface="Cambria Math" panose="02040503050406030204" pitchFamily="18" charset="0"/>
                                    </a:rPr>
                                    <m:t>𝑅</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≥0.5</m:t>
                              </m:r>
                            </m:e>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 0,  </m:t>
                              </m:r>
                              <m:r>
                                <a:rPr lang="en-US" i="1">
                                  <a:latin typeface="Cambria Math" panose="02040503050406030204" pitchFamily="18" charset="0"/>
                                </a:rPr>
                                <m:t>𝑖𝑓</m:t>
                              </m:r>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&lt;0.5</m:t>
                              </m:r>
                            </m:e>
                          </m:eqArr>
                        </m:e>
                      </m:d>
                    </m:oMath>
                  </m:oMathPara>
                </a14:m>
                <a:endParaRPr lang="en-US"/>
              </a:p>
            </p:txBody>
          </p:sp>
        </mc:Choice>
        <mc:Fallback xmlns="">
          <p:sp>
            <p:nvSpPr>
              <p:cNvPr id="15" name="TextBox 14">
                <a:extLst>
                  <a:ext uri="{FF2B5EF4-FFF2-40B4-BE49-F238E27FC236}">
                    <a16:creationId xmlns:a16="http://schemas.microsoft.com/office/drawing/2014/main" id="{B43C355E-51DD-2F5D-D58E-9A77F9B98351}"/>
                  </a:ext>
                </a:extLst>
              </p:cNvPr>
              <p:cNvSpPr txBox="1">
                <a:spLocks noRot="1" noChangeAspect="1" noMove="1" noResize="1" noEditPoints="1" noAdjustHandles="1" noChangeArrowheads="1" noChangeShapeType="1" noTextEdit="1"/>
              </p:cNvSpPr>
              <p:nvPr/>
            </p:nvSpPr>
            <p:spPr>
              <a:xfrm>
                <a:off x="880326" y="4723412"/>
                <a:ext cx="3814820" cy="7101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7C78F67-39E0-47CE-35BE-DBD995367A6D}"/>
                  </a:ext>
                </a:extLst>
              </p:cNvPr>
              <p:cNvSpPr txBox="1"/>
              <p:nvPr/>
            </p:nvSpPr>
            <p:spPr>
              <a:xfrm>
                <a:off x="4352033" y="4900115"/>
                <a:ext cx="13181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m:t>
                      </m:r>
                      <m:r>
                        <a:rPr lang="en-US" i="0">
                          <a:latin typeface="Cambria Math" panose="02040503050406030204" pitchFamily="18" charset="0"/>
                        </a:rPr>
                        <m:t> </m:t>
                      </m:r>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𝐼</m:t>
                      </m:r>
                    </m:oMath>
                  </m:oMathPara>
                </a14:m>
                <a:endParaRPr lang="en-US"/>
              </a:p>
            </p:txBody>
          </p:sp>
        </mc:Choice>
        <mc:Fallback xmlns="">
          <p:sp>
            <p:nvSpPr>
              <p:cNvPr id="17" name="TextBox 16">
                <a:extLst>
                  <a:ext uri="{FF2B5EF4-FFF2-40B4-BE49-F238E27FC236}">
                    <a16:creationId xmlns:a16="http://schemas.microsoft.com/office/drawing/2014/main" id="{A7C78F67-39E0-47CE-35BE-DBD995367A6D}"/>
                  </a:ext>
                </a:extLst>
              </p:cNvPr>
              <p:cNvSpPr txBox="1">
                <a:spLocks noRot="1" noChangeAspect="1" noMove="1" noResize="1" noEditPoints="1" noAdjustHandles="1" noChangeArrowheads="1" noChangeShapeType="1" noTextEdit="1"/>
              </p:cNvSpPr>
              <p:nvPr/>
            </p:nvSpPr>
            <p:spPr>
              <a:xfrm>
                <a:off x="4352033" y="4900115"/>
                <a:ext cx="1318188" cy="369332"/>
              </a:xfrm>
              <a:prstGeom prst="rect">
                <a:avLst/>
              </a:prstGeom>
              <a:blipFill>
                <a:blip r:embed="rId8"/>
                <a:stretch>
                  <a:fillRect/>
                </a:stretch>
              </a:blipFill>
            </p:spPr>
            <p:txBody>
              <a:bodyPr/>
              <a:lstStyle/>
              <a:p>
                <a:r>
                  <a:rPr lang="en-US">
                    <a:noFill/>
                  </a:rPr>
                  <a:t> </a:t>
                </a:r>
              </a:p>
            </p:txBody>
          </p:sp>
        </mc:Fallback>
      </mc:AlternateContent>
      <p:pic>
        <p:nvPicPr>
          <p:cNvPr id="7" name="Audio 6">
            <a:hlinkClick r:id="" action="ppaction://media"/>
            <a:extLst>
              <a:ext uri="{FF2B5EF4-FFF2-40B4-BE49-F238E27FC236}">
                <a16:creationId xmlns:a16="http://schemas.microsoft.com/office/drawing/2014/main" id="{8C8E0A1A-211C-335A-4AE9-E89DA4958C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1999293"/>
      </p:ext>
    </p:extLst>
  </p:cSld>
  <p:clrMapOvr>
    <a:masterClrMapping/>
  </p:clrMapOvr>
  <mc:AlternateContent xmlns:mc="http://schemas.openxmlformats.org/markup-compatibility/2006">
    <mc:Choice xmlns:p14="http://schemas.microsoft.com/office/powerpoint/2010/main" Requires="p14">
      <p:transition spd="slow" p14:dur="2000" advTm="45799"/>
    </mc:Choice>
    <mc:Fallback>
      <p:transition spd="slow" advTm="4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90AB5-9919-5582-4716-7F1715525A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4AB03-E94E-6779-72C4-12857D4AA494}"/>
              </a:ext>
            </a:extLst>
          </p:cNvPr>
          <p:cNvSpPr>
            <a:spLocks noGrp="1"/>
          </p:cNvSpPr>
          <p:nvPr>
            <p:ph idx="1"/>
          </p:nvPr>
        </p:nvSpPr>
        <p:spPr>
          <a:xfrm>
            <a:off x="838200" y="1082268"/>
            <a:ext cx="10515600" cy="4351338"/>
          </a:xfrm>
        </p:spPr>
        <p:txBody>
          <a:bodyPr>
            <a:noAutofit/>
          </a:bodyPr>
          <a:lstStyle/>
          <a:p>
            <a:r>
              <a:rPr lang="en-US" sz="2600"/>
              <a:t>Given input feature vector of plusargs defining a test flavor f, the reachability vector, such that:</a:t>
            </a:r>
          </a:p>
          <a:p>
            <a:endParaRPr lang="en-US" sz="2600"/>
          </a:p>
          <a:p>
            <a:r>
              <a:rPr lang="en-US" sz="2600"/>
              <a:t>Through RPM, we can approximate the reachability of an RTL hierarchy target provided an input test—a combination of plusargs and flavor.</a:t>
            </a:r>
          </a:p>
          <a:p>
            <a:pPr algn="just"/>
            <a:endParaRPr lang="en-US" sz="2600"/>
          </a:p>
        </p:txBody>
      </p:sp>
      <p:sp>
        <p:nvSpPr>
          <p:cNvPr id="2" name="Title 1">
            <a:extLst>
              <a:ext uri="{FF2B5EF4-FFF2-40B4-BE49-F238E27FC236}">
                <a16:creationId xmlns:a16="http://schemas.microsoft.com/office/drawing/2014/main" id="{A115043E-F31B-F1B3-DA44-48BF1F77270E}"/>
              </a:ext>
            </a:extLst>
          </p:cNvPr>
          <p:cNvSpPr>
            <a:spLocks noGrp="1"/>
          </p:cNvSpPr>
          <p:nvPr>
            <p:ph type="title"/>
          </p:nvPr>
        </p:nvSpPr>
        <p:spPr>
          <a:xfrm>
            <a:off x="838200" y="0"/>
            <a:ext cx="10515600" cy="1325563"/>
          </a:xfrm>
        </p:spPr>
        <p:txBody>
          <a:bodyPr/>
          <a:lstStyle/>
          <a:p>
            <a:r>
              <a:rPr lang="en-US" sz="4400"/>
              <a:t>Reachability Predictor </a:t>
            </a:r>
            <a:r>
              <a:rPr lang="en-US"/>
              <a:t>M</a:t>
            </a:r>
            <a:r>
              <a:rPr lang="en-US" sz="4400"/>
              <a:t>odel</a:t>
            </a:r>
            <a:endParaRPr lang="en-US"/>
          </a:p>
        </p:txBody>
      </p:sp>
      <p:grpSp>
        <p:nvGrpSpPr>
          <p:cNvPr id="8" name="Group 7">
            <a:extLst>
              <a:ext uri="{FF2B5EF4-FFF2-40B4-BE49-F238E27FC236}">
                <a16:creationId xmlns:a16="http://schemas.microsoft.com/office/drawing/2014/main" id="{2D365646-BA9A-2C37-FED7-336ED3F53895}"/>
              </a:ext>
            </a:extLst>
          </p:cNvPr>
          <p:cNvGrpSpPr/>
          <p:nvPr/>
        </p:nvGrpSpPr>
        <p:grpSpPr>
          <a:xfrm>
            <a:off x="1429560" y="3208252"/>
            <a:ext cx="9332880" cy="2225354"/>
            <a:chOff x="684375" y="3487025"/>
            <a:chExt cx="9332880" cy="2225354"/>
          </a:xfrm>
        </p:grpSpPr>
        <p:pic>
          <p:nvPicPr>
            <p:cNvPr id="5" name="Picture 4">
              <a:extLst>
                <a:ext uri="{FF2B5EF4-FFF2-40B4-BE49-F238E27FC236}">
                  <a16:creationId xmlns:a16="http://schemas.microsoft.com/office/drawing/2014/main" id="{A3AF0221-F74C-DC6A-58F5-949730E24953}"/>
                </a:ext>
              </a:extLst>
            </p:cNvPr>
            <p:cNvPicPr>
              <a:picLocks noChangeAspect="1"/>
            </p:cNvPicPr>
            <p:nvPr/>
          </p:nvPicPr>
          <p:blipFill rotWithShape="1">
            <a:blip r:embed="rId5">
              <a:extLst>
                <a:ext uri="{28A0092B-C50C-407E-A947-70E740481C1C}">
                  <a14:useLocalDpi xmlns:a14="http://schemas.microsoft.com/office/drawing/2010/main" val="0"/>
                </a:ext>
              </a:extLst>
            </a:blip>
            <a:srcRect r="27094" b="13577"/>
            <a:stretch/>
          </p:blipFill>
          <p:spPr bwMode="auto">
            <a:xfrm>
              <a:off x="684375" y="3487025"/>
              <a:ext cx="5781419" cy="2225354"/>
            </a:xfrm>
            <a:prstGeom prst="rect">
              <a:avLst/>
            </a:prstGeom>
            <a:noFill/>
            <a:ln>
              <a:noFill/>
            </a:ln>
          </p:spPr>
        </p:pic>
        <p:pic>
          <p:nvPicPr>
            <p:cNvPr id="7" name="Picture 6">
              <a:extLst>
                <a:ext uri="{FF2B5EF4-FFF2-40B4-BE49-F238E27FC236}">
                  <a16:creationId xmlns:a16="http://schemas.microsoft.com/office/drawing/2014/main" id="{1CBCFBFD-62FD-13FF-F9B6-2FB4057154B8}"/>
                </a:ext>
              </a:extLst>
            </p:cNvPr>
            <p:cNvPicPr>
              <a:picLocks noChangeAspect="1"/>
            </p:cNvPicPr>
            <p:nvPr/>
          </p:nvPicPr>
          <p:blipFill rotWithShape="1">
            <a:blip r:embed="rId5">
              <a:extLst>
                <a:ext uri="{28A0092B-C50C-407E-A947-70E740481C1C}">
                  <a14:useLocalDpi xmlns:a14="http://schemas.microsoft.com/office/drawing/2010/main" val="0"/>
                </a:ext>
              </a:extLst>
            </a:blip>
            <a:srcRect l="74604" b="13577"/>
            <a:stretch/>
          </p:blipFill>
          <p:spPr bwMode="auto">
            <a:xfrm>
              <a:off x="8003370" y="3487025"/>
              <a:ext cx="2013885" cy="2225354"/>
            </a:xfrm>
            <a:prstGeom prst="rect">
              <a:avLst/>
            </a:prstGeom>
            <a:noFill/>
            <a:ln>
              <a:noFill/>
            </a:ln>
          </p:spPr>
        </p:pic>
        <p:sp>
          <p:nvSpPr>
            <p:cNvPr id="9" name="Arrow: Right 8">
              <a:extLst>
                <a:ext uri="{FF2B5EF4-FFF2-40B4-BE49-F238E27FC236}">
                  <a16:creationId xmlns:a16="http://schemas.microsoft.com/office/drawing/2014/main" id="{69B54AF8-9D76-F600-B6A6-55E7E6252A28}"/>
                </a:ext>
              </a:extLst>
            </p:cNvPr>
            <p:cNvSpPr/>
            <p:nvPr/>
          </p:nvSpPr>
          <p:spPr>
            <a:xfrm>
              <a:off x="6542706" y="3967489"/>
              <a:ext cx="1460664" cy="1264426"/>
            </a:xfrm>
            <a:prstGeom prst="rightArrow">
              <a:avLst>
                <a:gd name="adj1" fmla="val 50000"/>
                <a:gd name="adj2" fmla="val 32492"/>
              </a:avLst>
            </a:prstGeom>
            <a:solidFill>
              <a:srgbClr val="FFC000"/>
            </a:solidFill>
            <a:ln w="6350" cap="sq">
              <a:solidFill>
                <a:schemeClr val="tx1"/>
              </a:solidFill>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r>
                <a:rPr lang="en-US" sz="1800">
                  <a:solidFill>
                    <a:schemeClr val="tx1"/>
                  </a:solidFill>
                </a:rPr>
                <a:t>After training</a:t>
              </a:r>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82756B8-E027-2933-5EB1-E579A8696A8E}"/>
                  </a:ext>
                </a:extLst>
              </p:cNvPr>
              <p:cNvSpPr txBox="1"/>
              <p:nvPr/>
            </p:nvSpPr>
            <p:spPr>
              <a:xfrm>
                <a:off x="3047288" y="1806027"/>
                <a:ext cx="6097424" cy="541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600" smtClean="0">
                          <a:latin typeface="Cambria Math" panose="02040503050406030204" pitchFamily="18" charset="0"/>
                        </a:rPr>
                        <m:t>R</m:t>
                      </m:r>
                      <m:r>
                        <m:rPr>
                          <m:sty m:val="p"/>
                        </m:rPr>
                        <a:rPr lang="en-US" sz="2600" i="0">
                          <a:latin typeface="Cambria Math" panose="02040503050406030204" pitchFamily="18" charset="0"/>
                        </a:rPr>
                        <m:t>PM</m:t>
                      </m:r>
                      <m:d>
                        <m:dPr>
                          <m:ctrlPr>
                            <a:rPr lang="en-US" sz="2600" i="1">
                              <a:solidFill>
                                <a:srgbClr val="836967"/>
                              </a:solidFill>
                              <a:latin typeface="Cambria Math" panose="02040503050406030204" pitchFamily="18" charset="0"/>
                            </a:rPr>
                          </m:ctrlPr>
                        </m:dPr>
                        <m:e>
                          <m:r>
                            <m:rPr>
                              <m:sty m:val="p"/>
                            </m:rPr>
                            <a:rPr lang="en-US" sz="2600" i="0">
                              <a:latin typeface="Cambria Math" panose="02040503050406030204" pitchFamily="18" charset="0"/>
                            </a:rPr>
                            <m:t>f</m:t>
                          </m:r>
                          <m:r>
                            <a:rPr lang="en-US" sz="2600" i="0">
                              <a:latin typeface="Cambria Math" panose="02040503050406030204" pitchFamily="18" charset="0"/>
                            </a:rPr>
                            <m:t>,</m:t>
                          </m:r>
                          <m:r>
                            <m:rPr>
                              <m:sty m:val="p"/>
                            </m:rPr>
                            <a:rPr lang="en-US" sz="2600" i="0">
                              <a:latin typeface="Cambria Math" panose="02040503050406030204" pitchFamily="18" charset="0"/>
                            </a:rPr>
                            <m:t>p</m:t>
                          </m:r>
                        </m:e>
                      </m:d>
                      <m:r>
                        <a:rPr lang="en-US" sz="2600" i="0">
                          <a:latin typeface="Cambria Math" panose="02040503050406030204" pitchFamily="18" charset="0"/>
                        </a:rPr>
                        <m:t>= </m:t>
                      </m:r>
                      <m:sSub>
                        <m:sSubPr>
                          <m:ctrlPr>
                            <a:rPr lang="en-US" sz="2600" i="1">
                              <a:solidFill>
                                <a:srgbClr val="836967"/>
                              </a:solidFill>
                              <a:latin typeface="Cambria Math" panose="02040503050406030204" pitchFamily="18" charset="0"/>
                            </a:rPr>
                          </m:ctrlPr>
                        </m:sSubPr>
                        <m:e>
                          <m:acc>
                            <m:accPr>
                              <m:chr m:val="⃗"/>
                              <m:ctrlPr>
                                <a:rPr lang="en-US" sz="2600" i="1">
                                  <a:solidFill>
                                    <a:srgbClr val="836967"/>
                                  </a:solidFill>
                                  <a:latin typeface="Cambria Math" panose="02040503050406030204" pitchFamily="18" charset="0"/>
                                </a:rPr>
                              </m:ctrlPr>
                            </m:accPr>
                            <m:e>
                              <m:r>
                                <a:rPr lang="en-US" sz="2600" i="1">
                                  <a:latin typeface="Cambria Math" panose="02040503050406030204" pitchFamily="18" charset="0"/>
                                </a:rPr>
                                <m:t>𝑅</m:t>
                              </m:r>
                            </m:e>
                          </m:acc>
                        </m:e>
                        <m:sub>
                          <m:r>
                            <a:rPr lang="en-US" sz="2600" i="1">
                              <a:latin typeface="Cambria Math" panose="02040503050406030204" pitchFamily="18" charset="0"/>
                            </a:rPr>
                            <m:t>𝑡</m:t>
                          </m:r>
                        </m:sub>
                      </m:sSub>
                    </m:oMath>
                  </m:oMathPara>
                </a14:m>
                <a:endParaRPr lang="en-US" sz="2600"/>
              </a:p>
            </p:txBody>
          </p:sp>
        </mc:Choice>
        <mc:Fallback xmlns="">
          <p:sp>
            <p:nvSpPr>
              <p:cNvPr id="6" name="TextBox 5">
                <a:extLst>
                  <a:ext uri="{FF2B5EF4-FFF2-40B4-BE49-F238E27FC236}">
                    <a16:creationId xmlns:a16="http://schemas.microsoft.com/office/drawing/2014/main" id="{A82756B8-E027-2933-5EB1-E579A8696A8E}"/>
                  </a:ext>
                </a:extLst>
              </p:cNvPr>
              <p:cNvSpPr txBox="1">
                <a:spLocks noRot="1" noChangeAspect="1" noMove="1" noResize="1" noEditPoints="1" noAdjustHandles="1" noChangeArrowheads="1" noChangeShapeType="1" noTextEdit="1"/>
              </p:cNvSpPr>
              <p:nvPr/>
            </p:nvSpPr>
            <p:spPr>
              <a:xfrm>
                <a:off x="3047288" y="1806027"/>
                <a:ext cx="6097424" cy="541046"/>
              </a:xfrm>
              <a:prstGeom prst="rect">
                <a:avLst/>
              </a:prstGeom>
              <a:blipFill>
                <a:blip r:embed="rId6"/>
                <a:stretch>
                  <a:fillRect/>
                </a:stretch>
              </a:blipFill>
            </p:spPr>
            <p:txBody>
              <a:bodyPr/>
              <a:lstStyle/>
              <a:p>
                <a:r>
                  <a:rPr lang="en-US">
                    <a:noFill/>
                  </a:rPr>
                  <a:t> </a:t>
                </a:r>
              </a:p>
            </p:txBody>
          </p:sp>
        </mc:Fallback>
      </mc:AlternateContent>
      <p:pic>
        <p:nvPicPr>
          <p:cNvPr id="10" name="Audio 9">
            <a:hlinkClick r:id="" action="ppaction://media"/>
            <a:extLst>
              <a:ext uri="{FF2B5EF4-FFF2-40B4-BE49-F238E27FC236}">
                <a16:creationId xmlns:a16="http://schemas.microsoft.com/office/drawing/2014/main" id="{5BF18CED-EAF8-78D3-AF15-18746FF7A1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3296756"/>
      </p:ext>
    </p:extLst>
  </p:cSld>
  <p:clrMapOvr>
    <a:masterClrMapping/>
  </p:clrMapOvr>
  <mc:AlternateContent xmlns:mc="http://schemas.openxmlformats.org/markup-compatibility/2006">
    <mc:Choice xmlns:p14="http://schemas.microsoft.com/office/powerpoint/2010/main" Requires="p14">
      <p:transition spd="slow" p14:dur="2000" advTm="53822"/>
    </mc:Choice>
    <mc:Fallback>
      <p:transition spd="slow" advTm="5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2A91-7E86-B1FA-D41B-47704084CD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7844A-7168-F09D-8FBF-6166C0DF35C3}"/>
              </a:ext>
            </a:extLst>
          </p:cNvPr>
          <p:cNvSpPr>
            <a:spLocks noGrp="1"/>
          </p:cNvSpPr>
          <p:nvPr>
            <p:ph idx="1"/>
          </p:nvPr>
        </p:nvSpPr>
        <p:spPr>
          <a:xfrm>
            <a:off x="838200" y="1082268"/>
            <a:ext cx="10515600" cy="4351338"/>
          </a:xfrm>
        </p:spPr>
        <p:txBody>
          <a:bodyPr>
            <a:noAutofit/>
          </a:bodyPr>
          <a:lstStyle/>
          <a:p>
            <a:r>
              <a:rPr lang="en-US" sz="2600"/>
              <a:t>Given predictions </a:t>
            </a:r>
            <a:r>
              <a:rPr lang="en-US" sz="2600" err="1"/>
              <a:t>P</a:t>
            </a:r>
            <a:r>
              <a:rPr lang="en-US" sz="2600" baseline="-25000" err="1"/>
              <a:t>i,t</a:t>
            </a:r>
            <a:r>
              <a:rPr lang="en-US" sz="2600"/>
              <a:t> from the RPM model, a ranking strategy is used to identify the tests to prioritize.</a:t>
            </a:r>
          </a:p>
          <a:p>
            <a:pPr lvl="1"/>
            <a:r>
              <a:rPr lang="en-US" sz="2200"/>
              <a:t>K, tests having the highest chances to maximize the cumulative coverage;</a:t>
            </a:r>
          </a:p>
          <a:p>
            <a:pPr lvl="1"/>
            <a:endParaRPr lang="en-US" sz="2200"/>
          </a:p>
          <a:p>
            <a:pPr marL="457200" lvl="1" indent="0">
              <a:buNone/>
            </a:pPr>
            <a:endParaRPr lang="en-US" sz="2200"/>
          </a:p>
          <a:p>
            <a:pPr lvl="1"/>
            <a:r>
              <a:rPr lang="en-US" sz="2200"/>
              <a:t>H, candidate tests able to reach an instance by traversing the design hierarchy;</a:t>
            </a:r>
          </a:p>
          <a:p>
            <a:pPr lvl="1"/>
            <a:endParaRPr lang="en-US" sz="2200"/>
          </a:p>
          <a:p>
            <a:pPr lvl="1"/>
            <a:r>
              <a:rPr lang="en-US" sz="2200"/>
              <a:t>R, tests selected accordingly to how are </a:t>
            </a:r>
            <a:r>
              <a:rPr lang="en-US" sz="2200" i="1"/>
              <a:t>rarely</a:t>
            </a:r>
            <a:r>
              <a:rPr lang="en-US" sz="2200"/>
              <a:t> a target instance is reached.</a:t>
            </a:r>
          </a:p>
          <a:p>
            <a:pPr marL="0" indent="0" algn="just">
              <a:buNone/>
            </a:pPr>
            <a:endParaRPr lang="en-US" sz="2600"/>
          </a:p>
        </p:txBody>
      </p:sp>
      <p:sp>
        <p:nvSpPr>
          <p:cNvPr id="2" name="Title 1">
            <a:extLst>
              <a:ext uri="{FF2B5EF4-FFF2-40B4-BE49-F238E27FC236}">
                <a16:creationId xmlns:a16="http://schemas.microsoft.com/office/drawing/2014/main" id="{F78DA3B1-672B-33E8-B96B-00E2BDA3E43D}"/>
              </a:ext>
            </a:extLst>
          </p:cNvPr>
          <p:cNvSpPr>
            <a:spLocks noGrp="1"/>
          </p:cNvSpPr>
          <p:nvPr>
            <p:ph type="title"/>
          </p:nvPr>
        </p:nvSpPr>
        <p:spPr>
          <a:xfrm>
            <a:off x="838200" y="0"/>
            <a:ext cx="10515600" cy="1325563"/>
          </a:xfrm>
        </p:spPr>
        <p:txBody>
          <a:bodyPr/>
          <a:lstStyle/>
          <a:p>
            <a:pPr algn="just"/>
            <a:r>
              <a:rPr lang="en-US" sz="4400"/>
              <a:t>Hierarchical Ranking Strategy </a:t>
            </a:r>
          </a:p>
        </p:txBody>
      </p:sp>
      <p:pic>
        <p:nvPicPr>
          <p:cNvPr id="4" name="Picture 3" descr="A white and blue flower shaped object&#10;&#10;Description automatically generated with medium confidence">
            <a:extLst>
              <a:ext uri="{FF2B5EF4-FFF2-40B4-BE49-F238E27FC236}">
                <a16:creationId xmlns:a16="http://schemas.microsoft.com/office/drawing/2014/main" id="{BFA065F9-15CD-B709-A4C5-0D8CC6931C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997" y="4453017"/>
            <a:ext cx="5244600" cy="1279932"/>
          </a:xfrm>
          <a:prstGeom prst="rect">
            <a:avLst/>
          </a:prstGeom>
          <a:noFill/>
          <a:ln>
            <a:no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A53577-BF64-F70C-952A-9ACCFE2F54E1}"/>
                  </a:ext>
                </a:extLst>
              </p:cNvPr>
              <p:cNvSpPr txBox="1"/>
              <p:nvPr/>
            </p:nvSpPr>
            <p:spPr>
              <a:xfrm>
                <a:off x="3047288" y="3360136"/>
                <a:ext cx="6097424" cy="4119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rgbClr val="836967"/>
                              </a:solidFill>
                              <a:latin typeface="Cambria Math" panose="02040503050406030204" pitchFamily="18" charset="0"/>
                            </a:rPr>
                          </m:ctrlPr>
                        </m:sSubSupPr>
                        <m:e>
                          <m:r>
                            <a:rPr lang="en-US" sz="1400" i="1">
                              <a:latin typeface="Cambria Math" panose="02040503050406030204" pitchFamily="18" charset="0"/>
                            </a:rPr>
                            <m:t>𝐻</m:t>
                          </m:r>
                        </m:e>
                        <m:sub>
                          <m:r>
                            <a:rPr lang="en-US" sz="1400" i="0">
                              <a:latin typeface="Cambria Math" panose="02040503050406030204" pitchFamily="18" charset="0"/>
                            </a:rPr>
                            <m:t> </m:t>
                          </m:r>
                        </m:sub>
                        <m:sup>
                          <m:r>
                            <a:rPr lang="en-US" sz="1400" i="0">
                              <a:latin typeface="Cambria Math" panose="02040503050406030204" pitchFamily="18" charset="0"/>
                            </a:rPr>
                            <m:t> </m:t>
                          </m:r>
                        </m:sup>
                      </m:sSubSup>
                      <m:r>
                        <a:rPr lang="en-US" sz="1400" i="0">
                          <a:latin typeface="Cambria Math" panose="02040503050406030204" pitchFamily="18" charset="0"/>
                        </a:rPr>
                        <m:t>=</m:t>
                      </m:r>
                      <m:limLow>
                        <m:limLowPr>
                          <m:ctrlPr>
                            <a:rPr lang="en-US" sz="1400" i="1">
                              <a:solidFill>
                                <a:srgbClr val="836967"/>
                              </a:solidFill>
                              <a:latin typeface="Cambria Math" panose="02040503050406030204" pitchFamily="18" charset="0"/>
                            </a:rPr>
                          </m:ctrlPr>
                        </m:limLowPr>
                        <m:e>
                          <m:r>
                            <m:rPr>
                              <m:sty m:val="p"/>
                            </m:rPr>
                            <a:rPr lang="en-US" sz="1400" i="0">
                              <a:latin typeface="Cambria Math" panose="02040503050406030204" pitchFamily="18" charset="0"/>
                            </a:rPr>
                            <m:t>argmax</m:t>
                          </m:r>
                        </m:e>
                        <m:lim>
                          <m:r>
                            <a:rPr lang="en-US" sz="1400" i="1">
                              <a:latin typeface="Cambria Math" panose="02040503050406030204" pitchFamily="18" charset="0"/>
                            </a:rPr>
                            <m:t>𝑡</m:t>
                          </m:r>
                        </m:lim>
                      </m:limLow>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𝑡</m:t>
                              </m:r>
                            </m:sub>
                          </m:sSub>
                        </m:e>
                        <m:sub>
                          <m:r>
                            <a:rPr lang="en-US" sz="1400" i="0">
                              <a:latin typeface="Cambria Math" panose="02040503050406030204" pitchFamily="18" charset="0"/>
                            </a:rPr>
                            <m:t> </m:t>
                          </m:r>
                        </m:sub>
                      </m:sSub>
                      <m:r>
                        <a:rPr lang="en-US" sz="1400" i="0">
                          <a:latin typeface="Cambria Math" panose="02040503050406030204" pitchFamily="18" charset="0"/>
                        </a:rPr>
                        <m:t>     ∀ </m:t>
                      </m:r>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𝑡</m:t>
                      </m:r>
                      <m:r>
                        <a:rPr lang="en-US" sz="1400" i="0">
                          <a:latin typeface="Cambria Math" panose="02040503050406030204" pitchFamily="18" charset="0"/>
                        </a:rPr>
                        <m:t>  </m:t>
                      </m:r>
                      <m:r>
                        <a:rPr lang="en-US" sz="1400" i="1">
                          <a:latin typeface="Cambria Math" panose="02040503050406030204" pitchFamily="18" charset="0"/>
                        </a:rPr>
                        <m:t>𝑠</m:t>
                      </m:r>
                      <m:r>
                        <a:rPr lang="en-US" sz="1400" i="0">
                          <a:latin typeface="Cambria Math" panose="02040503050406030204" pitchFamily="18" charset="0"/>
                        </a:rPr>
                        <m:t>.</m:t>
                      </m:r>
                      <m:r>
                        <a:rPr lang="en-US" sz="1400" i="1">
                          <a:latin typeface="Cambria Math" panose="02040503050406030204" pitchFamily="18" charset="0"/>
                        </a:rPr>
                        <m:t>𝑡</m:t>
                      </m:r>
                      <m:r>
                        <a:rPr lang="en-US" sz="1400" i="0">
                          <a:latin typeface="Cambria Math" panose="02040503050406030204" pitchFamily="18" charset="0"/>
                        </a:rPr>
                        <m:t>.  </m:t>
                      </m:r>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𝑋</m:t>
                      </m:r>
                      <m:r>
                        <a:rPr lang="en-US" sz="1400" i="0">
                          <a:latin typeface="Cambria Math" panose="02040503050406030204" pitchFamily="18" charset="0"/>
                        </a:rPr>
                        <m:t>⊆</m:t>
                      </m:r>
                      <m:r>
                        <a:rPr lang="en-US" sz="1400" i="1">
                          <a:latin typeface="Cambria Math" panose="02040503050406030204" pitchFamily="18" charset="0"/>
                        </a:rPr>
                        <m:t>𝐼</m:t>
                      </m:r>
                      <m:r>
                        <a:rPr lang="en-US" sz="1400" i="0">
                          <a:latin typeface="Cambria Math" panose="02040503050406030204" pitchFamily="18" charset="0"/>
                        </a:rPr>
                        <m:t> , </m:t>
                      </m:r>
                      <m:r>
                        <a:rPr lang="en-US" sz="1400" i="1">
                          <a:latin typeface="Cambria Math" panose="02040503050406030204" pitchFamily="18" charset="0"/>
                        </a:rPr>
                        <m:t>𝑡</m:t>
                      </m:r>
                      <m:r>
                        <a:rPr lang="en-US" sz="1400" i="0">
                          <a:latin typeface="Cambria Math" panose="02040503050406030204" pitchFamily="18" charset="0"/>
                        </a:rPr>
                        <m:t>∈</m:t>
                      </m:r>
                      <m:r>
                        <a:rPr lang="en-US" sz="1400" i="1">
                          <a:latin typeface="Cambria Math" panose="02040503050406030204" pitchFamily="18" charset="0"/>
                        </a:rPr>
                        <m:t>𝑇</m:t>
                      </m:r>
                    </m:oMath>
                  </m:oMathPara>
                </a14:m>
                <a:endParaRPr lang="en-US" sz="1400"/>
              </a:p>
            </p:txBody>
          </p:sp>
        </mc:Choice>
        <mc:Fallback xmlns="">
          <p:sp>
            <p:nvSpPr>
              <p:cNvPr id="13" name="TextBox 12">
                <a:extLst>
                  <a:ext uri="{FF2B5EF4-FFF2-40B4-BE49-F238E27FC236}">
                    <a16:creationId xmlns:a16="http://schemas.microsoft.com/office/drawing/2014/main" id="{F8A53577-BF64-F70C-952A-9ACCFE2F54E1}"/>
                  </a:ext>
                </a:extLst>
              </p:cNvPr>
              <p:cNvSpPr txBox="1">
                <a:spLocks noRot="1" noChangeAspect="1" noMove="1" noResize="1" noEditPoints="1" noAdjustHandles="1" noChangeArrowheads="1" noChangeShapeType="1" noTextEdit="1"/>
              </p:cNvSpPr>
              <p:nvPr/>
            </p:nvSpPr>
            <p:spPr>
              <a:xfrm>
                <a:off x="3047288" y="3360136"/>
                <a:ext cx="6097424" cy="41197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1EBC63F-0B99-B30F-B376-4B183DBF6322}"/>
                  </a:ext>
                </a:extLst>
              </p:cNvPr>
              <p:cNvSpPr txBox="1"/>
              <p:nvPr/>
            </p:nvSpPr>
            <p:spPr>
              <a:xfrm>
                <a:off x="2853812" y="4071451"/>
                <a:ext cx="6097424" cy="4119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rgbClr val="836967"/>
                              </a:solidFill>
                              <a:latin typeface="Cambria Math" panose="02040503050406030204" pitchFamily="18" charset="0"/>
                            </a:rPr>
                          </m:ctrlPr>
                        </m:sSubSupPr>
                        <m:e>
                          <m:r>
                            <a:rPr lang="en-US" sz="1400" i="1">
                              <a:latin typeface="Cambria Math" panose="02040503050406030204" pitchFamily="18" charset="0"/>
                            </a:rPr>
                            <m:t>𝑅</m:t>
                          </m:r>
                        </m:e>
                        <m:sub>
                          <m:r>
                            <a:rPr lang="en-US" sz="1400" i="0">
                              <a:latin typeface="Cambria Math" panose="02040503050406030204" pitchFamily="18" charset="0"/>
                            </a:rPr>
                            <m:t> </m:t>
                          </m:r>
                        </m:sub>
                        <m:sup>
                          <m:r>
                            <a:rPr lang="en-US" sz="1400" i="0">
                              <a:latin typeface="Cambria Math" panose="02040503050406030204" pitchFamily="18" charset="0"/>
                            </a:rPr>
                            <m:t> </m:t>
                          </m:r>
                        </m:sup>
                      </m:sSubSup>
                      <m:r>
                        <a:rPr lang="en-US" sz="1400" i="0">
                          <a:latin typeface="Cambria Math" panose="02040503050406030204" pitchFamily="18" charset="0"/>
                        </a:rPr>
                        <m:t>=</m:t>
                      </m:r>
                      <m:limLow>
                        <m:limLowPr>
                          <m:ctrlPr>
                            <a:rPr lang="en-US" sz="1400" i="1">
                              <a:solidFill>
                                <a:srgbClr val="836967"/>
                              </a:solidFill>
                              <a:latin typeface="Cambria Math" panose="02040503050406030204" pitchFamily="18" charset="0"/>
                            </a:rPr>
                          </m:ctrlPr>
                        </m:limLowPr>
                        <m:e>
                          <m:r>
                            <m:rPr>
                              <m:sty m:val="p"/>
                            </m:rPr>
                            <a:rPr lang="en-US" sz="1400" i="0">
                              <a:latin typeface="Cambria Math" panose="02040503050406030204" pitchFamily="18" charset="0"/>
                            </a:rPr>
                            <m:t>argmax</m:t>
                          </m:r>
                        </m:e>
                        <m:lim>
                          <m:r>
                            <a:rPr lang="en-US" sz="1400" i="1">
                              <a:latin typeface="Cambria Math" panose="02040503050406030204" pitchFamily="18" charset="0"/>
                            </a:rPr>
                            <m:t>𝑡</m:t>
                          </m:r>
                        </m:lim>
                      </m:limLow>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𝑡</m:t>
                          </m:r>
                        </m:sub>
                      </m:sSub>
                      <m:r>
                        <a:rPr lang="en-US" sz="1400" i="0">
                          <a:latin typeface="Cambria Math" panose="02040503050406030204" pitchFamily="18" charset="0"/>
                        </a:rPr>
                        <m:t> ∀ </m:t>
                      </m:r>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𝑡</m:t>
                      </m:r>
                      <m:r>
                        <a:rPr lang="en-US" sz="1400" i="0">
                          <a:latin typeface="Cambria Math" panose="02040503050406030204" pitchFamily="18" charset="0"/>
                        </a:rPr>
                        <m:t>  </m:t>
                      </m:r>
                      <m:r>
                        <a:rPr lang="en-US" sz="1400" i="1">
                          <a:latin typeface="Cambria Math" panose="02040503050406030204" pitchFamily="18" charset="0"/>
                        </a:rPr>
                        <m:t>𝑠</m:t>
                      </m:r>
                      <m:r>
                        <a:rPr lang="en-US" sz="1400" i="0">
                          <a:latin typeface="Cambria Math" panose="02040503050406030204" pitchFamily="18" charset="0"/>
                        </a:rPr>
                        <m:t>.</m:t>
                      </m:r>
                      <m:r>
                        <a:rPr lang="en-US" sz="1400" i="1">
                          <a:latin typeface="Cambria Math" panose="02040503050406030204" pitchFamily="18" charset="0"/>
                        </a:rPr>
                        <m:t>𝑡</m:t>
                      </m:r>
                      <m:r>
                        <a:rPr lang="en-US" sz="1400" i="0">
                          <a:latin typeface="Cambria Math" panose="02040503050406030204" pitchFamily="18" charset="0"/>
                        </a:rPr>
                        <m:t>.  </m:t>
                      </m:r>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𝐼</m:t>
                      </m:r>
                      <m:r>
                        <a:rPr lang="en-US" sz="1400" i="0">
                          <a:latin typeface="Cambria Math" panose="02040503050406030204" pitchFamily="18" charset="0"/>
                        </a:rPr>
                        <m:t>, </m:t>
                      </m:r>
                      <m:r>
                        <a:rPr lang="en-US" sz="1400" i="1">
                          <a:latin typeface="Cambria Math" panose="02040503050406030204" pitchFamily="18" charset="0"/>
                        </a:rPr>
                        <m:t>𝑡</m:t>
                      </m:r>
                      <m:r>
                        <a:rPr lang="en-US" sz="1400" i="0">
                          <a:latin typeface="Cambria Math" panose="02040503050406030204" pitchFamily="18" charset="0"/>
                        </a:rPr>
                        <m:t>∈</m:t>
                      </m:r>
                      <m:r>
                        <a:rPr lang="en-US" sz="1400" i="1">
                          <a:latin typeface="Cambria Math" panose="02040503050406030204" pitchFamily="18" charset="0"/>
                        </a:rPr>
                        <m:t>𝑇</m:t>
                      </m:r>
                    </m:oMath>
                  </m:oMathPara>
                </a14:m>
                <a:endParaRPr lang="en-US" sz="1400"/>
              </a:p>
            </p:txBody>
          </p:sp>
        </mc:Choice>
        <mc:Fallback xmlns="">
          <p:sp>
            <p:nvSpPr>
              <p:cNvPr id="15" name="TextBox 14">
                <a:extLst>
                  <a:ext uri="{FF2B5EF4-FFF2-40B4-BE49-F238E27FC236}">
                    <a16:creationId xmlns:a16="http://schemas.microsoft.com/office/drawing/2014/main" id="{B1EBC63F-0B99-B30F-B376-4B183DBF6322}"/>
                  </a:ext>
                </a:extLst>
              </p:cNvPr>
              <p:cNvSpPr txBox="1">
                <a:spLocks noRot="1" noChangeAspect="1" noMove="1" noResize="1" noEditPoints="1" noAdjustHandles="1" noChangeArrowheads="1" noChangeShapeType="1" noTextEdit="1"/>
              </p:cNvSpPr>
              <p:nvPr/>
            </p:nvSpPr>
            <p:spPr>
              <a:xfrm>
                <a:off x="2853812" y="4071451"/>
                <a:ext cx="6097424" cy="41197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3B22613-2483-3123-DE45-BC2C313BF0C7}"/>
                  </a:ext>
                </a:extLst>
              </p:cNvPr>
              <p:cNvSpPr txBox="1"/>
              <p:nvPr/>
            </p:nvSpPr>
            <p:spPr>
              <a:xfrm>
                <a:off x="3108533" y="2231546"/>
                <a:ext cx="5842703" cy="7859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solidFill>
                                <a:srgbClr val="836967"/>
                              </a:solidFill>
                              <a:latin typeface="Cambria Math" panose="02040503050406030204" pitchFamily="18" charset="0"/>
                            </a:rPr>
                          </m:ctrlPr>
                        </m:sSupPr>
                        <m:e>
                          <m:r>
                            <a:rPr lang="en-US" sz="1400" i="1">
                              <a:latin typeface="Cambria Math" panose="02040503050406030204" pitchFamily="18" charset="0"/>
                            </a:rPr>
                            <m:t>𝐾</m:t>
                          </m:r>
                        </m:e>
                        <m:sup>
                          <m:r>
                            <a:rPr lang="en-US" sz="1400" i="0">
                              <a:latin typeface="Cambria Math" panose="02040503050406030204" pitchFamily="18" charset="0"/>
                            </a:rPr>
                            <m:t> </m:t>
                          </m:r>
                        </m:sup>
                      </m:sSup>
                      <m:r>
                        <a:rPr lang="en-US" sz="1400" i="0">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Top</m:t>
                          </m:r>
                          <m:sSub>
                            <m:sSubPr>
                              <m:ctrlPr>
                                <a:rPr lang="en-US" sz="1400" i="1">
                                  <a:solidFill>
                                    <a:srgbClr val="836967"/>
                                  </a:solidFill>
                                  <a:latin typeface="Cambria Math" panose="02040503050406030204" pitchFamily="18" charset="0"/>
                                </a:rPr>
                              </m:ctrlPr>
                            </m:sSubPr>
                            <m:e>
                              <m:r>
                                <a:rPr lang="en-US" sz="1400" i="0">
                                  <a:latin typeface="Cambria Math" panose="02040503050406030204" pitchFamily="18" charset="0"/>
                                </a:rPr>
                                <m:t> </m:t>
                              </m:r>
                            </m:e>
                            <m:sub>
                              <m:r>
                                <a:rPr lang="en-US" sz="1400" i="1">
                                  <a:latin typeface="Cambria Math" panose="02040503050406030204" pitchFamily="18" charset="0"/>
                                </a:rPr>
                                <m:t>𝑘</m:t>
                              </m:r>
                            </m:sub>
                          </m:sSub>
                        </m:fName>
                        <m:e>
                          <m:d>
                            <m:dPr>
                              <m:ctrlPr>
                                <a:rPr lang="en-US" sz="1400" i="1">
                                  <a:solidFill>
                                    <a:srgbClr val="836967"/>
                                  </a:solidFill>
                                  <a:latin typeface="Cambria Math" panose="02040503050406030204" pitchFamily="18" charset="0"/>
                                </a:rPr>
                              </m:ctrlPr>
                            </m:dPr>
                            <m:e>
                              <m:func>
                                <m:funcPr>
                                  <m:ctrlPr>
                                    <a:rPr lang="en-US" sz="1400" i="1">
                                      <a:latin typeface="Cambria Math" panose="02040503050406030204" pitchFamily="18" charset="0"/>
                                    </a:rPr>
                                  </m:ctrlPr>
                                </m:funcPr>
                                <m:fName>
                                  <m:limLow>
                                    <m:limLowPr>
                                      <m:ctrlPr>
                                        <a:rPr lang="en-US" sz="1400" i="1">
                                          <a:solidFill>
                                            <a:srgbClr val="836967"/>
                                          </a:solidFill>
                                          <a:latin typeface="Cambria Math" panose="02040503050406030204" pitchFamily="18" charset="0"/>
                                        </a:rPr>
                                      </m:ctrlPr>
                                    </m:limLowPr>
                                    <m:e>
                                      <m:r>
                                        <m:rPr>
                                          <m:sty m:val="p"/>
                                        </m:rPr>
                                        <a:rPr lang="en-US" sz="1400" i="0">
                                          <a:latin typeface="Cambria Math" panose="02040503050406030204" pitchFamily="18" charset="0"/>
                                        </a:rPr>
                                        <m:t>argmax</m:t>
                                      </m:r>
                                    </m:e>
                                    <m:lim>
                                      <m:r>
                                        <a:rPr lang="en-US" sz="1400" i="1">
                                          <a:latin typeface="Cambria Math" panose="02040503050406030204" pitchFamily="18" charset="0"/>
                                        </a:rPr>
                                        <m:t>𝑡</m:t>
                                      </m:r>
                                    </m:lim>
                                  </m:limLow>
                                </m:fName>
                                <m:e>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i="0">
                                          <a:latin typeface="Cambria Math" panose="02040503050406030204" pitchFamily="18" charset="0"/>
                                        </a:rPr>
                                        <m:t>=0</m:t>
                                      </m:r>
                                    </m:sub>
                                    <m:sup>
                                      <m:r>
                                        <a:rPr lang="en-US" sz="1400" i="1">
                                          <a:latin typeface="Cambria Math" panose="02040503050406030204" pitchFamily="18" charset="0"/>
                                        </a:rPr>
                                        <m:t>𝐼</m:t>
                                      </m:r>
                                    </m:sup>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𝑡</m:t>
                                          </m:r>
                                        </m:sub>
                                      </m:sSub>
                                    </m:e>
                                  </m:nary>
                                </m:e>
                              </m:func>
                            </m:e>
                          </m:d>
                        </m:e>
                      </m:func>
                      <m:r>
                        <a:rPr lang="en-US" sz="1400" i="0">
                          <a:latin typeface="Cambria Math" panose="02040503050406030204" pitchFamily="18" charset="0"/>
                        </a:rPr>
                        <m:t>      ∀ </m:t>
                      </m:r>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𝑡</m:t>
                      </m:r>
                      <m:r>
                        <a:rPr lang="en-US" sz="1400" i="0">
                          <a:latin typeface="Cambria Math" panose="02040503050406030204" pitchFamily="18" charset="0"/>
                        </a:rPr>
                        <m:t>  </m:t>
                      </m:r>
                      <m:r>
                        <a:rPr lang="en-US" sz="1400" i="1">
                          <a:latin typeface="Cambria Math" panose="02040503050406030204" pitchFamily="18" charset="0"/>
                        </a:rPr>
                        <m:t>𝑠</m:t>
                      </m:r>
                      <m:r>
                        <a:rPr lang="en-US" sz="1400" i="0">
                          <a:latin typeface="Cambria Math" panose="02040503050406030204" pitchFamily="18" charset="0"/>
                        </a:rPr>
                        <m:t>.</m:t>
                      </m:r>
                      <m:r>
                        <a:rPr lang="en-US" sz="1400" i="1">
                          <a:latin typeface="Cambria Math" panose="02040503050406030204" pitchFamily="18" charset="0"/>
                        </a:rPr>
                        <m:t>𝑡</m:t>
                      </m:r>
                      <m:r>
                        <a:rPr lang="en-US" sz="1400" i="0">
                          <a:latin typeface="Cambria Math" panose="02040503050406030204" pitchFamily="18" charset="0"/>
                        </a:rPr>
                        <m:t>.  </m:t>
                      </m:r>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𝐼</m:t>
                      </m:r>
                      <m:r>
                        <a:rPr lang="en-US" sz="1400" i="0">
                          <a:latin typeface="Cambria Math" panose="02040503050406030204" pitchFamily="18" charset="0"/>
                        </a:rPr>
                        <m:t> , </m:t>
                      </m:r>
                      <m:r>
                        <a:rPr lang="en-US" sz="1400" i="1">
                          <a:latin typeface="Cambria Math" panose="02040503050406030204" pitchFamily="18" charset="0"/>
                        </a:rPr>
                        <m:t>𝑡</m:t>
                      </m:r>
                      <m:r>
                        <a:rPr lang="en-US" sz="1400" i="0">
                          <a:latin typeface="Cambria Math" panose="02040503050406030204" pitchFamily="18" charset="0"/>
                        </a:rPr>
                        <m:t>∈</m:t>
                      </m:r>
                      <m:r>
                        <a:rPr lang="en-US" sz="1400" i="1">
                          <a:latin typeface="Cambria Math" panose="02040503050406030204" pitchFamily="18" charset="0"/>
                        </a:rPr>
                        <m:t>𝑇</m:t>
                      </m:r>
                    </m:oMath>
                  </m:oMathPara>
                </a14:m>
                <a:endParaRPr lang="en-US" sz="1600"/>
              </a:p>
            </p:txBody>
          </p:sp>
        </mc:Choice>
        <mc:Fallback xmlns="">
          <p:sp>
            <p:nvSpPr>
              <p:cNvPr id="17" name="TextBox 16">
                <a:extLst>
                  <a:ext uri="{FF2B5EF4-FFF2-40B4-BE49-F238E27FC236}">
                    <a16:creationId xmlns:a16="http://schemas.microsoft.com/office/drawing/2014/main" id="{53B22613-2483-3123-DE45-BC2C313BF0C7}"/>
                  </a:ext>
                </a:extLst>
              </p:cNvPr>
              <p:cNvSpPr txBox="1">
                <a:spLocks noRot="1" noChangeAspect="1" noMove="1" noResize="1" noEditPoints="1" noAdjustHandles="1" noChangeArrowheads="1" noChangeShapeType="1" noTextEdit="1"/>
              </p:cNvSpPr>
              <p:nvPr/>
            </p:nvSpPr>
            <p:spPr>
              <a:xfrm>
                <a:off x="3108533" y="2231546"/>
                <a:ext cx="5842703" cy="7859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E1D13A-7ED8-7927-C16F-02D372B6796F}"/>
                  </a:ext>
                </a:extLst>
              </p:cNvPr>
              <p:cNvSpPr txBox="1"/>
              <p:nvPr/>
            </p:nvSpPr>
            <p:spPr>
              <a:xfrm>
                <a:off x="7650394" y="4908317"/>
                <a:ext cx="4399960"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rPr>
                  <a:t># sims = </a:t>
                </a:r>
                <a: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i="1">
                            <a:solidFill>
                              <a:srgbClr val="000000"/>
                            </a:solidFill>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𝜂</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a:t>
                </a:r>
                <a: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b| + </a:t>
                </a:r>
                <a14:m>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𝜂</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i="1">
                            <a:solidFill>
                              <a:srgbClr val="000000"/>
                            </a:solidFill>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e>
                    </m:d>
                  </m:oMath>
                </a14:m>
                <a:endParaRPr lang="en-US"/>
              </a:p>
            </p:txBody>
          </p:sp>
        </mc:Choice>
        <mc:Fallback xmlns="">
          <p:sp>
            <p:nvSpPr>
              <p:cNvPr id="6" name="TextBox 5">
                <a:extLst>
                  <a:ext uri="{FF2B5EF4-FFF2-40B4-BE49-F238E27FC236}">
                    <a16:creationId xmlns:a16="http://schemas.microsoft.com/office/drawing/2014/main" id="{A0E1D13A-7ED8-7927-C16F-02D372B6796F}"/>
                  </a:ext>
                </a:extLst>
              </p:cNvPr>
              <p:cNvSpPr txBox="1">
                <a:spLocks noRot="1" noChangeAspect="1" noMove="1" noResize="1" noEditPoints="1" noAdjustHandles="1" noChangeArrowheads="1" noChangeShapeType="1" noTextEdit="1"/>
              </p:cNvSpPr>
              <p:nvPr/>
            </p:nvSpPr>
            <p:spPr>
              <a:xfrm>
                <a:off x="7650394" y="4908317"/>
                <a:ext cx="4399960" cy="369332"/>
              </a:xfrm>
              <a:prstGeom prst="rect">
                <a:avLst/>
              </a:prstGeom>
              <a:blipFill>
                <a:blip r:embed="rId9"/>
                <a:stretch>
                  <a:fillRect l="-1247" t="-11475" b="-22951"/>
                </a:stretch>
              </a:blipFill>
            </p:spPr>
            <p:txBody>
              <a:bodyPr/>
              <a:lstStyle/>
              <a:p>
                <a:r>
                  <a:rPr lang="en-US">
                    <a:noFill/>
                  </a:rPr>
                  <a:t> </a:t>
                </a:r>
              </a:p>
            </p:txBody>
          </p:sp>
        </mc:Fallback>
      </mc:AlternateContent>
      <p:pic>
        <p:nvPicPr>
          <p:cNvPr id="22" name="Audio 21">
            <a:hlinkClick r:id="" action="ppaction://media"/>
            <a:extLst>
              <a:ext uri="{FF2B5EF4-FFF2-40B4-BE49-F238E27FC236}">
                <a16:creationId xmlns:a16="http://schemas.microsoft.com/office/drawing/2014/main" id="{29BD7C00-B496-0B17-D07C-5ABFCD14489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5822619"/>
      </p:ext>
    </p:extLst>
  </p:cSld>
  <p:clrMapOvr>
    <a:masterClrMapping/>
  </p:clrMapOvr>
  <mc:AlternateContent xmlns:mc="http://schemas.openxmlformats.org/markup-compatibility/2006">
    <mc:Choice xmlns:p14="http://schemas.microsoft.com/office/powerpoint/2010/main" Requires="p14">
      <p:transition spd="slow" p14:dur="2000" advTm="93400"/>
    </mc:Choice>
    <mc:Fallback>
      <p:transition spd="slow" advTm="9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6E98C-17B0-3076-417C-663F93029D5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B2938C9-D9AD-020C-0838-2260E24321C1}"/>
              </a:ext>
            </a:extLst>
          </p:cNvPr>
          <p:cNvSpPr/>
          <p:nvPr/>
        </p:nvSpPr>
        <p:spPr>
          <a:xfrm>
            <a:off x="8988957" y="4772689"/>
            <a:ext cx="2201363" cy="17430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E</a:t>
            </a:r>
          </a:p>
        </p:txBody>
      </p:sp>
      <p:sp>
        <p:nvSpPr>
          <p:cNvPr id="82" name="Content Placeholder 2">
            <a:extLst>
              <a:ext uri="{FF2B5EF4-FFF2-40B4-BE49-F238E27FC236}">
                <a16:creationId xmlns:a16="http://schemas.microsoft.com/office/drawing/2014/main" id="{8D84C882-B6A9-31DE-7F66-2C2E336B8427}"/>
              </a:ext>
            </a:extLst>
          </p:cNvPr>
          <p:cNvSpPr>
            <a:spLocks noGrp="1"/>
          </p:cNvSpPr>
          <p:nvPr>
            <p:ph idx="1"/>
          </p:nvPr>
        </p:nvSpPr>
        <p:spPr>
          <a:xfrm>
            <a:off x="838200" y="1082268"/>
            <a:ext cx="10515600" cy="1554107"/>
          </a:xfrm>
        </p:spPr>
        <p:txBody>
          <a:bodyPr>
            <a:noAutofit/>
          </a:bodyPr>
          <a:lstStyle/>
          <a:p>
            <a:r>
              <a:rPr lang="en-US" sz="2600" dirty="0"/>
              <a:t>Dedicated servers are used to distribute simulations across different machines. Many factors contribute to the scheduling: licenses, cores, priorities, user specific limits, etc.</a:t>
            </a:r>
          </a:p>
          <a:p>
            <a:r>
              <a:rPr lang="en-US" sz="2600" dirty="0"/>
              <a:t>Maximizing resource utilization and minimizing resource requirements directly impact verification time and costs</a:t>
            </a:r>
          </a:p>
          <a:p>
            <a:r>
              <a:rPr lang="en-US" sz="2600" dirty="0"/>
              <a:t>We use a multiple-constrained knapsack algorithm to optimize the regression creation.</a:t>
            </a:r>
          </a:p>
        </p:txBody>
      </p:sp>
      <p:sp>
        <p:nvSpPr>
          <p:cNvPr id="2" name="Title 1">
            <a:extLst>
              <a:ext uri="{FF2B5EF4-FFF2-40B4-BE49-F238E27FC236}">
                <a16:creationId xmlns:a16="http://schemas.microsoft.com/office/drawing/2014/main" id="{FEFB65FA-9DD5-CCCD-63AA-E34EC6393068}"/>
              </a:ext>
            </a:extLst>
          </p:cNvPr>
          <p:cNvSpPr>
            <a:spLocks noGrp="1"/>
          </p:cNvSpPr>
          <p:nvPr>
            <p:ph type="title"/>
          </p:nvPr>
        </p:nvSpPr>
        <p:spPr>
          <a:xfrm>
            <a:off x="838200" y="0"/>
            <a:ext cx="10515600" cy="1325563"/>
          </a:xfrm>
        </p:spPr>
        <p:txBody>
          <a:bodyPr/>
          <a:lstStyle/>
          <a:p>
            <a:pPr algn="just"/>
            <a:r>
              <a:rPr lang="en-US" sz="4400"/>
              <a:t>Batch Regression Scheduler</a:t>
            </a:r>
          </a:p>
        </p:txBody>
      </p:sp>
      <p:grpSp>
        <p:nvGrpSpPr>
          <p:cNvPr id="5" name="Group 4">
            <a:extLst>
              <a:ext uri="{FF2B5EF4-FFF2-40B4-BE49-F238E27FC236}">
                <a16:creationId xmlns:a16="http://schemas.microsoft.com/office/drawing/2014/main" id="{0611EC07-2A07-5158-A2E9-BD1BD83B769B}"/>
              </a:ext>
            </a:extLst>
          </p:cNvPr>
          <p:cNvGrpSpPr/>
          <p:nvPr/>
        </p:nvGrpSpPr>
        <p:grpSpPr>
          <a:xfrm>
            <a:off x="6743758" y="3880424"/>
            <a:ext cx="4527552" cy="1723984"/>
            <a:chOff x="6622059" y="3896663"/>
            <a:chExt cx="4527552" cy="1723984"/>
          </a:xfrm>
        </p:grpSpPr>
        <p:sp>
          <p:nvSpPr>
            <p:cNvPr id="49" name="TextBox 13">
              <a:extLst>
                <a:ext uri="{FF2B5EF4-FFF2-40B4-BE49-F238E27FC236}">
                  <a16:creationId xmlns:a16="http://schemas.microsoft.com/office/drawing/2014/main" id="{F38F873D-5CD3-EAA2-9FF1-AD6B1CE4599B}"/>
                </a:ext>
              </a:extLst>
            </p:cNvPr>
            <p:cNvSpPr txBox="1"/>
            <p:nvPr/>
          </p:nvSpPr>
          <p:spPr>
            <a:xfrm>
              <a:off x="8332865" y="3896663"/>
              <a:ext cx="26129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Optimized batch</a:t>
              </a:r>
            </a:p>
          </p:txBody>
        </p:sp>
        <p:sp>
          <p:nvSpPr>
            <p:cNvPr id="50" name="TextBox 14">
              <a:extLst>
                <a:ext uri="{FF2B5EF4-FFF2-40B4-BE49-F238E27FC236}">
                  <a16:creationId xmlns:a16="http://schemas.microsoft.com/office/drawing/2014/main" id="{498D6533-17EB-2977-2A13-35A0D887090E}"/>
                </a:ext>
              </a:extLst>
            </p:cNvPr>
            <p:cNvSpPr txBox="1"/>
            <p:nvPr/>
          </p:nvSpPr>
          <p:spPr>
            <a:xfrm>
              <a:off x="6622059" y="3981962"/>
              <a:ext cx="26129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Slot 1</a:t>
              </a:r>
            </a:p>
          </p:txBody>
        </p:sp>
        <p:sp>
          <p:nvSpPr>
            <p:cNvPr id="74" name="TextBox 42">
              <a:extLst>
                <a:ext uri="{FF2B5EF4-FFF2-40B4-BE49-F238E27FC236}">
                  <a16:creationId xmlns:a16="http://schemas.microsoft.com/office/drawing/2014/main" id="{FACCBAD8-AD0B-79A6-1F36-025A1E70FDDD}"/>
                </a:ext>
              </a:extLst>
            </p:cNvPr>
            <p:cNvSpPr txBox="1"/>
            <p:nvPr/>
          </p:nvSpPr>
          <p:spPr>
            <a:xfrm>
              <a:off x="6622059" y="5282093"/>
              <a:ext cx="26129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Slot N</a:t>
              </a:r>
            </a:p>
          </p:txBody>
        </p:sp>
        <p:grpSp>
          <p:nvGrpSpPr>
            <p:cNvPr id="84" name="Group 83">
              <a:extLst>
                <a:ext uri="{FF2B5EF4-FFF2-40B4-BE49-F238E27FC236}">
                  <a16:creationId xmlns:a16="http://schemas.microsoft.com/office/drawing/2014/main" id="{48192212-1971-74A8-9AC5-08E6EA85FBB9}"/>
                </a:ext>
              </a:extLst>
            </p:cNvPr>
            <p:cNvGrpSpPr/>
            <p:nvPr/>
          </p:nvGrpSpPr>
          <p:grpSpPr>
            <a:xfrm>
              <a:off x="8228120" y="4219169"/>
              <a:ext cx="2921491" cy="1125520"/>
              <a:chOff x="7065939" y="3021041"/>
              <a:chExt cx="4429959" cy="2218971"/>
            </a:xfrm>
          </p:grpSpPr>
          <p:sp>
            <p:nvSpPr>
              <p:cNvPr id="62" name="Rectangle 61">
                <a:extLst>
                  <a:ext uri="{FF2B5EF4-FFF2-40B4-BE49-F238E27FC236}">
                    <a16:creationId xmlns:a16="http://schemas.microsoft.com/office/drawing/2014/main" id="{C273555C-2DCA-A3CD-AF2E-11BC232C0F5B}"/>
                  </a:ext>
                </a:extLst>
              </p:cNvPr>
              <p:cNvSpPr/>
              <p:nvPr/>
            </p:nvSpPr>
            <p:spPr>
              <a:xfrm>
                <a:off x="7065940" y="3021041"/>
                <a:ext cx="4429958" cy="22189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63" name="Rectangle 62">
                <a:extLst>
                  <a:ext uri="{FF2B5EF4-FFF2-40B4-BE49-F238E27FC236}">
                    <a16:creationId xmlns:a16="http://schemas.microsoft.com/office/drawing/2014/main" id="{DEEA863F-3872-E3E6-C27A-203213C102E1}"/>
                  </a:ext>
                </a:extLst>
              </p:cNvPr>
              <p:cNvSpPr/>
              <p:nvPr/>
            </p:nvSpPr>
            <p:spPr>
              <a:xfrm>
                <a:off x="7065940" y="3021042"/>
                <a:ext cx="908482" cy="37089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A</a:t>
                </a:r>
              </a:p>
            </p:txBody>
          </p:sp>
          <p:sp>
            <p:nvSpPr>
              <p:cNvPr id="64" name="Rectangle 63">
                <a:extLst>
                  <a:ext uri="{FF2B5EF4-FFF2-40B4-BE49-F238E27FC236}">
                    <a16:creationId xmlns:a16="http://schemas.microsoft.com/office/drawing/2014/main" id="{9C21FFB5-F641-39CB-68FE-F49E431C7E9D}"/>
                  </a:ext>
                </a:extLst>
              </p:cNvPr>
              <p:cNvSpPr/>
              <p:nvPr/>
            </p:nvSpPr>
            <p:spPr>
              <a:xfrm>
                <a:off x="7065940" y="3391935"/>
                <a:ext cx="4429958" cy="37089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Longest test allocated</a:t>
                </a:r>
              </a:p>
            </p:txBody>
          </p:sp>
          <p:sp>
            <p:nvSpPr>
              <p:cNvPr id="65" name="Rectangle 64">
                <a:extLst>
                  <a:ext uri="{FF2B5EF4-FFF2-40B4-BE49-F238E27FC236}">
                    <a16:creationId xmlns:a16="http://schemas.microsoft.com/office/drawing/2014/main" id="{F873085D-AD3C-38B4-1F5F-56DD103A29BC}"/>
                  </a:ext>
                </a:extLst>
              </p:cNvPr>
              <p:cNvSpPr/>
              <p:nvPr/>
            </p:nvSpPr>
            <p:spPr>
              <a:xfrm>
                <a:off x="7065940" y="3762828"/>
                <a:ext cx="4429958" cy="3708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67" name="Rectangle 66">
                <a:extLst>
                  <a:ext uri="{FF2B5EF4-FFF2-40B4-BE49-F238E27FC236}">
                    <a16:creationId xmlns:a16="http://schemas.microsoft.com/office/drawing/2014/main" id="{887BEFF1-3507-FE84-A049-7A3AEFFA9AE8}"/>
                  </a:ext>
                </a:extLst>
              </p:cNvPr>
              <p:cNvSpPr/>
              <p:nvPr/>
            </p:nvSpPr>
            <p:spPr>
              <a:xfrm>
                <a:off x="7065941" y="4144323"/>
                <a:ext cx="4429957" cy="3542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68" name="Rectangle 67">
                <a:extLst>
                  <a:ext uri="{FF2B5EF4-FFF2-40B4-BE49-F238E27FC236}">
                    <a16:creationId xmlns:a16="http://schemas.microsoft.com/office/drawing/2014/main" id="{A660873E-55AD-522A-892E-CA78ADFC0A13}"/>
                  </a:ext>
                </a:extLst>
              </p:cNvPr>
              <p:cNvSpPr/>
              <p:nvPr/>
            </p:nvSpPr>
            <p:spPr>
              <a:xfrm>
                <a:off x="7065940" y="4492530"/>
                <a:ext cx="4429958" cy="3708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69" name="Rectangle 68">
                <a:extLst>
                  <a:ext uri="{FF2B5EF4-FFF2-40B4-BE49-F238E27FC236}">
                    <a16:creationId xmlns:a16="http://schemas.microsoft.com/office/drawing/2014/main" id="{6A29C72F-20F2-C393-62F4-20BACC2C56D3}"/>
                  </a:ext>
                </a:extLst>
              </p:cNvPr>
              <p:cNvSpPr/>
              <p:nvPr/>
            </p:nvSpPr>
            <p:spPr>
              <a:xfrm>
                <a:off x="7065940" y="3759633"/>
                <a:ext cx="1899822" cy="37762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B</a:t>
                </a:r>
              </a:p>
            </p:txBody>
          </p:sp>
          <p:sp>
            <p:nvSpPr>
              <p:cNvPr id="70" name="Rectangle 69">
                <a:extLst>
                  <a:ext uri="{FF2B5EF4-FFF2-40B4-BE49-F238E27FC236}">
                    <a16:creationId xmlns:a16="http://schemas.microsoft.com/office/drawing/2014/main" id="{F0EA8721-485E-3976-3A66-AF2147F6B284}"/>
                  </a:ext>
                </a:extLst>
              </p:cNvPr>
              <p:cNvSpPr/>
              <p:nvPr/>
            </p:nvSpPr>
            <p:spPr>
              <a:xfrm>
                <a:off x="7065941" y="4136102"/>
                <a:ext cx="982462" cy="35186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C</a:t>
                </a:r>
              </a:p>
            </p:txBody>
          </p:sp>
          <p:sp>
            <p:nvSpPr>
              <p:cNvPr id="71" name="Rectangle 70">
                <a:extLst>
                  <a:ext uri="{FF2B5EF4-FFF2-40B4-BE49-F238E27FC236}">
                    <a16:creationId xmlns:a16="http://schemas.microsoft.com/office/drawing/2014/main" id="{9BEAABD5-3CC7-EDFD-E34E-EC0421EC324E}"/>
                  </a:ext>
                </a:extLst>
              </p:cNvPr>
              <p:cNvSpPr/>
              <p:nvPr/>
            </p:nvSpPr>
            <p:spPr>
              <a:xfrm>
                <a:off x="7065939" y="4492530"/>
                <a:ext cx="4074852" cy="37089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D</a:t>
                </a:r>
              </a:p>
            </p:txBody>
          </p:sp>
          <p:sp>
            <p:nvSpPr>
              <p:cNvPr id="76" name="Rectangle 75">
                <a:extLst>
                  <a:ext uri="{FF2B5EF4-FFF2-40B4-BE49-F238E27FC236}">
                    <a16:creationId xmlns:a16="http://schemas.microsoft.com/office/drawing/2014/main" id="{46B59A74-10AB-FE9F-367A-E8BA3DBF74B5}"/>
                  </a:ext>
                </a:extLst>
              </p:cNvPr>
              <p:cNvSpPr/>
              <p:nvPr/>
            </p:nvSpPr>
            <p:spPr>
              <a:xfrm>
                <a:off x="7974422" y="3021366"/>
                <a:ext cx="3344262" cy="37089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E</a:t>
                </a:r>
              </a:p>
            </p:txBody>
          </p:sp>
          <p:sp>
            <p:nvSpPr>
              <p:cNvPr id="79" name="Rectangle 78">
                <a:extLst>
                  <a:ext uri="{FF2B5EF4-FFF2-40B4-BE49-F238E27FC236}">
                    <a16:creationId xmlns:a16="http://schemas.microsoft.com/office/drawing/2014/main" id="{74E23C9D-ED98-41B0-9776-C5ABB45AFD84}"/>
                  </a:ext>
                </a:extLst>
              </p:cNvPr>
              <p:cNvSpPr/>
              <p:nvPr/>
            </p:nvSpPr>
            <p:spPr>
              <a:xfrm>
                <a:off x="8956885" y="3773433"/>
                <a:ext cx="1278384" cy="3621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C</a:t>
                </a:r>
              </a:p>
            </p:txBody>
          </p:sp>
          <p:sp>
            <p:nvSpPr>
              <p:cNvPr id="80" name="Rectangle 79">
                <a:extLst>
                  <a:ext uri="{FF2B5EF4-FFF2-40B4-BE49-F238E27FC236}">
                    <a16:creationId xmlns:a16="http://schemas.microsoft.com/office/drawing/2014/main" id="{492BA2B3-330A-7488-D465-B7838B944F97}"/>
                  </a:ext>
                </a:extLst>
              </p:cNvPr>
              <p:cNvSpPr/>
              <p:nvPr/>
            </p:nvSpPr>
            <p:spPr>
              <a:xfrm>
                <a:off x="10235269" y="3760421"/>
                <a:ext cx="908482" cy="3733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t>Test A</a:t>
                </a:r>
              </a:p>
            </p:txBody>
          </p:sp>
        </p:grpSp>
      </p:grpSp>
      <p:grpSp>
        <p:nvGrpSpPr>
          <p:cNvPr id="4" name="Group 3">
            <a:extLst>
              <a:ext uri="{FF2B5EF4-FFF2-40B4-BE49-F238E27FC236}">
                <a16:creationId xmlns:a16="http://schemas.microsoft.com/office/drawing/2014/main" id="{B71E7BB7-C766-EB83-D291-463037B59F67}"/>
              </a:ext>
            </a:extLst>
          </p:cNvPr>
          <p:cNvGrpSpPr/>
          <p:nvPr/>
        </p:nvGrpSpPr>
        <p:grpSpPr>
          <a:xfrm>
            <a:off x="3111165" y="3900712"/>
            <a:ext cx="4527553" cy="1724179"/>
            <a:chOff x="6622059" y="2212893"/>
            <a:chExt cx="4527553" cy="1724179"/>
          </a:xfrm>
        </p:grpSpPr>
        <p:sp>
          <p:nvSpPr>
            <p:cNvPr id="51" name="TextBox 16">
              <a:extLst>
                <a:ext uri="{FF2B5EF4-FFF2-40B4-BE49-F238E27FC236}">
                  <a16:creationId xmlns:a16="http://schemas.microsoft.com/office/drawing/2014/main" id="{8997CE53-DC95-CBD1-77EF-10DA09BCA7A5}"/>
                </a:ext>
              </a:extLst>
            </p:cNvPr>
            <p:cNvSpPr txBox="1"/>
            <p:nvPr/>
          </p:nvSpPr>
          <p:spPr>
            <a:xfrm>
              <a:off x="6636201" y="3598518"/>
              <a:ext cx="26129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Slot N</a:t>
              </a:r>
            </a:p>
          </p:txBody>
        </p:sp>
        <p:grpSp>
          <p:nvGrpSpPr>
            <p:cNvPr id="83" name="Group 82">
              <a:extLst>
                <a:ext uri="{FF2B5EF4-FFF2-40B4-BE49-F238E27FC236}">
                  <a16:creationId xmlns:a16="http://schemas.microsoft.com/office/drawing/2014/main" id="{F79FDCB7-F316-AB0B-1F17-C6809B7B5326}"/>
                </a:ext>
              </a:extLst>
            </p:cNvPr>
            <p:cNvGrpSpPr/>
            <p:nvPr/>
          </p:nvGrpSpPr>
          <p:grpSpPr>
            <a:xfrm>
              <a:off x="8228120" y="2535399"/>
              <a:ext cx="2921492" cy="1125520"/>
              <a:chOff x="1008749" y="3021041"/>
              <a:chExt cx="4429959" cy="2218971"/>
            </a:xfrm>
          </p:grpSpPr>
          <p:sp>
            <p:nvSpPr>
              <p:cNvPr id="45" name="Rectangle 44">
                <a:extLst>
                  <a:ext uri="{FF2B5EF4-FFF2-40B4-BE49-F238E27FC236}">
                    <a16:creationId xmlns:a16="http://schemas.microsoft.com/office/drawing/2014/main" id="{062CD089-132C-CF7C-16B0-7D6A53781E1B}"/>
                  </a:ext>
                </a:extLst>
              </p:cNvPr>
              <p:cNvSpPr/>
              <p:nvPr/>
            </p:nvSpPr>
            <p:spPr>
              <a:xfrm>
                <a:off x="1008750" y="3021041"/>
                <a:ext cx="4429958" cy="22189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p>
            </p:txBody>
          </p:sp>
          <p:sp>
            <p:nvSpPr>
              <p:cNvPr id="46" name="Rectangle 45">
                <a:extLst>
                  <a:ext uri="{FF2B5EF4-FFF2-40B4-BE49-F238E27FC236}">
                    <a16:creationId xmlns:a16="http://schemas.microsoft.com/office/drawing/2014/main" id="{7873C35B-AB6D-D985-C25A-990263B64CF6}"/>
                  </a:ext>
                </a:extLst>
              </p:cNvPr>
              <p:cNvSpPr/>
              <p:nvPr/>
            </p:nvSpPr>
            <p:spPr>
              <a:xfrm>
                <a:off x="1008750" y="3021042"/>
                <a:ext cx="908482" cy="37089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Test A</a:t>
                </a:r>
              </a:p>
            </p:txBody>
          </p:sp>
          <p:sp>
            <p:nvSpPr>
              <p:cNvPr id="47" name="Rectangle 46">
                <a:extLst>
                  <a:ext uri="{FF2B5EF4-FFF2-40B4-BE49-F238E27FC236}">
                    <a16:creationId xmlns:a16="http://schemas.microsoft.com/office/drawing/2014/main" id="{DE40A5C8-F833-EC3F-75C3-7A997E3936C4}"/>
                  </a:ext>
                </a:extLst>
              </p:cNvPr>
              <p:cNvSpPr/>
              <p:nvPr/>
            </p:nvSpPr>
            <p:spPr>
              <a:xfrm>
                <a:off x="1008750" y="3391935"/>
                <a:ext cx="4429958" cy="37089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Longest test allocated</a:t>
                </a:r>
              </a:p>
            </p:txBody>
          </p:sp>
          <p:sp>
            <p:nvSpPr>
              <p:cNvPr id="48" name="Rectangle 47">
                <a:extLst>
                  <a:ext uri="{FF2B5EF4-FFF2-40B4-BE49-F238E27FC236}">
                    <a16:creationId xmlns:a16="http://schemas.microsoft.com/office/drawing/2014/main" id="{422F9219-CB98-492D-2C23-5CFC2C28FE86}"/>
                  </a:ext>
                </a:extLst>
              </p:cNvPr>
              <p:cNvSpPr/>
              <p:nvPr/>
            </p:nvSpPr>
            <p:spPr>
              <a:xfrm>
                <a:off x="1008750" y="3762828"/>
                <a:ext cx="4429958" cy="3708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p>
            </p:txBody>
          </p:sp>
          <p:sp>
            <p:nvSpPr>
              <p:cNvPr id="52" name="Rectangle 51">
                <a:extLst>
                  <a:ext uri="{FF2B5EF4-FFF2-40B4-BE49-F238E27FC236}">
                    <a16:creationId xmlns:a16="http://schemas.microsoft.com/office/drawing/2014/main" id="{04324436-37CF-041D-8E0B-4DB39851C804}"/>
                  </a:ext>
                </a:extLst>
              </p:cNvPr>
              <p:cNvSpPr/>
              <p:nvPr/>
            </p:nvSpPr>
            <p:spPr>
              <a:xfrm>
                <a:off x="1008750" y="4127679"/>
                <a:ext cx="4429958" cy="3708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p>
            </p:txBody>
          </p:sp>
          <p:sp>
            <p:nvSpPr>
              <p:cNvPr id="53" name="Rectangle 52">
                <a:extLst>
                  <a:ext uri="{FF2B5EF4-FFF2-40B4-BE49-F238E27FC236}">
                    <a16:creationId xmlns:a16="http://schemas.microsoft.com/office/drawing/2014/main" id="{57F94C10-DE0C-4986-E300-0C7268641B3C}"/>
                  </a:ext>
                </a:extLst>
              </p:cNvPr>
              <p:cNvSpPr/>
              <p:nvPr/>
            </p:nvSpPr>
            <p:spPr>
              <a:xfrm>
                <a:off x="1008750" y="4492530"/>
                <a:ext cx="4429958" cy="3708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p>
            </p:txBody>
          </p:sp>
          <p:sp>
            <p:nvSpPr>
              <p:cNvPr id="54" name="Rectangle 53">
                <a:extLst>
                  <a:ext uri="{FF2B5EF4-FFF2-40B4-BE49-F238E27FC236}">
                    <a16:creationId xmlns:a16="http://schemas.microsoft.com/office/drawing/2014/main" id="{A0BEAFD7-6CB5-7F38-8FF2-91962AB1C1B2}"/>
                  </a:ext>
                </a:extLst>
              </p:cNvPr>
              <p:cNvSpPr/>
              <p:nvPr/>
            </p:nvSpPr>
            <p:spPr>
              <a:xfrm>
                <a:off x="1008750" y="3759633"/>
                <a:ext cx="1899822" cy="37089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Test B</a:t>
                </a:r>
              </a:p>
            </p:txBody>
          </p:sp>
          <p:sp>
            <p:nvSpPr>
              <p:cNvPr id="55" name="Rectangle 54">
                <a:extLst>
                  <a:ext uri="{FF2B5EF4-FFF2-40B4-BE49-F238E27FC236}">
                    <a16:creationId xmlns:a16="http://schemas.microsoft.com/office/drawing/2014/main" id="{509077E9-0A88-4BEC-F7AD-464B1B0C780C}"/>
                  </a:ext>
                </a:extLst>
              </p:cNvPr>
              <p:cNvSpPr/>
              <p:nvPr/>
            </p:nvSpPr>
            <p:spPr>
              <a:xfrm>
                <a:off x="1008751" y="4127331"/>
                <a:ext cx="994300" cy="361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Test C</a:t>
                </a:r>
              </a:p>
            </p:txBody>
          </p:sp>
          <p:sp>
            <p:nvSpPr>
              <p:cNvPr id="56" name="Rectangle 55">
                <a:extLst>
                  <a:ext uri="{FF2B5EF4-FFF2-40B4-BE49-F238E27FC236}">
                    <a16:creationId xmlns:a16="http://schemas.microsoft.com/office/drawing/2014/main" id="{BAEF7108-2E06-6053-346E-52B8FCBDD048}"/>
                  </a:ext>
                </a:extLst>
              </p:cNvPr>
              <p:cNvSpPr/>
              <p:nvPr/>
            </p:nvSpPr>
            <p:spPr>
              <a:xfrm>
                <a:off x="1008749" y="4492530"/>
                <a:ext cx="4074852" cy="37089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Test D</a:t>
                </a:r>
              </a:p>
            </p:txBody>
          </p:sp>
          <p:sp>
            <p:nvSpPr>
              <p:cNvPr id="57" name="Rectangle 56">
                <a:extLst>
                  <a:ext uri="{FF2B5EF4-FFF2-40B4-BE49-F238E27FC236}">
                    <a16:creationId xmlns:a16="http://schemas.microsoft.com/office/drawing/2014/main" id="{513DC12C-D8B5-8C4B-38AE-728B02B01B49}"/>
                  </a:ext>
                </a:extLst>
              </p:cNvPr>
              <p:cNvSpPr/>
              <p:nvPr/>
            </p:nvSpPr>
            <p:spPr>
              <a:xfrm>
                <a:off x="1008751" y="4860227"/>
                <a:ext cx="3338004" cy="37659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Test E</a:t>
                </a:r>
              </a:p>
            </p:txBody>
          </p:sp>
          <p:sp>
            <p:nvSpPr>
              <p:cNvPr id="58" name="Rectangle 57">
                <a:extLst>
                  <a:ext uri="{FF2B5EF4-FFF2-40B4-BE49-F238E27FC236}">
                    <a16:creationId xmlns:a16="http://schemas.microsoft.com/office/drawing/2014/main" id="{E7E91ED8-4C89-15A4-893E-B391D44CD8A3}"/>
                  </a:ext>
                </a:extLst>
              </p:cNvPr>
              <p:cNvSpPr/>
              <p:nvPr/>
            </p:nvSpPr>
            <p:spPr>
              <a:xfrm>
                <a:off x="1917232" y="3021752"/>
                <a:ext cx="3521476" cy="370893"/>
              </a:xfrm>
              <a:prstGeom prst="rect">
                <a:avLst/>
              </a:prstGeom>
              <a:solidFill>
                <a:srgbClr val="9AD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available</a:t>
                </a:r>
              </a:p>
            </p:txBody>
          </p:sp>
          <p:sp>
            <p:nvSpPr>
              <p:cNvPr id="59" name="Rectangle 58">
                <a:extLst>
                  <a:ext uri="{FF2B5EF4-FFF2-40B4-BE49-F238E27FC236}">
                    <a16:creationId xmlns:a16="http://schemas.microsoft.com/office/drawing/2014/main" id="{5B2A7316-7E00-7ACA-34E7-F004726E1D99}"/>
                  </a:ext>
                </a:extLst>
              </p:cNvPr>
              <p:cNvSpPr/>
              <p:nvPr/>
            </p:nvSpPr>
            <p:spPr>
              <a:xfrm>
                <a:off x="2908572" y="3758923"/>
                <a:ext cx="2530136" cy="370893"/>
              </a:xfrm>
              <a:prstGeom prst="rect">
                <a:avLst/>
              </a:prstGeom>
              <a:solidFill>
                <a:srgbClr val="9AD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available</a:t>
                </a:r>
              </a:p>
            </p:txBody>
          </p:sp>
          <p:sp>
            <p:nvSpPr>
              <p:cNvPr id="60" name="Rectangle 59">
                <a:extLst>
                  <a:ext uri="{FF2B5EF4-FFF2-40B4-BE49-F238E27FC236}">
                    <a16:creationId xmlns:a16="http://schemas.microsoft.com/office/drawing/2014/main" id="{CFB1E89B-48A5-2626-19BE-5C292FA748FE}"/>
                  </a:ext>
                </a:extLst>
              </p:cNvPr>
              <p:cNvSpPr/>
              <p:nvPr/>
            </p:nvSpPr>
            <p:spPr>
              <a:xfrm>
                <a:off x="2287134" y="4129106"/>
                <a:ext cx="3151573" cy="363436"/>
              </a:xfrm>
              <a:prstGeom prst="rect">
                <a:avLst/>
              </a:prstGeom>
              <a:solidFill>
                <a:srgbClr val="9AD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available</a:t>
                </a:r>
              </a:p>
            </p:txBody>
          </p:sp>
          <p:sp>
            <p:nvSpPr>
              <p:cNvPr id="61" name="Rectangle 60">
                <a:extLst>
                  <a:ext uri="{FF2B5EF4-FFF2-40B4-BE49-F238E27FC236}">
                    <a16:creationId xmlns:a16="http://schemas.microsoft.com/office/drawing/2014/main" id="{963BA326-9D19-6927-4C2F-5FFD3DE1542E}"/>
                  </a:ext>
                </a:extLst>
              </p:cNvPr>
              <p:cNvSpPr/>
              <p:nvPr/>
            </p:nvSpPr>
            <p:spPr>
              <a:xfrm>
                <a:off x="4346754" y="4863423"/>
                <a:ext cx="1091953" cy="375696"/>
              </a:xfrm>
              <a:prstGeom prst="rect">
                <a:avLst/>
              </a:prstGeom>
              <a:solidFill>
                <a:srgbClr val="9AD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available</a:t>
                </a:r>
              </a:p>
            </p:txBody>
          </p:sp>
        </p:grpSp>
        <p:sp>
          <p:nvSpPr>
            <p:cNvPr id="73" name="TextBox 41">
              <a:extLst>
                <a:ext uri="{FF2B5EF4-FFF2-40B4-BE49-F238E27FC236}">
                  <a16:creationId xmlns:a16="http://schemas.microsoft.com/office/drawing/2014/main" id="{7028140D-C205-11FE-121F-44825D40605B}"/>
                </a:ext>
              </a:extLst>
            </p:cNvPr>
            <p:cNvSpPr txBox="1"/>
            <p:nvPr/>
          </p:nvSpPr>
          <p:spPr>
            <a:xfrm>
              <a:off x="6622059" y="2326789"/>
              <a:ext cx="26129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Slot 1</a:t>
              </a:r>
            </a:p>
          </p:txBody>
        </p:sp>
        <p:sp>
          <p:nvSpPr>
            <p:cNvPr id="3" name="TextBox 13">
              <a:extLst>
                <a:ext uri="{FF2B5EF4-FFF2-40B4-BE49-F238E27FC236}">
                  <a16:creationId xmlns:a16="http://schemas.microsoft.com/office/drawing/2014/main" id="{A0231A75-07A0-7F94-DB77-015131F3FEF2}"/>
                </a:ext>
              </a:extLst>
            </p:cNvPr>
            <p:cNvSpPr txBox="1"/>
            <p:nvPr/>
          </p:nvSpPr>
          <p:spPr>
            <a:xfrm>
              <a:off x="8382369" y="2212893"/>
              <a:ext cx="26129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Non-optimized batch</a:t>
              </a:r>
            </a:p>
          </p:txBody>
        </p:sp>
      </p:grpSp>
      <p:sp>
        <p:nvSpPr>
          <p:cNvPr id="7" name="Rectangle 6">
            <a:extLst>
              <a:ext uri="{FF2B5EF4-FFF2-40B4-BE49-F238E27FC236}">
                <a16:creationId xmlns:a16="http://schemas.microsoft.com/office/drawing/2014/main" id="{60305749-AE8F-99E3-8935-58D5A767CC7F}"/>
              </a:ext>
            </a:extLst>
          </p:cNvPr>
          <p:cNvSpPr/>
          <p:nvPr/>
        </p:nvSpPr>
        <p:spPr>
          <a:xfrm>
            <a:off x="939302" y="4333140"/>
            <a:ext cx="2194560" cy="20717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CRV Regression</a:t>
            </a:r>
          </a:p>
        </p:txBody>
      </p:sp>
      <p:sp>
        <p:nvSpPr>
          <p:cNvPr id="8" name="Rectangle 7">
            <a:extLst>
              <a:ext uri="{FF2B5EF4-FFF2-40B4-BE49-F238E27FC236}">
                <a16:creationId xmlns:a16="http://schemas.microsoft.com/office/drawing/2014/main" id="{4B37AECE-1BD8-A454-3E39-C1C88B30692A}"/>
              </a:ext>
            </a:extLst>
          </p:cNvPr>
          <p:cNvSpPr/>
          <p:nvPr/>
        </p:nvSpPr>
        <p:spPr>
          <a:xfrm>
            <a:off x="939303" y="4696714"/>
            <a:ext cx="640080" cy="20717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Reg.</a:t>
            </a:r>
          </a:p>
        </p:txBody>
      </p:sp>
      <p:sp>
        <p:nvSpPr>
          <p:cNvPr id="9" name="Rectangle 8">
            <a:extLst>
              <a:ext uri="{FF2B5EF4-FFF2-40B4-BE49-F238E27FC236}">
                <a16:creationId xmlns:a16="http://schemas.microsoft.com/office/drawing/2014/main" id="{3B0C1876-9BBB-9303-62CB-B8DCBEE27EE7}"/>
              </a:ext>
            </a:extLst>
          </p:cNvPr>
          <p:cNvSpPr/>
          <p:nvPr/>
        </p:nvSpPr>
        <p:spPr>
          <a:xfrm>
            <a:off x="1993972" y="4693903"/>
            <a:ext cx="640080" cy="20717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Reg.</a:t>
            </a:r>
          </a:p>
        </p:txBody>
      </p:sp>
      <p:cxnSp>
        <p:nvCxnSpPr>
          <p:cNvPr id="11" name="Straight Arrow Connector 10">
            <a:extLst>
              <a:ext uri="{FF2B5EF4-FFF2-40B4-BE49-F238E27FC236}">
                <a16:creationId xmlns:a16="http://schemas.microsoft.com/office/drawing/2014/main" id="{E934FADD-2A15-2E1E-E75A-14FAAEBBB745}"/>
              </a:ext>
            </a:extLst>
          </p:cNvPr>
          <p:cNvCxnSpPr>
            <a:cxnSpLocks/>
          </p:cNvCxnSpPr>
          <p:nvPr/>
        </p:nvCxnSpPr>
        <p:spPr>
          <a:xfrm>
            <a:off x="838893" y="5515481"/>
            <a:ext cx="29750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2130E1-6764-EB88-F783-5B563C185D76}"/>
              </a:ext>
            </a:extLst>
          </p:cNvPr>
          <p:cNvSpPr/>
          <p:nvPr/>
        </p:nvSpPr>
        <p:spPr>
          <a:xfrm>
            <a:off x="1586341" y="4696142"/>
            <a:ext cx="400673" cy="20717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ML</a:t>
            </a:r>
          </a:p>
        </p:txBody>
      </p:sp>
      <p:sp>
        <p:nvSpPr>
          <p:cNvPr id="13" name="Rectangle 12">
            <a:extLst>
              <a:ext uri="{FF2B5EF4-FFF2-40B4-BE49-F238E27FC236}">
                <a16:creationId xmlns:a16="http://schemas.microsoft.com/office/drawing/2014/main" id="{E8782417-B47F-B4AA-82D3-6CC5D06A342A}"/>
              </a:ext>
            </a:extLst>
          </p:cNvPr>
          <p:cNvSpPr/>
          <p:nvPr/>
        </p:nvSpPr>
        <p:spPr>
          <a:xfrm>
            <a:off x="2634052" y="4693903"/>
            <a:ext cx="400673" cy="20717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ML</a:t>
            </a:r>
          </a:p>
        </p:txBody>
      </p:sp>
      <p:sp>
        <p:nvSpPr>
          <p:cNvPr id="16" name="Rectangle 15">
            <a:extLst>
              <a:ext uri="{FF2B5EF4-FFF2-40B4-BE49-F238E27FC236}">
                <a16:creationId xmlns:a16="http://schemas.microsoft.com/office/drawing/2014/main" id="{8E7E5041-D66F-5200-F2D5-6B3A78188F1C}"/>
              </a:ext>
            </a:extLst>
          </p:cNvPr>
          <p:cNvSpPr/>
          <p:nvPr/>
        </p:nvSpPr>
        <p:spPr>
          <a:xfrm>
            <a:off x="3031198" y="4693903"/>
            <a:ext cx="640080" cy="20717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Reg.</a:t>
            </a:r>
          </a:p>
        </p:txBody>
      </p:sp>
      <p:sp>
        <p:nvSpPr>
          <p:cNvPr id="18" name="TextBox 16">
            <a:extLst>
              <a:ext uri="{FF2B5EF4-FFF2-40B4-BE49-F238E27FC236}">
                <a16:creationId xmlns:a16="http://schemas.microsoft.com/office/drawing/2014/main" id="{54EF47E0-5372-BD68-0E59-12395630FE59}"/>
              </a:ext>
            </a:extLst>
          </p:cNvPr>
          <p:cNvSpPr txBox="1"/>
          <p:nvPr/>
        </p:nvSpPr>
        <p:spPr>
          <a:xfrm>
            <a:off x="1132306" y="5467393"/>
            <a:ext cx="26129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Time t</a:t>
            </a:r>
          </a:p>
        </p:txBody>
      </p:sp>
      <p:sp>
        <p:nvSpPr>
          <p:cNvPr id="21" name="Rectangle 20">
            <a:extLst>
              <a:ext uri="{FF2B5EF4-FFF2-40B4-BE49-F238E27FC236}">
                <a16:creationId xmlns:a16="http://schemas.microsoft.com/office/drawing/2014/main" id="{6954E64C-2897-0961-65E2-CB47076B3632}"/>
              </a:ext>
            </a:extLst>
          </p:cNvPr>
          <p:cNvSpPr/>
          <p:nvPr/>
        </p:nvSpPr>
        <p:spPr>
          <a:xfrm>
            <a:off x="8454564" y="5140323"/>
            <a:ext cx="2687303" cy="1881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rPr>
              <a:t>Free slot</a:t>
            </a:r>
            <a:r>
              <a:rPr lang="en-US" sz="1200"/>
              <a:t> D</a:t>
            </a:r>
          </a:p>
        </p:txBody>
      </p:sp>
      <p:sp>
        <p:nvSpPr>
          <p:cNvPr id="22" name="Oval 21">
            <a:extLst>
              <a:ext uri="{FF2B5EF4-FFF2-40B4-BE49-F238E27FC236}">
                <a16:creationId xmlns:a16="http://schemas.microsoft.com/office/drawing/2014/main" id="{CE7DC4D6-CE9F-3D35-A890-B26A14AAF89C}"/>
              </a:ext>
            </a:extLst>
          </p:cNvPr>
          <p:cNvSpPr/>
          <p:nvPr/>
        </p:nvSpPr>
        <p:spPr>
          <a:xfrm>
            <a:off x="2916813" y="4629700"/>
            <a:ext cx="840747" cy="320105"/>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CD77B43-FAF2-546E-02FC-B2FC6244D668}"/>
              </a:ext>
            </a:extLst>
          </p:cNvPr>
          <p:cNvCxnSpPr>
            <a:cxnSpLocks/>
            <a:stCxn id="22" idx="0"/>
          </p:cNvCxnSpPr>
          <p:nvPr/>
        </p:nvCxnSpPr>
        <p:spPr>
          <a:xfrm flipV="1">
            <a:off x="3337187" y="4218978"/>
            <a:ext cx="1380039" cy="41072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C94FCCF-980F-941B-FB97-6B8DBD1D6B9D}"/>
              </a:ext>
            </a:extLst>
          </p:cNvPr>
          <p:cNvCxnSpPr>
            <a:cxnSpLocks/>
            <a:stCxn id="22" idx="4"/>
          </p:cNvCxnSpPr>
          <p:nvPr/>
        </p:nvCxnSpPr>
        <p:spPr>
          <a:xfrm>
            <a:off x="3337187" y="4949805"/>
            <a:ext cx="1388823" cy="40091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46A948-8DF1-6A7F-8936-C5F07A05F85F}"/>
              </a:ext>
            </a:extLst>
          </p:cNvPr>
          <p:cNvSpPr/>
          <p:nvPr/>
        </p:nvSpPr>
        <p:spPr>
          <a:xfrm>
            <a:off x="925658" y="5069772"/>
            <a:ext cx="640080" cy="20717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Reg.</a:t>
            </a:r>
          </a:p>
        </p:txBody>
      </p:sp>
      <p:sp>
        <p:nvSpPr>
          <p:cNvPr id="10" name="Rectangle 9">
            <a:extLst>
              <a:ext uri="{FF2B5EF4-FFF2-40B4-BE49-F238E27FC236}">
                <a16:creationId xmlns:a16="http://schemas.microsoft.com/office/drawing/2014/main" id="{575B4C9B-80D6-EF67-D7DE-155BC652AF30}"/>
              </a:ext>
            </a:extLst>
          </p:cNvPr>
          <p:cNvSpPr/>
          <p:nvPr/>
        </p:nvSpPr>
        <p:spPr>
          <a:xfrm>
            <a:off x="1572871" y="5073341"/>
            <a:ext cx="640080" cy="20717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Reg.</a:t>
            </a:r>
          </a:p>
        </p:txBody>
      </p:sp>
      <p:sp>
        <p:nvSpPr>
          <p:cNvPr id="14" name="Rectangle 13">
            <a:extLst>
              <a:ext uri="{FF2B5EF4-FFF2-40B4-BE49-F238E27FC236}">
                <a16:creationId xmlns:a16="http://schemas.microsoft.com/office/drawing/2014/main" id="{0EFED418-F642-2A09-7177-71ECEA94D53E}"/>
              </a:ext>
            </a:extLst>
          </p:cNvPr>
          <p:cNvSpPr/>
          <p:nvPr/>
        </p:nvSpPr>
        <p:spPr>
          <a:xfrm>
            <a:off x="1163300" y="5282492"/>
            <a:ext cx="400673" cy="20717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t>ML</a:t>
            </a:r>
          </a:p>
        </p:txBody>
      </p:sp>
      <p:sp>
        <p:nvSpPr>
          <p:cNvPr id="15" name="Rectangle 14">
            <a:extLst>
              <a:ext uri="{FF2B5EF4-FFF2-40B4-BE49-F238E27FC236}">
                <a16:creationId xmlns:a16="http://schemas.microsoft.com/office/drawing/2014/main" id="{2AEF2240-0A9C-782F-5607-EAD6EBAD3C62}"/>
              </a:ext>
            </a:extLst>
          </p:cNvPr>
          <p:cNvSpPr/>
          <p:nvPr/>
        </p:nvSpPr>
        <p:spPr>
          <a:xfrm>
            <a:off x="1812318" y="5282492"/>
            <a:ext cx="400673" cy="20717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t>ML</a:t>
            </a:r>
          </a:p>
        </p:txBody>
      </p:sp>
      <p:sp>
        <p:nvSpPr>
          <p:cNvPr id="17" name="Rectangle 16">
            <a:extLst>
              <a:ext uri="{FF2B5EF4-FFF2-40B4-BE49-F238E27FC236}">
                <a16:creationId xmlns:a16="http://schemas.microsoft.com/office/drawing/2014/main" id="{571EF914-3A6D-9B00-97C3-2DD9254B48F6}"/>
              </a:ext>
            </a:extLst>
          </p:cNvPr>
          <p:cNvSpPr/>
          <p:nvPr/>
        </p:nvSpPr>
        <p:spPr>
          <a:xfrm>
            <a:off x="2220084" y="5075347"/>
            <a:ext cx="640080" cy="20717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t>Reg.</a:t>
            </a:r>
          </a:p>
        </p:txBody>
      </p:sp>
      <p:pic>
        <p:nvPicPr>
          <p:cNvPr id="34" name="Audio 33">
            <a:hlinkClick r:id="" action="ppaction://media"/>
            <a:extLst>
              <a:ext uri="{FF2B5EF4-FFF2-40B4-BE49-F238E27FC236}">
                <a16:creationId xmlns:a16="http://schemas.microsoft.com/office/drawing/2014/main" id="{BB5482E4-9C8C-BFFC-1205-C90B321D10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1966496"/>
      </p:ext>
    </p:extLst>
  </p:cSld>
  <p:clrMapOvr>
    <a:masterClrMapping/>
  </p:clrMapOvr>
  <mc:AlternateContent xmlns:mc="http://schemas.openxmlformats.org/markup-compatibility/2006">
    <mc:Choice xmlns:p14="http://schemas.microsoft.com/office/powerpoint/2010/main" Requires="p14">
      <p:transition spd="slow" p14:dur="2000" advTm="105310"/>
    </mc:Choice>
    <mc:Fallback>
      <p:transition spd="slow" advTm="10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DF7A5-33C7-A38E-A66F-E45415845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EA286-C4E7-D5F3-1CE6-AC6908D6164D}"/>
              </a:ext>
            </a:extLst>
          </p:cNvPr>
          <p:cNvSpPr>
            <a:spLocks noGrp="1"/>
          </p:cNvSpPr>
          <p:nvPr>
            <p:ph type="title"/>
          </p:nvPr>
        </p:nvSpPr>
        <p:spPr>
          <a:xfrm>
            <a:off x="838200" y="0"/>
            <a:ext cx="10515600" cy="1325563"/>
          </a:xfrm>
        </p:spPr>
        <p:txBody>
          <a:bodyPr/>
          <a:lstStyle/>
          <a:p>
            <a:pPr algn="just"/>
            <a:r>
              <a:rPr lang="en-US" sz="4400" dirty="0"/>
              <a:t>Classification Performance</a:t>
            </a:r>
          </a:p>
        </p:txBody>
      </p:sp>
      <p:sp>
        <p:nvSpPr>
          <p:cNvPr id="4" name="Content Placeholder 2">
            <a:extLst>
              <a:ext uri="{FF2B5EF4-FFF2-40B4-BE49-F238E27FC236}">
                <a16:creationId xmlns:a16="http://schemas.microsoft.com/office/drawing/2014/main" id="{3B879127-4BC9-3AB0-0361-1B91CF810751}"/>
              </a:ext>
            </a:extLst>
          </p:cNvPr>
          <p:cNvSpPr>
            <a:spLocks noGrp="1"/>
          </p:cNvSpPr>
          <p:nvPr>
            <p:ph idx="1"/>
          </p:nvPr>
        </p:nvSpPr>
        <p:spPr>
          <a:xfrm>
            <a:off x="838200" y="1082268"/>
            <a:ext cx="10515600" cy="1554107"/>
          </a:xfrm>
        </p:spPr>
        <p:txBody>
          <a:bodyPr>
            <a:noAutofit/>
          </a:bodyPr>
          <a:lstStyle/>
          <a:p>
            <a:r>
              <a:rPr lang="en-US" sz="2600"/>
              <a:t>Reachability analysis</a:t>
            </a:r>
          </a:p>
          <a:p>
            <a:pPr lvl="1"/>
            <a:r>
              <a:rPr lang="en-US" sz="2200"/>
              <a:t>Classes have been identified analyzing the reachability</a:t>
            </a:r>
            <a:br>
              <a:rPr lang="en-US" sz="2200"/>
            </a:br>
            <a:r>
              <a:rPr lang="en-US" sz="2200"/>
              <a:t>across DUTs from given historical data</a:t>
            </a:r>
          </a:p>
          <a:p>
            <a:pPr lvl="1"/>
            <a:r>
              <a:rPr lang="en-US" sz="2200"/>
              <a:t>Three different class of bins identified: </a:t>
            </a:r>
            <a:br>
              <a:rPr lang="en-US" sz="2200"/>
            </a:br>
            <a:r>
              <a:rPr lang="en-US" sz="2200"/>
              <a:t>common, rare, rarest</a:t>
            </a:r>
            <a:br>
              <a:rPr lang="en-US" sz="2200"/>
            </a:br>
            <a:endParaRPr lang="en-US" sz="2200"/>
          </a:p>
          <a:p>
            <a:r>
              <a:rPr lang="en-US" sz="2600"/>
              <a:t>Classification performance</a:t>
            </a:r>
            <a:br>
              <a:rPr lang="en-US" sz="2600"/>
            </a:br>
            <a:br>
              <a:rPr lang="en-US" sz="2600"/>
            </a:br>
            <a:endParaRPr lang="en-US" sz="2600"/>
          </a:p>
          <a:p>
            <a:endParaRPr lang="en-US" sz="2600"/>
          </a:p>
        </p:txBody>
      </p:sp>
      <p:graphicFrame>
        <p:nvGraphicFramePr>
          <p:cNvPr id="6" name="Chart 5">
            <a:extLst>
              <a:ext uri="{FF2B5EF4-FFF2-40B4-BE49-F238E27FC236}">
                <a16:creationId xmlns:a16="http://schemas.microsoft.com/office/drawing/2014/main" id="{3035C7BD-0240-99B3-E7EF-A9A6D2955C0F}"/>
              </a:ext>
            </a:extLst>
          </p:cNvPr>
          <p:cNvGraphicFramePr/>
          <p:nvPr>
            <p:extLst>
              <p:ext uri="{D42A27DB-BD31-4B8C-83A1-F6EECF244321}">
                <p14:modId xmlns:p14="http://schemas.microsoft.com/office/powerpoint/2010/main" val="1767290946"/>
              </p:ext>
            </p:extLst>
          </p:nvPr>
        </p:nvGraphicFramePr>
        <p:xfrm>
          <a:off x="1591447" y="3637966"/>
          <a:ext cx="9009106" cy="2137766"/>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FC8C94D8-4B65-E4F4-0BA9-B341B76196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8931588"/>
      </p:ext>
    </p:extLst>
  </p:cSld>
  <p:clrMapOvr>
    <a:masterClrMapping/>
  </p:clrMapOvr>
  <mc:AlternateContent xmlns:mc="http://schemas.openxmlformats.org/markup-compatibility/2006">
    <mc:Choice xmlns:p14="http://schemas.microsoft.com/office/powerpoint/2010/main" Requires="p14">
      <p:transition spd="slow" p14:dur="2000" advTm="80406"/>
    </mc:Choice>
    <mc:Fallback>
      <p:transition spd="slow" advTm="8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6108</TotalTime>
  <Words>3047</Words>
  <Application>Microsoft Office PowerPoint</Application>
  <PresentationFormat>Widescreen</PresentationFormat>
  <Paragraphs>296</Paragraphs>
  <Slides>14</Slides>
  <Notes>12</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Cambria Math</vt:lpstr>
      <vt:lpstr>Times New Roman</vt:lpstr>
      <vt:lpstr>Office Theme</vt:lpstr>
      <vt:lpstr>A Scalable Gray-Box Instance-Based Reachability Predictor for Automated DV Regression Scheduling</vt:lpstr>
      <vt:lpstr>Introduction</vt:lpstr>
      <vt:lpstr>Preliminaries</vt:lpstr>
      <vt:lpstr>Methodology</vt:lpstr>
      <vt:lpstr>Reachability</vt:lpstr>
      <vt:lpstr>Reachability Predictor Model</vt:lpstr>
      <vt:lpstr>Hierarchical Ranking Strategy </vt:lpstr>
      <vt:lpstr>Batch Regression Scheduler</vt:lpstr>
      <vt:lpstr>Classification Performance</vt:lpstr>
      <vt:lpstr>Hyperparameter impact</vt:lpstr>
      <vt:lpstr>Results</vt:lpstr>
      <vt:lpstr>Regression performance</vt:lpstr>
      <vt:lpstr>Final remarks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Lorenzo Ferretti</cp:lastModifiedBy>
  <cp:revision>7</cp:revision>
  <dcterms:created xsi:type="dcterms:W3CDTF">2021-01-27T14:15:57Z</dcterms:created>
  <dcterms:modified xsi:type="dcterms:W3CDTF">2025-02-01T22:20:57Z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fdea275-d6f3-438f-b8d8-013cab2023d3_Enabled">
    <vt:lpwstr>true</vt:lpwstr>
  </property>
  <property fmtid="{D5CDD505-2E9C-101B-9397-08002B2CF9AE}" pid="3" name="MSIP_Label_6fdea275-d6f3-438f-b8d8-013cab2023d3_SetDate">
    <vt:lpwstr>2025-01-23T18:55:44Z</vt:lpwstr>
  </property>
  <property fmtid="{D5CDD505-2E9C-101B-9397-08002B2CF9AE}" pid="4" name="MSIP_Label_6fdea275-d6f3-438f-b8d8-013cab2023d3_Method">
    <vt:lpwstr>Privileged</vt:lpwstr>
  </property>
  <property fmtid="{D5CDD505-2E9C-101B-9397-08002B2CF9AE}" pid="5" name="MSIP_Label_6fdea275-d6f3-438f-b8d8-013cab2023d3_Name">
    <vt:lpwstr>Public</vt:lpwstr>
  </property>
  <property fmtid="{D5CDD505-2E9C-101B-9397-08002B2CF9AE}" pid="6" name="MSIP_Label_6fdea275-d6f3-438f-b8d8-013cab2023d3_SiteId">
    <vt:lpwstr>f38a5ecd-2813-4862-b11b-ac1d563c806f</vt:lpwstr>
  </property>
  <property fmtid="{D5CDD505-2E9C-101B-9397-08002B2CF9AE}" pid="7" name="MSIP_Label_6fdea275-d6f3-438f-b8d8-013cab2023d3_ActionId">
    <vt:lpwstr>667ceae9-bd21-4ea8-855d-bc6af1845056</vt:lpwstr>
  </property>
  <property fmtid="{D5CDD505-2E9C-101B-9397-08002B2CF9AE}" pid="8" name="MSIP_Label_6fdea275-d6f3-438f-b8d8-013cab2023d3_ContentBits">
    <vt:lpwstr>0</vt:lpwstr>
  </property>
</Properties>
</file>