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78" r:id="rId3"/>
    <p:sldId id="279" r:id="rId4"/>
    <p:sldId id="261" r:id="rId5"/>
    <p:sldId id="300" r:id="rId6"/>
    <p:sldId id="283" r:id="rId7"/>
    <p:sldId id="281" r:id="rId8"/>
    <p:sldId id="284" r:id="rId9"/>
    <p:sldId id="305" r:id="rId10"/>
    <p:sldId id="287" r:id="rId11"/>
    <p:sldId id="288" r:id="rId12"/>
    <p:sldId id="263" r:id="rId13"/>
    <p:sldId id="306" r:id="rId14"/>
    <p:sldId id="307" r:id="rId15"/>
    <p:sldId id="265" r:id="rId16"/>
    <p:sldId id="266" r:id="rId17"/>
    <p:sldId id="290" r:id="rId18"/>
    <p:sldId id="301" r:id="rId19"/>
    <p:sldId id="292" r:id="rId20"/>
    <p:sldId id="293" r:id="rId21"/>
    <p:sldId id="294" r:id="rId22"/>
    <p:sldId id="295" r:id="rId23"/>
    <p:sldId id="308" r:id="rId24"/>
    <p:sldId id="302" r:id="rId25"/>
    <p:sldId id="270" r:id="rId26"/>
    <p:sldId id="271" r:id="rId27"/>
    <p:sldId id="272" r:id="rId28"/>
    <p:sldId id="296" r:id="rId29"/>
    <p:sldId id="303" r:id="rId30"/>
    <p:sldId id="309" r:id="rId31"/>
    <p:sldId id="260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BC20"/>
    <a:srgbClr val="CC9900"/>
    <a:srgbClr val="D7E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7006" autoAdjust="0"/>
    <p:restoredTop sz="88109" autoAdjust="0"/>
  </p:normalViewPr>
  <p:slideViewPr>
    <p:cSldViewPr snapToGrid="0">
      <p:cViewPr varScale="1">
        <p:scale>
          <a:sx n="103" d="100"/>
          <a:sy n="103" d="100"/>
        </p:scale>
        <p:origin x="798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smith\Doulos\Marketing\2025-03%20DVCon%202025\Sources\Confidence%20Interval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Random Sampling Margin of Error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CI!$B$3</c:f>
              <c:strCache>
                <c:ptCount val="1"/>
                <c:pt idx="0">
                  <c:v>10,000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CI!$A$4:$A$14</c:f>
              <c:numCache>
                <c:formatCode>#,##0</c:formatCode>
                <c:ptCount val="11"/>
                <c:pt idx="0">
                  <c:v>500</c:v>
                </c:pt>
                <c:pt idx="1">
                  <c:v>1000</c:v>
                </c:pt>
                <c:pt idx="2">
                  <c:v>2000</c:v>
                </c:pt>
                <c:pt idx="3">
                  <c:v>3000</c:v>
                </c:pt>
                <c:pt idx="4">
                  <c:v>4000</c:v>
                </c:pt>
                <c:pt idx="5">
                  <c:v>5000</c:v>
                </c:pt>
                <c:pt idx="6">
                  <c:v>6000</c:v>
                </c:pt>
                <c:pt idx="7">
                  <c:v>7000</c:v>
                </c:pt>
                <c:pt idx="8">
                  <c:v>8000</c:v>
                </c:pt>
                <c:pt idx="9">
                  <c:v>9000</c:v>
                </c:pt>
                <c:pt idx="10">
                  <c:v>10000</c:v>
                </c:pt>
              </c:numCache>
            </c:numRef>
          </c:cat>
          <c:val>
            <c:numRef>
              <c:f>CI!$B$4:$B$14</c:f>
              <c:numCache>
                <c:formatCode>0.00%</c:formatCode>
                <c:ptCount val="11"/>
                <c:pt idx="0">
                  <c:v>5.6232608072372584E-2</c:v>
                </c:pt>
                <c:pt idx="1">
                  <c:v>3.870193514513709E-2</c:v>
                </c:pt>
                <c:pt idx="2">
                  <c:v>2.5801290096758061E-2</c:v>
                </c:pt>
                <c:pt idx="3">
                  <c:v>1.9706060815984722E-2</c:v>
                </c:pt>
                <c:pt idx="4">
                  <c:v>1.5799998860645516E-2</c:v>
                </c:pt>
                <c:pt idx="5">
                  <c:v>1.2900645048379032E-2</c:v>
                </c:pt>
                <c:pt idx="6">
                  <c:v>1.0533332573763678E-2</c:v>
                </c:pt>
                <c:pt idx="7">
                  <c:v>8.4454546354220238E-3</c:v>
                </c:pt>
                <c:pt idx="8">
                  <c:v>6.4503225241895152E-3</c:v>
                </c:pt>
                <c:pt idx="9">
                  <c:v>4.3002150161263438E-3</c:v>
                </c:pt>
                <c:pt idx="1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E56-4A11-8E1B-AE05FF4DC3C3}"/>
            </c:ext>
          </c:extLst>
        </c:ser>
        <c:ser>
          <c:idx val="9"/>
          <c:order val="1"/>
          <c:tx>
            <c:strRef>
              <c:f>CI!$C$3</c:f>
              <c:strCache>
                <c:ptCount val="1"/>
                <c:pt idx="0">
                  <c:v>20,000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CI!$C$4:$C$14</c:f>
              <c:numCache>
                <c:formatCode>0.00%</c:formatCode>
                <c:ptCount val="11"/>
                <c:pt idx="0">
                  <c:v>5.6966281762661088E-2</c:v>
                </c:pt>
                <c:pt idx="1">
                  <c:v>3.9761464368184868E-2</c:v>
                </c:pt>
                <c:pt idx="2">
                  <c:v>2.7365716583385973E-2</c:v>
                </c:pt>
                <c:pt idx="3">
                  <c:v>2.1714478486226568E-2</c:v>
                </c:pt>
                <c:pt idx="4">
                  <c:v>1.8243811055590649E-2</c:v>
                </c:pt>
                <c:pt idx="5">
                  <c:v>1.5799603835984898E-2</c:v>
                </c:pt>
                <c:pt idx="6">
                  <c:v>1.3933940854452728E-2</c:v>
                </c:pt>
                <c:pt idx="7">
                  <c:v>1.2431061820836992E-2</c:v>
                </c:pt>
                <c:pt idx="8">
                  <c:v>1.1172007012485911E-2</c:v>
                </c:pt>
                <c:pt idx="9">
                  <c:v>1.0084646002921978E-2</c:v>
                </c:pt>
                <c:pt idx="10">
                  <c:v>9.1219055277953261E-3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E56-4A11-8E1B-AE05FF4DC3C3}"/>
            </c:ext>
          </c:extLst>
        </c:ser>
        <c:ser>
          <c:idx val="10"/>
          <c:order val="2"/>
          <c:tx>
            <c:strRef>
              <c:f>CI!$D$3</c:f>
              <c:strCache>
                <c:ptCount val="1"/>
                <c:pt idx="0">
                  <c:v>30,000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CI!$D$4:$D$14</c:f>
              <c:numCache>
                <c:formatCode>0.00%</c:formatCode>
                <c:ptCount val="11"/>
                <c:pt idx="0">
                  <c:v>5.7208732678119066E-2</c:v>
                </c:pt>
                <c:pt idx="1">
                  <c:v>4.0108398407159393E-2</c:v>
                </c:pt>
                <c:pt idx="2">
                  <c:v>2.7867649467848834E-2</c:v>
                </c:pt>
                <c:pt idx="3">
                  <c:v>2.2343827817872176E-2</c:v>
                </c:pt>
                <c:pt idx="4">
                  <c:v>1.8988602341947918E-2</c:v>
                </c:pt>
                <c:pt idx="5">
                  <c:v>1.665410595943766E-2</c:v>
                </c:pt>
                <c:pt idx="6">
                  <c:v>1.4895885211914785E-2</c:v>
                </c:pt>
                <c:pt idx="7">
                  <c:v>1.3500542467501148E-2</c:v>
                </c:pt>
                <c:pt idx="8">
                  <c:v>1.2351015542031243E-2</c:v>
                </c:pt>
                <c:pt idx="9">
                  <c:v>1.137692025449547E-2</c:v>
                </c:pt>
                <c:pt idx="10">
                  <c:v>1.0532981445121357E-2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E56-4A11-8E1B-AE05FF4DC3C3}"/>
            </c:ext>
          </c:extLst>
        </c:ser>
        <c:ser>
          <c:idx val="11"/>
          <c:order val="3"/>
          <c:tx>
            <c:strRef>
              <c:f>CI!$E$3</c:f>
              <c:strCache>
                <c:ptCount val="1"/>
                <c:pt idx="0">
                  <c:v>40,000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CI!$E$4:$E$14</c:f>
              <c:numCache>
                <c:formatCode>0.00%</c:formatCode>
                <c:ptCount val="11"/>
                <c:pt idx="0">
                  <c:v>5.7329570615797174E-2</c:v>
                </c:pt>
                <c:pt idx="1">
                  <c:v>4.0280740602074164E-2</c:v>
                </c:pt>
                <c:pt idx="2">
                  <c:v>2.8115249628654235E-2</c:v>
                </c:pt>
                <c:pt idx="3">
                  <c:v>2.2651938719637089E-2</c:v>
                </c:pt>
                <c:pt idx="4">
                  <c:v>1.9350241879535251E-2</c:v>
                </c:pt>
                <c:pt idx="5">
                  <c:v>1.7065309274065781E-2</c:v>
                </c:pt>
                <c:pt idx="6">
                  <c:v>1.5354263050854832E-2</c:v>
                </c:pt>
                <c:pt idx="7">
                  <c:v>1.4004676886773898E-2</c:v>
                </c:pt>
                <c:pt idx="8">
                  <c:v>1.2900161253023502E-2</c:v>
                </c:pt>
                <c:pt idx="9">
                  <c:v>1.197084301655749E-2</c:v>
                </c:pt>
                <c:pt idx="10">
                  <c:v>1.1171867358034047E-2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E56-4A11-8E1B-AE05FF4DC3C3}"/>
            </c:ext>
          </c:extLst>
        </c:ser>
        <c:ser>
          <c:idx val="1"/>
          <c:order val="4"/>
          <c:tx>
            <c:strRef>
              <c:f>CI!$F$3</c:f>
              <c:strCache>
                <c:ptCount val="1"/>
                <c:pt idx="0">
                  <c:v>50,000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CI!$A$4:$A$14</c:f>
              <c:numCache>
                <c:formatCode>#,##0</c:formatCode>
                <c:ptCount val="11"/>
                <c:pt idx="0">
                  <c:v>500</c:v>
                </c:pt>
                <c:pt idx="1">
                  <c:v>1000</c:v>
                </c:pt>
                <c:pt idx="2">
                  <c:v>2000</c:v>
                </c:pt>
                <c:pt idx="3">
                  <c:v>3000</c:v>
                </c:pt>
                <c:pt idx="4">
                  <c:v>4000</c:v>
                </c:pt>
                <c:pt idx="5">
                  <c:v>5000</c:v>
                </c:pt>
                <c:pt idx="6">
                  <c:v>6000</c:v>
                </c:pt>
                <c:pt idx="7">
                  <c:v>7000</c:v>
                </c:pt>
                <c:pt idx="8">
                  <c:v>8000</c:v>
                </c:pt>
                <c:pt idx="9">
                  <c:v>9000</c:v>
                </c:pt>
                <c:pt idx="10">
                  <c:v>10000</c:v>
                </c:pt>
              </c:numCache>
            </c:numRef>
          </c:cat>
          <c:val>
            <c:numRef>
              <c:f>CI!$F$4:$F$14</c:f>
              <c:numCache>
                <c:formatCode>0.00%</c:formatCode>
                <c:ptCount val="11"/>
                <c:pt idx="0">
                  <c:v>5.7401950312493684E-2</c:v>
                </c:pt>
                <c:pt idx="1">
                  <c:v>4.0383791513580548E-2</c:v>
                </c:pt>
                <c:pt idx="2">
                  <c:v>2.826276659634569E-2</c:v>
                </c:pt>
                <c:pt idx="3">
                  <c:v>2.2834807390660676E-2</c:v>
                </c:pt>
                <c:pt idx="4">
                  <c:v>1.9564014286774078E-2</c:v>
                </c:pt>
                <c:pt idx="5">
                  <c:v>1.7307339220105952E-2</c:v>
                </c:pt>
                <c:pt idx="6">
                  <c:v>1.5622832056244771E-2</c:v>
                </c:pt>
                <c:pt idx="7">
                  <c:v>1.4298624424810251E-2</c:v>
                </c:pt>
                <c:pt idx="8">
                  <c:v>1.3218698675735581E-2</c:v>
                </c:pt>
                <c:pt idx="9">
                  <c:v>1.2313449249525838E-2</c:v>
                </c:pt>
                <c:pt idx="10">
                  <c:v>1.15382261467373E-2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E56-4A11-8E1B-AE05FF4DC3C3}"/>
            </c:ext>
          </c:extLst>
        </c:ser>
        <c:ser>
          <c:idx val="2"/>
          <c:order val="5"/>
          <c:tx>
            <c:strRef>
              <c:f>CI!$G$3</c:f>
              <c:strCache>
                <c:ptCount val="1"/>
                <c:pt idx="0">
                  <c:v>100,000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CI!$A$4:$A$14</c:f>
              <c:numCache>
                <c:formatCode>#,##0</c:formatCode>
                <c:ptCount val="11"/>
                <c:pt idx="0">
                  <c:v>500</c:v>
                </c:pt>
                <c:pt idx="1">
                  <c:v>1000</c:v>
                </c:pt>
                <c:pt idx="2">
                  <c:v>2000</c:v>
                </c:pt>
                <c:pt idx="3">
                  <c:v>3000</c:v>
                </c:pt>
                <c:pt idx="4">
                  <c:v>4000</c:v>
                </c:pt>
                <c:pt idx="5">
                  <c:v>5000</c:v>
                </c:pt>
                <c:pt idx="6">
                  <c:v>6000</c:v>
                </c:pt>
                <c:pt idx="7">
                  <c:v>7000</c:v>
                </c:pt>
                <c:pt idx="8">
                  <c:v>8000</c:v>
                </c:pt>
                <c:pt idx="9">
                  <c:v>9000</c:v>
                </c:pt>
                <c:pt idx="10">
                  <c:v>10000</c:v>
                </c:pt>
              </c:numCache>
            </c:numRef>
          </c:cat>
          <c:val>
            <c:numRef>
              <c:f>CI!$G$4:$G$14</c:f>
              <c:numCache>
                <c:formatCode>0.00%</c:formatCode>
                <c:ptCount val="11"/>
                <c:pt idx="0">
                  <c:v>5.7546434432735785E-2</c:v>
                </c:pt>
                <c:pt idx="1">
                  <c:v>4.0589105370219085E-2</c:v>
                </c:pt>
                <c:pt idx="2">
                  <c:v>2.8555510049227656E-2</c:v>
                </c:pt>
                <c:pt idx="3">
                  <c:v>2.3196214791293138E-2</c:v>
                </c:pt>
                <c:pt idx="4">
                  <c:v>1.9984693990150029E-2</c:v>
                </c:pt>
                <c:pt idx="5">
                  <c:v>1.7781511797977646E-2</c:v>
                </c:pt>
                <c:pt idx="6">
                  <c:v>1.6146566418779911E-2</c:v>
                </c:pt>
                <c:pt idx="7">
                  <c:v>1.4869088147105549E-2</c:v>
                </c:pt>
                <c:pt idx="8">
                  <c:v>1.3833777999307975E-2</c:v>
                </c:pt>
                <c:pt idx="9">
                  <c:v>1.2971533548768477E-2</c:v>
                </c:pt>
                <c:pt idx="10">
                  <c:v>1.2238075735383281E-2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E56-4A11-8E1B-AE05FF4DC3C3}"/>
            </c:ext>
          </c:extLst>
        </c:ser>
        <c:ser>
          <c:idx val="3"/>
          <c:order val="6"/>
          <c:tx>
            <c:strRef>
              <c:f>CI!$H$3</c:f>
              <c:strCache>
                <c:ptCount val="1"/>
                <c:pt idx="0">
                  <c:v>500,000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CI!$A$4:$A$14</c:f>
              <c:numCache>
                <c:formatCode>#,##0</c:formatCode>
                <c:ptCount val="11"/>
                <c:pt idx="0">
                  <c:v>500</c:v>
                </c:pt>
                <c:pt idx="1">
                  <c:v>1000</c:v>
                </c:pt>
                <c:pt idx="2">
                  <c:v>2000</c:v>
                </c:pt>
                <c:pt idx="3">
                  <c:v>3000</c:v>
                </c:pt>
                <c:pt idx="4">
                  <c:v>4000</c:v>
                </c:pt>
                <c:pt idx="5">
                  <c:v>5000</c:v>
                </c:pt>
                <c:pt idx="6">
                  <c:v>6000</c:v>
                </c:pt>
                <c:pt idx="7">
                  <c:v>7000</c:v>
                </c:pt>
                <c:pt idx="8">
                  <c:v>8000</c:v>
                </c:pt>
                <c:pt idx="9">
                  <c:v>9000</c:v>
                </c:pt>
                <c:pt idx="10">
                  <c:v>10000</c:v>
                </c:pt>
              </c:numCache>
            </c:numRef>
          </c:cat>
          <c:val>
            <c:numRef>
              <c:f>CI!$H$4:$H$14</c:f>
              <c:numCache>
                <c:formatCode>0.00%</c:formatCode>
                <c:ptCount val="11"/>
                <c:pt idx="0">
                  <c:v>5.7661758989445505E-2</c:v>
                </c:pt>
                <c:pt idx="1">
                  <c:v>4.0752608769871933E-2</c:v>
                </c:pt>
                <c:pt idx="2">
                  <c:v>2.8787557337275334E-2</c:v>
                </c:pt>
                <c:pt idx="3">
                  <c:v>2.3481330940681482E-2</c:v>
                </c:pt>
                <c:pt idx="4">
                  <c:v>2.0314960629921257E-2</c:v>
                </c:pt>
                <c:pt idx="5">
                  <c:v>1.8151927142452891E-2</c:v>
                </c:pt>
                <c:pt idx="6">
                  <c:v>1.6553620390860006E-2</c:v>
                </c:pt>
                <c:pt idx="7">
                  <c:v>1.5310154807520788E-2</c:v>
                </c:pt>
                <c:pt idx="8">
                  <c:v>1.4306806400081702E-2</c:v>
                </c:pt>
                <c:pt idx="9">
                  <c:v>1.3474871544631747E-2</c:v>
                </c:pt>
                <c:pt idx="10">
                  <c:v>1.2770361238596671E-2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0E56-4A11-8E1B-AE05FF4DC3C3}"/>
            </c:ext>
          </c:extLst>
        </c:ser>
        <c:ser>
          <c:idx val="4"/>
          <c:order val="7"/>
          <c:tx>
            <c:strRef>
              <c:f>CI!$I$3</c:f>
              <c:strCache>
                <c:ptCount val="1"/>
                <c:pt idx="0">
                  <c:v>1,000,000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CI!$A$4:$A$14</c:f>
              <c:numCache>
                <c:formatCode>#,##0</c:formatCode>
                <c:ptCount val="11"/>
                <c:pt idx="0">
                  <c:v>500</c:v>
                </c:pt>
                <c:pt idx="1">
                  <c:v>1000</c:v>
                </c:pt>
                <c:pt idx="2">
                  <c:v>2000</c:v>
                </c:pt>
                <c:pt idx="3">
                  <c:v>3000</c:v>
                </c:pt>
                <c:pt idx="4">
                  <c:v>4000</c:v>
                </c:pt>
                <c:pt idx="5">
                  <c:v>5000</c:v>
                </c:pt>
                <c:pt idx="6">
                  <c:v>6000</c:v>
                </c:pt>
                <c:pt idx="7">
                  <c:v>7000</c:v>
                </c:pt>
                <c:pt idx="8">
                  <c:v>8000</c:v>
                </c:pt>
                <c:pt idx="9">
                  <c:v>9000</c:v>
                </c:pt>
                <c:pt idx="10">
                  <c:v>10000</c:v>
                </c:pt>
              </c:numCache>
            </c:numRef>
          </c:cat>
          <c:val>
            <c:numRef>
              <c:f>CI!$I$4:$I$14</c:f>
              <c:numCache>
                <c:formatCode>0.00%</c:formatCode>
                <c:ptCount val="11"/>
                <c:pt idx="0">
                  <c:v>5.7676158215845368E-2</c:v>
                </c:pt>
                <c:pt idx="1">
                  <c:v>4.0773000410045397E-2</c:v>
                </c:pt>
                <c:pt idx="2">
                  <c:v>2.8816431603977795E-2</c:v>
                </c:pt>
                <c:pt idx="3">
                  <c:v>2.3516727090232031E-2</c:v>
                </c:pt>
                <c:pt idx="4">
                  <c:v>2.0355866829032711E-2</c:v>
                </c:pt>
                <c:pt idx="5">
                  <c:v>1.8197698512620524E-2</c:v>
                </c:pt>
                <c:pt idx="6">
                  <c:v>1.6603800037526824E-2</c:v>
                </c:pt>
                <c:pt idx="7">
                  <c:v>1.5364397400916149E-2</c:v>
                </c:pt>
                <c:pt idx="8">
                  <c:v>1.4364839238522871E-2</c:v>
                </c:pt>
                <c:pt idx="9">
                  <c:v>1.3536472333517447E-2</c:v>
                </c:pt>
                <c:pt idx="10">
                  <c:v>1.283534435634918E-2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0E56-4A11-8E1B-AE05FF4DC3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98791792"/>
        <c:axId val="898790712"/>
        <c:extLst>
          <c:ext xmlns:c15="http://schemas.microsoft.com/office/drawing/2012/chart" uri="{02D57815-91ED-43cb-92C2-25804820EDAC}">
            <c15:filteredLineSeries>
              <c15:ser>
                <c:idx val="5"/>
                <c:order val="8"/>
                <c:tx>
                  <c:strRef>
                    <c:extLst>
                      <c:ext uri="{02D57815-91ED-43cb-92C2-25804820EDAC}">
                        <c15:formulaRef>
                          <c15:sqref>CI!$J$3</c15:sqref>
                        </c15:formulaRef>
                      </c:ext>
                    </c:extLst>
                    <c:strCache>
                      <c:ptCount val="1"/>
                      <c:pt idx="0">
                        <c:v>5,000,000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CI!$A$4:$A$14</c15:sqref>
                        </c15:formulaRef>
                      </c:ext>
                    </c:extLst>
                    <c:numCache>
                      <c:formatCode>#,##0</c:formatCode>
                      <c:ptCount val="11"/>
                      <c:pt idx="0">
                        <c:v>500</c:v>
                      </c:pt>
                      <c:pt idx="1">
                        <c:v>1000</c:v>
                      </c:pt>
                      <c:pt idx="2">
                        <c:v>2000</c:v>
                      </c:pt>
                      <c:pt idx="3">
                        <c:v>3000</c:v>
                      </c:pt>
                      <c:pt idx="4">
                        <c:v>4000</c:v>
                      </c:pt>
                      <c:pt idx="5">
                        <c:v>5000</c:v>
                      </c:pt>
                      <c:pt idx="6">
                        <c:v>6000</c:v>
                      </c:pt>
                      <c:pt idx="7">
                        <c:v>7000</c:v>
                      </c:pt>
                      <c:pt idx="8">
                        <c:v>8000</c:v>
                      </c:pt>
                      <c:pt idx="9">
                        <c:v>9000</c:v>
                      </c:pt>
                      <c:pt idx="10">
                        <c:v>10000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CI!$J$4:$J$14</c15:sqref>
                        </c15:formulaRef>
                      </c:ext>
                    </c:extLst>
                    <c:numCache>
                      <c:formatCode>0.00%</c:formatCode>
                      <c:ptCount val="11"/>
                      <c:pt idx="0">
                        <c:v>5.768767498845459E-2</c:v>
                      </c:pt>
                      <c:pt idx="1">
                        <c:v>4.0789306352934006E-2</c:v>
                      </c:pt>
                      <c:pt idx="2">
                        <c:v>2.8839510161295552E-2</c:v>
                      </c:pt>
                      <c:pt idx="3">
                        <c:v>2.3545005646069789E-2</c:v>
                      </c:pt>
                      <c:pt idx="4">
                        <c:v>2.0388532638187885E-2</c:v>
                      </c:pt>
                      <c:pt idx="5">
                        <c:v>1.8234232818998702E-2</c:v>
                      </c:pt>
                      <c:pt idx="6">
                        <c:v>1.6643834756553164E-2</c:v>
                      </c:pt>
                      <c:pt idx="7">
                        <c:v>1.5407653906670257E-2</c:v>
                      </c:pt>
                      <c:pt idx="8">
                        <c:v>1.4411097166279335E-2</c:v>
                      </c:pt>
                      <c:pt idx="9">
                        <c:v>1.3585551770665902E-2</c:v>
                      </c:pt>
                      <c:pt idx="10">
                        <c:v>1.2887094832251473E-2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8-0E56-4A11-8E1B-AE05FF4DC3C3}"/>
                  </c:ext>
                </c:extLst>
              </c15:ser>
            </c15:filteredLineSeries>
            <c15:filteredLineSeries>
              <c15:ser>
                <c:idx val="6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CI!$K$3</c15:sqref>
                        </c15:formulaRef>
                      </c:ext>
                    </c:extLst>
                    <c:strCache>
                      <c:ptCount val="1"/>
                      <c:pt idx="0">
                        <c:v>10,000,000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CI!$A$4:$A$14</c15:sqref>
                        </c15:formulaRef>
                      </c:ext>
                    </c:extLst>
                    <c:numCache>
                      <c:formatCode>#,##0</c:formatCode>
                      <c:ptCount val="11"/>
                      <c:pt idx="0">
                        <c:v>500</c:v>
                      </c:pt>
                      <c:pt idx="1">
                        <c:v>1000</c:v>
                      </c:pt>
                      <c:pt idx="2">
                        <c:v>2000</c:v>
                      </c:pt>
                      <c:pt idx="3">
                        <c:v>3000</c:v>
                      </c:pt>
                      <c:pt idx="4">
                        <c:v>4000</c:v>
                      </c:pt>
                      <c:pt idx="5">
                        <c:v>5000</c:v>
                      </c:pt>
                      <c:pt idx="6">
                        <c:v>6000</c:v>
                      </c:pt>
                      <c:pt idx="7">
                        <c:v>7000</c:v>
                      </c:pt>
                      <c:pt idx="8">
                        <c:v>8000</c:v>
                      </c:pt>
                      <c:pt idx="9">
                        <c:v>9000</c:v>
                      </c:pt>
                      <c:pt idx="10">
                        <c:v>10000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CI!$K$4:$K$14</c15:sqref>
                        </c15:formulaRef>
                      </c:ext>
                    </c:extLst>
                    <c:numCache>
                      <c:formatCode>0.00%</c:formatCode>
                      <c:ptCount val="11"/>
                      <c:pt idx="0">
                        <c:v>5.7689114422076131E-2</c:v>
                      </c:pt>
                      <c:pt idx="1">
                        <c:v>4.0791344135654266E-2</c:v>
                      </c:pt>
                      <c:pt idx="2">
                        <c:v>2.8842393679935224E-2</c:v>
                      </c:pt>
                      <c:pt idx="3">
                        <c:v>2.3548538074652629E-2</c:v>
                      </c:pt>
                      <c:pt idx="4">
                        <c:v>2.0392612181519637E-2</c:v>
                      </c:pt>
                      <c:pt idx="5">
                        <c:v>1.8238794457566605E-2</c:v>
                      </c:pt>
                      <c:pt idx="6">
                        <c:v>1.6648832322969737E-2</c:v>
                      </c:pt>
                      <c:pt idx="7">
                        <c:v>1.5413052429184492E-2</c:v>
                      </c:pt>
                      <c:pt idx="8">
                        <c:v>1.4416868966062328E-2</c:v>
                      </c:pt>
                      <c:pt idx="9">
                        <c:v>1.3591674233638803E-2</c:v>
                      </c:pt>
                      <c:pt idx="10">
                        <c:v>1.2893549031370714E-2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0E56-4A11-8E1B-AE05FF4DC3C3}"/>
                  </c:ext>
                </c:extLst>
              </c15:ser>
            </c15:filteredLineSeries>
            <c15:filteredLineSeries>
              <c15:ser>
                <c:idx val="7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CI!$L$3</c15:sqref>
                        </c15:formulaRef>
                      </c:ext>
                    </c:extLst>
                    <c:strCache>
                      <c:ptCount val="1"/>
                      <c:pt idx="0">
                        <c:v>50,000,000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CI!$A$4:$A$14</c15:sqref>
                        </c15:formulaRef>
                      </c:ext>
                    </c:extLst>
                    <c:numCache>
                      <c:formatCode>#,##0</c:formatCode>
                      <c:ptCount val="11"/>
                      <c:pt idx="0">
                        <c:v>500</c:v>
                      </c:pt>
                      <c:pt idx="1">
                        <c:v>1000</c:v>
                      </c:pt>
                      <c:pt idx="2">
                        <c:v>2000</c:v>
                      </c:pt>
                      <c:pt idx="3">
                        <c:v>3000</c:v>
                      </c:pt>
                      <c:pt idx="4">
                        <c:v>4000</c:v>
                      </c:pt>
                      <c:pt idx="5">
                        <c:v>5000</c:v>
                      </c:pt>
                      <c:pt idx="6">
                        <c:v>6000</c:v>
                      </c:pt>
                      <c:pt idx="7">
                        <c:v>7000</c:v>
                      </c:pt>
                      <c:pt idx="8">
                        <c:v>8000</c:v>
                      </c:pt>
                      <c:pt idx="9">
                        <c:v>9000</c:v>
                      </c:pt>
                      <c:pt idx="10">
                        <c:v>10000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CI!$L$4:$L$14</c15:sqref>
                        </c15:formulaRef>
                      </c:ext>
                    </c:extLst>
                    <c:numCache>
                      <c:formatCode>0.00%</c:formatCode>
                      <c:ptCount val="11"/>
                      <c:pt idx="0">
                        <c:v>5.7690265942907E-2</c:v>
                      </c:pt>
                      <c:pt idx="1">
                        <c:v>4.0792974288243987E-2</c:v>
                      </c:pt>
                      <c:pt idx="2">
                        <c:v>2.8844700286886928E-2</c:v>
                      </c:pt>
                      <c:pt idx="3">
                        <c:v>2.355136363553785E-2</c:v>
                      </c:pt>
                      <c:pt idx="4">
                        <c:v>2.0395875228090471E-2</c:v>
                      </c:pt>
                      <c:pt idx="5">
                        <c:v>1.8242442946484291E-2</c:v>
                      </c:pt>
                      <c:pt idx="6">
                        <c:v>1.6652829295538178E-2</c:v>
                      </c:pt>
                      <c:pt idx="7">
                        <c:v>1.5417369885375305E-2</c:v>
                      </c:pt>
                      <c:pt idx="8">
                        <c:v>1.4421484741855967E-2</c:v>
                      </c:pt>
                      <c:pt idx="9">
                        <c:v>1.3596570218159229E-2</c:v>
                      </c:pt>
                      <c:pt idx="10">
                        <c:v>1.2898710064480651E-2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0E56-4A11-8E1B-AE05FF4DC3C3}"/>
                  </c:ext>
                </c:extLst>
              </c15:ser>
            </c15:filteredLineSeries>
            <c15:filteredLineSeries>
              <c15:ser>
                <c:idx val="8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CI!$M$3</c15:sqref>
                        </c15:formulaRef>
                      </c:ext>
                    </c:extLst>
                    <c:strCache>
                      <c:ptCount val="1"/>
                      <c:pt idx="0">
                        <c:v>100,000,000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CI!$A$4:$A$14</c15:sqref>
                        </c15:formulaRef>
                      </c:ext>
                    </c:extLst>
                    <c:numCache>
                      <c:formatCode>#,##0</c:formatCode>
                      <c:ptCount val="11"/>
                      <c:pt idx="0">
                        <c:v>500</c:v>
                      </c:pt>
                      <c:pt idx="1">
                        <c:v>1000</c:v>
                      </c:pt>
                      <c:pt idx="2">
                        <c:v>2000</c:v>
                      </c:pt>
                      <c:pt idx="3">
                        <c:v>3000</c:v>
                      </c:pt>
                      <c:pt idx="4">
                        <c:v>4000</c:v>
                      </c:pt>
                      <c:pt idx="5">
                        <c:v>5000</c:v>
                      </c:pt>
                      <c:pt idx="6">
                        <c:v>6000</c:v>
                      </c:pt>
                      <c:pt idx="7">
                        <c:v>7000</c:v>
                      </c:pt>
                      <c:pt idx="8">
                        <c:v>8000</c:v>
                      </c:pt>
                      <c:pt idx="9">
                        <c:v>9000</c:v>
                      </c:pt>
                      <c:pt idx="10">
                        <c:v>10000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CI!$M$4:$M$14</c15:sqref>
                        </c15:formulaRef>
                      </c:ext>
                    </c:extLst>
                    <c:numCache>
                      <c:formatCode>0.00%</c:formatCode>
                      <c:ptCount val="11"/>
                      <c:pt idx="0">
                        <c:v>5.7690409881381792E-2</c:v>
                      </c:pt>
                      <c:pt idx="1">
                        <c:v>4.0793178052718981E-2</c:v>
                      </c:pt>
                      <c:pt idx="2">
                        <c:v>2.8844988599760854E-2</c:v>
                      </c:pt>
                      <c:pt idx="3">
                        <c:v>2.3551716806781489E-2</c:v>
                      </c:pt>
                      <c:pt idx="4">
                        <c:v>2.0396283072169879E-2</c:v>
                      </c:pt>
                      <c:pt idx="5">
                        <c:v>1.8242898956252366E-2</c:v>
                      </c:pt>
                      <c:pt idx="6">
                        <c:v>1.6653328849612431E-2</c:v>
                      </c:pt>
                      <c:pt idx="7">
                        <c:v>1.5417909482341981E-2</c:v>
                      </c:pt>
                      <c:pt idx="8">
                        <c:v>1.4422061609907185E-2</c:v>
                      </c:pt>
                      <c:pt idx="9">
                        <c:v>1.3597182092214315E-2</c:v>
                      </c:pt>
                      <c:pt idx="10">
                        <c:v>1.289935504837097E-2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0E56-4A11-8E1B-AE05FF4DC3C3}"/>
                  </c:ext>
                </c:extLst>
              </c15:ser>
            </c15:filteredLineSeries>
          </c:ext>
        </c:extLst>
      </c:lineChart>
      <c:catAx>
        <c:axId val="8987917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Sample Size (n)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8790712"/>
        <c:crosses val="autoZero"/>
        <c:auto val="1"/>
        <c:lblAlgn val="ctr"/>
        <c:lblOffset val="100"/>
        <c:noMultiLvlLbl val="0"/>
      </c:catAx>
      <c:valAx>
        <c:axId val="898790712"/>
        <c:scaling>
          <c:orientation val="minMax"/>
          <c:max val="6.0000000000000012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Margin of Error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%" sourceLinked="0"/>
        <c:majorTickMark val="out"/>
        <c:minorTickMark val="out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8791792"/>
        <c:crosses val="autoZero"/>
        <c:crossBetween val="between"/>
        <c:minorUnit val="5.000000000000001E-3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0.78523</cdr:x>
      <cdr:y>0.1719</cdr:y>
    </cdr:from>
    <cdr:to>
      <cdr:x>0.98607</cdr:x>
      <cdr:y>0.50523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97E0A70-D910-D1B4-9E74-A7ECCAEBE950}"/>
            </a:ext>
          </a:extLst>
        </cdr:cNvPr>
        <cdr:cNvSpPr txBox="1"/>
      </cdr:nvSpPr>
      <cdr:spPr>
        <a:xfrm xmlns:a="http://schemas.openxmlformats.org/drawingml/2006/main">
          <a:off x="3602662" y="471550"/>
          <a:ext cx="921448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>
              <a:solidFill>
                <a:schemeClr val="tx1">
                  <a:lumMod val="65000"/>
                  <a:lumOff val="35000"/>
                </a:schemeClr>
              </a:solidFill>
            </a:rPr>
            <a:t>Total Faults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0D2880-F178-439A-ADDA-FDDD76AD31EE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B5B393-07D0-4140-B409-F109622EB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598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Hi, my name is Doug Smith, and I'm a engineer and instructor at Doulos. I've been involved with automotive functional safety for a number of years, performing random fault campaigns on designs using formal, developing a formal functional safety app and </a:t>
            </a:r>
            <a:r>
              <a:rPr lang="en-US" dirty="0" err="1"/>
              <a:t>fmeda</a:t>
            </a:r>
            <a:r>
              <a:rPr lang="en-US" dirty="0"/>
              <a:t> creation tool, and combining formal results with other tool flows. While I don't claim to be an expert, I thought I could share a few lessons I've learned using formal with functional safety in hopes it might help you in your automotive functional safety project.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B5B393-07D0-4140-B409-F109622EBA3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519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Hardware design for systematic failures (bugs)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Verifying the design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Verifying safety mechanisms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Use model checking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Use formal apps …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Random fault testing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Generating a reduced fault list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Injecting the fault in the design or safety mechanism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Propagating the fault to a safety output or alarm to see if it's detected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B5B393-07D0-4140-B409-F109622EBA3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68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B5B393-07D0-4140-B409-F109622EBA3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087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yellow rectangle with a yellow border&#10;&#10;Description automatically generated">
            <a:extLst>
              <a:ext uri="{FF2B5EF4-FFF2-40B4-BE49-F238E27FC236}">
                <a16:creationId xmlns:a16="http://schemas.microsoft.com/office/drawing/2014/main" id="{CB9CBCE6-E249-9861-89FA-30EC91B8E7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A2774B-D866-4A27-916C-C9683583EF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56219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A99B91-008A-49DD-8794-62DFD4BCF0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35894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CBF5C5C-DF86-4906-83E0-5936740EBA8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343" y="5765899"/>
            <a:ext cx="1139905" cy="637709"/>
          </a:xfrm>
          <a:prstGeom prst="rect">
            <a:avLst/>
          </a:prstGeom>
        </p:spPr>
      </p:pic>
      <p:pic>
        <p:nvPicPr>
          <p:cNvPr id="9" name="Picture 8" descr="A black and yellow sign with white text&#10;&#10;Description automatically generated">
            <a:extLst>
              <a:ext uri="{FF2B5EF4-FFF2-40B4-BE49-F238E27FC236}">
                <a16:creationId xmlns:a16="http://schemas.microsoft.com/office/drawing/2014/main" id="{AA7EFE6D-8A15-CB1B-7557-2516CC025EC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212" y="668695"/>
            <a:ext cx="3919576" cy="271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127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9E9C2-F2E7-4DE4-AE61-24C0D4E3C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382B70-D5BC-4E09-B48A-6770AC9F5C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5415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3349B1-7935-4DCD-9A12-9DE5F7E9C5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A2DA99-E0C5-4CEF-A837-8BC75A9D79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1176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3EF33-BD1A-4B1C-9E73-64BD301C9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C42AA-B2DC-490A-BCE7-F9FCAA3844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8037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yellow rectangle with a yellow border&#10;&#10;Description automatically generated">
            <a:extLst>
              <a:ext uri="{FF2B5EF4-FFF2-40B4-BE49-F238E27FC236}">
                <a16:creationId xmlns:a16="http://schemas.microsoft.com/office/drawing/2014/main" id="{838D85DA-2C1C-7BD9-FA4A-D8C4725CEB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87C49C-7933-4393-901B-503549FE7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2925F3-3EA8-4255-B151-68B28F8D9B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711538C-F00A-4E7F-B07D-CA04B957192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4367" y="5846021"/>
            <a:ext cx="1139905" cy="637709"/>
          </a:xfrm>
          <a:prstGeom prst="rect">
            <a:avLst/>
          </a:prstGeom>
        </p:spPr>
      </p:pic>
      <p:pic>
        <p:nvPicPr>
          <p:cNvPr id="6" name="Picture 5" descr="A black and yellow sign with white text&#10;&#10;Description automatically generated">
            <a:extLst>
              <a:ext uri="{FF2B5EF4-FFF2-40B4-BE49-F238E27FC236}">
                <a16:creationId xmlns:a16="http://schemas.microsoft.com/office/drawing/2014/main" id="{686AF9FC-F8B7-57B3-C753-890E6DB4EF7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50" y="1537803"/>
            <a:ext cx="2429006" cy="168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237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9A504-A3D6-40D3-801F-1F1B0369A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74251-B260-4AA3-89A7-C2AAF6454F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CC5724-6C95-43BB-86F2-C4DB0421D7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3054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DBC43-56EE-49F9-81F6-68AF27F33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334154-D304-4A36-8C0F-CE37FC38F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6D6FC9-3E76-43FD-8A53-62FDED932E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A86964-5C69-495F-89E4-A84614FFCE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4EA5DD-7FDF-4DA0-BE67-612A0C3D23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6963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yellow rectangle with a yellow border&#10;&#10;Description automatically generated">
            <a:extLst>
              <a:ext uri="{FF2B5EF4-FFF2-40B4-BE49-F238E27FC236}">
                <a16:creationId xmlns:a16="http://schemas.microsoft.com/office/drawing/2014/main" id="{FCF3C9B8-FD7A-CEA4-2D78-244D6671D3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211E4E-992F-462D-84FD-744926456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D376EB0-8C47-409B-B015-F118A863C47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247" y="5780285"/>
            <a:ext cx="1139905" cy="63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63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1663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FA503-B092-4E55-A341-2080B1952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E4018-2050-4501-9EF5-187E31BE2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B1BB1B-4DC6-4E5D-B124-A76712A003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9989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7E226-148C-4FF8-A4B4-89EBA96FA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A90C3B-3129-4331-887D-5DD6D8C580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85A1A8-9307-4221-B842-0C92B508EC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8063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yellow triangle pattern&#10;&#10;Description automatically generated">
            <a:extLst>
              <a:ext uri="{FF2B5EF4-FFF2-40B4-BE49-F238E27FC236}">
                <a16:creationId xmlns:a16="http://schemas.microsoft.com/office/drawing/2014/main" id="{D775B9EB-1EE2-3BB1-EF8E-75606E68AD1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2C425F-F25D-4BA7-A9B8-4BC37CFD3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77EB06-2BE0-495F-8624-2707A47B8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75D967B-0316-4E0C-B5E6-DC51B8DFC63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24" y="6090913"/>
            <a:ext cx="1078993" cy="60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977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10.png"/><Relationship Id="rId5" Type="http://schemas.openxmlformats.org/officeDocument/2006/relationships/image" Target="../media/image120.png"/><Relationship Id="rId10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20.sv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7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90.png"/><Relationship Id="rId5" Type="http://schemas.openxmlformats.org/officeDocument/2006/relationships/image" Target="../media/image8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4C65A-7D1C-46E6-88FA-4BE7158699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231" y="2299570"/>
            <a:ext cx="11969261" cy="2387600"/>
          </a:xfrm>
        </p:spPr>
        <p:txBody>
          <a:bodyPr>
            <a:normAutofit/>
          </a:bodyPr>
          <a:lstStyle/>
          <a:p>
            <a:r>
              <a:rPr lang="en-US" sz="4400" dirty="0"/>
              <a:t>Lessons Learned Using Formal</a:t>
            </a:r>
            <a:br>
              <a:rPr lang="en-US" sz="4400" dirty="0"/>
            </a:br>
            <a:r>
              <a:rPr lang="en-US" sz="4400" dirty="0"/>
              <a:t>for Functional Safety</a:t>
            </a:r>
          </a:p>
        </p:txBody>
      </p:sp>
      <p:sp>
        <p:nvSpPr>
          <p:cNvPr id="4" name="Subtitle 6">
            <a:extLst>
              <a:ext uri="{FF2B5EF4-FFF2-40B4-BE49-F238E27FC236}">
                <a16:creationId xmlns:a16="http://schemas.microsoft.com/office/drawing/2014/main" id="{6EC292F7-A3EA-4989-AA8A-441228AC77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4809344"/>
            <a:ext cx="8534400" cy="1752600"/>
          </a:xfrm>
        </p:spPr>
        <p:txBody>
          <a:bodyPr>
            <a:normAutofit/>
          </a:bodyPr>
          <a:lstStyle/>
          <a:p>
            <a:r>
              <a:rPr lang="en-US" sz="3200" dirty="0"/>
              <a:t>Doug Smith</a:t>
            </a:r>
          </a:p>
        </p:txBody>
      </p:sp>
      <p:pic>
        <p:nvPicPr>
          <p:cNvPr id="12" name="Picture 11" descr="A blue and white logo&#10;&#10;Description automatically generated">
            <a:extLst>
              <a:ext uri="{FF2B5EF4-FFF2-40B4-BE49-F238E27FC236}">
                <a16:creationId xmlns:a16="http://schemas.microsoft.com/office/drawing/2014/main" id="{DAB2CCA0-0DC6-AACC-95E8-B5F1F339FF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035" y="5394081"/>
            <a:ext cx="1040442" cy="104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876977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56D65E0-7C30-42A1-9ECF-287B3C015007}"/>
              </a:ext>
            </a:extLst>
          </p:cNvPr>
          <p:cNvSpPr/>
          <p:nvPr/>
        </p:nvSpPr>
        <p:spPr>
          <a:xfrm>
            <a:off x="977900" y="3390900"/>
            <a:ext cx="10165588" cy="330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DEC7C38-176C-D954-9CF9-F9C8B4D5A9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312" y="1431925"/>
            <a:ext cx="10186988" cy="42567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CCCA4F-858D-87FF-AF8F-264136AE9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practical sample size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95EB6CC-12C4-A6CB-97E6-DD21C404C603}"/>
              </a:ext>
            </a:extLst>
          </p:cNvPr>
          <p:cNvSpPr/>
          <p:nvPr/>
        </p:nvSpPr>
        <p:spPr>
          <a:xfrm rot="5400000">
            <a:off x="10611768" y="3672377"/>
            <a:ext cx="2070100" cy="457200"/>
          </a:xfrm>
          <a:prstGeom prst="roundRect">
            <a:avLst>
              <a:gd name="adj" fmla="val 16782"/>
            </a:avLst>
          </a:prstGeom>
          <a:solidFill>
            <a:srgbClr val="CC99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Margin of error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763295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87E34-6851-E259-B076-8A3972DFD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Margin of error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F87BFE6-4A9F-F2E3-EE33-78D9860538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2288690"/>
              </p:ext>
            </p:extLst>
          </p:nvPr>
        </p:nvGraphicFramePr>
        <p:xfrm>
          <a:off x="1090670" y="1322024"/>
          <a:ext cx="10113484" cy="4616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1CE55795-2383-7A82-2D7F-890CD057AE4E}"/>
              </a:ext>
            </a:extLst>
          </p:cNvPr>
          <p:cNvGrpSpPr/>
          <p:nvPr/>
        </p:nvGrpSpPr>
        <p:grpSpPr>
          <a:xfrm>
            <a:off x="2218944" y="2157984"/>
            <a:ext cx="7437120" cy="3048000"/>
            <a:chOff x="2218944" y="2157984"/>
            <a:chExt cx="7437120" cy="3048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56C0680-36BF-9A55-C539-0E38D5F30EF4}"/>
                </a:ext>
              </a:extLst>
            </p:cNvPr>
            <p:cNvCxnSpPr/>
            <p:nvPr/>
          </p:nvCxnSpPr>
          <p:spPr>
            <a:xfrm flipV="1">
              <a:off x="5266944" y="2157984"/>
              <a:ext cx="0" cy="3048000"/>
            </a:xfrm>
            <a:prstGeom prst="line">
              <a:avLst/>
            </a:prstGeom>
            <a:ln w="28575">
              <a:solidFill>
                <a:srgbClr val="DCBC2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9D001E4-F522-FC70-9A59-4CAFE989B66E}"/>
                </a:ext>
              </a:extLst>
            </p:cNvPr>
            <p:cNvCxnSpPr/>
            <p:nvPr/>
          </p:nvCxnSpPr>
          <p:spPr>
            <a:xfrm>
              <a:off x="2218944" y="4194048"/>
              <a:ext cx="7437120" cy="0"/>
            </a:xfrm>
            <a:prstGeom prst="line">
              <a:avLst/>
            </a:prstGeom>
            <a:ln w="28575">
              <a:solidFill>
                <a:srgbClr val="DCBC2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4733163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0D8F8B-FBDE-8A30-006D-0AAB163883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74BA4-7FC3-32BE-92A8-2D6FB52B6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are all faults necessary?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8E739-6E77-98E7-818E-99B655E09D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Probably not …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ASIL B, ASIL C – 4000-5000 faults +/- margin of error may be sufficient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ASIL D – ASIL decomposition or other techniques (e.g., lockstep, etc.)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EEAB959-4B52-C82D-3649-2C6C869FEA4A}"/>
              </a:ext>
            </a:extLst>
          </p:cNvPr>
          <p:cNvSpPr/>
          <p:nvPr/>
        </p:nvSpPr>
        <p:spPr>
          <a:xfrm>
            <a:off x="1100121" y="4908691"/>
            <a:ext cx="9787335" cy="6858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/>
              <a:t>Lesson: Testing around 4k random faults is usually sufficient.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054625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407F0-2CC9-E7B7-1E10-8AC775CA4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not collapse faults?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0714D1D-5337-0116-4699-35884B440E93}"/>
              </a:ext>
            </a:extLst>
          </p:cNvPr>
          <p:cNvGrpSpPr/>
          <p:nvPr/>
        </p:nvGrpSpPr>
        <p:grpSpPr>
          <a:xfrm>
            <a:off x="320813" y="1454095"/>
            <a:ext cx="5077460" cy="4249535"/>
            <a:chOff x="320813" y="1454095"/>
            <a:chExt cx="5077460" cy="4249535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FC196519-A43E-6177-E0DA-CE965B9F1469}"/>
                </a:ext>
              </a:extLst>
            </p:cNvPr>
            <p:cNvGrpSpPr/>
            <p:nvPr/>
          </p:nvGrpSpPr>
          <p:grpSpPr>
            <a:xfrm>
              <a:off x="2027185" y="2289097"/>
              <a:ext cx="3165050" cy="2892502"/>
              <a:chOff x="1895856" y="2057449"/>
              <a:chExt cx="3165050" cy="2892502"/>
            </a:xfrm>
          </p:grpSpPr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30EF31E-C4A8-6027-8A90-95016A2FABDB}"/>
                  </a:ext>
                </a:extLst>
              </p:cNvPr>
              <p:cNvSpPr txBox="1"/>
              <p:nvPr/>
            </p:nvSpPr>
            <p:spPr>
              <a:xfrm>
                <a:off x="1895856" y="4029456"/>
                <a:ext cx="10985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stuck-at 0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8D7605B-0A5F-34B7-EC33-A223A54F3045}"/>
                  </a:ext>
                </a:extLst>
              </p:cNvPr>
              <p:cNvSpPr txBox="1"/>
              <p:nvPr/>
            </p:nvSpPr>
            <p:spPr>
              <a:xfrm>
                <a:off x="3962400" y="4230624"/>
                <a:ext cx="10985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stuck-at 0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5AF2DE2-4ADA-4A17-0D68-2D6983839278}"/>
                  </a:ext>
                </a:extLst>
              </p:cNvPr>
              <p:cNvSpPr txBox="1"/>
              <p:nvPr/>
            </p:nvSpPr>
            <p:spPr>
              <a:xfrm>
                <a:off x="1901952" y="2340864"/>
                <a:ext cx="10985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stuck-at 1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5CC3D41-4A77-5C3B-87E8-DDE5589DAFFD}"/>
                  </a:ext>
                </a:extLst>
              </p:cNvPr>
              <p:cNvSpPr txBox="1"/>
              <p:nvPr/>
            </p:nvSpPr>
            <p:spPr>
              <a:xfrm>
                <a:off x="3895344" y="2505456"/>
                <a:ext cx="10985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stuck-at 1</a:t>
                </a:r>
              </a:p>
            </p:txBody>
          </p: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8B0BB421-DC7C-7533-80AF-3FDE0C96E1FB}"/>
                  </a:ext>
                </a:extLst>
              </p:cNvPr>
              <p:cNvGrpSpPr/>
              <p:nvPr/>
            </p:nvGrpSpPr>
            <p:grpSpPr>
              <a:xfrm>
                <a:off x="2596896" y="2499359"/>
                <a:ext cx="1780031" cy="694945"/>
                <a:chOff x="4562717" y="3110145"/>
                <a:chExt cx="1188642" cy="513836"/>
              </a:xfrm>
            </p:grpSpPr>
            <p:sp>
              <p:nvSpPr>
                <p:cNvPr id="11" name="Freeform 9">
                  <a:extLst>
                    <a:ext uri="{FF2B5EF4-FFF2-40B4-BE49-F238E27FC236}">
                      <a16:creationId xmlns:a16="http://schemas.microsoft.com/office/drawing/2014/main" id="{79A90F08-2321-E344-6072-6D451A04182C}"/>
                    </a:ext>
                  </a:extLst>
                </p:cNvPr>
                <p:cNvSpPr/>
                <p:nvPr/>
              </p:nvSpPr>
              <p:spPr>
                <a:xfrm>
                  <a:off x="4823065" y="3113868"/>
                  <a:ext cx="638108" cy="258086"/>
                </a:xfrm>
                <a:custGeom>
                  <a:avLst/>
                  <a:gdLst>
                    <a:gd name="connsiteX0" fmla="*/ 0 w 775531"/>
                    <a:gd name="connsiteY0" fmla="*/ 0 h 300545"/>
                    <a:gd name="connsiteX1" fmla="*/ 465319 w 775531"/>
                    <a:gd name="connsiteY1" fmla="*/ 58170 h 300545"/>
                    <a:gd name="connsiteX2" fmla="*/ 775531 w 775531"/>
                    <a:gd name="connsiteY2" fmla="*/ 300545 h 3005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5531" h="300545">
                      <a:moveTo>
                        <a:pt x="0" y="0"/>
                      </a:moveTo>
                      <a:cubicBezTo>
                        <a:pt x="168032" y="4039"/>
                        <a:pt x="336064" y="8079"/>
                        <a:pt x="465319" y="58170"/>
                      </a:cubicBezTo>
                      <a:cubicBezTo>
                        <a:pt x="594574" y="108261"/>
                        <a:pt x="775531" y="300545"/>
                        <a:pt x="775531" y="300545"/>
                      </a:cubicBezTo>
                    </a:path>
                  </a:pathLst>
                </a:custGeom>
                <a:ln w="19050" cmpd="sng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2" name="Freeform 10">
                  <a:extLst>
                    <a:ext uri="{FF2B5EF4-FFF2-40B4-BE49-F238E27FC236}">
                      <a16:creationId xmlns:a16="http://schemas.microsoft.com/office/drawing/2014/main" id="{C9B8B3EA-5DD3-F95F-49F1-B2125784CFA2}"/>
                    </a:ext>
                  </a:extLst>
                </p:cNvPr>
                <p:cNvSpPr/>
                <p:nvPr/>
              </p:nvSpPr>
              <p:spPr>
                <a:xfrm flipV="1">
                  <a:off x="4834791" y="3365895"/>
                  <a:ext cx="624206" cy="258086"/>
                </a:xfrm>
                <a:custGeom>
                  <a:avLst/>
                  <a:gdLst>
                    <a:gd name="connsiteX0" fmla="*/ 0 w 775531"/>
                    <a:gd name="connsiteY0" fmla="*/ 0 h 300545"/>
                    <a:gd name="connsiteX1" fmla="*/ 465319 w 775531"/>
                    <a:gd name="connsiteY1" fmla="*/ 58170 h 300545"/>
                    <a:gd name="connsiteX2" fmla="*/ 775531 w 775531"/>
                    <a:gd name="connsiteY2" fmla="*/ 300545 h 3005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5531" h="300545">
                      <a:moveTo>
                        <a:pt x="0" y="0"/>
                      </a:moveTo>
                      <a:cubicBezTo>
                        <a:pt x="168032" y="4039"/>
                        <a:pt x="336064" y="8079"/>
                        <a:pt x="465319" y="58170"/>
                      </a:cubicBezTo>
                      <a:cubicBezTo>
                        <a:pt x="594574" y="108261"/>
                        <a:pt x="775531" y="300545"/>
                        <a:pt x="775531" y="300545"/>
                      </a:cubicBezTo>
                    </a:path>
                  </a:pathLst>
                </a:custGeom>
                <a:ln w="19050" cmpd="sng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3" name="Freeform 11">
                  <a:extLst>
                    <a:ext uri="{FF2B5EF4-FFF2-40B4-BE49-F238E27FC236}">
                      <a16:creationId xmlns:a16="http://schemas.microsoft.com/office/drawing/2014/main" id="{CFDC06A3-8D5D-279B-886E-82BED0EC3A88}"/>
                    </a:ext>
                  </a:extLst>
                </p:cNvPr>
                <p:cNvSpPr/>
                <p:nvPr/>
              </p:nvSpPr>
              <p:spPr>
                <a:xfrm>
                  <a:off x="4821362" y="3110145"/>
                  <a:ext cx="62671" cy="507846"/>
                </a:xfrm>
                <a:custGeom>
                  <a:avLst/>
                  <a:gdLst>
                    <a:gd name="connsiteX0" fmla="*/ 0 w 77864"/>
                    <a:gd name="connsiteY0" fmla="*/ 0 h 591395"/>
                    <a:gd name="connsiteX1" fmla="*/ 77553 w 77864"/>
                    <a:gd name="connsiteY1" fmla="*/ 310240 h 591395"/>
                    <a:gd name="connsiteX2" fmla="*/ 29082 w 77864"/>
                    <a:gd name="connsiteY2" fmla="*/ 591395 h 5913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864" h="591395">
                      <a:moveTo>
                        <a:pt x="0" y="0"/>
                      </a:moveTo>
                      <a:cubicBezTo>
                        <a:pt x="36353" y="105837"/>
                        <a:pt x="72706" y="211674"/>
                        <a:pt x="77553" y="310240"/>
                      </a:cubicBezTo>
                      <a:cubicBezTo>
                        <a:pt x="82400" y="408806"/>
                        <a:pt x="29082" y="591395"/>
                        <a:pt x="29082" y="591395"/>
                      </a:cubicBezTo>
                    </a:path>
                  </a:pathLst>
                </a:custGeom>
                <a:ln w="19050" cmpd="sng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65C59440-E2DC-7F9D-6A17-590EB8C99561}"/>
                    </a:ext>
                  </a:extLst>
                </p:cNvPr>
                <p:cNvCxnSpPr/>
                <p:nvPr/>
              </p:nvCxnSpPr>
              <p:spPr>
                <a:xfrm>
                  <a:off x="5458997" y="3373058"/>
                  <a:ext cx="292362" cy="428"/>
                </a:xfrm>
                <a:prstGeom prst="line">
                  <a:avLst/>
                </a:prstGeom>
                <a:ln w="1905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9658CE39-1D3F-73F2-D1F9-C3485550C86A}"/>
                    </a:ext>
                  </a:extLst>
                </p:cNvPr>
                <p:cNvCxnSpPr/>
                <p:nvPr/>
              </p:nvCxnSpPr>
              <p:spPr>
                <a:xfrm>
                  <a:off x="4562717" y="3239668"/>
                  <a:ext cx="292362" cy="428"/>
                </a:xfrm>
                <a:prstGeom prst="line">
                  <a:avLst/>
                </a:prstGeom>
                <a:ln w="1905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0A00E03D-1C80-43B5-8EAA-FD9677F98CCF}"/>
                    </a:ext>
                  </a:extLst>
                </p:cNvPr>
                <p:cNvCxnSpPr/>
                <p:nvPr/>
              </p:nvCxnSpPr>
              <p:spPr>
                <a:xfrm>
                  <a:off x="4581005" y="3501796"/>
                  <a:ext cx="292362" cy="428"/>
                </a:xfrm>
                <a:prstGeom prst="line">
                  <a:avLst/>
                </a:prstGeom>
                <a:ln w="1905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49876D26-A7EF-34FD-F640-664856DACF0C}"/>
                  </a:ext>
                </a:extLst>
              </p:cNvPr>
              <p:cNvGrpSpPr/>
              <p:nvPr/>
            </p:nvGrpSpPr>
            <p:grpSpPr>
              <a:xfrm>
                <a:off x="2481622" y="4246196"/>
                <a:ext cx="1950594" cy="703755"/>
                <a:chOff x="6565948" y="2039445"/>
                <a:chExt cx="1130573" cy="450786"/>
              </a:xfrm>
            </p:grpSpPr>
            <p:sp>
              <p:nvSpPr>
                <p:cNvPr id="25" name="Round Same Side Corner Rectangle 18">
                  <a:extLst>
                    <a:ext uri="{FF2B5EF4-FFF2-40B4-BE49-F238E27FC236}">
                      <a16:creationId xmlns:a16="http://schemas.microsoft.com/office/drawing/2014/main" id="{26E3A844-1ADA-FB1E-404A-5FD68072EC8A}"/>
                    </a:ext>
                  </a:extLst>
                </p:cNvPr>
                <p:cNvSpPr/>
                <p:nvPr/>
              </p:nvSpPr>
              <p:spPr>
                <a:xfrm rot="5400000">
                  <a:off x="6910473" y="1993378"/>
                  <a:ext cx="450786" cy="54292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62A05D3A-1A23-C538-A302-FEFBE7CF9820}"/>
                    </a:ext>
                  </a:extLst>
                </p:cNvPr>
                <p:cNvCxnSpPr/>
                <p:nvPr/>
              </p:nvCxnSpPr>
              <p:spPr>
                <a:xfrm>
                  <a:off x="7404159" y="2253346"/>
                  <a:ext cx="292362" cy="428"/>
                </a:xfrm>
                <a:prstGeom prst="line">
                  <a:avLst/>
                </a:prstGeom>
                <a:ln w="1905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88777BEB-0536-F078-74B3-6E2E801627C9}"/>
                    </a:ext>
                  </a:extLst>
                </p:cNvPr>
                <p:cNvCxnSpPr/>
                <p:nvPr/>
              </p:nvCxnSpPr>
              <p:spPr>
                <a:xfrm>
                  <a:off x="6572044" y="2143190"/>
                  <a:ext cx="292362" cy="428"/>
                </a:xfrm>
                <a:prstGeom prst="line">
                  <a:avLst/>
                </a:prstGeom>
                <a:ln w="1905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2D6132C4-DD1C-09B9-F2CC-D91D8D06E5E1}"/>
                    </a:ext>
                  </a:extLst>
                </p:cNvPr>
                <p:cNvCxnSpPr/>
                <p:nvPr/>
              </p:nvCxnSpPr>
              <p:spPr>
                <a:xfrm>
                  <a:off x="6565948" y="2368742"/>
                  <a:ext cx="292362" cy="428"/>
                </a:xfrm>
                <a:prstGeom prst="line">
                  <a:avLst/>
                </a:prstGeom>
                <a:ln w="1905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457B054D-0008-11B5-9034-53FFD54EB011}"/>
                  </a:ext>
                </a:extLst>
              </p:cNvPr>
              <p:cNvSpPr txBox="1"/>
              <p:nvPr/>
            </p:nvSpPr>
            <p:spPr>
              <a:xfrm>
                <a:off x="2401824" y="2779776"/>
                <a:ext cx="2920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?</a:t>
                </a:r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79D707E8-77BD-6733-8ADE-D1606CCA5FFE}"/>
                  </a:ext>
                </a:extLst>
              </p:cNvPr>
              <p:cNvSpPr/>
              <p:nvPr/>
            </p:nvSpPr>
            <p:spPr>
              <a:xfrm>
                <a:off x="2353056" y="2057449"/>
                <a:ext cx="1926336" cy="502871"/>
              </a:xfrm>
              <a:custGeom>
                <a:avLst/>
                <a:gdLst>
                  <a:gd name="connsiteX0" fmla="*/ 0 w 1926336"/>
                  <a:gd name="connsiteY0" fmla="*/ 332183 h 502871"/>
                  <a:gd name="connsiteX1" fmla="*/ 865632 w 1926336"/>
                  <a:gd name="connsiteY1" fmla="*/ 2999 h 502871"/>
                  <a:gd name="connsiteX2" fmla="*/ 1926336 w 1926336"/>
                  <a:gd name="connsiteY2" fmla="*/ 502871 h 502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26336" h="502871">
                    <a:moveTo>
                      <a:pt x="0" y="332183"/>
                    </a:moveTo>
                    <a:cubicBezTo>
                      <a:pt x="272288" y="153367"/>
                      <a:pt x="544576" y="-25449"/>
                      <a:pt x="865632" y="2999"/>
                    </a:cubicBezTo>
                    <a:cubicBezTo>
                      <a:pt x="1186688" y="31447"/>
                      <a:pt x="1556512" y="267159"/>
                      <a:pt x="1926336" y="502871"/>
                    </a:cubicBezTo>
                  </a:path>
                </a:pathLst>
              </a:custGeom>
              <a:noFill/>
              <a:ln w="28575">
                <a:solidFill>
                  <a:srgbClr val="CC990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3E12E6E8-940B-5450-C2FF-E038646DABE7}"/>
                  </a:ext>
                </a:extLst>
              </p:cNvPr>
              <p:cNvSpPr/>
              <p:nvPr/>
            </p:nvSpPr>
            <p:spPr>
              <a:xfrm>
                <a:off x="2310384" y="3758233"/>
                <a:ext cx="1926336" cy="502871"/>
              </a:xfrm>
              <a:custGeom>
                <a:avLst/>
                <a:gdLst>
                  <a:gd name="connsiteX0" fmla="*/ 0 w 1926336"/>
                  <a:gd name="connsiteY0" fmla="*/ 332183 h 502871"/>
                  <a:gd name="connsiteX1" fmla="*/ 865632 w 1926336"/>
                  <a:gd name="connsiteY1" fmla="*/ 2999 h 502871"/>
                  <a:gd name="connsiteX2" fmla="*/ 1926336 w 1926336"/>
                  <a:gd name="connsiteY2" fmla="*/ 502871 h 502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26336" h="502871">
                    <a:moveTo>
                      <a:pt x="0" y="332183"/>
                    </a:moveTo>
                    <a:cubicBezTo>
                      <a:pt x="272288" y="153367"/>
                      <a:pt x="544576" y="-25449"/>
                      <a:pt x="865632" y="2999"/>
                    </a:cubicBezTo>
                    <a:cubicBezTo>
                      <a:pt x="1186688" y="31447"/>
                      <a:pt x="1556512" y="267159"/>
                      <a:pt x="1926336" y="502871"/>
                    </a:cubicBezTo>
                  </a:path>
                </a:pathLst>
              </a:custGeom>
              <a:noFill/>
              <a:ln w="28575">
                <a:solidFill>
                  <a:srgbClr val="CC990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4CC7D7E1-3AC3-728F-0A6C-67E865EA4341}"/>
                </a:ext>
              </a:extLst>
            </p:cNvPr>
            <p:cNvSpPr/>
            <p:nvPr/>
          </p:nvSpPr>
          <p:spPr>
            <a:xfrm>
              <a:off x="2334532" y="1454095"/>
              <a:ext cx="2466067" cy="457200"/>
            </a:xfrm>
            <a:prstGeom prst="roundRect">
              <a:avLst>
                <a:gd name="adj" fmla="val 16782"/>
              </a:avLst>
            </a:prstGeom>
            <a:solidFill>
              <a:srgbClr val="CC99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Equivalent </a:t>
              </a:r>
              <a:r>
                <a:rPr lang="en-US" sz="2200" dirty="0"/>
                <a:t>faults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FE7C1D09-71C4-4E7D-4F9A-8B23717491E2}"/>
                </a:ext>
              </a:extLst>
            </p:cNvPr>
            <p:cNvSpPr txBox="1"/>
            <p:nvPr/>
          </p:nvSpPr>
          <p:spPr>
            <a:xfrm>
              <a:off x="2380753" y="4724400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?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618256FD-0CE4-67D5-CA30-C005F978BA5A}"/>
                </a:ext>
              </a:extLst>
            </p:cNvPr>
            <p:cNvSpPr txBox="1"/>
            <p:nvPr/>
          </p:nvSpPr>
          <p:spPr>
            <a:xfrm>
              <a:off x="320813" y="2943860"/>
              <a:ext cx="139192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Output fault equivalent to input fault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7D329E04-3C97-FDB3-56FA-70FCF9FA707B}"/>
                </a:ext>
              </a:extLst>
            </p:cNvPr>
            <p:cNvSpPr txBox="1"/>
            <p:nvPr/>
          </p:nvSpPr>
          <p:spPr>
            <a:xfrm>
              <a:off x="1771153" y="5303520"/>
              <a:ext cx="36271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Only one fault needs tested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5BAE31F-AB46-6971-D4BD-7173AFC7D434}"/>
              </a:ext>
            </a:extLst>
          </p:cNvPr>
          <p:cNvGrpSpPr/>
          <p:nvPr/>
        </p:nvGrpSpPr>
        <p:grpSpPr>
          <a:xfrm>
            <a:off x="7324852" y="1453896"/>
            <a:ext cx="4478021" cy="4249734"/>
            <a:chOff x="7324852" y="1453896"/>
            <a:chExt cx="4478021" cy="4249734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0C84F60E-702C-CC5D-B07F-6DC44580CF31}"/>
                </a:ext>
              </a:extLst>
            </p:cNvPr>
            <p:cNvSpPr txBox="1"/>
            <p:nvPr/>
          </p:nvSpPr>
          <p:spPr>
            <a:xfrm>
              <a:off x="7830821" y="3005328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?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8F8B2C56-FA89-B945-3510-17FD58995E6B}"/>
                </a:ext>
              </a:extLst>
            </p:cNvPr>
            <p:cNvSpPr txBox="1"/>
            <p:nvPr/>
          </p:nvSpPr>
          <p:spPr>
            <a:xfrm>
              <a:off x="7721093" y="4748784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?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800435D1-52E0-C30A-22CB-5EE673F805C8}"/>
                </a:ext>
              </a:extLst>
            </p:cNvPr>
            <p:cNvSpPr txBox="1"/>
            <p:nvPr/>
          </p:nvSpPr>
          <p:spPr>
            <a:xfrm>
              <a:off x="7343141" y="2517648"/>
              <a:ext cx="10985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stuck-at 0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EEE3F90E-5C96-3581-3A33-F23275792C39}"/>
                </a:ext>
              </a:extLst>
            </p:cNvPr>
            <p:cNvSpPr txBox="1"/>
            <p:nvPr/>
          </p:nvSpPr>
          <p:spPr>
            <a:xfrm>
              <a:off x="9360917" y="2718816"/>
              <a:ext cx="10985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stuck-at 1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BA4CD4FA-5279-18AD-3952-6B76CB261F0F}"/>
                </a:ext>
              </a:extLst>
            </p:cNvPr>
            <p:cNvSpPr txBox="1"/>
            <p:nvPr/>
          </p:nvSpPr>
          <p:spPr>
            <a:xfrm>
              <a:off x="9354821" y="4480560"/>
              <a:ext cx="10985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stuck-at 0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05FD63B4-5DDB-451B-9A9A-DE96BEBF11B1}"/>
                </a:ext>
              </a:extLst>
            </p:cNvPr>
            <p:cNvSpPr txBox="1"/>
            <p:nvPr/>
          </p:nvSpPr>
          <p:spPr>
            <a:xfrm>
              <a:off x="7337045" y="4279392"/>
              <a:ext cx="10985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stuck-at 1</a:t>
              </a:r>
            </a:p>
          </p:txBody>
        </p: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264CE302-7074-5B11-D13F-19651242E784}"/>
                </a:ext>
              </a:extLst>
            </p:cNvPr>
            <p:cNvGrpSpPr/>
            <p:nvPr/>
          </p:nvGrpSpPr>
          <p:grpSpPr>
            <a:xfrm>
              <a:off x="7944060" y="2712719"/>
              <a:ext cx="1959399" cy="2474976"/>
              <a:chOff x="7422343" y="2481071"/>
              <a:chExt cx="1959399" cy="2474976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BA752BB0-C9B5-B31C-23B7-938D791AFECD}"/>
                  </a:ext>
                </a:extLst>
              </p:cNvPr>
              <p:cNvGrpSpPr/>
              <p:nvPr/>
            </p:nvGrpSpPr>
            <p:grpSpPr>
              <a:xfrm>
                <a:off x="7528560" y="2481071"/>
                <a:ext cx="1780031" cy="694945"/>
                <a:chOff x="4562717" y="3110145"/>
                <a:chExt cx="1188642" cy="513836"/>
              </a:xfrm>
            </p:grpSpPr>
            <p:sp>
              <p:nvSpPr>
                <p:cNvPr id="31" name="Freeform 9">
                  <a:extLst>
                    <a:ext uri="{FF2B5EF4-FFF2-40B4-BE49-F238E27FC236}">
                      <a16:creationId xmlns:a16="http://schemas.microsoft.com/office/drawing/2014/main" id="{7F1086D2-9734-F8DE-A3B8-7CAA31E4F8CD}"/>
                    </a:ext>
                  </a:extLst>
                </p:cNvPr>
                <p:cNvSpPr/>
                <p:nvPr/>
              </p:nvSpPr>
              <p:spPr>
                <a:xfrm>
                  <a:off x="4823065" y="3113868"/>
                  <a:ext cx="638108" cy="258086"/>
                </a:xfrm>
                <a:custGeom>
                  <a:avLst/>
                  <a:gdLst>
                    <a:gd name="connsiteX0" fmla="*/ 0 w 775531"/>
                    <a:gd name="connsiteY0" fmla="*/ 0 h 300545"/>
                    <a:gd name="connsiteX1" fmla="*/ 465319 w 775531"/>
                    <a:gd name="connsiteY1" fmla="*/ 58170 h 300545"/>
                    <a:gd name="connsiteX2" fmla="*/ 775531 w 775531"/>
                    <a:gd name="connsiteY2" fmla="*/ 300545 h 3005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5531" h="300545">
                      <a:moveTo>
                        <a:pt x="0" y="0"/>
                      </a:moveTo>
                      <a:cubicBezTo>
                        <a:pt x="168032" y="4039"/>
                        <a:pt x="336064" y="8079"/>
                        <a:pt x="465319" y="58170"/>
                      </a:cubicBezTo>
                      <a:cubicBezTo>
                        <a:pt x="594574" y="108261"/>
                        <a:pt x="775531" y="300545"/>
                        <a:pt x="775531" y="300545"/>
                      </a:cubicBezTo>
                    </a:path>
                  </a:pathLst>
                </a:custGeom>
                <a:ln w="19050" cmpd="sng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32" name="Freeform 10">
                  <a:extLst>
                    <a:ext uri="{FF2B5EF4-FFF2-40B4-BE49-F238E27FC236}">
                      <a16:creationId xmlns:a16="http://schemas.microsoft.com/office/drawing/2014/main" id="{619AC753-5341-F487-C7DC-5CE5019A645A}"/>
                    </a:ext>
                  </a:extLst>
                </p:cNvPr>
                <p:cNvSpPr/>
                <p:nvPr/>
              </p:nvSpPr>
              <p:spPr>
                <a:xfrm flipV="1">
                  <a:off x="4834791" y="3365895"/>
                  <a:ext cx="624206" cy="258086"/>
                </a:xfrm>
                <a:custGeom>
                  <a:avLst/>
                  <a:gdLst>
                    <a:gd name="connsiteX0" fmla="*/ 0 w 775531"/>
                    <a:gd name="connsiteY0" fmla="*/ 0 h 300545"/>
                    <a:gd name="connsiteX1" fmla="*/ 465319 w 775531"/>
                    <a:gd name="connsiteY1" fmla="*/ 58170 h 300545"/>
                    <a:gd name="connsiteX2" fmla="*/ 775531 w 775531"/>
                    <a:gd name="connsiteY2" fmla="*/ 300545 h 3005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5531" h="300545">
                      <a:moveTo>
                        <a:pt x="0" y="0"/>
                      </a:moveTo>
                      <a:cubicBezTo>
                        <a:pt x="168032" y="4039"/>
                        <a:pt x="336064" y="8079"/>
                        <a:pt x="465319" y="58170"/>
                      </a:cubicBezTo>
                      <a:cubicBezTo>
                        <a:pt x="594574" y="108261"/>
                        <a:pt x="775531" y="300545"/>
                        <a:pt x="775531" y="300545"/>
                      </a:cubicBezTo>
                    </a:path>
                  </a:pathLst>
                </a:custGeom>
                <a:ln w="19050" cmpd="sng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33" name="Freeform 11">
                  <a:extLst>
                    <a:ext uri="{FF2B5EF4-FFF2-40B4-BE49-F238E27FC236}">
                      <a16:creationId xmlns:a16="http://schemas.microsoft.com/office/drawing/2014/main" id="{C81032D7-6F47-260C-75AF-EF9FF1CDE6BE}"/>
                    </a:ext>
                  </a:extLst>
                </p:cNvPr>
                <p:cNvSpPr/>
                <p:nvPr/>
              </p:nvSpPr>
              <p:spPr>
                <a:xfrm>
                  <a:off x="4821362" y="3110145"/>
                  <a:ext cx="62671" cy="507846"/>
                </a:xfrm>
                <a:custGeom>
                  <a:avLst/>
                  <a:gdLst>
                    <a:gd name="connsiteX0" fmla="*/ 0 w 77864"/>
                    <a:gd name="connsiteY0" fmla="*/ 0 h 591395"/>
                    <a:gd name="connsiteX1" fmla="*/ 77553 w 77864"/>
                    <a:gd name="connsiteY1" fmla="*/ 310240 h 591395"/>
                    <a:gd name="connsiteX2" fmla="*/ 29082 w 77864"/>
                    <a:gd name="connsiteY2" fmla="*/ 591395 h 5913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864" h="591395">
                      <a:moveTo>
                        <a:pt x="0" y="0"/>
                      </a:moveTo>
                      <a:cubicBezTo>
                        <a:pt x="36353" y="105837"/>
                        <a:pt x="72706" y="211674"/>
                        <a:pt x="77553" y="310240"/>
                      </a:cubicBezTo>
                      <a:cubicBezTo>
                        <a:pt x="82400" y="408806"/>
                        <a:pt x="29082" y="591395"/>
                        <a:pt x="29082" y="591395"/>
                      </a:cubicBezTo>
                    </a:path>
                  </a:pathLst>
                </a:custGeom>
                <a:ln w="19050" cmpd="sng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87CCB837-5FCC-F913-3E36-486534757D7E}"/>
                    </a:ext>
                  </a:extLst>
                </p:cNvPr>
                <p:cNvCxnSpPr/>
                <p:nvPr/>
              </p:nvCxnSpPr>
              <p:spPr>
                <a:xfrm>
                  <a:off x="5458997" y="3373058"/>
                  <a:ext cx="292362" cy="428"/>
                </a:xfrm>
                <a:prstGeom prst="line">
                  <a:avLst/>
                </a:prstGeom>
                <a:ln w="1905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99D6B126-33C8-612D-4796-60EB60FB4226}"/>
                    </a:ext>
                  </a:extLst>
                </p:cNvPr>
                <p:cNvCxnSpPr/>
                <p:nvPr/>
              </p:nvCxnSpPr>
              <p:spPr>
                <a:xfrm>
                  <a:off x="4562717" y="3239668"/>
                  <a:ext cx="292362" cy="428"/>
                </a:xfrm>
                <a:prstGeom prst="line">
                  <a:avLst/>
                </a:prstGeom>
                <a:ln w="1905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500F9F66-FA5D-2997-86F2-C5440CF8570A}"/>
                    </a:ext>
                  </a:extLst>
                </p:cNvPr>
                <p:cNvCxnSpPr/>
                <p:nvPr/>
              </p:nvCxnSpPr>
              <p:spPr>
                <a:xfrm>
                  <a:off x="4581005" y="3501796"/>
                  <a:ext cx="292362" cy="428"/>
                </a:xfrm>
                <a:prstGeom prst="line">
                  <a:avLst/>
                </a:prstGeom>
                <a:ln w="1905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F4B9720F-1CBF-4300-6B76-788F873F9B18}"/>
                  </a:ext>
                </a:extLst>
              </p:cNvPr>
              <p:cNvGrpSpPr/>
              <p:nvPr/>
            </p:nvGrpSpPr>
            <p:grpSpPr>
              <a:xfrm>
                <a:off x="7422343" y="4252292"/>
                <a:ext cx="1959399" cy="703755"/>
                <a:chOff x="6571195" y="2039445"/>
                <a:chExt cx="1135676" cy="450786"/>
              </a:xfrm>
            </p:grpSpPr>
            <p:sp>
              <p:nvSpPr>
                <p:cNvPr id="38" name="Round Same Side Corner Rectangle 18">
                  <a:extLst>
                    <a:ext uri="{FF2B5EF4-FFF2-40B4-BE49-F238E27FC236}">
                      <a16:creationId xmlns:a16="http://schemas.microsoft.com/office/drawing/2014/main" id="{230DDA03-FE2C-D436-38F9-2B05EB6750BD}"/>
                    </a:ext>
                  </a:extLst>
                </p:cNvPr>
                <p:cNvSpPr/>
                <p:nvPr/>
              </p:nvSpPr>
              <p:spPr>
                <a:xfrm rot="5400000">
                  <a:off x="6910473" y="1993378"/>
                  <a:ext cx="450786" cy="54292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F9B3720E-7D23-F06B-4028-58ECCF549D50}"/>
                    </a:ext>
                  </a:extLst>
                </p:cNvPr>
                <p:cNvCxnSpPr/>
                <p:nvPr/>
              </p:nvCxnSpPr>
              <p:spPr>
                <a:xfrm>
                  <a:off x="7414509" y="2253346"/>
                  <a:ext cx="292362" cy="428"/>
                </a:xfrm>
                <a:prstGeom prst="line">
                  <a:avLst/>
                </a:prstGeom>
                <a:ln w="1905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F690A2C6-1967-EC48-DC7D-85EC4BB2C6B3}"/>
                    </a:ext>
                  </a:extLst>
                </p:cNvPr>
                <p:cNvCxnSpPr/>
                <p:nvPr/>
              </p:nvCxnSpPr>
              <p:spPr>
                <a:xfrm>
                  <a:off x="6572044" y="2143190"/>
                  <a:ext cx="292362" cy="428"/>
                </a:xfrm>
                <a:prstGeom prst="line">
                  <a:avLst/>
                </a:prstGeom>
                <a:ln w="1905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5B31D619-807C-7D10-A838-688C4FCA5E6A}"/>
                    </a:ext>
                  </a:extLst>
                </p:cNvPr>
                <p:cNvCxnSpPr/>
                <p:nvPr/>
              </p:nvCxnSpPr>
              <p:spPr>
                <a:xfrm>
                  <a:off x="6571195" y="2368742"/>
                  <a:ext cx="292362" cy="428"/>
                </a:xfrm>
                <a:prstGeom prst="line">
                  <a:avLst/>
                </a:prstGeom>
                <a:ln w="1905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CE981203-B340-7069-4E3A-F2BAB7082AE0}"/>
                </a:ext>
              </a:extLst>
            </p:cNvPr>
            <p:cNvSpPr/>
            <p:nvPr/>
          </p:nvSpPr>
          <p:spPr>
            <a:xfrm>
              <a:off x="8020321" y="1453896"/>
              <a:ext cx="2292079" cy="457200"/>
            </a:xfrm>
            <a:prstGeom prst="roundRect">
              <a:avLst>
                <a:gd name="adj" fmla="val 16782"/>
              </a:avLst>
            </a:prstGeom>
            <a:solidFill>
              <a:srgbClr val="CC99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/>
                <a:t>Dominant faults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3282EC34-BD0F-E090-E44B-A9B1DBBFF7A5}"/>
                </a:ext>
              </a:extLst>
            </p:cNvPr>
            <p:cNvSpPr txBox="1"/>
            <p:nvPr/>
          </p:nvSpPr>
          <p:spPr>
            <a:xfrm>
              <a:off x="10410953" y="3092412"/>
              <a:ext cx="139192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Output fault dominates input fault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51372B0F-A020-1BFC-1807-A1AF7269508E}"/>
                </a:ext>
              </a:extLst>
            </p:cNvPr>
            <p:cNvSpPr txBox="1"/>
            <p:nvPr/>
          </p:nvSpPr>
          <p:spPr>
            <a:xfrm>
              <a:off x="7324852" y="5303520"/>
              <a:ext cx="40670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Ignore input when testing for output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3719531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1F13EF-D8F6-78FC-FA36-5800E827A6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9B2DB-F169-447A-9E80-BDB948D25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Collapse or not collapse?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3E9ED2-4369-A81C-ED46-61D40EBB1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240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RTL not as easy to find equivalent and dominant faults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ISO26262 requires uniform random distribution and selection</a:t>
            </a:r>
          </a:p>
          <a:p>
            <a:pPr marL="457200" lvl="1" indent="0">
              <a:buNone/>
            </a:pPr>
            <a:r>
              <a:rPr lang="en-US" dirty="0"/>
              <a:t>Does collapsing faults change the fault distribution?</a:t>
            </a:r>
          </a:p>
          <a:p>
            <a:pPr marL="0" indent="0">
              <a:buNone/>
            </a:pPr>
            <a:r>
              <a:rPr lang="en-US" dirty="0"/>
              <a:t>Dominant faults collapsing requires the dominant fault to be tested</a:t>
            </a:r>
          </a:p>
          <a:p>
            <a:pPr marL="0" indent="0">
              <a:buNone/>
            </a:pPr>
            <a:r>
              <a:rPr lang="en-US" dirty="0"/>
              <a:t>Why collapse if only 4000-5000 faults are needed?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E30D094-67F8-31ED-335E-5FB2D1F12049}"/>
              </a:ext>
            </a:extLst>
          </p:cNvPr>
          <p:cNvSpPr txBox="1">
            <a:spLocks noChangeArrowheads="1"/>
          </p:cNvSpPr>
          <p:nvPr/>
        </p:nvSpPr>
        <p:spPr>
          <a:xfrm>
            <a:off x="1585817" y="2085707"/>
            <a:ext cx="2064339" cy="1169551"/>
          </a:xfrm>
          <a:prstGeom prst="rect">
            <a:avLst/>
          </a:prstGeom>
          <a:solidFill>
            <a:srgbClr val="D7EEFF"/>
          </a:solidFill>
          <a:ln/>
          <a:effectLst>
            <a:outerShdw dist="35921" dir="2700000" algn="ctr" rotWithShape="0">
              <a:schemeClr val="bg2"/>
            </a:outerShdw>
          </a:effectLst>
        </p:spPr>
        <p:txBody>
          <a:bodyPr wrap="square" lIns="182880" tIns="91440" rIns="0" bIns="91440">
            <a:spAutoFit/>
          </a:bodyPr>
          <a:lstStyle/>
          <a:p>
            <a:pPr lvl="0" algn="l">
              <a:spcBef>
                <a:spcPts val="0"/>
              </a:spcBef>
              <a:defRPr/>
            </a:pPr>
            <a:r>
              <a:rPr lang="en-US" sz="1600" b="1" kern="0" dirty="0">
                <a:latin typeface="Courier New" pitchFamily="49" charset="0"/>
              </a:rPr>
              <a:t>if ( a &gt; b ) </a:t>
            </a:r>
          </a:p>
          <a:p>
            <a:pPr lvl="0" algn="l">
              <a:spcBef>
                <a:spcPts val="0"/>
              </a:spcBef>
              <a:defRPr/>
            </a:pPr>
            <a:r>
              <a:rPr lang="en-US" sz="1600" b="1" kern="0" dirty="0">
                <a:latin typeface="Courier New" pitchFamily="49" charset="0"/>
              </a:rPr>
              <a:t>   q &lt;= c;</a:t>
            </a:r>
          </a:p>
          <a:p>
            <a:pPr lvl="0" algn="l">
              <a:spcBef>
                <a:spcPts val="0"/>
              </a:spcBef>
              <a:defRPr/>
            </a:pPr>
            <a:r>
              <a:rPr lang="en-US" sz="1600" b="1" kern="0" dirty="0">
                <a:latin typeface="Courier New" pitchFamily="49" charset="0"/>
              </a:rPr>
              <a:t>else</a:t>
            </a:r>
          </a:p>
          <a:p>
            <a:pPr lvl="0" algn="l">
              <a:spcBef>
                <a:spcPts val="0"/>
              </a:spcBef>
              <a:defRPr/>
            </a:pPr>
            <a:r>
              <a:rPr lang="en-US" sz="1600" b="1" kern="0" dirty="0">
                <a:latin typeface="Courier New" pitchFamily="49" charset="0"/>
              </a:rPr>
              <a:t>   q &lt;= d; </a:t>
            </a:r>
            <a:endParaRPr lang="en-GB" sz="1600" b="1" kern="0" dirty="0">
              <a:latin typeface="Courier New" pitchFamily="49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FB11A5FC-EFED-A4EB-6219-EEF70DA4134C}"/>
              </a:ext>
            </a:extLst>
          </p:cNvPr>
          <p:cNvSpPr/>
          <p:nvPr/>
        </p:nvSpPr>
        <p:spPr>
          <a:xfrm>
            <a:off x="354559" y="5412546"/>
            <a:ext cx="10934109" cy="6858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/>
              <a:t>Lesson: Fault collapsing probably violates the intent of random testing.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DC513BDD-A8FA-DF58-AAF9-BCCE51ADD0CC}"/>
              </a:ext>
            </a:extLst>
          </p:cNvPr>
          <p:cNvGrpSpPr/>
          <p:nvPr/>
        </p:nvGrpSpPr>
        <p:grpSpPr>
          <a:xfrm>
            <a:off x="4784077" y="1905612"/>
            <a:ext cx="2592370" cy="1474628"/>
            <a:chOff x="6035040" y="1630840"/>
            <a:chExt cx="2592370" cy="1474628"/>
          </a:xfrm>
        </p:grpSpPr>
        <p:cxnSp>
          <p:nvCxnSpPr>
            <p:cNvPr id="60" name="Connector: Elbow 59">
              <a:extLst>
                <a:ext uri="{FF2B5EF4-FFF2-40B4-BE49-F238E27FC236}">
                  <a16:creationId xmlns:a16="http://schemas.microsoft.com/office/drawing/2014/main" id="{2FF8FD5E-F1D7-B62A-254C-0A427B46A005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877605" y="2307035"/>
              <a:ext cx="337980" cy="499110"/>
            </a:xfrm>
            <a:prstGeom prst="bentConnector2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1" name="Freeform 132">
              <a:extLst>
                <a:ext uri="{FF2B5EF4-FFF2-40B4-BE49-F238E27FC236}">
                  <a16:creationId xmlns:a16="http://schemas.microsoft.com/office/drawing/2014/main" id="{D2BA5187-5CCC-075E-DB9F-45BAC20BE928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6253004" y="2561432"/>
              <a:ext cx="755809" cy="3322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14" y="0"/>
                </a:cxn>
                <a:cxn ang="0">
                  <a:pos x="482" y="68"/>
                </a:cxn>
                <a:cxn ang="0">
                  <a:pos x="552" y="0"/>
                </a:cxn>
                <a:cxn ang="0">
                  <a:pos x="966" y="0"/>
                </a:cxn>
                <a:cxn ang="0">
                  <a:pos x="691" y="345"/>
                </a:cxn>
                <a:cxn ang="0">
                  <a:pos x="275" y="345"/>
                </a:cxn>
                <a:cxn ang="0">
                  <a:pos x="0" y="0"/>
                </a:cxn>
              </a:cxnLst>
              <a:rect l="0" t="0" r="r" b="b"/>
              <a:pathLst>
                <a:path w="966" h="345">
                  <a:moveTo>
                    <a:pt x="0" y="0"/>
                  </a:moveTo>
                  <a:lnTo>
                    <a:pt x="414" y="0"/>
                  </a:lnTo>
                  <a:lnTo>
                    <a:pt x="482" y="68"/>
                  </a:lnTo>
                  <a:lnTo>
                    <a:pt x="552" y="0"/>
                  </a:lnTo>
                  <a:lnTo>
                    <a:pt x="966" y="0"/>
                  </a:lnTo>
                  <a:lnTo>
                    <a:pt x="691" y="345"/>
                  </a:lnTo>
                  <a:lnTo>
                    <a:pt x="275" y="3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GB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5304ECD0-B796-78E3-B48C-5617A55B5B3E}"/>
                </a:ext>
              </a:extLst>
            </p:cNvPr>
            <p:cNvSpPr txBox="1"/>
            <p:nvPr/>
          </p:nvSpPr>
          <p:spPr>
            <a:xfrm>
              <a:off x="6492240" y="253254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&gt;</a:t>
              </a:r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9DE4BCAD-EC49-409A-DE2A-A2B8877D246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44336" y="2559688"/>
              <a:ext cx="424074" cy="0"/>
            </a:xfrm>
            <a:prstGeom prst="line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E5854D47-E873-EAAE-EBE9-C7015EB32BA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35040" y="2976248"/>
              <a:ext cx="424074" cy="0"/>
            </a:xfrm>
            <a:prstGeom prst="line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AD328D4E-8AB1-E65F-BD73-08EADC1C9CA8}"/>
                </a:ext>
              </a:extLst>
            </p:cNvPr>
            <p:cNvSpPr txBox="1"/>
            <p:nvPr/>
          </p:nvSpPr>
          <p:spPr>
            <a:xfrm>
              <a:off x="6116320" y="2248060"/>
              <a:ext cx="2984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a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89B74EB3-9ACD-BBEF-5F35-7AC85C3CFE2A}"/>
                </a:ext>
              </a:extLst>
            </p:cNvPr>
            <p:cNvSpPr txBox="1"/>
            <p:nvPr/>
          </p:nvSpPr>
          <p:spPr>
            <a:xfrm>
              <a:off x="6106160" y="2664620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b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696503AF-D04A-7CA2-4820-3CE2C1E77612}"/>
                </a:ext>
              </a:extLst>
            </p:cNvPr>
            <p:cNvSpPr txBox="1"/>
            <p:nvPr/>
          </p:nvSpPr>
          <p:spPr>
            <a:xfrm>
              <a:off x="6852920" y="2657000"/>
              <a:ext cx="8611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err="1">
                  <a:solidFill>
                    <a:srgbClr val="7030A0"/>
                  </a:solidFill>
                </a:rPr>
                <a:t>a_gt_b</a:t>
              </a:r>
              <a:endParaRPr lang="en-US" b="1" i="1" dirty="0">
                <a:solidFill>
                  <a:srgbClr val="7030A0"/>
                </a:solidFill>
              </a:endParaRPr>
            </a:p>
          </p:txBody>
        </p:sp>
        <p:sp>
          <p:nvSpPr>
            <p:cNvPr id="68" name="Freeform 5">
              <a:extLst>
                <a:ext uri="{FF2B5EF4-FFF2-40B4-BE49-F238E27FC236}">
                  <a16:creationId xmlns:a16="http://schemas.microsoft.com/office/drawing/2014/main" id="{AEA7BB0C-CED8-0D2A-61A0-B85298EB4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2800" y="1804989"/>
              <a:ext cx="241300" cy="620712"/>
            </a:xfrm>
            <a:custGeom>
              <a:avLst/>
              <a:gdLst/>
              <a:ahLst/>
              <a:cxnLst>
                <a:cxn ang="0">
                  <a:pos x="0" y="2304"/>
                </a:cxn>
                <a:cxn ang="0">
                  <a:pos x="1440" y="2016"/>
                </a:cxn>
                <a:cxn ang="0">
                  <a:pos x="1440" y="288"/>
                </a:cxn>
                <a:cxn ang="0">
                  <a:pos x="0" y="0"/>
                </a:cxn>
                <a:cxn ang="0">
                  <a:pos x="0" y="2304"/>
                </a:cxn>
              </a:cxnLst>
              <a:rect l="0" t="0" r="r" b="b"/>
              <a:pathLst>
                <a:path w="1440" h="2304">
                  <a:moveTo>
                    <a:pt x="0" y="2304"/>
                  </a:moveTo>
                  <a:lnTo>
                    <a:pt x="1440" y="2016"/>
                  </a:lnTo>
                  <a:lnTo>
                    <a:pt x="1440" y="288"/>
                  </a:lnTo>
                  <a:lnTo>
                    <a:pt x="0" y="0"/>
                  </a:lnTo>
                  <a:lnTo>
                    <a:pt x="0" y="2304"/>
                  </a:lnTo>
                </a:path>
              </a:pathLst>
            </a:custGeom>
            <a:solidFill>
              <a:schemeClr val="bg1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GB" dirty="0"/>
            </a:p>
          </p:txBody>
        </p: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AA876A73-FF8C-6CBF-AE01-7E6FCC75B76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30136" y="1937388"/>
              <a:ext cx="424074" cy="0"/>
            </a:xfrm>
            <a:prstGeom prst="line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7B3845BE-0667-5EB0-E765-CC7A5CAD867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30136" y="2280288"/>
              <a:ext cx="424074" cy="0"/>
            </a:xfrm>
            <a:prstGeom prst="line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A8CF8352-C6A2-DC22-48BF-96AE67615BE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03236" y="2115188"/>
              <a:ext cx="424074" cy="0"/>
            </a:xfrm>
            <a:prstGeom prst="line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ED6BF04F-80AA-FC2E-8075-A9761C929A7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03336" y="2102488"/>
              <a:ext cx="424074" cy="0"/>
            </a:xfrm>
            <a:prstGeom prst="line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55E0A7BD-6BE5-0253-C81C-CA0CF1C0373D}"/>
                </a:ext>
              </a:extLst>
            </p:cNvPr>
            <p:cNvSpPr txBox="1"/>
            <p:nvPr/>
          </p:nvSpPr>
          <p:spPr>
            <a:xfrm>
              <a:off x="8280400" y="1790860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q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3F072734-D00D-765E-5A1B-29B83C6E4C95}"/>
                </a:ext>
              </a:extLst>
            </p:cNvPr>
            <p:cNvSpPr txBox="1"/>
            <p:nvPr/>
          </p:nvSpPr>
          <p:spPr>
            <a:xfrm>
              <a:off x="6817360" y="1630840"/>
              <a:ext cx="2808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c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FBA6CF7A-FEE5-6621-117E-781475D1F1F1}"/>
                </a:ext>
              </a:extLst>
            </p:cNvPr>
            <p:cNvSpPr txBox="1"/>
            <p:nvPr/>
          </p:nvSpPr>
          <p:spPr>
            <a:xfrm>
              <a:off x="6807200" y="1971200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d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B77EDE46-63EA-94E3-1D40-586DC1FAD27C}"/>
                </a:ext>
              </a:extLst>
            </p:cNvPr>
            <p:cNvSpPr txBox="1"/>
            <p:nvPr/>
          </p:nvSpPr>
          <p:spPr>
            <a:xfrm>
              <a:off x="7424420" y="1818800"/>
              <a:ext cx="3992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>
                  <a:solidFill>
                    <a:srgbClr val="7030A0"/>
                  </a:solidFill>
                </a:rPr>
                <a:t>cd</a:t>
              </a:r>
            </a:p>
          </p:txBody>
        </p:sp>
        <p:sp>
          <p:nvSpPr>
            <p:cNvPr id="72" name="Rectangle 41">
              <a:extLst>
                <a:ext uri="{FF2B5EF4-FFF2-40B4-BE49-F238E27FC236}">
                  <a16:creationId xmlns:a16="http://schemas.microsoft.com/office/drawing/2014/main" id="{56E24CAE-3A47-FF0A-E454-736D752B6D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5900" y="1981200"/>
              <a:ext cx="381000" cy="5207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0043" tIns="46863" rIns="90043" bIns="46863" anchor="ctr"/>
            <a:lstStyle/>
            <a:p>
              <a:endParaRPr lang="en-GB" dirty="0"/>
            </a:p>
          </p:txBody>
        </p:sp>
        <p:sp>
          <p:nvSpPr>
            <p:cNvPr id="74" name="Isosceles Triangle 73">
              <a:extLst>
                <a:ext uri="{FF2B5EF4-FFF2-40B4-BE49-F238E27FC236}">
                  <a16:creationId xmlns:a16="http://schemas.microsoft.com/office/drawing/2014/main" id="{C86839FA-DB7F-C936-6313-117E2F874F03}"/>
                </a:ext>
              </a:extLst>
            </p:cNvPr>
            <p:cNvSpPr/>
            <p:nvPr/>
          </p:nvSpPr>
          <p:spPr>
            <a:xfrm rot="5400000">
              <a:off x="7821930" y="2330450"/>
              <a:ext cx="109220" cy="81280"/>
            </a:xfrm>
            <a:prstGeom prst="triangle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0BC4BAEB-EE7F-0AE2-C18E-606FEE772073}"/>
              </a:ext>
            </a:extLst>
          </p:cNvPr>
          <p:cNvSpPr txBox="1"/>
          <p:nvPr/>
        </p:nvSpPr>
        <p:spPr>
          <a:xfrm>
            <a:off x="8512582" y="2355222"/>
            <a:ext cx="16996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internal signals?</a:t>
            </a:r>
          </a:p>
          <a:p>
            <a:r>
              <a:rPr lang="en-US" i="1" dirty="0"/>
              <a:t>gates?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813783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D01A0-F851-52CD-2D06-9BF08E29B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 proves independence</a:t>
            </a:r>
          </a:p>
        </p:txBody>
      </p:sp>
      <p:sp>
        <p:nvSpPr>
          <p:cNvPr id="96" name="Content Placeholder 95">
            <a:extLst>
              <a:ext uri="{FF2B5EF4-FFF2-40B4-BE49-F238E27FC236}">
                <a16:creationId xmlns:a16="http://schemas.microsoft.com/office/drawing/2014/main" id="{405CB41D-F17F-2146-7D87-918775EB11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89558" y="1825625"/>
            <a:ext cx="4664242" cy="391103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Design independence show by Fault Tree Analysis (FTA)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Formal COI proves data independence</a:t>
            </a:r>
          </a:p>
        </p:txBody>
      </p:sp>
      <p:pic>
        <p:nvPicPr>
          <p:cNvPr id="89" name="Picture 88">
            <a:extLst>
              <a:ext uri="{FF2B5EF4-FFF2-40B4-BE49-F238E27FC236}">
                <a16:creationId xmlns:a16="http://schemas.microsoft.com/office/drawing/2014/main" id="{2B506377-B417-497F-6F4E-45275ACDAA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7660" y="1723347"/>
            <a:ext cx="4871844" cy="34707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9" name="Rectangle 98">
            <a:extLst>
              <a:ext uri="{FF2B5EF4-FFF2-40B4-BE49-F238E27FC236}">
                <a16:creationId xmlns:a16="http://schemas.microsoft.com/office/drawing/2014/main" id="{D0EBE631-5BE2-463A-819D-05EFF70974E1}"/>
              </a:ext>
            </a:extLst>
          </p:cNvPr>
          <p:cNvSpPr/>
          <p:nvPr/>
        </p:nvSpPr>
        <p:spPr>
          <a:xfrm>
            <a:off x="354559" y="5412546"/>
            <a:ext cx="11069933" cy="6858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/>
              <a:t>Lesson: COI can prove independence when partitioning a safety element.</a:t>
            </a:r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43929197-C1D4-0A24-3F30-0C15A607B999}"/>
              </a:ext>
            </a:extLst>
          </p:cNvPr>
          <p:cNvGrpSpPr/>
          <p:nvPr/>
        </p:nvGrpSpPr>
        <p:grpSpPr>
          <a:xfrm>
            <a:off x="1470673" y="2501096"/>
            <a:ext cx="9184886" cy="3113818"/>
            <a:chOff x="1470673" y="2501096"/>
            <a:chExt cx="9184886" cy="3113818"/>
          </a:xfrm>
        </p:grpSpPr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3719EE0E-0F37-34F9-A436-CD29086F0CF1}"/>
                </a:ext>
              </a:extLst>
            </p:cNvPr>
            <p:cNvGrpSpPr/>
            <p:nvPr/>
          </p:nvGrpSpPr>
          <p:grpSpPr>
            <a:xfrm>
              <a:off x="1470673" y="2501096"/>
              <a:ext cx="5154462" cy="3113818"/>
              <a:chOff x="1470673" y="2501096"/>
              <a:chExt cx="5154462" cy="3113818"/>
            </a:xfrm>
          </p:grpSpPr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4F9E9323-811E-810F-2833-864EDA63E726}"/>
                  </a:ext>
                </a:extLst>
              </p:cNvPr>
              <p:cNvGrpSpPr/>
              <p:nvPr/>
            </p:nvGrpSpPr>
            <p:grpSpPr>
              <a:xfrm>
                <a:off x="2799687" y="2802767"/>
                <a:ext cx="3825448" cy="2812147"/>
                <a:chOff x="2799687" y="2668013"/>
                <a:chExt cx="3825448" cy="2812147"/>
              </a:xfrm>
              <a:solidFill>
                <a:schemeClr val="accent2">
                  <a:lumMod val="40000"/>
                  <a:lumOff val="60000"/>
                  <a:alpha val="35000"/>
                </a:schemeClr>
              </a:solidFill>
            </p:grpSpPr>
            <p:sp>
              <p:nvSpPr>
                <p:cNvPr id="92" name="Isosceles Triangle 91">
                  <a:extLst>
                    <a:ext uri="{FF2B5EF4-FFF2-40B4-BE49-F238E27FC236}">
                      <a16:creationId xmlns:a16="http://schemas.microsoft.com/office/drawing/2014/main" id="{2A916CC3-EF37-3848-C1CA-88BFF2255402}"/>
                    </a:ext>
                  </a:extLst>
                </p:cNvPr>
                <p:cNvSpPr/>
                <p:nvPr/>
              </p:nvSpPr>
              <p:spPr>
                <a:xfrm rot="6196356">
                  <a:off x="3716622" y="2843723"/>
                  <a:ext cx="2422836" cy="2850037"/>
                </a:xfrm>
                <a:prstGeom prst="triangle">
                  <a:avLst>
                    <a:gd name="adj" fmla="val 50426"/>
                  </a:avLst>
                </a:prstGeom>
                <a:solidFill>
                  <a:schemeClr val="accent4">
                    <a:lumMod val="60000"/>
                    <a:lumOff val="40000"/>
                    <a:alpha val="53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3" name="Isosceles Triangle 92">
                  <a:extLst>
                    <a:ext uri="{FF2B5EF4-FFF2-40B4-BE49-F238E27FC236}">
                      <a16:creationId xmlns:a16="http://schemas.microsoft.com/office/drawing/2014/main" id="{528D12A0-31E4-3C8F-3315-133FE200AF28}"/>
                    </a:ext>
                  </a:extLst>
                </p:cNvPr>
                <p:cNvSpPr/>
                <p:nvPr/>
              </p:nvSpPr>
              <p:spPr>
                <a:xfrm rot="8013413">
                  <a:off x="3952221" y="1515479"/>
                  <a:ext cx="1520380" cy="3825448"/>
                </a:xfrm>
                <a:prstGeom prst="triangle">
                  <a:avLst>
                    <a:gd name="adj" fmla="val 50426"/>
                  </a:avLst>
                </a:prstGeom>
                <a:solidFill>
                  <a:schemeClr val="accent4">
                    <a:lumMod val="60000"/>
                    <a:lumOff val="40000"/>
                    <a:alpha val="53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98" name="Isosceles Triangle 97">
                <a:extLst>
                  <a:ext uri="{FF2B5EF4-FFF2-40B4-BE49-F238E27FC236}">
                    <a16:creationId xmlns:a16="http://schemas.microsoft.com/office/drawing/2014/main" id="{E7470025-FFA7-0517-3101-496AA3DD36BB}"/>
                  </a:ext>
                </a:extLst>
              </p:cNvPr>
              <p:cNvSpPr/>
              <p:nvPr/>
            </p:nvSpPr>
            <p:spPr>
              <a:xfrm rot="6196356">
                <a:off x="3097863" y="873906"/>
                <a:ext cx="1753135" cy="5007515"/>
              </a:xfrm>
              <a:prstGeom prst="triangle">
                <a:avLst>
                  <a:gd name="adj" fmla="val 97104"/>
                </a:avLst>
              </a:prstGeom>
              <a:solidFill>
                <a:schemeClr val="accent4">
                  <a:lumMod val="60000"/>
                  <a:lumOff val="40000"/>
                  <a:alpha val="53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2" name="Rectangle 2">
              <a:extLst>
                <a:ext uri="{FF2B5EF4-FFF2-40B4-BE49-F238E27FC236}">
                  <a16:creationId xmlns:a16="http://schemas.microsoft.com/office/drawing/2014/main" id="{37EF31F3-201B-2EED-14F7-AC60D5179797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6340450" y="4647090"/>
              <a:ext cx="4315109" cy="430887"/>
            </a:xfrm>
            <a:prstGeom prst="rect">
              <a:avLst/>
            </a:prstGeom>
            <a:solidFill>
              <a:srgbClr val="D7EEFF"/>
            </a:solidFill>
            <a:ln/>
            <a:effectLst>
              <a:outerShdw dist="35921" dir="2700000" algn="ctr" rotWithShape="0">
                <a:schemeClr val="bg2"/>
              </a:outerShdw>
            </a:effectLst>
          </p:spPr>
          <p:txBody>
            <a:bodyPr wrap="square" lIns="182880" tIns="91440" rIns="0" bIns="91440">
              <a:spAutoFit/>
            </a:bodyPr>
            <a:lstStyle/>
            <a:p>
              <a:pPr lvl="0" algn="l">
                <a:spcBef>
                  <a:spcPts val="0"/>
                </a:spcBef>
                <a:defRPr/>
              </a:pPr>
              <a:r>
                <a:rPr lang="en-GB" sz="1600" b="1" kern="0" dirty="0">
                  <a:latin typeface="Courier New" pitchFamily="49" charset="0"/>
                </a:rPr>
                <a:t>cover property ( </a:t>
              </a:r>
              <a:r>
                <a:rPr lang="en-GB" sz="1600" b="1" i="1" kern="0" dirty="0" err="1">
                  <a:solidFill>
                    <a:srgbClr val="00B050"/>
                  </a:solidFill>
                  <a:latin typeface="Courier New" pitchFamily="49" charset="0"/>
                </a:rPr>
                <a:t>safety_output</a:t>
              </a:r>
              <a:r>
                <a:rPr lang="en-GB" sz="1600" b="1" i="1" kern="0" dirty="0">
                  <a:solidFill>
                    <a:srgbClr val="00B050"/>
                  </a:solidFill>
                  <a:latin typeface="Courier New" pitchFamily="49" charset="0"/>
                </a:rPr>
                <a:t> </a:t>
              </a:r>
              <a:r>
                <a:rPr lang="en-GB" sz="1600" b="1" kern="0" dirty="0">
                  <a:latin typeface="Courier New" pitchFamily="49" charset="0"/>
                </a:rPr>
                <a:t>);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52D48513-E80D-4945-9338-97F5A8EEE424}"/>
              </a:ext>
            </a:extLst>
          </p:cNvPr>
          <p:cNvSpPr txBox="1"/>
          <p:nvPr/>
        </p:nvSpPr>
        <p:spPr>
          <a:xfrm rot="16200000">
            <a:off x="270588" y="4021488"/>
            <a:ext cx="20269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</a:rPr>
              <a:t>OpenCores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 Ethernet MAC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140388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uiExpand="1" build="p"/>
      <p:bldP spid="9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59F17-CDC0-0E1C-05A3-EBBD07553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Fault campaign on RTL or gates?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8892479-3908-57ED-7F0A-7AF0F44989BD}"/>
                  </a:ext>
                </a:extLst>
              </p:cNvPr>
              <p:cNvSpPr txBox="1"/>
              <p:nvPr/>
            </p:nvSpPr>
            <p:spPr>
              <a:xfrm>
                <a:off x="962526" y="1848049"/>
                <a:ext cx="3377528" cy="7679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𝐷𝐶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𝑆𝑃𝐹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𝑅𝐹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=1 −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𝑆𝑃𝐹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𝑅𝐹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𝑎𝑙𝑙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8892479-3908-57ED-7F0A-7AF0F44989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526" y="1848049"/>
                <a:ext cx="3377528" cy="76790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8AE863C7-A641-13E7-049E-FDD2217680C7}"/>
              </a:ext>
            </a:extLst>
          </p:cNvPr>
          <p:cNvGrpSpPr/>
          <p:nvPr/>
        </p:nvGrpSpPr>
        <p:grpSpPr>
          <a:xfrm>
            <a:off x="3436218" y="2245788"/>
            <a:ext cx="5148981" cy="457200"/>
            <a:chOff x="3436219" y="2245788"/>
            <a:chExt cx="3848646" cy="457200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EB22E49C-B73D-F2B5-ED67-CC35D4A056E0}"/>
                </a:ext>
              </a:extLst>
            </p:cNvPr>
            <p:cNvCxnSpPr>
              <a:cxnSpLocks/>
              <a:stCxn id="8" idx="1"/>
              <a:endCxn id="14" idx="3"/>
            </p:cNvCxnSpPr>
            <p:nvPr/>
          </p:nvCxnSpPr>
          <p:spPr>
            <a:xfrm flipH="1" flipV="1">
              <a:off x="4100362" y="2473693"/>
              <a:ext cx="366401" cy="695"/>
            </a:xfrm>
            <a:prstGeom prst="straightConnector1">
              <a:avLst/>
            </a:prstGeom>
            <a:ln w="28575">
              <a:solidFill>
                <a:srgbClr val="CC99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A753CCA-53CF-22BA-DD9A-9C288896848C}"/>
                </a:ext>
              </a:extLst>
            </p:cNvPr>
            <p:cNvGrpSpPr/>
            <p:nvPr/>
          </p:nvGrpSpPr>
          <p:grpSpPr>
            <a:xfrm>
              <a:off x="3436219" y="2245788"/>
              <a:ext cx="3848646" cy="457200"/>
              <a:chOff x="3436219" y="2245788"/>
              <a:chExt cx="3848646" cy="457200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ABA7F4BA-FB12-6950-C2F3-B12AE722CEA6}"/>
                  </a:ext>
                </a:extLst>
              </p:cNvPr>
              <p:cNvSpPr/>
              <p:nvPr/>
            </p:nvSpPr>
            <p:spPr>
              <a:xfrm>
                <a:off x="4466763" y="2245788"/>
                <a:ext cx="2818102" cy="457200"/>
              </a:xfrm>
              <a:prstGeom prst="roundRect">
                <a:avLst>
                  <a:gd name="adj" fmla="val 16782"/>
                </a:avLst>
              </a:prstGeom>
              <a:solidFill>
                <a:srgbClr val="CC99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More faults → </a:t>
                </a:r>
                <a:r>
                  <a:rPr lang="en-US" sz="2200" dirty="0"/>
                  <a:t>greater</a:t>
                </a:r>
                <a:r>
                  <a:rPr lang="en-US" sz="2400" dirty="0"/>
                  <a:t> DC %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C51C80D-FC58-220B-3AB7-B3BBBB1587D8}"/>
                  </a:ext>
                </a:extLst>
              </p:cNvPr>
              <p:cNvSpPr/>
              <p:nvPr/>
            </p:nvSpPr>
            <p:spPr>
              <a:xfrm>
                <a:off x="3436219" y="2300438"/>
                <a:ext cx="664143" cy="346509"/>
              </a:xfrm>
              <a:prstGeom prst="rect">
                <a:avLst/>
              </a:prstGeom>
              <a:noFill/>
              <a:ln w="28575">
                <a:solidFill>
                  <a:srgbClr val="CC99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8BBDAB3-2AE5-F711-FFC6-98393310F704}"/>
              </a:ext>
            </a:extLst>
          </p:cNvPr>
          <p:cNvGrpSpPr/>
          <p:nvPr/>
        </p:nvGrpSpPr>
        <p:grpSpPr>
          <a:xfrm>
            <a:off x="9307629" y="696080"/>
            <a:ext cx="2404056" cy="2397202"/>
            <a:chOff x="9307629" y="696080"/>
            <a:chExt cx="2404056" cy="2397202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01A01DA-4CD4-42F6-CEC8-7F2BDD0EE5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347785" y="696080"/>
              <a:ext cx="2298784" cy="199753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5C603A2-36C8-2238-D3C5-48A778E9E2E6}"/>
                </a:ext>
              </a:extLst>
            </p:cNvPr>
            <p:cNvSpPr txBox="1"/>
            <p:nvPr/>
          </p:nvSpPr>
          <p:spPr>
            <a:xfrm>
              <a:off x="9307629" y="2723950"/>
              <a:ext cx="24040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>
                  <a:solidFill>
                    <a:schemeClr val="bg1">
                      <a:lumMod val="75000"/>
                    </a:schemeClr>
                  </a:solidFill>
                </a:rPr>
                <a:t>OpenCores</a:t>
              </a:r>
              <a:r>
                <a:rPr lang="en-US" i="1" dirty="0">
                  <a:solidFill>
                    <a:schemeClr val="bg1">
                      <a:lumMod val="75000"/>
                    </a:schemeClr>
                  </a:solidFill>
                </a:rPr>
                <a:t> SPI Example</a:t>
              </a: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BC4BDDBE-6622-EA18-271D-EACC801F583F}"/>
              </a:ext>
            </a:extLst>
          </p:cNvPr>
          <p:cNvSpPr/>
          <p:nvPr/>
        </p:nvSpPr>
        <p:spPr>
          <a:xfrm>
            <a:off x="1599218" y="5820536"/>
            <a:ext cx="8975070" cy="6858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/>
              <a:t>Lesson: RTL is more pessimistic than gates so just use RTL.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AF2DE6B7-DB66-0DBF-0013-6D9623C90C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5124525"/>
              </p:ext>
            </p:extLst>
          </p:nvPr>
        </p:nvGraphicFramePr>
        <p:xfrm>
          <a:off x="5093770" y="3137837"/>
          <a:ext cx="6666430" cy="205980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789630">
                  <a:extLst>
                    <a:ext uri="{9D8B030D-6E8A-4147-A177-3AD203B41FA5}">
                      <a16:colId xmlns:a16="http://schemas.microsoft.com/office/drawing/2014/main" val="3853894615"/>
                    </a:ext>
                  </a:extLst>
                </a:gridCol>
                <a:gridCol w="2273300">
                  <a:extLst>
                    <a:ext uri="{9D8B030D-6E8A-4147-A177-3AD203B41FA5}">
                      <a16:colId xmlns:a16="http://schemas.microsoft.com/office/drawing/2014/main" val="258258037"/>
                    </a:ext>
                  </a:extLst>
                </a:gridCol>
                <a:gridCol w="2603500">
                  <a:extLst>
                    <a:ext uri="{9D8B030D-6E8A-4147-A177-3AD203B41FA5}">
                      <a16:colId xmlns:a16="http://schemas.microsoft.com/office/drawing/2014/main" val="561354605"/>
                    </a:ext>
                  </a:extLst>
                </a:gridCol>
              </a:tblGrid>
              <a:tr h="433643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Fault Count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77261492"/>
                  </a:ext>
                </a:extLst>
              </a:tr>
              <a:tr h="433643"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RTL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Gates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576506483"/>
                  </a:ext>
                </a:extLst>
              </a:tr>
              <a:tr h="433643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2533</a:t>
                      </a: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26789</a:t>
                      </a:r>
                    </a:p>
                  </a:txBody>
                  <a:tcPr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93689394"/>
                  </a:ext>
                </a:extLst>
              </a:tr>
              <a:tr h="75887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Example: 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N</a:t>
                      </a:r>
                      <a:r>
                        <a:rPr lang="en-US" sz="1600" baseline="-25000" dirty="0"/>
                        <a:t>RF</a:t>
                      </a:r>
                      <a:r>
                        <a:rPr lang="en-US" sz="1600" dirty="0"/>
                        <a:t>= 100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DC = 1 - </a:t>
                      </a:r>
                      <a:r>
                        <a:rPr lang="en-US" sz="1600" u="sng" dirty="0"/>
                        <a:t>100 faults</a:t>
                      </a:r>
                      <a:r>
                        <a:rPr lang="en-US" sz="1600" dirty="0"/>
                        <a:t>  = 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96% </a:t>
                      </a:r>
                    </a:p>
                    <a:p>
                      <a:pPr algn="ctr"/>
                      <a:r>
                        <a:rPr lang="en-US" sz="1600" dirty="0"/>
                        <a:t>   2533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DC = 1 - </a:t>
                      </a:r>
                      <a:r>
                        <a:rPr lang="en-US" sz="1600" u="sng" dirty="0"/>
                        <a:t>100 faults</a:t>
                      </a:r>
                      <a:r>
                        <a:rPr lang="en-US" sz="1600" dirty="0"/>
                        <a:t>  = 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99.9%  </a:t>
                      </a:r>
                      <a:r>
                        <a:rPr lang="en-US" sz="1600" dirty="0"/>
                        <a:t>26789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23546686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1113142-DA58-FF1E-7913-5C67E9F2723A}"/>
                  </a:ext>
                </a:extLst>
              </p:cNvPr>
              <p:cNvSpPr txBox="1"/>
              <p:nvPr/>
            </p:nvSpPr>
            <p:spPr>
              <a:xfrm>
                <a:off x="837107" y="2935705"/>
                <a:ext cx="4497642" cy="1258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𝑆𝑃𝐹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     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𝑆𝑖𝑛𝑔𝑙𝑒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𝑃𝑜𝑖𝑛𝑡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𝐹𝑎𝑖𝑙𝑢𝑟𝑒</m:t>
                      </m:r>
                    </m:oMath>
                  </m:oMathPara>
                </a14:m>
                <a:endParaRPr lang="en-US" sz="2000" b="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𝑅𝐹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       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𝑅𝑒𝑠𝑖𝑑𝑢𝑎𝑙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𝐹𝑎𝑢𝑙𝑡𝑠</m:t>
                      </m:r>
                    </m:oMath>
                  </m:oMathPara>
                </a14:m>
                <a:endParaRPr lang="en-US" sz="2000" b="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𝑆𝑃𝐹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𝑅𝐹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𝑁𝑢𝑚𝑏𝑒𝑟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𝑆𝑃𝐹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𝑅𝐹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𝐹𝑎𝑢𝑙𝑡𝑠</m:t>
                      </m:r>
                    </m:oMath>
                  </m:oMathPara>
                </a14:m>
                <a:endParaRPr lang="en-US" sz="2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𝑎𝑙𝑙</m:t>
                          </m:r>
                        </m:sub>
                      </m:sSub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       =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All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safety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related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faults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1113142-DA58-FF1E-7913-5C67E9F272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107" y="2935705"/>
                <a:ext cx="4497642" cy="1258614"/>
              </a:xfrm>
              <a:prstGeom prst="rect">
                <a:avLst/>
              </a:prstGeom>
              <a:blipFill>
                <a:blip r:embed="rId10"/>
                <a:stretch>
                  <a:fillRect l="-1897" b="-7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CAE16BD-A616-CECA-BBE6-BAB7C0F66E46}"/>
              </a:ext>
            </a:extLst>
          </p:cNvPr>
          <p:cNvSpPr/>
          <p:nvPr/>
        </p:nvSpPr>
        <p:spPr>
          <a:xfrm>
            <a:off x="6736588" y="5140185"/>
            <a:ext cx="2674112" cy="457200"/>
          </a:xfrm>
          <a:prstGeom prst="roundRect">
            <a:avLst>
              <a:gd name="adj" fmla="val 16782"/>
            </a:avLst>
          </a:prstGeom>
          <a:solidFill>
            <a:srgbClr val="CC99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RTL more pessimistic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757171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E1EEB-F265-2D3D-C4B3-4FBAFE8EE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RTL okay?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124273-FC72-3200-41F1-A0B56EDEDC43}"/>
              </a:ext>
            </a:extLst>
          </p:cNvPr>
          <p:cNvSpPr txBox="1"/>
          <p:nvPr/>
        </p:nvSpPr>
        <p:spPr>
          <a:xfrm>
            <a:off x="952901" y="2108718"/>
            <a:ext cx="9740766" cy="1015663"/>
          </a:xfrm>
          <a:prstGeom prst="rect">
            <a:avLst/>
          </a:prstGeom>
          <a:solidFill>
            <a:srgbClr val="D7EE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91440" rIns="182880" bIns="91440" rtlCol="0">
            <a:spAutoFit/>
          </a:bodyPr>
          <a:lstStyle/>
          <a:p>
            <a:r>
              <a:rPr lang="en-US" sz="1800" b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Depending on the purpose, fault injection can be implemented at different abstraction levels (e.g., semiconductor component top-level, part or sub-part level, </a:t>
            </a:r>
            <a:r>
              <a:rPr lang="en-US" sz="1800" b="1" u="none" strike="noStrike" baseline="0" dirty="0">
                <a:solidFill>
                  <a:srgbClr val="00B050"/>
                </a:solidFill>
                <a:latin typeface="Times New Roman" panose="02020603050405020304" pitchFamily="18" charset="0"/>
              </a:rPr>
              <a:t>RTL</a:t>
            </a:r>
            <a:r>
              <a:rPr lang="en-US" sz="1800" b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etc.) A rationale for the abstraction level is provided.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44BC26-6807-1FE9-C5A8-36B2CB094AC6}"/>
              </a:ext>
            </a:extLst>
          </p:cNvPr>
          <p:cNvSpPr txBox="1"/>
          <p:nvPr/>
        </p:nvSpPr>
        <p:spPr>
          <a:xfrm>
            <a:off x="943276" y="3240145"/>
            <a:ext cx="9740766" cy="1569660"/>
          </a:xfrm>
          <a:prstGeom prst="rect">
            <a:avLst/>
          </a:prstGeom>
          <a:solidFill>
            <a:srgbClr val="D7EE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91440" rIns="182880" bIns="91440" rtlCol="0">
            <a:spAutoFit/>
          </a:bodyPr>
          <a:lstStyle/>
          <a:p>
            <a:r>
              <a:rPr lang="en-US" sz="1800" b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Selection of the abstraction level can also depend on the nature of the fault that is intended to be modelled by fault injection: the stuck-at fault can be injected at gate level netlist, whereas for bit-flips an </a:t>
            </a:r>
            <a:r>
              <a:rPr lang="en-US" sz="1800" b="1" u="none" strike="noStrike" baseline="0" dirty="0">
                <a:solidFill>
                  <a:srgbClr val="00B050"/>
                </a:solidFill>
                <a:latin typeface="Times New Roman" panose="02020603050405020304" pitchFamily="18" charset="0"/>
              </a:rPr>
              <a:t>RTL level abstraction is sufficient</a:t>
            </a:r>
            <a:r>
              <a:rPr lang="en-US" sz="1800" b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r"/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(ISO26262:2018-11, p.64)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611206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041055-1A52-9902-D9B7-1A2E4D3AA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Running a fault campaign with formal</a:t>
            </a:r>
          </a:p>
        </p:txBody>
      </p:sp>
    </p:spTree>
    <p:extLst>
      <p:ext uri="{BB962C8B-B14F-4D97-AF65-F5344CB8AC3E}">
        <p14:creationId xmlns:p14="http://schemas.microsoft.com/office/powerpoint/2010/main" val="32974213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A3265-8F6E-7C99-4634-1562A8638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Fault campaigns with formal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30354E2-1EE0-9564-C285-3AF5D64EB984}"/>
              </a:ext>
            </a:extLst>
          </p:cNvPr>
          <p:cNvGrpSpPr/>
          <p:nvPr/>
        </p:nvGrpSpPr>
        <p:grpSpPr>
          <a:xfrm>
            <a:off x="488117" y="1921694"/>
            <a:ext cx="3341003" cy="3595553"/>
            <a:chOff x="841201" y="1532393"/>
            <a:chExt cx="3341003" cy="359555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04EC9F5-9B3D-B844-076A-44D198249C23}"/>
                </a:ext>
              </a:extLst>
            </p:cNvPr>
            <p:cNvGrpSpPr/>
            <p:nvPr/>
          </p:nvGrpSpPr>
          <p:grpSpPr>
            <a:xfrm>
              <a:off x="2562869" y="1935698"/>
              <a:ext cx="1619335" cy="1701779"/>
              <a:chOff x="9085107" y="2474292"/>
              <a:chExt cx="1619335" cy="1701779"/>
            </a:xfrm>
          </p:grpSpPr>
          <p:sp>
            <p:nvSpPr>
              <p:cNvPr id="15" name="Rectangle 3">
                <a:extLst>
                  <a:ext uri="{FF2B5EF4-FFF2-40B4-BE49-F238E27FC236}">
                    <a16:creationId xmlns:a16="http://schemas.microsoft.com/office/drawing/2014/main" id="{CBF66EA3-13D2-0EDC-233C-33BB7E2685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85107" y="2474292"/>
                <a:ext cx="1619335" cy="1701779"/>
              </a:xfrm>
              <a:prstGeom prst="rect">
                <a:avLst/>
              </a:prstGeom>
              <a:solidFill>
                <a:srgbClr val="0081D8"/>
              </a:solidFill>
              <a:ln w="1905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tIns="182880" anchor="t"/>
              <a:lstStyle/>
              <a:p>
                <a:pPr algn="ctr">
                  <a:spcBef>
                    <a:spcPct val="0"/>
                  </a:spcBef>
                </a:pPr>
                <a:r>
                  <a:rPr lang="en-GB" sz="2400" dirty="0">
                    <a:solidFill>
                      <a:srgbClr val="FFFFFF"/>
                    </a:solidFill>
                  </a:rPr>
                  <a:t>DUT</a:t>
                </a:r>
              </a:p>
            </p:txBody>
          </p:sp>
          <p:sp>
            <p:nvSpPr>
              <p:cNvPr id="16" name="Rectangle 3">
                <a:extLst>
                  <a:ext uri="{FF2B5EF4-FFF2-40B4-BE49-F238E27FC236}">
                    <a16:creationId xmlns:a16="http://schemas.microsoft.com/office/drawing/2014/main" id="{EEFB8859-B0AC-EDC5-3586-A112DF7FB4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37506" y="3324293"/>
                <a:ext cx="1317849" cy="742447"/>
              </a:xfrm>
              <a:prstGeom prst="rect">
                <a:avLst/>
              </a:prstGeom>
              <a:solidFill>
                <a:srgbClr val="00B0F0"/>
              </a:solidFill>
              <a:ln w="1905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</a:pPr>
                <a:r>
                  <a:rPr lang="en-GB" sz="2400" dirty="0">
                    <a:solidFill>
                      <a:srgbClr val="FFFFFF"/>
                    </a:solidFill>
                  </a:rPr>
                  <a:t>Safety</a:t>
                </a:r>
              </a:p>
              <a:p>
                <a:pPr algn="ctr">
                  <a:spcBef>
                    <a:spcPct val="0"/>
                  </a:spcBef>
                </a:pPr>
                <a:r>
                  <a:rPr lang="en-GB" sz="2400" dirty="0">
                    <a:solidFill>
                      <a:srgbClr val="FFFFFF"/>
                    </a:solidFill>
                  </a:rPr>
                  <a:t>alarm</a:t>
                </a:r>
              </a:p>
            </p:txBody>
          </p:sp>
        </p:grp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0C1B780-8B9D-0961-BE35-B09A7627EBC4}"/>
                </a:ext>
              </a:extLst>
            </p:cNvPr>
            <p:cNvSpPr/>
            <p:nvPr/>
          </p:nvSpPr>
          <p:spPr>
            <a:xfrm>
              <a:off x="2169532" y="3757802"/>
              <a:ext cx="609600" cy="561975"/>
            </a:xfrm>
            <a:prstGeom prst="ellipse">
              <a:avLst/>
            </a:prstGeom>
            <a:solidFill>
              <a:srgbClr val="DCBC2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=</a:t>
              </a:r>
            </a:p>
          </p:txBody>
        </p:sp>
        <p:cxnSp>
          <p:nvCxnSpPr>
            <p:cNvPr id="12" name="Connector: Elbow 11">
              <a:extLst>
                <a:ext uri="{FF2B5EF4-FFF2-40B4-BE49-F238E27FC236}">
                  <a16:creationId xmlns:a16="http://schemas.microsoft.com/office/drawing/2014/main" id="{F8D1E35D-9408-606C-911D-D846DED23261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695402" y="3582769"/>
              <a:ext cx="390244" cy="485586"/>
            </a:xfrm>
            <a:prstGeom prst="bentConnector2">
              <a:avLst/>
            </a:prstGeom>
            <a:ln w="28575">
              <a:solidFill>
                <a:srgbClr val="DCBC2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or: Elbow 12">
              <a:extLst>
                <a:ext uri="{FF2B5EF4-FFF2-40B4-BE49-F238E27FC236}">
                  <a16:creationId xmlns:a16="http://schemas.microsoft.com/office/drawing/2014/main" id="{5995151F-B909-5CDF-6CE0-F892A3EA18DE}"/>
                </a:ext>
              </a:extLst>
            </p:cNvPr>
            <p:cNvCxnSpPr>
              <a:stCxn id="15" idx="2"/>
              <a:endCxn id="9" idx="6"/>
            </p:cNvCxnSpPr>
            <p:nvPr/>
          </p:nvCxnSpPr>
          <p:spPr>
            <a:xfrm rot="5400000">
              <a:off x="2875179" y="3541431"/>
              <a:ext cx="401313" cy="593405"/>
            </a:xfrm>
            <a:prstGeom prst="bentConnector2">
              <a:avLst/>
            </a:prstGeom>
            <a:ln w="28575">
              <a:solidFill>
                <a:srgbClr val="DCBC2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1C28017-944C-CDBE-4DD0-74B5AFAB41A9}"/>
                </a:ext>
              </a:extLst>
            </p:cNvPr>
            <p:cNvSpPr txBox="1"/>
            <p:nvPr/>
          </p:nvSpPr>
          <p:spPr>
            <a:xfrm>
              <a:off x="1670159" y="4296949"/>
              <a:ext cx="16570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i="1" dirty="0"/>
                <a:t>Sequential </a:t>
              </a:r>
              <a:br>
                <a:rPr lang="en-US" sz="2400" i="1" dirty="0"/>
              </a:br>
              <a:r>
                <a:rPr lang="en-US" sz="2400" i="1" dirty="0"/>
                <a:t>Equivalency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8EA694E-7B26-84DF-0CFF-496700D530B5}"/>
                </a:ext>
              </a:extLst>
            </p:cNvPr>
            <p:cNvGrpSpPr/>
            <p:nvPr/>
          </p:nvGrpSpPr>
          <p:grpSpPr>
            <a:xfrm>
              <a:off x="841201" y="1931667"/>
              <a:ext cx="1619335" cy="1701779"/>
              <a:chOff x="9085107" y="2462717"/>
              <a:chExt cx="1619335" cy="1701779"/>
            </a:xfrm>
          </p:grpSpPr>
          <p:sp>
            <p:nvSpPr>
              <p:cNvPr id="18" name="Rectangle 3">
                <a:extLst>
                  <a:ext uri="{FF2B5EF4-FFF2-40B4-BE49-F238E27FC236}">
                    <a16:creationId xmlns:a16="http://schemas.microsoft.com/office/drawing/2014/main" id="{57D8D600-A4DE-1F09-E2D1-AE030ABEBE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85107" y="2462717"/>
                <a:ext cx="1619335" cy="1701779"/>
              </a:xfrm>
              <a:prstGeom prst="rect">
                <a:avLst/>
              </a:prstGeom>
              <a:solidFill>
                <a:srgbClr val="0081D8"/>
              </a:solidFill>
              <a:ln w="1905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tIns="182880" anchor="t"/>
              <a:lstStyle/>
              <a:p>
                <a:pPr algn="ctr"/>
                <a:r>
                  <a:rPr lang="en-GB" sz="2400" dirty="0">
                    <a:solidFill>
                      <a:srgbClr val="FFFFFF"/>
                    </a:solidFill>
                  </a:rPr>
                  <a:t>DUT</a:t>
                </a:r>
              </a:p>
            </p:txBody>
          </p:sp>
          <p:sp>
            <p:nvSpPr>
              <p:cNvPr id="19" name="Rectangle 3">
                <a:extLst>
                  <a:ext uri="{FF2B5EF4-FFF2-40B4-BE49-F238E27FC236}">
                    <a16:creationId xmlns:a16="http://schemas.microsoft.com/office/drawing/2014/main" id="{13F9D150-4B61-7693-77D7-D7A24A20B3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37506" y="3304050"/>
                <a:ext cx="1317849" cy="751116"/>
              </a:xfrm>
              <a:prstGeom prst="rect">
                <a:avLst/>
              </a:prstGeom>
              <a:solidFill>
                <a:srgbClr val="00B0F0"/>
              </a:solidFill>
              <a:ln w="1905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</a:pPr>
                <a:r>
                  <a:rPr lang="en-GB" sz="2400" dirty="0">
                    <a:solidFill>
                      <a:srgbClr val="FFFFFF"/>
                    </a:solidFill>
                  </a:rPr>
                  <a:t>Safety</a:t>
                </a:r>
              </a:p>
              <a:p>
                <a:pPr algn="ctr">
                  <a:spcBef>
                    <a:spcPct val="0"/>
                  </a:spcBef>
                </a:pPr>
                <a:r>
                  <a:rPr lang="en-GB" sz="2400" dirty="0">
                    <a:solidFill>
                      <a:srgbClr val="FFFFFF"/>
                    </a:solidFill>
                  </a:rPr>
                  <a:t>alarm</a:t>
                </a:r>
              </a:p>
            </p:txBody>
          </p:sp>
        </p:grpSp>
        <p:sp>
          <p:nvSpPr>
            <p:cNvPr id="29" name="Lightning Bolt 28">
              <a:extLst>
                <a:ext uri="{FF2B5EF4-FFF2-40B4-BE49-F238E27FC236}">
                  <a16:creationId xmlns:a16="http://schemas.microsoft.com/office/drawing/2014/main" id="{1CCB881B-1DE9-9AF9-3788-6B6394947670}"/>
                </a:ext>
              </a:extLst>
            </p:cNvPr>
            <p:cNvSpPr/>
            <p:nvPr/>
          </p:nvSpPr>
          <p:spPr>
            <a:xfrm flipH="1">
              <a:off x="3818046" y="2155605"/>
              <a:ext cx="208229" cy="311590"/>
            </a:xfrm>
            <a:prstGeom prst="lightningBol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B44DAA3-B488-FA98-E599-4813D77FEFE4}"/>
                </a:ext>
              </a:extLst>
            </p:cNvPr>
            <p:cNvSpPr txBox="1"/>
            <p:nvPr/>
          </p:nvSpPr>
          <p:spPr>
            <a:xfrm>
              <a:off x="2823045" y="1542675"/>
              <a:ext cx="11148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solidFill>
                    <a:schemeClr val="bg1">
                      <a:lumMod val="75000"/>
                    </a:schemeClr>
                  </a:solidFill>
                </a:rPr>
                <a:t>Faulted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F4E0CF8-01CB-EF19-4048-BDDB1F6F8957}"/>
                </a:ext>
              </a:extLst>
            </p:cNvPr>
            <p:cNvSpPr txBox="1"/>
            <p:nvPr/>
          </p:nvSpPr>
          <p:spPr>
            <a:xfrm>
              <a:off x="1101378" y="1532393"/>
              <a:ext cx="11801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solidFill>
                    <a:schemeClr val="bg1">
                      <a:lumMod val="75000"/>
                    </a:schemeClr>
                  </a:solidFill>
                </a:rPr>
                <a:t>Original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EC5F132F-DD48-1B60-9F52-D456C13F17F8}"/>
              </a:ext>
            </a:extLst>
          </p:cNvPr>
          <p:cNvSpPr txBox="1"/>
          <p:nvPr/>
        </p:nvSpPr>
        <p:spPr>
          <a:xfrm>
            <a:off x="4182699" y="1412338"/>
            <a:ext cx="7658202" cy="3785652"/>
          </a:xfrm>
          <a:prstGeom prst="rect">
            <a:avLst/>
          </a:prstGeom>
          <a:solidFill>
            <a:srgbClr val="D7EE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rtlCol="0">
            <a:spAutoFit/>
          </a:bodyPr>
          <a:lstStyle/>
          <a:p>
            <a:pPr marL="0" marR="0" indent="0" algn="just"/>
            <a:r>
              <a:rPr lang="en-US" sz="1200" b="1" kern="12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module </a:t>
            </a:r>
            <a:r>
              <a:rPr lang="en-US" sz="1200" b="1" kern="12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fault_injector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(...);  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182880" algn="just"/>
            <a:r>
              <a:rPr lang="en-US" sz="1200" b="1" kern="12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default clocking </a:t>
            </a:r>
            <a:r>
              <a:rPr lang="en-US" sz="1200" b="1" kern="12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cb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@($global_clock); </a:t>
            </a:r>
            <a:r>
              <a:rPr lang="en-US" sz="1200" b="1" kern="12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endclocking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182880" algn="just"/>
            <a:r>
              <a:rPr lang="en-US" sz="1200" b="1" kern="12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bit [$clog2(N)-1:0] </a:t>
            </a:r>
            <a:r>
              <a:rPr lang="en-US" sz="1200" b="1" kern="1200" dirty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fault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'0;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182880" algn="just"/>
            <a:r>
              <a:rPr lang="en-US" sz="1200" b="1" kern="12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...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182880" algn="just"/>
            <a:r>
              <a:rPr lang="en-US" sz="1200" b="1" kern="12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always @($global_clock)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182880" algn="just"/>
            <a:r>
              <a:rPr lang="en-US" sz="1200" b="1" kern="12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if ( </a:t>
            </a:r>
            <a:r>
              <a:rPr lang="en-US" sz="1200" b="1" kern="1200" dirty="0">
                <a:solidFill>
                  <a:srgbClr val="A02B9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inject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) </a:t>
            </a:r>
            <a:r>
              <a:rPr lang="en-US" sz="1200" b="1" kern="1200" dirty="0">
                <a:solidFill>
                  <a:srgbClr val="00B05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injected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1;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182880" algn="just"/>
            <a:r>
              <a:rPr lang="en-US" sz="1200" b="1" kern="12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182880" algn="just"/>
            <a:r>
              <a:rPr lang="en-US" sz="1200" b="1" kern="12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kern="12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asm_stable_sf_fault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assume property ( </a:t>
            </a:r>
            <a:r>
              <a:rPr lang="en-US" sz="1200" b="1" kern="1200" dirty="0">
                <a:solidFill>
                  <a:srgbClr val="00B05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injected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|-&gt; $stable(</a:t>
            </a:r>
            <a:r>
              <a:rPr lang="en-US" sz="1200" b="1" kern="1200" dirty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fault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 );   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182880" algn="just"/>
            <a:r>
              <a:rPr lang="en-US" sz="1200" b="1" kern="12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kern="12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asm_delay_injection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assume property ( $fell(reset) |-&gt; !</a:t>
            </a:r>
            <a:r>
              <a:rPr lang="en-US" sz="1200" b="1" kern="1200" dirty="0">
                <a:solidFill>
                  <a:srgbClr val="A02B9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inject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[*START] );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182880" algn="just"/>
            <a:r>
              <a:rPr lang="en-US" sz="1200" b="1" kern="12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182880" algn="just"/>
            <a:r>
              <a:rPr lang="en-US" sz="1200" b="1" kern="12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always @($global_clock) begin       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182880" algn="just"/>
            <a:r>
              <a:rPr lang="en-US" sz="1200" b="1" kern="12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200" b="1" kern="1200" dirty="0">
                <a:solidFill>
                  <a:srgbClr val="0000F2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violated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1200" b="1" kern="1200" dirty="0">
                <a:solidFill>
                  <a:srgbClr val="00B05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injected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&amp;&amp; (  </a:t>
            </a:r>
            <a:r>
              <a:rPr lang="en-US" sz="1200" b="1" kern="12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original.output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!= </a:t>
            </a:r>
            <a:r>
              <a:rPr lang="en-US" sz="1200" b="1" kern="12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faulted.output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);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182880" algn="just"/>
            <a:r>
              <a:rPr lang="en-US" sz="1200" b="1" kern="12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200" b="1" kern="1200" dirty="0">
                <a:solidFill>
                  <a:srgbClr val="0000F2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detected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1200" b="1" kern="1200" dirty="0">
                <a:solidFill>
                  <a:srgbClr val="00B05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injected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&amp;&amp; ( !</a:t>
            </a:r>
            <a:r>
              <a:rPr lang="en-US" sz="1200" b="1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original</a:t>
            </a:r>
            <a:r>
              <a:rPr lang="en-US" sz="1200" b="1" kern="12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.error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&amp;&amp; </a:t>
            </a:r>
            <a:r>
              <a:rPr lang="en-US" sz="1200" b="1" kern="12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faulted.error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);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182880" algn="just"/>
            <a:r>
              <a:rPr lang="en-US" sz="1200" b="1" kern="12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end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182880" algn="just"/>
            <a:r>
              <a:rPr lang="en-US" sz="1200" b="1" kern="12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182880" algn="just"/>
            <a:r>
              <a:rPr lang="en-US" sz="1200" i="1" kern="1200" dirty="0">
                <a:solidFill>
                  <a:srgbClr val="A6A6A6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// Find residual fault(s)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182880" algn="just"/>
            <a:r>
              <a:rPr lang="en-US" sz="1200" b="1" kern="12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cov_res1: cover property (( </a:t>
            </a:r>
            <a:r>
              <a:rPr lang="en-US" sz="1200" b="1" kern="1200" dirty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fault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== 1 ) &amp;&amp; </a:t>
            </a:r>
            <a:r>
              <a:rPr lang="en-US" sz="1200" b="1" kern="1200" dirty="0">
                <a:solidFill>
                  <a:srgbClr val="0000F2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violated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&amp;&amp; !</a:t>
            </a:r>
            <a:r>
              <a:rPr lang="en-US" sz="1200" b="1" kern="1200" dirty="0">
                <a:solidFill>
                  <a:srgbClr val="00B05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detected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);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182880" algn="just"/>
            <a:r>
              <a:rPr lang="en-US" sz="1200" b="1" kern="12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cov_res2: cover property (( </a:t>
            </a:r>
            <a:r>
              <a:rPr lang="en-US" sz="1200" b="1" kern="1200" dirty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fault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== 2 ) &amp;&amp; </a:t>
            </a:r>
            <a:r>
              <a:rPr lang="en-US" sz="1200" b="1" kern="1200" dirty="0">
                <a:solidFill>
                  <a:srgbClr val="0000F2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violated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&amp;&amp; !</a:t>
            </a:r>
            <a:r>
              <a:rPr lang="en-US" sz="1200" b="1" kern="1200" dirty="0">
                <a:solidFill>
                  <a:srgbClr val="00B05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detected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); 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182880" algn="just"/>
            <a:r>
              <a:rPr lang="en-US" sz="1200" b="1" kern="12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...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just"/>
            <a:r>
              <a:rPr lang="en-US" sz="1200" b="1" kern="12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endmodule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BAAAD37-466C-ABAD-0ED7-D5C65BFBF355}"/>
              </a:ext>
            </a:extLst>
          </p:cNvPr>
          <p:cNvSpPr txBox="1"/>
          <p:nvPr/>
        </p:nvSpPr>
        <p:spPr>
          <a:xfrm>
            <a:off x="4182701" y="5267600"/>
            <a:ext cx="7646626" cy="461665"/>
          </a:xfrm>
          <a:prstGeom prst="rect">
            <a:avLst/>
          </a:prstGeom>
          <a:solidFill>
            <a:srgbClr val="D7EE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rtlCol="0">
            <a:spAutoFit/>
          </a:bodyPr>
          <a:lstStyle/>
          <a:p>
            <a:pPr marL="0" marR="0" indent="0" algn="just"/>
            <a:r>
              <a:rPr lang="en-US" sz="1200" i="1" dirty="0">
                <a:solidFill>
                  <a:srgbClr val="A6A6A6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 Pseudo-code - Tool directive for conditional cut point (sa0 fault injection)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just"/>
            <a:r>
              <a:rPr lang="en-US" sz="1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cut { </a:t>
            </a:r>
            <a:r>
              <a:rPr lang="en-US" sz="1200" b="1" i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impl</a:t>
            </a:r>
            <a:r>
              <a:rPr lang="en-US" sz="1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200" b="1" i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signal1 </a:t>
            </a:r>
            <a:r>
              <a:rPr lang="en-US" sz="1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 –</a:t>
            </a:r>
            <a:r>
              <a:rPr lang="en-US" sz="1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cond</a:t>
            </a:r>
            <a:r>
              <a:rPr lang="en-US" sz="1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{ </a:t>
            </a:r>
            <a:r>
              <a:rPr lang="en-US" sz="1200" b="1" dirty="0">
                <a:solidFill>
                  <a:srgbClr val="4EA72E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injected</a:t>
            </a:r>
            <a:r>
              <a:rPr lang="en-US" sz="1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&amp;&amp; </a:t>
            </a:r>
            <a:r>
              <a:rPr lang="en-US" sz="1200" b="1" dirty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fault</a:t>
            </a:r>
            <a:r>
              <a:rPr lang="en-US" sz="1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== 1 } –value 0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2920FD15-1F75-649D-2182-79DD3FFD864F}"/>
              </a:ext>
            </a:extLst>
          </p:cNvPr>
          <p:cNvSpPr/>
          <p:nvPr/>
        </p:nvSpPr>
        <p:spPr>
          <a:xfrm>
            <a:off x="9575801" y="1866901"/>
            <a:ext cx="2298700" cy="457200"/>
          </a:xfrm>
          <a:prstGeom prst="roundRect">
            <a:avLst>
              <a:gd name="adj" fmla="val 16782"/>
            </a:avLst>
          </a:prstGeom>
          <a:solidFill>
            <a:srgbClr val="CC99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/>
              <a:t>FuSa</a:t>
            </a:r>
            <a:r>
              <a:rPr lang="en-US" sz="2200" dirty="0"/>
              <a:t> app better!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687558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D9E93B-0486-3B2A-1E49-5E8ACE1DB5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104CEB8-6F5A-C801-2508-541046103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role of formal within functional safety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350DF6C-5AA5-D728-4A4C-EB19D79E9B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9079940"/>
              </p:ext>
            </p:extLst>
          </p:nvPr>
        </p:nvGraphicFramePr>
        <p:xfrm>
          <a:off x="3463235" y="1673822"/>
          <a:ext cx="5193748" cy="31343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193748">
                  <a:extLst>
                    <a:ext uri="{9D8B030D-6E8A-4147-A177-3AD203B41FA5}">
                      <a16:colId xmlns:a16="http://schemas.microsoft.com/office/drawing/2014/main" val="42299415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5. Product development at the hardware level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1815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5-5 Initiation of product development at the hardware level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67796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5-6 Specification of hardware safety requirements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506116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5-7 Hardware design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503403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5-8 Evaluation of the hardware architectural metrics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52349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5-9 Evaluation of the safety goal violations due to random hardware failures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444069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5-10 Hardware integration and testing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31438006"/>
                  </a:ext>
                </a:extLst>
              </a:tr>
            </a:tbl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BD8B5F0E-64A7-1B98-E861-C12FCC1229DC}"/>
              </a:ext>
            </a:extLst>
          </p:cNvPr>
          <p:cNvSpPr txBox="1"/>
          <p:nvPr/>
        </p:nvSpPr>
        <p:spPr>
          <a:xfrm>
            <a:off x="7136295" y="4850295"/>
            <a:ext cx="1878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(ISO26262-5)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B845211B-2E87-704B-8205-50F5A1A3D713}"/>
              </a:ext>
            </a:extLst>
          </p:cNvPr>
          <p:cNvGrpSpPr/>
          <p:nvPr/>
        </p:nvGrpSpPr>
        <p:grpSpPr>
          <a:xfrm>
            <a:off x="393701" y="1778000"/>
            <a:ext cx="8247380" cy="3775089"/>
            <a:chOff x="393701" y="1778000"/>
            <a:chExt cx="8247380" cy="377508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5374AD0-81FA-EDE3-0764-952E16AD70BD}"/>
                </a:ext>
              </a:extLst>
            </p:cNvPr>
            <p:cNvGrpSpPr/>
            <p:nvPr/>
          </p:nvGrpSpPr>
          <p:grpSpPr>
            <a:xfrm>
              <a:off x="393701" y="1778000"/>
              <a:ext cx="3055177" cy="3775089"/>
              <a:chOff x="393701" y="1778000"/>
              <a:chExt cx="3055177" cy="3775089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4C906B8-8EC6-5847-2FE4-A6B3870F7BC8}"/>
                  </a:ext>
                </a:extLst>
              </p:cNvPr>
              <p:cNvSpPr txBox="1"/>
              <p:nvPr/>
            </p:nvSpPr>
            <p:spPr>
              <a:xfrm>
                <a:off x="848140" y="3521764"/>
                <a:ext cx="2178417" cy="203132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en-US" i="1" dirty="0"/>
                  <a:t>Model checking</a:t>
                </a:r>
              </a:p>
              <a:p>
                <a:r>
                  <a:rPr lang="en-US" i="1" dirty="0"/>
                  <a:t>Equivalence checking</a:t>
                </a:r>
              </a:p>
              <a:p>
                <a:r>
                  <a:rPr lang="en-US" i="1" dirty="0"/>
                  <a:t>Super lint</a:t>
                </a:r>
              </a:p>
              <a:p>
                <a:r>
                  <a:rPr lang="en-US" i="1" dirty="0"/>
                  <a:t>Connectivity</a:t>
                </a:r>
              </a:p>
              <a:p>
                <a:r>
                  <a:rPr lang="en-US" i="1" dirty="0"/>
                  <a:t>X-propagation</a:t>
                </a:r>
              </a:p>
              <a:p>
                <a:r>
                  <a:rPr lang="en-US" i="1" dirty="0"/>
                  <a:t>Register checking</a:t>
                </a:r>
              </a:p>
              <a:p>
                <a:r>
                  <a:rPr lang="en-US" i="1" dirty="0"/>
                  <a:t>…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17DF93E-AF49-1E60-82F1-C24CA422F42B}"/>
                  </a:ext>
                </a:extLst>
              </p:cNvPr>
              <p:cNvSpPr txBox="1"/>
              <p:nvPr/>
            </p:nvSpPr>
            <p:spPr>
              <a:xfrm>
                <a:off x="725558" y="3089413"/>
                <a:ext cx="22915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Functional verification</a:t>
                </a:r>
              </a:p>
            </p:txBody>
          </p: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C75B7DDC-140B-3481-E29E-587C7856733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941982" y="3263349"/>
                <a:ext cx="506896" cy="0"/>
              </a:xfrm>
              <a:prstGeom prst="straightConnector1">
                <a:avLst/>
              </a:prstGeom>
              <a:ln w="28575">
                <a:solidFill>
                  <a:srgbClr val="DCBC20"/>
                </a:solidFill>
                <a:tailEnd type="triangl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Connector: Elbow 7">
                <a:extLst>
                  <a:ext uri="{FF2B5EF4-FFF2-40B4-BE49-F238E27FC236}">
                    <a16:creationId xmlns:a16="http://schemas.microsoft.com/office/drawing/2014/main" id="{1B66DFF9-3E68-2460-B5E9-81DEEF027312}"/>
                  </a:ext>
                </a:extLst>
              </p:cNvPr>
              <p:cNvCxnSpPr>
                <a:cxnSpLocks/>
                <a:stCxn id="13" idx="1"/>
                <a:endCxn id="17" idx="1"/>
              </p:cNvCxnSpPr>
              <p:nvPr/>
            </p:nvCxnSpPr>
            <p:spPr>
              <a:xfrm rot="10800000" flipH="1" flipV="1">
                <a:off x="725558" y="3274079"/>
                <a:ext cx="122582" cy="1263348"/>
              </a:xfrm>
              <a:prstGeom prst="bentConnector3">
                <a:avLst>
                  <a:gd name="adj1" fmla="val -186487"/>
                </a:avLst>
              </a:prstGeom>
              <a:ln w="28575">
                <a:solidFill>
                  <a:srgbClr val="DCBC2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Flowchart: Alternate Process 22">
                <a:extLst>
                  <a:ext uri="{FF2B5EF4-FFF2-40B4-BE49-F238E27FC236}">
                    <a16:creationId xmlns:a16="http://schemas.microsoft.com/office/drawing/2014/main" id="{785C284E-788E-573A-DF4C-D8ED38BC1642}"/>
                  </a:ext>
                </a:extLst>
              </p:cNvPr>
              <p:cNvSpPr/>
              <p:nvPr/>
            </p:nvSpPr>
            <p:spPr>
              <a:xfrm>
                <a:off x="393701" y="1778000"/>
                <a:ext cx="2578100" cy="453136"/>
              </a:xfrm>
              <a:prstGeom prst="flowChartAlternateProcess">
                <a:avLst/>
              </a:prstGeom>
              <a:solidFill>
                <a:srgbClr val="DCBC20"/>
              </a:solidFill>
              <a:ln>
                <a:solidFill>
                  <a:srgbClr val="DCBC2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/>
                  <a:t>Systematic failures</a:t>
                </a:r>
              </a:p>
            </p:txBody>
          </p:sp>
        </p:grp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B56BCE36-ED18-B4FD-C549-52934EE4ED7F}"/>
                </a:ext>
              </a:extLst>
            </p:cNvPr>
            <p:cNvSpPr/>
            <p:nvPr/>
          </p:nvSpPr>
          <p:spPr>
            <a:xfrm>
              <a:off x="3457185" y="3062688"/>
              <a:ext cx="5183896" cy="352541"/>
            </a:xfrm>
            <a:prstGeom prst="rect">
              <a:avLst/>
            </a:prstGeom>
            <a:noFill/>
            <a:ln w="28575">
              <a:solidFill>
                <a:srgbClr val="DCBC2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6951196B-08BE-7B18-8F27-019425AB96AD}"/>
              </a:ext>
            </a:extLst>
          </p:cNvPr>
          <p:cNvGrpSpPr/>
          <p:nvPr/>
        </p:nvGrpSpPr>
        <p:grpSpPr>
          <a:xfrm>
            <a:off x="3457185" y="1773936"/>
            <a:ext cx="7960115" cy="3532550"/>
            <a:chOff x="3457185" y="1773936"/>
            <a:chExt cx="7960115" cy="353255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543A1E4-8AE0-DDCE-10BE-7DE36732E10B}"/>
                </a:ext>
              </a:extLst>
            </p:cNvPr>
            <p:cNvGrpSpPr/>
            <p:nvPr/>
          </p:nvGrpSpPr>
          <p:grpSpPr>
            <a:xfrm>
              <a:off x="8650357" y="1773936"/>
              <a:ext cx="2766943" cy="3532550"/>
              <a:chOff x="8650357" y="1773936"/>
              <a:chExt cx="2766943" cy="3532550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69074D7-0E3F-B8D4-8643-E75015E539D3}"/>
                  </a:ext>
                </a:extLst>
              </p:cNvPr>
              <p:cNvSpPr txBox="1"/>
              <p:nvPr/>
            </p:nvSpPr>
            <p:spPr>
              <a:xfrm>
                <a:off x="9293087" y="4383156"/>
                <a:ext cx="1864678" cy="92333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en-US" i="1" dirty="0"/>
                  <a:t>Fault pruning</a:t>
                </a:r>
              </a:p>
              <a:p>
                <a:r>
                  <a:rPr lang="en-US" i="1" dirty="0"/>
                  <a:t>Fault injection</a:t>
                </a:r>
              </a:p>
              <a:p>
                <a:r>
                  <a:rPr lang="en-US" i="1" dirty="0"/>
                  <a:t>Fault propagation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4CCF6F7-3DF3-6DCD-FFBF-0B5C016B4F2A}"/>
                  </a:ext>
                </a:extLst>
              </p:cNvPr>
              <p:cNvSpPr txBox="1"/>
              <p:nvPr/>
            </p:nvSpPr>
            <p:spPr>
              <a:xfrm>
                <a:off x="9216887" y="3899451"/>
                <a:ext cx="21419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Random fault testing</a:t>
                </a:r>
              </a:p>
            </p:txBody>
          </p: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A7B7C4FB-39E7-9846-6A6C-1434433B4234}"/>
                  </a:ext>
                </a:extLst>
              </p:cNvPr>
              <p:cNvCxnSpPr>
                <a:cxnSpLocks/>
                <a:endCxn id="14" idx="1"/>
              </p:cNvCxnSpPr>
              <p:nvPr/>
            </p:nvCxnSpPr>
            <p:spPr>
              <a:xfrm flipV="1">
                <a:off x="8650357" y="4084117"/>
                <a:ext cx="566530" cy="4179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triangl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nector: Elbow 11">
                <a:extLst>
                  <a:ext uri="{FF2B5EF4-FFF2-40B4-BE49-F238E27FC236}">
                    <a16:creationId xmlns:a16="http://schemas.microsoft.com/office/drawing/2014/main" id="{9960DAC7-FD82-89BF-1F23-B657AD426025}"/>
                  </a:ext>
                </a:extLst>
              </p:cNvPr>
              <p:cNvCxnSpPr>
                <a:cxnSpLocks/>
                <a:stCxn id="14" idx="3"/>
                <a:endCxn id="16" idx="3"/>
              </p:cNvCxnSpPr>
              <p:nvPr/>
            </p:nvCxnSpPr>
            <p:spPr>
              <a:xfrm flipH="1">
                <a:off x="11157765" y="4084117"/>
                <a:ext cx="201119" cy="760704"/>
              </a:xfrm>
              <a:prstGeom prst="bentConnector3">
                <a:avLst>
                  <a:gd name="adj1" fmla="val -113664"/>
                </a:avLst>
              </a:prstGeom>
              <a:ln w="28575">
                <a:solidFill>
                  <a:srgbClr val="00206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Flowchart: Alternate Process 23">
                <a:extLst>
                  <a:ext uri="{FF2B5EF4-FFF2-40B4-BE49-F238E27FC236}">
                    <a16:creationId xmlns:a16="http://schemas.microsoft.com/office/drawing/2014/main" id="{2E50E532-B785-4BCA-80E7-726BA690A653}"/>
                  </a:ext>
                </a:extLst>
              </p:cNvPr>
              <p:cNvSpPr/>
              <p:nvPr/>
            </p:nvSpPr>
            <p:spPr>
              <a:xfrm>
                <a:off x="9139583" y="1773936"/>
                <a:ext cx="2277717" cy="457200"/>
              </a:xfrm>
              <a:prstGeom prst="flowChartAlternateProcess">
                <a:avLst/>
              </a:prstGeom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/>
                  <a:t>Random failures</a:t>
                </a:r>
              </a:p>
            </p:txBody>
          </p:sp>
        </p:grp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19EC0351-B9F4-4541-9DD9-303A98EB6326}"/>
                </a:ext>
              </a:extLst>
            </p:cNvPr>
            <p:cNvSpPr/>
            <p:nvPr/>
          </p:nvSpPr>
          <p:spPr>
            <a:xfrm>
              <a:off x="3457185" y="3813445"/>
              <a:ext cx="5191516" cy="613775"/>
            </a:xfrm>
            <a:prstGeom prst="rect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3328327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8D935-C6CE-E3D6-433E-9962EB7F2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 it simple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278D18-7EB7-80A5-7928-A2ECE2337F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ISO26262 requires testing "normal operating modes" and "conditions"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dirty="0">
                <a:sym typeface="Symbol" panose="05050102010706020507" pitchFamily="18" charset="2"/>
              </a:rPr>
              <a:t>Constraint formal to reduce state space complexity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dirty="0">
                <a:sym typeface="Symbol" panose="05050102010706020507" pitchFamily="18" charset="2"/>
              </a:rPr>
              <a:t>More likely to converge on results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D63CC0-436D-EF50-F56D-6A9A27F4991E}"/>
              </a:ext>
            </a:extLst>
          </p:cNvPr>
          <p:cNvSpPr/>
          <p:nvPr/>
        </p:nvSpPr>
        <p:spPr>
          <a:xfrm>
            <a:off x="1236952" y="4623341"/>
            <a:ext cx="9355601" cy="6858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/>
              <a:t>Lesson: Constraint formal to normal modes and conditions.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081976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9D89C83-1F94-46D4-37D5-337FA4080D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98730"/>
              </p:ext>
            </p:extLst>
          </p:nvPr>
        </p:nvGraphicFramePr>
        <p:xfrm>
          <a:off x="873018" y="2025285"/>
          <a:ext cx="5031288" cy="29667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{7DF18680-E054-41AD-8BC1-D1AEF772440D}</a:tableStyleId>
              </a:tblPr>
              <a:tblGrid>
                <a:gridCol w="1018784">
                  <a:extLst>
                    <a:ext uri="{9D8B030D-6E8A-4147-A177-3AD203B41FA5}">
                      <a16:colId xmlns:a16="http://schemas.microsoft.com/office/drawing/2014/main" val="1189764233"/>
                    </a:ext>
                  </a:extLst>
                </a:gridCol>
                <a:gridCol w="4012504">
                  <a:extLst>
                    <a:ext uri="{9D8B030D-6E8A-4147-A177-3AD203B41FA5}">
                      <a16:colId xmlns:a16="http://schemas.microsoft.com/office/drawing/2014/main" val="23007066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Status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Node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29073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dut.p_wbspi.wb_dat_o</a:t>
                      </a:r>
                      <a:r>
                        <a:rPr lang="en-US" dirty="0"/>
                        <a:t>[0]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40352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dut.p_wbspi.wb_dat_o</a:t>
                      </a:r>
                      <a:r>
                        <a:rPr lang="en-US" dirty="0"/>
                        <a:t>[1]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35419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dut.p_wbspi.wb_dat_o</a:t>
                      </a:r>
                      <a:r>
                        <a:rPr lang="en-US" dirty="0"/>
                        <a:t>[1]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21584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dut.p_wbspi.shift.data</a:t>
                      </a:r>
                      <a:r>
                        <a:rPr lang="en-US" dirty="0"/>
                        <a:t>[0]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38729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dut.p_wbspi.shift.data</a:t>
                      </a:r>
                      <a:r>
                        <a:rPr lang="en-US" dirty="0"/>
                        <a:t>[1]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00410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dut.p_wbspi.shift.data</a:t>
                      </a:r>
                      <a:r>
                        <a:rPr lang="en-US" dirty="0"/>
                        <a:t>[2]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25678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…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62307501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7DEC5BD-0103-C30D-6671-88306C1EF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formal friendly faults</a:t>
            </a:r>
          </a:p>
        </p:txBody>
      </p:sp>
      <p:pic>
        <p:nvPicPr>
          <p:cNvPr id="6" name="Graphic 5" descr="Checkmark with solid fill">
            <a:extLst>
              <a:ext uri="{FF2B5EF4-FFF2-40B4-BE49-F238E27FC236}">
                <a16:creationId xmlns:a16="http://schemas.microsoft.com/office/drawing/2014/main" id="{5734B3C4-E8AD-CF0E-8262-925F1A15A7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98715" y="2365932"/>
            <a:ext cx="454068" cy="454068"/>
          </a:xfrm>
          <a:prstGeom prst="rect">
            <a:avLst/>
          </a:prstGeom>
        </p:spPr>
      </p:pic>
      <p:pic>
        <p:nvPicPr>
          <p:cNvPr id="8" name="Graphic 7" descr="Checkmark with solid fill">
            <a:extLst>
              <a:ext uri="{FF2B5EF4-FFF2-40B4-BE49-F238E27FC236}">
                <a16:creationId xmlns:a16="http://schemas.microsoft.com/office/drawing/2014/main" id="{74481EA0-E7ED-344D-1245-202278E085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91749" y="2725695"/>
            <a:ext cx="454068" cy="454068"/>
          </a:xfrm>
          <a:prstGeom prst="rect">
            <a:avLst/>
          </a:prstGeom>
        </p:spPr>
      </p:pic>
      <p:pic>
        <p:nvPicPr>
          <p:cNvPr id="9" name="Graphic 8" descr="Checkmark with solid fill">
            <a:extLst>
              <a:ext uri="{FF2B5EF4-FFF2-40B4-BE49-F238E27FC236}">
                <a16:creationId xmlns:a16="http://schemas.microsoft.com/office/drawing/2014/main" id="{18B42E7E-274D-2ECD-E104-FC0E4B6246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99417" y="3091038"/>
            <a:ext cx="454068" cy="454068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EE5DD686-3AD8-E5AC-54DA-C685F61B054A}"/>
              </a:ext>
            </a:extLst>
          </p:cNvPr>
          <p:cNvGrpSpPr/>
          <p:nvPr/>
        </p:nvGrpSpPr>
        <p:grpSpPr>
          <a:xfrm>
            <a:off x="5973777" y="3521799"/>
            <a:ext cx="1799466" cy="1484767"/>
            <a:chOff x="5973777" y="3521799"/>
            <a:chExt cx="1799466" cy="1484767"/>
          </a:xfrm>
        </p:grpSpPr>
        <p:sp>
          <p:nvSpPr>
            <p:cNvPr id="15" name="Right Brace 14">
              <a:extLst>
                <a:ext uri="{FF2B5EF4-FFF2-40B4-BE49-F238E27FC236}">
                  <a16:creationId xmlns:a16="http://schemas.microsoft.com/office/drawing/2014/main" id="{6CE17E3C-3B48-FDA6-C47A-AD6011BFCB69}"/>
                </a:ext>
              </a:extLst>
            </p:cNvPr>
            <p:cNvSpPr/>
            <p:nvPr/>
          </p:nvSpPr>
          <p:spPr>
            <a:xfrm>
              <a:off x="5973777" y="3521799"/>
              <a:ext cx="310896" cy="1484767"/>
            </a:xfrm>
            <a:prstGeom prst="rightBrace">
              <a:avLst/>
            </a:prstGeom>
            <a:ln w="28575">
              <a:solidFill>
                <a:srgbClr val="CC99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93D379D-4FB9-EA1C-2B54-7C0D656D9FE9}"/>
                </a:ext>
              </a:extLst>
            </p:cNvPr>
            <p:cNvSpPr txBox="1"/>
            <p:nvPr/>
          </p:nvSpPr>
          <p:spPr>
            <a:xfrm>
              <a:off x="6319319" y="3929204"/>
              <a:ext cx="14539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Ignore </a:t>
              </a:r>
            </a:p>
            <a:p>
              <a:r>
                <a:rPr lang="en-US" i="1" dirty="0" err="1"/>
                <a:t>inconclusives</a:t>
              </a:r>
              <a:r>
                <a:rPr lang="en-US" i="1" dirty="0"/>
                <a:t> 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042E1F9-1471-AFBB-21D6-50C9374A6D53}"/>
              </a:ext>
            </a:extLst>
          </p:cNvPr>
          <p:cNvGrpSpPr/>
          <p:nvPr/>
        </p:nvGrpSpPr>
        <p:grpSpPr>
          <a:xfrm>
            <a:off x="5975287" y="2399169"/>
            <a:ext cx="1976033" cy="1086416"/>
            <a:chOff x="5975287" y="2399169"/>
            <a:chExt cx="1976033" cy="1086416"/>
          </a:xfrm>
        </p:grpSpPr>
        <p:sp>
          <p:nvSpPr>
            <p:cNvPr id="14" name="Right Brace 13">
              <a:extLst>
                <a:ext uri="{FF2B5EF4-FFF2-40B4-BE49-F238E27FC236}">
                  <a16:creationId xmlns:a16="http://schemas.microsoft.com/office/drawing/2014/main" id="{1292AF93-BCF1-2963-DA04-DBA01D91AAD3}"/>
                </a:ext>
              </a:extLst>
            </p:cNvPr>
            <p:cNvSpPr/>
            <p:nvPr/>
          </p:nvSpPr>
          <p:spPr>
            <a:xfrm>
              <a:off x="5975287" y="2399169"/>
              <a:ext cx="307818" cy="1086416"/>
            </a:xfrm>
            <a:prstGeom prst="rightBrace">
              <a:avLst/>
            </a:prstGeom>
            <a:ln w="28575">
              <a:solidFill>
                <a:srgbClr val="CC99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476877D-E2D7-E060-17F2-9E3F20E04C44}"/>
                </a:ext>
              </a:extLst>
            </p:cNvPr>
            <p:cNvSpPr txBox="1"/>
            <p:nvPr/>
          </p:nvSpPr>
          <p:spPr>
            <a:xfrm>
              <a:off x="6354023" y="2614943"/>
              <a:ext cx="159729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Sample formal </a:t>
              </a:r>
              <a:br>
                <a:rPr lang="en-US" i="1" dirty="0"/>
              </a:br>
              <a:r>
                <a:rPr lang="en-US" i="1" dirty="0"/>
                <a:t>friendly faults</a:t>
              </a: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A49D53AF-C571-7F8B-4E5F-AEF9AF89D780}"/>
              </a:ext>
            </a:extLst>
          </p:cNvPr>
          <p:cNvSpPr/>
          <p:nvPr/>
        </p:nvSpPr>
        <p:spPr>
          <a:xfrm>
            <a:off x="2001593" y="5524915"/>
            <a:ext cx="7943261" cy="6858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/>
              <a:t>Lesson: Never "cherry pick" formal friendly faults.</a:t>
            </a:r>
          </a:p>
        </p:txBody>
      </p:sp>
      <p:pic>
        <p:nvPicPr>
          <p:cNvPr id="29" name="Graphic 28" descr="No sign with solid fill">
            <a:extLst>
              <a:ext uri="{FF2B5EF4-FFF2-40B4-BE49-F238E27FC236}">
                <a16:creationId xmlns:a16="http://schemas.microsoft.com/office/drawing/2014/main" id="{7E4FD162-8C1B-7C8E-CFF2-C73BE246E5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8844" y="3496901"/>
            <a:ext cx="398352" cy="398352"/>
          </a:xfrm>
          <a:prstGeom prst="rect">
            <a:avLst/>
          </a:prstGeom>
        </p:spPr>
      </p:pic>
      <p:pic>
        <p:nvPicPr>
          <p:cNvPr id="33" name="Graphic 32" descr="No sign with solid fill">
            <a:extLst>
              <a:ext uri="{FF2B5EF4-FFF2-40B4-BE49-F238E27FC236}">
                <a16:creationId xmlns:a16="http://schemas.microsoft.com/office/drawing/2014/main" id="{0EA4A3CC-98C3-5907-1F43-533D131948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7334" y="3866584"/>
            <a:ext cx="398352" cy="398352"/>
          </a:xfrm>
          <a:prstGeom prst="rect">
            <a:avLst/>
          </a:prstGeom>
        </p:spPr>
      </p:pic>
      <p:pic>
        <p:nvPicPr>
          <p:cNvPr id="34" name="Graphic 33" descr="No sign with solid fill">
            <a:extLst>
              <a:ext uri="{FF2B5EF4-FFF2-40B4-BE49-F238E27FC236}">
                <a16:creationId xmlns:a16="http://schemas.microsoft.com/office/drawing/2014/main" id="{8A926C04-9C97-B095-0ED7-2BC1865449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7335" y="4237777"/>
            <a:ext cx="398352" cy="398352"/>
          </a:xfrm>
          <a:prstGeom prst="rect">
            <a:avLst/>
          </a:prstGeom>
        </p:spPr>
      </p:pic>
      <p:pic>
        <p:nvPicPr>
          <p:cNvPr id="35" name="Graphic 34" descr="No sign with solid fill">
            <a:extLst>
              <a:ext uri="{FF2B5EF4-FFF2-40B4-BE49-F238E27FC236}">
                <a16:creationId xmlns:a16="http://schemas.microsoft.com/office/drawing/2014/main" id="{602D7280-3E82-42D6-BC3E-9856772E55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5826" y="4607460"/>
            <a:ext cx="398352" cy="398352"/>
          </a:xfrm>
          <a:prstGeom prst="rect">
            <a:avLst/>
          </a:prstGeom>
        </p:spPr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F13F37B7-3442-94E6-F88E-17A9A392849C}"/>
              </a:ext>
            </a:extLst>
          </p:cNvPr>
          <p:cNvSpPr/>
          <p:nvPr/>
        </p:nvSpPr>
        <p:spPr>
          <a:xfrm>
            <a:off x="8981345" y="2946401"/>
            <a:ext cx="2347055" cy="457200"/>
          </a:xfrm>
          <a:prstGeom prst="roundRect">
            <a:avLst>
              <a:gd name="adj" fmla="val 16782"/>
            </a:avLst>
          </a:prstGeom>
          <a:solidFill>
            <a:srgbClr val="CC99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Introduces bias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BEFCCA0F-F32F-197A-E3D0-C05B7169132D}"/>
              </a:ext>
            </a:extLst>
          </p:cNvPr>
          <p:cNvSpPr/>
          <p:nvPr/>
        </p:nvSpPr>
        <p:spPr>
          <a:xfrm>
            <a:off x="8572500" y="3822700"/>
            <a:ext cx="3136900" cy="880953"/>
          </a:xfrm>
          <a:prstGeom prst="roundRect">
            <a:avLst>
              <a:gd name="adj" fmla="val 16782"/>
            </a:avLst>
          </a:prstGeom>
          <a:solidFill>
            <a:srgbClr val="CC99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Violates uniform random distribution principle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912502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6" grpId="0" animBg="1"/>
      <p:bldP spid="3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33123-FBDD-0494-5EC9-56C8483A7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Latent fault analysis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2446481-E557-0205-3982-62B0DCFE25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0501" y="2777206"/>
            <a:ext cx="1376897" cy="1155563"/>
          </a:xfrm>
          <a:prstGeom prst="rect">
            <a:avLst/>
          </a:prstGeom>
          <a:solidFill>
            <a:srgbClr val="0081D8"/>
          </a:solidFill>
          <a:ln w="1905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GB" sz="2400" dirty="0">
                <a:solidFill>
                  <a:srgbClr val="FFFFFF"/>
                </a:solidFill>
              </a:rPr>
              <a:t>Safety</a:t>
            </a:r>
          </a:p>
          <a:p>
            <a:pPr algn="ctr">
              <a:spcBef>
                <a:spcPct val="0"/>
              </a:spcBef>
            </a:pPr>
            <a:r>
              <a:rPr lang="en-GB" sz="2400" dirty="0">
                <a:solidFill>
                  <a:srgbClr val="FFFFFF"/>
                </a:solidFill>
              </a:rPr>
              <a:t>element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DA47497A-440F-6621-21CB-E012EB3AA3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1578" y="2775697"/>
            <a:ext cx="1376897" cy="1155563"/>
          </a:xfrm>
          <a:prstGeom prst="rect">
            <a:avLst/>
          </a:prstGeom>
          <a:solidFill>
            <a:srgbClr val="00B0F0"/>
          </a:solidFill>
          <a:ln w="1905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GB" sz="2400" dirty="0">
                <a:solidFill>
                  <a:srgbClr val="FFFFFF"/>
                </a:solidFill>
              </a:rPr>
              <a:t>Safety</a:t>
            </a:r>
          </a:p>
          <a:p>
            <a:pPr algn="ctr">
              <a:spcBef>
                <a:spcPct val="0"/>
              </a:spcBef>
            </a:pPr>
            <a:r>
              <a:rPr lang="en-GB" sz="2400" dirty="0">
                <a:solidFill>
                  <a:srgbClr val="FFFFFF"/>
                </a:solidFill>
              </a:rPr>
              <a:t>alarm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8FB30CD-38FD-750F-A18A-0A265A19A457}"/>
              </a:ext>
            </a:extLst>
          </p:cNvPr>
          <p:cNvCxnSpPr>
            <a:stCxn id="5" idx="3"/>
            <a:endCxn id="6" idx="1"/>
          </p:cNvCxnSpPr>
          <p:nvPr/>
        </p:nvCxnSpPr>
        <p:spPr>
          <a:xfrm flipV="1">
            <a:off x="2607398" y="3353479"/>
            <a:ext cx="414180" cy="1509"/>
          </a:xfrm>
          <a:prstGeom prst="straightConnector1">
            <a:avLst/>
          </a:prstGeom>
          <a:ln w="28575">
            <a:solidFill>
              <a:srgbClr val="DCBC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Lightning Bolt 9">
            <a:extLst>
              <a:ext uri="{FF2B5EF4-FFF2-40B4-BE49-F238E27FC236}">
                <a16:creationId xmlns:a16="http://schemas.microsoft.com/office/drawing/2014/main" id="{DE0B16D5-32F1-0638-153A-DC6613A74BA8}"/>
              </a:ext>
            </a:extLst>
          </p:cNvPr>
          <p:cNvSpPr/>
          <p:nvPr/>
        </p:nvSpPr>
        <p:spPr>
          <a:xfrm flipH="1">
            <a:off x="4046898" y="3476324"/>
            <a:ext cx="208229" cy="311590"/>
          </a:xfrm>
          <a:prstGeom prst="lightningBol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03CCBAC-2ED3-CF5F-C231-A4639F89C54B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4398475" y="3353479"/>
            <a:ext cx="427021" cy="0"/>
          </a:xfrm>
          <a:prstGeom prst="line">
            <a:avLst/>
          </a:prstGeom>
          <a:ln w="28575">
            <a:solidFill>
              <a:srgbClr val="DCBC2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2DEC2E3-88CE-B481-445B-BB592565FBBB}"/>
              </a:ext>
            </a:extLst>
          </p:cNvPr>
          <p:cNvSpPr txBox="1"/>
          <p:nvPr/>
        </p:nvSpPr>
        <p:spPr>
          <a:xfrm>
            <a:off x="4438083" y="2945815"/>
            <a:ext cx="14122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detected?</a:t>
            </a:r>
          </a:p>
        </p:txBody>
      </p:sp>
      <p:sp>
        <p:nvSpPr>
          <p:cNvPr id="15" name="Lightning Bolt 14">
            <a:extLst>
              <a:ext uri="{FF2B5EF4-FFF2-40B4-BE49-F238E27FC236}">
                <a16:creationId xmlns:a16="http://schemas.microsoft.com/office/drawing/2014/main" id="{396CCBFB-3423-0612-F7B0-3378DD0AE4C2}"/>
              </a:ext>
            </a:extLst>
          </p:cNvPr>
          <p:cNvSpPr/>
          <p:nvPr/>
        </p:nvSpPr>
        <p:spPr>
          <a:xfrm flipH="1">
            <a:off x="2312657" y="2963168"/>
            <a:ext cx="208229" cy="311590"/>
          </a:xfrm>
          <a:prstGeom prst="lightningBol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C01ECC2-D23B-749B-8990-771A06F48955}"/>
              </a:ext>
            </a:extLst>
          </p:cNvPr>
          <p:cNvSpPr/>
          <p:nvPr/>
        </p:nvSpPr>
        <p:spPr>
          <a:xfrm>
            <a:off x="1616728" y="1727200"/>
            <a:ext cx="2650472" cy="457200"/>
          </a:xfrm>
          <a:prstGeom prst="roundRect">
            <a:avLst>
              <a:gd name="adj" fmla="val 16782"/>
            </a:avLst>
          </a:prstGeom>
          <a:solidFill>
            <a:srgbClr val="CC99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Latent fault analysis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90226A1-291C-6C7C-41BF-C6BA88F18046}"/>
              </a:ext>
            </a:extLst>
          </p:cNvPr>
          <p:cNvSpPr txBox="1"/>
          <p:nvPr/>
        </p:nvSpPr>
        <p:spPr>
          <a:xfrm>
            <a:off x="702019" y="4403548"/>
            <a:ext cx="52161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Fault detected with a fault in alarm?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May have a secondary alarm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D265FF6-362C-12EE-FAB0-50EDA73DA508}"/>
              </a:ext>
            </a:extLst>
          </p:cNvPr>
          <p:cNvGrpSpPr/>
          <p:nvPr/>
        </p:nvGrpSpPr>
        <p:grpSpPr>
          <a:xfrm>
            <a:off x="6304586" y="1550504"/>
            <a:ext cx="5303214" cy="4015409"/>
            <a:chOff x="6304586" y="1550504"/>
            <a:chExt cx="5303214" cy="4015409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B82639C1-991F-97DA-0B08-07BBDD271BBB}"/>
                </a:ext>
              </a:extLst>
            </p:cNvPr>
            <p:cNvGrpSpPr/>
            <p:nvPr/>
          </p:nvGrpSpPr>
          <p:grpSpPr>
            <a:xfrm>
              <a:off x="6673911" y="1728216"/>
              <a:ext cx="4933889" cy="3510189"/>
              <a:chOff x="6673911" y="1728216"/>
              <a:chExt cx="4933889" cy="3510189"/>
            </a:xfrm>
          </p:grpSpPr>
          <p:sp>
            <p:nvSpPr>
              <p:cNvPr id="18" name="Rectangle 3">
                <a:extLst>
                  <a:ext uri="{FF2B5EF4-FFF2-40B4-BE49-F238E27FC236}">
                    <a16:creationId xmlns:a16="http://schemas.microsoft.com/office/drawing/2014/main" id="{6608C629-ADF4-68F0-7A26-0F0900F9DE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26636" y="2774556"/>
                <a:ext cx="1376897" cy="1155563"/>
              </a:xfrm>
              <a:prstGeom prst="rect">
                <a:avLst/>
              </a:prstGeom>
              <a:solidFill>
                <a:srgbClr val="00B0F0"/>
              </a:solidFill>
              <a:ln w="1905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</a:pPr>
                <a:r>
                  <a:rPr lang="en-GB" sz="2400" dirty="0">
                    <a:solidFill>
                      <a:srgbClr val="FFFFFF"/>
                    </a:solidFill>
                  </a:rPr>
                  <a:t>Safety</a:t>
                </a:r>
              </a:p>
              <a:p>
                <a:pPr algn="ctr">
                  <a:spcBef>
                    <a:spcPct val="0"/>
                  </a:spcBef>
                </a:pPr>
                <a:r>
                  <a:rPr lang="en-GB" sz="2400" dirty="0">
                    <a:solidFill>
                      <a:srgbClr val="FFFFFF"/>
                    </a:solidFill>
                  </a:rPr>
                  <a:t>alarm</a:t>
                </a:r>
              </a:p>
            </p:txBody>
          </p:sp>
          <p:sp>
            <p:nvSpPr>
              <p:cNvPr id="19" name="Lightning Bolt 18">
                <a:extLst>
                  <a:ext uri="{FF2B5EF4-FFF2-40B4-BE49-F238E27FC236}">
                    <a16:creationId xmlns:a16="http://schemas.microsoft.com/office/drawing/2014/main" id="{FA86E328-CAE4-DC8C-8A06-B7D2C7484D29}"/>
                  </a:ext>
                </a:extLst>
              </p:cNvPr>
              <p:cNvSpPr/>
              <p:nvPr/>
            </p:nvSpPr>
            <p:spPr>
              <a:xfrm flipH="1">
                <a:off x="9051956" y="3502896"/>
                <a:ext cx="208229" cy="311590"/>
              </a:xfrm>
              <a:prstGeom prst="lightningBolt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AE7FC8C0-2FFA-FB7B-4333-5E64DE5538D7}"/>
                  </a:ext>
                </a:extLst>
              </p:cNvPr>
              <p:cNvCxnSpPr>
                <a:cxnSpLocks/>
                <a:stCxn id="18" idx="3"/>
              </p:cNvCxnSpPr>
              <p:nvPr/>
            </p:nvCxnSpPr>
            <p:spPr>
              <a:xfrm>
                <a:off x="9403533" y="3352338"/>
                <a:ext cx="427021" cy="0"/>
              </a:xfrm>
              <a:prstGeom prst="line">
                <a:avLst/>
              </a:prstGeom>
              <a:ln w="28575">
                <a:solidFill>
                  <a:srgbClr val="DCBC2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9E901D5-9AAA-18F0-F934-A53D22A1466E}"/>
                  </a:ext>
                </a:extLst>
              </p:cNvPr>
              <p:cNvSpPr txBox="1"/>
              <p:nvPr/>
            </p:nvSpPr>
            <p:spPr>
              <a:xfrm>
                <a:off x="9430441" y="2957374"/>
                <a:ext cx="14122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dirty="0"/>
                  <a:t>detected?</a:t>
                </a:r>
              </a:p>
            </p:txBody>
          </p:sp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18292D49-DA9B-64ED-31C1-227F8F520EEE}"/>
                  </a:ext>
                </a:extLst>
              </p:cNvPr>
              <p:cNvSpPr/>
              <p:nvPr/>
            </p:nvSpPr>
            <p:spPr>
              <a:xfrm>
                <a:off x="7136324" y="1728216"/>
                <a:ext cx="3633276" cy="457200"/>
              </a:xfrm>
              <a:prstGeom prst="roundRect">
                <a:avLst>
                  <a:gd name="adj" fmla="val 16782"/>
                </a:avLst>
              </a:prstGeom>
              <a:solidFill>
                <a:srgbClr val="CC99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Typical </a:t>
                </a:r>
                <a:r>
                  <a:rPr lang="en-US" sz="2200" dirty="0"/>
                  <a:t>latent</a:t>
                </a:r>
                <a:r>
                  <a:rPr lang="en-US" sz="2400" dirty="0"/>
                  <a:t> fault analysis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E6988E8-CE35-A4C9-CBB2-5DB40E0BDB64}"/>
                  </a:ext>
                </a:extLst>
              </p:cNvPr>
              <p:cNvSpPr txBox="1"/>
              <p:nvPr/>
            </p:nvSpPr>
            <p:spPr>
              <a:xfrm>
                <a:off x="6673911" y="4407408"/>
                <a:ext cx="493388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Too many permutations for 2 faults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LFM is negligible in PMHF</a:t>
                </a:r>
              </a:p>
            </p:txBody>
          </p:sp>
        </p:grp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8E510E3-A1F0-2839-FAD8-B274CA33514A}"/>
                </a:ext>
              </a:extLst>
            </p:cNvPr>
            <p:cNvCxnSpPr/>
            <p:nvPr/>
          </p:nvCxnSpPr>
          <p:spPr>
            <a:xfrm>
              <a:off x="6304586" y="1550504"/>
              <a:ext cx="0" cy="4015409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6693253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26133-0E0D-A3A3-5AE9-5390A7B2D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Latent analysis with multiple faults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85DF040-EDAA-8EB6-A135-69DD4B3EE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Some faults won't propagate to the alarm → </a:t>
            </a:r>
            <a:r>
              <a:rPr lang="en-US" i="1" dirty="0"/>
              <a:t>less undetected faults</a:t>
            </a:r>
            <a:endParaRPr lang="en-US" dirty="0"/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LFM becomes more optimistic (and realistic)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A5EB1F-41BF-DB06-D92A-C710B4BD7BA5}"/>
              </a:ext>
            </a:extLst>
          </p:cNvPr>
          <p:cNvSpPr txBox="1"/>
          <p:nvPr/>
        </p:nvSpPr>
        <p:spPr>
          <a:xfrm>
            <a:off x="915373" y="1659149"/>
            <a:ext cx="9612927" cy="677108"/>
          </a:xfrm>
          <a:prstGeom prst="rect">
            <a:avLst/>
          </a:prstGeom>
          <a:solidFill>
            <a:srgbClr val="D7EE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91440" rIns="182880" bIns="91440" rtlCol="0">
            <a:spAutoFit/>
          </a:bodyPr>
          <a:lstStyle/>
          <a:p>
            <a:pPr marL="0" marR="0" indent="0" algn="just"/>
            <a:r>
              <a:rPr lang="en-US" sz="1600" i="1" dirty="0">
                <a:solidFill>
                  <a:srgbClr val="A6A6A6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 Allow formal to pick any safety element fault (free variable)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just"/>
            <a:r>
              <a:rPr lang="en-US" sz="16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assume property { </a:t>
            </a:r>
            <a:r>
              <a:rPr lang="en-US" sz="1600" b="1" dirty="0" err="1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design_fault</a:t>
            </a:r>
            <a:r>
              <a:rPr lang="en-US" sz="16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inside</a:t>
            </a:r>
            <a:r>
              <a:rPr lang="en-US" sz="1600" b="1" i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[1:</a:t>
            </a:r>
            <a:r>
              <a:rPr lang="en-US" sz="1600" b="1" i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sz="16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sz="1600" b="1" i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63047F-E2EB-07D8-C892-6303CCF8F140}"/>
              </a:ext>
            </a:extLst>
          </p:cNvPr>
          <p:cNvSpPr txBox="1"/>
          <p:nvPr/>
        </p:nvSpPr>
        <p:spPr>
          <a:xfrm>
            <a:off x="908518" y="2457536"/>
            <a:ext cx="9619782" cy="677108"/>
          </a:xfrm>
          <a:prstGeom prst="rect">
            <a:avLst/>
          </a:prstGeom>
          <a:solidFill>
            <a:srgbClr val="D7EE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91440" rIns="182880" bIns="91440" rtlCol="0">
            <a:spAutoFit/>
          </a:bodyPr>
          <a:lstStyle/>
          <a:p>
            <a:pPr marL="0" marR="0" indent="0" algn="just"/>
            <a:r>
              <a:rPr lang="en-US" sz="1600" i="1" dirty="0">
                <a:solidFill>
                  <a:srgbClr val="A6A6A6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 Latent fault analysis with 2 injected faults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just"/>
            <a:r>
              <a:rPr lang="en-US" sz="16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cover  property { </a:t>
            </a:r>
            <a:r>
              <a:rPr lang="en-US" sz="1600" b="1" dirty="0" err="1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alarm_fault</a:t>
            </a:r>
            <a:r>
              <a:rPr lang="en-US" sz="16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==</a:t>
            </a:r>
            <a:r>
              <a:rPr lang="en-US" sz="1600" b="1" i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&amp;&amp; injected &amp;&amp; violation &amp;&amp; !detected }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0AAC84-5231-3B61-3DD0-E308CFF06058}"/>
              </a:ext>
            </a:extLst>
          </p:cNvPr>
          <p:cNvSpPr/>
          <p:nvPr/>
        </p:nvSpPr>
        <p:spPr>
          <a:xfrm>
            <a:off x="1522457" y="5397915"/>
            <a:ext cx="9237907" cy="6858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/>
              <a:t>Lesson: Formal has good capability for latent fault analysis.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88421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0C60306-09B4-8737-374B-7A0EC6B9A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 fault campaign results</a:t>
            </a:r>
          </a:p>
        </p:txBody>
      </p:sp>
    </p:spTree>
    <p:extLst>
      <p:ext uri="{BB962C8B-B14F-4D97-AF65-F5344CB8AC3E}">
        <p14:creationId xmlns:p14="http://schemas.microsoft.com/office/powerpoint/2010/main" val="3359711258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575DE-8494-E553-F080-FFB957D48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Limitations of formal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C6126FCA-5E6D-6E49-0286-868BC2AE5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27618" cy="392863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Formal only fault analysis possible, but …</a:t>
            </a:r>
          </a:p>
          <a:p>
            <a:pPr marL="457200" lvl="1" indent="0">
              <a:buNone/>
            </a:pPr>
            <a:r>
              <a:rPr lang="en-US" dirty="0"/>
              <a:t>State space limits formal analysis</a:t>
            </a:r>
          </a:p>
          <a:p>
            <a:pPr marL="457200" lvl="1" indent="0">
              <a:buNone/>
            </a:pPr>
            <a:r>
              <a:rPr lang="en-US" dirty="0"/>
              <a:t>Non-formal friendly blocks yield poor results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7066D29-B07B-38FA-6174-272F2F04B9C5}"/>
              </a:ext>
            </a:extLst>
          </p:cNvPr>
          <p:cNvGrpSpPr/>
          <p:nvPr/>
        </p:nvGrpSpPr>
        <p:grpSpPr>
          <a:xfrm>
            <a:off x="7656945" y="1505527"/>
            <a:ext cx="4242955" cy="3561773"/>
            <a:chOff x="5000625" y="1752600"/>
            <a:chExt cx="6162675" cy="3667125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F00546D3-F9C8-910E-BE6C-1963A5BEB932}"/>
                </a:ext>
              </a:extLst>
            </p:cNvPr>
            <p:cNvSpPr/>
            <p:nvPr/>
          </p:nvSpPr>
          <p:spPr>
            <a:xfrm>
              <a:off x="7620000" y="3543300"/>
              <a:ext cx="1638300" cy="752475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Emulation</a:t>
              </a: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FA7C1FF9-5A81-D1AE-A314-315F03D239C6}"/>
                </a:ext>
              </a:extLst>
            </p:cNvPr>
            <p:cNvSpPr/>
            <p:nvPr/>
          </p:nvSpPr>
          <p:spPr>
            <a:xfrm>
              <a:off x="5000625" y="1752600"/>
              <a:ext cx="1638300" cy="75247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Formal Synthesis</a:t>
              </a: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B9DA3B87-6734-6AF3-FFCD-8BEDE609405F}"/>
                </a:ext>
              </a:extLst>
            </p:cNvPr>
            <p:cNvSpPr/>
            <p:nvPr/>
          </p:nvSpPr>
          <p:spPr>
            <a:xfrm>
              <a:off x="9525000" y="1771650"/>
              <a:ext cx="1638300" cy="75247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RTL</a:t>
              </a:r>
              <a:br>
                <a:rPr lang="en-US" sz="1600" dirty="0">
                  <a:solidFill>
                    <a:schemeClr val="tx1"/>
                  </a:solidFill>
                </a:rPr>
              </a:br>
              <a:r>
                <a:rPr lang="en-US" sz="1600" dirty="0">
                  <a:solidFill>
                    <a:schemeClr val="tx1"/>
                  </a:solidFill>
                </a:rPr>
                <a:t> Synthesis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6A144C32-4EDD-2BAF-D391-8EE988AF626E}"/>
                </a:ext>
              </a:extLst>
            </p:cNvPr>
            <p:cNvSpPr/>
            <p:nvPr/>
          </p:nvSpPr>
          <p:spPr>
            <a:xfrm>
              <a:off x="7400924" y="2876550"/>
              <a:ext cx="1733304" cy="752475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Simulation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5368D8F3-E107-FE27-E49A-8F0994A10255}"/>
                </a:ext>
              </a:extLst>
            </p:cNvPr>
            <p:cNvSpPr/>
            <p:nvPr/>
          </p:nvSpPr>
          <p:spPr>
            <a:xfrm>
              <a:off x="5000625" y="4667250"/>
              <a:ext cx="1638300" cy="752475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Formal</a:t>
              </a:r>
              <a:br>
                <a:rPr lang="en-US" sz="1600" dirty="0"/>
              </a:br>
              <a:r>
                <a:rPr lang="en-US" sz="1600" dirty="0"/>
                <a:t>Analysis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F3D57287-4368-A98A-6333-D8CCE772FE68}"/>
                </a:ext>
              </a:extLst>
            </p:cNvPr>
            <p:cNvSpPr/>
            <p:nvPr/>
          </p:nvSpPr>
          <p:spPr>
            <a:xfrm>
              <a:off x="5000625" y="3200400"/>
              <a:ext cx="1638300" cy="752475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Formal Fault List Pruning</a:t>
              </a:r>
            </a:p>
          </p:txBody>
        </p:sp>
        <p:cxnSp>
          <p:nvCxnSpPr>
            <p:cNvPr id="10" name="Connector: Elbow 9">
              <a:extLst>
                <a:ext uri="{FF2B5EF4-FFF2-40B4-BE49-F238E27FC236}">
                  <a16:creationId xmlns:a16="http://schemas.microsoft.com/office/drawing/2014/main" id="{6BE2924A-0DFA-9428-96DD-771DBAAFE607}"/>
                </a:ext>
              </a:extLst>
            </p:cNvPr>
            <p:cNvCxnSpPr>
              <a:cxnSpLocks/>
            </p:cNvCxnSpPr>
            <p:nvPr/>
          </p:nvCxnSpPr>
          <p:spPr>
            <a:xfrm>
              <a:off x="6638925" y="2124075"/>
              <a:ext cx="1133475" cy="752475"/>
            </a:xfrm>
            <a:prstGeom prst="bentConnector2">
              <a:avLst/>
            </a:prstGeom>
            <a:ln w="28575">
              <a:solidFill>
                <a:schemeClr val="accent4">
                  <a:lumMod val="20000"/>
                  <a:lumOff val="80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or: Elbow 10">
              <a:extLst>
                <a:ext uri="{FF2B5EF4-FFF2-40B4-BE49-F238E27FC236}">
                  <a16:creationId xmlns:a16="http://schemas.microsoft.com/office/drawing/2014/main" id="{45482953-AA83-CD6C-B7C8-20EED9E48B9F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8582026" y="2133600"/>
              <a:ext cx="942975" cy="742950"/>
            </a:xfrm>
            <a:prstGeom prst="bentConnector2">
              <a:avLst/>
            </a:prstGeom>
            <a:ln w="28575">
              <a:solidFill>
                <a:srgbClr val="DCBC2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B0497E9C-6C09-7252-C85B-0C1C2570E72D}"/>
                </a:ext>
              </a:extLst>
            </p:cNvPr>
            <p:cNvCxnSpPr>
              <a:stCxn id="5" idx="2"/>
              <a:endCxn id="9" idx="0"/>
            </p:cNvCxnSpPr>
            <p:nvPr/>
          </p:nvCxnSpPr>
          <p:spPr>
            <a:xfrm>
              <a:off x="5819775" y="2505075"/>
              <a:ext cx="0" cy="695325"/>
            </a:xfrm>
            <a:prstGeom prst="straightConnector1">
              <a:avLst/>
            </a:prstGeom>
            <a:ln w="28575">
              <a:solidFill>
                <a:srgbClr val="DCBC2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A1F0DC1D-B332-9285-8E3D-B484433D7D1E}"/>
                </a:ext>
              </a:extLst>
            </p:cNvPr>
            <p:cNvCxnSpPr>
              <a:cxnSpLocks/>
              <a:stCxn id="9" idx="3"/>
            </p:cNvCxnSpPr>
            <p:nvPr/>
          </p:nvCxnSpPr>
          <p:spPr>
            <a:xfrm>
              <a:off x="6638925" y="3576638"/>
              <a:ext cx="723900" cy="0"/>
            </a:xfrm>
            <a:prstGeom prst="straightConnector1">
              <a:avLst/>
            </a:prstGeom>
            <a:ln w="28575">
              <a:solidFill>
                <a:srgbClr val="DCBC2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85ECA720-F184-52F6-92C6-E6EE01CF3045}"/>
                </a:ext>
              </a:extLst>
            </p:cNvPr>
            <p:cNvCxnSpPr>
              <a:stCxn id="9" idx="2"/>
              <a:endCxn id="8" idx="0"/>
            </p:cNvCxnSpPr>
            <p:nvPr/>
          </p:nvCxnSpPr>
          <p:spPr>
            <a:xfrm>
              <a:off x="5819775" y="3952875"/>
              <a:ext cx="0" cy="714375"/>
            </a:xfrm>
            <a:prstGeom prst="straightConnector1">
              <a:avLst/>
            </a:prstGeom>
            <a:ln w="28575">
              <a:solidFill>
                <a:srgbClr val="DCBC2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or: Elbow 14">
              <a:extLst>
                <a:ext uri="{FF2B5EF4-FFF2-40B4-BE49-F238E27FC236}">
                  <a16:creationId xmlns:a16="http://schemas.microsoft.com/office/drawing/2014/main" id="{E0EC600A-4F18-6837-F4F4-939DBD11052E}"/>
                </a:ext>
              </a:extLst>
            </p:cNvPr>
            <p:cNvCxnSpPr>
              <a:cxnSpLocks/>
              <a:endCxn id="8" idx="3"/>
            </p:cNvCxnSpPr>
            <p:nvPr/>
          </p:nvCxnSpPr>
          <p:spPr>
            <a:xfrm rot="5400000">
              <a:off x="7205663" y="3786187"/>
              <a:ext cx="690563" cy="1824038"/>
            </a:xfrm>
            <a:prstGeom prst="bentConnector2">
              <a:avLst/>
            </a:prstGeom>
            <a:ln w="28575">
              <a:solidFill>
                <a:srgbClr val="DCBC20"/>
              </a:solidFill>
              <a:prstDash val="sys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199CAC61-B163-B0CC-45CF-61299598D034}"/>
              </a:ext>
            </a:extLst>
          </p:cNvPr>
          <p:cNvSpPr/>
          <p:nvPr/>
        </p:nvSpPr>
        <p:spPr>
          <a:xfrm>
            <a:off x="720435" y="5296315"/>
            <a:ext cx="10270837" cy="6858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/>
              <a:t>Lesson: Formal </a:t>
            </a:r>
            <a:r>
              <a:rPr lang="en-US" sz="2800" i="1" dirty="0" err="1"/>
              <a:t>FuSa</a:t>
            </a:r>
            <a:r>
              <a:rPr lang="en-US" sz="2800" i="1" dirty="0"/>
              <a:t> best combined with other verification tools.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335673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76173-4A73-5BC1-E14B-DE832A4D2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diagnostic coverage levels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F03CB6-2186-A7BD-C44D-16B9C4D385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1626" y="1442954"/>
            <a:ext cx="5768200" cy="382836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AD6912D5-8987-B898-52BD-B62A9A8B694A}"/>
              </a:ext>
            </a:extLst>
          </p:cNvPr>
          <p:cNvGrpSpPr/>
          <p:nvPr/>
        </p:nvGrpSpPr>
        <p:grpSpPr>
          <a:xfrm>
            <a:off x="553111" y="1609708"/>
            <a:ext cx="5101844" cy="637223"/>
            <a:chOff x="553111" y="1932972"/>
            <a:chExt cx="5101844" cy="63722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7721894-FEC0-CE98-42C4-793A17EF3F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3111" y="1932972"/>
              <a:ext cx="5101844" cy="637223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2E80E2E-FAB3-7D23-3EA5-2A134D9927C7}"/>
                </a:ext>
              </a:extLst>
            </p:cNvPr>
            <p:cNvCxnSpPr>
              <a:cxnSpLocks/>
            </p:cNvCxnSpPr>
            <p:nvPr/>
          </p:nvCxnSpPr>
          <p:spPr>
            <a:xfrm>
              <a:off x="1413164" y="2549236"/>
              <a:ext cx="923636" cy="0"/>
            </a:xfrm>
            <a:prstGeom prst="line">
              <a:avLst/>
            </a:prstGeom>
            <a:ln w="28575">
              <a:solidFill>
                <a:srgbClr val="DCBC2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6BFF4D54-CAF2-FFD1-7E7E-6CF4407DB2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9758479"/>
              </p:ext>
            </p:extLst>
          </p:nvPr>
        </p:nvGraphicFramePr>
        <p:xfrm>
          <a:off x="1764146" y="2991810"/>
          <a:ext cx="2833254" cy="183419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416627">
                  <a:extLst>
                    <a:ext uri="{9D8B030D-6E8A-4147-A177-3AD203B41FA5}">
                      <a16:colId xmlns:a16="http://schemas.microsoft.com/office/drawing/2014/main" val="1556128976"/>
                    </a:ext>
                  </a:extLst>
                </a:gridCol>
                <a:gridCol w="1416627">
                  <a:extLst>
                    <a:ext uri="{9D8B030D-6E8A-4147-A177-3AD203B41FA5}">
                      <a16:colId xmlns:a16="http://schemas.microsoft.com/office/drawing/2014/main" val="1454037688"/>
                    </a:ext>
                  </a:extLst>
                </a:gridCol>
              </a:tblGrid>
              <a:tr h="45854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Ranking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DC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13041731"/>
                  </a:ext>
                </a:extLst>
              </a:tr>
              <a:tr h="45854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Low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60%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4709462"/>
                  </a:ext>
                </a:extLst>
              </a:tr>
              <a:tr h="45854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Medium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90%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09713064"/>
                  </a:ext>
                </a:extLst>
              </a:tr>
              <a:tr h="45854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High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99%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82313902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85B974A5-68C8-D17C-52C8-379EA70A5C33}"/>
              </a:ext>
            </a:extLst>
          </p:cNvPr>
          <p:cNvSpPr/>
          <p:nvPr/>
        </p:nvSpPr>
        <p:spPr>
          <a:xfrm>
            <a:off x="5975927" y="3906983"/>
            <a:ext cx="5717309" cy="1330037"/>
          </a:xfrm>
          <a:prstGeom prst="rect">
            <a:avLst/>
          </a:prstGeom>
          <a:noFill/>
          <a:ln w="28575">
            <a:solidFill>
              <a:srgbClr val="CC99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ACC884-5A60-C3BD-441C-363609E77FF5}"/>
              </a:ext>
            </a:extLst>
          </p:cNvPr>
          <p:cNvSpPr txBox="1"/>
          <p:nvPr/>
        </p:nvSpPr>
        <p:spPr>
          <a:xfrm>
            <a:off x="8940800" y="5257800"/>
            <a:ext cx="2883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ISO26262 Part 5, Appendix 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7CB327E-AB30-A374-AA29-A996A8D3CCDD}"/>
              </a:ext>
            </a:extLst>
          </p:cNvPr>
          <p:cNvSpPr/>
          <p:nvPr/>
        </p:nvSpPr>
        <p:spPr>
          <a:xfrm>
            <a:off x="409863" y="5327488"/>
            <a:ext cx="11471565" cy="6858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/>
              <a:t>Lesson: Consider DC guideline instead of an unnecessary fault campaign.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102752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669E6-C6B6-2BFE-2B09-A0AC13E28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 Terminology</a:t>
            </a:r>
          </a:p>
        </p:txBody>
      </p:sp>
      <p:pic>
        <p:nvPicPr>
          <p:cNvPr id="5" name="Content Placeholder 4" descr="A diagram of a flowchart&#10;&#10;Description automatically generated">
            <a:extLst>
              <a:ext uri="{FF2B5EF4-FFF2-40B4-BE49-F238E27FC236}">
                <a16:creationId xmlns:a16="http://schemas.microsoft.com/office/drawing/2014/main" id="{C6DABAF3-B541-94B0-3F71-99830B26CD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036" y="449228"/>
            <a:ext cx="6918264" cy="4870639"/>
          </a:xfr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6F5EDCF-B720-96E9-A23B-BFDA0CDBE8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8412803"/>
              </p:ext>
            </p:extLst>
          </p:nvPr>
        </p:nvGraphicFramePr>
        <p:xfrm>
          <a:off x="1580573" y="2159383"/>
          <a:ext cx="2013527" cy="27432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013527">
                  <a:extLst>
                    <a:ext uri="{9D8B030D-6E8A-4147-A177-3AD203B41FA5}">
                      <a16:colId xmlns:a16="http://schemas.microsoft.com/office/drawing/2014/main" val="1556128976"/>
                    </a:ext>
                  </a:extLst>
                </a:gridCol>
              </a:tblGrid>
              <a:tr h="37195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Term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13041731"/>
                  </a:ext>
                </a:extLst>
              </a:tr>
              <a:tr h="37195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SPF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4709462"/>
                  </a:ext>
                </a:extLst>
              </a:tr>
              <a:tr h="37195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Residual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09713064"/>
                  </a:ext>
                </a:extLst>
              </a:tr>
              <a:tr h="37195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MPF, latent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82313902"/>
                  </a:ext>
                </a:extLst>
              </a:tr>
              <a:tr h="37195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MPF, d/p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49401950"/>
                  </a:ext>
                </a:extLst>
              </a:tr>
              <a:tr h="37195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Safe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2678393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5763797-25C2-BB2B-1871-B587B73DB954}"/>
              </a:ext>
            </a:extLst>
          </p:cNvPr>
          <p:cNvSpPr txBox="1"/>
          <p:nvPr/>
        </p:nvSpPr>
        <p:spPr>
          <a:xfrm>
            <a:off x="7076209" y="5331691"/>
            <a:ext cx="30836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ISO26262, Part 5, Figure B.2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C8CFEF-E087-39E0-5935-B9ABE9872EC9}"/>
              </a:ext>
            </a:extLst>
          </p:cNvPr>
          <p:cNvSpPr/>
          <p:nvPr/>
        </p:nvSpPr>
        <p:spPr>
          <a:xfrm>
            <a:off x="5041900" y="3848100"/>
            <a:ext cx="6743699" cy="1435100"/>
          </a:xfrm>
          <a:prstGeom prst="rect">
            <a:avLst/>
          </a:prstGeom>
          <a:noFill/>
          <a:ln w="28575">
            <a:solidFill>
              <a:srgbClr val="CC99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706918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2831B-4982-F5F7-6FF1-D9B8B12FC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EDA tools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5C978D3-005A-A2F0-2305-111B1731F815}"/>
              </a:ext>
            </a:extLst>
          </p:cNvPr>
          <p:cNvGrpSpPr/>
          <p:nvPr/>
        </p:nvGrpSpPr>
        <p:grpSpPr>
          <a:xfrm>
            <a:off x="4479635" y="3027219"/>
            <a:ext cx="2798619" cy="1145309"/>
            <a:chOff x="4479635" y="3027219"/>
            <a:chExt cx="2798619" cy="1145309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583393D-59DB-C5BA-F92D-EF86852B639F}"/>
                </a:ext>
              </a:extLst>
            </p:cNvPr>
            <p:cNvCxnSpPr/>
            <p:nvPr/>
          </p:nvCxnSpPr>
          <p:spPr>
            <a:xfrm flipV="1">
              <a:off x="4488872" y="3027219"/>
              <a:ext cx="2780145" cy="221672"/>
            </a:xfrm>
            <a:prstGeom prst="line">
              <a:avLst/>
            </a:prstGeom>
            <a:ln w="28575">
              <a:solidFill>
                <a:srgbClr val="DCBC2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869DA1C-5723-6E43-F06D-0B18A90A0D0B}"/>
                </a:ext>
              </a:extLst>
            </p:cNvPr>
            <p:cNvCxnSpPr/>
            <p:nvPr/>
          </p:nvCxnSpPr>
          <p:spPr>
            <a:xfrm>
              <a:off x="4479635" y="3248891"/>
              <a:ext cx="2798619" cy="923637"/>
            </a:xfrm>
            <a:prstGeom prst="line">
              <a:avLst/>
            </a:prstGeom>
            <a:ln w="28575">
              <a:solidFill>
                <a:srgbClr val="DCBC2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8D48AE0-FD9C-078E-432F-9D8FF85C4420}"/>
              </a:ext>
            </a:extLst>
          </p:cNvPr>
          <p:cNvGrpSpPr/>
          <p:nvPr/>
        </p:nvGrpSpPr>
        <p:grpSpPr>
          <a:xfrm>
            <a:off x="4479635" y="2842491"/>
            <a:ext cx="2798619" cy="1339273"/>
            <a:chOff x="4479635" y="2842491"/>
            <a:chExt cx="2798619" cy="1339273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2F995AD-D119-7AD8-D908-00DC8C4480EC}"/>
                </a:ext>
              </a:extLst>
            </p:cNvPr>
            <p:cNvCxnSpPr/>
            <p:nvPr/>
          </p:nvCxnSpPr>
          <p:spPr>
            <a:xfrm>
              <a:off x="4479635" y="2842491"/>
              <a:ext cx="2798619" cy="203200"/>
            </a:xfrm>
            <a:prstGeom prst="line">
              <a:avLst/>
            </a:prstGeom>
            <a:ln w="28575">
              <a:solidFill>
                <a:srgbClr val="DCBC2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D99B656-B0F3-5CB9-ADA3-AF0373D53DEE}"/>
                </a:ext>
              </a:extLst>
            </p:cNvPr>
            <p:cNvCxnSpPr/>
            <p:nvPr/>
          </p:nvCxnSpPr>
          <p:spPr>
            <a:xfrm>
              <a:off x="4498108" y="2851728"/>
              <a:ext cx="2761673" cy="1330036"/>
            </a:xfrm>
            <a:prstGeom prst="line">
              <a:avLst/>
            </a:prstGeom>
            <a:ln w="28575">
              <a:solidFill>
                <a:srgbClr val="DCBC2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3BCF02D6-91EC-352A-267B-F4850FBF5999}"/>
              </a:ext>
            </a:extLst>
          </p:cNvPr>
          <p:cNvGrpSpPr/>
          <p:nvPr/>
        </p:nvGrpSpPr>
        <p:grpSpPr>
          <a:xfrm>
            <a:off x="4413380" y="3784600"/>
            <a:ext cx="2892584" cy="918029"/>
            <a:chOff x="4413380" y="3784600"/>
            <a:chExt cx="2892584" cy="918029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D988D83-752F-F7E7-5DF8-53F104EFE1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13380" y="3784600"/>
              <a:ext cx="2892584" cy="712755"/>
            </a:xfrm>
            <a:prstGeom prst="line">
              <a:avLst/>
            </a:prstGeom>
            <a:ln w="28575">
              <a:solidFill>
                <a:srgbClr val="DCBC2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51D47A3-94CB-05E6-B968-6E4B9713A7E2}"/>
                </a:ext>
              </a:extLst>
            </p:cNvPr>
            <p:cNvCxnSpPr>
              <a:cxnSpLocks/>
            </p:cNvCxnSpPr>
            <p:nvPr/>
          </p:nvCxnSpPr>
          <p:spPr>
            <a:xfrm>
              <a:off x="4441371" y="4525347"/>
              <a:ext cx="2845837" cy="177282"/>
            </a:xfrm>
            <a:prstGeom prst="line">
              <a:avLst/>
            </a:prstGeom>
            <a:ln w="28575">
              <a:solidFill>
                <a:srgbClr val="DCBC2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211CF55-3663-2044-5219-11D4F699A1AE}"/>
              </a:ext>
            </a:extLst>
          </p:cNvPr>
          <p:cNvGrpSpPr/>
          <p:nvPr/>
        </p:nvGrpSpPr>
        <p:grpSpPr>
          <a:xfrm>
            <a:off x="4469362" y="2472613"/>
            <a:ext cx="2808515" cy="1614196"/>
            <a:chOff x="4422710" y="2472612"/>
            <a:chExt cx="2855168" cy="1660849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CEFBBD0-FBE1-DC9C-3FF2-07C3F2C787D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22710" y="2472612"/>
              <a:ext cx="2855168" cy="1642188"/>
            </a:xfrm>
            <a:prstGeom prst="line">
              <a:avLst/>
            </a:prstGeom>
            <a:ln w="28575">
              <a:solidFill>
                <a:srgbClr val="DCBC2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8E7BD02-1241-1B68-3598-6CCBE8B4C792}"/>
                </a:ext>
              </a:extLst>
            </p:cNvPr>
            <p:cNvCxnSpPr>
              <a:cxnSpLocks/>
              <a:endCxn id="8" idx="1"/>
            </p:cNvCxnSpPr>
            <p:nvPr/>
          </p:nvCxnSpPr>
          <p:spPr>
            <a:xfrm flipV="1">
              <a:off x="4422710" y="3386665"/>
              <a:ext cx="2841689" cy="746796"/>
            </a:xfrm>
            <a:prstGeom prst="line">
              <a:avLst/>
            </a:prstGeom>
            <a:ln w="28575">
              <a:solidFill>
                <a:srgbClr val="DCBC2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E5336A6-3019-A40C-EDF6-7FCB678B1A52}"/>
              </a:ext>
            </a:extLst>
          </p:cNvPr>
          <p:cNvGrpSpPr/>
          <p:nvPr/>
        </p:nvGrpSpPr>
        <p:grpSpPr>
          <a:xfrm>
            <a:off x="4498108" y="3027219"/>
            <a:ext cx="2798618" cy="1136072"/>
            <a:chOff x="4498108" y="3027219"/>
            <a:chExt cx="2798618" cy="1136072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134CEE6-010E-1634-66A0-3229B5A2C4B3}"/>
                </a:ext>
              </a:extLst>
            </p:cNvPr>
            <p:cNvCxnSpPr/>
            <p:nvPr/>
          </p:nvCxnSpPr>
          <p:spPr>
            <a:xfrm>
              <a:off x="4498108" y="3618346"/>
              <a:ext cx="2789382" cy="544945"/>
            </a:xfrm>
            <a:prstGeom prst="line">
              <a:avLst/>
            </a:prstGeom>
            <a:ln w="28575">
              <a:solidFill>
                <a:srgbClr val="DCBC2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7577C20-52F3-0904-9973-C23D560135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98108" y="3027219"/>
              <a:ext cx="2798618" cy="581890"/>
            </a:xfrm>
            <a:prstGeom prst="line">
              <a:avLst/>
            </a:prstGeom>
            <a:ln w="28575">
              <a:solidFill>
                <a:srgbClr val="DCBC2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66614BC-7EF4-20D0-72F8-859A467468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1378885"/>
              </p:ext>
            </p:extLst>
          </p:nvPr>
        </p:nvGraphicFramePr>
        <p:xfrm>
          <a:off x="7264399" y="1786465"/>
          <a:ext cx="2298701" cy="32004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298701">
                  <a:extLst>
                    <a:ext uri="{9D8B030D-6E8A-4147-A177-3AD203B41FA5}">
                      <a16:colId xmlns:a16="http://schemas.microsoft.com/office/drawing/2014/main" val="1556128976"/>
                    </a:ext>
                  </a:extLst>
                </a:gridCol>
              </a:tblGrid>
              <a:tr h="37195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EDA Tools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13041731"/>
                  </a:ext>
                </a:extLst>
              </a:tr>
              <a:tr h="37195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Detected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4709462"/>
                  </a:ext>
                </a:extLst>
              </a:tr>
              <a:tr h="37195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Undetected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09713064"/>
                  </a:ext>
                </a:extLst>
              </a:tr>
              <a:tr h="37195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Activated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82313902"/>
                  </a:ext>
                </a:extLst>
              </a:tr>
              <a:tr h="37195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Non-propagated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49401950"/>
                  </a:ext>
                </a:extLst>
              </a:tr>
              <a:tr h="37195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Non-detected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26783936"/>
                  </a:ext>
                </a:extLst>
              </a:tr>
              <a:tr h="37195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Safe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25652494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21263A2-8B18-931A-F746-7A4EF8E4E3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287933"/>
              </p:ext>
            </p:extLst>
          </p:nvPr>
        </p:nvGraphicFramePr>
        <p:xfrm>
          <a:off x="2857501" y="2035847"/>
          <a:ext cx="1631372" cy="27432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631372">
                  <a:extLst>
                    <a:ext uri="{9D8B030D-6E8A-4147-A177-3AD203B41FA5}">
                      <a16:colId xmlns:a16="http://schemas.microsoft.com/office/drawing/2014/main" val="1556128976"/>
                    </a:ext>
                  </a:extLst>
                </a:gridCol>
              </a:tblGrid>
              <a:tr h="37195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ISO26262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13041731"/>
                  </a:ext>
                </a:extLst>
              </a:tr>
              <a:tr h="37195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SPF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4709462"/>
                  </a:ext>
                </a:extLst>
              </a:tr>
              <a:tr h="37195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Residual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09713064"/>
                  </a:ext>
                </a:extLst>
              </a:tr>
              <a:tr h="37195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MPF, latent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82313902"/>
                  </a:ext>
                </a:extLst>
              </a:tr>
              <a:tr h="37195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MPF, d/p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49401950"/>
                  </a:ext>
                </a:extLst>
              </a:tr>
              <a:tr h="37195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Safe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26783936"/>
                  </a:ext>
                </a:extLst>
              </a:tr>
            </a:tbl>
          </a:graphicData>
        </a:graphic>
      </p:graphicFrame>
      <p:pic>
        <p:nvPicPr>
          <p:cNvPr id="35" name="Graphic 34" descr="Question Mark with solid fill">
            <a:extLst>
              <a:ext uri="{FF2B5EF4-FFF2-40B4-BE49-F238E27FC236}">
                <a16:creationId xmlns:a16="http://schemas.microsoft.com/office/drawing/2014/main" id="{5B690F5E-71AE-E24C-3349-EB7E15F29E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89417" y="3043381"/>
            <a:ext cx="914400" cy="914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F3525DE2-9083-F4AF-803B-CE698892B702}"/>
              </a:ext>
            </a:extLst>
          </p:cNvPr>
          <p:cNvSpPr/>
          <p:nvPr/>
        </p:nvSpPr>
        <p:spPr>
          <a:xfrm>
            <a:off x="2281381" y="5397915"/>
            <a:ext cx="6973455" cy="6858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/>
              <a:t>Lesson: </a:t>
            </a:r>
            <a:r>
              <a:rPr lang="en-US" sz="2800" i="1"/>
              <a:t>Learn what vendor terminology means.</a:t>
            </a:r>
            <a:endParaRPr lang="en-US" sz="2800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25918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B1D3940-7FCA-9CB8-625F-21E7006CF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430222972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60D94-87DD-14B2-7087-4A649D6AA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 verification of safety mechanisms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5E8AD4E-A813-F7F5-0113-011018766F48}"/>
              </a:ext>
            </a:extLst>
          </p:cNvPr>
          <p:cNvSpPr txBox="1">
            <a:spLocks noChangeArrowheads="1"/>
          </p:cNvSpPr>
          <p:nvPr/>
        </p:nvSpPr>
        <p:spPr>
          <a:xfrm>
            <a:off x="374061" y="2746928"/>
            <a:ext cx="6503817" cy="2954655"/>
          </a:xfrm>
          <a:prstGeom prst="rect">
            <a:avLst/>
          </a:prstGeom>
          <a:solidFill>
            <a:srgbClr val="D7EEFF"/>
          </a:solidFill>
          <a:ln/>
          <a:effectLst>
            <a:outerShdw dist="35921" dir="2700000" algn="ctr" rotWithShape="0">
              <a:schemeClr val="bg2"/>
            </a:outerShdw>
          </a:effectLst>
        </p:spPr>
        <p:txBody>
          <a:bodyPr wrap="square" lIns="182880" tIns="91440" rIns="0" bIns="91440">
            <a:spAutoFit/>
          </a:bodyPr>
          <a:lstStyle/>
          <a:p>
            <a:pPr lvl="0" algn="l">
              <a:spcBef>
                <a:spcPts val="0"/>
              </a:spcBef>
              <a:defRPr/>
            </a:pPr>
            <a:r>
              <a:rPr lang="it-IT" sz="1200" i="1" kern="0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</a:rPr>
              <a:t>// ECC implementation</a:t>
            </a:r>
          </a:p>
          <a:p>
            <a:pPr lvl="0" algn="l">
              <a:spcBef>
                <a:spcPts val="0"/>
              </a:spcBef>
              <a:defRPr/>
            </a:pPr>
            <a:r>
              <a:rPr lang="it-IT" sz="1200" b="1" kern="0" dirty="0">
                <a:latin typeface="Courier New" pitchFamily="49" charset="0"/>
              </a:rPr>
              <a:t>wire logic p1 = 1 ^ </a:t>
            </a:r>
            <a:r>
              <a:rPr lang="it-IT" sz="1200" b="1" kern="0" dirty="0">
                <a:solidFill>
                  <a:srgbClr val="00B050"/>
                </a:solidFill>
                <a:latin typeface="Courier New" pitchFamily="49" charset="0"/>
              </a:rPr>
              <a:t>data</a:t>
            </a:r>
            <a:r>
              <a:rPr lang="it-IT" sz="1200" b="1" kern="0" dirty="0">
                <a:latin typeface="Courier New" pitchFamily="49" charset="0"/>
              </a:rPr>
              <a:t>[0] ^ </a:t>
            </a:r>
            <a:r>
              <a:rPr lang="it-IT" sz="1200" b="1" kern="0" dirty="0">
                <a:solidFill>
                  <a:srgbClr val="00B050"/>
                </a:solidFill>
                <a:latin typeface="Courier New" pitchFamily="49" charset="0"/>
              </a:rPr>
              <a:t>data</a:t>
            </a:r>
            <a:r>
              <a:rPr lang="it-IT" sz="1200" b="1" kern="0" dirty="0">
                <a:latin typeface="Courier New" pitchFamily="49" charset="0"/>
              </a:rPr>
              <a:t>[1] ^ </a:t>
            </a:r>
            <a:r>
              <a:rPr lang="it-IT" sz="1200" b="1" kern="0" dirty="0">
                <a:solidFill>
                  <a:srgbClr val="00B050"/>
                </a:solidFill>
                <a:latin typeface="Courier New" pitchFamily="49" charset="0"/>
              </a:rPr>
              <a:t>data</a:t>
            </a:r>
            <a:r>
              <a:rPr lang="it-IT" sz="1200" b="1" kern="0" dirty="0">
                <a:latin typeface="Courier New" pitchFamily="49" charset="0"/>
              </a:rPr>
              <a:t>[3] ^ </a:t>
            </a:r>
            <a:r>
              <a:rPr lang="it-IT" sz="1200" b="1" kern="0" dirty="0">
                <a:solidFill>
                  <a:srgbClr val="00B050"/>
                </a:solidFill>
                <a:latin typeface="Courier New" pitchFamily="49" charset="0"/>
              </a:rPr>
              <a:t>data</a:t>
            </a:r>
            <a:r>
              <a:rPr lang="it-IT" sz="1200" b="1" kern="0" dirty="0">
                <a:latin typeface="Courier New" pitchFamily="49" charset="0"/>
              </a:rPr>
              <a:t>[4] ^ </a:t>
            </a:r>
            <a:r>
              <a:rPr lang="it-IT" sz="1200" b="1" kern="0" dirty="0">
                <a:solidFill>
                  <a:srgbClr val="00B050"/>
                </a:solidFill>
                <a:latin typeface="Courier New" pitchFamily="49" charset="0"/>
              </a:rPr>
              <a:t>data</a:t>
            </a:r>
            <a:r>
              <a:rPr lang="it-IT" sz="1200" b="1" kern="0" dirty="0">
                <a:latin typeface="Courier New" pitchFamily="49" charset="0"/>
              </a:rPr>
              <a:t>[6];</a:t>
            </a:r>
          </a:p>
          <a:p>
            <a:pPr lvl="0" algn="l">
              <a:spcBef>
                <a:spcPts val="0"/>
              </a:spcBef>
              <a:defRPr/>
            </a:pPr>
            <a:r>
              <a:rPr lang="it-IT" sz="1200" b="1" kern="0" dirty="0">
                <a:latin typeface="Courier New" pitchFamily="49" charset="0"/>
              </a:rPr>
              <a:t>wire logic p2 = 1 ^ </a:t>
            </a:r>
            <a:r>
              <a:rPr lang="it-IT" sz="1200" b="1" kern="0" dirty="0">
                <a:solidFill>
                  <a:srgbClr val="00B050"/>
                </a:solidFill>
                <a:latin typeface="Courier New" pitchFamily="49" charset="0"/>
              </a:rPr>
              <a:t>data</a:t>
            </a:r>
            <a:r>
              <a:rPr lang="it-IT" sz="1200" b="1" kern="0" dirty="0">
                <a:latin typeface="Courier New" pitchFamily="49" charset="0"/>
              </a:rPr>
              <a:t>[0] ^ </a:t>
            </a:r>
            <a:r>
              <a:rPr lang="it-IT" sz="1200" b="1" kern="0" dirty="0">
                <a:solidFill>
                  <a:srgbClr val="00B050"/>
                </a:solidFill>
                <a:latin typeface="Courier New" pitchFamily="49" charset="0"/>
              </a:rPr>
              <a:t>data</a:t>
            </a:r>
            <a:r>
              <a:rPr lang="it-IT" sz="1200" b="1" kern="0" dirty="0">
                <a:latin typeface="Courier New" pitchFamily="49" charset="0"/>
              </a:rPr>
              <a:t>[2] ^ </a:t>
            </a:r>
            <a:r>
              <a:rPr lang="it-IT" sz="1200" b="1" kern="0" dirty="0">
                <a:solidFill>
                  <a:srgbClr val="00B050"/>
                </a:solidFill>
                <a:latin typeface="Courier New" pitchFamily="49" charset="0"/>
              </a:rPr>
              <a:t>data</a:t>
            </a:r>
            <a:r>
              <a:rPr lang="it-IT" sz="1200" b="1" kern="0" dirty="0">
                <a:latin typeface="Courier New" pitchFamily="49" charset="0"/>
              </a:rPr>
              <a:t>[3] ^ </a:t>
            </a:r>
            <a:r>
              <a:rPr lang="it-IT" sz="1200" b="1" kern="0" dirty="0">
                <a:solidFill>
                  <a:srgbClr val="00B050"/>
                </a:solidFill>
                <a:latin typeface="Courier New" pitchFamily="49" charset="0"/>
              </a:rPr>
              <a:t>data</a:t>
            </a:r>
            <a:r>
              <a:rPr lang="it-IT" sz="1200" b="1" kern="0" dirty="0">
                <a:latin typeface="Courier New" pitchFamily="49" charset="0"/>
              </a:rPr>
              <a:t>[5] ^ </a:t>
            </a:r>
            <a:r>
              <a:rPr lang="it-IT" sz="1200" b="1" kern="0" dirty="0">
                <a:solidFill>
                  <a:srgbClr val="00B050"/>
                </a:solidFill>
                <a:latin typeface="Courier New" pitchFamily="49" charset="0"/>
              </a:rPr>
              <a:t>data</a:t>
            </a:r>
            <a:r>
              <a:rPr lang="it-IT" sz="1200" b="1" kern="0" dirty="0">
                <a:latin typeface="Courier New" pitchFamily="49" charset="0"/>
              </a:rPr>
              <a:t>[6];</a:t>
            </a:r>
          </a:p>
          <a:p>
            <a:pPr lvl="0" algn="l">
              <a:spcBef>
                <a:spcPts val="0"/>
              </a:spcBef>
              <a:defRPr/>
            </a:pPr>
            <a:r>
              <a:rPr lang="it-IT" sz="1200" b="1" kern="0" dirty="0">
                <a:latin typeface="Courier New" pitchFamily="49" charset="0"/>
              </a:rPr>
              <a:t>wire logic p4 = 1 ^ </a:t>
            </a:r>
            <a:r>
              <a:rPr lang="it-IT" sz="1200" b="1" kern="0" dirty="0">
                <a:solidFill>
                  <a:srgbClr val="00B050"/>
                </a:solidFill>
                <a:latin typeface="Courier New" pitchFamily="49" charset="0"/>
              </a:rPr>
              <a:t>data</a:t>
            </a:r>
            <a:r>
              <a:rPr lang="it-IT" sz="1200" b="1" kern="0" dirty="0">
                <a:latin typeface="Courier New" pitchFamily="49" charset="0"/>
              </a:rPr>
              <a:t>[1] ^ </a:t>
            </a:r>
            <a:r>
              <a:rPr lang="it-IT" sz="1200" b="1" kern="0" dirty="0">
                <a:solidFill>
                  <a:srgbClr val="00B050"/>
                </a:solidFill>
                <a:latin typeface="Courier New" pitchFamily="49" charset="0"/>
              </a:rPr>
              <a:t>data</a:t>
            </a:r>
            <a:r>
              <a:rPr lang="it-IT" sz="1200" b="1" kern="0" dirty="0">
                <a:latin typeface="Courier New" pitchFamily="49" charset="0"/>
              </a:rPr>
              <a:t>[2] ^ </a:t>
            </a:r>
            <a:r>
              <a:rPr lang="it-IT" sz="1200" b="1" kern="0" dirty="0">
                <a:solidFill>
                  <a:srgbClr val="00B050"/>
                </a:solidFill>
                <a:latin typeface="Courier New" pitchFamily="49" charset="0"/>
              </a:rPr>
              <a:t>data</a:t>
            </a:r>
            <a:r>
              <a:rPr lang="it-IT" sz="1200" b="1" kern="0" dirty="0">
                <a:latin typeface="Courier New" pitchFamily="49" charset="0"/>
              </a:rPr>
              <a:t>[3] ^ </a:t>
            </a:r>
            <a:r>
              <a:rPr lang="it-IT" sz="1200" b="1" kern="0" dirty="0">
                <a:solidFill>
                  <a:srgbClr val="00B050"/>
                </a:solidFill>
                <a:latin typeface="Courier New" pitchFamily="49" charset="0"/>
              </a:rPr>
              <a:t>data</a:t>
            </a:r>
            <a:r>
              <a:rPr lang="it-IT" sz="1200" b="1" kern="0" dirty="0">
                <a:latin typeface="Courier New" pitchFamily="49" charset="0"/>
              </a:rPr>
              <a:t>[7];</a:t>
            </a:r>
          </a:p>
          <a:p>
            <a:pPr lvl="0" algn="l">
              <a:spcBef>
                <a:spcPts val="0"/>
              </a:spcBef>
              <a:defRPr/>
            </a:pPr>
            <a:r>
              <a:rPr lang="it-IT" sz="1200" b="1" kern="0" dirty="0">
                <a:latin typeface="Courier New" pitchFamily="49" charset="0"/>
              </a:rPr>
              <a:t>wire logic p8 = 1 ^ </a:t>
            </a:r>
            <a:r>
              <a:rPr lang="it-IT" sz="1200" b="1" kern="0" dirty="0">
                <a:solidFill>
                  <a:srgbClr val="00B050"/>
                </a:solidFill>
                <a:latin typeface="Courier New" pitchFamily="49" charset="0"/>
              </a:rPr>
              <a:t>data</a:t>
            </a:r>
            <a:r>
              <a:rPr lang="it-IT" sz="1200" b="1" kern="0" dirty="0">
                <a:latin typeface="Courier New" pitchFamily="49" charset="0"/>
              </a:rPr>
              <a:t>[4] ^ </a:t>
            </a:r>
            <a:r>
              <a:rPr lang="it-IT" sz="1200" b="1" kern="0" dirty="0">
                <a:solidFill>
                  <a:srgbClr val="00B050"/>
                </a:solidFill>
                <a:latin typeface="Courier New" pitchFamily="49" charset="0"/>
              </a:rPr>
              <a:t>data</a:t>
            </a:r>
            <a:r>
              <a:rPr lang="it-IT" sz="1200" b="1" kern="0" dirty="0">
                <a:latin typeface="Courier New" pitchFamily="49" charset="0"/>
              </a:rPr>
              <a:t>[5] ^ </a:t>
            </a:r>
            <a:r>
              <a:rPr lang="it-IT" sz="1200" b="1" kern="0" dirty="0">
                <a:solidFill>
                  <a:srgbClr val="00B050"/>
                </a:solidFill>
                <a:latin typeface="Courier New" pitchFamily="49" charset="0"/>
              </a:rPr>
              <a:t>data</a:t>
            </a:r>
            <a:r>
              <a:rPr lang="it-IT" sz="1200" b="1" kern="0" dirty="0">
                <a:latin typeface="Courier New" pitchFamily="49" charset="0"/>
              </a:rPr>
              <a:t>[6] ^ </a:t>
            </a:r>
            <a:r>
              <a:rPr lang="it-IT" sz="1200" b="1" kern="0" dirty="0">
                <a:solidFill>
                  <a:srgbClr val="00B050"/>
                </a:solidFill>
                <a:latin typeface="Courier New" pitchFamily="49" charset="0"/>
              </a:rPr>
              <a:t>data</a:t>
            </a:r>
            <a:r>
              <a:rPr lang="it-IT" sz="1200" b="1" kern="0" dirty="0">
                <a:latin typeface="Courier New" pitchFamily="49" charset="0"/>
              </a:rPr>
              <a:t>[7];</a:t>
            </a:r>
          </a:p>
          <a:p>
            <a:pPr lvl="0" algn="l">
              <a:spcBef>
                <a:spcPts val="0"/>
              </a:spcBef>
              <a:defRPr/>
            </a:pPr>
            <a:endParaRPr lang="it-IT" sz="1200" b="1" kern="0" dirty="0">
              <a:latin typeface="Courier New" pitchFamily="49" charset="0"/>
            </a:endParaRPr>
          </a:p>
          <a:p>
            <a:pPr lvl="0" algn="l">
              <a:spcBef>
                <a:spcPts val="0"/>
              </a:spcBef>
              <a:defRPr/>
            </a:pPr>
            <a:r>
              <a:rPr lang="it-IT" sz="1200" b="1" kern="0" dirty="0">
                <a:latin typeface="Courier New" pitchFamily="49" charset="0"/>
              </a:rPr>
              <a:t>logic [12:0] </a:t>
            </a:r>
            <a:r>
              <a:rPr lang="it-IT" sz="1200" b="1" kern="0" dirty="0">
                <a:solidFill>
                  <a:srgbClr val="7030A0"/>
                </a:solidFill>
                <a:latin typeface="Courier New" pitchFamily="49" charset="0"/>
              </a:rPr>
              <a:t>expected_ecc</a:t>
            </a:r>
            <a:r>
              <a:rPr lang="it-IT" sz="1200" b="1" kern="0" dirty="0">
                <a:latin typeface="Courier New" pitchFamily="49" charset="0"/>
              </a:rPr>
              <a:t>;</a:t>
            </a:r>
          </a:p>
          <a:p>
            <a:pPr lvl="0" algn="l">
              <a:spcBef>
                <a:spcPts val="0"/>
              </a:spcBef>
              <a:defRPr/>
            </a:pPr>
            <a:endParaRPr lang="it-IT" sz="1200" b="1" kern="0" dirty="0">
              <a:latin typeface="Courier New" pitchFamily="49" charset="0"/>
            </a:endParaRPr>
          </a:p>
          <a:p>
            <a:pPr lvl="0" algn="l">
              <a:spcBef>
                <a:spcPts val="0"/>
              </a:spcBef>
              <a:defRPr/>
            </a:pPr>
            <a:r>
              <a:rPr lang="en-GB" sz="1200" b="1" kern="0" dirty="0">
                <a:latin typeface="Courier New" pitchFamily="49" charset="0"/>
              </a:rPr>
              <a:t>assign </a:t>
            </a:r>
            <a:r>
              <a:rPr lang="en-GB" sz="1200" b="1" kern="0" dirty="0" err="1">
                <a:solidFill>
                  <a:srgbClr val="7030A0"/>
                </a:solidFill>
                <a:latin typeface="Courier New" pitchFamily="49" charset="0"/>
              </a:rPr>
              <a:t>expected_ecc</a:t>
            </a:r>
            <a:r>
              <a:rPr lang="en-GB" sz="1200" b="1" kern="0" dirty="0">
                <a:latin typeface="Courier New" pitchFamily="49" charset="0"/>
              </a:rPr>
              <a:t>[11:0] == { </a:t>
            </a:r>
            <a:r>
              <a:rPr lang="it-IT" sz="1200" b="1" kern="0" dirty="0">
                <a:solidFill>
                  <a:srgbClr val="00B050"/>
                </a:solidFill>
                <a:latin typeface="Courier New" pitchFamily="49" charset="0"/>
              </a:rPr>
              <a:t>data</a:t>
            </a:r>
            <a:r>
              <a:rPr lang="it-IT" sz="1200" b="1" kern="0" dirty="0">
                <a:latin typeface="Courier New" pitchFamily="49" charset="0"/>
              </a:rPr>
              <a:t>[7], </a:t>
            </a:r>
            <a:r>
              <a:rPr lang="it-IT" sz="1200" b="1" kern="0" dirty="0">
                <a:solidFill>
                  <a:srgbClr val="00B050"/>
                </a:solidFill>
                <a:latin typeface="Courier New" pitchFamily="49" charset="0"/>
              </a:rPr>
              <a:t>data</a:t>
            </a:r>
            <a:r>
              <a:rPr lang="it-IT" sz="1200" b="1" kern="0" dirty="0">
                <a:latin typeface="Courier New" pitchFamily="49" charset="0"/>
              </a:rPr>
              <a:t>[6], </a:t>
            </a:r>
            <a:r>
              <a:rPr lang="it-IT" sz="1200" b="1" kern="0" dirty="0">
                <a:solidFill>
                  <a:srgbClr val="00B050"/>
                </a:solidFill>
                <a:latin typeface="Courier New" pitchFamily="49" charset="0"/>
              </a:rPr>
              <a:t>data</a:t>
            </a:r>
            <a:r>
              <a:rPr lang="it-IT" sz="1200" b="1" kern="0" dirty="0">
                <a:latin typeface="Courier New" pitchFamily="49" charset="0"/>
              </a:rPr>
              <a:t>[5], </a:t>
            </a:r>
            <a:r>
              <a:rPr lang="it-IT" sz="1200" b="1" kern="0" dirty="0">
                <a:solidFill>
                  <a:srgbClr val="00B050"/>
                </a:solidFill>
                <a:latin typeface="Courier New" pitchFamily="49" charset="0"/>
              </a:rPr>
              <a:t>data</a:t>
            </a:r>
            <a:r>
              <a:rPr lang="it-IT" sz="1200" b="1" kern="0" dirty="0">
                <a:latin typeface="Courier New" pitchFamily="49" charset="0"/>
              </a:rPr>
              <a:t>[4], </a:t>
            </a:r>
          </a:p>
          <a:p>
            <a:pPr lvl="0" algn="l">
              <a:spcBef>
                <a:spcPts val="0"/>
              </a:spcBef>
              <a:defRPr/>
            </a:pPr>
            <a:r>
              <a:rPr lang="it-IT" sz="1200" b="1" kern="0" dirty="0">
                <a:latin typeface="Courier New" pitchFamily="49" charset="0"/>
              </a:rPr>
              <a:t>                               p8, </a:t>
            </a:r>
            <a:r>
              <a:rPr lang="it-IT" sz="1200" b="1" kern="0" dirty="0">
                <a:solidFill>
                  <a:srgbClr val="00B050"/>
                </a:solidFill>
                <a:latin typeface="Courier New" pitchFamily="49" charset="0"/>
              </a:rPr>
              <a:t>data</a:t>
            </a:r>
            <a:r>
              <a:rPr lang="it-IT" sz="1200" b="1" kern="0" dirty="0">
                <a:latin typeface="Courier New" pitchFamily="49" charset="0"/>
              </a:rPr>
              <a:t>[3], </a:t>
            </a:r>
            <a:r>
              <a:rPr lang="it-IT" sz="1200" b="1" kern="0" dirty="0">
                <a:solidFill>
                  <a:srgbClr val="00B050"/>
                </a:solidFill>
                <a:latin typeface="Courier New" pitchFamily="49" charset="0"/>
              </a:rPr>
              <a:t>data</a:t>
            </a:r>
            <a:r>
              <a:rPr lang="it-IT" sz="1200" b="1" kern="0" dirty="0">
                <a:latin typeface="Courier New" pitchFamily="49" charset="0"/>
              </a:rPr>
              <a:t>[2], </a:t>
            </a:r>
            <a:r>
              <a:rPr lang="it-IT" sz="1200" b="1" kern="0" dirty="0">
                <a:solidFill>
                  <a:srgbClr val="00B050"/>
                </a:solidFill>
                <a:latin typeface="Courier New" pitchFamily="49" charset="0"/>
              </a:rPr>
              <a:t>data</a:t>
            </a:r>
            <a:r>
              <a:rPr lang="it-IT" sz="1200" b="1" kern="0" dirty="0">
                <a:latin typeface="Courier New" pitchFamily="49" charset="0"/>
              </a:rPr>
              <a:t>[1], p4, </a:t>
            </a:r>
          </a:p>
          <a:p>
            <a:pPr lvl="0" algn="l">
              <a:spcBef>
                <a:spcPts val="0"/>
              </a:spcBef>
              <a:defRPr/>
            </a:pPr>
            <a:r>
              <a:rPr lang="it-IT" sz="1200" b="1" kern="0" dirty="0">
                <a:solidFill>
                  <a:srgbClr val="00B050"/>
                </a:solidFill>
                <a:latin typeface="Courier New" pitchFamily="49" charset="0"/>
              </a:rPr>
              <a:t>                               data</a:t>
            </a:r>
            <a:r>
              <a:rPr lang="it-IT" sz="1200" b="1" kern="0" dirty="0">
                <a:latin typeface="Courier New" pitchFamily="49" charset="0"/>
              </a:rPr>
              <a:t>[0], p2, p1 }</a:t>
            </a:r>
            <a:r>
              <a:rPr lang="en-GB" sz="1200" b="1" kern="0" dirty="0">
                <a:latin typeface="Courier New" pitchFamily="49" charset="0"/>
              </a:rPr>
              <a:t>;</a:t>
            </a:r>
          </a:p>
          <a:p>
            <a:pPr lvl="0" algn="l">
              <a:spcBef>
                <a:spcPts val="0"/>
              </a:spcBef>
              <a:defRPr/>
            </a:pPr>
            <a:endParaRPr lang="en-GB" sz="1200" b="1" kern="0" dirty="0">
              <a:latin typeface="Courier New" pitchFamily="49" charset="0"/>
            </a:endParaRPr>
          </a:p>
          <a:p>
            <a:pPr lvl="0" algn="l">
              <a:spcBef>
                <a:spcPts val="0"/>
              </a:spcBef>
              <a:defRPr/>
            </a:pPr>
            <a:r>
              <a:rPr lang="en-US" sz="1200" b="1" kern="0" dirty="0">
                <a:latin typeface="Courier New" pitchFamily="49" charset="0"/>
              </a:rPr>
              <a:t>assign </a:t>
            </a:r>
            <a:r>
              <a:rPr lang="en-US" sz="1200" b="1" kern="0" dirty="0" err="1">
                <a:solidFill>
                  <a:srgbClr val="7030A0"/>
                </a:solidFill>
                <a:latin typeface="Courier New" pitchFamily="49" charset="0"/>
              </a:rPr>
              <a:t>expected_ecc</a:t>
            </a:r>
            <a:r>
              <a:rPr lang="en-US" sz="1200" b="1" kern="0" dirty="0">
                <a:latin typeface="Courier New" pitchFamily="49" charset="0"/>
              </a:rPr>
              <a:t>[12] = ^</a:t>
            </a:r>
            <a:r>
              <a:rPr lang="en-US" sz="1200" b="1" kern="0" dirty="0" err="1">
                <a:solidFill>
                  <a:srgbClr val="7030A0"/>
                </a:solidFill>
                <a:latin typeface="Courier New" pitchFamily="49" charset="0"/>
              </a:rPr>
              <a:t>expected_ecc</a:t>
            </a:r>
            <a:r>
              <a:rPr lang="en-US" sz="1200" b="1" kern="0" dirty="0">
                <a:latin typeface="Courier New" pitchFamily="49" charset="0"/>
              </a:rPr>
              <a:t>[11:0];    </a:t>
            </a:r>
            <a:r>
              <a:rPr lang="en-US" sz="1200" i="1" kern="0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</a:rPr>
              <a:t>// Overall parity</a:t>
            </a:r>
          </a:p>
          <a:p>
            <a:pPr lvl="0" algn="l">
              <a:spcBef>
                <a:spcPts val="0"/>
              </a:spcBef>
              <a:defRPr/>
            </a:pPr>
            <a:endParaRPr lang="en-US" sz="1200" i="1" kern="0" dirty="0">
              <a:solidFill>
                <a:schemeClr val="bg1">
                  <a:lumMod val="50000"/>
                </a:schemeClr>
              </a:solidFill>
              <a:latin typeface="Courier New" pitchFamily="49" charset="0"/>
            </a:endParaRPr>
          </a:p>
          <a:p>
            <a:pPr>
              <a:defRPr/>
            </a:pPr>
            <a:r>
              <a:rPr lang="en-US" sz="1200" b="1" kern="0" dirty="0">
                <a:solidFill>
                  <a:srgbClr val="FF0000"/>
                </a:solidFill>
                <a:latin typeface="Courier New" pitchFamily="49" charset="0"/>
              </a:rPr>
              <a:t>assert property </a:t>
            </a:r>
            <a:r>
              <a:rPr lang="en-US" sz="1200" b="1" kern="0" dirty="0">
                <a:latin typeface="Courier New" pitchFamily="49" charset="0"/>
              </a:rPr>
              <a:t>( </a:t>
            </a:r>
            <a:r>
              <a:rPr lang="en-US" sz="1200" b="1" kern="0" dirty="0" err="1">
                <a:solidFill>
                  <a:srgbClr val="0070C0"/>
                </a:solidFill>
                <a:latin typeface="Courier New" pitchFamily="49" charset="0"/>
              </a:rPr>
              <a:t>ecc_from_dut</a:t>
            </a:r>
            <a:r>
              <a:rPr lang="en-US" sz="1200" b="1" kern="0" dirty="0">
                <a:solidFill>
                  <a:srgbClr val="0070C0"/>
                </a:solidFill>
                <a:latin typeface="Courier New" pitchFamily="49" charset="0"/>
              </a:rPr>
              <a:t> </a:t>
            </a:r>
            <a:r>
              <a:rPr lang="en-US" sz="1200" b="1" kern="0" dirty="0">
                <a:latin typeface="Courier New" pitchFamily="49" charset="0"/>
              </a:rPr>
              <a:t>== </a:t>
            </a:r>
            <a:r>
              <a:rPr lang="en-US" sz="1200" b="1" kern="0" dirty="0" err="1">
                <a:solidFill>
                  <a:srgbClr val="7030A0"/>
                </a:solidFill>
                <a:latin typeface="Courier New" pitchFamily="49" charset="0"/>
              </a:rPr>
              <a:t>expected_ecc</a:t>
            </a:r>
            <a:r>
              <a:rPr lang="en-US" sz="1200" b="1" kern="0" dirty="0">
                <a:solidFill>
                  <a:srgbClr val="7030A0"/>
                </a:solidFill>
                <a:latin typeface="Courier New" pitchFamily="49" charset="0"/>
              </a:rPr>
              <a:t> </a:t>
            </a:r>
            <a:r>
              <a:rPr lang="en-US" sz="1200" b="1" kern="0" dirty="0">
                <a:latin typeface="Courier New" pitchFamily="49" charset="0"/>
              </a:rPr>
              <a:t>);</a:t>
            </a:r>
            <a:endParaRPr lang="en-GB" sz="1200" b="1" kern="0" dirty="0">
              <a:latin typeface="Courier New" pitchFamily="49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F5D7143C-E618-4DAF-23AE-B1C51975C15D}"/>
              </a:ext>
            </a:extLst>
          </p:cNvPr>
          <p:cNvSpPr txBox="1">
            <a:spLocks noChangeArrowheads="1"/>
          </p:cNvSpPr>
          <p:nvPr/>
        </p:nvSpPr>
        <p:spPr>
          <a:xfrm>
            <a:off x="2108200" y="1934028"/>
            <a:ext cx="1371600" cy="391628"/>
          </a:xfrm>
          <a:prstGeom prst="rect">
            <a:avLst/>
          </a:prstGeom>
          <a:solidFill>
            <a:srgbClr val="D7EEFF"/>
          </a:solidFill>
          <a:ln/>
          <a:effectLst>
            <a:outerShdw dist="35921" dir="2700000" algn="ctr" rotWithShape="0">
              <a:schemeClr val="bg2"/>
            </a:outerShdw>
          </a:effectLst>
        </p:spPr>
        <p:txBody>
          <a:bodyPr wrap="square" lIns="182880" tIns="72000" rIns="72000" bIns="72000">
            <a:spAutoFit/>
          </a:bodyPr>
          <a:lstStyle/>
          <a:p>
            <a:pPr lvl="0" algn="l">
              <a:spcBef>
                <a:spcPts val="0"/>
              </a:spcBef>
              <a:defRPr/>
            </a:pPr>
            <a:r>
              <a:rPr lang="en-GB" sz="1600" b="1" kern="0" dirty="0">
                <a:latin typeface="Courier New" pitchFamily="49" charset="0"/>
              </a:rPr>
              <a:t>cut </a:t>
            </a:r>
            <a:r>
              <a:rPr lang="en-GB" sz="1600" b="1" kern="0" dirty="0">
                <a:solidFill>
                  <a:srgbClr val="00B050"/>
                </a:solidFill>
                <a:latin typeface="Courier New" pitchFamily="49" charset="0"/>
              </a:rPr>
              <a:t>data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A3B0E9-2F1A-4D00-801D-6F8CC489EFB4}"/>
              </a:ext>
            </a:extLst>
          </p:cNvPr>
          <p:cNvSpPr txBox="1"/>
          <p:nvPr/>
        </p:nvSpPr>
        <p:spPr>
          <a:xfrm>
            <a:off x="2100872" y="1587236"/>
            <a:ext cx="1372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Pseudo-code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1A3D05A-453C-2E18-2C94-609226E38487}"/>
              </a:ext>
            </a:extLst>
          </p:cNvPr>
          <p:cNvCxnSpPr/>
          <p:nvPr/>
        </p:nvCxnSpPr>
        <p:spPr>
          <a:xfrm>
            <a:off x="7372892" y="1550504"/>
            <a:ext cx="0" cy="401540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lowchart: Alternate Process 19">
            <a:extLst>
              <a:ext uri="{FF2B5EF4-FFF2-40B4-BE49-F238E27FC236}">
                <a16:creationId xmlns:a16="http://schemas.microsoft.com/office/drawing/2014/main" id="{C8565320-9025-D075-C791-7ADA05BAB495}"/>
              </a:ext>
            </a:extLst>
          </p:cNvPr>
          <p:cNvSpPr/>
          <p:nvPr/>
        </p:nvSpPr>
        <p:spPr>
          <a:xfrm>
            <a:off x="381000" y="1527048"/>
            <a:ext cx="1295400" cy="850900"/>
          </a:xfrm>
          <a:prstGeom prst="flowChartAlternateProcess">
            <a:avLst/>
          </a:prstGeom>
          <a:solidFill>
            <a:srgbClr val="DCBC20"/>
          </a:solidFill>
          <a:ln>
            <a:solidFill>
              <a:srgbClr val="DCBC2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Model checking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AC79968-7E07-A538-98B1-B4C43CA9704D}"/>
              </a:ext>
            </a:extLst>
          </p:cNvPr>
          <p:cNvGrpSpPr/>
          <p:nvPr/>
        </p:nvGrpSpPr>
        <p:grpSpPr>
          <a:xfrm>
            <a:off x="3646017" y="1523884"/>
            <a:ext cx="2901359" cy="1066329"/>
            <a:chOff x="3646017" y="1523884"/>
            <a:chExt cx="2901359" cy="1066329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70891BB0-C2A8-13DF-313B-CBB3DD0CDA19}"/>
                </a:ext>
              </a:extLst>
            </p:cNvPr>
            <p:cNvCxnSpPr/>
            <p:nvPr/>
          </p:nvCxnSpPr>
          <p:spPr bwMode="auto">
            <a:xfrm>
              <a:off x="4677946" y="2044990"/>
              <a:ext cx="288032" cy="0"/>
            </a:xfrm>
            <a:prstGeom prst="straightConnector1">
              <a:avLst/>
            </a:prstGeom>
            <a:noFill/>
            <a:ln w="28575">
              <a:solidFill>
                <a:srgbClr val="DCBC20"/>
              </a:solidFill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0D81797-F711-B44C-6AF4-B7CB78E5C4FC}"/>
                </a:ext>
              </a:extLst>
            </p:cNvPr>
            <p:cNvCxnSpPr/>
            <p:nvPr/>
          </p:nvCxnSpPr>
          <p:spPr bwMode="auto">
            <a:xfrm flipH="1">
              <a:off x="4893970" y="1972982"/>
              <a:ext cx="144016" cy="144016"/>
            </a:xfrm>
            <a:prstGeom prst="line">
              <a:avLst/>
            </a:prstGeom>
            <a:noFill/>
            <a:ln w="28575" cap="flat" cmpd="sng" algn="ctr">
              <a:solidFill>
                <a:srgbClr val="DCBC2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41F2AFC-8118-C38B-9753-516812AEAC25}"/>
                </a:ext>
              </a:extLst>
            </p:cNvPr>
            <p:cNvCxnSpPr/>
            <p:nvPr/>
          </p:nvCxnSpPr>
          <p:spPr bwMode="auto">
            <a:xfrm flipH="1" flipV="1">
              <a:off x="4893970" y="1972982"/>
              <a:ext cx="144016" cy="144016"/>
            </a:xfrm>
            <a:prstGeom prst="line">
              <a:avLst/>
            </a:prstGeom>
            <a:noFill/>
            <a:ln w="28575" cap="flat" cmpd="sng" algn="ctr">
              <a:solidFill>
                <a:srgbClr val="DCBC2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6B73EBAD-90FC-EEE6-6642-352CB0BDA305}"/>
                </a:ext>
              </a:extLst>
            </p:cNvPr>
            <p:cNvCxnSpPr/>
            <p:nvPr/>
          </p:nvCxnSpPr>
          <p:spPr bwMode="auto">
            <a:xfrm>
              <a:off x="5230398" y="2047636"/>
              <a:ext cx="288032" cy="0"/>
            </a:xfrm>
            <a:prstGeom prst="straightConnector1">
              <a:avLst/>
            </a:prstGeom>
            <a:noFill/>
            <a:ln w="28575">
              <a:solidFill>
                <a:srgbClr val="DCBC20"/>
              </a:solidFill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731952D-AC3D-12AA-9465-7972C6B331E7}"/>
                </a:ext>
              </a:extLst>
            </p:cNvPr>
            <p:cNvCxnSpPr/>
            <p:nvPr/>
          </p:nvCxnSpPr>
          <p:spPr bwMode="auto">
            <a:xfrm flipH="1">
              <a:off x="5158390" y="1975628"/>
              <a:ext cx="144016" cy="144016"/>
            </a:xfrm>
            <a:prstGeom prst="line">
              <a:avLst/>
            </a:prstGeom>
            <a:noFill/>
            <a:ln w="28575" cap="flat" cmpd="sng" algn="ctr">
              <a:solidFill>
                <a:srgbClr val="DCBC2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766D217-FF67-599F-4220-04C84483C083}"/>
                </a:ext>
              </a:extLst>
            </p:cNvPr>
            <p:cNvCxnSpPr/>
            <p:nvPr/>
          </p:nvCxnSpPr>
          <p:spPr bwMode="auto">
            <a:xfrm flipH="1" flipV="1">
              <a:off x="5158390" y="1975628"/>
              <a:ext cx="144016" cy="144016"/>
            </a:xfrm>
            <a:prstGeom prst="line">
              <a:avLst/>
            </a:prstGeom>
            <a:noFill/>
            <a:ln w="28575" cap="flat" cmpd="sng" algn="ctr">
              <a:solidFill>
                <a:srgbClr val="DCBC2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" name="Rectangle 3">
              <a:extLst>
                <a:ext uri="{FF2B5EF4-FFF2-40B4-BE49-F238E27FC236}">
                  <a16:creationId xmlns:a16="http://schemas.microsoft.com/office/drawing/2014/main" id="{3DC4E418-71B9-FD34-1B6B-57478F8CA6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6017" y="1523884"/>
              <a:ext cx="1037456" cy="106632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GB" sz="2000" dirty="0">
                  <a:solidFill>
                    <a:srgbClr val="FFFFFF"/>
                  </a:solidFill>
                </a:rPr>
                <a:t>memory</a:t>
              </a:r>
            </a:p>
          </p:txBody>
        </p:sp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id="{80807EC2-A9BC-7B85-3C8D-29DA5E2DAE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9920" y="1523884"/>
              <a:ext cx="1037456" cy="1066329"/>
            </a:xfrm>
            <a:prstGeom prst="rect">
              <a:avLst/>
            </a:prstGeom>
            <a:solidFill>
              <a:srgbClr val="0081D8"/>
            </a:solidFill>
            <a:ln w="1905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GB" sz="2000" dirty="0">
                  <a:solidFill>
                    <a:srgbClr val="FFFFFF"/>
                  </a:solidFill>
                </a:rPr>
                <a:t>DUT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610C645-6FD2-8829-941E-6A5259594520}"/>
              </a:ext>
            </a:extLst>
          </p:cNvPr>
          <p:cNvGrpSpPr/>
          <p:nvPr/>
        </p:nvGrpSpPr>
        <p:grpSpPr>
          <a:xfrm>
            <a:off x="7889600" y="1527048"/>
            <a:ext cx="3921400" cy="4102518"/>
            <a:chOff x="7889600" y="1527048"/>
            <a:chExt cx="3921400" cy="4102518"/>
          </a:xfrm>
        </p:grpSpPr>
        <p:sp>
          <p:nvSpPr>
            <p:cNvPr id="21" name="Flowchart: Alternate Process 20">
              <a:extLst>
                <a:ext uri="{FF2B5EF4-FFF2-40B4-BE49-F238E27FC236}">
                  <a16:creationId xmlns:a16="http://schemas.microsoft.com/office/drawing/2014/main" id="{5CE4F9CD-53DE-FDE9-4F87-552F5B6C14A4}"/>
                </a:ext>
              </a:extLst>
            </p:cNvPr>
            <p:cNvSpPr/>
            <p:nvPr/>
          </p:nvSpPr>
          <p:spPr>
            <a:xfrm>
              <a:off x="7924800" y="1527048"/>
              <a:ext cx="3721100" cy="457200"/>
            </a:xfrm>
            <a:prstGeom prst="flowChartAlternateProcess">
              <a:avLst/>
            </a:prstGeom>
            <a:solidFill>
              <a:srgbClr val="DCBC20"/>
            </a:solidFill>
            <a:ln>
              <a:solidFill>
                <a:srgbClr val="DCBC2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/>
                <a:t>Safety</a:t>
              </a:r>
              <a:r>
                <a:rPr lang="en-US" sz="2400" dirty="0"/>
                <a:t> mechanism insertion</a:t>
              </a: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95714C6E-213B-8745-21A1-DCB34B859C73}"/>
                </a:ext>
              </a:extLst>
            </p:cNvPr>
            <p:cNvGrpSpPr/>
            <p:nvPr/>
          </p:nvGrpSpPr>
          <p:grpSpPr>
            <a:xfrm>
              <a:off x="7889600" y="2473900"/>
              <a:ext cx="3921400" cy="3155666"/>
              <a:chOff x="7889600" y="2350075"/>
              <a:chExt cx="3921400" cy="3155666"/>
            </a:xfrm>
          </p:grpSpPr>
          <p:sp>
            <p:nvSpPr>
              <p:cNvPr id="22" name="Rectangle 3">
                <a:extLst>
                  <a:ext uri="{FF2B5EF4-FFF2-40B4-BE49-F238E27FC236}">
                    <a16:creationId xmlns:a16="http://schemas.microsoft.com/office/drawing/2014/main" id="{5DB9D037-7D60-AAB1-3F06-706FAEFC3B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89600" y="2350075"/>
                <a:ext cx="1323120" cy="1118682"/>
              </a:xfrm>
              <a:prstGeom prst="rect">
                <a:avLst/>
              </a:prstGeom>
              <a:solidFill>
                <a:srgbClr val="0081D8"/>
              </a:solidFill>
              <a:ln w="1905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</a:pPr>
                <a:r>
                  <a:rPr lang="en-GB" sz="2400" dirty="0">
                    <a:solidFill>
                      <a:srgbClr val="FFFFFF"/>
                    </a:solidFill>
                  </a:rPr>
                  <a:t>DUT</a:t>
                </a:r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9C32B3C7-9DC2-B345-E5D7-DDC0CD00CD44}"/>
                  </a:ext>
                </a:extLst>
              </p:cNvPr>
              <p:cNvGrpSpPr/>
              <p:nvPr/>
            </p:nvGrpSpPr>
            <p:grpSpPr>
              <a:xfrm>
                <a:off x="9470663" y="2352559"/>
                <a:ext cx="1619335" cy="1701779"/>
                <a:chOff x="9085107" y="2462717"/>
                <a:chExt cx="1619335" cy="1701779"/>
              </a:xfrm>
            </p:grpSpPr>
            <p:sp>
              <p:nvSpPr>
                <p:cNvPr id="23" name="Rectangle 3">
                  <a:extLst>
                    <a:ext uri="{FF2B5EF4-FFF2-40B4-BE49-F238E27FC236}">
                      <a16:creationId xmlns:a16="http://schemas.microsoft.com/office/drawing/2014/main" id="{E40133D5-269F-79A9-0315-9E45A1B1AD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085107" y="2462717"/>
                  <a:ext cx="1619335" cy="1701779"/>
                </a:xfrm>
                <a:prstGeom prst="rect">
                  <a:avLst/>
                </a:prstGeom>
                <a:solidFill>
                  <a:srgbClr val="0081D8"/>
                </a:solidFill>
                <a:ln w="19050">
                  <a:noFill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anchor="t"/>
                <a:lstStyle/>
                <a:p>
                  <a:pPr algn="ctr">
                    <a:spcBef>
                      <a:spcPct val="0"/>
                    </a:spcBef>
                  </a:pPr>
                  <a:endParaRPr lang="en-GB" sz="2400" dirty="0">
                    <a:solidFill>
                      <a:srgbClr val="FFFFFF"/>
                    </a:solidFill>
                  </a:endParaRPr>
                </a:p>
                <a:p>
                  <a:pPr algn="ctr">
                    <a:spcBef>
                      <a:spcPct val="0"/>
                    </a:spcBef>
                  </a:pPr>
                  <a:r>
                    <a:rPr lang="en-GB" sz="2400" dirty="0">
                      <a:solidFill>
                        <a:srgbClr val="FFFFFF"/>
                      </a:solidFill>
                    </a:rPr>
                    <a:t>DUT</a:t>
                  </a:r>
                </a:p>
              </p:txBody>
            </p:sp>
            <p:sp>
              <p:nvSpPr>
                <p:cNvPr id="24" name="Rectangle 3">
                  <a:extLst>
                    <a:ext uri="{FF2B5EF4-FFF2-40B4-BE49-F238E27FC236}">
                      <a16:creationId xmlns:a16="http://schemas.microsoft.com/office/drawing/2014/main" id="{EA542FDC-8CC4-5F2C-9101-82CAE9C03C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237506" y="3440734"/>
                  <a:ext cx="1317849" cy="614432"/>
                </a:xfrm>
                <a:prstGeom prst="rect">
                  <a:avLst/>
                </a:prstGeom>
                <a:solidFill>
                  <a:srgbClr val="00B0F0"/>
                </a:solidFill>
                <a:ln w="19050">
                  <a:noFill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anchor="ctr"/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GB" sz="2000" dirty="0">
                      <a:solidFill>
                        <a:srgbClr val="FFFFFF"/>
                      </a:solidFill>
                    </a:rPr>
                    <a:t>Safety</a:t>
                  </a:r>
                </a:p>
                <a:p>
                  <a:pPr algn="ctr">
                    <a:spcBef>
                      <a:spcPct val="0"/>
                    </a:spcBef>
                  </a:pPr>
                  <a:r>
                    <a:rPr lang="en-GB" sz="2000" dirty="0">
                      <a:solidFill>
                        <a:srgbClr val="FFFFFF"/>
                      </a:solidFill>
                    </a:rPr>
                    <a:t>alarm</a:t>
                  </a:r>
                </a:p>
              </p:txBody>
            </p:sp>
          </p:grpSp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1E7D6B8C-B32F-E985-1AAF-720AAD55759E}"/>
                  </a:ext>
                </a:extLst>
              </p:cNvPr>
              <p:cNvSpPr/>
              <p:nvPr/>
            </p:nvSpPr>
            <p:spPr>
              <a:xfrm>
                <a:off x="9077325" y="4467225"/>
                <a:ext cx="609600" cy="561975"/>
              </a:xfrm>
              <a:prstGeom prst="ellipse">
                <a:avLst/>
              </a:prstGeom>
              <a:solidFill>
                <a:srgbClr val="DCBC2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=</a:t>
                </a:r>
              </a:p>
            </p:txBody>
          </p: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7EF9D41D-552B-AFE1-C3BC-2859163F08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934700" y="3667125"/>
                <a:ext cx="876300" cy="0"/>
              </a:xfrm>
              <a:prstGeom prst="line">
                <a:avLst/>
              </a:prstGeom>
              <a:ln w="28575">
                <a:solidFill>
                  <a:srgbClr val="DCBC2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3D344DB-733B-7C02-57C6-AD6E79DA4C96}"/>
                  </a:ext>
                </a:extLst>
              </p:cNvPr>
              <p:cNvSpPr txBox="1"/>
              <p:nvPr/>
            </p:nvSpPr>
            <p:spPr>
              <a:xfrm>
                <a:off x="11049000" y="3352800"/>
                <a:ext cx="70243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i="1" dirty="0"/>
                  <a:t>error</a:t>
                </a:r>
              </a:p>
            </p:txBody>
          </p:sp>
          <p:cxnSp>
            <p:nvCxnSpPr>
              <p:cNvPr id="32" name="Connector: Elbow 31">
                <a:extLst>
                  <a:ext uri="{FF2B5EF4-FFF2-40B4-BE49-F238E27FC236}">
                    <a16:creationId xmlns:a16="http://schemas.microsoft.com/office/drawing/2014/main" id="{2D38C82F-8A69-F274-4C93-EB3713D32AFB}"/>
                  </a:ext>
                </a:extLst>
              </p:cNvPr>
              <p:cNvCxnSpPr>
                <a:stCxn id="22" idx="2"/>
                <a:endCxn id="5" idx="2"/>
              </p:cNvCxnSpPr>
              <p:nvPr/>
            </p:nvCxnSpPr>
            <p:spPr>
              <a:xfrm rot="16200000" flipH="1">
                <a:off x="8174514" y="3845402"/>
                <a:ext cx="1279456" cy="526165"/>
              </a:xfrm>
              <a:prstGeom prst="bentConnector2">
                <a:avLst/>
              </a:prstGeom>
              <a:ln w="28575">
                <a:solidFill>
                  <a:srgbClr val="DCBC2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nector: Elbow 33">
                <a:extLst>
                  <a:ext uri="{FF2B5EF4-FFF2-40B4-BE49-F238E27FC236}">
                    <a16:creationId xmlns:a16="http://schemas.microsoft.com/office/drawing/2014/main" id="{0BC68198-953B-5E1D-0C1D-C95B0D37701A}"/>
                  </a:ext>
                </a:extLst>
              </p:cNvPr>
              <p:cNvCxnSpPr>
                <a:stCxn id="23" idx="2"/>
                <a:endCxn id="5" idx="6"/>
              </p:cNvCxnSpPr>
              <p:nvPr/>
            </p:nvCxnSpPr>
            <p:spPr>
              <a:xfrm rot="5400000">
                <a:off x="9636691" y="4104572"/>
                <a:ext cx="693875" cy="593406"/>
              </a:xfrm>
              <a:prstGeom prst="bentConnector2">
                <a:avLst/>
              </a:prstGeom>
              <a:ln w="28575">
                <a:solidFill>
                  <a:srgbClr val="DCBC2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544CBE4-2F84-B586-622F-2FE4CDC71CBA}"/>
                  </a:ext>
                </a:extLst>
              </p:cNvPr>
              <p:cNvSpPr txBox="1"/>
              <p:nvPr/>
            </p:nvSpPr>
            <p:spPr>
              <a:xfrm>
                <a:off x="8124594" y="5105631"/>
                <a:ext cx="255319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i="1" dirty="0"/>
                  <a:t>Sequential Equivalency</a:t>
                </a: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6292880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2692E-704D-0850-2D45-F16270290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49A1B-691E-5BC9-91DE-03370486B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48702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Use formal for functional verification of safety elements and mechanism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Use formal's COI to prune out safe faults and provide a minimal set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Combine formal with simulation and emulation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Use formal for fault propagation testing via a </a:t>
            </a:r>
            <a:r>
              <a:rPr lang="en-US" dirty="0" err="1"/>
              <a:t>FuSa</a:t>
            </a:r>
            <a:r>
              <a:rPr lang="en-US" dirty="0"/>
              <a:t> or SEC app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Use a small fault sampling with a low margin of error and high level of confidence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Save effort using ISO DC guidelines instead of a fault campaign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469189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8E353-0BBE-4076-897D-58D4D1B42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593889174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F27B8-58F6-3DDF-292B-9CCCF1005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depth challenges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FE9E6F-913B-2A81-BBCC-06951055D6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6400" y="1699496"/>
            <a:ext cx="5613400" cy="36668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Combinational CRC – probably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0051D44-284F-3079-1154-02B0646E92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40946" y="1708731"/>
            <a:ext cx="4712854" cy="38238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Sequential CRC – formal friendly?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0CFDEA9-77D3-1A6D-F106-6896FA4EF1BC}"/>
              </a:ext>
            </a:extLst>
          </p:cNvPr>
          <p:cNvSpPr txBox="1">
            <a:spLocks noChangeArrowheads="1"/>
          </p:cNvSpPr>
          <p:nvPr/>
        </p:nvSpPr>
        <p:spPr>
          <a:xfrm>
            <a:off x="512606" y="2146573"/>
            <a:ext cx="5638812" cy="2954655"/>
          </a:xfrm>
          <a:prstGeom prst="rect">
            <a:avLst/>
          </a:prstGeom>
          <a:solidFill>
            <a:srgbClr val="D7EEFF"/>
          </a:solidFill>
          <a:ln/>
          <a:effectLst>
            <a:outerShdw dist="35921" dir="2700000" algn="ctr" rotWithShape="0">
              <a:schemeClr val="bg2"/>
            </a:outerShdw>
          </a:effectLst>
        </p:spPr>
        <p:txBody>
          <a:bodyPr wrap="square" lIns="182880" tIns="91440" rIns="0" bIns="91440">
            <a:spAutoFit/>
          </a:bodyPr>
          <a:lstStyle/>
          <a:p>
            <a:pPr lvl="0" algn="l">
              <a:spcBef>
                <a:spcPts val="0"/>
              </a:spcBef>
              <a:defRPr/>
            </a:pPr>
            <a:r>
              <a:rPr lang="en-US" sz="1200" b="1" kern="0" dirty="0" err="1">
                <a:latin typeface="Courier New" pitchFamily="49" charset="0"/>
              </a:rPr>
              <a:t>crc</a:t>
            </a:r>
            <a:r>
              <a:rPr lang="en-US" sz="1200" b="1" kern="0" dirty="0">
                <a:latin typeface="Courier New" pitchFamily="49" charset="0"/>
              </a:rPr>
              <a:t>[30] = D[63] ^ D[61] ^ D[59] ^ D[58] ^ D[56] ^ D[53] ^ </a:t>
            </a:r>
          </a:p>
          <a:p>
            <a:pPr lvl="0" algn="l">
              <a:spcBef>
                <a:spcPts val="0"/>
              </a:spcBef>
              <a:defRPr/>
            </a:pPr>
            <a:r>
              <a:rPr lang="en-US" sz="1200" b="1" kern="0" dirty="0">
                <a:latin typeface="Courier New" pitchFamily="49" charset="0"/>
              </a:rPr>
              <a:t>	D[52] ^ D[51] ^ D[48] ^ D[46] ^ D[45] ^ D[43] ^ </a:t>
            </a:r>
          </a:p>
          <a:p>
            <a:pPr lvl="0" algn="l">
              <a:spcBef>
                <a:spcPts val="0"/>
              </a:spcBef>
              <a:defRPr/>
            </a:pPr>
            <a:r>
              <a:rPr lang="en-US" sz="1200" b="1" kern="0" dirty="0">
                <a:latin typeface="Courier New" pitchFamily="49" charset="0"/>
              </a:rPr>
              <a:t>	D[42] ^ D[35] ^ D[32] ^ D[30] ^ D[29] ^ D[28] ^ </a:t>
            </a:r>
          </a:p>
          <a:p>
            <a:pPr lvl="0" algn="l">
              <a:spcBef>
                <a:spcPts val="0"/>
              </a:spcBef>
              <a:defRPr/>
            </a:pPr>
            <a:r>
              <a:rPr lang="en-US" sz="1200" b="1" kern="0" dirty="0">
                <a:latin typeface="Courier New" pitchFamily="49" charset="0"/>
              </a:rPr>
              <a:t>	D[27] ^ D[26] ^ D[24] ^ D[23] ^ D[22] ^ D[14] ^ </a:t>
            </a:r>
          </a:p>
          <a:p>
            <a:pPr lvl="0" algn="l">
              <a:spcBef>
                <a:spcPts val="0"/>
              </a:spcBef>
              <a:defRPr/>
            </a:pPr>
            <a:r>
              <a:rPr lang="en-US" sz="1200" b="1" kern="0" dirty="0">
                <a:latin typeface="Courier New" pitchFamily="49" charset="0"/>
              </a:rPr>
              <a:t>	D[10] ^ D[8] ^ D[7] ^ D[4] ^ C[0] ^ C[3] ^</a:t>
            </a:r>
          </a:p>
          <a:p>
            <a:pPr lvl="0" algn="l">
              <a:spcBef>
                <a:spcPts val="0"/>
              </a:spcBef>
              <a:defRPr/>
            </a:pPr>
            <a:r>
              <a:rPr lang="en-US" sz="1200" b="1" kern="0" dirty="0">
                <a:latin typeface="Courier New" pitchFamily="49" charset="0"/>
              </a:rPr>
              <a:t>	C[10] ^ C[11] ^ C[13] ^ C[14] ^ C[16] ^ C[19] ^ </a:t>
            </a:r>
          </a:p>
          <a:p>
            <a:pPr lvl="0" algn="l">
              <a:spcBef>
                <a:spcPts val="0"/>
              </a:spcBef>
              <a:defRPr/>
            </a:pPr>
            <a:r>
              <a:rPr lang="en-US" sz="1200" b="1" kern="0" dirty="0">
                <a:latin typeface="Courier New" pitchFamily="49" charset="0"/>
              </a:rPr>
              <a:t>	C[20] ^ C[21] ^ C[24] ^ C[26] ^ C[27] ^ C[29] ^                  </a:t>
            </a:r>
          </a:p>
          <a:p>
            <a:pPr lvl="0" algn="l">
              <a:spcBef>
                <a:spcPts val="0"/>
              </a:spcBef>
              <a:defRPr/>
            </a:pPr>
            <a:r>
              <a:rPr lang="en-US" sz="1200" b="1" kern="0" dirty="0">
                <a:latin typeface="Courier New" pitchFamily="49" charset="0"/>
              </a:rPr>
              <a:t>	C[31];</a:t>
            </a:r>
          </a:p>
          <a:p>
            <a:pPr lvl="0" algn="l">
              <a:spcBef>
                <a:spcPts val="0"/>
              </a:spcBef>
              <a:defRPr/>
            </a:pPr>
            <a:r>
              <a:rPr lang="en-US" sz="1200" b="1" kern="0" dirty="0" err="1">
                <a:latin typeface="Courier New" pitchFamily="49" charset="0"/>
              </a:rPr>
              <a:t>crc</a:t>
            </a:r>
            <a:r>
              <a:rPr lang="en-US" sz="1200" b="1" kern="0" dirty="0">
                <a:latin typeface="Courier New" pitchFamily="49" charset="0"/>
              </a:rPr>
              <a:t>[31] = D[62] ^ D[60] ^ D[59] ^ D[57] ^ D[54] ^ D[53] ^ </a:t>
            </a:r>
          </a:p>
          <a:p>
            <a:pPr lvl="0" algn="l">
              <a:spcBef>
                <a:spcPts val="0"/>
              </a:spcBef>
              <a:defRPr/>
            </a:pPr>
            <a:r>
              <a:rPr lang="en-US" sz="1200" b="1" kern="0" dirty="0">
                <a:latin typeface="Courier New" pitchFamily="49" charset="0"/>
              </a:rPr>
              <a:t>	D[52] ^ D[49] ^ D[47] ^ D[46] ^ D[44] ^ D[43] ^ </a:t>
            </a:r>
          </a:p>
          <a:p>
            <a:pPr lvl="0" algn="l">
              <a:spcBef>
                <a:spcPts val="0"/>
              </a:spcBef>
              <a:defRPr/>
            </a:pPr>
            <a:r>
              <a:rPr lang="en-US" sz="1200" b="1" kern="0" dirty="0">
                <a:latin typeface="Courier New" pitchFamily="49" charset="0"/>
              </a:rPr>
              <a:t>	D[36] ^ D[33] ^ D[31] ^ D[30] ^ D[29] ^ D[28] ^ </a:t>
            </a:r>
          </a:p>
          <a:p>
            <a:pPr lvl="0" algn="l">
              <a:spcBef>
                <a:spcPts val="0"/>
              </a:spcBef>
              <a:defRPr/>
            </a:pPr>
            <a:r>
              <a:rPr lang="en-US" sz="1200" b="1" kern="0" dirty="0">
                <a:latin typeface="Courier New" pitchFamily="49" charset="0"/>
              </a:rPr>
              <a:t>	D[27] ^ D[25] ^ D[24] ^ D[23] ^ D[15] ^ D[11] ^ </a:t>
            </a:r>
          </a:p>
          <a:p>
            <a:pPr lvl="0" algn="l">
              <a:spcBef>
                <a:spcPts val="0"/>
              </a:spcBef>
              <a:defRPr/>
            </a:pPr>
            <a:r>
              <a:rPr lang="en-US" sz="1200" b="1" kern="0" dirty="0">
                <a:latin typeface="Courier New" pitchFamily="49" charset="0"/>
              </a:rPr>
              <a:t>	D[9] ^ D[8] ^ D[5] ^ C[1] ^ C[4] ^ C[11] ^ </a:t>
            </a:r>
          </a:p>
          <a:p>
            <a:pPr lvl="0" algn="l">
              <a:spcBef>
                <a:spcPts val="0"/>
              </a:spcBef>
              <a:defRPr/>
            </a:pPr>
            <a:r>
              <a:rPr lang="en-US" sz="1200" b="1" kern="0" dirty="0">
                <a:latin typeface="Courier New" pitchFamily="49" charset="0"/>
              </a:rPr>
              <a:t>	C[12] ^ C[14] ^ C[15] ^ C[17] ^ C[20] ^ C[21] ^ </a:t>
            </a:r>
          </a:p>
          <a:p>
            <a:pPr lvl="0" algn="l">
              <a:spcBef>
                <a:spcPts val="0"/>
              </a:spcBef>
              <a:defRPr/>
            </a:pPr>
            <a:r>
              <a:rPr lang="en-US" sz="1200" b="1" kern="0" dirty="0">
                <a:latin typeface="Courier New" pitchFamily="49" charset="0"/>
              </a:rPr>
              <a:t>	C[22] ^ C[25] ^ C[27] ^ C[28] ^ C[30];</a:t>
            </a:r>
            <a:endParaRPr lang="en-GB" sz="1200" b="1" kern="0" dirty="0">
              <a:latin typeface="Courier New" pitchFamily="49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E185A7-80F2-E280-2D9F-4312B23C5B97}"/>
              </a:ext>
            </a:extLst>
          </p:cNvPr>
          <p:cNvSpPr/>
          <p:nvPr/>
        </p:nvSpPr>
        <p:spPr>
          <a:xfrm>
            <a:off x="932874" y="5457704"/>
            <a:ext cx="10367630" cy="6858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/>
              <a:t>Lesson: C to RTL equivalency may work better for sequential CRC.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1D592E8-3A6B-2D29-17CA-D9B9951A6D7E}"/>
              </a:ext>
            </a:extLst>
          </p:cNvPr>
          <p:cNvGrpSpPr/>
          <p:nvPr/>
        </p:nvGrpSpPr>
        <p:grpSpPr>
          <a:xfrm>
            <a:off x="6440020" y="1550504"/>
            <a:ext cx="5040781" cy="4015409"/>
            <a:chOff x="6440020" y="1550504"/>
            <a:chExt cx="5040781" cy="4015409"/>
          </a:xfrm>
        </p:grpSpPr>
        <p:sp>
          <p:nvSpPr>
            <p:cNvPr id="7" name="Rectangle 2">
              <a:extLst>
                <a:ext uri="{FF2B5EF4-FFF2-40B4-BE49-F238E27FC236}">
                  <a16:creationId xmlns:a16="http://schemas.microsoft.com/office/drawing/2014/main" id="{0A799F5C-AD37-6FF0-80CD-A536C0FB6846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6705601" y="2141950"/>
              <a:ext cx="4775200" cy="2954655"/>
            </a:xfrm>
            <a:prstGeom prst="rect">
              <a:avLst/>
            </a:prstGeom>
            <a:solidFill>
              <a:srgbClr val="D7EEFF"/>
            </a:solidFill>
            <a:ln/>
            <a:effectLst>
              <a:outerShdw dist="35921" dir="2700000" algn="ctr" rotWithShape="0">
                <a:schemeClr val="bg2"/>
              </a:outerShdw>
            </a:effectLst>
          </p:spPr>
          <p:txBody>
            <a:bodyPr wrap="square" lIns="182880" tIns="91440" rIns="0" bIns="91440">
              <a:spAutoFit/>
            </a:bodyPr>
            <a:lstStyle/>
            <a:p>
              <a:pPr lvl="0" algn="l">
                <a:spcBef>
                  <a:spcPts val="0"/>
                </a:spcBef>
                <a:defRPr/>
              </a:pPr>
              <a:r>
                <a:rPr lang="en-US" sz="1200" b="1" kern="0" dirty="0">
                  <a:latin typeface="Courier New" pitchFamily="49" charset="0"/>
                </a:rPr>
                <a:t>assign </a:t>
              </a:r>
              <a:r>
                <a:rPr lang="en-US" sz="1200" b="1" kern="0" dirty="0" err="1">
                  <a:latin typeface="Courier New" pitchFamily="49" charset="0"/>
                </a:rPr>
                <a:t>crc_next</a:t>
              </a:r>
              <a:r>
                <a:rPr lang="en-US" sz="1200" b="1" kern="0" dirty="0">
                  <a:latin typeface="Courier New" pitchFamily="49" charset="0"/>
                </a:rPr>
                <a:t> = data ^ </a:t>
              </a:r>
              <a:r>
                <a:rPr lang="en-US" sz="1200" b="1" kern="0" dirty="0" err="1">
                  <a:latin typeface="Courier New" pitchFamily="49" charset="0"/>
                </a:rPr>
                <a:t>crc</a:t>
              </a:r>
              <a:r>
                <a:rPr lang="en-US" sz="1200" b="1" kern="0" dirty="0">
                  <a:latin typeface="Courier New" pitchFamily="49" charset="0"/>
                </a:rPr>
                <a:t>[14];</a:t>
              </a:r>
            </a:p>
            <a:p>
              <a:pPr lvl="0" algn="l">
                <a:spcBef>
                  <a:spcPts val="0"/>
                </a:spcBef>
                <a:defRPr/>
              </a:pPr>
              <a:r>
                <a:rPr lang="en-US" sz="1200" b="1" kern="0" dirty="0">
                  <a:latin typeface="Courier New" pitchFamily="49" charset="0"/>
                </a:rPr>
                <a:t>assign </a:t>
              </a:r>
              <a:r>
                <a:rPr lang="en-US" sz="1200" b="1" kern="0" dirty="0" err="1">
                  <a:latin typeface="Courier New" pitchFamily="49" charset="0"/>
                </a:rPr>
                <a:t>crc_tmp</a:t>
              </a:r>
              <a:r>
                <a:rPr lang="en-US" sz="1200" b="1" kern="0" dirty="0">
                  <a:latin typeface="Courier New" pitchFamily="49" charset="0"/>
                </a:rPr>
                <a:t> = {</a:t>
              </a:r>
              <a:r>
                <a:rPr lang="en-US" sz="1200" b="1" kern="0" dirty="0" err="1">
                  <a:latin typeface="Courier New" pitchFamily="49" charset="0"/>
                </a:rPr>
                <a:t>crc</a:t>
              </a:r>
              <a:r>
                <a:rPr lang="en-US" sz="1200" b="1" kern="0" dirty="0">
                  <a:latin typeface="Courier New" pitchFamily="49" charset="0"/>
                </a:rPr>
                <a:t>[13:0], 1'b0};</a:t>
              </a:r>
            </a:p>
            <a:p>
              <a:pPr lvl="0" algn="l">
                <a:spcBef>
                  <a:spcPts val="0"/>
                </a:spcBef>
                <a:defRPr/>
              </a:pPr>
              <a:endParaRPr lang="en-US" sz="1200" b="1" kern="0" dirty="0">
                <a:latin typeface="Courier New" pitchFamily="49" charset="0"/>
              </a:endParaRPr>
            </a:p>
            <a:p>
              <a:pPr lvl="0" algn="l">
                <a:spcBef>
                  <a:spcPts val="0"/>
                </a:spcBef>
                <a:defRPr/>
              </a:pPr>
              <a:r>
                <a:rPr lang="en-US" sz="1200" b="1" kern="0" dirty="0">
                  <a:latin typeface="Courier New" pitchFamily="49" charset="0"/>
                </a:rPr>
                <a:t>always @ (</a:t>
              </a:r>
              <a:r>
                <a:rPr lang="en-US" sz="1200" b="1" kern="0" dirty="0" err="1">
                  <a:latin typeface="Courier New" pitchFamily="49" charset="0"/>
                </a:rPr>
                <a:t>posedge</a:t>
              </a:r>
              <a:r>
                <a:rPr lang="en-US" sz="1200" b="1" kern="0" dirty="0">
                  <a:latin typeface="Courier New" pitchFamily="49" charset="0"/>
                </a:rPr>
                <a:t> </a:t>
              </a:r>
              <a:r>
                <a:rPr lang="en-US" sz="1200" b="1" kern="0" dirty="0" err="1">
                  <a:latin typeface="Courier New" pitchFamily="49" charset="0"/>
                </a:rPr>
                <a:t>clk</a:t>
              </a:r>
              <a:r>
                <a:rPr lang="en-US" sz="1200" b="1" kern="0" dirty="0">
                  <a:latin typeface="Courier New" pitchFamily="49" charset="0"/>
                </a:rPr>
                <a:t>)</a:t>
              </a:r>
            </a:p>
            <a:p>
              <a:pPr lvl="0" algn="l">
                <a:spcBef>
                  <a:spcPts val="0"/>
                </a:spcBef>
                <a:defRPr/>
              </a:pPr>
              <a:r>
                <a:rPr lang="en-US" sz="1200" b="1" kern="0" dirty="0">
                  <a:latin typeface="Courier New" pitchFamily="49" charset="0"/>
                </a:rPr>
                <a:t>begin</a:t>
              </a:r>
            </a:p>
            <a:p>
              <a:pPr lvl="0" algn="l">
                <a:spcBef>
                  <a:spcPts val="0"/>
                </a:spcBef>
                <a:defRPr/>
              </a:pPr>
              <a:r>
                <a:rPr lang="en-US" sz="1200" b="1" kern="0" dirty="0">
                  <a:latin typeface="Courier New" pitchFamily="49" charset="0"/>
                </a:rPr>
                <a:t>  if(initialize)</a:t>
              </a:r>
            </a:p>
            <a:p>
              <a:pPr lvl="0" algn="l">
                <a:spcBef>
                  <a:spcPts val="0"/>
                </a:spcBef>
                <a:defRPr/>
              </a:pPr>
              <a:r>
                <a:rPr lang="en-US" sz="1200" b="1" kern="0" dirty="0">
                  <a:latin typeface="Courier New" pitchFamily="49" charset="0"/>
                </a:rPr>
                <a:t>    </a:t>
              </a:r>
              <a:r>
                <a:rPr lang="en-US" sz="1200" b="1" kern="0" dirty="0" err="1">
                  <a:latin typeface="Courier New" pitchFamily="49" charset="0"/>
                </a:rPr>
                <a:t>crc</a:t>
              </a:r>
              <a:r>
                <a:rPr lang="en-US" sz="1200" b="1" kern="0" dirty="0">
                  <a:latin typeface="Courier New" pitchFamily="49" charset="0"/>
                </a:rPr>
                <a:t> &lt;= #Tp 15'h0;</a:t>
              </a:r>
            </a:p>
            <a:p>
              <a:pPr lvl="0" algn="l">
                <a:spcBef>
                  <a:spcPts val="0"/>
                </a:spcBef>
                <a:defRPr/>
              </a:pPr>
              <a:r>
                <a:rPr lang="en-US" sz="1200" b="1" kern="0" dirty="0">
                  <a:latin typeface="Courier New" pitchFamily="49" charset="0"/>
                </a:rPr>
                <a:t>  else if (enable)</a:t>
              </a:r>
            </a:p>
            <a:p>
              <a:pPr lvl="0" algn="l">
                <a:spcBef>
                  <a:spcPts val="0"/>
                </a:spcBef>
                <a:defRPr/>
              </a:pPr>
              <a:r>
                <a:rPr lang="en-US" sz="1200" b="1" kern="0" dirty="0">
                  <a:latin typeface="Courier New" pitchFamily="49" charset="0"/>
                </a:rPr>
                <a:t>    begin</a:t>
              </a:r>
            </a:p>
            <a:p>
              <a:pPr lvl="0" algn="l">
                <a:spcBef>
                  <a:spcPts val="0"/>
                </a:spcBef>
                <a:defRPr/>
              </a:pPr>
              <a:r>
                <a:rPr lang="en-US" sz="1200" b="1" kern="0" dirty="0">
                  <a:latin typeface="Courier New" pitchFamily="49" charset="0"/>
                </a:rPr>
                <a:t>      if (</a:t>
              </a:r>
              <a:r>
                <a:rPr lang="en-US" sz="1200" b="1" kern="0" dirty="0" err="1">
                  <a:latin typeface="Courier New" pitchFamily="49" charset="0"/>
                </a:rPr>
                <a:t>crc_next</a:t>
              </a:r>
              <a:r>
                <a:rPr lang="en-US" sz="1200" b="1" kern="0" dirty="0">
                  <a:latin typeface="Courier New" pitchFamily="49" charset="0"/>
                </a:rPr>
                <a:t>)</a:t>
              </a:r>
            </a:p>
            <a:p>
              <a:pPr lvl="0" algn="l">
                <a:spcBef>
                  <a:spcPts val="0"/>
                </a:spcBef>
                <a:defRPr/>
              </a:pPr>
              <a:r>
                <a:rPr lang="en-US" sz="1200" b="1" kern="0" dirty="0">
                  <a:latin typeface="Courier New" pitchFamily="49" charset="0"/>
                </a:rPr>
                <a:t>        </a:t>
              </a:r>
              <a:r>
                <a:rPr lang="en-US" sz="1200" b="1" kern="0" dirty="0" err="1">
                  <a:latin typeface="Courier New" pitchFamily="49" charset="0"/>
                </a:rPr>
                <a:t>crc</a:t>
              </a:r>
              <a:r>
                <a:rPr lang="en-US" sz="1200" b="1" kern="0" dirty="0">
                  <a:latin typeface="Courier New" pitchFamily="49" charset="0"/>
                </a:rPr>
                <a:t> &lt;= #Tp </a:t>
              </a:r>
              <a:r>
                <a:rPr lang="en-US" sz="1200" b="1" kern="0" dirty="0" err="1">
                  <a:latin typeface="Courier New" pitchFamily="49" charset="0"/>
                </a:rPr>
                <a:t>crc_tmp</a:t>
              </a:r>
              <a:r>
                <a:rPr lang="en-US" sz="1200" b="1" kern="0" dirty="0">
                  <a:latin typeface="Courier New" pitchFamily="49" charset="0"/>
                </a:rPr>
                <a:t> ^ 15'h4599;</a:t>
              </a:r>
            </a:p>
            <a:p>
              <a:pPr lvl="0" algn="l">
                <a:spcBef>
                  <a:spcPts val="0"/>
                </a:spcBef>
                <a:defRPr/>
              </a:pPr>
              <a:r>
                <a:rPr lang="en-US" sz="1200" b="1" kern="0" dirty="0">
                  <a:latin typeface="Courier New" pitchFamily="49" charset="0"/>
                </a:rPr>
                <a:t>      else</a:t>
              </a:r>
            </a:p>
            <a:p>
              <a:pPr lvl="0" algn="l">
                <a:spcBef>
                  <a:spcPts val="0"/>
                </a:spcBef>
                <a:defRPr/>
              </a:pPr>
              <a:r>
                <a:rPr lang="en-US" sz="1200" b="1" kern="0" dirty="0">
                  <a:latin typeface="Courier New" pitchFamily="49" charset="0"/>
                </a:rPr>
                <a:t>        </a:t>
              </a:r>
              <a:r>
                <a:rPr lang="en-US" sz="1200" b="1" kern="0" dirty="0" err="1">
                  <a:latin typeface="Courier New" pitchFamily="49" charset="0"/>
                </a:rPr>
                <a:t>crc</a:t>
              </a:r>
              <a:r>
                <a:rPr lang="en-US" sz="1200" b="1" kern="0" dirty="0">
                  <a:latin typeface="Courier New" pitchFamily="49" charset="0"/>
                </a:rPr>
                <a:t> &lt;= #Tp </a:t>
              </a:r>
              <a:r>
                <a:rPr lang="en-US" sz="1200" b="1" kern="0" dirty="0" err="1">
                  <a:latin typeface="Courier New" pitchFamily="49" charset="0"/>
                </a:rPr>
                <a:t>crc_tmp</a:t>
              </a:r>
              <a:r>
                <a:rPr lang="en-US" sz="1200" b="1" kern="0" dirty="0">
                  <a:latin typeface="Courier New" pitchFamily="49" charset="0"/>
                </a:rPr>
                <a:t>;</a:t>
              </a:r>
            </a:p>
            <a:p>
              <a:pPr lvl="0" algn="l">
                <a:spcBef>
                  <a:spcPts val="0"/>
                </a:spcBef>
                <a:defRPr/>
              </a:pPr>
              <a:r>
                <a:rPr lang="en-US" sz="1200" b="1" kern="0" dirty="0">
                  <a:latin typeface="Courier New" pitchFamily="49" charset="0"/>
                </a:rPr>
                <a:t>    end</a:t>
              </a:r>
            </a:p>
            <a:p>
              <a:pPr lvl="0" algn="l">
                <a:spcBef>
                  <a:spcPts val="0"/>
                </a:spcBef>
                <a:defRPr/>
              </a:pPr>
              <a:r>
                <a:rPr lang="en-US" sz="1200" b="1" kern="0" dirty="0">
                  <a:latin typeface="Courier New" pitchFamily="49" charset="0"/>
                </a:rPr>
                <a:t>  end</a:t>
              </a:r>
              <a:endParaRPr lang="en-GB" sz="1200" b="1" kern="0" dirty="0">
                <a:latin typeface="Courier New" pitchFamily="49" charset="0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45FFA4D-DF29-AB65-704D-BC782C7D5F25}"/>
                </a:ext>
              </a:extLst>
            </p:cNvPr>
            <p:cNvCxnSpPr/>
            <p:nvPr/>
          </p:nvCxnSpPr>
          <p:spPr>
            <a:xfrm>
              <a:off x="6440020" y="1550504"/>
              <a:ext cx="0" cy="4015409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2023825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E68DAD5-5FD4-E7F3-A3D7-6C1C3D4C4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Fault list generation</a:t>
            </a:r>
          </a:p>
        </p:txBody>
      </p:sp>
    </p:spTree>
    <p:extLst>
      <p:ext uri="{BB962C8B-B14F-4D97-AF65-F5344CB8AC3E}">
        <p14:creationId xmlns:p14="http://schemas.microsoft.com/office/powerpoint/2010/main" val="1580135938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D62B4EA9-BA69-9C55-8377-22EE3E424D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id="{DDA9067F-795B-9A4D-BCAB-53B85079CA18}"/>
              </a:ext>
            </a:extLst>
          </p:cNvPr>
          <p:cNvSpPr/>
          <p:nvPr/>
        </p:nvSpPr>
        <p:spPr>
          <a:xfrm>
            <a:off x="7620000" y="3543300"/>
            <a:ext cx="1638300" cy="752475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Emulation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89622B-D430-5F39-5731-B23290881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 + random fault testing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A31E103-3592-2998-EABA-C83511C77777}"/>
              </a:ext>
            </a:extLst>
          </p:cNvPr>
          <p:cNvSpPr/>
          <p:nvPr/>
        </p:nvSpPr>
        <p:spPr>
          <a:xfrm>
            <a:off x="5000625" y="1752600"/>
            <a:ext cx="1638300" cy="7524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Formal Synthesis</a:t>
            </a: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3A728DEF-AC62-30DD-F2CA-87638C2BADBB}"/>
              </a:ext>
            </a:extLst>
          </p:cNvPr>
          <p:cNvSpPr/>
          <p:nvPr/>
        </p:nvSpPr>
        <p:spPr>
          <a:xfrm>
            <a:off x="9525000" y="1771650"/>
            <a:ext cx="1638300" cy="7524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RTL</a:t>
            </a:r>
            <a:br>
              <a:rPr lang="en-US" sz="2200" dirty="0">
                <a:solidFill>
                  <a:schemeClr val="tx1"/>
                </a:solidFill>
              </a:rPr>
            </a:br>
            <a:r>
              <a:rPr lang="en-US" sz="2200" dirty="0">
                <a:solidFill>
                  <a:schemeClr val="tx1"/>
                </a:solidFill>
              </a:rPr>
              <a:t> Synthesis</a:t>
            </a: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61E89A53-B43C-1F84-3714-8FD5DE63CF78}"/>
              </a:ext>
            </a:extLst>
          </p:cNvPr>
          <p:cNvSpPr/>
          <p:nvPr/>
        </p:nvSpPr>
        <p:spPr>
          <a:xfrm>
            <a:off x="7400925" y="2876550"/>
            <a:ext cx="1638300" cy="752475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Simulation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C4899984-23D1-9932-4AB4-9FECB0BBCEED}"/>
              </a:ext>
            </a:extLst>
          </p:cNvPr>
          <p:cNvSpPr/>
          <p:nvPr/>
        </p:nvSpPr>
        <p:spPr>
          <a:xfrm>
            <a:off x="5000625" y="4667250"/>
            <a:ext cx="1638300" cy="752475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5720" bIns="91440" rtlCol="0" anchor="ctr"/>
          <a:lstStyle/>
          <a:p>
            <a:pPr algn="ctr"/>
            <a:r>
              <a:rPr lang="en-US" sz="2200" dirty="0"/>
              <a:t>Formal</a:t>
            </a:r>
            <a:br>
              <a:rPr lang="en-US" sz="2200" dirty="0"/>
            </a:br>
            <a:r>
              <a:rPr lang="en-US" sz="2200" dirty="0"/>
              <a:t>Analysis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F03B652B-B437-5322-B580-E80F2885B755}"/>
              </a:ext>
            </a:extLst>
          </p:cNvPr>
          <p:cNvSpPr/>
          <p:nvPr/>
        </p:nvSpPr>
        <p:spPr>
          <a:xfrm>
            <a:off x="5000625" y="3035300"/>
            <a:ext cx="1638300" cy="1095375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Formal Fault List Pruning</a:t>
            </a:r>
          </a:p>
        </p:txBody>
      </p:sp>
      <p:cxnSp>
        <p:nvCxnSpPr>
          <p:cNvPr id="77" name="Connector: Elbow 76">
            <a:extLst>
              <a:ext uri="{FF2B5EF4-FFF2-40B4-BE49-F238E27FC236}">
                <a16:creationId xmlns:a16="http://schemas.microsoft.com/office/drawing/2014/main" id="{94E5BEC9-99FB-F1B0-58CE-A9C9601F435B}"/>
              </a:ext>
            </a:extLst>
          </p:cNvPr>
          <p:cNvCxnSpPr>
            <a:cxnSpLocks/>
          </p:cNvCxnSpPr>
          <p:nvPr/>
        </p:nvCxnSpPr>
        <p:spPr>
          <a:xfrm>
            <a:off x="6638925" y="2124075"/>
            <a:ext cx="1133475" cy="752475"/>
          </a:xfrm>
          <a:prstGeom prst="bentConnector2">
            <a:avLst/>
          </a:prstGeom>
          <a:ln w="28575">
            <a:solidFill>
              <a:schemeClr val="accent4">
                <a:lumMod val="20000"/>
                <a:lumOff val="8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or: Elbow 82">
            <a:extLst>
              <a:ext uri="{FF2B5EF4-FFF2-40B4-BE49-F238E27FC236}">
                <a16:creationId xmlns:a16="http://schemas.microsoft.com/office/drawing/2014/main" id="{09FEC55F-2FE3-632E-71B2-F1144E2599B0}"/>
              </a:ext>
            </a:extLst>
          </p:cNvPr>
          <p:cNvCxnSpPr>
            <a:cxnSpLocks/>
          </p:cNvCxnSpPr>
          <p:nvPr/>
        </p:nvCxnSpPr>
        <p:spPr>
          <a:xfrm rot="10800000" flipV="1">
            <a:off x="8582026" y="2133600"/>
            <a:ext cx="942975" cy="742950"/>
          </a:xfrm>
          <a:prstGeom prst="bentConnector2">
            <a:avLst/>
          </a:prstGeom>
          <a:ln w="28575">
            <a:solidFill>
              <a:srgbClr val="DCBC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31A6BF93-865D-8263-6813-0056C53AC6BE}"/>
              </a:ext>
            </a:extLst>
          </p:cNvPr>
          <p:cNvCxnSpPr>
            <a:cxnSpLocks/>
            <a:stCxn id="6" idx="2"/>
            <a:endCxn id="75" idx="0"/>
          </p:cNvCxnSpPr>
          <p:nvPr/>
        </p:nvCxnSpPr>
        <p:spPr>
          <a:xfrm>
            <a:off x="5819775" y="2505075"/>
            <a:ext cx="0" cy="530225"/>
          </a:xfrm>
          <a:prstGeom prst="straightConnector1">
            <a:avLst/>
          </a:prstGeom>
          <a:ln w="28575">
            <a:solidFill>
              <a:srgbClr val="DCBC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A01E15A2-F270-B66D-BE07-7590515DA650}"/>
              </a:ext>
            </a:extLst>
          </p:cNvPr>
          <p:cNvCxnSpPr>
            <a:cxnSpLocks/>
            <a:stCxn id="75" idx="3"/>
          </p:cNvCxnSpPr>
          <p:nvPr/>
        </p:nvCxnSpPr>
        <p:spPr>
          <a:xfrm>
            <a:off x="6638925" y="3582988"/>
            <a:ext cx="727075" cy="0"/>
          </a:xfrm>
          <a:prstGeom prst="straightConnector1">
            <a:avLst/>
          </a:prstGeom>
          <a:ln w="28575">
            <a:solidFill>
              <a:srgbClr val="DCBC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DE69052D-B95C-A6C1-59CC-B936CCA6F000}"/>
              </a:ext>
            </a:extLst>
          </p:cNvPr>
          <p:cNvCxnSpPr>
            <a:cxnSpLocks/>
            <a:stCxn id="75" idx="2"/>
            <a:endCxn id="73" idx="0"/>
          </p:cNvCxnSpPr>
          <p:nvPr/>
        </p:nvCxnSpPr>
        <p:spPr>
          <a:xfrm>
            <a:off x="5819775" y="4130675"/>
            <a:ext cx="0" cy="536575"/>
          </a:xfrm>
          <a:prstGeom prst="straightConnector1">
            <a:avLst/>
          </a:prstGeom>
          <a:ln w="28575">
            <a:solidFill>
              <a:srgbClr val="DCBC2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ctor: Elbow 96">
            <a:extLst>
              <a:ext uri="{FF2B5EF4-FFF2-40B4-BE49-F238E27FC236}">
                <a16:creationId xmlns:a16="http://schemas.microsoft.com/office/drawing/2014/main" id="{9D76ABDF-6993-F766-92AB-4F07844201AC}"/>
              </a:ext>
            </a:extLst>
          </p:cNvPr>
          <p:cNvCxnSpPr>
            <a:cxnSpLocks/>
            <a:endCxn id="73" idx="3"/>
          </p:cNvCxnSpPr>
          <p:nvPr/>
        </p:nvCxnSpPr>
        <p:spPr>
          <a:xfrm rot="5400000">
            <a:off x="7205663" y="3786187"/>
            <a:ext cx="690563" cy="1824038"/>
          </a:xfrm>
          <a:prstGeom prst="bentConnector2">
            <a:avLst/>
          </a:prstGeom>
          <a:ln w="28575">
            <a:solidFill>
              <a:srgbClr val="DCBC20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2BBCEBE-C9CC-9313-7C1C-3F5C51010381}"/>
              </a:ext>
            </a:extLst>
          </p:cNvPr>
          <p:cNvGrpSpPr/>
          <p:nvPr/>
        </p:nvGrpSpPr>
        <p:grpSpPr>
          <a:xfrm>
            <a:off x="585216" y="1819275"/>
            <a:ext cx="4358259" cy="638175"/>
            <a:chOff x="585216" y="1819275"/>
            <a:chExt cx="4358259" cy="638175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C8EFDB4F-E265-7A2C-F5A8-4C772367BB17}"/>
                </a:ext>
              </a:extLst>
            </p:cNvPr>
            <p:cNvSpPr/>
            <p:nvPr/>
          </p:nvSpPr>
          <p:spPr>
            <a:xfrm>
              <a:off x="585216" y="1819275"/>
              <a:ext cx="2779776" cy="638175"/>
            </a:xfrm>
            <a:prstGeom prst="roundRect">
              <a:avLst/>
            </a:prstGeom>
            <a:solidFill>
              <a:srgbClr val="DCBC2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/>
                <a:t>Fault List Creation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C983FD4-267B-6CDE-93F2-F4A9FE9A1A4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52801" y="2138363"/>
              <a:ext cx="1590674" cy="0"/>
            </a:xfrm>
            <a:prstGeom prst="line">
              <a:avLst/>
            </a:prstGeom>
            <a:ln w="28575">
              <a:solidFill>
                <a:schemeClr val="bg1">
                  <a:lumMod val="95000"/>
                </a:schemeClr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46B1300-E51B-524E-BAB0-A7B8DA513AD5}"/>
              </a:ext>
            </a:extLst>
          </p:cNvPr>
          <p:cNvGrpSpPr/>
          <p:nvPr/>
        </p:nvGrpSpPr>
        <p:grpSpPr>
          <a:xfrm>
            <a:off x="585216" y="3257550"/>
            <a:ext cx="4358259" cy="638175"/>
            <a:chOff x="585216" y="3257550"/>
            <a:chExt cx="4358259" cy="638175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AB0B7C9B-DAC8-5E48-4A7B-0C4E99D8609E}"/>
                </a:ext>
              </a:extLst>
            </p:cNvPr>
            <p:cNvSpPr/>
            <p:nvPr/>
          </p:nvSpPr>
          <p:spPr>
            <a:xfrm>
              <a:off x="585216" y="3257550"/>
              <a:ext cx="2779776" cy="638175"/>
            </a:xfrm>
            <a:prstGeom prst="roundRect">
              <a:avLst/>
            </a:prstGeom>
            <a:solidFill>
              <a:srgbClr val="DCBC2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/>
                <a:t>Fault List Pruning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1CB28F8-E911-329A-EE54-522F472B152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52801" y="3586163"/>
              <a:ext cx="1590674" cy="0"/>
            </a:xfrm>
            <a:prstGeom prst="line">
              <a:avLst/>
            </a:prstGeom>
            <a:ln w="28575">
              <a:solidFill>
                <a:schemeClr val="bg1">
                  <a:lumMod val="95000"/>
                </a:schemeClr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1B906F7-65F2-A591-15AD-90320C24FC4A}"/>
              </a:ext>
            </a:extLst>
          </p:cNvPr>
          <p:cNvGrpSpPr/>
          <p:nvPr/>
        </p:nvGrpSpPr>
        <p:grpSpPr>
          <a:xfrm>
            <a:off x="584200" y="4733925"/>
            <a:ext cx="4359275" cy="638175"/>
            <a:chOff x="584200" y="4733925"/>
            <a:chExt cx="4359275" cy="638175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6DA29A78-9231-E447-A01F-915EB392B943}"/>
                </a:ext>
              </a:extLst>
            </p:cNvPr>
            <p:cNvSpPr/>
            <p:nvPr/>
          </p:nvSpPr>
          <p:spPr>
            <a:xfrm>
              <a:off x="584200" y="4733925"/>
              <a:ext cx="2778126" cy="638175"/>
            </a:xfrm>
            <a:prstGeom prst="roundRect">
              <a:avLst/>
            </a:prstGeom>
            <a:solidFill>
              <a:srgbClr val="DCBC2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/>
                <a:t>Random Fault Testing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80156DD-70B9-1025-3647-A6BDACA82B9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52801" y="5062538"/>
              <a:ext cx="1590674" cy="0"/>
            </a:xfrm>
            <a:prstGeom prst="line">
              <a:avLst/>
            </a:prstGeom>
            <a:ln w="28575">
              <a:solidFill>
                <a:schemeClr val="bg1">
                  <a:lumMod val="95000"/>
                </a:schemeClr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6789414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3" grpId="0" animBg="1"/>
      <p:bldP spid="7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D0DAB4-3BBE-6BD0-7D79-C1F7F1D817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95311-B213-16AC-76F7-214F24D52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identify safe faults</a:t>
            </a:r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9A396F66-4F8D-74FF-FCDC-5E0A79C829B4}"/>
              </a:ext>
            </a:extLst>
          </p:cNvPr>
          <p:cNvSpPr txBox="1">
            <a:spLocks noChangeArrowheads="1"/>
          </p:cNvSpPr>
          <p:nvPr/>
        </p:nvSpPr>
        <p:spPr>
          <a:xfrm>
            <a:off x="5239438" y="2426404"/>
            <a:ext cx="6389648" cy="430887"/>
          </a:xfrm>
          <a:prstGeom prst="rect">
            <a:avLst/>
          </a:prstGeom>
          <a:solidFill>
            <a:srgbClr val="D7EEFF"/>
          </a:solidFill>
          <a:ln/>
          <a:effectLst>
            <a:outerShdw dist="35921" dir="2700000" algn="ctr" rotWithShape="0">
              <a:schemeClr val="bg2"/>
            </a:outerShdw>
          </a:effectLst>
        </p:spPr>
        <p:txBody>
          <a:bodyPr wrap="square" lIns="182880" tIns="91440" rIns="0" bIns="91440">
            <a:spAutoFit/>
          </a:bodyPr>
          <a:lstStyle/>
          <a:p>
            <a:pPr lvl="0" algn="l">
              <a:spcBef>
                <a:spcPts val="0"/>
              </a:spcBef>
              <a:defRPr/>
            </a:pPr>
            <a:r>
              <a:rPr lang="en-GB" sz="1600" b="1" kern="0" dirty="0">
                <a:latin typeface="Courier New" pitchFamily="49" charset="0"/>
              </a:rPr>
              <a:t>cover property ( @(posedge clock) </a:t>
            </a:r>
            <a:r>
              <a:rPr lang="en-GB" sz="1600" b="1" i="1" kern="0" dirty="0" err="1">
                <a:solidFill>
                  <a:srgbClr val="00B050"/>
                </a:solidFill>
                <a:latin typeface="Courier New" pitchFamily="49" charset="0"/>
              </a:rPr>
              <a:t>safety_output</a:t>
            </a:r>
            <a:r>
              <a:rPr lang="en-GB" sz="1600" b="1" i="1" kern="0" dirty="0">
                <a:solidFill>
                  <a:srgbClr val="00B050"/>
                </a:solidFill>
                <a:latin typeface="Courier New" pitchFamily="49" charset="0"/>
              </a:rPr>
              <a:t> </a:t>
            </a:r>
            <a:r>
              <a:rPr lang="en-GB" sz="1600" b="1" kern="0" dirty="0">
                <a:latin typeface="Courier New" pitchFamily="49" charset="0"/>
              </a:rPr>
              <a:t>);</a:t>
            </a:r>
          </a:p>
        </p:txBody>
      </p:sp>
      <p:cxnSp>
        <p:nvCxnSpPr>
          <p:cNvPr id="4" name="Connector: Elbow 3">
            <a:extLst>
              <a:ext uri="{FF2B5EF4-FFF2-40B4-BE49-F238E27FC236}">
                <a16:creationId xmlns:a16="http://schemas.microsoft.com/office/drawing/2014/main" id="{6608B1F4-0B93-C2C7-1A50-2FAB88CFEC78}"/>
              </a:ext>
            </a:extLst>
          </p:cNvPr>
          <p:cNvCxnSpPr>
            <a:cxnSpLocks/>
            <a:stCxn id="25" idx="0"/>
          </p:cNvCxnSpPr>
          <p:nvPr/>
        </p:nvCxnSpPr>
        <p:spPr>
          <a:xfrm flipV="1">
            <a:off x="4723864" y="2860362"/>
            <a:ext cx="5684164" cy="406628"/>
          </a:xfrm>
          <a:prstGeom prst="bentConnector2">
            <a:avLst/>
          </a:prstGeom>
          <a:ln w="28575">
            <a:solidFill>
              <a:srgbClr val="DCBC2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DD8503FF-F0D7-908A-EC47-37655E8BD57B}"/>
              </a:ext>
            </a:extLst>
          </p:cNvPr>
          <p:cNvSpPr/>
          <p:nvPr/>
        </p:nvSpPr>
        <p:spPr>
          <a:xfrm>
            <a:off x="1356153" y="5420755"/>
            <a:ext cx="9713441" cy="6858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/>
              <a:t>Lesson: Identify safe faults using the formal cone-of-influence.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55B46EF-4F34-4809-D076-B655A80F75F1}"/>
              </a:ext>
            </a:extLst>
          </p:cNvPr>
          <p:cNvSpPr/>
          <p:nvPr/>
        </p:nvSpPr>
        <p:spPr>
          <a:xfrm>
            <a:off x="10134600" y="3822700"/>
            <a:ext cx="1777999" cy="1155700"/>
          </a:xfrm>
          <a:prstGeom prst="roundRect">
            <a:avLst>
              <a:gd name="adj" fmla="val 16782"/>
            </a:avLst>
          </a:prstGeom>
          <a:solidFill>
            <a:srgbClr val="CC99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Formal </a:t>
            </a:r>
            <a:r>
              <a:rPr lang="en-US" sz="2200" dirty="0" err="1"/>
              <a:t>FuSa</a:t>
            </a:r>
            <a:r>
              <a:rPr lang="en-US" sz="2200" dirty="0"/>
              <a:t> app not required!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53CBD39-BD3D-23DC-C493-A66FB484111C}"/>
              </a:ext>
            </a:extLst>
          </p:cNvPr>
          <p:cNvGrpSpPr/>
          <p:nvPr/>
        </p:nvGrpSpPr>
        <p:grpSpPr>
          <a:xfrm>
            <a:off x="564060" y="2022074"/>
            <a:ext cx="4177020" cy="2459688"/>
            <a:chOff x="866775" y="2217146"/>
            <a:chExt cx="4177020" cy="245968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35AA22C-F157-286A-FF03-A62E76188419}"/>
                </a:ext>
              </a:extLst>
            </p:cNvPr>
            <p:cNvSpPr/>
            <p:nvPr/>
          </p:nvSpPr>
          <p:spPr>
            <a:xfrm>
              <a:off x="1047606" y="2217146"/>
              <a:ext cx="3970952" cy="245865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D590C0E4-5576-BD41-61CA-4AED4A95A848}"/>
                </a:ext>
              </a:extLst>
            </p:cNvPr>
            <p:cNvSpPr/>
            <p:nvPr/>
          </p:nvSpPr>
          <p:spPr>
            <a:xfrm rot="5400000">
              <a:off x="2118005" y="1464743"/>
              <a:ext cx="1838172" cy="3978975"/>
            </a:xfrm>
            <a:prstGeom prst="triangle">
              <a:avLst>
                <a:gd name="adj" fmla="val 5042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D976272-5845-2A54-9EC4-FA80E0353570}"/>
                </a:ext>
              </a:extLst>
            </p:cNvPr>
            <p:cNvSpPr txBox="1"/>
            <p:nvPr/>
          </p:nvSpPr>
          <p:spPr>
            <a:xfrm>
              <a:off x="1503030" y="3094663"/>
              <a:ext cx="1573316" cy="677108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Fault list </a:t>
              </a:r>
            </a:p>
            <a:p>
              <a:r>
                <a:rPr lang="en-US" sz="1400" i="1" dirty="0"/>
                <a:t>(Cone-of-influence)</a:t>
              </a:r>
            </a:p>
          </p:txBody>
        </p:sp>
        <p:sp>
          <p:nvSpPr>
            <p:cNvPr id="33" name="Lightning Bolt 32">
              <a:extLst>
                <a:ext uri="{FF2B5EF4-FFF2-40B4-BE49-F238E27FC236}">
                  <a16:creationId xmlns:a16="http://schemas.microsoft.com/office/drawing/2014/main" id="{A65EB096-EEA3-B511-0687-7E01550C0AC8}"/>
                </a:ext>
              </a:extLst>
            </p:cNvPr>
            <p:cNvSpPr/>
            <p:nvPr/>
          </p:nvSpPr>
          <p:spPr>
            <a:xfrm flipH="1">
              <a:off x="1505030" y="3224210"/>
              <a:ext cx="168464" cy="240436"/>
            </a:xfrm>
            <a:prstGeom prst="lightningBol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3A39050-01B2-E0D2-6D48-2A9A0C39EBFD}"/>
                </a:ext>
              </a:extLst>
            </p:cNvPr>
            <p:cNvSpPr txBox="1"/>
            <p:nvPr/>
          </p:nvSpPr>
          <p:spPr>
            <a:xfrm>
              <a:off x="3251638" y="2284773"/>
              <a:ext cx="1792157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Safe faults </a:t>
              </a:r>
              <a:br>
                <a:rPr lang="en-US" sz="2400" dirty="0"/>
              </a:br>
              <a:r>
                <a:rPr lang="en-US" sz="1400" i="1" dirty="0"/>
                <a:t>(cannot affect output)</a:t>
              </a:r>
              <a:endParaRPr lang="en-US" sz="2400" i="1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3C36237-DF51-75EC-B69D-731072FF9C6E}"/>
                </a:ext>
              </a:extLst>
            </p:cNvPr>
            <p:cNvSpPr txBox="1"/>
            <p:nvPr/>
          </p:nvSpPr>
          <p:spPr>
            <a:xfrm>
              <a:off x="3255728" y="4276724"/>
              <a:ext cx="17332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Safety Element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DC87720-D92F-310A-2E22-7EC51D1C4FEC}"/>
                </a:ext>
              </a:extLst>
            </p:cNvPr>
            <p:cNvGrpSpPr/>
            <p:nvPr/>
          </p:nvGrpSpPr>
          <p:grpSpPr>
            <a:xfrm>
              <a:off x="866775" y="2790825"/>
              <a:ext cx="176985" cy="1305794"/>
              <a:chOff x="183889" y="2911447"/>
              <a:chExt cx="859871" cy="1185172"/>
            </a:xfrm>
          </p:grpSpPr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F9BE9D8B-614A-2A82-CC74-5DA2736E543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3890" y="2911447"/>
                <a:ext cx="850346" cy="0"/>
              </a:xfrm>
              <a:prstGeom prst="line">
                <a:avLst/>
              </a:prstGeom>
              <a:ln w="28575">
                <a:solidFill>
                  <a:srgbClr val="DCBC2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50566347-3B0D-1DFD-0803-4AE7751529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3889" y="3526622"/>
                <a:ext cx="850346" cy="0"/>
              </a:xfrm>
              <a:prstGeom prst="line">
                <a:avLst/>
              </a:prstGeom>
              <a:ln w="28575">
                <a:solidFill>
                  <a:srgbClr val="DCBC2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E0425ECB-3BAC-3ED5-4420-566A4CFC8F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3889" y="4096619"/>
                <a:ext cx="850346" cy="0"/>
              </a:xfrm>
              <a:prstGeom prst="line">
                <a:avLst/>
              </a:prstGeom>
              <a:ln w="28575">
                <a:solidFill>
                  <a:srgbClr val="DCBC20"/>
                </a:solidFill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0B9A6949-BFE0-61F7-B1CC-FCD92F54AF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3414" y="3231347"/>
                <a:ext cx="850346" cy="0"/>
              </a:xfrm>
              <a:prstGeom prst="line">
                <a:avLst/>
              </a:prstGeom>
              <a:ln w="28575">
                <a:solidFill>
                  <a:srgbClr val="DCBC2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215373A9-8121-5E94-D4BA-D9B426338E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3414" y="3812372"/>
                <a:ext cx="850346" cy="0"/>
              </a:xfrm>
              <a:prstGeom prst="line">
                <a:avLst/>
              </a:prstGeom>
              <a:ln w="28575">
                <a:solidFill>
                  <a:srgbClr val="DCBC2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40" name="Graphic 39" descr="No sign with solid fill">
              <a:extLst>
                <a:ext uri="{FF2B5EF4-FFF2-40B4-BE49-F238E27FC236}">
                  <a16:creationId xmlns:a16="http://schemas.microsoft.com/office/drawing/2014/main" id="{216C4B83-BB22-E0DA-9621-70201AB08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971800" y="2333625"/>
              <a:ext cx="390525" cy="390525"/>
            </a:xfrm>
            <a:prstGeom prst="rect">
              <a:avLst/>
            </a:prstGeom>
            <a:effectLst/>
          </p:spPr>
        </p:pic>
      </p:grpSp>
      <p:sp>
        <p:nvSpPr>
          <p:cNvPr id="41" name="Rectangle 2">
            <a:extLst>
              <a:ext uri="{FF2B5EF4-FFF2-40B4-BE49-F238E27FC236}">
                <a16:creationId xmlns:a16="http://schemas.microsoft.com/office/drawing/2014/main" id="{5BC805E6-C0F2-D3AB-A5FC-8271D4D87A6D}"/>
              </a:ext>
            </a:extLst>
          </p:cNvPr>
          <p:cNvSpPr txBox="1">
            <a:spLocks noChangeArrowheads="1"/>
          </p:cNvSpPr>
          <p:nvPr/>
        </p:nvSpPr>
        <p:spPr>
          <a:xfrm>
            <a:off x="5794941" y="4061916"/>
            <a:ext cx="2990585" cy="430887"/>
          </a:xfrm>
          <a:prstGeom prst="rect">
            <a:avLst/>
          </a:prstGeom>
          <a:solidFill>
            <a:srgbClr val="D7EEFF"/>
          </a:solidFill>
          <a:ln/>
          <a:effectLst>
            <a:outerShdw dist="35921" dir="2700000" algn="ctr" rotWithShape="0">
              <a:schemeClr val="bg2"/>
            </a:outerShdw>
          </a:effectLst>
        </p:spPr>
        <p:txBody>
          <a:bodyPr wrap="square" lIns="182880" tIns="91440" rIns="0" bIns="91440">
            <a:spAutoFit/>
          </a:bodyPr>
          <a:lstStyle/>
          <a:p>
            <a:pPr lvl="0" algn="l">
              <a:spcBef>
                <a:spcPts val="0"/>
              </a:spcBef>
              <a:defRPr/>
            </a:pPr>
            <a:r>
              <a:rPr lang="en-GB" sz="1600" b="1" kern="0" dirty="0">
                <a:latin typeface="Courier New" pitchFamily="49" charset="0"/>
              </a:rPr>
              <a:t>report </a:t>
            </a:r>
            <a:r>
              <a:rPr lang="en-GB" sz="1600" b="1" kern="0" dirty="0" err="1">
                <a:latin typeface="Courier New" pitchFamily="49" charset="0"/>
              </a:rPr>
              <a:t>coi</a:t>
            </a:r>
            <a:r>
              <a:rPr lang="en-GB" sz="1600" b="1" kern="0" dirty="0">
                <a:latin typeface="Courier New" pitchFamily="49" charset="0"/>
              </a:rPr>
              <a:t> </a:t>
            </a:r>
            <a:r>
              <a:rPr lang="en-GB" sz="1600" i="1" kern="0" dirty="0">
                <a:solidFill>
                  <a:schemeClr val="bg2">
                    <a:lumMod val="50000"/>
                  </a:schemeClr>
                </a:solidFill>
                <a:latin typeface="Courier New" pitchFamily="49" charset="0"/>
              </a:rPr>
              <a:t>&lt;property&gt;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79C1E7E-2C1D-15CC-C62B-8389741B0598}"/>
              </a:ext>
            </a:extLst>
          </p:cNvPr>
          <p:cNvSpPr txBox="1"/>
          <p:nvPr/>
        </p:nvSpPr>
        <p:spPr>
          <a:xfrm>
            <a:off x="5718941" y="3696704"/>
            <a:ext cx="1395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Pseudo-code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194745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9C619-980C-0A7E-184F-AB2E76C12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all faults need tested?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FBD8564-7E9E-73EC-E809-3CA0AF9AEA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8538851"/>
              </p:ext>
            </p:extLst>
          </p:nvPr>
        </p:nvGraphicFramePr>
        <p:xfrm>
          <a:off x="804745" y="1892532"/>
          <a:ext cx="10515600" cy="16510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533078">
                  <a:extLst>
                    <a:ext uri="{9D8B030D-6E8A-4147-A177-3AD203B41FA5}">
                      <a16:colId xmlns:a16="http://schemas.microsoft.com/office/drawing/2014/main" val="2737151704"/>
                    </a:ext>
                  </a:extLst>
                </a:gridCol>
                <a:gridCol w="2319454">
                  <a:extLst>
                    <a:ext uri="{9D8B030D-6E8A-4147-A177-3AD203B41FA5}">
                      <a16:colId xmlns:a16="http://schemas.microsoft.com/office/drawing/2014/main" val="547931243"/>
                    </a:ext>
                  </a:extLst>
                </a:gridCol>
                <a:gridCol w="2319453">
                  <a:extLst>
                    <a:ext uri="{9D8B030D-6E8A-4147-A177-3AD203B41FA5}">
                      <a16:colId xmlns:a16="http://schemas.microsoft.com/office/drawing/2014/main" val="918694681"/>
                    </a:ext>
                  </a:extLst>
                </a:gridCol>
                <a:gridCol w="2343615">
                  <a:extLst>
                    <a:ext uri="{9D8B030D-6E8A-4147-A177-3AD203B41FA5}">
                      <a16:colId xmlns:a16="http://schemas.microsoft.com/office/drawing/2014/main" val="42258180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ASIL B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ASIL C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ASIL 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8518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Single-Point Fault Metric (SPFM)</a:t>
                      </a:r>
                    </a:p>
                    <a:p>
                      <a:pPr algn="l"/>
                      <a:r>
                        <a:rPr lang="en-US" dirty="0"/>
                        <a:t>(ISO 26262-5, Table 4)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&gt;= 90%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&gt;= 97%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&gt;= 99%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13016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Latent Fault Metric (LFM)</a:t>
                      </a:r>
                      <a:br>
                        <a:rPr lang="en-US" b="1" dirty="0"/>
                      </a:br>
                      <a:r>
                        <a:rPr lang="en-US" b="1" dirty="0"/>
                        <a:t>(</a:t>
                      </a:r>
                      <a:r>
                        <a:rPr lang="en-US" dirty="0"/>
                        <a:t>ISO 26262-5, Table 5)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&gt;= 60%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&gt;= 80%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&gt;= 90%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92530822"/>
                  </a:ext>
                </a:extLst>
              </a:tr>
            </a:tbl>
          </a:graphicData>
        </a:graphic>
      </p:graphicFrame>
      <p:grpSp>
        <p:nvGrpSpPr>
          <p:cNvPr id="20" name="Group 19">
            <a:extLst>
              <a:ext uri="{FF2B5EF4-FFF2-40B4-BE49-F238E27FC236}">
                <a16:creationId xmlns:a16="http://schemas.microsoft.com/office/drawing/2014/main" id="{6E8DA5E5-DFA5-2933-CF8E-4C5038797D2F}"/>
              </a:ext>
            </a:extLst>
          </p:cNvPr>
          <p:cNvGrpSpPr/>
          <p:nvPr/>
        </p:nvGrpSpPr>
        <p:grpSpPr>
          <a:xfrm>
            <a:off x="1359408" y="3986784"/>
            <a:ext cx="9460992" cy="1477328"/>
            <a:chOff x="1359408" y="3986784"/>
            <a:chExt cx="9460992" cy="147732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CBF3C1D-FAF8-8768-6CEA-7D2955DBD690}"/>
                </a:ext>
              </a:extLst>
            </p:cNvPr>
            <p:cNvSpPr txBox="1"/>
            <p:nvPr/>
          </p:nvSpPr>
          <p:spPr>
            <a:xfrm>
              <a:off x="4206240" y="3986784"/>
              <a:ext cx="2487168" cy="1477328"/>
            </a:xfrm>
            <a:prstGeom prst="rect">
              <a:avLst/>
            </a:prstGeom>
            <a:noFill/>
          </p:spPr>
          <p:txBody>
            <a:bodyPr wrap="square" numCol="2" rtlCol="0">
              <a:spAutoFit/>
            </a:bodyPr>
            <a:lstStyle/>
            <a:p>
              <a:r>
                <a:rPr lang="en-US" dirty="0"/>
                <a:t>100% ± 10%</a:t>
              </a:r>
            </a:p>
            <a:p>
              <a:r>
                <a:rPr lang="en-US" dirty="0"/>
                <a:t>  99% ±   9%</a:t>
              </a:r>
            </a:p>
            <a:p>
              <a:r>
                <a:rPr lang="en-US" dirty="0"/>
                <a:t>  98% ±   8%</a:t>
              </a:r>
            </a:p>
            <a:p>
              <a:r>
                <a:rPr lang="en-US" dirty="0"/>
                <a:t>  97% ±   7%</a:t>
              </a:r>
            </a:p>
            <a:p>
              <a:r>
                <a:rPr lang="en-US" dirty="0"/>
                <a:t>  96% ±   6%</a:t>
              </a:r>
            </a:p>
            <a:p>
              <a:pPr algn="r"/>
              <a:r>
                <a:rPr lang="en-US" dirty="0"/>
                <a:t>95% ± 5%</a:t>
              </a:r>
            </a:p>
            <a:p>
              <a:pPr algn="r"/>
              <a:r>
                <a:rPr lang="en-US" dirty="0"/>
                <a:t>94% ± 4%</a:t>
              </a:r>
            </a:p>
            <a:p>
              <a:pPr algn="r"/>
              <a:r>
                <a:rPr lang="en-US" dirty="0"/>
                <a:t>93% ± 3%</a:t>
              </a:r>
            </a:p>
            <a:p>
              <a:pPr algn="r"/>
              <a:r>
                <a:rPr lang="en-US" dirty="0"/>
                <a:t>92% ± 2%</a:t>
              </a:r>
            </a:p>
            <a:p>
              <a:pPr algn="r"/>
              <a:r>
                <a:rPr lang="en-US" dirty="0"/>
                <a:t>91% ± 1%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F90E618-99BE-6F7D-7C8A-1B42042FDC87}"/>
                </a:ext>
              </a:extLst>
            </p:cNvPr>
            <p:cNvSpPr txBox="1"/>
            <p:nvPr/>
          </p:nvSpPr>
          <p:spPr>
            <a:xfrm>
              <a:off x="7260336" y="3992880"/>
              <a:ext cx="1249680" cy="923330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r>
                <a:rPr lang="en-US" dirty="0"/>
                <a:t>100% ± 3%</a:t>
              </a:r>
            </a:p>
            <a:p>
              <a:r>
                <a:rPr lang="en-US" dirty="0"/>
                <a:t>  99% ± 2%</a:t>
              </a:r>
            </a:p>
            <a:p>
              <a:r>
                <a:rPr lang="en-US" dirty="0"/>
                <a:t>  98% ± 1%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CE6FBC0-8662-6104-94A1-D82995DF8EB1}"/>
                </a:ext>
              </a:extLst>
            </p:cNvPr>
            <p:cNvSpPr txBox="1"/>
            <p:nvPr/>
          </p:nvSpPr>
          <p:spPr>
            <a:xfrm>
              <a:off x="9570720" y="3986784"/>
              <a:ext cx="1249680" cy="369332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r>
                <a:rPr lang="en-US" dirty="0"/>
                <a:t>100% ± 1%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03FA644-2E20-17A0-D134-C4E5FA4582A1}"/>
                </a:ext>
              </a:extLst>
            </p:cNvPr>
            <p:cNvSpPr txBox="1"/>
            <p:nvPr/>
          </p:nvSpPr>
          <p:spPr>
            <a:xfrm>
              <a:off x="1359408" y="4017264"/>
              <a:ext cx="2225040" cy="646331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r>
                <a:rPr lang="en-US" dirty="0"/>
                <a:t>Acceptable </a:t>
              </a:r>
              <a:r>
                <a:rPr lang="en-US" b="1" dirty="0"/>
                <a:t>SPFM</a:t>
              </a:r>
              <a:r>
                <a:rPr lang="en-US" dirty="0"/>
                <a:t>s with margin of error: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0F63659-4792-3364-6158-A0FF00C7D41F}"/>
              </a:ext>
            </a:extLst>
          </p:cNvPr>
          <p:cNvGrpSpPr/>
          <p:nvPr/>
        </p:nvGrpSpPr>
        <p:grpSpPr>
          <a:xfrm>
            <a:off x="6667500" y="5135880"/>
            <a:ext cx="2692401" cy="457200"/>
            <a:chOff x="6616700" y="5364480"/>
            <a:chExt cx="2692401" cy="457200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52F3EA14-9486-7020-FF28-BF49EA78E461}"/>
                </a:ext>
              </a:extLst>
            </p:cNvPr>
            <p:cNvSpPr/>
            <p:nvPr/>
          </p:nvSpPr>
          <p:spPr>
            <a:xfrm>
              <a:off x="7160455" y="5364480"/>
              <a:ext cx="2148646" cy="457200"/>
            </a:xfrm>
            <a:prstGeom prst="roundRect">
              <a:avLst>
                <a:gd name="adj" fmla="val 16782"/>
              </a:avLst>
            </a:prstGeom>
            <a:solidFill>
              <a:srgbClr val="CC99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/>
                <a:t>Margin of error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D544EADE-43F7-A65D-C598-6835BDCD6B77}"/>
                </a:ext>
              </a:extLst>
            </p:cNvPr>
            <p:cNvCxnSpPr>
              <a:cxnSpLocks/>
              <a:stCxn id="11" idx="1"/>
            </p:cNvCxnSpPr>
            <p:nvPr/>
          </p:nvCxnSpPr>
          <p:spPr>
            <a:xfrm flipH="1" flipV="1">
              <a:off x="6616700" y="5524500"/>
              <a:ext cx="543755" cy="68580"/>
            </a:xfrm>
            <a:prstGeom prst="straightConnector1">
              <a:avLst/>
            </a:prstGeom>
            <a:ln w="28575">
              <a:solidFill>
                <a:srgbClr val="DCBC2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3855686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9E6FB-6EB6-4F27-D42E-EAB774357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the margin of error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8094801-F674-CA50-A4A4-342681A8447E}"/>
              </a:ext>
            </a:extLst>
          </p:cNvPr>
          <p:cNvGrpSpPr/>
          <p:nvPr/>
        </p:nvGrpSpPr>
        <p:grpSpPr>
          <a:xfrm>
            <a:off x="1982389" y="1680117"/>
            <a:ext cx="8274205" cy="3345366"/>
            <a:chOff x="2665141" y="1070517"/>
            <a:chExt cx="8274205" cy="334536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6F4F031-DE70-858A-73AA-E32FFD328CC1}"/>
                </a:ext>
              </a:extLst>
            </p:cNvPr>
            <p:cNvSpPr/>
            <p:nvPr/>
          </p:nvSpPr>
          <p:spPr>
            <a:xfrm>
              <a:off x="2665141" y="1070517"/>
              <a:ext cx="8274205" cy="3345366"/>
            </a:xfrm>
            <a:prstGeom prst="rect">
              <a:avLst/>
            </a:prstGeom>
            <a:solidFill>
              <a:srgbClr val="D7EEFF"/>
            </a:solidFill>
            <a:ln>
              <a:solidFill>
                <a:srgbClr val="D7EE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5FE1B478-9610-001C-4B6F-15B5CC5F03AF}"/>
                    </a:ext>
                  </a:extLst>
                </p:cNvPr>
                <p:cNvSpPr txBox="1"/>
                <p:nvPr/>
              </p:nvSpPr>
              <p:spPr>
                <a:xfrm>
                  <a:off x="4996165" y="1396986"/>
                  <a:ext cx="3029997" cy="9093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ad>
                          <m:radPr>
                            <m:degHide m:val="on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f>
                              <m:f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𝜌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</m:rad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ad>
                          <m:radPr>
                            <m:degHide m:val="on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den>
                            </m:f>
                          </m:e>
                        </m:rad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5FE1B478-9610-001C-4B6F-15B5CC5F03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96165" y="1396986"/>
                  <a:ext cx="3029997" cy="909352"/>
                </a:xfrm>
                <a:prstGeom prst="rect">
                  <a:avLst/>
                </a:prstGeom>
                <a:blipFill>
                  <a:blip r:embed="rId5"/>
                  <a:stretch>
                    <a:fillRect b="-6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DC69A649-B960-1E47-92ED-B3C8032FC09F}"/>
                    </a:ext>
                  </a:extLst>
                </p:cNvPr>
                <p:cNvSpPr txBox="1"/>
                <p:nvPr/>
              </p:nvSpPr>
              <p:spPr>
                <a:xfrm>
                  <a:off x="2877015" y="2430966"/>
                  <a:ext cx="7535461" cy="17543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i="1" dirty="0"/>
                    <a:t>where</a:t>
                  </a:r>
                </a:p>
                <a:p>
                  <a:r>
                    <a:rPr lang="en-US" dirty="0"/>
                    <a:t>	</a:t>
                  </a:r>
                  <a14:m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a14:m>
                  <a:r>
                    <a:rPr lang="en-US" dirty="0"/>
                    <a:t>  = margin of error</a:t>
                  </a:r>
                </a:p>
                <a:p>
                  <a:r>
                    <a:rPr lang="en-US" dirty="0"/>
                    <a:t>	</a:t>
                  </a:r>
                  <a14:m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a14:m>
                  <a:r>
                    <a:rPr lang="en-US" dirty="0"/>
                    <a:t>  = 2.58 (critical value for </a:t>
                  </a:r>
                  <a:r>
                    <a:rPr lang="en-US" b="1" dirty="0">
                      <a:solidFill>
                        <a:srgbClr val="0070C0"/>
                      </a:solidFill>
                    </a:rPr>
                    <a:t>99% confidence interval</a:t>
                  </a:r>
                  <a:r>
                    <a:rPr lang="en-US" dirty="0"/>
                    <a:t>)</a:t>
                  </a:r>
                </a:p>
                <a:p>
                  <a:r>
                    <a:rPr lang="en-US" dirty="0"/>
                    <a:t>	</a:t>
                  </a:r>
                  <a14:m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</m:oMath>
                  </a14:m>
                  <a:r>
                    <a:rPr lang="en-US" dirty="0"/>
                    <a:t> = 0.5  (50% chance of selecting a fault - the most </a:t>
                  </a:r>
                  <a:r>
                    <a:rPr lang="en-US" b="1" dirty="0">
                      <a:solidFill>
                        <a:srgbClr val="0070C0"/>
                      </a:solidFill>
                    </a:rPr>
                    <a:t>pessimistic</a:t>
                  </a:r>
                  <a:r>
                    <a:rPr lang="en-US" dirty="0"/>
                    <a:t> value)</a:t>
                  </a:r>
                </a:p>
                <a:p>
                  <a:r>
                    <a:rPr lang="en-US" dirty="0"/>
                    <a:t>	</a:t>
                  </a:r>
                  <a14:m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</m:oMath>
                  </a14:m>
                  <a:r>
                    <a:rPr lang="en-US" dirty="0"/>
                    <a:t> = sample size</a:t>
                  </a:r>
                </a:p>
                <a:p>
                  <a:r>
                    <a:rPr lang="en-US" dirty="0"/>
                    <a:t>	</a:t>
                  </a:r>
                  <a14:m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a14:m>
                  <a:r>
                    <a:rPr lang="en-US" dirty="0"/>
                    <a:t>= total number of faults</a:t>
                  </a: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DC69A649-B960-1E47-92ED-B3C8032FC0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77015" y="2430966"/>
                  <a:ext cx="7535461" cy="1754326"/>
                </a:xfrm>
                <a:prstGeom prst="rect">
                  <a:avLst/>
                </a:prstGeom>
                <a:blipFill>
                  <a:blip r:embed="rId6"/>
                  <a:stretch>
                    <a:fillRect l="-728" t="-2083" r="-81" b="-45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5F5FA612-1F63-93FC-F115-7AE19F8D2817}"/>
              </a:ext>
            </a:extLst>
          </p:cNvPr>
          <p:cNvSpPr txBox="1"/>
          <p:nvPr/>
        </p:nvSpPr>
        <p:spPr>
          <a:xfrm>
            <a:off x="975360" y="5181600"/>
            <a:ext cx="10458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R. </a:t>
            </a:r>
            <a:r>
              <a:rPr lang="en-US" i="1" dirty="0" err="1"/>
              <a:t>Leveugle</a:t>
            </a:r>
            <a:r>
              <a:rPr lang="en-US" i="1" dirty="0"/>
              <a:t>, A. </a:t>
            </a:r>
            <a:r>
              <a:rPr lang="en-US" i="1" dirty="0" err="1"/>
              <a:t>Calvez</a:t>
            </a:r>
            <a:r>
              <a:rPr lang="en-US" i="1" dirty="0"/>
              <a:t>, P. </a:t>
            </a:r>
            <a:r>
              <a:rPr lang="en-US" i="1" dirty="0" err="1"/>
              <a:t>Maistri</a:t>
            </a:r>
            <a:r>
              <a:rPr lang="en-US" i="1" dirty="0"/>
              <a:t> and P. </a:t>
            </a:r>
            <a:r>
              <a:rPr lang="en-US" i="1" dirty="0" err="1"/>
              <a:t>Vanhauwaert</a:t>
            </a:r>
            <a:r>
              <a:rPr lang="en-US" i="1" dirty="0"/>
              <a:t>. "Statistical fault injection: Quantified error and confidence." Design, Automation &amp; Test in Europe Conference &amp; Exhibition. Nice, France, 2009 . 502-506.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A503A3E-D55D-C3E1-2C56-6142A478D8D5}"/>
              </a:ext>
            </a:extLst>
          </p:cNvPr>
          <p:cNvSpPr/>
          <p:nvPr/>
        </p:nvSpPr>
        <p:spPr>
          <a:xfrm>
            <a:off x="8278369" y="1549400"/>
            <a:ext cx="2580132" cy="779272"/>
          </a:xfrm>
          <a:prstGeom prst="roundRect">
            <a:avLst>
              <a:gd name="adj" fmla="val 16782"/>
            </a:avLst>
          </a:prstGeom>
          <a:solidFill>
            <a:srgbClr val="CC99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Population sampling from statistics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577857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25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7|31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3|30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3.4|48.2|19.2|1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5.7|13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2.8|26.2|68.1|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.9|67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8|5.9|4.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4|4.3|5.9|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7.4|14.5|6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7|12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.7|18|16.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4|4.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2.9|2.9|4.3|1.9|3.8|28.2|1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5|5.8|2.4|10.8|9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4|18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1|16.5|19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7.2|7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4|22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8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28575">
          <a:solidFill>
            <a:srgbClr val="DCBC2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9911</TotalTime>
  <Words>2539</Words>
  <Application>Microsoft Office PowerPoint</Application>
  <PresentationFormat>Widescreen</PresentationFormat>
  <Paragraphs>391</Paragraphs>
  <Slides>31</Slides>
  <Notes>3</Notes>
  <HiddenSlides>4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Aptos</vt:lpstr>
      <vt:lpstr>Arial</vt:lpstr>
      <vt:lpstr>Calibri</vt:lpstr>
      <vt:lpstr>Calibri Light</vt:lpstr>
      <vt:lpstr>Cambria Math</vt:lpstr>
      <vt:lpstr>Courier New</vt:lpstr>
      <vt:lpstr>Symbol</vt:lpstr>
      <vt:lpstr>Times New Roman</vt:lpstr>
      <vt:lpstr>Office Theme</vt:lpstr>
      <vt:lpstr>Lessons Learned Using Formal for Functional Safety</vt:lpstr>
      <vt:lpstr>The role of formal within functional safety</vt:lpstr>
      <vt:lpstr>Functional verification of safety mechanisms</vt:lpstr>
      <vt:lpstr>Sequential depth challenges</vt:lpstr>
      <vt:lpstr>Fault list generation</vt:lpstr>
      <vt:lpstr>Formal + random fault testing</vt:lpstr>
      <vt:lpstr>How to identify safe faults</vt:lpstr>
      <vt:lpstr>Do all faults need tested?</vt:lpstr>
      <vt:lpstr>Calculating the margin of error</vt:lpstr>
      <vt:lpstr>A practical sample size</vt:lpstr>
      <vt:lpstr>Margin of error</vt:lpstr>
      <vt:lpstr>So are all faults necessary?</vt:lpstr>
      <vt:lpstr>Why not collapse faults?</vt:lpstr>
      <vt:lpstr>Collapse or not collapse?</vt:lpstr>
      <vt:lpstr>Formal proves independence</vt:lpstr>
      <vt:lpstr>Fault campaign on RTL or gates?</vt:lpstr>
      <vt:lpstr>Is RTL okay?</vt:lpstr>
      <vt:lpstr>Running a fault campaign with formal</vt:lpstr>
      <vt:lpstr>Fault campaigns with formal</vt:lpstr>
      <vt:lpstr>Keep it simple</vt:lpstr>
      <vt:lpstr>Sampling formal friendly faults</vt:lpstr>
      <vt:lpstr>Latent fault analysis</vt:lpstr>
      <vt:lpstr>Latent analysis with multiple faults</vt:lpstr>
      <vt:lpstr>Formal fault campaign results</vt:lpstr>
      <vt:lpstr>Limitations of formal</vt:lpstr>
      <vt:lpstr>Typical diagnostic coverage levels</vt:lpstr>
      <vt:lpstr>ISO Terminology</vt:lpstr>
      <vt:lpstr>EDA tools</vt:lpstr>
      <vt:lpstr>Conclusion</vt:lpstr>
      <vt:lpstr>Lessons learned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Hough,Mackenzie C</dc:creator>
  <cp:lastModifiedBy>Doug Smith</cp:lastModifiedBy>
  <cp:revision>341</cp:revision>
  <dcterms:created xsi:type="dcterms:W3CDTF">2021-01-27T14:15:57Z</dcterms:created>
  <dcterms:modified xsi:type="dcterms:W3CDTF">2025-01-31T21:06:43Z</dcterms:modified>
</cp:coreProperties>
</file>