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4" r:id="rId4"/>
    <p:sldId id="265" r:id="rId5"/>
    <p:sldId id="267" r:id="rId6"/>
    <p:sldId id="271" r:id="rId7"/>
    <p:sldId id="272" r:id="rId8"/>
    <p:sldId id="273" r:id="rId9"/>
    <p:sldId id="274" r:id="rId10"/>
    <p:sldId id="275" r:id="rId11"/>
    <p:sldId id="278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8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2" autoAdjust="0"/>
    <p:restoredTop sz="68228"/>
  </p:normalViewPr>
  <p:slideViewPr>
    <p:cSldViewPr snapToGrid="0">
      <p:cViewPr varScale="1">
        <p:scale>
          <a:sx n="77" d="100"/>
          <a:sy n="77" d="100"/>
        </p:scale>
        <p:origin x="208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BDA7-43B7-AB4F-B7F1-22A78DF8C635}" type="datetimeFigureOut">
              <a:rPr lang="en-US" smtClean="0"/>
              <a:t>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56DEE-BFCC-E440-A38F-1CBA7567D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5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9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23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6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6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56DEE-BFCC-E440-A38F-1CBA7567D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why-question-182945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59" y="2299570"/>
            <a:ext cx="11753977" cy="23876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Addressing Advanced Mixed-Signal Verification Scenarios by Developing a UVM Framework for Analog Models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87170"/>
            <a:ext cx="8534400" cy="1368459"/>
          </a:xfrm>
        </p:spPr>
        <p:txBody>
          <a:bodyPr numCol="1">
            <a:normAutofit fontScale="25000" lnSpcReduction="20000"/>
          </a:bodyPr>
          <a:lstStyle/>
          <a:p>
            <a:r>
              <a:rPr lang="en-US" sz="12800" dirty="0"/>
              <a:t>Simul Barua - Ulkasemi, Inc.</a:t>
            </a:r>
          </a:p>
          <a:p>
            <a:r>
              <a:rPr lang="en-US" sz="12800" dirty="0"/>
              <a:t>Shahriar Kabir - Ulkasemi, Inc.</a:t>
            </a:r>
          </a:p>
          <a:p>
            <a:r>
              <a:rPr lang="en-US" sz="12800" dirty="0"/>
              <a:t>Henry Chang - Designer’s Guide Consulting, Inc.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CD5EE-4B0C-3193-648B-530FF4E3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63" y="6045096"/>
            <a:ext cx="1125337" cy="475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6D49D-6B67-1F49-DF8D-94A5F888A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1" y="6040437"/>
            <a:ext cx="1782541" cy="4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447F1-4BDB-8D08-5A11-6566C887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978C-FBBF-BFCA-6594-117ECC3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Pre-defined Utility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73966-7AF8-BEF4-EC8E-D66F242C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898688" cy="47611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Simplify integration and reduce repetitive code</a:t>
            </a:r>
          </a:p>
          <a:p>
            <a:r>
              <a:rPr lang="en-US" sz="2600" dirty="0"/>
              <a:t>Ensure consistent usage across models and verification environments</a:t>
            </a:r>
          </a:p>
          <a:p>
            <a:r>
              <a:rPr lang="en-US" sz="2600" dirty="0"/>
              <a:t>Minimize complexity, making the framework more accessible and efficient</a:t>
            </a:r>
          </a:p>
          <a:p>
            <a:r>
              <a:rPr lang="en-US" sz="2600" dirty="0"/>
              <a:t>Key Macros</a:t>
            </a:r>
          </a:p>
          <a:p>
            <a:pPr lvl="1"/>
            <a:r>
              <a:rPr lang="en-US" sz="2200" dirty="0"/>
              <a:t>Model registration macros</a:t>
            </a:r>
          </a:p>
          <a:p>
            <a:pPr lvl="1"/>
            <a:r>
              <a:rPr lang="en-US" sz="2200" dirty="0"/>
              <a:t>Global parameter macros</a:t>
            </a:r>
          </a:p>
          <a:p>
            <a:pPr lvl="1"/>
            <a:r>
              <a:rPr lang="en-US" sz="2200" dirty="0"/>
              <a:t>Signal monitoring macros</a:t>
            </a:r>
          </a:p>
          <a:p>
            <a:pPr lvl="1"/>
            <a:r>
              <a:rPr lang="en-US" sz="2200" dirty="0"/>
              <a:t>Fault reporting macros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D84520-6E95-419B-3BD3-232F7C321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15" y="2806026"/>
            <a:ext cx="6261319" cy="28014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41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2FC6-705D-02DA-16A3-3556AAC0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4A31-88C3-D00D-1542-A0171CFE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1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Case Study: Application of the AMSV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741F1-49E9-401C-8105-5C1911C9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073"/>
            <a:ext cx="10515600" cy="43539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Design Overview</a:t>
            </a:r>
          </a:p>
          <a:p>
            <a:pPr lvl="1"/>
            <a:r>
              <a:rPr lang="en-US" sz="2200" dirty="0"/>
              <a:t>System-on-chip (SoC) design with digital and analog components.</a:t>
            </a:r>
          </a:p>
          <a:p>
            <a:pPr lvl="1"/>
            <a:r>
              <a:rPr lang="en-US" sz="2200" dirty="0"/>
              <a:t>Includes a Power Management Unit (PMU) and Phase-Locked Loop (PLL)</a:t>
            </a:r>
          </a:p>
          <a:p>
            <a:r>
              <a:rPr lang="en-US" sz="2600" dirty="0"/>
              <a:t>Key Objectives</a:t>
            </a:r>
          </a:p>
          <a:p>
            <a:pPr lvl="1"/>
            <a:r>
              <a:rPr lang="en-US" sz="2200" dirty="0"/>
              <a:t>Integrate AMSV framework with analog models and UVM testbench</a:t>
            </a:r>
          </a:p>
          <a:p>
            <a:pPr lvl="1"/>
            <a:r>
              <a:rPr lang="en-US" sz="2200" dirty="0"/>
              <a:t>Verify complex scenarios like environmental impacts and safety mechanisms</a:t>
            </a:r>
          </a:p>
          <a:p>
            <a:r>
              <a:rPr lang="en-US" sz="2600" dirty="0"/>
              <a:t>Critical analog components</a:t>
            </a:r>
          </a:p>
          <a:p>
            <a:pPr lvl="1"/>
            <a:r>
              <a:rPr lang="en-US" sz="2200" dirty="0"/>
              <a:t>PLL: sensitive to system temperature, leading to frequency drift;  monitored by a digital control unit for compensation</a:t>
            </a:r>
          </a:p>
          <a:p>
            <a:pPr lvl="1"/>
            <a:r>
              <a:rPr lang="en-US" sz="2200" dirty="0"/>
              <a:t>Thermal shutdown (TSD): monitors system temperature; designed to shut down upon reaching unsafe limits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694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59A1-89AD-5544-B23E-2415800D6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3F7B-7AFB-9D1F-4CA0-2DE7ED30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Case Study: AMSV Integration and Verification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6F6A-19F7-0F84-21D2-244D22E1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36010"/>
            <a:ext cx="5090508" cy="4204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Verification scenarios</a:t>
            </a:r>
          </a:p>
          <a:p>
            <a:pPr lvl="1"/>
            <a:r>
              <a:rPr lang="en-US" dirty="0"/>
              <a:t>Verify temperature effects on PLL frequency drift</a:t>
            </a:r>
          </a:p>
          <a:p>
            <a:pPr lvl="1"/>
            <a:r>
              <a:rPr lang="en-US" dirty="0"/>
              <a:t>Assess system response when the TSD block fails to trigger</a:t>
            </a:r>
          </a:p>
          <a:p>
            <a:r>
              <a:rPr lang="en-US" dirty="0"/>
              <a:t>AMSV framework integration</a:t>
            </a:r>
          </a:p>
          <a:p>
            <a:pPr lvl="1"/>
            <a:r>
              <a:rPr lang="en-US" dirty="0"/>
              <a:t>Configure parameters and inject faults via UVM testbench</a:t>
            </a:r>
          </a:p>
          <a:p>
            <a:pPr lvl="1"/>
            <a:r>
              <a:rPr lang="en-US" dirty="0"/>
              <a:t>Real-time control and monitoring through the AMSV framework</a:t>
            </a:r>
          </a:p>
        </p:txBody>
      </p:sp>
      <p:pic>
        <p:nvPicPr>
          <p:cNvPr id="5" name="Picture 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A5CD89F0-1C51-E89D-07C1-D64CD1DB8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6" y="1997577"/>
            <a:ext cx="5931181" cy="34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8DAB8-33CA-9165-2928-752D814B7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B921-5BFE-0132-3A5C-2156D14B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Modeling Analog Blocks &amp; AMSV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320F-67A8-07AD-7533-8B57E79E0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4545254" cy="470055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600" dirty="0"/>
              <a:t>Used SystemVerilog discrete electrical (user-defined nettype) approach</a:t>
            </a:r>
          </a:p>
          <a:p>
            <a:r>
              <a:rPr lang="en-US" sz="2600" dirty="0"/>
              <a:t>Generated validated models and self-checking MVS testbenches with the Model-in-Minutes (MiM) tool</a:t>
            </a:r>
          </a:p>
          <a:p>
            <a:pPr lvl="1"/>
            <a:r>
              <a:rPr lang="en-US" sz="2200" dirty="0"/>
              <a:t>Automatically generates models from a specification</a:t>
            </a:r>
          </a:p>
          <a:p>
            <a:pPr lvl="1"/>
            <a:r>
              <a:rPr lang="en-US" sz="2200" dirty="0"/>
              <a:t>Allows user-defined custom code integration</a:t>
            </a:r>
          </a:p>
          <a:p>
            <a:pPr lvl="1"/>
            <a:r>
              <a:rPr lang="en-US" sz="2200" dirty="0"/>
              <a:t>Enabled seamless AMSV framework integration across multiple models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60C384-2490-6E11-803A-D7F7956A1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86" y="1124958"/>
            <a:ext cx="5749473" cy="4627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91D150-774D-5645-D18C-62A5EB95AC71}"/>
              </a:ext>
            </a:extLst>
          </p:cNvPr>
          <p:cNvSpPr/>
          <p:nvPr/>
        </p:nvSpPr>
        <p:spPr>
          <a:xfrm>
            <a:off x="5728690" y="4485167"/>
            <a:ext cx="5625110" cy="12416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7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6658E-3320-717F-21CF-7361B2A6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35F0F54-BC3C-5668-647D-30BA149A9E8A}"/>
              </a:ext>
            </a:extLst>
          </p:cNvPr>
          <p:cNvSpPr txBox="1"/>
          <p:nvPr/>
        </p:nvSpPr>
        <p:spPr>
          <a:xfrm>
            <a:off x="6594952" y="986916"/>
            <a:ext cx="4520336" cy="47556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</a:t>
            </a:r>
            <a:r>
              <a:rPr lang="en-US" sz="670" kern="0" dirty="0">
                <a:solidFill>
                  <a:srgbClr val="811F3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timescale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1ps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Importing AMSV Utility Framework Package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amsv_utils_pkg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::*;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Include the AMSV Utility Macros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</a:t>
            </a:r>
            <a:r>
              <a:rPr lang="en-US" sz="670" kern="0" dirty="0">
                <a:solidFill>
                  <a:srgbClr val="811F3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include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670" kern="0" dirty="0" err="1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amsv_utils_macros.sv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MODULE HEADER  {{{1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module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VCO (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output out,  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VCO Output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 in,    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Input control voltage of the VCO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input[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vcoCF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Settings for VCO center frequency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 enable,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Enable Pin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 bias,  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Bias Input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vdda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 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Supply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input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gnda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       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Ground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Registering model to AMSV Utilities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amsv_utils_register_model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"VCO"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670" kern="0" dirty="0" err="1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vco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Discrete-Electrical (DE) Transceivers  {{{2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real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Idrv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Gdrv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DE_norton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Xtcvr_in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(in,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Idrv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Gdrv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Local variable to sync with AMSV</a:t>
            </a:r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Global Temperature Parameter [C] 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real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temp =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27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                        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Sync temp variable with Global Parameter 'temperature' 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amsv_utils_sync_globals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(temp, 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"temperature"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Discrete Variables  {{{2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Kvco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25e6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delta_T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(temp +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273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 TEMP_NOMINAL;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temp_freq_drift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TEMP_COEFF*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delta_T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always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@(</a:t>
            </a:r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posedge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osc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670" kern="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Ctrl &lt;= min(max(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in$Vobs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1.25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-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500e-3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500e-3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F0 =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2.374e9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+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500e3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vcoCF_val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 = F0 + (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Kvco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*Ctrl) -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temp_freq_drift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always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wait (On)</a:t>
            </a:r>
            <a:r>
              <a:rPr lang="en-US" sz="670" kern="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osc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#(`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fromSeconds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(max(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500e-3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/f, `TIME_PREC))) ~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osc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out =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osc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ASSERTIONS  {{{1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Check for V(</a:t>
            </a:r>
            <a:r>
              <a:rPr lang="en-US" sz="670" kern="0" dirty="0" err="1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vdda</a:t>
            </a:r>
            <a:r>
              <a:rPr lang="en-US" sz="670" kern="0" dirty="0">
                <a:solidFill>
                  <a:srgbClr val="008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out of range (1.7V to 1.9V)  {{{2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assign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#(`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fromSeconds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(25e-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9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_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faults.V_vdda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!((</a:t>
            </a: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&lt;= 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vdda$Vobs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&amp;&amp; (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vdda$Vobs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&lt;= 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670" kern="0" dirty="0">
                <a:solidFill>
                  <a:srgbClr val="098658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9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|| !_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locals.enableAsserts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always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@(_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faults.V_vdda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)_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reportFault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(_</a:t>
            </a:r>
            <a:r>
              <a:rPr lang="en-US" sz="670" kern="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faults.V_vdda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"V(</a:t>
            </a:r>
            <a:r>
              <a:rPr lang="en-US" sz="670" kern="0" dirty="0" err="1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vdda</a:t>
            </a:r>
            <a:r>
              <a:rPr lang="en-US" sz="670" kern="0" dirty="0">
                <a:solidFill>
                  <a:srgbClr val="A31515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out of range"</a:t>
            </a:r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...........................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/>
            <a:r>
              <a:rPr lang="en-US" sz="670" kern="0" dirty="0" err="1">
                <a:solidFill>
                  <a:srgbClr val="0000FF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endmodule</a:t>
            </a:r>
            <a:endParaRPr lang="en-US" sz="670" kern="1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B08F-ED8C-9377-5D00-BE60DA11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Integrating the AMSV Framework into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FB41-31A5-1459-74A8-52C98B7C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4958"/>
            <a:ext cx="5568863" cy="47611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i="1" dirty="0"/>
              <a:t>`</a:t>
            </a:r>
            <a:r>
              <a:rPr lang="en-US" sz="2600" i="1" dirty="0" err="1"/>
              <a:t>amsv_utils_register_model</a:t>
            </a:r>
            <a:r>
              <a:rPr lang="en-US" sz="2600" dirty="0"/>
              <a:t> macro registers the model in Model LUT</a:t>
            </a:r>
          </a:p>
          <a:p>
            <a:r>
              <a:rPr lang="en-US" sz="2600" i="1" dirty="0"/>
              <a:t>`</a:t>
            </a:r>
            <a:r>
              <a:rPr lang="en-US" sz="2600" i="1" dirty="0" err="1"/>
              <a:t>amsv_utils_sync_global</a:t>
            </a:r>
            <a:r>
              <a:rPr lang="en-US" sz="2600" dirty="0"/>
              <a:t> macro synchronizes model variable </a:t>
            </a:r>
            <a:r>
              <a:rPr lang="en-US" sz="2600" i="1" dirty="0"/>
              <a:t>temp</a:t>
            </a:r>
            <a:r>
              <a:rPr lang="en-US" sz="2600" dirty="0"/>
              <a:t> with </a:t>
            </a:r>
            <a:r>
              <a:rPr lang="en-US" sz="2600" i="1" dirty="0"/>
              <a:t>Global LUT</a:t>
            </a:r>
            <a:r>
              <a:rPr lang="en-US" sz="2600" dirty="0"/>
              <a:t> parameter </a:t>
            </a:r>
            <a:r>
              <a:rPr lang="en-US" sz="2600" i="1" dirty="0"/>
              <a:t>temperature</a:t>
            </a:r>
            <a:endParaRPr lang="en-US" sz="2600" dirty="0"/>
          </a:p>
          <a:p>
            <a:r>
              <a:rPr lang="en-US" sz="2600" dirty="0"/>
              <a:t>Models frequency drift due to global temperature changes</a:t>
            </a:r>
          </a:p>
          <a:p>
            <a:r>
              <a:rPr lang="en-US" sz="2600" dirty="0"/>
              <a:t>AMSV framework reports block-level assertions directly to the system-level testbench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CA6D9FF-6399-846B-D1DF-CD5D31B171C5}"/>
              </a:ext>
            </a:extLst>
          </p:cNvPr>
          <p:cNvSpPr/>
          <p:nvPr/>
        </p:nvSpPr>
        <p:spPr>
          <a:xfrm>
            <a:off x="9281022" y="1115391"/>
            <a:ext cx="1581961" cy="490506"/>
          </a:xfrm>
          <a:prstGeom prst="wedgeRectCallout">
            <a:avLst>
              <a:gd name="adj1" fmla="val -102591"/>
              <a:gd name="adj2" fmla="val -1048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Importing the AMSV package and macros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1BDB9ADF-1A7A-6412-CA4A-1358DF488D87}"/>
              </a:ext>
            </a:extLst>
          </p:cNvPr>
          <p:cNvSpPr/>
          <p:nvPr/>
        </p:nvSpPr>
        <p:spPr>
          <a:xfrm>
            <a:off x="9462401" y="2308305"/>
            <a:ext cx="1786064" cy="490506"/>
          </a:xfrm>
          <a:prstGeom prst="wedgeRectCallout">
            <a:avLst>
              <a:gd name="adj1" fmla="val -87023"/>
              <a:gd name="adj2" fmla="val 3465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Registering the model to the Model LUT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CC29148-2774-DDDD-D6D4-9593BE47835C}"/>
              </a:ext>
            </a:extLst>
          </p:cNvPr>
          <p:cNvSpPr/>
          <p:nvPr/>
        </p:nvSpPr>
        <p:spPr>
          <a:xfrm>
            <a:off x="9847884" y="2876965"/>
            <a:ext cx="1505916" cy="543635"/>
          </a:xfrm>
          <a:prstGeom prst="wedgeRectCallout">
            <a:avLst>
              <a:gd name="adj1" fmla="val -113745"/>
              <a:gd name="adj2" fmla="val 71764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Synchronizing local variable temp with global temperature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1B4A31B9-FBAD-375E-5E1C-2CFD79772C06}"/>
              </a:ext>
            </a:extLst>
          </p:cNvPr>
          <p:cNvSpPr/>
          <p:nvPr/>
        </p:nvSpPr>
        <p:spPr>
          <a:xfrm>
            <a:off x="9597219" y="3604672"/>
            <a:ext cx="1505916" cy="545795"/>
          </a:xfrm>
          <a:prstGeom prst="wedgeRectCallout">
            <a:avLst>
              <a:gd name="adj1" fmla="val -87850"/>
              <a:gd name="adj2" fmla="val 33383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Modeling temperature-induced frequency drift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F547655A-7134-A7F8-067C-7CCF7F4FD5A0}"/>
              </a:ext>
            </a:extLst>
          </p:cNvPr>
          <p:cNvSpPr/>
          <p:nvPr/>
        </p:nvSpPr>
        <p:spPr>
          <a:xfrm>
            <a:off x="9742549" y="4799220"/>
            <a:ext cx="1505916" cy="490506"/>
          </a:xfrm>
          <a:prstGeom prst="wedgeRectCallout">
            <a:avLst>
              <a:gd name="adj1" fmla="val -92315"/>
              <a:gd name="adj2" fmla="val 42978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Block-level self reporting assertions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5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0C4C-066E-FF40-95AC-F600FB164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B284096E-FB90-5A92-B9A7-F927C2441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0"/>
          <a:stretch/>
        </p:blipFill>
        <p:spPr>
          <a:xfrm>
            <a:off x="6688898" y="1201887"/>
            <a:ext cx="4002066" cy="4547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64F9-EAB1-2EA4-6829-F291C1836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887"/>
            <a:ext cx="5980439" cy="47611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Testbench-controlled fault injection mechanism in the Thermal Shutdown (TSD) model</a:t>
            </a:r>
            <a:endParaRPr lang="en-US" sz="2600" i="1" dirty="0"/>
          </a:p>
          <a:p>
            <a:pPr lvl="1"/>
            <a:r>
              <a:rPr lang="en-US" sz="2200" dirty="0"/>
              <a:t>Synchronized with global </a:t>
            </a:r>
            <a:r>
              <a:rPr lang="en-US" sz="2200" i="1" dirty="0" err="1"/>
              <a:t>tsd_force_fail</a:t>
            </a:r>
            <a:r>
              <a:rPr lang="en-US" sz="2200" dirty="0"/>
              <a:t> parameter via </a:t>
            </a:r>
            <a:r>
              <a:rPr lang="en-US" sz="2200" i="1" dirty="0" err="1"/>
              <a:t>amsv_utils_sync_globals</a:t>
            </a:r>
            <a:r>
              <a:rPr lang="en-US" sz="2200" i="1" dirty="0"/>
              <a:t> </a:t>
            </a:r>
            <a:r>
              <a:rPr lang="en-US" sz="2200" dirty="0"/>
              <a:t>macro</a:t>
            </a:r>
            <a:endParaRPr lang="en-US" sz="2200" i="1" dirty="0"/>
          </a:p>
          <a:p>
            <a:pPr lvl="1"/>
            <a:r>
              <a:rPr lang="en-US" sz="2200" dirty="0"/>
              <a:t>Bypasses shut down even as the temperature rises</a:t>
            </a:r>
          </a:p>
          <a:p>
            <a:pPr lvl="1"/>
            <a:r>
              <a:rPr lang="en-US" sz="2200" dirty="0"/>
              <a:t>Allows system behavior analysis under failure conditions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2A63E-27B8-2D58-BA8F-BAE835D7E44D}"/>
              </a:ext>
            </a:extLst>
          </p:cNvPr>
          <p:cNvSpPr/>
          <p:nvPr/>
        </p:nvSpPr>
        <p:spPr>
          <a:xfrm>
            <a:off x="6720016" y="3777014"/>
            <a:ext cx="3678141" cy="38695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9FF5DB-8BAA-53EF-AB0C-49BECA52E6CF}"/>
              </a:ext>
            </a:extLst>
          </p:cNvPr>
          <p:cNvSpPr/>
          <p:nvPr/>
        </p:nvSpPr>
        <p:spPr>
          <a:xfrm>
            <a:off x="6720016" y="4692497"/>
            <a:ext cx="3678141" cy="52842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27210F-0943-C161-F0C5-D6E3E95AE6B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Implementing Safety-Critical 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0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88820-E11D-60DD-39CA-DA4DE197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07D7-DDBF-BA1B-7D8A-2A8DB564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dirty="0"/>
              <a:t>Integration into the UVM Testbench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0178-6B38-064B-5E95-0CEDBD24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591802" cy="47005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Import </a:t>
            </a:r>
            <a:r>
              <a:rPr lang="en-US" sz="2600" i="1" dirty="0" err="1"/>
              <a:t>amsv_utils_pkg</a:t>
            </a:r>
            <a:r>
              <a:rPr lang="en-US" sz="2600" dirty="0"/>
              <a:t> at the testbench top-level</a:t>
            </a:r>
          </a:p>
          <a:p>
            <a:r>
              <a:rPr lang="en-US" sz="2600" dirty="0"/>
              <a:t>Create a singleton instance using the </a:t>
            </a:r>
            <a:r>
              <a:rPr lang="en-US" sz="2600" i="1" dirty="0" err="1"/>
              <a:t>create_amsv_utils</a:t>
            </a:r>
            <a:r>
              <a:rPr lang="en-US" sz="2600" dirty="0"/>
              <a:t> method</a:t>
            </a:r>
          </a:p>
          <a:p>
            <a:r>
              <a:rPr lang="en-US" sz="2600" dirty="0"/>
              <a:t>Global testbench access through UVM configuration database</a:t>
            </a:r>
          </a:p>
          <a:p>
            <a:endParaRPr lang="en-US" dirty="0"/>
          </a:p>
        </p:txBody>
      </p:sp>
      <p:pic>
        <p:nvPicPr>
          <p:cNvPr id="6" name="Picture 5" descr="A computer screen with text on it&#10;&#10;AI-generated content may be incorrect.">
            <a:extLst>
              <a:ext uri="{FF2B5EF4-FFF2-40B4-BE49-F238E27FC236}">
                <a16:creationId xmlns:a16="http://schemas.microsoft.com/office/drawing/2014/main" id="{1885C966-6774-64C2-854E-97E96E5D3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2" b="21184"/>
          <a:stretch/>
        </p:blipFill>
        <p:spPr>
          <a:xfrm>
            <a:off x="3046211" y="2705017"/>
            <a:ext cx="6099578" cy="3028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EF7D69-A00D-BD8C-30F1-552DD153DAE9}"/>
              </a:ext>
            </a:extLst>
          </p:cNvPr>
          <p:cNvSpPr/>
          <p:nvPr/>
        </p:nvSpPr>
        <p:spPr>
          <a:xfrm>
            <a:off x="3093155" y="2901243"/>
            <a:ext cx="3702756" cy="52775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475C-6693-1A9E-6510-0053FDBA7BCA}"/>
              </a:ext>
            </a:extLst>
          </p:cNvPr>
          <p:cNvSpPr/>
          <p:nvPr/>
        </p:nvSpPr>
        <p:spPr>
          <a:xfrm>
            <a:off x="3375378" y="4312356"/>
            <a:ext cx="5667022" cy="64189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C783D-E81F-E5AA-7C97-D32B7FB6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with text on it&#10;&#10;AI-generated content may be incorrect.">
            <a:extLst>
              <a:ext uri="{FF2B5EF4-FFF2-40B4-BE49-F238E27FC236}">
                <a16:creationId xmlns:a16="http://schemas.microsoft.com/office/drawing/2014/main" id="{DD93F141-965E-DB71-2187-CEBD04938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6" b="12575"/>
          <a:stretch/>
        </p:blipFill>
        <p:spPr>
          <a:xfrm>
            <a:off x="3257538" y="2126726"/>
            <a:ext cx="5676923" cy="3606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DA50-877B-E090-490F-C8E8DD2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dirty="0"/>
              <a:t>Accessing AMSV Utilities in UVM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E8F8-2148-82C7-885D-F8C3C15E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4958"/>
            <a:ext cx="10515599" cy="47005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Retrieve the AMSV instance from the UVM configuration database</a:t>
            </a:r>
          </a:p>
          <a:p>
            <a:r>
              <a:rPr lang="en-US" sz="2600" dirty="0"/>
              <a:t>Initialize global parameters using AMSV utility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04C1B-E775-421F-FEB1-0CE169314BEC}"/>
              </a:ext>
            </a:extLst>
          </p:cNvPr>
          <p:cNvSpPr/>
          <p:nvPr/>
        </p:nvSpPr>
        <p:spPr>
          <a:xfrm>
            <a:off x="3778955" y="2901243"/>
            <a:ext cx="5050720" cy="65634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208534-C273-A326-FEC0-F569356443E1}"/>
              </a:ext>
            </a:extLst>
          </p:cNvPr>
          <p:cNvSpPr/>
          <p:nvPr/>
        </p:nvSpPr>
        <p:spPr>
          <a:xfrm>
            <a:off x="3778955" y="4114800"/>
            <a:ext cx="4436358" cy="54547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8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14DF2-E0BB-BB7E-5B5F-F46FC641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283A-FC79-F646-54A0-78C8565E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887"/>
            <a:ext cx="6125774" cy="493669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3100" dirty="0"/>
              <a:t>Objective: AMSV utility global parameter variation and system behavior verification</a:t>
            </a:r>
          </a:p>
          <a:p>
            <a:r>
              <a:rPr lang="en-US" sz="3100" dirty="0"/>
              <a:t>Test Scenarios &amp; Expected Outcomes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Nominal condition (27°C): PLL achieves stable lock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Gradual increase (60°C): PLL maintains lock as the feedback loop compensates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Rapid increase (65°C): PLL controller adjusts VCO frequency; lock achieved within 250µs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Exceeding operational range (85°C): TSD block triggers shutdown, verifying protection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Recovery check (65°C): PLL resumes operation, confirming proper TSD recovery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TSD failure simulation (90°C, </a:t>
            </a:r>
            <a:r>
              <a:rPr lang="en-US" sz="2600" dirty="0" err="1"/>
              <a:t>tsd_force_fail</a:t>
            </a:r>
            <a:r>
              <a:rPr lang="en-US" sz="2600" dirty="0"/>
              <a:t> = 1): Verifies system response without TSD protection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20723A-FBE4-AF57-2271-F96CC06874E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Test Cases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9FC6EFD-C51F-C70D-4D1F-E4A49D44F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8" b="11184"/>
          <a:stretch/>
        </p:blipFill>
        <p:spPr>
          <a:xfrm>
            <a:off x="7143997" y="996845"/>
            <a:ext cx="4128606" cy="4781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43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DC738-6D3D-A826-5CF3-852C7277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2D28-FFDC-B9D7-84C6-63025EA4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Simulation Results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DD34E8F-F27E-62E7-247D-B8182A755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7" y="1767249"/>
            <a:ext cx="10223045" cy="38882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74EE0-454F-DBE2-0627-83D8B68864D2}"/>
              </a:ext>
            </a:extLst>
          </p:cNvPr>
          <p:cNvCxnSpPr/>
          <p:nvPr/>
        </p:nvCxnSpPr>
        <p:spPr>
          <a:xfrm>
            <a:off x="4142466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030A4-9256-5564-B4DD-DA8938881CCF}"/>
              </a:ext>
            </a:extLst>
          </p:cNvPr>
          <p:cNvCxnSpPr/>
          <p:nvPr/>
        </p:nvCxnSpPr>
        <p:spPr>
          <a:xfrm>
            <a:off x="4864801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1F3C8-BEF3-07B2-F90D-65EF6FACFD78}"/>
              </a:ext>
            </a:extLst>
          </p:cNvPr>
          <p:cNvCxnSpPr/>
          <p:nvPr/>
        </p:nvCxnSpPr>
        <p:spPr>
          <a:xfrm>
            <a:off x="6095999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866381-73F0-4866-00AD-79AC240ACDD0}"/>
              </a:ext>
            </a:extLst>
          </p:cNvPr>
          <p:cNvCxnSpPr/>
          <p:nvPr/>
        </p:nvCxnSpPr>
        <p:spPr>
          <a:xfrm>
            <a:off x="7356952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565738-6D95-7CDE-761F-64841AE4A35A}"/>
              </a:ext>
            </a:extLst>
          </p:cNvPr>
          <p:cNvCxnSpPr/>
          <p:nvPr/>
        </p:nvCxnSpPr>
        <p:spPr>
          <a:xfrm>
            <a:off x="8636695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6CFE22-BF2A-C027-27D7-75B7ABE294F5}"/>
              </a:ext>
            </a:extLst>
          </p:cNvPr>
          <p:cNvCxnSpPr/>
          <p:nvPr/>
        </p:nvCxnSpPr>
        <p:spPr>
          <a:xfrm>
            <a:off x="11100147" y="1386739"/>
            <a:ext cx="0" cy="44145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Dodecagon 14">
            <a:extLst>
              <a:ext uri="{FF2B5EF4-FFF2-40B4-BE49-F238E27FC236}">
                <a16:creationId xmlns:a16="http://schemas.microsoft.com/office/drawing/2014/main" id="{36CB3D94-467D-7CBB-E8EF-32D08E1FEE0E}"/>
              </a:ext>
            </a:extLst>
          </p:cNvPr>
          <p:cNvSpPr/>
          <p:nvPr/>
        </p:nvSpPr>
        <p:spPr>
          <a:xfrm>
            <a:off x="3066486" y="1456721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16" name="Dodecagon 15">
            <a:extLst>
              <a:ext uri="{FF2B5EF4-FFF2-40B4-BE49-F238E27FC236}">
                <a16:creationId xmlns:a16="http://schemas.microsoft.com/office/drawing/2014/main" id="{92839383-6951-018C-724C-655F0918781F}"/>
              </a:ext>
            </a:extLst>
          </p:cNvPr>
          <p:cNvSpPr/>
          <p:nvPr/>
        </p:nvSpPr>
        <p:spPr>
          <a:xfrm>
            <a:off x="4385163" y="1459303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7" name="Dodecagon 16">
            <a:extLst>
              <a:ext uri="{FF2B5EF4-FFF2-40B4-BE49-F238E27FC236}">
                <a16:creationId xmlns:a16="http://schemas.microsoft.com/office/drawing/2014/main" id="{0A988FCA-88D9-DEDD-FB6B-DB6B34249EA7}"/>
              </a:ext>
            </a:extLst>
          </p:cNvPr>
          <p:cNvSpPr/>
          <p:nvPr/>
        </p:nvSpPr>
        <p:spPr>
          <a:xfrm>
            <a:off x="5363237" y="1462510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id="{7EFB1FA4-8F16-C864-3047-C9359E4520F2}"/>
              </a:ext>
            </a:extLst>
          </p:cNvPr>
          <p:cNvSpPr/>
          <p:nvPr/>
        </p:nvSpPr>
        <p:spPr>
          <a:xfrm>
            <a:off x="6608014" y="1462510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19" name="Dodecagon 18">
            <a:extLst>
              <a:ext uri="{FF2B5EF4-FFF2-40B4-BE49-F238E27FC236}">
                <a16:creationId xmlns:a16="http://schemas.microsoft.com/office/drawing/2014/main" id="{5012F434-0BA6-0EB1-D093-E885F5527017}"/>
              </a:ext>
            </a:extLst>
          </p:cNvPr>
          <p:cNvSpPr/>
          <p:nvPr/>
        </p:nvSpPr>
        <p:spPr>
          <a:xfrm>
            <a:off x="7877826" y="1456721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0" name="Dodecagon 19">
            <a:extLst>
              <a:ext uri="{FF2B5EF4-FFF2-40B4-BE49-F238E27FC236}">
                <a16:creationId xmlns:a16="http://schemas.microsoft.com/office/drawing/2014/main" id="{D77418AA-ADDF-D822-CF9A-C0A7926122BA}"/>
              </a:ext>
            </a:extLst>
          </p:cNvPr>
          <p:cNvSpPr/>
          <p:nvPr/>
        </p:nvSpPr>
        <p:spPr>
          <a:xfrm>
            <a:off x="9749424" y="1461219"/>
            <a:ext cx="237995" cy="235382"/>
          </a:xfrm>
          <a:prstGeom prst="dodec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7D07BDF2-8AC3-B619-E2A8-B6F38FA55DDB}"/>
              </a:ext>
            </a:extLst>
          </p:cNvPr>
          <p:cNvSpPr/>
          <p:nvPr/>
        </p:nvSpPr>
        <p:spPr>
          <a:xfrm>
            <a:off x="2313253" y="3857436"/>
            <a:ext cx="1522784" cy="490506"/>
          </a:xfrm>
          <a:prstGeom prst="wedgeRectCallout">
            <a:avLst>
              <a:gd name="adj1" fmla="val 65399"/>
              <a:gd name="adj2" fmla="val -131302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27°C:</a:t>
            </a:r>
            <a:r>
              <a:rPr lang="en-US" sz="1200" b="1" dirty="0"/>
              <a:t> </a:t>
            </a:r>
            <a:r>
              <a:rPr lang="en-US" sz="1200" dirty="0"/>
              <a:t>PLL establishes a stable lock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BF9C4AA6-B504-F2AB-4050-7F9A493BAC18}"/>
              </a:ext>
            </a:extLst>
          </p:cNvPr>
          <p:cNvSpPr/>
          <p:nvPr/>
        </p:nvSpPr>
        <p:spPr>
          <a:xfrm>
            <a:off x="2726476" y="2665473"/>
            <a:ext cx="1746067" cy="490506"/>
          </a:xfrm>
          <a:prstGeom prst="wedgeRectCallout">
            <a:avLst>
              <a:gd name="adj1" fmla="val 54239"/>
              <a:gd name="adj2" fmla="val 93696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60°C:</a:t>
            </a:r>
            <a:r>
              <a:rPr lang="en-US" sz="1200" b="1" dirty="0"/>
              <a:t> </a:t>
            </a:r>
            <a:r>
              <a:rPr lang="en-US" sz="1200" dirty="0"/>
              <a:t>PLL maintains lock (loop compensation)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62CCF783-4187-5689-6C4F-AF444189926D}"/>
              </a:ext>
            </a:extLst>
          </p:cNvPr>
          <p:cNvSpPr/>
          <p:nvPr/>
        </p:nvSpPr>
        <p:spPr>
          <a:xfrm>
            <a:off x="5231272" y="4205031"/>
            <a:ext cx="1614736" cy="415413"/>
          </a:xfrm>
          <a:prstGeom prst="wedgeRectCallout">
            <a:avLst>
              <a:gd name="adj1" fmla="val -50318"/>
              <a:gd name="adj2" fmla="val -219874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65°C:</a:t>
            </a:r>
            <a:r>
              <a:rPr lang="en-US" sz="1200" b="1" dirty="0"/>
              <a:t> s</a:t>
            </a:r>
            <a:r>
              <a:rPr lang="en-US" sz="1200" dirty="0"/>
              <a:t>ystem adjusts </a:t>
            </a:r>
            <a:r>
              <a:rPr lang="en-US" sz="1200" dirty="0" err="1"/>
              <a:t>vcoCF</a:t>
            </a:r>
            <a:r>
              <a:rPr lang="en-US" sz="1200" dirty="0"/>
              <a:t> to regain lock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094FDD65-2BEE-4BF6-5EDF-DA908E7D3436}"/>
              </a:ext>
            </a:extLst>
          </p:cNvPr>
          <p:cNvSpPr/>
          <p:nvPr/>
        </p:nvSpPr>
        <p:spPr>
          <a:xfrm>
            <a:off x="7064099" y="4272703"/>
            <a:ext cx="1495352" cy="415413"/>
          </a:xfrm>
          <a:prstGeom prst="wedgeRectCallout">
            <a:avLst>
              <a:gd name="adj1" fmla="val -81283"/>
              <a:gd name="adj2" fmla="val -385051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85°C:</a:t>
            </a:r>
            <a:r>
              <a:rPr lang="en-US" sz="1200" b="1" dirty="0"/>
              <a:t> </a:t>
            </a:r>
            <a:r>
              <a:rPr lang="en-US" sz="1200" dirty="0"/>
              <a:t>TSD activates, shutting down PLL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6D3FE4E5-1872-9079-D4FA-835FAA08BF21}"/>
              </a:ext>
            </a:extLst>
          </p:cNvPr>
          <p:cNvSpPr/>
          <p:nvPr/>
        </p:nvSpPr>
        <p:spPr>
          <a:xfrm>
            <a:off x="7663381" y="1913579"/>
            <a:ext cx="2324035" cy="494407"/>
          </a:xfrm>
          <a:prstGeom prst="wedgeRectCallout">
            <a:avLst>
              <a:gd name="adj1" fmla="val -58919"/>
              <a:gd name="adj2" fmla="val 14022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65°C:</a:t>
            </a:r>
            <a:r>
              <a:rPr lang="en-US" sz="1200" b="1" dirty="0"/>
              <a:t> </a:t>
            </a:r>
            <a:r>
              <a:rPr lang="en-US" sz="1200" dirty="0"/>
              <a:t>TSD resets, PLL reactivated, confirms safe system recovery</a:t>
            </a: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029584DB-E696-74CB-F886-84DF262207E3}"/>
              </a:ext>
            </a:extLst>
          </p:cNvPr>
          <p:cNvSpPr/>
          <p:nvPr/>
        </p:nvSpPr>
        <p:spPr>
          <a:xfrm>
            <a:off x="8758036" y="4853588"/>
            <a:ext cx="2570834" cy="617673"/>
          </a:xfrm>
          <a:prstGeom prst="wedgeRectCallout">
            <a:avLst>
              <a:gd name="adj1" fmla="val -45140"/>
              <a:gd name="adj2" fmla="val -212353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(90°C, </a:t>
            </a:r>
            <a:r>
              <a:rPr lang="en-US" sz="1200" dirty="0" err="1"/>
              <a:t>tsd_force_fail</a:t>
            </a:r>
            <a:r>
              <a:rPr lang="en-US" sz="1200" dirty="0"/>
              <a:t>=1): TSD inactive, system adjusted </a:t>
            </a:r>
            <a:r>
              <a:rPr lang="en-US" sz="1200" dirty="0" err="1"/>
              <a:t>vcoCF</a:t>
            </a:r>
            <a:r>
              <a:rPr lang="en-US" sz="1200" dirty="0"/>
              <a:t> maxed ('d255), but PLL remains unstable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A56B-140C-855A-E20E-FB60810E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2D6A-0A4B-C29B-1CF0-B1C16F9A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Motivation and purpose of the AMSV utility framework</a:t>
            </a:r>
          </a:p>
          <a:p>
            <a:r>
              <a:rPr lang="en-US" dirty="0"/>
              <a:t>Structure of the framework</a:t>
            </a:r>
          </a:p>
          <a:p>
            <a:r>
              <a:rPr lang="en-US" dirty="0"/>
              <a:t>Case study: application of the framework</a:t>
            </a:r>
          </a:p>
          <a:p>
            <a:r>
              <a:rPr lang="en-US" dirty="0"/>
              <a:t>Framework implementation in models and testbench</a:t>
            </a:r>
          </a:p>
          <a:p>
            <a:r>
              <a:rPr lang="en-US" dirty="0"/>
              <a:t>Simulation results</a:t>
            </a:r>
          </a:p>
          <a:p>
            <a:r>
              <a:rPr lang="en-US" dirty="0"/>
              <a:t>Summary &amp; future scopes</a:t>
            </a:r>
          </a:p>
        </p:txBody>
      </p:sp>
    </p:spTree>
    <p:extLst>
      <p:ext uri="{BB962C8B-B14F-4D97-AF65-F5344CB8AC3E}">
        <p14:creationId xmlns:p14="http://schemas.microsoft.com/office/powerpoint/2010/main" val="329936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0BF7-452E-D841-62F6-27C461956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5BF2-98BD-101B-9C0E-4A54F11F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346"/>
            <a:ext cx="10515600" cy="471371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Introduced as an innovative approach to mixed-signal verification</a:t>
            </a:r>
          </a:p>
          <a:p>
            <a:r>
              <a:rPr lang="en-US" dirty="0"/>
              <a:t>Seamlessly integrates analog models with UVM testbenches, enabling efficient system-level verification</a:t>
            </a:r>
          </a:p>
          <a:p>
            <a:r>
              <a:rPr lang="en-US" dirty="0"/>
              <a:t>Simulates real-world conditions such as temperature variations, environmental changes, and fault conditions</a:t>
            </a:r>
          </a:p>
          <a:p>
            <a:r>
              <a:rPr lang="en-US" dirty="0"/>
              <a:t>Overcomes traditional verification limitations by providing speed, flexibility, and real-time parameter control beyond transistor-level simulations</a:t>
            </a:r>
          </a:p>
          <a:p>
            <a:r>
              <a:rPr lang="en-US" dirty="0"/>
              <a:t>Enhances connectivity verification, system-level assertions, and coverage of analog-digital interactions</a:t>
            </a:r>
          </a:p>
          <a:p>
            <a:r>
              <a:rPr lang="en-US" dirty="0"/>
              <a:t>Establishes a new standard in efficiency and accuracy, ensuring robust validation of complex mixed-signal designs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CA9967-EF2A-6389-A766-4D1F3847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AMSV Framework – Key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895803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4BB9-919A-EDF3-9E8C-A0530304C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A2B4-A49D-3A1B-AB87-F7343976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5982-EFDD-B7B7-2573-1DEE4E04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4"/>
            <a:ext cx="10515600" cy="51472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Expanding capabilities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Future updates will include expanded model libraries for broader AMS applications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Support for automatic mixed-signal connectivity check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The Road Ahead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 transformative shift in mixed-signal verification, driving efficiency and innovation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Encouraging industry-wide adoption to refine and advance verification methodologies</a:t>
            </a:r>
          </a:p>
        </p:txBody>
      </p:sp>
    </p:spTree>
    <p:extLst>
      <p:ext uri="{BB962C8B-B14F-4D97-AF65-F5344CB8AC3E}">
        <p14:creationId xmlns:p14="http://schemas.microsoft.com/office/powerpoint/2010/main" val="260703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artoon character next to a question mark&#10;&#10;Description automatically generated">
            <a:extLst>
              <a:ext uri="{FF2B5EF4-FFF2-40B4-BE49-F238E27FC236}">
                <a16:creationId xmlns:a16="http://schemas.microsoft.com/office/drawing/2014/main" id="{EC467826-D948-58FD-5317-B54615258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6095" y="1045167"/>
            <a:ext cx="57534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CCF72-BD52-9B80-F98E-2A8266B6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2F94-5618-0E52-1C1D-1D43EB3C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Increased Complexity in IC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4F08-6DA6-303A-0BAC-5AC6D652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515600" cy="47137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Modern applications outpaces design complexity </a:t>
            </a:r>
          </a:p>
          <a:p>
            <a:r>
              <a:rPr lang="en-US" dirty="0"/>
              <a:t>Declining verification success rates</a:t>
            </a:r>
          </a:p>
          <a:p>
            <a:r>
              <a:rPr lang="en-US" dirty="0"/>
              <a:t>Key factors include analog design issues and mixed-signal interface bugs.</a:t>
            </a:r>
          </a:p>
          <a:p>
            <a:r>
              <a:rPr lang="en-US" dirty="0"/>
              <a:t>Insights from our previous research</a:t>
            </a:r>
          </a:p>
          <a:p>
            <a:pPr lvl="1"/>
            <a:r>
              <a:rPr lang="en-US" dirty="0"/>
              <a:t>Integrating validated functional analog models enhances chip-level verification.</a:t>
            </a:r>
          </a:p>
          <a:p>
            <a:pPr lvl="1"/>
            <a:r>
              <a:rPr lang="en-US" dirty="0"/>
              <a:t>Improved bug detection at the system level</a:t>
            </a:r>
          </a:p>
          <a:p>
            <a:r>
              <a:rPr lang="en-US" dirty="0"/>
              <a:t>Remaining gap</a:t>
            </a:r>
          </a:p>
          <a:p>
            <a:pPr lvl="1"/>
            <a:r>
              <a:rPr lang="en-US" dirty="0"/>
              <a:t>Traditional methodologies still lack the robustness needed to address more complex system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2A45-3E6E-4F98-B438-2469398E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8045-93DA-B522-FA27-2C06694F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0426" cy="7006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Evolving Verification Needs for the Digital Twin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A7B7-2AE7-5B33-1030-B56F0C31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9"/>
            <a:ext cx="10515600" cy="469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Must include analog elements</a:t>
            </a:r>
          </a:p>
          <a:p>
            <a:r>
              <a:rPr lang="en-US" dirty="0"/>
              <a:t>System performance</a:t>
            </a:r>
          </a:p>
          <a:p>
            <a:pPr lvl="1"/>
            <a:r>
              <a:rPr lang="en-US" dirty="0"/>
              <a:t>Simulating temperature effects, parametric variations, and analog non-idealities</a:t>
            </a:r>
          </a:p>
          <a:p>
            <a:pPr lvl="1"/>
            <a:r>
              <a:rPr lang="en-US" dirty="0"/>
              <a:t>Ensuring real-world performance criteria are met</a:t>
            </a:r>
          </a:p>
          <a:p>
            <a:r>
              <a:rPr lang="en-US" dirty="0"/>
              <a:t>Safety Requirements</a:t>
            </a:r>
          </a:p>
          <a:p>
            <a:pPr lvl="1"/>
            <a:r>
              <a:rPr lang="en-US" dirty="0"/>
              <a:t>Modeling how analog blocks, subsystems, and systems can fail</a:t>
            </a:r>
          </a:p>
          <a:p>
            <a:pPr lvl="1"/>
            <a:r>
              <a:rPr lang="en-US" dirty="0"/>
              <a:t>Verifying fault tolerance and mitigation strategies</a:t>
            </a:r>
          </a:p>
          <a:p>
            <a:r>
              <a:rPr lang="en-US" dirty="0"/>
              <a:t>Conventional verification methodologies lack the support needed for these critical features</a:t>
            </a:r>
          </a:p>
        </p:txBody>
      </p:sp>
    </p:spTree>
    <p:extLst>
      <p:ext uri="{BB962C8B-B14F-4D97-AF65-F5344CB8AC3E}">
        <p14:creationId xmlns:p14="http://schemas.microsoft.com/office/powerpoint/2010/main" val="77478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D868B-1932-ABA0-CF46-2FE3E009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C4AB-6F04-2976-77B2-C81F2E00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>
            <a:normAutofit/>
          </a:bodyPr>
          <a:lstStyle/>
          <a:p>
            <a:r>
              <a:rPr lang="en-US" dirty="0"/>
              <a:t>Limitations of Traditional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B726-315C-F912-1442-6E2D4E8E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515600" cy="471371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Transistor-level simulations for real-world complex scenarios</a:t>
            </a:r>
          </a:p>
          <a:p>
            <a:pPr lvl="1"/>
            <a:r>
              <a:rPr lang="en-US" dirty="0"/>
              <a:t>Accurate, yet impractical for system-level verification</a:t>
            </a:r>
          </a:p>
          <a:p>
            <a:pPr lvl="1"/>
            <a:r>
              <a:rPr lang="en-US" dirty="0"/>
              <a:t>Environmental effects (e.g. temperature) demand prolonged runs</a:t>
            </a:r>
          </a:p>
          <a:p>
            <a:r>
              <a:rPr lang="en-US" dirty="0"/>
              <a:t>Verifying critical features using system-level testbenches</a:t>
            </a:r>
          </a:p>
          <a:p>
            <a:pPr lvl="1"/>
            <a:r>
              <a:rPr lang="en-US" dirty="0"/>
              <a:t>No direct control over environmental factors (e.g. temperature)</a:t>
            </a:r>
          </a:p>
          <a:p>
            <a:pPr lvl="1"/>
            <a:r>
              <a:rPr lang="en-US" dirty="0"/>
              <a:t>Difficult to observe system responses (e.g. thermal shutdowns)</a:t>
            </a:r>
          </a:p>
          <a:p>
            <a:pPr lvl="1"/>
            <a:r>
              <a:rPr lang="en-US" dirty="0"/>
              <a:t>Predictable failures require design modifications accommodating fault conditions</a:t>
            </a:r>
          </a:p>
          <a:p>
            <a:r>
              <a:rPr lang="en-US" dirty="0"/>
              <a:t>Need for a flexible and efficient approach</a:t>
            </a:r>
          </a:p>
          <a:p>
            <a:pPr lvl="1"/>
            <a:r>
              <a:rPr lang="en-US" dirty="0"/>
              <a:t>Designs must accommodate the verification of both environmental and safety features</a:t>
            </a:r>
          </a:p>
          <a:p>
            <a:pPr lvl="1"/>
            <a:r>
              <a:rPr lang="en-US" dirty="0"/>
              <a:t>System-level verification must efficiently handle complex, mixed-signal scenarios efficiently</a:t>
            </a:r>
          </a:p>
          <a:p>
            <a:pPr lvl="1"/>
            <a:r>
              <a:rPr lang="en-US" dirty="0"/>
              <a:t>Faster </a:t>
            </a:r>
            <a:r>
              <a:rPr lang="en-US"/>
              <a:t>simulation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438E-943C-8836-7265-37BA3617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0D6E-D43C-0509-922A-4A945C77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Overcoming the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193C-2940-CAF1-B3B8-E013D413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515600" cy="47005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Leveraging analog models</a:t>
            </a:r>
          </a:p>
          <a:p>
            <a:pPr lvl="1"/>
            <a:r>
              <a:rPr lang="en-US" dirty="0"/>
              <a:t>Feasible simulation speeds compared to transistor-level</a:t>
            </a:r>
          </a:p>
          <a:p>
            <a:pPr lvl="1"/>
            <a:r>
              <a:rPr lang="en-US" dirty="0"/>
              <a:t>Straightforward incorporation of complex effects (e.g. environmental stress, parametric shifts)</a:t>
            </a:r>
          </a:p>
          <a:p>
            <a:pPr lvl="1"/>
            <a:r>
              <a:rPr lang="en-US" dirty="0"/>
              <a:t>Enables real-world scenario modeling (e.g. AI performance under analog degradation)</a:t>
            </a:r>
          </a:p>
          <a:p>
            <a:r>
              <a:rPr lang="en-US" dirty="0"/>
              <a:t>Enhancing the UVM Testbench</a:t>
            </a:r>
          </a:p>
          <a:p>
            <a:pPr lvl="1"/>
            <a:r>
              <a:rPr lang="en-US" dirty="0"/>
              <a:t>Enhanced monitoring and control for analog models</a:t>
            </a:r>
          </a:p>
          <a:p>
            <a:r>
              <a:rPr lang="en-US" dirty="0"/>
              <a:t>Bridging the gap</a:t>
            </a:r>
          </a:p>
          <a:p>
            <a:pPr lvl="1"/>
            <a:r>
              <a:rPr lang="en-US" dirty="0"/>
              <a:t>A dedicated mechanism is required to enhance both the analog model and the UVM testbench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B052C-BF55-E785-34C6-80E5233FD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CCB8-B2A9-DA30-E456-0FFA5252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AMSV Utility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B5E7-C5E2-F9D7-2419-D45A6A4F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8"/>
            <a:ext cx="10515600" cy="476111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Leverages SystemVerilog OOP constructs</a:t>
            </a:r>
          </a:p>
          <a:p>
            <a:pPr lvl="1"/>
            <a:r>
              <a:rPr lang="en-US" dirty="0"/>
              <a:t>Enhances analog models and system-level UVM testbench</a:t>
            </a:r>
          </a:p>
          <a:p>
            <a:pPr lvl="1"/>
            <a:r>
              <a:rPr lang="en-US" dirty="0"/>
              <a:t>Efficient communication between the models and the testbench</a:t>
            </a:r>
          </a:p>
          <a:p>
            <a:pPr lvl="1"/>
            <a:r>
              <a:rPr lang="en-US" dirty="0"/>
              <a:t>Simulates real-world conditions: temperature effects, parametric variations, and failures</a:t>
            </a:r>
          </a:p>
          <a:p>
            <a:r>
              <a:rPr lang="en-US" dirty="0"/>
              <a:t>Addressing limitations of traditional methodologies</a:t>
            </a:r>
          </a:p>
          <a:p>
            <a:pPr lvl="1"/>
            <a:r>
              <a:rPr lang="en-US" dirty="0"/>
              <a:t>Enables modeling of real-world scenarios</a:t>
            </a:r>
          </a:p>
          <a:p>
            <a:pPr lvl="1"/>
            <a:r>
              <a:rPr lang="en-US" dirty="0"/>
              <a:t>Faster, practical alternative to slow transistor-level simulations</a:t>
            </a:r>
          </a:p>
          <a:p>
            <a:pPr lvl="1"/>
            <a:r>
              <a:rPr lang="en-US" dirty="0"/>
              <a:t>Enables direct control and monitoring of environmental impacts</a:t>
            </a:r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Introduces bidirectional data flow for advanced observation and control without compromising pin accuracy</a:t>
            </a:r>
          </a:p>
          <a:p>
            <a:pPr lvl="1"/>
            <a:r>
              <a:rPr lang="en-US" dirty="0"/>
              <a:t>Dynamic parameter adjustment from UVM testbench</a:t>
            </a:r>
          </a:p>
          <a:p>
            <a:pPr lvl="1"/>
            <a:r>
              <a:rPr lang="en-US" dirty="0"/>
              <a:t>Continuous fault detection and debugging via model-to-testbench reporting</a:t>
            </a:r>
          </a:p>
        </p:txBody>
      </p:sp>
    </p:spTree>
    <p:extLst>
      <p:ext uri="{BB962C8B-B14F-4D97-AF65-F5344CB8AC3E}">
        <p14:creationId xmlns:p14="http://schemas.microsoft.com/office/powerpoint/2010/main" val="77237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9A96-8000-10DD-1D2A-62CDE3708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C4DAE5D-3005-96B2-2099-4673E7218E89}"/>
              </a:ext>
            </a:extLst>
          </p:cNvPr>
          <p:cNvGrpSpPr/>
          <p:nvPr/>
        </p:nvGrpSpPr>
        <p:grpSpPr>
          <a:xfrm>
            <a:off x="2533923" y="2103774"/>
            <a:ext cx="7124154" cy="3031575"/>
            <a:chOff x="2010427" y="2164647"/>
            <a:chExt cx="8051909" cy="3284175"/>
          </a:xfrm>
        </p:grpSpPr>
        <p:pic>
          <p:nvPicPr>
            <p:cNvPr id="5" name="Picture 4" descr="A screenshot of an orange and white screen&#10;&#10;AI-generated content may be incorrect.">
              <a:extLst>
                <a:ext uri="{FF2B5EF4-FFF2-40B4-BE49-F238E27FC236}">
                  <a16:creationId xmlns:a16="http://schemas.microsoft.com/office/drawing/2014/main" id="{3635778F-D5B1-FB55-A5F3-5ED2C3D97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64" y="2171326"/>
              <a:ext cx="7932672" cy="320025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392C6A-5E51-1E00-7F1A-9B2247AB4954}"/>
                </a:ext>
              </a:extLst>
            </p:cNvPr>
            <p:cNvSpPr/>
            <p:nvPr/>
          </p:nvSpPr>
          <p:spPr>
            <a:xfrm>
              <a:off x="2010427" y="2164647"/>
              <a:ext cx="2436313" cy="32841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F2EE29-F90A-4013-781D-4FDB40F4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Structure of the AMSV Framework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A5BC7B3F-6E5A-5730-778A-145211F8475D}"/>
              </a:ext>
            </a:extLst>
          </p:cNvPr>
          <p:cNvSpPr/>
          <p:nvPr/>
        </p:nvSpPr>
        <p:spPr>
          <a:xfrm>
            <a:off x="8761956" y="1675371"/>
            <a:ext cx="2928103" cy="418711"/>
          </a:xfrm>
          <a:prstGeom prst="wedgeRectCallout">
            <a:avLst>
              <a:gd name="adj1" fmla="val -34948"/>
              <a:gd name="adj2" fmla="val 1184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Stores configuration details and parameters for each analog model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9F5A6DE5-3C13-7561-9CBE-B7F713801152}"/>
              </a:ext>
            </a:extLst>
          </p:cNvPr>
          <p:cNvSpPr/>
          <p:nvPr/>
        </p:nvSpPr>
        <p:spPr>
          <a:xfrm>
            <a:off x="9025004" y="5356229"/>
            <a:ext cx="2665056" cy="418711"/>
          </a:xfrm>
          <a:prstGeom prst="wedgeRectCallout">
            <a:avLst>
              <a:gd name="adj1" fmla="val -41359"/>
              <a:gd name="adj2" fmla="val -1394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Centralized resource for system-wide variables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989692-93A2-C07F-322C-E6DB758E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959"/>
            <a:ext cx="6157586" cy="8332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SystemVerilog package with OOP classes, LUTs, pre-defined macros, and utilities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CC976B4C-7FD6-6C75-B3D4-8F6D050558B9}"/>
              </a:ext>
            </a:extLst>
          </p:cNvPr>
          <p:cNvSpPr/>
          <p:nvPr/>
        </p:nvSpPr>
        <p:spPr>
          <a:xfrm>
            <a:off x="4583207" y="5179714"/>
            <a:ext cx="2710775" cy="569314"/>
          </a:xfrm>
          <a:prstGeom prst="wedgeRectCallout">
            <a:avLst>
              <a:gd name="adj1" fmla="val -44932"/>
              <a:gd name="adj2" fmla="val -126937"/>
            </a:avLst>
          </a:prstGeom>
          <a:solidFill>
            <a:schemeClr val="accen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Provide essential functions for framework setup, model management, and dynamic parameter control.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4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E3161-FA18-F915-FB10-6D346CF5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E74E-3A34-8E73-B087-D5CD4947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Code Snippet of the AMSV Utility Package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51E6C-189B-89D0-345C-56BB3791FC81}"/>
              </a:ext>
            </a:extLst>
          </p:cNvPr>
          <p:cNvGrpSpPr/>
          <p:nvPr/>
        </p:nvGrpSpPr>
        <p:grpSpPr>
          <a:xfrm>
            <a:off x="1095954" y="1321496"/>
            <a:ext cx="10640579" cy="3958225"/>
            <a:chOff x="1095954" y="1321496"/>
            <a:chExt cx="10640579" cy="3958225"/>
          </a:xfrm>
        </p:grpSpPr>
        <p:pic>
          <p:nvPicPr>
            <p:cNvPr id="4" name="Picture 3" descr="A screenshot of a computer code&#10;&#10;AI-generated content may be incorrect.">
              <a:extLst>
                <a:ext uri="{FF2B5EF4-FFF2-40B4-BE49-F238E27FC236}">
                  <a16:creationId xmlns:a16="http://schemas.microsoft.com/office/drawing/2014/main" id="{CBE8B511-CB39-38C7-F927-6AC0AB7E6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57" b="52109"/>
            <a:stretch/>
          </p:blipFill>
          <p:spPr>
            <a:xfrm>
              <a:off x="1095954" y="1510657"/>
              <a:ext cx="5000046" cy="34561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screenshot of a computer code&#10;&#10;AI-generated content may be incorrect.">
              <a:extLst>
                <a:ext uri="{FF2B5EF4-FFF2-40B4-BE49-F238E27FC236}">
                  <a16:creationId xmlns:a16="http://schemas.microsoft.com/office/drawing/2014/main" id="{115E7C4C-4C98-2CEF-146C-C4C664F9B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92"/>
            <a:stretch/>
          </p:blipFill>
          <p:spPr>
            <a:xfrm>
              <a:off x="5882087" y="1510657"/>
              <a:ext cx="5854446" cy="349349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8F615D-C3FF-1ED2-5E8F-965D01BE42CE}"/>
                </a:ext>
              </a:extLst>
            </p:cNvPr>
            <p:cNvCxnSpPr/>
            <p:nvPr/>
          </p:nvCxnSpPr>
          <p:spPr>
            <a:xfrm>
              <a:off x="5718132" y="1321496"/>
              <a:ext cx="0" cy="395822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946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26|3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4|17.5|11.2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6.4|10.1|15.3|13.7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1701</Words>
  <Application>Microsoft Macintosh PowerPoint</Application>
  <PresentationFormat>Widescreen</PresentationFormat>
  <Paragraphs>230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Menlo</vt:lpstr>
      <vt:lpstr>Office Theme</vt:lpstr>
      <vt:lpstr> Addressing Advanced Mixed-Signal Verification Scenarios by Developing a UVM Framework for Analog Models</vt:lpstr>
      <vt:lpstr>Agenda</vt:lpstr>
      <vt:lpstr>Increased Complexity in IC Verification</vt:lpstr>
      <vt:lpstr>Evolving Verification Needs for the Digital Twin</vt:lpstr>
      <vt:lpstr>Limitations of Traditional Methodologies</vt:lpstr>
      <vt:lpstr>Overcoming the Limitations</vt:lpstr>
      <vt:lpstr>The AMSV Utility Framework</vt:lpstr>
      <vt:lpstr>Structure of the AMSV Framework</vt:lpstr>
      <vt:lpstr>Code Snippet of the AMSV Utility Package</vt:lpstr>
      <vt:lpstr>Pre-defined Utility Macros</vt:lpstr>
      <vt:lpstr>Case Study: Application of the AMSV Framework</vt:lpstr>
      <vt:lpstr>Case Study: AMSV Integration and Verification Scenarios</vt:lpstr>
      <vt:lpstr>Modeling Analog Blocks &amp; AMSV Integration</vt:lpstr>
      <vt:lpstr>Integrating the AMSV Framework into Models</vt:lpstr>
      <vt:lpstr>PowerPoint Presentation</vt:lpstr>
      <vt:lpstr>Integration into the UVM Testbench</vt:lpstr>
      <vt:lpstr>Accessing AMSV Utilities in UVM</vt:lpstr>
      <vt:lpstr>PowerPoint Presentation</vt:lpstr>
      <vt:lpstr>Simulation Results</vt:lpstr>
      <vt:lpstr>AMSV Framework – Key Contributions</vt:lpstr>
      <vt:lpstr>Future Directions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Simul Barua</cp:lastModifiedBy>
  <cp:revision>133</cp:revision>
  <dcterms:created xsi:type="dcterms:W3CDTF">2021-01-27T14:15:57Z</dcterms:created>
  <dcterms:modified xsi:type="dcterms:W3CDTF">2025-02-02T21:47:19Z</dcterms:modified>
</cp:coreProperties>
</file>