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8" r:id="rId3"/>
    <p:sldId id="257" r:id="rId4"/>
    <p:sldId id="261" r:id="rId5"/>
    <p:sldId id="262" r:id="rId6"/>
    <p:sldId id="267" r:id="rId7"/>
    <p:sldId id="263" r:id="rId8"/>
    <p:sldId id="271" r:id="rId9"/>
    <p:sldId id="274" r:id="rId10"/>
    <p:sldId id="275" r:id="rId11"/>
    <p:sldId id="276" r:id="rId12"/>
    <p:sldId id="266" r:id="rId13"/>
    <p:sldId id="272" r:id="rId14"/>
    <p:sldId id="270" r:id="rId15"/>
    <p:sldId id="264" r:id="rId16"/>
    <p:sldId id="265"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3" autoAdjust="0"/>
    <p:restoredTop sz="79308"/>
  </p:normalViewPr>
  <p:slideViewPr>
    <p:cSldViewPr snapToGrid="0">
      <p:cViewPr varScale="1">
        <p:scale>
          <a:sx n="146" d="100"/>
          <a:sy n="146" d="100"/>
        </p:scale>
        <p:origin x="176" y="784"/>
      </p:cViewPr>
      <p:guideLst/>
    </p:cSldViewPr>
  </p:slideViewPr>
  <p:outlineViewPr>
    <p:cViewPr>
      <p:scale>
        <a:sx n="33" d="100"/>
        <a:sy n="33" d="100"/>
      </p:scale>
      <p:origin x="0" y="-18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026FF-2A92-E54C-BB25-206903AB07A0}" type="datetimeFigureOut">
              <a:rPr lang="en-US" smtClean="0"/>
              <a:t>1/26/25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632D8-3B41-BB49-84BE-F6B12E83051B}" type="slidenum">
              <a:rPr lang="en-US" smtClean="0"/>
              <a:t>‹#›</a:t>
            </a:fld>
            <a:endParaRPr lang="en-US"/>
          </a:p>
        </p:txBody>
      </p:sp>
    </p:spTree>
    <p:extLst>
      <p:ext uri="{BB962C8B-B14F-4D97-AF65-F5344CB8AC3E}">
        <p14:creationId xmlns:p14="http://schemas.microsoft.com/office/powerpoint/2010/main" val="314159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Myself Nishanth from University of Minnesota, Twin Cities - here to present our work on </a:t>
            </a:r>
            <a:r>
              <a:rPr lang="en-US" dirty="0" err="1"/>
              <a:t>VerifLLMBench</a:t>
            </a:r>
            <a:r>
              <a:rPr lang="en-US" dirty="0"/>
              <a:t>.</a:t>
            </a:r>
          </a:p>
        </p:txBody>
      </p:sp>
      <p:sp>
        <p:nvSpPr>
          <p:cNvPr id="4" name="Slide Number Placeholder 3"/>
          <p:cNvSpPr>
            <a:spLocks noGrp="1"/>
          </p:cNvSpPr>
          <p:nvPr>
            <p:ph type="sldNum" sz="quarter" idx="5"/>
          </p:nvPr>
        </p:nvSpPr>
        <p:spPr/>
        <p:txBody>
          <a:bodyPr/>
          <a:lstStyle/>
          <a:p>
            <a:fld id="{6A8632D8-3B41-BB49-84BE-F6B12E83051B}" type="slidenum">
              <a:rPr lang="en-US" smtClean="0"/>
              <a:t>1</a:t>
            </a:fld>
            <a:endParaRPr lang="en-US"/>
          </a:p>
        </p:txBody>
      </p:sp>
    </p:spTree>
    <p:extLst>
      <p:ext uri="{BB962C8B-B14F-4D97-AF65-F5344CB8AC3E}">
        <p14:creationId xmlns:p14="http://schemas.microsoft.com/office/powerpoint/2010/main" val="64741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ask LLMs to generate the various classes, and phases within them</a:t>
            </a:r>
          </a:p>
        </p:txBody>
      </p:sp>
      <p:sp>
        <p:nvSpPr>
          <p:cNvPr id="4" name="Slide Number Placeholder 3"/>
          <p:cNvSpPr>
            <a:spLocks noGrp="1"/>
          </p:cNvSpPr>
          <p:nvPr>
            <p:ph type="sldNum" sz="quarter" idx="5"/>
          </p:nvPr>
        </p:nvSpPr>
        <p:spPr/>
        <p:txBody>
          <a:bodyPr/>
          <a:lstStyle/>
          <a:p>
            <a:fld id="{6A8632D8-3B41-BB49-84BE-F6B12E83051B}" type="slidenum">
              <a:rPr lang="en-US" smtClean="0"/>
              <a:t>10</a:t>
            </a:fld>
            <a:endParaRPr lang="en-US"/>
          </a:p>
        </p:txBody>
      </p:sp>
    </p:spTree>
    <p:extLst>
      <p:ext uri="{BB962C8B-B14F-4D97-AF65-F5344CB8AC3E}">
        <p14:creationId xmlns:p14="http://schemas.microsoft.com/office/powerpoint/2010/main" val="418007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Let's see how the different LLMs performed for the designs considered.</a:t>
            </a:r>
          </a:p>
          <a:p>
            <a:pPr marL="171450" indent="-171450">
              <a:buFontTx/>
              <a:buChar char="-"/>
            </a:pPr>
            <a:r>
              <a:rPr lang="en-US" dirty="0"/>
              <a:t>Looking at these graphs we can see that Line Coverage is easily achievable by all 3 LLMs across the designs</a:t>
            </a:r>
          </a:p>
          <a:p>
            <a:pPr marL="628650" lvl="1" indent="-171450">
              <a:buFontTx/>
              <a:buChar char="-"/>
            </a:pPr>
            <a:r>
              <a:rPr lang="en-US" dirty="0"/>
              <a:t>with some exceptions for Llama3.2 for alu and </a:t>
            </a:r>
            <a:r>
              <a:rPr lang="en-US" dirty="0" err="1"/>
              <a:t>fsm</a:t>
            </a:r>
            <a:r>
              <a:rPr lang="en-US" dirty="0"/>
              <a:t> designs, where it gets to only 60% and 40% respectively.</a:t>
            </a:r>
          </a:p>
          <a:p>
            <a:pPr marL="628650" lvl="1" indent="-171450">
              <a:buFontTx/>
              <a:buChar char="-"/>
            </a:pPr>
            <a:endParaRPr lang="en-US" dirty="0"/>
          </a:p>
          <a:p>
            <a:pPr marL="171450" lvl="0" indent="-171450">
              <a:buFontTx/>
              <a:buChar char="-"/>
            </a:pPr>
            <a:r>
              <a:rPr lang="en-US" dirty="0"/>
              <a:t>Along the same lines LLMs performs well and  can obtain high Toggle Coverage, except for Llama3.2 on FSM design, where the coverage nearly zero.</a:t>
            </a:r>
          </a:p>
          <a:p>
            <a:pPr marL="171450" lvl="0" indent="-171450">
              <a:buFontTx/>
              <a:buChar char="-"/>
            </a:pPr>
            <a:endParaRPr lang="en-US" dirty="0"/>
          </a:p>
          <a:p>
            <a:pPr marL="171450" lvl="0" indent="-171450">
              <a:buFontTx/>
              <a:buChar char="-"/>
            </a:pPr>
            <a:r>
              <a:rPr lang="en-US" dirty="0"/>
              <a:t>Unlike Line and Toggle Coverage, Conditional Coverage depends on the presence of conditional statements in the design. Adder designs do not have any conditional statements in them, resulting in Zero Conditional Coverage.</a:t>
            </a:r>
          </a:p>
        </p:txBody>
      </p:sp>
      <p:sp>
        <p:nvSpPr>
          <p:cNvPr id="4" name="Slide Number Placeholder 3"/>
          <p:cNvSpPr>
            <a:spLocks noGrp="1"/>
          </p:cNvSpPr>
          <p:nvPr>
            <p:ph type="sldNum" sz="quarter" idx="5"/>
          </p:nvPr>
        </p:nvSpPr>
        <p:spPr/>
        <p:txBody>
          <a:bodyPr/>
          <a:lstStyle/>
          <a:p>
            <a:fld id="{6A8632D8-3B41-BB49-84BE-F6B12E83051B}" type="slidenum">
              <a:rPr lang="en-US" smtClean="0"/>
              <a:t>12</a:t>
            </a:fld>
            <a:endParaRPr lang="en-US"/>
          </a:p>
        </p:txBody>
      </p:sp>
    </p:spTree>
    <p:extLst>
      <p:ext uri="{BB962C8B-B14F-4D97-AF65-F5344CB8AC3E}">
        <p14:creationId xmlns:p14="http://schemas.microsoft.com/office/powerpoint/2010/main" val="908359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On the same lines, FSM Coverage depends on the presence of finite-states and transitions in the design. All designs report zero FSM coverage except </a:t>
            </a:r>
            <a:r>
              <a:rPr lang="en-US" dirty="0" err="1"/>
              <a:t>fsm</a:t>
            </a:r>
            <a:r>
              <a:rPr lang="en-US"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Like conditional coverage, Branch coverage depends on branches in the design. So, we observe non-zero Branch coverage metrics for all designs except adders.</a:t>
            </a:r>
          </a:p>
          <a:p>
            <a:pPr marL="171450" indent="-171450">
              <a:buFontTx/>
              <a:buChar char="-"/>
            </a:pPr>
            <a:r>
              <a:rPr lang="en-US" dirty="0"/>
              <a:t>Group coverage is a totally different avenue. Since the cover-points and cover-groups are manually added, the coverage for a particular design directly corresponds to LLMs performance.</a:t>
            </a:r>
          </a:p>
          <a:p>
            <a:pPr marL="628650" lvl="1" indent="-171450">
              <a:buFontTx/>
              <a:buChar char="-"/>
            </a:pPr>
            <a:r>
              <a:rPr lang="en-US" dirty="0"/>
              <a:t>One anomaly we can observe here (for adder_8bit) the coverage numbers are very low. </a:t>
            </a:r>
          </a:p>
          <a:p>
            <a:pPr marL="628650" lvl="1" indent="-171450">
              <a:buFontTx/>
              <a:buChar char="-"/>
            </a:pPr>
            <a:r>
              <a:rPr lang="en-US" dirty="0"/>
              <a:t>This was purposeful. We added cover bins for all bits of input and output (more than required) compared to adder_16bit, where bins were automatically created. </a:t>
            </a:r>
          </a:p>
          <a:p>
            <a:pPr marL="628650" lvl="1" indent="-171450">
              <a:buFontTx/>
              <a:buChar char="-"/>
            </a:pPr>
            <a:r>
              <a:rPr lang="en-US" dirty="0"/>
              <a:t>This way we have additional control for benchmarking the LLMs (apart from the DUT itself).</a:t>
            </a:r>
          </a:p>
        </p:txBody>
      </p:sp>
      <p:sp>
        <p:nvSpPr>
          <p:cNvPr id="4" name="Slide Number Placeholder 3"/>
          <p:cNvSpPr>
            <a:spLocks noGrp="1"/>
          </p:cNvSpPr>
          <p:nvPr>
            <p:ph type="sldNum" sz="quarter" idx="5"/>
          </p:nvPr>
        </p:nvSpPr>
        <p:spPr/>
        <p:txBody>
          <a:bodyPr/>
          <a:lstStyle/>
          <a:p>
            <a:fld id="{6A8632D8-3B41-BB49-84BE-F6B12E83051B}" type="slidenum">
              <a:rPr lang="en-US" smtClean="0"/>
              <a:t>13</a:t>
            </a:fld>
            <a:endParaRPr lang="en-US"/>
          </a:p>
        </p:txBody>
      </p:sp>
    </p:spTree>
    <p:extLst>
      <p:ext uri="{BB962C8B-B14F-4D97-AF65-F5344CB8AC3E}">
        <p14:creationId xmlns:p14="http://schemas.microsoft.com/office/powerpoint/2010/main" val="98815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Summarizing the results, here are the numbers for Build Success and Average Coverage percentages for the different LLMs.</a:t>
            </a:r>
          </a:p>
        </p:txBody>
      </p:sp>
      <p:sp>
        <p:nvSpPr>
          <p:cNvPr id="4" name="Slide Number Placeholder 3"/>
          <p:cNvSpPr>
            <a:spLocks noGrp="1"/>
          </p:cNvSpPr>
          <p:nvPr>
            <p:ph type="sldNum" sz="quarter" idx="5"/>
          </p:nvPr>
        </p:nvSpPr>
        <p:spPr/>
        <p:txBody>
          <a:bodyPr/>
          <a:lstStyle/>
          <a:p>
            <a:fld id="{6A8632D8-3B41-BB49-84BE-F6B12E83051B}" type="slidenum">
              <a:rPr lang="en-US" smtClean="0"/>
              <a:t>14</a:t>
            </a:fld>
            <a:endParaRPr lang="en-US"/>
          </a:p>
        </p:txBody>
      </p:sp>
    </p:spTree>
    <p:extLst>
      <p:ext uri="{BB962C8B-B14F-4D97-AF65-F5344CB8AC3E}">
        <p14:creationId xmlns:p14="http://schemas.microsoft.com/office/powerpoint/2010/main" val="334449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Throughout the entire work, we faced several challenges</a:t>
            </a:r>
          </a:p>
          <a:p>
            <a:pPr marL="171450" indent="-171450">
              <a:buFontTx/>
              <a:buChar char="-"/>
            </a:pPr>
            <a:r>
              <a:rPr lang="en-US" dirty="0"/>
              <a:t>Broadly categorized into Functional Correctness and Functional Coverage</a:t>
            </a:r>
          </a:p>
          <a:p>
            <a:pPr marL="171450" indent="-171450">
              <a:buFontTx/>
              <a:buChar char="-"/>
            </a:pPr>
            <a:r>
              <a:rPr lang="en-US" dirty="0"/>
              <a:t>A major challenge for verifying functional correctness is due to failing tests, even though we started with verified RTLs.</a:t>
            </a:r>
          </a:p>
          <a:p>
            <a:pPr marL="628650" lvl="1" indent="-171450">
              <a:buFontTx/>
              <a:buChar char="-"/>
            </a:pPr>
            <a:r>
              <a:rPr lang="en-US" dirty="0"/>
              <a:t>This could be due to two reasons, either the designs are complex for LLMs to model the reference model in the scoreboard </a:t>
            </a:r>
          </a:p>
          <a:p>
            <a:pPr marL="628650" lvl="1" indent="-171450">
              <a:buFontTx/>
              <a:buChar char="-"/>
            </a:pPr>
            <a:r>
              <a:rPr lang="en-US" dirty="0"/>
              <a:t>Or that TLM ports are not connected, resulting in high impedance (z) values in the scoreboard.</a:t>
            </a:r>
          </a:p>
          <a:p>
            <a:pPr marL="171450" lvl="0" indent="-171450">
              <a:buFontTx/>
              <a:buChar char="-"/>
            </a:pPr>
            <a:r>
              <a:rPr lang="en-US" dirty="0"/>
              <a:t>Another challenge is verbosity, simulation runs on LLM generated code were not verbose enough to prove functional correctness</a:t>
            </a:r>
          </a:p>
          <a:p>
            <a:endParaRPr lang="en-US" dirty="0"/>
          </a:p>
          <a:p>
            <a:pPr marL="171450" indent="-171450">
              <a:buFontTx/>
              <a:buChar char="-"/>
            </a:pPr>
            <a:r>
              <a:rPr lang="en-US" dirty="0"/>
              <a:t>Looking at the Functional coverage, code generated from LLMs did not have constraint randomized inputs, indicating that LLMs faced challenges in understanding the behavior of the DUT</a:t>
            </a:r>
          </a:p>
          <a:p>
            <a:pPr marL="171450" indent="-171450">
              <a:buFontTx/>
              <a:buChar char="-"/>
            </a:pPr>
            <a:r>
              <a:rPr lang="en-US" dirty="0"/>
              <a:t>Detailed prompts, led to LLMs generating code with higher build success but low coverage metrics. </a:t>
            </a:r>
          </a:p>
          <a:p>
            <a:pPr marL="628650" lvl="1" indent="-171450">
              <a:buFontTx/>
              <a:buChar char="-"/>
            </a:pPr>
            <a:r>
              <a:rPr lang="en-US" dirty="0"/>
              <a:t>Emphasis on improving coverage metrics led to poor build success.</a:t>
            </a:r>
          </a:p>
        </p:txBody>
      </p:sp>
      <p:sp>
        <p:nvSpPr>
          <p:cNvPr id="4" name="Slide Number Placeholder 3"/>
          <p:cNvSpPr>
            <a:spLocks noGrp="1"/>
          </p:cNvSpPr>
          <p:nvPr>
            <p:ph type="sldNum" sz="quarter" idx="5"/>
          </p:nvPr>
        </p:nvSpPr>
        <p:spPr/>
        <p:txBody>
          <a:bodyPr/>
          <a:lstStyle/>
          <a:p>
            <a:fld id="{6A8632D8-3B41-BB49-84BE-F6B12E83051B}" type="slidenum">
              <a:rPr lang="en-US" smtClean="0"/>
              <a:t>15</a:t>
            </a:fld>
            <a:endParaRPr lang="en-US"/>
          </a:p>
        </p:txBody>
      </p:sp>
    </p:spTree>
    <p:extLst>
      <p:ext uri="{BB962C8B-B14F-4D97-AF65-F5344CB8AC3E}">
        <p14:creationId xmlns:p14="http://schemas.microsoft.com/office/powerpoint/2010/main" val="161383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Prompt engineering plays a crucial role in LLMs performance</a:t>
            </a:r>
          </a:p>
          <a:p>
            <a:pPr marL="171450" indent="-171450">
              <a:buFontTx/>
              <a:buChar char="-"/>
            </a:pPr>
            <a:r>
              <a:rPr lang="en-US" dirty="0"/>
              <a:t>From the results of Gemini 1.5 Pro, that has a context length of 2m tokens provides an insight that </a:t>
            </a:r>
          </a:p>
          <a:p>
            <a:pPr marL="171450" indent="-171450">
              <a:buFontTx/>
              <a:buChar char="-"/>
            </a:pPr>
            <a:r>
              <a:rPr lang="en-US" dirty="0"/>
              <a:t>All the models considered in this work have not been specifically trained on UVM/SV or HDL.</a:t>
            </a:r>
          </a:p>
          <a:p>
            <a:pPr marL="628650" lvl="1" indent="-171450">
              <a:buFontTx/>
              <a:buChar char="-"/>
            </a:pPr>
            <a:r>
              <a:rPr lang="en-US" dirty="0"/>
              <a:t>Training a model with UVM/SV dataset, could potentially perform better.</a:t>
            </a:r>
          </a:p>
          <a:p>
            <a:pPr marL="628650" lvl="1" indent="-171450">
              <a:buFontTx/>
              <a:buChar char="-"/>
            </a:pPr>
            <a:r>
              <a:rPr lang="en-US" dirty="0"/>
              <a:t>Knowledge of HDL (DUT) is essential.</a:t>
            </a:r>
          </a:p>
          <a:p>
            <a:pPr marL="171450" indent="-171450">
              <a:buFontTx/>
              <a:buChar char="-"/>
            </a:pPr>
            <a:r>
              <a:rPr lang="en-US" dirty="0"/>
              <a:t>LLMs are </a:t>
            </a:r>
            <a:r>
              <a:rPr lang="en-US" b="0" i="0" dirty="0">
                <a:solidFill>
                  <a:srgbClr val="EEF0FF"/>
                </a:solidFill>
                <a:effectLst/>
                <a:latin typeface="Google Sans"/>
              </a:rPr>
              <a:t>trained on large amounts of data and use statistical patterns to process information and respond</a:t>
            </a:r>
          </a:p>
          <a:p>
            <a:pPr marL="171450" indent="-171450">
              <a:buFontTx/>
              <a:buChar char="-"/>
            </a:pPr>
            <a:r>
              <a:rPr lang="en-US" b="0" i="0" dirty="0">
                <a:solidFill>
                  <a:srgbClr val="EEF0FF"/>
                </a:solidFill>
                <a:effectLst/>
                <a:latin typeface="Google Sans"/>
              </a:rPr>
              <a:t>It is Generative, It is Artificial and provides a perception of Intelligence </a:t>
            </a:r>
            <a:endParaRPr lang="en-US" dirty="0"/>
          </a:p>
        </p:txBody>
      </p:sp>
      <p:sp>
        <p:nvSpPr>
          <p:cNvPr id="4" name="Slide Number Placeholder 3"/>
          <p:cNvSpPr>
            <a:spLocks noGrp="1"/>
          </p:cNvSpPr>
          <p:nvPr>
            <p:ph type="sldNum" sz="quarter" idx="5"/>
          </p:nvPr>
        </p:nvSpPr>
        <p:spPr/>
        <p:txBody>
          <a:bodyPr/>
          <a:lstStyle/>
          <a:p>
            <a:fld id="{6A8632D8-3B41-BB49-84BE-F6B12E83051B}" type="slidenum">
              <a:rPr lang="en-US" smtClean="0"/>
              <a:t>16</a:t>
            </a:fld>
            <a:endParaRPr lang="en-US"/>
          </a:p>
        </p:txBody>
      </p:sp>
    </p:spTree>
    <p:extLst>
      <p:ext uri="{BB962C8B-B14F-4D97-AF65-F5344CB8AC3E}">
        <p14:creationId xmlns:p14="http://schemas.microsoft.com/office/powerpoint/2010/main" val="4280597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8632D8-3B41-BB49-84BE-F6B12E83051B}" type="slidenum">
              <a:rPr lang="en-US" smtClean="0"/>
              <a:t>17</a:t>
            </a:fld>
            <a:endParaRPr lang="en-US"/>
          </a:p>
        </p:txBody>
      </p:sp>
    </p:spTree>
    <p:extLst>
      <p:ext uri="{BB962C8B-B14F-4D97-AF65-F5344CB8AC3E}">
        <p14:creationId xmlns:p14="http://schemas.microsoft.com/office/powerpoint/2010/main" val="248483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another paper that uses AI to generate testbenches, but provides a framework for evaluating the quality of the testbench generated from LLMs</a:t>
            </a:r>
          </a:p>
          <a:p>
            <a:endParaRPr lang="en-US" dirty="0"/>
          </a:p>
          <a:p>
            <a:r>
              <a:rPr lang="en-US" dirty="0"/>
              <a:t>Design and verification methodologies are evolving rapidly with the advent of tool automation assisted by AI/ML. </a:t>
            </a:r>
          </a:p>
          <a:p>
            <a:r>
              <a:rPr lang="en-US" dirty="0"/>
              <a:t>Recent works have demonstrated how LLMs can generate RTL designs from natural language descriptions. </a:t>
            </a:r>
          </a:p>
          <a:p>
            <a:r>
              <a:rPr lang="en-US" dirty="0"/>
              <a:t>Once there is an RTL, the obvious next step (engineers are eager to do) is verification.</a:t>
            </a:r>
          </a:p>
        </p:txBody>
      </p:sp>
      <p:sp>
        <p:nvSpPr>
          <p:cNvPr id="4" name="Slide Number Placeholder 3"/>
          <p:cNvSpPr>
            <a:spLocks noGrp="1"/>
          </p:cNvSpPr>
          <p:nvPr>
            <p:ph type="sldNum" sz="quarter" idx="5"/>
          </p:nvPr>
        </p:nvSpPr>
        <p:spPr/>
        <p:txBody>
          <a:bodyPr/>
          <a:lstStyle/>
          <a:p>
            <a:fld id="{6A8632D8-3B41-BB49-84BE-F6B12E83051B}" type="slidenum">
              <a:rPr lang="en-US" smtClean="0"/>
              <a:t>2</a:t>
            </a:fld>
            <a:endParaRPr lang="en-US"/>
          </a:p>
        </p:txBody>
      </p:sp>
    </p:spTree>
    <p:extLst>
      <p:ext uri="{BB962C8B-B14F-4D97-AF65-F5344CB8AC3E}">
        <p14:creationId xmlns:p14="http://schemas.microsoft.com/office/powerpoint/2010/main" val="31307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Breaking down the title of our work, First we have Verification.</a:t>
            </a:r>
          </a:p>
          <a:p>
            <a:pPr marL="171450" indent="-171450">
              <a:buFontTx/>
              <a:buChar char="-"/>
            </a:pPr>
            <a:r>
              <a:rPr lang="en-US" dirty="0"/>
              <a:t>There are many ways to Verify an RTL design.</a:t>
            </a:r>
          </a:p>
          <a:p>
            <a:pPr marL="171450" indent="-171450">
              <a:buFontTx/>
              <a:buChar char="-"/>
            </a:pPr>
            <a:r>
              <a:rPr lang="en-US" dirty="0"/>
              <a:t>What started as traditional testbenches has evolved into more complex methodologies like Formal, Assertion-Based, Coverage-Driven, Constrained-Random verification.</a:t>
            </a:r>
          </a:p>
          <a:p>
            <a:pPr marL="171450" indent="-171450">
              <a:buFontTx/>
              <a:buChar char="-"/>
            </a:pPr>
            <a:r>
              <a:rPr lang="en-US" dirty="0"/>
              <a:t>All of which are industry standard these days created to cope up with the complex designs we are dealing with.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 this work we focus on UVM based verification.</a:t>
            </a:r>
          </a:p>
          <a:p>
            <a:pPr marL="171450" indent="-171450">
              <a:buFontTx/>
              <a:buChar char="-"/>
            </a:pPr>
            <a:r>
              <a:rPr lang="en-US" dirty="0"/>
              <a:t>UVM testbench is quite complex, and has several components. So we consider a major subset of the UVM TB in this work.</a:t>
            </a:r>
          </a:p>
          <a:p>
            <a:pPr marL="171450" indent="-171450">
              <a:buFontTx/>
              <a:buChar char="-"/>
            </a:pPr>
            <a:r>
              <a:rPr lang="en-US" dirty="0"/>
              <a:t>Looking at this Structural Diagram of a UVM testbench, </a:t>
            </a:r>
          </a:p>
          <a:p>
            <a:pPr marL="171450" indent="-171450">
              <a:buFontTx/>
              <a:buChar char="-"/>
            </a:pPr>
            <a:endParaRPr lang="en-US" dirty="0"/>
          </a:p>
          <a:p>
            <a:pPr marL="171450" indent="-171450">
              <a:buFontTx/>
              <a:buChar char="-"/>
            </a:pPr>
            <a:r>
              <a:rPr lang="en-US" dirty="0"/>
              <a:t>The DUTs are verified RTL designs taken from RTLLM</a:t>
            </a:r>
          </a:p>
          <a:p>
            <a:pPr marL="628650" lvl="1" indent="-171450">
              <a:buFontTx/>
              <a:buChar char="-"/>
            </a:pPr>
            <a:r>
              <a:rPr lang="en-US" dirty="0"/>
              <a:t>We want to ensure that the LLMs focus is to generate the testbench and not worry about the design flaws, making it easier for evaluations.</a:t>
            </a:r>
          </a:p>
          <a:p>
            <a:pPr marL="171450" indent="-171450">
              <a:buFontTx/>
              <a:buChar char="-"/>
            </a:pPr>
            <a:r>
              <a:rPr lang="en-US" dirty="0"/>
              <a:t>Out of the 30+ designs in RTLLM, w pick These designs… which are simple, not something a verification engineer would verify in the industry.</a:t>
            </a:r>
          </a:p>
          <a:p>
            <a:pPr marL="171450" indent="-171450">
              <a:buFontTx/>
              <a:buChar char="-"/>
            </a:pPr>
            <a:r>
              <a:rPr lang="en-US" dirty="0"/>
              <a:t>Throughout the presentation we showcase various issues we need to address for even the simplest of designs, so hang tight till the end. </a:t>
            </a:r>
          </a:p>
        </p:txBody>
      </p:sp>
      <p:sp>
        <p:nvSpPr>
          <p:cNvPr id="4" name="Slide Number Placeholder 3"/>
          <p:cNvSpPr>
            <a:spLocks noGrp="1"/>
          </p:cNvSpPr>
          <p:nvPr>
            <p:ph type="sldNum" sz="quarter" idx="5"/>
          </p:nvPr>
        </p:nvSpPr>
        <p:spPr/>
        <p:txBody>
          <a:bodyPr/>
          <a:lstStyle/>
          <a:p>
            <a:fld id="{6A8632D8-3B41-BB49-84BE-F6B12E83051B}" type="slidenum">
              <a:rPr lang="en-US" smtClean="0"/>
              <a:t>3</a:t>
            </a:fld>
            <a:endParaRPr lang="en-US"/>
          </a:p>
        </p:txBody>
      </p:sp>
    </p:spTree>
    <p:extLst>
      <p:ext uri="{BB962C8B-B14F-4D97-AF65-F5344CB8AC3E}">
        <p14:creationId xmlns:p14="http://schemas.microsoft.com/office/powerpoint/2010/main" val="326121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second part of the Title, LLMs stands for Large Language </a:t>
            </a:r>
            <a:r>
              <a:rPr lang="en-US" dirty="0" err="1"/>
              <a:t>Moels</a:t>
            </a:r>
            <a:endParaRPr lang="en-US" dirty="0"/>
          </a:p>
          <a:p>
            <a:pPr marL="171450" indent="-171450">
              <a:buFontTx/>
              <a:buChar char="-"/>
            </a:pPr>
            <a:r>
              <a:rPr lang="en-US" dirty="0"/>
              <a:t>There are so many LLMs one can choose from the iconic Llama 3.1 from Meta, to the latest and trending </a:t>
            </a:r>
            <a:r>
              <a:rPr lang="en-US" dirty="0" err="1"/>
              <a:t>DeepSeek’s</a:t>
            </a:r>
            <a:r>
              <a:rPr lang="en-US" dirty="0"/>
              <a:t> R1 to the more popular models like Open AI's ChatGPT o1</a:t>
            </a:r>
          </a:p>
          <a:p>
            <a:pPr marL="171450" indent="-171450">
              <a:buFontTx/>
              <a:buChar char="-"/>
            </a:pPr>
            <a:r>
              <a:rPr lang="en-US" dirty="0"/>
              <a:t>What are the considerations for choosing an LLM?</a:t>
            </a:r>
          </a:p>
          <a:p>
            <a:pPr marL="171450" indent="-171450">
              <a:buFontTx/>
              <a:buChar char="-"/>
            </a:pPr>
            <a:r>
              <a:rPr lang="en-US" dirty="0"/>
              <a:t>If it is proprietary, how much does it cost for the API services?</a:t>
            </a:r>
          </a:p>
          <a:p>
            <a:pPr marL="171450" indent="-171450">
              <a:buFontTx/>
              <a:buChar char="-"/>
            </a:pPr>
            <a:r>
              <a:rPr lang="en-US" dirty="0"/>
              <a:t>If it is Open-source, how many parameters does the model have? </a:t>
            </a:r>
          </a:p>
          <a:p>
            <a:pPr marL="628650" lvl="1" indent="-171450">
              <a:buFontTx/>
              <a:buChar char="-"/>
            </a:pPr>
            <a:r>
              <a:rPr lang="en-US" dirty="0" err="1"/>
              <a:t>DeepSeek’s</a:t>
            </a:r>
            <a:r>
              <a:rPr lang="en-US" dirty="0"/>
              <a:t> - 671 B – 405 GB</a:t>
            </a:r>
          </a:p>
          <a:p>
            <a:pPr marL="628650" lvl="1" indent="-171450">
              <a:buFontTx/>
              <a:buChar char="-"/>
            </a:pPr>
            <a:r>
              <a:rPr lang="en-US" dirty="0"/>
              <a:t>Llama3.1 – 405B – 243 GB</a:t>
            </a:r>
          </a:p>
          <a:p>
            <a:pPr marL="171450" indent="-171450">
              <a:buFontTx/>
              <a:buChar char="-"/>
            </a:pPr>
            <a:r>
              <a:rPr lang="en-US" dirty="0"/>
              <a:t>What resources (usually GPUs) are required to run these models? </a:t>
            </a:r>
          </a:p>
          <a:p>
            <a:pPr marL="171450" indent="-171450">
              <a:buFontTx/>
              <a:buChar char="-"/>
            </a:pPr>
            <a:r>
              <a:rPr lang="en-US" dirty="0"/>
              <a:t>Other factors include but not limited to context window, quantization, latency etc.</a:t>
            </a:r>
          </a:p>
          <a:p>
            <a:pPr marL="171450" indent="-171450">
              <a:buFontTx/>
              <a:buChar char="-"/>
            </a:pPr>
            <a:endParaRPr lang="en-US" dirty="0"/>
          </a:p>
          <a:p>
            <a:pPr marL="171450" indent="-171450">
              <a:buFontTx/>
              <a:buChar char="-"/>
            </a:pPr>
            <a:r>
              <a:rPr lang="en-US" dirty="0"/>
              <a:t>For our work, we have chosen</a:t>
            </a:r>
          </a:p>
          <a:p>
            <a:pPr marL="628650" lvl="1" indent="-171450">
              <a:buFontTx/>
              <a:buChar char="-"/>
            </a:pPr>
            <a:r>
              <a:rPr lang="en-US" dirty="0"/>
              <a:t>All of which are proprietary, and chat based </a:t>
            </a:r>
          </a:p>
          <a:p>
            <a:pPr marL="171450" indent="-171450">
              <a:buFontTx/>
              <a:buChar char="-"/>
            </a:pPr>
            <a:endParaRPr lang="en-US" dirty="0"/>
          </a:p>
          <a:p>
            <a:pPr marL="171450" indent="-171450">
              <a:buFontTx/>
              <a:buChar char="-"/>
            </a:pPr>
            <a:r>
              <a:rPr lang="en-US" dirty="0"/>
              <a:t>Towards the end, we are going to show which model performed the best. </a:t>
            </a:r>
          </a:p>
          <a:p>
            <a:endParaRPr lang="en-US" dirty="0"/>
          </a:p>
        </p:txBody>
      </p:sp>
      <p:sp>
        <p:nvSpPr>
          <p:cNvPr id="4" name="Slide Number Placeholder 3"/>
          <p:cNvSpPr>
            <a:spLocks noGrp="1"/>
          </p:cNvSpPr>
          <p:nvPr>
            <p:ph type="sldNum" sz="quarter" idx="5"/>
          </p:nvPr>
        </p:nvSpPr>
        <p:spPr/>
        <p:txBody>
          <a:bodyPr/>
          <a:lstStyle/>
          <a:p>
            <a:fld id="{6A8632D8-3B41-BB49-84BE-F6B12E83051B}" type="slidenum">
              <a:rPr lang="en-US" smtClean="0"/>
              <a:t>4</a:t>
            </a:fld>
            <a:endParaRPr lang="en-US"/>
          </a:p>
        </p:txBody>
      </p:sp>
    </p:spTree>
    <p:extLst>
      <p:ext uri="{BB962C8B-B14F-4D97-AF65-F5344CB8AC3E}">
        <p14:creationId xmlns:p14="http://schemas.microsoft.com/office/powerpoint/2010/main" val="1866573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Final part of the title, Benchmark.</a:t>
            </a:r>
          </a:p>
          <a:p>
            <a:pPr marL="171450" indent="-171450">
              <a:buFontTx/>
              <a:buChar char="-"/>
            </a:pPr>
            <a:r>
              <a:rPr lang="en-US" dirty="0"/>
              <a:t>We consider three main aspects, starting with </a:t>
            </a:r>
          </a:p>
          <a:p>
            <a:pPr marL="171450" indent="-171450">
              <a:buFontTx/>
              <a:buChar char="-"/>
            </a:pPr>
            <a:r>
              <a:rPr lang="en-US" dirty="0"/>
              <a:t>Compilation – Simulation, where we check for Success or Fail</a:t>
            </a:r>
          </a:p>
          <a:p>
            <a:pPr marL="171450" indent="-171450">
              <a:buFontTx/>
              <a:buChar char="-"/>
            </a:pPr>
            <a:r>
              <a:rPr lang="en-US" dirty="0"/>
              <a:t>Different Coverage Metrics like</a:t>
            </a:r>
          </a:p>
          <a:p>
            <a:pPr marL="171450" indent="-171450">
              <a:buFontTx/>
              <a:buChar char="-"/>
            </a:pPr>
            <a:r>
              <a:rPr lang="en-US" dirty="0"/>
              <a:t>Assertion coverage is out of scope for our current work. Mostly because it relies on Assertions being added in the design.</a:t>
            </a:r>
          </a:p>
          <a:p>
            <a:pPr marL="171450" indent="-171450">
              <a:buFontTx/>
              <a:buChar char="-"/>
            </a:pPr>
            <a:r>
              <a:rPr lang="en-US" dirty="0"/>
              <a:t>And Finally, Lint Check to ensure high code quality and make sure that the generated testbench follows industry standards.</a:t>
            </a:r>
          </a:p>
          <a:p>
            <a:pPr marL="628650" lvl="1" indent="-171450">
              <a:buFontTx/>
              <a:buChar char="-"/>
            </a:pPr>
            <a:r>
              <a:rPr lang="en-US" dirty="0"/>
              <a:t>Where we check for Errors or Warnings</a:t>
            </a:r>
          </a:p>
        </p:txBody>
      </p:sp>
      <p:sp>
        <p:nvSpPr>
          <p:cNvPr id="4" name="Slide Number Placeholder 3"/>
          <p:cNvSpPr>
            <a:spLocks noGrp="1"/>
          </p:cNvSpPr>
          <p:nvPr>
            <p:ph type="sldNum" sz="quarter" idx="5"/>
          </p:nvPr>
        </p:nvSpPr>
        <p:spPr/>
        <p:txBody>
          <a:bodyPr/>
          <a:lstStyle/>
          <a:p>
            <a:fld id="{6A8632D8-3B41-BB49-84BE-F6B12E83051B}" type="slidenum">
              <a:rPr lang="en-US" smtClean="0"/>
              <a:t>5</a:t>
            </a:fld>
            <a:endParaRPr lang="en-US"/>
          </a:p>
        </p:txBody>
      </p:sp>
    </p:spTree>
    <p:extLst>
      <p:ext uri="{BB962C8B-B14F-4D97-AF65-F5344CB8AC3E}">
        <p14:creationId xmlns:p14="http://schemas.microsoft.com/office/powerpoint/2010/main" val="643352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Now that we what we are verifying and what LLMs we are using, </a:t>
            </a:r>
          </a:p>
          <a:p>
            <a:pPr marL="171450" indent="-171450">
              <a:buFontTx/>
              <a:buChar char="-"/>
            </a:pPr>
            <a:endParaRPr lang="en-US" dirty="0"/>
          </a:p>
          <a:p>
            <a:pPr marL="171450" indent="-171450">
              <a:buFontTx/>
              <a:buChar char="-"/>
            </a:pPr>
            <a:r>
              <a:rPr lang="en-US" dirty="0"/>
              <a:t>Let’s avoid all the technical jargon and talk about what happened.</a:t>
            </a:r>
          </a:p>
          <a:p>
            <a:pPr marL="171450" indent="-171450">
              <a:buFontTx/>
              <a:buChar char="-"/>
            </a:pPr>
            <a:r>
              <a:rPr lang="en-US" dirty="0"/>
              <a:t>UVM TB is highly modular and flexible, one can achieve the same functionality in so many ways.</a:t>
            </a:r>
          </a:p>
          <a:p>
            <a:pPr marL="171450" indent="-171450">
              <a:buFontTx/>
              <a:buChar char="-"/>
            </a:pPr>
            <a:r>
              <a:rPr lang="en-US" dirty="0"/>
              <a:t>And Unlike other programming languages, </a:t>
            </a:r>
          </a:p>
          <a:p>
            <a:pPr marL="171450" indent="-171450">
              <a:buFontTx/>
              <a:buChar char="-"/>
            </a:pPr>
            <a:endParaRPr lang="en-US" dirty="0"/>
          </a:p>
          <a:p>
            <a:pPr marL="171450" indent="-171450">
              <a:buFontTx/>
              <a:buChar char="-"/>
            </a:pPr>
            <a:r>
              <a:rPr lang="en-US" dirty="0"/>
              <a:t>All sorts of responses, some trying to write a version of the DUT, some left out the implementations and just provided comments (like scoreboard)</a:t>
            </a:r>
          </a:p>
          <a:p>
            <a:pPr marL="171450" indent="-171450">
              <a:buFontTx/>
              <a:buChar char="-"/>
            </a:pPr>
            <a:r>
              <a:rPr lang="en-US" dirty="0"/>
              <a:t>We need some constant part, an Anchor point</a:t>
            </a:r>
          </a:p>
          <a:p>
            <a:pPr marL="171450" indent="-171450">
              <a:buFontTx/>
              <a:buChar char="-"/>
            </a:pPr>
            <a:r>
              <a:rPr lang="en-US" dirty="0"/>
              <a:t>cover-points and cover-groups are manually added in the interface, so they are common between all runs across designs and LLMs</a:t>
            </a:r>
          </a:p>
          <a:p>
            <a:endParaRPr lang="en-US" dirty="0"/>
          </a:p>
        </p:txBody>
      </p:sp>
      <p:sp>
        <p:nvSpPr>
          <p:cNvPr id="4" name="Slide Number Placeholder 3"/>
          <p:cNvSpPr>
            <a:spLocks noGrp="1"/>
          </p:cNvSpPr>
          <p:nvPr>
            <p:ph type="sldNum" sz="quarter" idx="5"/>
          </p:nvPr>
        </p:nvSpPr>
        <p:spPr/>
        <p:txBody>
          <a:bodyPr/>
          <a:lstStyle/>
          <a:p>
            <a:fld id="{6A8632D8-3B41-BB49-84BE-F6B12E83051B}" type="slidenum">
              <a:rPr lang="en-US" smtClean="0"/>
              <a:t>6</a:t>
            </a:fld>
            <a:endParaRPr lang="en-US"/>
          </a:p>
        </p:txBody>
      </p:sp>
    </p:spTree>
    <p:extLst>
      <p:ext uri="{BB962C8B-B14F-4D97-AF65-F5344CB8AC3E}">
        <p14:creationId xmlns:p14="http://schemas.microsoft.com/office/powerpoint/2010/main" val="195592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Looking at the front-end flow for a given design, say accumulator.</a:t>
            </a:r>
          </a:p>
          <a:p>
            <a:pPr marL="171450" indent="-171450">
              <a:buFontTx/>
              <a:buChar char="-"/>
            </a:pPr>
            <a:r>
              <a:rPr lang="en-US" dirty="0"/>
              <a:t>We have the fixed/constant files – the DUT, Top module, Interface (with cover-points and cover-groups) and the prompt (</a:t>
            </a:r>
            <a:r>
              <a:rPr lang="en-US" dirty="0" err="1"/>
              <a:t>verif_description.txt</a:t>
            </a:r>
            <a:r>
              <a:rPr lang="en-US" dirty="0"/>
              <a:t>) written in natural language.</a:t>
            </a:r>
          </a:p>
          <a:p>
            <a:pPr marL="171450" indent="-171450">
              <a:buFontTx/>
              <a:buChar char="-"/>
            </a:pPr>
            <a:r>
              <a:rPr lang="en-US" dirty="0"/>
              <a:t>We prompt the chosen LLMs, which generates the TB that is built using Synopsys VCS, </a:t>
            </a:r>
          </a:p>
          <a:p>
            <a:pPr marL="171450" indent="-171450">
              <a:buFontTx/>
              <a:buChar char="-"/>
            </a:pPr>
            <a:r>
              <a:rPr lang="en-US" dirty="0"/>
              <a:t>If the build fails, we have 4 more chances to prompt the LLM to fix the errors in the code.</a:t>
            </a:r>
          </a:p>
          <a:p>
            <a:pPr marL="171450" indent="-171450">
              <a:buFontTx/>
              <a:buChar char="-"/>
            </a:pPr>
            <a:r>
              <a:rPr lang="en-US" dirty="0"/>
              <a:t>If the LLMs generated TB does not pass the build even after 4 prompt attempts, we stop the iteration.</a:t>
            </a:r>
          </a:p>
          <a:p>
            <a:pPr marL="171450" indent="-171450">
              <a:buFontTx/>
              <a:buChar char="-"/>
            </a:pPr>
            <a:r>
              <a:rPr lang="en-US" dirty="0"/>
              <a:t>If the LLM generated TB build is successful, it is then subjected to simulation, coverage collection and lint checks.</a:t>
            </a:r>
          </a:p>
        </p:txBody>
      </p:sp>
      <p:sp>
        <p:nvSpPr>
          <p:cNvPr id="4" name="Slide Number Placeholder 3"/>
          <p:cNvSpPr>
            <a:spLocks noGrp="1"/>
          </p:cNvSpPr>
          <p:nvPr>
            <p:ph type="sldNum" sz="quarter" idx="5"/>
          </p:nvPr>
        </p:nvSpPr>
        <p:spPr/>
        <p:txBody>
          <a:bodyPr/>
          <a:lstStyle/>
          <a:p>
            <a:fld id="{6A8632D8-3B41-BB49-84BE-F6B12E83051B}" type="slidenum">
              <a:rPr lang="en-US" smtClean="0"/>
              <a:t>7</a:t>
            </a:fld>
            <a:endParaRPr lang="en-US"/>
          </a:p>
        </p:txBody>
      </p:sp>
    </p:spTree>
    <p:extLst>
      <p:ext uri="{BB962C8B-B14F-4D97-AF65-F5344CB8AC3E}">
        <p14:creationId xmlns:p14="http://schemas.microsoft.com/office/powerpoint/2010/main" val="229917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outline on how we Engineered the prompts.</a:t>
            </a:r>
          </a:p>
          <a:p>
            <a:endParaRPr lang="en-US" dirty="0"/>
          </a:p>
          <a:p>
            <a:r>
              <a:rPr lang="en-US" dirty="0"/>
              <a:t>We Start of by saying,  (a tribute to RTLLM paper)</a:t>
            </a:r>
          </a:p>
          <a:p>
            <a:endParaRPr lang="en-US" dirty="0"/>
          </a:p>
          <a:p>
            <a:r>
              <a:rPr lang="en-US" dirty="0"/>
              <a:t>Then we provide a brief description of the DUT functionality</a:t>
            </a:r>
          </a:p>
          <a:p>
            <a:endParaRPr lang="en-US" dirty="0"/>
          </a:p>
          <a:p>
            <a:r>
              <a:rPr lang="en-US" dirty="0"/>
              <a:t>Including I/O ports</a:t>
            </a:r>
          </a:p>
          <a:p>
            <a:endParaRPr lang="en-US" dirty="0"/>
          </a:p>
        </p:txBody>
      </p:sp>
      <p:sp>
        <p:nvSpPr>
          <p:cNvPr id="4" name="Slide Number Placeholder 3"/>
          <p:cNvSpPr>
            <a:spLocks noGrp="1"/>
          </p:cNvSpPr>
          <p:nvPr>
            <p:ph type="sldNum" sz="quarter" idx="5"/>
          </p:nvPr>
        </p:nvSpPr>
        <p:spPr/>
        <p:txBody>
          <a:bodyPr/>
          <a:lstStyle/>
          <a:p>
            <a:fld id="{6A8632D8-3B41-BB49-84BE-F6B12E83051B}" type="slidenum">
              <a:rPr lang="en-US" smtClean="0"/>
              <a:t>8</a:t>
            </a:fld>
            <a:endParaRPr lang="en-US"/>
          </a:p>
        </p:txBody>
      </p:sp>
    </p:spTree>
    <p:extLst>
      <p:ext uri="{BB962C8B-B14F-4D97-AF65-F5344CB8AC3E}">
        <p14:creationId xmlns:p14="http://schemas.microsoft.com/office/powerpoint/2010/main" val="159861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 information about the interface, and </a:t>
            </a:r>
          </a:p>
          <a:p>
            <a:r>
              <a:rPr lang="en-US" dirty="0"/>
              <a:t>explain the hierarchy of the Top module which wraps the DUT and instantiates the virtual interface.</a:t>
            </a:r>
          </a:p>
          <a:p>
            <a:endParaRPr lang="en-US" dirty="0"/>
          </a:p>
          <a:p>
            <a:r>
              <a:rPr lang="en-US" dirty="0"/>
              <a:t>And insist LLM to use these and not generate them again.</a:t>
            </a:r>
          </a:p>
        </p:txBody>
      </p:sp>
      <p:sp>
        <p:nvSpPr>
          <p:cNvPr id="4" name="Slide Number Placeholder 3"/>
          <p:cNvSpPr>
            <a:spLocks noGrp="1"/>
          </p:cNvSpPr>
          <p:nvPr>
            <p:ph type="sldNum" sz="quarter" idx="5"/>
          </p:nvPr>
        </p:nvSpPr>
        <p:spPr/>
        <p:txBody>
          <a:bodyPr/>
          <a:lstStyle/>
          <a:p>
            <a:fld id="{6A8632D8-3B41-BB49-84BE-F6B12E83051B}" type="slidenum">
              <a:rPr lang="en-US" smtClean="0"/>
              <a:t>9</a:t>
            </a:fld>
            <a:endParaRPr lang="en-US"/>
          </a:p>
        </p:txBody>
      </p:sp>
    </p:spTree>
    <p:extLst>
      <p:ext uri="{BB962C8B-B14F-4D97-AF65-F5344CB8AC3E}">
        <p14:creationId xmlns:p14="http://schemas.microsoft.com/office/powerpoint/2010/main" val="471849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blue and yellow rectangle with a yellow border&#10;&#10;Description automatically generated">
            <a:extLst>
              <a:ext uri="{FF2B5EF4-FFF2-40B4-BE49-F238E27FC236}">
                <a16:creationId xmlns:a16="http://schemas.microsoft.com/office/drawing/2014/main" id="{CB9CBCE6-E249-9861-89FA-30EC91B8E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A2774B-D866-4A27-916C-C9683583EF27}"/>
              </a:ext>
            </a:extLst>
          </p:cNvPr>
          <p:cNvSpPr>
            <a:spLocks noGrp="1"/>
          </p:cNvSpPr>
          <p:nvPr>
            <p:ph type="ctrTitle"/>
          </p:nvPr>
        </p:nvSpPr>
        <p:spPr>
          <a:xfrm>
            <a:off x="1524000" y="2256219"/>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0A99B91-008A-49DD-8794-62DFD4BCF0F5}"/>
              </a:ext>
            </a:extLst>
          </p:cNvPr>
          <p:cNvSpPr>
            <a:spLocks noGrp="1"/>
          </p:cNvSpPr>
          <p:nvPr>
            <p:ph type="subTitle" idx="1"/>
          </p:nvPr>
        </p:nvSpPr>
        <p:spPr>
          <a:xfrm>
            <a:off x="1524000" y="4735894"/>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descr="A picture containing text, clipart&#10;&#10;Description automatically generated">
            <a:extLst>
              <a:ext uri="{FF2B5EF4-FFF2-40B4-BE49-F238E27FC236}">
                <a16:creationId xmlns:a16="http://schemas.microsoft.com/office/drawing/2014/main" id="{ECBF5C5C-DF86-4906-83E0-5936740EBA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0343" y="5765899"/>
            <a:ext cx="1139905" cy="637709"/>
          </a:xfrm>
          <a:prstGeom prst="rect">
            <a:avLst/>
          </a:prstGeom>
        </p:spPr>
      </p:pic>
      <p:pic>
        <p:nvPicPr>
          <p:cNvPr id="9" name="Picture 8" descr="A black and yellow sign with white text&#10;&#10;Description automatically generated">
            <a:extLst>
              <a:ext uri="{FF2B5EF4-FFF2-40B4-BE49-F238E27FC236}">
                <a16:creationId xmlns:a16="http://schemas.microsoft.com/office/drawing/2014/main" id="{AA7EFE6D-8A15-CB1B-7557-2516CC025E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6212" y="668695"/>
            <a:ext cx="3919576" cy="2716892"/>
          </a:xfrm>
          <a:prstGeom prst="rect">
            <a:avLst/>
          </a:prstGeom>
        </p:spPr>
      </p:pic>
    </p:spTree>
    <p:extLst>
      <p:ext uri="{BB962C8B-B14F-4D97-AF65-F5344CB8AC3E}">
        <p14:creationId xmlns:p14="http://schemas.microsoft.com/office/powerpoint/2010/main" val="329112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E9C2-F2E7-4DE4-AE61-24C0D4E3CE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382B70-D5BC-4E09-B48A-6770AC9F5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41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349B1-7935-4DCD-9A12-9DE5F7E9C5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A2DA99-E0C5-4CEF-A837-8BC75A9D79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17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EF33-BD1A-4B1C-9E73-64BD301C91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C42AA-B2DC-490A-BCE7-F9FCAA384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03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blue and yellow rectangle with a yellow border&#10;&#10;Description automatically generated">
            <a:extLst>
              <a:ext uri="{FF2B5EF4-FFF2-40B4-BE49-F238E27FC236}">
                <a16:creationId xmlns:a16="http://schemas.microsoft.com/office/drawing/2014/main" id="{838D85DA-2C1C-7BD9-FA4A-D8C4725CEB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87C49C-7933-4393-901B-503549FE7AF3}"/>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E2925F3-3EA8-4255-B151-68B28F8D9B20}"/>
              </a:ext>
            </a:extLst>
          </p:cNvPr>
          <p:cNvSpPr>
            <a:spLocks noGrp="1"/>
          </p:cNvSpPr>
          <p:nvPr>
            <p:ph type="body" idx="1"/>
          </p:nvPr>
        </p:nvSpPr>
        <p:spPr>
          <a:xfrm>
            <a:off x="831850" y="4589463"/>
            <a:ext cx="10515600" cy="1500187"/>
          </a:xfrm>
        </p:spPr>
        <p:txBody>
          <a:bodyPr/>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descr="A picture containing text, clipart&#10;&#10;Description automatically generated">
            <a:extLst>
              <a:ext uri="{FF2B5EF4-FFF2-40B4-BE49-F238E27FC236}">
                <a16:creationId xmlns:a16="http://schemas.microsoft.com/office/drawing/2014/main" id="{B711538C-F00A-4E7F-B07D-CA04B95719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4367" y="5846021"/>
            <a:ext cx="1139905" cy="637709"/>
          </a:xfrm>
          <a:prstGeom prst="rect">
            <a:avLst/>
          </a:prstGeom>
        </p:spPr>
      </p:pic>
      <p:pic>
        <p:nvPicPr>
          <p:cNvPr id="6" name="Picture 5" descr="A black and yellow sign with white text&#10;&#10;Description automatically generated">
            <a:extLst>
              <a:ext uri="{FF2B5EF4-FFF2-40B4-BE49-F238E27FC236}">
                <a16:creationId xmlns:a16="http://schemas.microsoft.com/office/drawing/2014/main" id="{686AF9FC-F8B7-57B3-C753-890E6DB4EF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550" y="1537803"/>
            <a:ext cx="2429006" cy="1683689"/>
          </a:xfrm>
          <a:prstGeom prst="rect">
            <a:avLst/>
          </a:prstGeom>
        </p:spPr>
      </p:pic>
    </p:spTree>
    <p:extLst>
      <p:ext uri="{BB962C8B-B14F-4D97-AF65-F5344CB8AC3E}">
        <p14:creationId xmlns:p14="http://schemas.microsoft.com/office/powerpoint/2010/main" val="235223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A504-A3D6-40D3-801F-1F1B0369A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D74251-B260-4AA3-89A7-C2AAF6454F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CC5724-6C95-43BB-86F2-C4DB0421D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05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BC43-56EE-49F9-81F6-68AF27F33D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334154-D304-4A36-8C0F-CE37FC38F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6D6FC9-3E76-43FD-8A53-62FDED932E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A86964-5C69-495F-89E4-A84614FFC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EA5DD-7FDF-4DA0-BE67-612A0C3D23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96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A blue and yellow rectangle with a yellow border&#10;&#10;Description automatically generated">
            <a:extLst>
              <a:ext uri="{FF2B5EF4-FFF2-40B4-BE49-F238E27FC236}">
                <a16:creationId xmlns:a16="http://schemas.microsoft.com/office/drawing/2014/main" id="{FCF3C9B8-FD7A-CEA4-2D78-244D6671D3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211E4E-992F-462D-84FD-74492645670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pic>
        <p:nvPicPr>
          <p:cNvPr id="7" name="Picture 6" descr="A picture containing text, clipart&#10;&#10;Description automatically generated">
            <a:extLst>
              <a:ext uri="{FF2B5EF4-FFF2-40B4-BE49-F238E27FC236}">
                <a16:creationId xmlns:a16="http://schemas.microsoft.com/office/drawing/2014/main" id="{CD376EB0-8C47-409B-B015-F118A863C4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4247" y="5780285"/>
            <a:ext cx="1139905" cy="637709"/>
          </a:xfrm>
          <a:prstGeom prst="rect">
            <a:avLst/>
          </a:prstGeom>
        </p:spPr>
      </p:pic>
    </p:spTree>
    <p:extLst>
      <p:ext uri="{BB962C8B-B14F-4D97-AF65-F5344CB8AC3E}">
        <p14:creationId xmlns:p14="http://schemas.microsoft.com/office/powerpoint/2010/main" val="22296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66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A503-B092-4E55-A341-2080B1952F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E4018-2050-4501-9EF5-187E31BE2B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B1BB1B-4DC6-4E5D-B124-A76712A00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4998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E226-148C-4FF8-A4B4-89EBA96FA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90C3B-3129-4331-887D-5DD6D8C580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85A1A8-9307-4221-B842-0C92B508E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9806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ue and yellow triangle pattern&#10;&#10;Description automatically generated">
            <a:extLst>
              <a:ext uri="{FF2B5EF4-FFF2-40B4-BE49-F238E27FC236}">
                <a16:creationId xmlns:a16="http://schemas.microsoft.com/office/drawing/2014/main" id="{D775B9EB-1EE2-3BB1-EF8E-75606E68AD1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2C425F-F25D-4BA7-A9B8-4BC37CFD3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477EB06-2BE0-495F-8624-2707A47B8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 clipart&#10;&#10;Description automatically generated">
            <a:extLst>
              <a:ext uri="{FF2B5EF4-FFF2-40B4-BE49-F238E27FC236}">
                <a16:creationId xmlns:a16="http://schemas.microsoft.com/office/drawing/2014/main" id="{075D967B-0316-4E0C-B5E6-DC51B8DFC63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7824" y="6090913"/>
            <a:ext cx="1078993" cy="603632"/>
          </a:xfrm>
          <a:prstGeom prst="rect">
            <a:avLst/>
          </a:prstGeom>
        </p:spPr>
      </p:pic>
    </p:spTree>
    <p:extLst>
      <p:ext uri="{BB962C8B-B14F-4D97-AF65-F5344CB8AC3E}">
        <p14:creationId xmlns:p14="http://schemas.microsoft.com/office/powerpoint/2010/main" val="348997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C65A-7D1C-46E6-88FA-4BE71586993B}"/>
              </a:ext>
            </a:extLst>
          </p:cNvPr>
          <p:cNvSpPr>
            <a:spLocks noGrp="1"/>
          </p:cNvSpPr>
          <p:nvPr>
            <p:ph type="ctrTitle"/>
          </p:nvPr>
        </p:nvSpPr>
        <p:spPr>
          <a:xfrm>
            <a:off x="111369" y="2273300"/>
            <a:ext cx="11969261" cy="2387600"/>
          </a:xfrm>
        </p:spPr>
        <p:txBody>
          <a:bodyPr>
            <a:normAutofit/>
          </a:bodyPr>
          <a:lstStyle/>
          <a:p>
            <a:r>
              <a:rPr lang="en-US" sz="4400" dirty="0" err="1"/>
              <a:t>VerifLLMBench</a:t>
            </a:r>
            <a:br>
              <a:rPr lang="en-US" sz="4400" dirty="0"/>
            </a:br>
            <a:r>
              <a:rPr lang="en-US" sz="2600" dirty="0"/>
              <a:t>An Open-Source Benchmark for Testbenches Generated with Large Language Models</a:t>
            </a:r>
          </a:p>
        </p:txBody>
      </p:sp>
      <p:sp>
        <p:nvSpPr>
          <p:cNvPr id="4" name="Subtitle 6">
            <a:extLst>
              <a:ext uri="{FF2B5EF4-FFF2-40B4-BE49-F238E27FC236}">
                <a16:creationId xmlns:a16="http://schemas.microsoft.com/office/drawing/2014/main" id="{6EC292F7-A3EA-4989-AA8A-441228AC7726}"/>
              </a:ext>
            </a:extLst>
          </p:cNvPr>
          <p:cNvSpPr>
            <a:spLocks noGrp="1"/>
          </p:cNvSpPr>
          <p:nvPr>
            <p:ph type="subTitle" idx="1"/>
          </p:nvPr>
        </p:nvSpPr>
        <p:spPr>
          <a:xfrm>
            <a:off x="535055" y="4838711"/>
            <a:ext cx="11121887" cy="1251226"/>
          </a:xfrm>
        </p:spPr>
        <p:txBody>
          <a:bodyPr>
            <a:noAutofit/>
          </a:bodyPr>
          <a:lstStyle/>
          <a:p>
            <a:r>
              <a:rPr lang="en-US" sz="3200" dirty="0"/>
              <a:t>N S. Murthy</a:t>
            </a:r>
            <a:r>
              <a:rPr lang="en-US" sz="3200" baseline="30000" dirty="0"/>
              <a:t>∗</a:t>
            </a:r>
            <a:r>
              <a:rPr lang="en-US" sz="3200" dirty="0"/>
              <a:t>, E. Nelson</a:t>
            </a:r>
            <a:r>
              <a:rPr lang="en-US" sz="3200" baseline="30000" dirty="0"/>
              <a:t>†</a:t>
            </a:r>
            <a:r>
              <a:rPr lang="en-US" sz="3200" dirty="0"/>
              <a:t>, S S. </a:t>
            </a:r>
            <a:r>
              <a:rPr lang="en-US" sz="3200" dirty="0" err="1"/>
              <a:t>Sapatnekar</a:t>
            </a:r>
            <a:r>
              <a:rPr lang="en-US" sz="3200" baseline="30000" dirty="0"/>
              <a:t>∗</a:t>
            </a:r>
            <a:r>
              <a:rPr lang="en-US" sz="3200" dirty="0"/>
              <a:t>, J. Sartori</a:t>
            </a:r>
            <a:r>
              <a:rPr lang="en-US" sz="3200" baseline="30000" dirty="0"/>
              <a:t>∗</a:t>
            </a:r>
          </a:p>
          <a:p>
            <a:r>
              <a:rPr lang="en-US" sz="3200" baseline="30000" dirty="0"/>
              <a:t>∗</a:t>
            </a:r>
            <a:r>
              <a:rPr lang="en-US" sz="3200" dirty="0"/>
              <a:t>                                     </a:t>
            </a:r>
            <a:r>
              <a:rPr lang="en-US" dirty="0"/>
              <a:t>         , Twin Cities, USA</a:t>
            </a:r>
          </a:p>
          <a:p>
            <a:r>
              <a:rPr lang="en-US" baseline="30000" dirty="0"/>
              <a:t>†</a:t>
            </a:r>
            <a:r>
              <a:rPr lang="en-US" dirty="0"/>
              <a:t>                         , Inc., Sunnyvale, USA</a:t>
            </a:r>
          </a:p>
        </p:txBody>
      </p:sp>
      <p:pic>
        <p:nvPicPr>
          <p:cNvPr id="10" name="Picture 9">
            <a:extLst>
              <a:ext uri="{FF2B5EF4-FFF2-40B4-BE49-F238E27FC236}">
                <a16:creationId xmlns:a16="http://schemas.microsoft.com/office/drawing/2014/main" id="{6E6BC612-CA67-C353-9009-F679492FD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535" y="5464177"/>
            <a:ext cx="3924515" cy="394528"/>
          </a:xfrm>
          <a:prstGeom prst="rect">
            <a:avLst/>
          </a:prstGeom>
        </p:spPr>
      </p:pic>
      <p:pic>
        <p:nvPicPr>
          <p:cNvPr id="12" name="Picture 11" descr="A white text on a black background&#10;&#10;Description automatically generated">
            <a:extLst>
              <a:ext uri="{FF2B5EF4-FFF2-40B4-BE49-F238E27FC236}">
                <a16:creationId xmlns:a16="http://schemas.microsoft.com/office/drawing/2014/main" id="{2AAA9C60-E1C0-6484-C819-F8F1F3136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406" y="5868979"/>
            <a:ext cx="1582655" cy="462464"/>
          </a:xfrm>
          <a:prstGeom prst="rect">
            <a:avLst/>
          </a:prstGeom>
        </p:spPr>
      </p:pic>
    </p:spTree>
    <p:extLst>
      <p:ext uri="{BB962C8B-B14F-4D97-AF65-F5344CB8AC3E}">
        <p14:creationId xmlns:p14="http://schemas.microsoft.com/office/powerpoint/2010/main" val="65087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47691-5239-9E6B-1B99-07E9E77D0E0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A688413-946D-8BBA-D97B-55FA8C17ADAB}"/>
              </a:ext>
            </a:extLst>
          </p:cNvPr>
          <p:cNvSpPr txBox="1"/>
          <p:nvPr/>
        </p:nvSpPr>
        <p:spPr>
          <a:xfrm>
            <a:off x="838201" y="1690688"/>
            <a:ext cx="10515600" cy="3170099"/>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Required:</a:t>
            </a:r>
          </a:p>
          <a:p>
            <a:r>
              <a:rPr lang="en-US" sz="2000" dirty="0">
                <a:latin typeface="Courier New" panose="02070309020205020404" pitchFamily="49" charset="0"/>
                <a:cs typeface="Courier New" panose="02070309020205020404" pitchFamily="49" charset="0"/>
              </a:rPr>
              <a:t>// Brief description</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Classes </a:t>
            </a:r>
          </a:p>
          <a:p>
            <a:endParaRPr lang="en-US" sz="2000" dirty="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Phases</a:t>
            </a:r>
          </a:p>
        </p:txBody>
      </p:sp>
      <p:sp>
        <p:nvSpPr>
          <p:cNvPr id="6" name="Title 1">
            <a:extLst>
              <a:ext uri="{FF2B5EF4-FFF2-40B4-BE49-F238E27FC236}">
                <a16:creationId xmlns:a16="http://schemas.microsoft.com/office/drawing/2014/main" id="{30FA8B20-6298-720F-DDCD-5DA607C7CE3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Prompt</a:t>
            </a:r>
          </a:p>
        </p:txBody>
      </p:sp>
      <p:pic>
        <p:nvPicPr>
          <p:cNvPr id="9218" name="Picture 2" descr="Class, extension, format, programming icon - Download on Iconfinder">
            <a:extLst>
              <a:ext uri="{FF2B5EF4-FFF2-40B4-BE49-F238E27FC236}">
                <a16:creationId xmlns:a16="http://schemas.microsoft.com/office/drawing/2014/main" id="{200EBA26-81C5-035B-B406-68F13CF4B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614" y="1835710"/>
            <a:ext cx="1874165" cy="1902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70CC63-E6A4-2A89-C4EE-53D33C340E00}"/>
              </a:ext>
            </a:extLst>
          </p:cNvPr>
          <p:cNvSpPr txBox="1"/>
          <p:nvPr/>
        </p:nvSpPr>
        <p:spPr>
          <a:xfrm>
            <a:off x="5545656" y="1655595"/>
            <a:ext cx="1634082" cy="360229"/>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Transaction</a:t>
            </a:r>
            <a:endParaRPr lang="en-US" dirty="0"/>
          </a:p>
        </p:txBody>
      </p:sp>
      <p:sp>
        <p:nvSpPr>
          <p:cNvPr id="3" name="TextBox 2">
            <a:extLst>
              <a:ext uri="{FF2B5EF4-FFF2-40B4-BE49-F238E27FC236}">
                <a16:creationId xmlns:a16="http://schemas.microsoft.com/office/drawing/2014/main" id="{5D1CC845-3C2A-DEEE-EE8A-E17CF80E709D}"/>
              </a:ext>
            </a:extLst>
          </p:cNvPr>
          <p:cNvSpPr txBox="1"/>
          <p:nvPr/>
        </p:nvSpPr>
        <p:spPr>
          <a:xfrm>
            <a:off x="4176335" y="3069437"/>
            <a:ext cx="1563248"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Scoreboard</a:t>
            </a:r>
            <a:endParaRPr lang="en-US" dirty="0"/>
          </a:p>
        </p:txBody>
      </p:sp>
      <p:sp>
        <p:nvSpPr>
          <p:cNvPr id="4" name="TextBox 3">
            <a:extLst>
              <a:ext uri="{FF2B5EF4-FFF2-40B4-BE49-F238E27FC236}">
                <a16:creationId xmlns:a16="http://schemas.microsoft.com/office/drawing/2014/main" id="{13959AE9-4722-A7BF-5C45-28174A750314}"/>
              </a:ext>
            </a:extLst>
          </p:cNvPr>
          <p:cNvSpPr txBox="1"/>
          <p:nvPr/>
        </p:nvSpPr>
        <p:spPr>
          <a:xfrm>
            <a:off x="6952058" y="2083961"/>
            <a:ext cx="1236802" cy="360229"/>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Sequence</a:t>
            </a:r>
            <a:endParaRPr lang="en-US" dirty="0"/>
          </a:p>
        </p:txBody>
      </p:sp>
      <p:sp>
        <p:nvSpPr>
          <p:cNvPr id="7" name="TextBox 6">
            <a:extLst>
              <a:ext uri="{FF2B5EF4-FFF2-40B4-BE49-F238E27FC236}">
                <a16:creationId xmlns:a16="http://schemas.microsoft.com/office/drawing/2014/main" id="{FDB5C22D-0492-428A-4224-EA7373BA483D}"/>
              </a:ext>
            </a:extLst>
          </p:cNvPr>
          <p:cNvSpPr txBox="1"/>
          <p:nvPr/>
        </p:nvSpPr>
        <p:spPr>
          <a:xfrm>
            <a:off x="4763900" y="2116133"/>
            <a:ext cx="736099"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Test</a:t>
            </a:r>
            <a:endParaRPr lang="en-US" dirty="0"/>
          </a:p>
        </p:txBody>
      </p:sp>
      <p:sp>
        <p:nvSpPr>
          <p:cNvPr id="8" name="TextBox 7">
            <a:extLst>
              <a:ext uri="{FF2B5EF4-FFF2-40B4-BE49-F238E27FC236}">
                <a16:creationId xmlns:a16="http://schemas.microsoft.com/office/drawing/2014/main" id="{695A88F1-71AF-C0EB-F3AE-69489FD80A33}"/>
              </a:ext>
            </a:extLst>
          </p:cNvPr>
          <p:cNvSpPr txBox="1"/>
          <p:nvPr/>
        </p:nvSpPr>
        <p:spPr>
          <a:xfrm>
            <a:off x="3798892" y="2626158"/>
            <a:ext cx="1701107"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Environment</a:t>
            </a:r>
            <a:endParaRPr lang="en-US" dirty="0"/>
          </a:p>
        </p:txBody>
      </p:sp>
      <p:sp>
        <p:nvSpPr>
          <p:cNvPr id="9" name="TextBox 8">
            <a:extLst>
              <a:ext uri="{FF2B5EF4-FFF2-40B4-BE49-F238E27FC236}">
                <a16:creationId xmlns:a16="http://schemas.microsoft.com/office/drawing/2014/main" id="{020BF007-72F8-534F-8704-0C35E2A3C13C}"/>
              </a:ext>
            </a:extLst>
          </p:cNvPr>
          <p:cNvSpPr txBox="1"/>
          <p:nvPr/>
        </p:nvSpPr>
        <p:spPr>
          <a:xfrm>
            <a:off x="7084484" y="2624305"/>
            <a:ext cx="1425390"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Sequencer</a:t>
            </a:r>
            <a:endParaRPr lang="en-US" dirty="0"/>
          </a:p>
        </p:txBody>
      </p:sp>
      <p:sp>
        <p:nvSpPr>
          <p:cNvPr id="10" name="TextBox 9">
            <a:extLst>
              <a:ext uri="{FF2B5EF4-FFF2-40B4-BE49-F238E27FC236}">
                <a16:creationId xmlns:a16="http://schemas.microsoft.com/office/drawing/2014/main" id="{F872EAEC-D535-015D-0908-697B07EB1290}"/>
              </a:ext>
            </a:extLst>
          </p:cNvPr>
          <p:cNvSpPr txBox="1"/>
          <p:nvPr/>
        </p:nvSpPr>
        <p:spPr>
          <a:xfrm>
            <a:off x="5305378" y="3556968"/>
            <a:ext cx="873957"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Agent</a:t>
            </a:r>
            <a:endParaRPr lang="en-US" dirty="0"/>
          </a:p>
        </p:txBody>
      </p:sp>
      <p:sp>
        <p:nvSpPr>
          <p:cNvPr id="11" name="TextBox 10">
            <a:extLst>
              <a:ext uri="{FF2B5EF4-FFF2-40B4-BE49-F238E27FC236}">
                <a16:creationId xmlns:a16="http://schemas.microsoft.com/office/drawing/2014/main" id="{C7A550DB-55A2-6B04-EF93-B0FB05C9C62E}"/>
              </a:ext>
            </a:extLst>
          </p:cNvPr>
          <p:cNvSpPr txBox="1"/>
          <p:nvPr/>
        </p:nvSpPr>
        <p:spPr>
          <a:xfrm>
            <a:off x="6949678" y="3091425"/>
            <a:ext cx="1011815"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Driver</a:t>
            </a:r>
            <a:endParaRPr lang="en-US" dirty="0"/>
          </a:p>
        </p:txBody>
      </p:sp>
      <p:sp>
        <p:nvSpPr>
          <p:cNvPr id="12" name="TextBox 11">
            <a:extLst>
              <a:ext uri="{FF2B5EF4-FFF2-40B4-BE49-F238E27FC236}">
                <a16:creationId xmlns:a16="http://schemas.microsoft.com/office/drawing/2014/main" id="{842DAECE-1327-952D-02D9-B6AB762C1B93}"/>
              </a:ext>
            </a:extLst>
          </p:cNvPr>
          <p:cNvSpPr txBox="1"/>
          <p:nvPr/>
        </p:nvSpPr>
        <p:spPr>
          <a:xfrm>
            <a:off x="6460257" y="3551791"/>
            <a:ext cx="1149674"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Monitor</a:t>
            </a:r>
            <a:endParaRPr lang="en-US" dirty="0"/>
          </a:p>
        </p:txBody>
      </p:sp>
      <p:pic>
        <p:nvPicPr>
          <p:cNvPr id="16" name="Picture 4" descr="Wall Icon - Build Brick Wall Icon - Free Transparent PNG Clipart Images  Download">
            <a:extLst>
              <a:ext uri="{FF2B5EF4-FFF2-40B4-BE49-F238E27FC236}">
                <a16:creationId xmlns:a16="http://schemas.microsoft.com/office/drawing/2014/main" id="{9695E0C8-7007-AB91-C1E3-5D5A851F15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18" t="1462" r="16856" b="1491"/>
          <a:stretch/>
        </p:blipFill>
        <p:spPr bwMode="auto">
          <a:xfrm>
            <a:off x="3798892" y="4135705"/>
            <a:ext cx="841204" cy="8468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onnect Basic Rounded Lineal icon | Freepik">
            <a:extLst>
              <a:ext uri="{FF2B5EF4-FFF2-40B4-BE49-F238E27FC236}">
                <a16:creationId xmlns:a16="http://schemas.microsoft.com/office/drawing/2014/main" id="{BA624B4A-B736-C6E6-690A-4C42BA375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1564" y="4141348"/>
            <a:ext cx="841204" cy="84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Running man - Free people icons">
            <a:extLst>
              <a:ext uri="{FF2B5EF4-FFF2-40B4-BE49-F238E27FC236}">
                <a16:creationId xmlns:a16="http://schemas.microsoft.com/office/drawing/2014/main" id="{4DDE6555-6E70-798B-F078-2DDBD148D7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1904" y="4135705"/>
            <a:ext cx="841204" cy="841204"/>
          </a:xfrm>
          <a:prstGeom prst="rect">
            <a:avLst/>
          </a:prstGeom>
          <a:noFill/>
          <a:extLst>
            <a:ext uri="{909E8E84-426E-40DD-AFC4-6F175D3DCCD1}">
              <a14:hiddenFill xmlns:a14="http://schemas.microsoft.com/office/drawing/2010/main">
                <a:solidFill>
                  <a:srgbClr val="FFFFFF"/>
                </a:solidFill>
              </a14:hiddenFill>
            </a:ext>
          </a:extLst>
        </p:spPr>
      </p:pic>
      <p:sp>
        <p:nvSpPr>
          <p:cNvPr id="19" name="Notched Right Arrow 18">
            <a:extLst>
              <a:ext uri="{FF2B5EF4-FFF2-40B4-BE49-F238E27FC236}">
                <a16:creationId xmlns:a16="http://schemas.microsoft.com/office/drawing/2014/main" id="{B0724250-D06B-7B59-5FB8-1871CFF71EDB}"/>
              </a:ext>
            </a:extLst>
          </p:cNvPr>
          <p:cNvSpPr/>
          <p:nvPr/>
        </p:nvSpPr>
        <p:spPr>
          <a:xfrm>
            <a:off x="4913252" y="4436413"/>
            <a:ext cx="535155" cy="254888"/>
          </a:xfrm>
          <a:prstGeom prst="notchedRightArrow">
            <a:avLst>
              <a:gd name="adj1" fmla="val 38789"/>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Notched Right Arrow 19">
            <a:extLst>
              <a:ext uri="{FF2B5EF4-FFF2-40B4-BE49-F238E27FC236}">
                <a16:creationId xmlns:a16="http://schemas.microsoft.com/office/drawing/2014/main" id="{4E63DD8E-C50D-10C5-B6BA-BC9CAB526555}"/>
              </a:ext>
            </a:extLst>
          </p:cNvPr>
          <p:cNvSpPr/>
          <p:nvPr/>
        </p:nvSpPr>
        <p:spPr>
          <a:xfrm>
            <a:off x="6786606" y="4432282"/>
            <a:ext cx="535155" cy="254888"/>
          </a:xfrm>
          <a:prstGeom prst="notchedRightArrow">
            <a:avLst>
              <a:gd name="adj1" fmla="val 3879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2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dissolve">
                                      <p:cBhvr>
                                        <p:cTn id="22" dur="500"/>
                                        <p:tgtEl>
                                          <p:spTgt spid="9218"/>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250"/>
                                        <p:tgtEl>
                                          <p:spTgt spid="2"/>
                                        </p:tgtEl>
                                      </p:cBhvr>
                                    </p:animEffect>
                                  </p:childTnLst>
                                </p:cTn>
                              </p:par>
                            </p:childTnLst>
                          </p:cTn>
                        </p:par>
                        <p:par>
                          <p:cTn id="27" fill="hold">
                            <p:stCondLst>
                              <p:cond delay="750"/>
                            </p:stCondLst>
                            <p:childTnLst>
                              <p:par>
                                <p:cTn id="28" presetID="9"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250"/>
                                        <p:tgtEl>
                                          <p:spTgt spid="4"/>
                                        </p:tgtEl>
                                      </p:cBhvr>
                                    </p:animEffec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250"/>
                                        <p:tgtEl>
                                          <p:spTgt spid="9"/>
                                        </p:tgtEl>
                                      </p:cBhvr>
                                    </p:animEffect>
                                  </p:childTnLst>
                                </p:cTn>
                              </p:par>
                            </p:childTnLst>
                          </p:cTn>
                        </p:par>
                        <p:par>
                          <p:cTn id="35" fill="hold">
                            <p:stCondLst>
                              <p:cond delay="1250"/>
                            </p:stCondLst>
                            <p:childTnLst>
                              <p:par>
                                <p:cTn id="36" presetID="9" presetClass="entr" presetSubtype="0" fill="hold" nodeType="after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dissolve">
                                      <p:cBhvr>
                                        <p:cTn id="38" dur="250"/>
                                        <p:tgtEl>
                                          <p:spTgt spid="11">
                                            <p:txEl>
                                              <p:pRg st="0" end="0"/>
                                            </p:txEl>
                                          </p:spTgt>
                                        </p:tgtEl>
                                      </p:cBhvr>
                                    </p:animEffect>
                                  </p:childTnLst>
                                </p:cTn>
                              </p:par>
                            </p:childTnLst>
                          </p:cTn>
                        </p:par>
                        <p:par>
                          <p:cTn id="39" fill="hold">
                            <p:stCondLst>
                              <p:cond delay="1500"/>
                            </p:stCondLst>
                            <p:childTnLst>
                              <p:par>
                                <p:cTn id="40" presetID="9"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250"/>
                                        <p:tgtEl>
                                          <p:spTgt spid="12"/>
                                        </p:tgtEl>
                                      </p:cBhvr>
                                    </p:animEffect>
                                  </p:childTnLst>
                                </p:cTn>
                              </p:par>
                            </p:childTnLst>
                          </p:cTn>
                        </p:par>
                        <p:par>
                          <p:cTn id="43" fill="hold">
                            <p:stCondLst>
                              <p:cond delay="1750"/>
                            </p:stCondLst>
                            <p:childTnLst>
                              <p:par>
                                <p:cTn id="44" presetID="9"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250"/>
                                        <p:tgtEl>
                                          <p:spTgt spid="10"/>
                                        </p:tgtEl>
                                      </p:cBhvr>
                                    </p:animEffect>
                                  </p:childTnLst>
                                </p:cTn>
                              </p:par>
                            </p:childTnLst>
                          </p:cTn>
                        </p:par>
                        <p:par>
                          <p:cTn id="47" fill="hold">
                            <p:stCondLst>
                              <p:cond delay="2000"/>
                            </p:stCondLst>
                            <p:childTnLst>
                              <p:par>
                                <p:cTn id="48" presetID="9" presetClass="entr" presetSubtype="0"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dissolve">
                                      <p:cBhvr>
                                        <p:cTn id="50" dur="250"/>
                                        <p:tgtEl>
                                          <p:spTgt spid="3"/>
                                        </p:tgtEl>
                                      </p:cBhvr>
                                    </p:animEffect>
                                  </p:childTnLst>
                                </p:cTn>
                              </p:par>
                            </p:childTnLst>
                          </p:cTn>
                        </p:par>
                        <p:par>
                          <p:cTn id="51" fill="hold">
                            <p:stCondLst>
                              <p:cond delay="2250"/>
                            </p:stCondLst>
                            <p:childTnLst>
                              <p:par>
                                <p:cTn id="52" presetID="9"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250"/>
                                        <p:tgtEl>
                                          <p:spTgt spid="8"/>
                                        </p:tgtEl>
                                      </p:cBhvr>
                                    </p:animEffect>
                                  </p:childTnLst>
                                </p:cTn>
                              </p:par>
                            </p:childTnLst>
                          </p:cTn>
                        </p:par>
                        <p:par>
                          <p:cTn id="55" fill="hold">
                            <p:stCondLst>
                              <p:cond delay="2500"/>
                            </p:stCondLst>
                            <p:childTnLst>
                              <p:par>
                                <p:cTn id="56" presetID="9"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dissolve">
                                      <p:cBhvr>
                                        <p:cTn id="58" dur="25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dissolve">
                                      <p:cBhvr>
                                        <p:cTn id="63" dur="500"/>
                                        <p:tgtEl>
                                          <p:spTgt spid="5">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dissolve">
                                      <p:cBhvr>
                                        <p:cTn id="68" dur="500"/>
                                        <p:tgtEl>
                                          <p:spTgt spid="16"/>
                                        </p:tgtEl>
                                      </p:cBhvr>
                                    </p:animEffect>
                                  </p:childTnLst>
                                </p:cTn>
                              </p:par>
                            </p:childTnLst>
                          </p:cTn>
                        </p:par>
                        <p:par>
                          <p:cTn id="69" fill="hold">
                            <p:stCondLst>
                              <p:cond delay="500"/>
                            </p:stCondLst>
                            <p:childTnLst>
                              <p:par>
                                <p:cTn id="70" presetID="9"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dissolve">
                                      <p:cBhvr>
                                        <p:cTn id="72" dur="500"/>
                                        <p:tgtEl>
                                          <p:spTgt spid="19"/>
                                        </p:tgtEl>
                                      </p:cBhvr>
                                    </p:animEffect>
                                  </p:childTnLst>
                                </p:cTn>
                              </p:par>
                            </p:childTnLst>
                          </p:cTn>
                        </p:par>
                        <p:par>
                          <p:cTn id="73" fill="hold">
                            <p:stCondLst>
                              <p:cond delay="1000"/>
                            </p:stCondLst>
                            <p:childTnLst>
                              <p:par>
                                <p:cTn id="74" presetID="9" presetClass="entr" presetSubtype="0"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dissolve">
                                      <p:cBhvr>
                                        <p:cTn id="76" dur="500"/>
                                        <p:tgtEl>
                                          <p:spTgt spid="17"/>
                                        </p:tgtEl>
                                      </p:cBhvr>
                                    </p:animEffect>
                                  </p:childTnLst>
                                </p:cTn>
                              </p:par>
                            </p:childTnLst>
                          </p:cTn>
                        </p:par>
                        <p:par>
                          <p:cTn id="77" fill="hold">
                            <p:stCondLst>
                              <p:cond delay="1500"/>
                            </p:stCondLst>
                            <p:childTnLst>
                              <p:par>
                                <p:cTn id="78" presetID="9"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dissolve">
                                      <p:cBhvr>
                                        <p:cTn id="80" dur="500"/>
                                        <p:tgtEl>
                                          <p:spTgt spid="20"/>
                                        </p:tgtEl>
                                      </p:cBhvr>
                                    </p:animEffect>
                                  </p:childTnLst>
                                </p:cTn>
                              </p:par>
                            </p:childTnLst>
                          </p:cTn>
                        </p:par>
                        <p:par>
                          <p:cTn id="81" fill="hold">
                            <p:stCondLst>
                              <p:cond delay="2000"/>
                            </p:stCondLst>
                            <p:childTnLst>
                              <p:par>
                                <p:cTn id="82" presetID="9"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dissolv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P spid="9" grpId="0"/>
      <p:bldP spid="10" grpId="0"/>
      <p:bldP spid="12" grpId="0"/>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856A4E6-B5CC-164F-5E9F-568E61A364E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75F6710-5D37-31E5-35CB-82DDA6387FFB}"/>
              </a:ext>
            </a:extLst>
          </p:cNvPr>
          <p:cNvSpPr txBox="1"/>
          <p:nvPr/>
        </p:nvSpPr>
        <p:spPr>
          <a:xfrm>
            <a:off x="838201" y="1690688"/>
            <a:ext cx="10515600" cy="1323439"/>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Make sure the connections between the sequencer, driver, monitor, and scoreboard are correctly established.</a:t>
            </a:r>
          </a:p>
          <a:p>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Give me the complete code.</a:t>
            </a:r>
          </a:p>
        </p:txBody>
      </p:sp>
      <p:sp>
        <p:nvSpPr>
          <p:cNvPr id="6" name="Title 1">
            <a:extLst>
              <a:ext uri="{FF2B5EF4-FFF2-40B4-BE49-F238E27FC236}">
                <a16:creationId xmlns:a16="http://schemas.microsoft.com/office/drawing/2014/main" id="{6DDBEC64-2BF0-D8D5-1FE0-81212B029C5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Prompt</a:t>
            </a:r>
          </a:p>
        </p:txBody>
      </p:sp>
    </p:spTree>
    <p:extLst>
      <p:ext uri="{BB962C8B-B14F-4D97-AF65-F5344CB8AC3E}">
        <p14:creationId xmlns:p14="http://schemas.microsoft.com/office/powerpoint/2010/main" val="171878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016B1-EA69-876A-CDF9-762F36FF9E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D9ECC-76C8-3A86-1DD2-6261FC2CB311}"/>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A76B281E-297A-B1D9-E45B-B3A842FF3071}"/>
              </a:ext>
            </a:extLst>
          </p:cNvPr>
          <p:cNvSpPr>
            <a:spLocks noGrp="1"/>
          </p:cNvSpPr>
          <p:nvPr>
            <p:ph idx="1"/>
          </p:nvPr>
        </p:nvSpPr>
        <p:spPr>
          <a:xfrm>
            <a:off x="838200" y="1524000"/>
            <a:ext cx="10515600" cy="3749965"/>
          </a:xfrm>
        </p:spPr>
        <p:txBody>
          <a:bodyPr/>
          <a:lstStyle/>
          <a:p>
            <a:endParaRPr lang="en-US" dirty="0"/>
          </a:p>
        </p:txBody>
      </p:sp>
      <p:pic>
        <p:nvPicPr>
          <p:cNvPr id="4" name="Picture 3">
            <a:extLst>
              <a:ext uri="{FF2B5EF4-FFF2-40B4-BE49-F238E27FC236}">
                <a16:creationId xmlns:a16="http://schemas.microsoft.com/office/drawing/2014/main" id="{FC41F40D-83C8-49C6-DD0F-17C0C842F3BA}"/>
              </a:ext>
            </a:extLst>
          </p:cNvPr>
          <p:cNvPicPr>
            <a:picLocks noChangeAspect="1"/>
          </p:cNvPicPr>
          <p:nvPr/>
        </p:nvPicPr>
        <p:blipFill>
          <a:blip r:embed="rId3"/>
          <a:srcRect b="5385"/>
          <a:stretch/>
        </p:blipFill>
        <p:spPr>
          <a:xfrm>
            <a:off x="3581400" y="489327"/>
            <a:ext cx="7772400" cy="910471"/>
          </a:xfrm>
          <a:prstGeom prst="rect">
            <a:avLst/>
          </a:prstGeom>
        </p:spPr>
      </p:pic>
      <p:grpSp>
        <p:nvGrpSpPr>
          <p:cNvPr id="7" name="Group 6">
            <a:extLst>
              <a:ext uri="{FF2B5EF4-FFF2-40B4-BE49-F238E27FC236}">
                <a16:creationId xmlns:a16="http://schemas.microsoft.com/office/drawing/2014/main" id="{8B7ADADF-A490-02F2-4B4F-2323E19E0BBE}"/>
              </a:ext>
            </a:extLst>
          </p:cNvPr>
          <p:cNvGrpSpPr/>
          <p:nvPr/>
        </p:nvGrpSpPr>
        <p:grpSpPr>
          <a:xfrm>
            <a:off x="838199" y="2412380"/>
            <a:ext cx="10515601" cy="2495961"/>
            <a:chOff x="838199" y="2412380"/>
            <a:chExt cx="10515601" cy="2495961"/>
          </a:xfrm>
        </p:grpSpPr>
        <p:pic>
          <p:nvPicPr>
            <p:cNvPr id="5" name="Picture 4">
              <a:extLst>
                <a:ext uri="{FF2B5EF4-FFF2-40B4-BE49-F238E27FC236}">
                  <a16:creationId xmlns:a16="http://schemas.microsoft.com/office/drawing/2014/main" id="{6C351716-C6E9-1257-0841-F3497154B7D4}"/>
                </a:ext>
              </a:extLst>
            </p:cNvPr>
            <p:cNvPicPr>
              <a:picLocks noChangeAspect="1"/>
            </p:cNvPicPr>
            <p:nvPr/>
          </p:nvPicPr>
          <p:blipFill>
            <a:blip r:embed="rId4"/>
            <a:stretch>
              <a:fillRect/>
            </a:stretch>
          </p:blipFill>
          <p:spPr>
            <a:xfrm>
              <a:off x="838200" y="2412380"/>
              <a:ext cx="10515600" cy="2045960"/>
            </a:xfrm>
            <a:prstGeom prst="rect">
              <a:avLst/>
            </a:prstGeom>
          </p:spPr>
        </p:pic>
        <p:pic>
          <p:nvPicPr>
            <p:cNvPr id="6" name="Picture 5">
              <a:extLst>
                <a:ext uri="{FF2B5EF4-FFF2-40B4-BE49-F238E27FC236}">
                  <a16:creationId xmlns:a16="http://schemas.microsoft.com/office/drawing/2014/main" id="{7F7B73AD-8F1D-B84A-B774-BBEA8036490B}"/>
                </a:ext>
              </a:extLst>
            </p:cNvPr>
            <p:cNvPicPr>
              <a:picLocks noChangeAspect="1"/>
            </p:cNvPicPr>
            <p:nvPr/>
          </p:nvPicPr>
          <p:blipFill>
            <a:blip r:embed="rId5"/>
            <a:stretch>
              <a:fillRect/>
            </a:stretch>
          </p:blipFill>
          <p:spPr>
            <a:xfrm>
              <a:off x="838199" y="4445619"/>
              <a:ext cx="10515599" cy="462722"/>
            </a:xfrm>
            <a:prstGeom prst="rect">
              <a:avLst/>
            </a:prstGeom>
          </p:spPr>
        </p:pic>
      </p:grpSp>
    </p:spTree>
    <p:extLst>
      <p:ext uri="{BB962C8B-B14F-4D97-AF65-F5344CB8AC3E}">
        <p14:creationId xmlns:p14="http://schemas.microsoft.com/office/powerpoint/2010/main" val="29889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4D533-9570-9C22-382C-9FE3BB33D5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1AC75-9E48-2586-C450-D3747513CA95}"/>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61CDBFDC-DF70-E63F-2F71-3ED2F45EC04E}"/>
              </a:ext>
            </a:extLst>
          </p:cNvPr>
          <p:cNvSpPr>
            <a:spLocks noGrp="1"/>
          </p:cNvSpPr>
          <p:nvPr>
            <p:ph idx="1"/>
          </p:nvPr>
        </p:nvSpPr>
        <p:spPr>
          <a:xfrm>
            <a:off x="838200" y="1524000"/>
            <a:ext cx="10515600" cy="3749965"/>
          </a:xfrm>
        </p:spPr>
        <p:txBody>
          <a:bodyPr/>
          <a:lstStyle/>
          <a:p>
            <a:endParaRPr lang="en-US" dirty="0"/>
          </a:p>
        </p:txBody>
      </p:sp>
      <p:pic>
        <p:nvPicPr>
          <p:cNvPr id="4" name="Picture 3">
            <a:extLst>
              <a:ext uri="{FF2B5EF4-FFF2-40B4-BE49-F238E27FC236}">
                <a16:creationId xmlns:a16="http://schemas.microsoft.com/office/drawing/2014/main" id="{528A7252-F148-9ED9-6E6D-B0690CD3E6F3}"/>
              </a:ext>
            </a:extLst>
          </p:cNvPr>
          <p:cNvPicPr>
            <a:picLocks noChangeAspect="1"/>
          </p:cNvPicPr>
          <p:nvPr/>
        </p:nvPicPr>
        <p:blipFill>
          <a:blip r:embed="rId3"/>
          <a:srcRect b="5385"/>
          <a:stretch/>
        </p:blipFill>
        <p:spPr>
          <a:xfrm>
            <a:off x="3581400" y="489327"/>
            <a:ext cx="7772400" cy="910471"/>
          </a:xfrm>
          <a:prstGeom prst="rect">
            <a:avLst/>
          </a:prstGeom>
        </p:spPr>
      </p:pic>
      <p:grpSp>
        <p:nvGrpSpPr>
          <p:cNvPr id="10" name="Group 9">
            <a:extLst>
              <a:ext uri="{FF2B5EF4-FFF2-40B4-BE49-F238E27FC236}">
                <a16:creationId xmlns:a16="http://schemas.microsoft.com/office/drawing/2014/main" id="{2CBBB609-A490-72D2-484C-B52056D77BB4}"/>
              </a:ext>
            </a:extLst>
          </p:cNvPr>
          <p:cNvGrpSpPr/>
          <p:nvPr/>
        </p:nvGrpSpPr>
        <p:grpSpPr>
          <a:xfrm>
            <a:off x="838197" y="2428159"/>
            <a:ext cx="10515599" cy="2464404"/>
            <a:chOff x="838197" y="2428159"/>
            <a:chExt cx="10515599" cy="2464404"/>
          </a:xfrm>
        </p:grpSpPr>
        <p:pic>
          <p:nvPicPr>
            <p:cNvPr id="6" name="Picture 5">
              <a:extLst>
                <a:ext uri="{FF2B5EF4-FFF2-40B4-BE49-F238E27FC236}">
                  <a16:creationId xmlns:a16="http://schemas.microsoft.com/office/drawing/2014/main" id="{223FECE3-CAE7-8569-7DF4-EA3BC402CC71}"/>
                </a:ext>
              </a:extLst>
            </p:cNvPr>
            <p:cNvPicPr>
              <a:picLocks noChangeAspect="1"/>
            </p:cNvPicPr>
            <p:nvPr/>
          </p:nvPicPr>
          <p:blipFill>
            <a:blip r:embed="rId4"/>
            <a:stretch>
              <a:fillRect/>
            </a:stretch>
          </p:blipFill>
          <p:spPr>
            <a:xfrm>
              <a:off x="838197" y="4429841"/>
              <a:ext cx="10515599" cy="462722"/>
            </a:xfrm>
            <a:prstGeom prst="rect">
              <a:avLst/>
            </a:prstGeom>
          </p:spPr>
        </p:pic>
        <p:pic>
          <p:nvPicPr>
            <p:cNvPr id="9" name="Picture 8">
              <a:extLst>
                <a:ext uri="{FF2B5EF4-FFF2-40B4-BE49-F238E27FC236}">
                  <a16:creationId xmlns:a16="http://schemas.microsoft.com/office/drawing/2014/main" id="{5567A385-74DB-7FB5-FA30-4337D76E7CDF}"/>
                </a:ext>
              </a:extLst>
            </p:cNvPr>
            <p:cNvPicPr>
              <a:picLocks noChangeAspect="1"/>
            </p:cNvPicPr>
            <p:nvPr/>
          </p:nvPicPr>
          <p:blipFill>
            <a:blip r:embed="rId5"/>
            <a:stretch>
              <a:fillRect/>
            </a:stretch>
          </p:blipFill>
          <p:spPr>
            <a:xfrm>
              <a:off x="838199" y="2428159"/>
              <a:ext cx="10450221" cy="2001682"/>
            </a:xfrm>
            <a:prstGeom prst="rect">
              <a:avLst/>
            </a:prstGeom>
          </p:spPr>
        </p:pic>
      </p:grpSp>
    </p:spTree>
    <p:extLst>
      <p:ext uri="{BB962C8B-B14F-4D97-AF65-F5344CB8AC3E}">
        <p14:creationId xmlns:p14="http://schemas.microsoft.com/office/powerpoint/2010/main" val="345555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0D088-1F5C-6B6F-E967-4C39E6F4E3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CCCAD-ED58-9DBD-7A4E-26470B41F67C}"/>
              </a:ext>
            </a:extLst>
          </p:cNvPr>
          <p:cNvSpPr>
            <a:spLocks noGrp="1"/>
          </p:cNvSpPr>
          <p:nvPr>
            <p:ph type="title"/>
          </p:nvPr>
        </p:nvSpPr>
        <p:spPr/>
        <p:txBody>
          <a:bodyPr/>
          <a:lstStyle/>
          <a:p>
            <a:r>
              <a:rPr lang="en-US" dirty="0"/>
              <a:t>Results (some numbers…)</a:t>
            </a:r>
          </a:p>
        </p:txBody>
      </p:sp>
      <p:sp>
        <p:nvSpPr>
          <p:cNvPr id="3" name="Content Placeholder 2">
            <a:extLst>
              <a:ext uri="{FF2B5EF4-FFF2-40B4-BE49-F238E27FC236}">
                <a16:creationId xmlns:a16="http://schemas.microsoft.com/office/drawing/2014/main" id="{B04597F7-A237-37B8-FC21-8C7CDC637F4B}"/>
              </a:ext>
            </a:extLst>
          </p:cNvPr>
          <p:cNvSpPr>
            <a:spLocks noGrp="1"/>
          </p:cNvSpPr>
          <p:nvPr>
            <p:ph idx="1"/>
          </p:nvPr>
        </p:nvSpPr>
        <p:spPr>
          <a:xfrm>
            <a:off x="838200" y="1524000"/>
            <a:ext cx="10515600" cy="4135655"/>
          </a:xfrm>
        </p:spPr>
        <p:txBody>
          <a:bodyPr>
            <a:normAutofit/>
          </a:bodyPr>
          <a:lstStyle/>
          <a:p>
            <a:r>
              <a:rPr lang="en-US" dirty="0"/>
              <a:t>ChatGPT-4o</a:t>
            </a:r>
          </a:p>
          <a:p>
            <a:pPr lvl="1"/>
            <a:r>
              <a:rPr lang="en-US" dirty="0"/>
              <a:t>Build Success – 84%</a:t>
            </a:r>
          </a:p>
          <a:p>
            <a:pPr lvl="1"/>
            <a:r>
              <a:rPr lang="en-US" dirty="0"/>
              <a:t>Coverage – 70.6%</a:t>
            </a:r>
          </a:p>
          <a:p>
            <a:r>
              <a:rPr lang="en-US" dirty="0"/>
              <a:t>Gemini 1.5 Pro</a:t>
            </a:r>
          </a:p>
          <a:p>
            <a:pPr lvl="1"/>
            <a:r>
              <a:rPr lang="en-US" dirty="0"/>
              <a:t>Build Success – 88%</a:t>
            </a:r>
          </a:p>
          <a:p>
            <a:pPr lvl="1"/>
            <a:r>
              <a:rPr lang="en-US" dirty="0"/>
              <a:t>Coverage – 79.3%</a:t>
            </a:r>
          </a:p>
          <a:p>
            <a:r>
              <a:rPr lang="en-US" dirty="0"/>
              <a:t>Llama3.2</a:t>
            </a:r>
          </a:p>
          <a:p>
            <a:pPr lvl="1"/>
            <a:r>
              <a:rPr lang="en-US" dirty="0"/>
              <a:t>Build Success – 64%</a:t>
            </a:r>
          </a:p>
          <a:p>
            <a:pPr lvl="1"/>
            <a:r>
              <a:rPr lang="en-US" dirty="0"/>
              <a:t>Coverage – 46.8%</a:t>
            </a:r>
          </a:p>
        </p:txBody>
      </p:sp>
      <p:pic>
        <p:nvPicPr>
          <p:cNvPr id="5" name="Picture 4" descr="A gold medal with a red white and blue ribbon&#10;&#10;AI-generated content may be incorrect.">
            <a:extLst>
              <a:ext uri="{FF2B5EF4-FFF2-40B4-BE49-F238E27FC236}">
                <a16:creationId xmlns:a16="http://schemas.microsoft.com/office/drawing/2014/main" id="{0DA2D4D9-AFE9-A9B7-2AC7-A897EF544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753" y="2747999"/>
            <a:ext cx="1228494" cy="1228494"/>
          </a:xfrm>
          <a:prstGeom prst="rect">
            <a:avLst/>
          </a:prstGeom>
        </p:spPr>
      </p:pic>
      <p:pic>
        <p:nvPicPr>
          <p:cNvPr id="7" name="Picture 6" descr="A silver medal with red white and blue ribbon&#10;&#10;AI-generated content may be incorrect.">
            <a:extLst>
              <a:ext uri="{FF2B5EF4-FFF2-40B4-BE49-F238E27FC236}">
                <a16:creationId xmlns:a16="http://schemas.microsoft.com/office/drawing/2014/main" id="{DE1950E2-3B4D-C6B0-1398-426AC6645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1753" y="1589125"/>
            <a:ext cx="1228493" cy="1228493"/>
          </a:xfrm>
          <a:prstGeom prst="rect">
            <a:avLst/>
          </a:prstGeom>
        </p:spPr>
      </p:pic>
      <p:pic>
        <p:nvPicPr>
          <p:cNvPr id="9" name="Picture 8" descr="A gold medal with a red white and blue ribbon&#10;&#10;AI-generated content may be incorrect.">
            <a:extLst>
              <a:ext uri="{FF2B5EF4-FFF2-40B4-BE49-F238E27FC236}">
                <a16:creationId xmlns:a16="http://schemas.microsoft.com/office/drawing/2014/main" id="{914A777D-01BD-BC6A-75CA-21208E346A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1752" y="4040382"/>
            <a:ext cx="1228493" cy="1228493"/>
          </a:xfrm>
          <a:prstGeom prst="rect">
            <a:avLst/>
          </a:prstGeom>
        </p:spPr>
      </p:pic>
    </p:spTree>
    <p:extLst>
      <p:ext uri="{BB962C8B-B14F-4D97-AF65-F5344CB8AC3E}">
        <p14:creationId xmlns:p14="http://schemas.microsoft.com/office/powerpoint/2010/main" val="91558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766A5-668C-F43B-F542-DF348B15C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9DC399-F39C-EE7B-9DFE-F9FE0A8285B3}"/>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1DF28C73-7338-6FC4-E010-E27333482F63}"/>
              </a:ext>
            </a:extLst>
          </p:cNvPr>
          <p:cNvSpPr>
            <a:spLocks noGrp="1"/>
          </p:cNvSpPr>
          <p:nvPr>
            <p:ph idx="1"/>
          </p:nvPr>
        </p:nvSpPr>
        <p:spPr>
          <a:xfrm>
            <a:off x="838200" y="1524001"/>
            <a:ext cx="5257800" cy="1989600"/>
          </a:xfrm>
        </p:spPr>
        <p:txBody>
          <a:bodyPr>
            <a:normAutofit/>
          </a:bodyPr>
          <a:lstStyle/>
          <a:p>
            <a:r>
              <a:rPr lang="en-US" dirty="0"/>
              <a:t>Functional – Correctness</a:t>
            </a:r>
          </a:p>
          <a:p>
            <a:pPr lvl="1"/>
            <a:r>
              <a:rPr lang="en-US" dirty="0"/>
              <a:t>Failing tests?</a:t>
            </a:r>
          </a:p>
          <a:p>
            <a:pPr lvl="2"/>
            <a:r>
              <a:rPr lang="en-US" dirty="0"/>
              <a:t>Complexity in design – </a:t>
            </a:r>
            <a:r>
              <a:rPr lang="en-US" dirty="0">
                <a:latin typeface="Courier New" panose="02070309020205020404" pitchFamily="49" charset="0"/>
                <a:cs typeface="Courier New" panose="02070309020205020404" pitchFamily="49" charset="0"/>
              </a:rPr>
              <a:t>scoreboard</a:t>
            </a:r>
          </a:p>
          <a:p>
            <a:pPr lvl="2"/>
            <a:r>
              <a:rPr lang="en-US" dirty="0"/>
              <a:t>TLM ports – high impedance</a:t>
            </a:r>
          </a:p>
          <a:p>
            <a:pPr lvl="1"/>
            <a:r>
              <a:rPr lang="en-US" dirty="0"/>
              <a:t>Verbosity?</a:t>
            </a:r>
          </a:p>
        </p:txBody>
      </p:sp>
      <p:pic>
        <p:nvPicPr>
          <p:cNvPr id="1026" name="Picture 2">
            <a:extLst>
              <a:ext uri="{FF2B5EF4-FFF2-40B4-BE49-F238E27FC236}">
                <a16:creationId xmlns:a16="http://schemas.microsoft.com/office/drawing/2014/main" id="{1009CD69-8060-51F1-7D0C-D3119A23C1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0" t="23201" r="19504"/>
          <a:stretch/>
        </p:blipFill>
        <p:spPr bwMode="auto">
          <a:xfrm>
            <a:off x="4313304" y="3706250"/>
            <a:ext cx="3565392" cy="193244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E2CEE45A-9FA2-1519-7E6C-7965504B271F}"/>
              </a:ext>
            </a:extLst>
          </p:cNvPr>
          <p:cNvSpPr txBox="1">
            <a:spLocks/>
          </p:cNvSpPr>
          <p:nvPr/>
        </p:nvSpPr>
        <p:spPr>
          <a:xfrm>
            <a:off x="6096000" y="1523999"/>
            <a:ext cx="5257800" cy="1989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Functional – Coverage</a:t>
            </a:r>
          </a:p>
          <a:p>
            <a:pPr lvl="1"/>
            <a:r>
              <a:rPr lang="en-US" dirty="0"/>
              <a:t>Constrained Randomization?</a:t>
            </a:r>
          </a:p>
          <a:p>
            <a:pPr lvl="1"/>
            <a:r>
              <a:rPr lang="en-US" dirty="0"/>
              <a:t>Balance between diversity/determinism</a:t>
            </a:r>
          </a:p>
        </p:txBody>
      </p:sp>
    </p:spTree>
    <p:extLst>
      <p:ext uri="{BB962C8B-B14F-4D97-AF65-F5344CB8AC3E}">
        <p14:creationId xmlns:p14="http://schemas.microsoft.com/office/powerpoint/2010/main" val="22773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dissolv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ssolve">
                                      <p:cBhvr>
                                        <p:cTn id="23" dur="500"/>
                                        <p:tgtEl>
                                          <p:spTgt spid="3">
                                            <p:txEl>
                                              <p:pRg st="1" end="1"/>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dissolve">
                                      <p:cBhvr>
                                        <p:cTn id="26" dur="500"/>
                                        <p:tgtEl>
                                          <p:spTgt spid="3">
                                            <p:txEl>
                                              <p:pRg st="2" end="2"/>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dissolv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dissolv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dissolve">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dissolve">
                                      <p:cBhvr>
                                        <p:cTn id="4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9E604-F3AF-45AF-B206-6F4FD323CC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8DF326-05C8-C8D7-39E1-E26E52F4FE53}"/>
              </a:ext>
            </a:extLst>
          </p:cNvPr>
          <p:cNvSpPr>
            <a:spLocks noGrp="1"/>
          </p:cNvSpPr>
          <p:nvPr>
            <p:ph type="title"/>
          </p:nvPr>
        </p:nvSpPr>
        <p:spPr/>
        <p:txBody>
          <a:bodyPr/>
          <a:lstStyle/>
          <a:p>
            <a:r>
              <a:rPr lang="en-US" dirty="0"/>
              <a:t>Conclusion – Key takeaways</a:t>
            </a:r>
          </a:p>
        </p:txBody>
      </p:sp>
      <p:sp>
        <p:nvSpPr>
          <p:cNvPr id="3" name="Content Placeholder 2">
            <a:extLst>
              <a:ext uri="{FF2B5EF4-FFF2-40B4-BE49-F238E27FC236}">
                <a16:creationId xmlns:a16="http://schemas.microsoft.com/office/drawing/2014/main" id="{D2875463-8D19-9025-5F8A-336506CCC8F0}"/>
              </a:ext>
            </a:extLst>
          </p:cNvPr>
          <p:cNvSpPr>
            <a:spLocks noGrp="1"/>
          </p:cNvSpPr>
          <p:nvPr>
            <p:ph idx="1"/>
          </p:nvPr>
        </p:nvSpPr>
        <p:spPr>
          <a:xfrm>
            <a:off x="838200" y="1524000"/>
            <a:ext cx="10515600" cy="3310759"/>
          </a:xfrm>
        </p:spPr>
        <p:txBody>
          <a:bodyPr>
            <a:normAutofit/>
          </a:bodyPr>
          <a:lstStyle/>
          <a:p>
            <a:r>
              <a:rPr lang="en-US" dirty="0"/>
              <a:t>Prompt Engineering</a:t>
            </a:r>
          </a:p>
          <a:p>
            <a:r>
              <a:rPr lang="en-US" dirty="0"/>
              <a:t>Larger context window == Better performance</a:t>
            </a:r>
          </a:p>
          <a:p>
            <a:r>
              <a:rPr lang="en-US" dirty="0"/>
              <a:t>UVM/SystemVerilog specific LLM training needed</a:t>
            </a:r>
          </a:p>
          <a:p>
            <a:pPr lvl="1"/>
            <a:r>
              <a:rPr lang="en-US" dirty="0"/>
              <a:t>Do not forget about HDL designs during training</a:t>
            </a:r>
          </a:p>
          <a:p>
            <a:pPr lvl="1"/>
            <a:endParaRPr lang="en-US" dirty="0"/>
          </a:p>
          <a:p>
            <a:r>
              <a:rPr lang="en-US" dirty="0"/>
              <a:t>LLMs are not truly intelligent</a:t>
            </a:r>
          </a:p>
        </p:txBody>
      </p:sp>
    </p:spTree>
    <p:extLst>
      <p:ext uri="{BB962C8B-B14F-4D97-AF65-F5344CB8AC3E}">
        <p14:creationId xmlns:p14="http://schemas.microsoft.com/office/powerpoint/2010/main" val="413283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E353-0BBE-4076-897D-58D4D1B420E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BDF6E2F-DA84-4450-AEC7-2E972F9B12B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As promised								Open-Source</a:t>
            </a:r>
          </a:p>
          <a:p>
            <a:pPr marL="0" indent="0">
              <a:buNone/>
            </a:pPr>
            <a:endParaRPr lang="en-US" dirty="0"/>
          </a:p>
        </p:txBody>
      </p:sp>
      <p:pic>
        <p:nvPicPr>
          <p:cNvPr id="4098" name="Picture 2" descr="Legal License Mit Vector SVG Icon - SVG ...">
            <a:extLst>
              <a:ext uri="{FF2B5EF4-FFF2-40B4-BE49-F238E27FC236}">
                <a16:creationId xmlns:a16="http://schemas.microsoft.com/office/drawing/2014/main" id="{B453EA9B-75DD-FA31-4C5E-8529C64D95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0" t="18381" r="5810" b="18229"/>
          <a:stretch/>
        </p:blipFill>
        <p:spPr bwMode="auto">
          <a:xfrm>
            <a:off x="5647508" y="5165263"/>
            <a:ext cx="896983" cy="6433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8B1D1F7-FAB8-E886-41BC-1ACB883C87C9}"/>
              </a:ext>
            </a:extLst>
          </p:cNvPr>
          <p:cNvPicPr>
            <a:picLocks noChangeAspect="1"/>
          </p:cNvPicPr>
          <p:nvPr/>
        </p:nvPicPr>
        <p:blipFill>
          <a:blip r:embed="rId4"/>
          <a:stretch>
            <a:fillRect/>
          </a:stretch>
        </p:blipFill>
        <p:spPr>
          <a:xfrm>
            <a:off x="4285420" y="1409169"/>
            <a:ext cx="3621157" cy="3621157"/>
          </a:xfrm>
          <a:prstGeom prst="rect">
            <a:avLst/>
          </a:prstGeom>
        </p:spPr>
      </p:pic>
    </p:spTree>
    <p:extLst>
      <p:ext uri="{BB962C8B-B14F-4D97-AF65-F5344CB8AC3E}">
        <p14:creationId xmlns:p14="http://schemas.microsoft.com/office/powerpoint/2010/main" val="25938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dissolve">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EB6B3-C9BE-D2DA-0376-50980E5AD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4B8F9-15AD-5D30-BC68-96BBECD5C6E7}"/>
              </a:ext>
            </a:extLst>
          </p:cNvPr>
          <p:cNvSpPr>
            <a:spLocks noGrp="1"/>
          </p:cNvSpPr>
          <p:nvPr>
            <p:ph type="title"/>
          </p:nvPr>
        </p:nvSpPr>
        <p:spPr>
          <a:xfrm>
            <a:off x="838200" y="2766218"/>
            <a:ext cx="10515600" cy="1325563"/>
          </a:xfrm>
        </p:spPr>
        <p:txBody>
          <a:bodyPr/>
          <a:lstStyle/>
          <a:p>
            <a:pPr algn="ctr"/>
            <a:r>
              <a:rPr lang="en-US" dirty="0"/>
              <a:t>Yet another paper that uses AI……</a:t>
            </a:r>
          </a:p>
        </p:txBody>
      </p:sp>
    </p:spTree>
    <p:extLst>
      <p:ext uri="{BB962C8B-B14F-4D97-AF65-F5344CB8AC3E}">
        <p14:creationId xmlns:p14="http://schemas.microsoft.com/office/powerpoint/2010/main" val="20953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E63D-DADD-4584-AD32-3AB50A4B37DD}"/>
              </a:ext>
            </a:extLst>
          </p:cNvPr>
          <p:cNvSpPr>
            <a:spLocks noGrp="1"/>
          </p:cNvSpPr>
          <p:nvPr>
            <p:ph type="title"/>
          </p:nvPr>
        </p:nvSpPr>
        <p:spPr/>
        <p:txBody>
          <a:bodyPr/>
          <a:lstStyle/>
          <a:p>
            <a:r>
              <a:rPr lang="en-US" dirty="0" err="1"/>
              <a:t>Verif</a:t>
            </a:r>
            <a:endParaRPr lang="en-US" dirty="0"/>
          </a:p>
        </p:txBody>
      </p:sp>
      <p:sp>
        <p:nvSpPr>
          <p:cNvPr id="3" name="Content Placeholder 2">
            <a:extLst>
              <a:ext uri="{FF2B5EF4-FFF2-40B4-BE49-F238E27FC236}">
                <a16:creationId xmlns:a16="http://schemas.microsoft.com/office/drawing/2014/main" id="{FA86E458-DAD5-45AE-8A01-0FF262651764}"/>
              </a:ext>
            </a:extLst>
          </p:cNvPr>
          <p:cNvSpPr>
            <a:spLocks noGrp="1"/>
          </p:cNvSpPr>
          <p:nvPr>
            <p:ph idx="1"/>
          </p:nvPr>
        </p:nvSpPr>
        <p:spPr>
          <a:xfrm>
            <a:off x="838200" y="1524000"/>
            <a:ext cx="10515600" cy="3749965"/>
          </a:xfrm>
        </p:spPr>
        <p:txBody>
          <a:bodyPr>
            <a:normAutofit/>
          </a:bodyPr>
          <a:lstStyle/>
          <a:p>
            <a:r>
              <a:rPr lang="en-US" dirty="0"/>
              <a:t>UVM Based verification</a:t>
            </a:r>
          </a:p>
          <a:p>
            <a:r>
              <a:rPr lang="en-US" dirty="0"/>
              <a:t>Components Generated</a:t>
            </a:r>
          </a:p>
          <a:p>
            <a:r>
              <a:rPr lang="en-US" dirty="0"/>
              <a:t>DUT – Verified</a:t>
            </a:r>
            <a:r>
              <a:rPr lang="en-US" baseline="30000" dirty="0"/>
              <a:t>?</a:t>
            </a:r>
            <a:r>
              <a:rPr lang="en-US" dirty="0"/>
              <a:t> RTL designs taken from RTTLLM </a:t>
            </a:r>
            <a:r>
              <a:rPr lang="en-US" baseline="30000" dirty="0"/>
              <a:t>[1]</a:t>
            </a:r>
          </a:p>
          <a:p>
            <a:pPr lvl="1"/>
            <a:r>
              <a:rPr lang="en-US" dirty="0">
                <a:latin typeface="Courier New" panose="02070309020205020404" pitchFamily="49" charset="0"/>
                <a:cs typeface="Courier New" panose="02070309020205020404" pitchFamily="49" charset="0"/>
              </a:rPr>
              <a:t>adder_8bit </a:t>
            </a:r>
          </a:p>
          <a:p>
            <a:pPr lvl="1"/>
            <a:r>
              <a:rPr lang="en-US" dirty="0">
                <a:latin typeface="Courier New" panose="02070309020205020404" pitchFamily="49" charset="0"/>
                <a:cs typeface="Courier New" panose="02070309020205020404" pitchFamily="49" charset="0"/>
              </a:rPr>
              <a:t>adder_16bit </a:t>
            </a:r>
          </a:p>
          <a:p>
            <a:pPr lvl="1"/>
            <a:r>
              <a:rPr lang="en-US" dirty="0" err="1">
                <a:latin typeface="Courier New" panose="02070309020205020404" pitchFamily="49" charset="0"/>
                <a:cs typeface="Courier New" panose="02070309020205020404" pitchFamily="49" charset="0"/>
              </a:rPr>
              <a:t>accu</a:t>
            </a:r>
            <a:r>
              <a:rPr lang="en-US" dirty="0">
                <a:latin typeface="Courier New" panose="02070309020205020404" pitchFamily="49" charset="0"/>
                <a:cs typeface="Courier New" panose="02070309020205020404" pitchFamily="49" charset="0"/>
              </a:rPr>
              <a:t> </a:t>
            </a:r>
          </a:p>
          <a:p>
            <a:pPr lvl="1"/>
            <a:r>
              <a:rPr lang="en-US" dirty="0" err="1">
                <a:latin typeface="Courier New" panose="02070309020205020404" pitchFamily="49" charset="0"/>
                <a:cs typeface="Courier New" panose="02070309020205020404" pitchFamily="49" charset="0"/>
              </a:rPr>
              <a:t>fsm</a:t>
            </a:r>
            <a:r>
              <a:rPr lang="en-US" dirty="0">
                <a:latin typeface="Courier New" panose="02070309020205020404" pitchFamily="49" charset="0"/>
                <a:cs typeface="Courier New" panose="02070309020205020404" pitchFamily="49" charset="0"/>
              </a:rPr>
              <a:t> </a:t>
            </a:r>
          </a:p>
          <a:p>
            <a:pPr lvl="1"/>
            <a:r>
              <a:rPr lang="en-US" dirty="0">
                <a:latin typeface="Courier New" panose="02070309020205020404" pitchFamily="49" charset="0"/>
                <a:cs typeface="Courier New" panose="02070309020205020404" pitchFamily="49" charset="0"/>
              </a:rPr>
              <a:t>alu</a:t>
            </a:r>
            <a:r>
              <a:rPr lang="en-US" dirty="0"/>
              <a:t> </a:t>
            </a:r>
          </a:p>
        </p:txBody>
      </p:sp>
      <p:sp>
        <p:nvSpPr>
          <p:cNvPr id="4" name="TextBox 3">
            <a:extLst>
              <a:ext uri="{FF2B5EF4-FFF2-40B4-BE49-F238E27FC236}">
                <a16:creationId xmlns:a16="http://schemas.microsoft.com/office/drawing/2014/main" id="{2CD5286E-2673-28BA-6694-F98289B5A070}"/>
              </a:ext>
            </a:extLst>
          </p:cNvPr>
          <p:cNvSpPr txBox="1"/>
          <p:nvPr/>
        </p:nvSpPr>
        <p:spPr>
          <a:xfrm>
            <a:off x="342323" y="5360553"/>
            <a:ext cx="11507354" cy="461665"/>
          </a:xfrm>
          <a:prstGeom prst="rect">
            <a:avLst/>
          </a:prstGeom>
          <a:noFill/>
        </p:spPr>
        <p:txBody>
          <a:bodyPr wrap="square" rtlCol="0">
            <a:spAutoFit/>
          </a:bodyPr>
          <a:lstStyle/>
          <a:p>
            <a:r>
              <a:rPr lang="en-US" sz="1200" dirty="0">
                <a:effectLst/>
                <a:latin typeface="Helvetica" pitchFamily="2" charset="0"/>
              </a:rPr>
              <a:t>[1] </a:t>
            </a:r>
            <a:r>
              <a:rPr lang="en-US" sz="1200" i="1" dirty="0">
                <a:effectLst/>
                <a:latin typeface="Helvetica" pitchFamily="2" charset="0"/>
              </a:rPr>
              <a:t>L. Yao, L. Shang, Z. </a:t>
            </a:r>
            <a:r>
              <a:rPr lang="en-US" sz="1200" i="1" dirty="0" err="1">
                <a:effectLst/>
                <a:latin typeface="Helvetica" pitchFamily="2" charset="0"/>
              </a:rPr>
              <a:t>Qijun</a:t>
            </a:r>
            <a:r>
              <a:rPr lang="en-US" sz="1200" i="1" dirty="0">
                <a:effectLst/>
                <a:latin typeface="Helvetica" pitchFamily="2" charset="0"/>
              </a:rPr>
              <a:t>, and X. </a:t>
            </a:r>
            <a:r>
              <a:rPr lang="en-US" sz="1200" i="1" dirty="0" err="1">
                <a:effectLst/>
                <a:latin typeface="Helvetica" pitchFamily="2" charset="0"/>
              </a:rPr>
              <a:t>Zhiyao</a:t>
            </a:r>
            <a:r>
              <a:rPr lang="en-US" sz="1200" i="1" dirty="0">
                <a:effectLst/>
                <a:latin typeface="Helvetica" pitchFamily="2" charset="0"/>
              </a:rPr>
              <a:t>, “RTLLM: An open-source benchmark for design RTL generation with large language model,” Asia and South Pacific Design Automation Conference (ASP-DAC), 2024.</a:t>
            </a:r>
            <a:endParaRPr lang="en-US" dirty="0"/>
          </a:p>
        </p:txBody>
      </p:sp>
      <p:pic>
        <p:nvPicPr>
          <p:cNvPr id="6" name="Picture 5" descr="A diagram of a software&#10;&#10;AI-generated content may be incorrect.">
            <a:extLst>
              <a:ext uri="{FF2B5EF4-FFF2-40B4-BE49-F238E27FC236}">
                <a16:creationId xmlns:a16="http://schemas.microsoft.com/office/drawing/2014/main" id="{9669D2BA-E647-CC35-889F-B21213D2C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5685" y="1584667"/>
            <a:ext cx="3628629" cy="3628629"/>
          </a:xfrm>
          <a:prstGeom prst="rect">
            <a:avLst/>
          </a:prstGeom>
        </p:spPr>
      </p:pic>
    </p:spTree>
    <p:extLst>
      <p:ext uri="{BB962C8B-B14F-4D97-AF65-F5344CB8AC3E}">
        <p14:creationId xmlns:p14="http://schemas.microsoft.com/office/powerpoint/2010/main" val="258599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dissolve">
                                      <p:cBhvr>
                                        <p:cTn id="33" dur="500"/>
                                        <p:tgtEl>
                                          <p:spTgt spid="3">
                                            <p:txEl>
                                              <p:pRg st="3" end="3"/>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dissolve">
                                      <p:cBhvr>
                                        <p:cTn id="36" dur="500"/>
                                        <p:tgtEl>
                                          <p:spTgt spid="3">
                                            <p:txEl>
                                              <p:pRg st="4" end="4"/>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dissolve">
                                      <p:cBhvr>
                                        <p:cTn id="39" dur="500"/>
                                        <p:tgtEl>
                                          <p:spTgt spid="3">
                                            <p:txEl>
                                              <p:pRg st="5" end="5"/>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dissolv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FB826-048C-4DFD-0146-59DF0DD92D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9AFDF-3F00-D4A2-C021-1FB5BC240FDB}"/>
              </a:ext>
            </a:extLst>
          </p:cNvPr>
          <p:cNvSpPr>
            <a:spLocks noGrp="1"/>
          </p:cNvSpPr>
          <p:nvPr>
            <p:ph type="title"/>
          </p:nvPr>
        </p:nvSpPr>
        <p:spPr/>
        <p:txBody>
          <a:bodyPr/>
          <a:lstStyle/>
          <a:p>
            <a:r>
              <a:rPr lang="en-US" dirty="0"/>
              <a:t>LLM – Large </a:t>
            </a:r>
            <a:r>
              <a:rPr lang="kn-IN" sz="1600" dirty="0"/>
              <a:t>ಭಾಷೆ</a:t>
            </a:r>
            <a:r>
              <a:rPr lang="en-US" sz="1600" dirty="0"/>
              <a:t> Model</a:t>
            </a:r>
            <a:endParaRPr lang="en-US" dirty="0"/>
          </a:p>
        </p:txBody>
      </p:sp>
      <p:sp>
        <p:nvSpPr>
          <p:cNvPr id="3" name="Content Placeholder 2">
            <a:extLst>
              <a:ext uri="{FF2B5EF4-FFF2-40B4-BE49-F238E27FC236}">
                <a16:creationId xmlns:a16="http://schemas.microsoft.com/office/drawing/2014/main" id="{84AD1FF5-6865-0E47-0725-77FA8FBCD6A9}"/>
              </a:ext>
            </a:extLst>
          </p:cNvPr>
          <p:cNvSpPr>
            <a:spLocks noGrp="1"/>
          </p:cNvSpPr>
          <p:nvPr>
            <p:ph idx="1"/>
          </p:nvPr>
        </p:nvSpPr>
        <p:spPr>
          <a:xfrm>
            <a:off x="838200" y="1524000"/>
            <a:ext cx="10515600" cy="3971636"/>
          </a:xfrm>
        </p:spPr>
        <p:txBody>
          <a:bodyPr>
            <a:normAutofit lnSpcReduction="10000"/>
          </a:bodyPr>
          <a:lstStyle/>
          <a:p>
            <a:r>
              <a:rPr lang="en-US" dirty="0"/>
              <a:t>How do we choose an LLM?</a:t>
            </a:r>
          </a:p>
          <a:p>
            <a:pPr lvl="1"/>
            <a:r>
              <a:rPr lang="en-US" dirty="0"/>
              <a:t>License</a:t>
            </a:r>
          </a:p>
          <a:p>
            <a:pPr lvl="1"/>
            <a:r>
              <a:rPr lang="en-US" dirty="0"/>
              <a:t>Cost (US $/1M tokens)</a:t>
            </a:r>
          </a:p>
          <a:p>
            <a:pPr lvl="1"/>
            <a:r>
              <a:rPr lang="en-US" dirty="0"/>
              <a:t>No. of Parameters</a:t>
            </a:r>
          </a:p>
          <a:p>
            <a:pPr lvl="1"/>
            <a:r>
              <a:rPr lang="en-US" dirty="0"/>
              <a:t>Computation Requirements</a:t>
            </a:r>
          </a:p>
          <a:p>
            <a:pPr lvl="1"/>
            <a:r>
              <a:rPr lang="en-US" dirty="0"/>
              <a:t>Context Window, Quantization, Latency etc.…</a:t>
            </a:r>
          </a:p>
          <a:p>
            <a:r>
              <a:rPr lang="en-US" dirty="0"/>
              <a:t>The chosen ones</a:t>
            </a:r>
          </a:p>
          <a:p>
            <a:pPr lvl="1"/>
            <a:r>
              <a:rPr lang="en-US" dirty="0"/>
              <a:t>                  – ChatGPT-4o</a:t>
            </a:r>
          </a:p>
          <a:p>
            <a:pPr lvl="1"/>
            <a:r>
              <a:rPr lang="en-US" dirty="0"/>
              <a:t>                – Gemini 1.5 Pro</a:t>
            </a:r>
          </a:p>
          <a:p>
            <a:pPr lvl="1"/>
            <a:r>
              <a:rPr lang="en-US" dirty="0"/>
              <a:t>                 – Llama3.2</a:t>
            </a:r>
          </a:p>
        </p:txBody>
      </p:sp>
      <p:pic>
        <p:nvPicPr>
          <p:cNvPr id="7" name="Picture 6">
            <a:extLst>
              <a:ext uri="{FF2B5EF4-FFF2-40B4-BE49-F238E27FC236}">
                <a16:creationId xmlns:a16="http://schemas.microsoft.com/office/drawing/2014/main" id="{28696368-CC2B-7B9E-F23B-20ABF362C435}"/>
              </a:ext>
            </a:extLst>
          </p:cNvPr>
          <p:cNvPicPr>
            <a:picLocks noChangeAspect="1"/>
          </p:cNvPicPr>
          <p:nvPr/>
        </p:nvPicPr>
        <p:blipFill>
          <a:blip r:embed="rId3"/>
          <a:stretch>
            <a:fillRect/>
          </a:stretch>
        </p:blipFill>
        <p:spPr>
          <a:xfrm>
            <a:off x="1466273" y="4909126"/>
            <a:ext cx="1350818" cy="315191"/>
          </a:xfrm>
          <a:prstGeom prst="rect">
            <a:avLst/>
          </a:prstGeom>
        </p:spPr>
      </p:pic>
      <p:pic>
        <p:nvPicPr>
          <p:cNvPr id="9" name="Picture 8">
            <a:extLst>
              <a:ext uri="{FF2B5EF4-FFF2-40B4-BE49-F238E27FC236}">
                <a16:creationId xmlns:a16="http://schemas.microsoft.com/office/drawing/2014/main" id="{B043DCAD-5A10-DA25-47EA-B91260EA600A}"/>
              </a:ext>
            </a:extLst>
          </p:cNvPr>
          <p:cNvPicPr>
            <a:picLocks noChangeAspect="1"/>
          </p:cNvPicPr>
          <p:nvPr/>
        </p:nvPicPr>
        <p:blipFill>
          <a:blip r:embed="rId4"/>
          <a:stretch>
            <a:fillRect/>
          </a:stretch>
        </p:blipFill>
        <p:spPr>
          <a:xfrm>
            <a:off x="1622645" y="4200956"/>
            <a:ext cx="1167377" cy="315192"/>
          </a:xfrm>
          <a:prstGeom prst="rect">
            <a:avLst/>
          </a:prstGeom>
        </p:spPr>
      </p:pic>
      <p:pic>
        <p:nvPicPr>
          <p:cNvPr id="11" name="Picture 10">
            <a:extLst>
              <a:ext uri="{FF2B5EF4-FFF2-40B4-BE49-F238E27FC236}">
                <a16:creationId xmlns:a16="http://schemas.microsoft.com/office/drawing/2014/main" id="{CAF208EC-54A0-38B5-092D-49CF6BA9D2DB}"/>
              </a:ext>
            </a:extLst>
          </p:cNvPr>
          <p:cNvPicPr>
            <a:picLocks noChangeAspect="1"/>
          </p:cNvPicPr>
          <p:nvPr/>
        </p:nvPicPr>
        <p:blipFill>
          <a:blip r:embed="rId5"/>
          <a:stretch>
            <a:fillRect/>
          </a:stretch>
        </p:blipFill>
        <p:spPr>
          <a:xfrm>
            <a:off x="1622645" y="4556417"/>
            <a:ext cx="974814" cy="315190"/>
          </a:xfrm>
          <a:prstGeom prst="rect">
            <a:avLst/>
          </a:prstGeom>
        </p:spPr>
      </p:pic>
      <p:pic>
        <p:nvPicPr>
          <p:cNvPr id="1032" name="Picture 8" descr="Which LLM to Choose: 12 key aspects to consider building AI solutions">
            <a:extLst>
              <a:ext uri="{FF2B5EF4-FFF2-40B4-BE49-F238E27FC236}">
                <a16:creationId xmlns:a16="http://schemas.microsoft.com/office/drawing/2014/main" id="{BB26627B-3957-E4DB-AE24-DCAF052503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5749" y="3848450"/>
            <a:ext cx="2697018" cy="14159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st saving - Free business and finance icons">
            <a:extLst>
              <a:ext uri="{FF2B5EF4-FFF2-40B4-BE49-F238E27FC236}">
                <a16:creationId xmlns:a16="http://schemas.microsoft.com/office/drawing/2014/main" id="{D5D877E8-CAF7-D79E-0167-31A8360FD4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7958" y="1742082"/>
            <a:ext cx="779670" cy="7796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icense agreement Generic gradient outline icon | Freepik">
            <a:extLst>
              <a:ext uri="{FF2B5EF4-FFF2-40B4-BE49-F238E27FC236}">
                <a16:creationId xmlns:a16="http://schemas.microsoft.com/office/drawing/2014/main" id="{4991A9FE-E593-4722-70CB-2385A68DFB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2817" y="1524000"/>
            <a:ext cx="779670" cy="77967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98F24F7F-BA85-2A3A-1BC7-31D49FF7A8BF}"/>
              </a:ext>
            </a:extLst>
          </p:cNvPr>
          <p:cNvGrpSpPr/>
          <p:nvPr/>
        </p:nvGrpSpPr>
        <p:grpSpPr>
          <a:xfrm>
            <a:off x="9433099" y="2303670"/>
            <a:ext cx="932071" cy="932071"/>
            <a:chOff x="9433099" y="2303670"/>
            <a:chExt cx="932071" cy="932071"/>
          </a:xfrm>
        </p:grpSpPr>
        <p:pic>
          <p:nvPicPr>
            <p:cNvPr id="5130" name="Picture 10" descr="Gpu - Free computer icons">
              <a:extLst>
                <a:ext uri="{FF2B5EF4-FFF2-40B4-BE49-F238E27FC236}">
                  <a16:creationId xmlns:a16="http://schemas.microsoft.com/office/drawing/2014/main" id="{E67C6628-2CD8-64EB-03F4-674F29A21F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3099" y="2303670"/>
              <a:ext cx="779671" cy="7796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Gpu - Free computer icons">
              <a:extLst>
                <a:ext uri="{FF2B5EF4-FFF2-40B4-BE49-F238E27FC236}">
                  <a16:creationId xmlns:a16="http://schemas.microsoft.com/office/drawing/2014/main" id="{3B52930F-E191-F1FE-CABD-A15EB5EF61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5499" y="2456070"/>
              <a:ext cx="779671" cy="7796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184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dissolve">
                                      <p:cBhvr>
                                        <p:cTn id="20" dur="500"/>
                                        <p:tgtEl>
                                          <p:spTgt spid="512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5124"/>
                                        </p:tgtEl>
                                        <p:attrNameLst>
                                          <p:attrName>style.visibility</p:attrName>
                                        </p:attrNameLst>
                                      </p:cBhvr>
                                      <p:to>
                                        <p:strVal val="visible"/>
                                      </p:to>
                                    </p:set>
                                    <p:animEffect transition="in" filter="dissolve">
                                      <p:cBhvr>
                                        <p:cTn id="28" dur="500"/>
                                        <p:tgtEl>
                                          <p:spTgt spid="512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dissolv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dissolve">
                                      <p:cBhvr>
                                        <p:cTn id="38" dur="500"/>
                                        <p:tgtEl>
                                          <p:spTgt spid="3">
                                            <p:txEl>
                                              <p:pRg st="4" end="4"/>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dissolve">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dissolv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dissolve">
                                      <p:cBhvr>
                                        <p:cTn id="56" dur="500"/>
                                        <p:tgtEl>
                                          <p:spTgt spid="3">
                                            <p:txEl>
                                              <p:pRg st="7" end="7"/>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par>
                                <p:cTn id="60" presetID="9" presetClass="entr" presetSubtype="0" fill="hold"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dissolve">
                                      <p:cBhvr>
                                        <p:cTn id="62" dur="500"/>
                                        <p:tgtEl>
                                          <p:spTgt spid="3">
                                            <p:txEl>
                                              <p:pRg st="8" end="8"/>
                                            </p:txEl>
                                          </p:spTgt>
                                        </p:tgtEl>
                                      </p:cBhvr>
                                    </p:animEffect>
                                  </p:childTnLst>
                                </p:cTn>
                              </p:par>
                              <p:par>
                                <p:cTn id="63" presetID="9"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dissolve">
                                      <p:cBhvr>
                                        <p:cTn id="65" dur="500"/>
                                        <p:tgtEl>
                                          <p:spTgt spid="11"/>
                                        </p:tgtEl>
                                      </p:cBhvr>
                                    </p:animEffect>
                                  </p:childTnLst>
                                </p:cTn>
                              </p:par>
                              <p:par>
                                <p:cTn id="66" presetID="9" presetClass="entr" presetSubtype="0" fill="hold"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dissolve">
                                      <p:cBhvr>
                                        <p:cTn id="68" dur="500"/>
                                        <p:tgtEl>
                                          <p:spTgt spid="3">
                                            <p:txEl>
                                              <p:pRg st="9" end="9"/>
                                            </p:txEl>
                                          </p:spTgt>
                                        </p:tgtEl>
                                      </p:cBhvr>
                                    </p:animEffect>
                                  </p:childTnLst>
                                </p:cTn>
                              </p:par>
                              <p:par>
                                <p:cTn id="69" presetID="9" presetClass="entr" presetSubtype="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dissolve">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1032"/>
                                        </p:tgtEl>
                                        <p:attrNameLst>
                                          <p:attrName>style.visibility</p:attrName>
                                        </p:attrNameLst>
                                      </p:cBhvr>
                                      <p:to>
                                        <p:strVal val="visible"/>
                                      </p:to>
                                    </p:set>
                                    <p:animEffect transition="in" filter="dissolve">
                                      <p:cBhvr>
                                        <p:cTn id="76"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180D2-E1E1-8F6B-64C0-279955289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5D89A1-FB9E-BE56-6337-E7CF8BB8007D}"/>
              </a:ext>
            </a:extLst>
          </p:cNvPr>
          <p:cNvSpPr>
            <a:spLocks noGrp="1"/>
          </p:cNvSpPr>
          <p:nvPr>
            <p:ph type="title"/>
          </p:nvPr>
        </p:nvSpPr>
        <p:spPr/>
        <p:txBody>
          <a:bodyPr/>
          <a:lstStyle/>
          <a:p>
            <a:r>
              <a:rPr lang="en-US" dirty="0"/>
              <a:t>Bench</a:t>
            </a:r>
          </a:p>
        </p:txBody>
      </p:sp>
      <p:sp>
        <p:nvSpPr>
          <p:cNvPr id="3" name="Content Placeholder 2">
            <a:extLst>
              <a:ext uri="{FF2B5EF4-FFF2-40B4-BE49-F238E27FC236}">
                <a16:creationId xmlns:a16="http://schemas.microsoft.com/office/drawing/2014/main" id="{1C15F06E-0E7F-9242-ABF6-C6CA26D8553D}"/>
              </a:ext>
            </a:extLst>
          </p:cNvPr>
          <p:cNvSpPr>
            <a:spLocks noGrp="1"/>
          </p:cNvSpPr>
          <p:nvPr>
            <p:ph idx="1"/>
          </p:nvPr>
        </p:nvSpPr>
        <p:spPr>
          <a:xfrm>
            <a:off x="838200" y="1524000"/>
            <a:ext cx="10515600" cy="3749965"/>
          </a:xfrm>
        </p:spPr>
        <p:txBody>
          <a:bodyPr/>
          <a:lstStyle/>
          <a:p>
            <a:r>
              <a:rPr lang="en-US" dirty="0"/>
              <a:t>Compilation-Simulation (Synopsys VCS®)</a:t>
            </a:r>
          </a:p>
          <a:p>
            <a:pPr lvl="1"/>
            <a:r>
              <a:rPr lang="en-US" dirty="0"/>
              <a:t>Success/Fail</a:t>
            </a:r>
          </a:p>
          <a:p>
            <a:r>
              <a:rPr lang="en-US" dirty="0"/>
              <a:t>Coverage Metrics</a:t>
            </a:r>
          </a:p>
          <a:p>
            <a:pPr lvl="1"/>
            <a:r>
              <a:rPr lang="en-US" dirty="0"/>
              <a:t>Line, Conditional, Toggle, FSM, Branch, Group</a:t>
            </a:r>
          </a:p>
          <a:p>
            <a:pPr lvl="1"/>
            <a:r>
              <a:rPr lang="en-US" dirty="0"/>
              <a:t>No Assertion</a:t>
            </a:r>
            <a:r>
              <a:rPr lang="en-US" baseline="30000" dirty="0"/>
              <a:t>*</a:t>
            </a:r>
          </a:p>
          <a:p>
            <a:r>
              <a:rPr lang="en-US" dirty="0"/>
              <a:t>Lint Check (Synopsys Euclide®)</a:t>
            </a:r>
          </a:p>
          <a:p>
            <a:pPr lvl="1"/>
            <a:r>
              <a:rPr lang="en-US" dirty="0"/>
              <a:t>Code Quality, Industry Standards</a:t>
            </a:r>
          </a:p>
          <a:p>
            <a:pPr lvl="1"/>
            <a:r>
              <a:rPr lang="en-US" dirty="0"/>
              <a:t>Errors/Warnings</a:t>
            </a:r>
          </a:p>
        </p:txBody>
      </p:sp>
      <p:pic>
        <p:nvPicPr>
          <p:cNvPr id="4" name="Picture 3">
            <a:extLst>
              <a:ext uri="{FF2B5EF4-FFF2-40B4-BE49-F238E27FC236}">
                <a16:creationId xmlns:a16="http://schemas.microsoft.com/office/drawing/2014/main" id="{4E507952-210E-E4E0-8070-3BA96FC6242A}"/>
              </a:ext>
            </a:extLst>
          </p:cNvPr>
          <p:cNvPicPr>
            <a:picLocks noChangeAspect="1"/>
          </p:cNvPicPr>
          <p:nvPr/>
        </p:nvPicPr>
        <p:blipFill>
          <a:blip r:embed="rId3"/>
          <a:stretch>
            <a:fillRect/>
          </a:stretch>
        </p:blipFill>
        <p:spPr>
          <a:xfrm>
            <a:off x="8303678" y="1416137"/>
            <a:ext cx="2030130" cy="978720"/>
          </a:xfrm>
          <a:prstGeom prst="rect">
            <a:avLst/>
          </a:prstGeom>
        </p:spPr>
      </p:pic>
      <p:pic>
        <p:nvPicPr>
          <p:cNvPr id="5" name="Picture 4">
            <a:extLst>
              <a:ext uri="{FF2B5EF4-FFF2-40B4-BE49-F238E27FC236}">
                <a16:creationId xmlns:a16="http://schemas.microsoft.com/office/drawing/2014/main" id="{C3A1D14A-89CE-52C9-DFCF-45A9279C3633}"/>
              </a:ext>
            </a:extLst>
          </p:cNvPr>
          <p:cNvPicPr>
            <a:picLocks noChangeAspect="1"/>
          </p:cNvPicPr>
          <p:nvPr/>
        </p:nvPicPr>
        <p:blipFill>
          <a:blip r:embed="rId4"/>
          <a:stretch>
            <a:fillRect/>
          </a:stretch>
        </p:blipFill>
        <p:spPr>
          <a:xfrm>
            <a:off x="7586309" y="2893948"/>
            <a:ext cx="3464868" cy="1569196"/>
          </a:xfrm>
          <a:prstGeom prst="rect">
            <a:avLst/>
          </a:prstGeom>
        </p:spPr>
      </p:pic>
    </p:spTree>
    <p:extLst>
      <p:ext uri="{BB962C8B-B14F-4D97-AF65-F5344CB8AC3E}">
        <p14:creationId xmlns:p14="http://schemas.microsoft.com/office/powerpoint/2010/main" val="182934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dissolve">
                                      <p:cBhvr>
                                        <p:cTn id="39" dur="500"/>
                                        <p:tgtEl>
                                          <p:spTgt spid="3">
                                            <p:txEl>
                                              <p:pRg st="5" end="5"/>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dissolv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D1AB-CD47-1E14-F92F-3F54F4EE479E}"/>
              </a:ext>
            </a:extLst>
          </p:cNvPr>
          <p:cNvSpPr>
            <a:spLocks noGrp="1"/>
          </p:cNvSpPr>
          <p:nvPr>
            <p:ph type="title"/>
          </p:nvPr>
        </p:nvSpPr>
        <p:spPr>
          <a:xfrm>
            <a:off x="838200" y="365125"/>
            <a:ext cx="4600699" cy="1325563"/>
          </a:xfrm>
        </p:spPr>
        <p:txBody>
          <a:bodyPr/>
          <a:lstStyle/>
          <a:p>
            <a:r>
              <a:rPr lang="en-US" dirty="0"/>
              <a:t>Experimental Setup</a:t>
            </a:r>
          </a:p>
        </p:txBody>
      </p:sp>
      <p:sp>
        <p:nvSpPr>
          <p:cNvPr id="3" name="Content Placeholder 2">
            <a:extLst>
              <a:ext uri="{FF2B5EF4-FFF2-40B4-BE49-F238E27FC236}">
                <a16:creationId xmlns:a16="http://schemas.microsoft.com/office/drawing/2014/main" id="{A8AABF68-9662-815C-FBED-BBABB3DC4434}"/>
              </a:ext>
            </a:extLst>
          </p:cNvPr>
          <p:cNvSpPr>
            <a:spLocks noGrp="1"/>
          </p:cNvSpPr>
          <p:nvPr>
            <p:ph idx="1"/>
          </p:nvPr>
        </p:nvSpPr>
        <p:spPr>
          <a:xfrm>
            <a:off x="838200" y="1825625"/>
            <a:ext cx="10515600" cy="3524973"/>
          </a:xfrm>
        </p:spPr>
        <p:txBody>
          <a:bodyPr>
            <a:normAutofit/>
          </a:bodyPr>
          <a:lstStyle/>
          <a:p>
            <a:r>
              <a:rPr lang="en-US" dirty="0"/>
              <a:t>UVM testbench is highly modular &amp; flexible</a:t>
            </a:r>
          </a:p>
          <a:p>
            <a:r>
              <a:rPr lang="en-US" dirty="0"/>
              <a:t>Unlike other Programming Languages</a:t>
            </a:r>
          </a:p>
          <a:p>
            <a:pPr lvl="1"/>
            <a:r>
              <a:rPr lang="en-US" dirty="0"/>
              <a:t>components, ports/connections, transactions, phases, reporting, </a:t>
            </a:r>
            <a:r>
              <a:rPr lang="en-US" dirty="0" err="1"/>
              <a:t>db</a:t>
            </a:r>
            <a:r>
              <a:rPr lang="en-US" dirty="0"/>
              <a:t>…</a:t>
            </a:r>
          </a:p>
          <a:p>
            <a:r>
              <a:rPr lang="en-US" dirty="0"/>
              <a:t>Played around with LLM’s and prompts</a:t>
            </a:r>
          </a:p>
          <a:p>
            <a:r>
              <a:rPr lang="en-US" dirty="0"/>
              <a:t>Need an anchor point</a:t>
            </a:r>
          </a:p>
          <a:p>
            <a:pPr lvl="1"/>
            <a:r>
              <a:rPr lang="en-US" dirty="0" err="1">
                <a:latin typeface="Courier New" panose="02070309020205020404" pitchFamily="49" charset="0"/>
                <a:cs typeface="Courier New" panose="02070309020205020404" pitchFamily="49" charset="0"/>
              </a:rPr>
              <a:t>top.sv</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includes.svh</a:t>
            </a:r>
            <a:r>
              <a:rPr lang="en-US" dirty="0"/>
              <a:t>, </a:t>
            </a:r>
            <a:r>
              <a:rPr lang="en-US" dirty="0" err="1">
                <a:latin typeface="Courier New" panose="02070309020205020404" pitchFamily="49" charset="0"/>
                <a:cs typeface="Courier New" panose="02070309020205020404" pitchFamily="49" charset="0"/>
              </a:rPr>
              <a:t>interface.sv</a:t>
            </a:r>
            <a:r>
              <a:rPr lang="en-US" dirty="0">
                <a:latin typeface="Courier New" panose="02070309020205020404" pitchFamily="49" charset="0"/>
                <a:cs typeface="Courier New" panose="02070309020205020404" pitchFamily="49" charset="0"/>
              </a:rPr>
              <a:t>,</a:t>
            </a:r>
            <a:r>
              <a:rPr lang="en-US" dirty="0"/>
              <a:t> etc.</a:t>
            </a:r>
          </a:p>
          <a:p>
            <a:endParaRPr lang="en-US" dirty="0"/>
          </a:p>
          <a:p>
            <a:pPr lvl="1"/>
            <a:endParaRPr lang="en-US" dirty="0"/>
          </a:p>
        </p:txBody>
      </p:sp>
      <p:cxnSp>
        <p:nvCxnSpPr>
          <p:cNvPr id="12" name="Straight Connector 11">
            <a:extLst>
              <a:ext uri="{FF2B5EF4-FFF2-40B4-BE49-F238E27FC236}">
                <a16:creationId xmlns:a16="http://schemas.microsoft.com/office/drawing/2014/main" id="{E6F3743B-F43D-0FD5-B4AC-BC3E6D514CAA}"/>
              </a:ext>
            </a:extLst>
          </p:cNvPr>
          <p:cNvCxnSpPr>
            <a:cxnSpLocks/>
          </p:cNvCxnSpPr>
          <p:nvPr/>
        </p:nvCxnSpPr>
        <p:spPr>
          <a:xfrm flipH="1">
            <a:off x="926274" y="1009402"/>
            <a:ext cx="4381996"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Title 1">
            <a:extLst>
              <a:ext uri="{FF2B5EF4-FFF2-40B4-BE49-F238E27FC236}">
                <a16:creationId xmlns:a16="http://schemas.microsoft.com/office/drawing/2014/main" id="{0002DCBD-8588-6716-B039-E65BD38B055D}"/>
              </a:ext>
            </a:extLst>
          </p:cNvPr>
          <p:cNvSpPr txBox="1">
            <a:spLocks/>
          </p:cNvSpPr>
          <p:nvPr/>
        </p:nvSpPr>
        <p:spPr>
          <a:xfrm>
            <a:off x="5526973" y="365125"/>
            <a:ext cx="46006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What happened?</a:t>
            </a:r>
          </a:p>
        </p:txBody>
      </p:sp>
      <p:sp>
        <p:nvSpPr>
          <p:cNvPr id="17" name="TextBox 16">
            <a:extLst>
              <a:ext uri="{FF2B5EF4-FFF2-40B4-BE49-F238E27FC236}">
                <a16:creationId xmlns:a16="http://schemas.microsoft.com/office/drawing/2014/main" id="{665F0034-6600-5894-3999-FCB3FEDE4E39}"/>
              </a:ext>
            </a:extLst>
          </p:cNvPr>
          <p:cNvSpPr txBox="1"/>
          <p:nvPr/>
        </p:nvSpPr>
        <p:spPr>
          <a:xfrm>
            <a:off x="9390708" y="824736"/>
            <a:ext cx="184731" cy="369332"/>
          </a:xfrm>
          <a:prstGeom prst="rect">
            <a:avLst/>
          </a:prstGeom>
          <a:noFill/>
        </p:spPr>
        <p:txBody>
          <a:bodyPr wrap="none" rtlCol="0">
            <a:spAutoFit/>
          </a:bodyPr>
          <a:lstStyle/>
          <a:p>
            <a:endParaRPr lang="en-US" dirty="0"/>
          </a:p>
        </p:txBody>
      </p:sp>
      <p:pic>
        <p:nvPicPr>
          <p:cNvPr id="3076" name="Picture 4" descr="Anchor - Free art and design icons">
            <a:extLst>
              <a:ext uri="{FF2B5EF4-FFF2-40B4-BE49-F238E27FC236}">
                <a16:creationId xmlns:a16="http://schemas.microsoft.com/office/drawing/2014/main" id="{33008192-6763-8CAF-F21F-13124093A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0381" y="3788787"/>
            <a:ext cx="807244" cy="8072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3BB3105-504E-B8D9-6068-C2CA69099507}"/>
              </a:ext>
            </a:extLst>
          </p:cNvPr>
          <p:cNvPicPr>
            <a:picLocks noChangeAspect="1"/>
          </p:cNvPicPr>
          <p:nvPr/>
        </p:nvPicPr>
        <p:blipFill>
          <a:blip r:embed="rId4"/>
          <a:stretch>
            <a:fillRect/>
          </a:stretch>
        </p:blipFill>
        <p:spPr>
          <a:xfrm>
            <a:off x="8946086" y="1690688"/>
            <a:ext cx="2635834" cy="572905"/>
          </a:xfrm>
          <a:prstGeom prst="rect">
            <a:avLst/>
          </a:prstGeom>
        </p:spPr>
      </p:pic>
    </p:spTree>
    <p:extLst>
      <p:ext uri="{BB962C8B-B14F-4D97-AF65-F5344CB8AC3E}">
        <p14:creationId xmlns:p14="http://schemas.microsoft.com/office/powerpoint/2010/main" val="173013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50"/>
                                        <p:tgtEl>
                                          <p:spTgt spid="12"/>
                                        </p:tgtEl>
                                        <p:attrNameLst>
                                          <p:attrName>ppt_x</p:attrName>
                                        </p:attrNameLst>
                                      </p:cBhvr>
                                      <p:tavLst>
                                        <p:tav tm="0">
                                          <p:val>
                                            <p:strVal val="#ppt_x-#ppt_w*1.125000"/>
                                          </p:val>
                                        </p:tav>
                                        <p:tav tm="100000">
                                          <p:val>
                                            <p:strVal val="#ppt_x"/>
                                          </p:val>
                                        </p:tav>
                                      </p:tavLst>
                                    </p:anim>
                                    <p:animEffect transition="in" filter="wipe(right)">
                                      <p:cBhvr>
                                        <p:cTn id="13" dur="2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dissolve">
                                      <p:cBhvr>
                                        <p:cTn id="18" dur="5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dissolve">
                                      <p:cBhvr>
                                        <p:cTn id="23" dur="500"/>
                                        <p:tgtEl>
                                          <p:spTgt spid="3">
                                            <p:txEl>
                                              <p:pRg st="0" end="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dissolve">
                                      <p:cBhvr>
                                        <p:cTn id="31" dur="500"/>
                                        <p:tgtEl>
                                          <p:spTgt spid="3">
                                            <p:txEl>
                                              <p:pRg st="1" end="1"/>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dissolv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dissolve">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dissolve">
                                      <p:cBhvr>
                                        <p:cTn id="44" dur="500"/>
                                        <p:tgtEl>
                                          <p:spTgt spid="3">
                                            <p:txEl>
                                              <p:pRg st="4" end="4"/>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dissolve">
                                      <p:cBhvr>
                                        <p:cTn id="47" dur="500"/>
                                        <p:tgtEl>
                                          <p:spTgt spid="3">
                                            <p:txEl>
                                              <p:pRg st="5" end="5"/>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3076"/>
                                        </p:tgtEl>
                                        <p:attrNameLst>
                                          <p:attrName>style.visibility</p:attrName>
                                        </p:attrNameLst>
                                      </p:cBhvr>
                                      <p:to>
                                        <p:strVal val="visible"/>
                                      </p:to>
                                    </p:set>
                                    <p:animEffect transition="in" filter="dissolve">
                                      <p:cBhvr>
                                        <p:cTn id="5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B222-E389-685C-7AB1-1974FC8A47A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F49BF13-51AD-4E5D-CD26-67622F4D7476}"/>
              </a:ext>
            </a:extLst>
          </p:cNvPr>
          <p:cNvPicPr>
            <a:picLocks noChangeAspect="1"/>
          </p:cNvPicPr>
          <p:nvPr/>
        </p:nvPicPr>
        <p:blipFill>
          <a:blip r:embed="rId3"/>
          <a:stretch>
            <a:fillRect/>
          </a:stretch>
        </p:blipFill>
        <p:spPr>
          <a:xfrm>
            <a:off x="2314575" y="214301"/>
            <a:ext cx="9772643" cy="5537943"/>
          </a:xfrm>
          <a:prstGeom prst="rect">
            <a:avLst/>
          </a:prstGeom>
        </p:spPr>
      </p:pic>
      <p:sp>
        <p:nvSpPr>
          <p:cNvPr id="2" name="Title 1">
            <a:extLst>
              <a:ext uri="{FF2B5EF4-FFF2-40B4-BE49-F238E27FC236}">
                <a16:creationId xmlns:a16="http://schemas.microsoft.com/office/drawing/2014/main" id="{84BB17C6-32FA-1C83-7A9D-15F1FED9EB8E}"/>
              </a:ext>
            </a:extLst>
          </p:cNvPr>
          <p:cNvSpPr>
            <a:spLocks noGrp="1"/>
          </p:cNvSpPr>
          <p:nvPr>
            <p:ph type="title"/>
          </p:nvPr>
        </p:nvSpPr>
        <p:spPr>
          <a:xfrm>
            <a:off x="838200" y="3486946"/>
            <a:ext cx="10515600" cy="1325563"/>
          </a:xfrm>
        </p:spPr>
        <p:txBody>
          <a:bodyPr/>
          <a:lstStyle/>
          <a:p>
            <a:r>
              <a:rPr lang="en-US" dirty="0"/>
              <a:t>Front-end flow</a:t>
            </a:r>
          </a:p>
        </p:txBody>
      </p:sp>
    </p:spTree>
    <p:extLst>
      <p:ext uri="{BB962C8B-B14F-4D97-AF65-F5344CB8AC3E}">
        <p14:creationId xmlns:p14="http://schemas.microsoft.com/office/powerpoint/2010/main" val="40270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2BC698-5036-E047-277F-F5ABE4C8C92D}"/>
              </a:ext>
            </a:extLst>
          </p:cNvPr>
          <p:cNvSpPr txBox="1"/>
          <p:nvPr/>
        </p:nvSpPr>
        <p:spPr>
          <a:xfrm>
            <a:off x="838201" y="1690688"/>
            <a:ext cx="10515600" cy="3170099"/>
          </a:xfrm>
          <a:prstGeom prst="rect">
            <a:avLst/>
          </a:prstGeom>
          <a:noFill/>
        </p:spPr>
        <p:txBody>
          <a:bodyPr wrap="square" rtlCol="0">
            <a:spAutoFit/>
          </a:bodyPr>
          <a:lstStyle/>
          <a:p>
            <a:r>
              <a:rPr lang="en-US" sz="2000" dirty="0">
                <a:effectLst/>
                <a:latin typeface="Courier New" panose="02070309020205020404" pitchFamily="49" charset="0"/>
                <a:cs typeface="Courier New" panose="02070309020205020404" pitchFamily="49" charset="0"/>
              </a:rPr>
              <a:t>Please act as a professional verification engineer.</a:t>
            </a:r>
          </a:p>
          <a:p>
            <a:endParaRPr lang="en-US" sz="2000" dirty="0">
              <a:latin typeface="Courier New" panose="02070309020205020404" pitchFamily="49" charset="0"/>
              <a:cs typeface="Courier New" panose="02070309020205020404" pitchFamily="49" charset="0"/>
            </a:endParaRPr>
          </a:p>
          <a:p>
            <a:endParaRPr lang="en-US" sz="2000" dirty="0">
              <a:effectLst/>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a:p>
            <a:r>
              <a:rPr lang="en-US" sz="2000" dirty="0">
                <a:effectLst/>
                <a:latin typeface="Courier New" panose="02070309020205020404" pitchFamily="49" charset="0"/>
                <a:cs typeface="Courier New" panose="02070309020205020404" pitchFamily="49" charset="0"/>
              </a:rPr>
              <a:t>Verilog design of Accumulator (DUT) is defined as:</a:t>
            </a:r>
          </a:p>
          <a:p>
            <a:r>
              <a:rPr lang="en-US" sz="2000" dirty="0">
                <a:effectLst/>
                <a:latin typeface="Courier New" panose="02070309020205020404" pitchFamily="49" charset="0"/>
                <a:cs typeface="Courier New" panose="02070309020205020404" pitchFamily="49" charset="0"/>
              </a:rPr>
              <a:t>// Brief description of DUT functionality</a:t>
            </a:r>
          </a:p>
          <a:p>
            <a:endParaRPr lang="en-US" sz="2000" dirty="0">
              <a:effectLst/>
              <a:latin typeface="Courier New" panose="02070309020205020404" pitchFamily="49" charset="0"/>
              <a:cs typeface="Courier New" panose="02070309020205020404" pitchFamily="49" charset="0"/>
            </a:endParaRPr>
          </a:p>
          <a:p>
            <a:endParaRPr lang="en-US" sz="2000" dirty="0">
              <a:effectLst/>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a:p>
            <a:r>
              <a:rPr lang="en-US" sz="2000" dirty="0">
                <a:effectLst/>
                <a:latin typeface="Courier New" panose="02070309020205020404" pitchFamily="49" charset="0"/>
                <a:cs typeface="Courier New" panose="02070309020205020404" pitchFamily="49" charset="0"/>
              </a:rPr>
              <a:t>// DUT I/O ports</a:t>
            </a:r>
          </a:p>
        </p:txBody>
      </p:sp>
      <p:sp>
        <p:nvSpPr>
          <p:cNvPr id="6" name="Title 1">
            <a:extLst>
              <a:ext uri="{FF2B5EF4-FFF2-40B4-BE49-F238E27FC236}">
                <a16:creationId xmlns:a16="http://schemas.microsoft.com/office/drawing/2014/main" id="{D8B8BF27-769C-49B5-3BFD-30C4FC99B3C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Prompt</a:t>
            </a:r>
          </a:p>
        </p:txBody>
      </p:sp>
      <p:pic>
        <p:nvPicPr>
          <p:cNvPr id="2052" name="Picture 4" descr="Professionals - Free business and finance icons">
            <a:extLst>
              <a:ext uri="{FF2B5EF4-FFF2-40B4-BE49-F238E27FC236}">
                <a16:creationId xmlns:a16="http://schemas.microsoft.com/office/drawing/2014/main" id="{019CC3ED-97D1-5EC6-154D-BED89EE70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411" y="1299369"/>
            <a:ext cx="1050925" cy="10509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miconductor Icon Vectors &amp; Illustrations for Free Download | Freepik">
            <a:extLst>
              <a:ext uri="{FF2B5EF4-FFF2-40B4-BE49-F238E27FC236}">
                <a16:creationId xmlns:a16="http://schemas.microsoft.com/office/drawing/2014/main" id="{9A8D0AC2-08BC-2457-6804-48C4F24345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924" t="23853" r="23993" b="23751"/>
          <a:stretch/>
        </p:blipFill>
        <p:spPr bwMode="auto">
          <a:xfrm>
            <a:off x="9396411" y="2747121"/>
            <a:ext cx="1050925" cy="1057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ack and purple logo&#10;&#10;AI-generated content may be incorrect.">
            <a:extLst>
              <a:ext uri="{FF2B5EF4-FFF2-40B4-BE49-F238E27FC236}">
                <a16:creationId xmlns:a16="http://schemas.microsoft.com/office/drawing/2014/main" id="{4E1EBC44-7BBA-FA19-7B68-592F56E3AB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3673" y="4195319"/>
            <a:ext cx="1676400" cy="836520"/>
          </a:xfrm>
          <a:prstGeom prst="rect">
            <a:avLst/>
          </a:prstGeom>
        </p:spPr>
      </p:pic>
    </p:spTree>
    <p:extLst>
      <p:ext uri="{BB962C8B-B14F-4D97-AF65-F5344CB8AC3E}">
        <p14:creationId xmlns:p14="http://schemas.microsoft.com/office/powerpoint/2010/main" val="153764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dissolve">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dissolve">
                                      <p:cBhvr>
                                        <p:cTn id="20" dur="500"/>
                                        <p:tgtEl>
                                          <p:spTgt spid="5">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dissolve">
                                      <p:cBhvr>
                                        <p:cTn id="23" dur="500"/>
                                        <p:tgtEl>
                                          <p:spTgt spid="2054"/>
                                        </p:tgtEl>
                                      </p:cBhvr>
                                    </p:animEffect>
                                  </p:childTnLst>
                                </p:cTn>
                              </p:par>
                              <p:par>
                                <p:cTn id="24" presetID="9"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dissolv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dissolve">
                                      <p:cBhvr>
                                        <p:cTn id="31" dur="500"/>
                                        <p:tgtEl>
                                          <p:spTgt spid="5">
                                            <p:txEl>
                                              <p:pRg st="9" end="9"/>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699DF-DED7-F1D9-F531-DBDCEED90B1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9A796A2-F66A-D0EE-AB31-4A18CC1A4C86}"/>
              </a:ext>
            </a:extLst>
          </p:cNvPr>
          <p:cNvSpPr txBox="1"/>
          <p:nvPr/>
        </p:nvSpPr>
        <p:spPr>
          <a:xfrm>
            <a:off x="838201" y="1690688"/>
            <a:ext cx="10515600" cy="2554545"/>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 Interface</a:t>
            </a:r>
          </a:p>
          <a:p>
            <a:r>
              <a:rPr lang="en-US" sz="2000" dirty="0">
                <a:latin typeface="Courier New" panose="02070309020205020404" pitchFamily="49" charset="0"/>
                <a:cs typeface="Courier New" panose="02070309020205020404" pitchFamily="49" charset="0"/>
              </a:rPr>
              <a:t>accu_if() Interface is defined.</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Instance of the interface, and the virtual interface is set in the TOP module which wraps the DUT.</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Utilize the existing top module and interface to handle signal interactions.</a:t>
            </a:r>
          </a:p>
        </p:txBody>
      </p:sp>
      <p:sp>
        <p:nvSpPr>
          <p:cNvPr id="6" name="Title 1">
            <a:extLst>
              <a:ext uri="{FF2B5EF4-FFF2-40B4-BE49-F238E27FC236}">
                <a16:creationId xmlns:a16="http://schemas.microsoft.com/office/drawing/2014/main" id="{25E4884D-1687-0635-BC02-2E09AD5F693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Prompt</a:t>
            </a:r>
          </a:p>
        </p:txBody>
      </p:sp>
      <p:pic>
        <p:nvPicPr>
          <p:cNvPr id="8194" name="Picture 2" descr="Premium Vector | Direction interface icon Outline Direction interface  vector icon color flat isolated">
            <a:extLst>
              <a:ext uri="{FF2B5EF4-FFF2-40B4-BE49-F238E27FC236}">
                <a16:creationId xmlns:a16="http://schemas.microsoft.com/office/drawing/2014/main" id="{5247486B-5637-07C1-579D-F14EFF9EFF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37" t="10312" r="3472" b="10417"/>
          <a:stretch/>
        </p:blipFill>
        <p:spPr bwMode="auto">
          <a:xfrm>
            <a:off x="9201152" y="1281334"/>
            <a:ext cx="1285875" cy="110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44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dissolve">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dissolv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dissolve">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17732</TotalTime>
  <Words>1939</Words>
  <Application>Microsoft Macintosh PowerPoint</Application>
  <PresentationFormat>Widescreen</PresentationFormat>
  <Paragraphs>232</Paragraphs>
  <Slides>17</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Calibri</vt:lpstr>
      <vt:lpstr>Calibri Light</vt:lpstr>
      <vt:lpstr>Courier New</vt:lpstr>
      <vt:lpstr>Google Sans</vt:lpstr>
      <vt:lpstr>Helvetica</vt:lpstr>
      <vt:lpstr>Office Theme</vt:lpstr>
      <vt:lpstr>VerifLLMBench An Open-Source Benchmark for Testbenches Generated with Large Language Models</vt:lpstr>
      <vt:lpstr>Yet another paper that uses AI……</vt:lpstr>
      <vt:lpstr>Verif</vt:lpstr>
      <vt:lpstr>LLM – Large ಭಾಷೆ Model</vt:lpstr>
      <vt:lpstr>Bench</vt:lpstr>
      <vt:lpstr>Experimental Setup</vt:lpstr>
      <vt:lpstr>Front-end flow</vt:lpstr>
      <vt:lpstr>PowerPoint Presentation</vt:lpstr>
      <vt:lpstr>PowerPoint Presentation</vt:lpstr>
      <vt:lpstr>PowerPoint Presentation</vt:lpstr>
      <vt:lpstr>PowerPoint Presentation</vt:lpstr>
      <vt:lpstr>Results</vt:lpstr>
      <vt:lpstr>Results</vt:lpstr>
      <vt:lpstr>Results (some numbers…)</vt:lpstr>
      <vt:lpstr>Challenges</vt:lpstr>
      <vt:lpstr>Conclusion – Key 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Nishanth Somashekara Murthy</cp:lastModifiedBy>
  <cp:revision>26</cp:revision>
  <dcterms:created xsi:type="dcterms:W3CDTF">2021-01-27T14:15:57Z</dcterms:created>
  <dcterms:modified xsi:type="dcterms:W3CDTF">2025-02-03T05:27:36Z</dcterms:modified>
</cp:coreProperties>
</file>