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7" r:id="rId8"/>
    <p:sldId id="266" r:id="rId9"/>
    <p:sldId id="268" r:id="rId10"/>
    <p:sldId id="269" r:id="rId11"/>
    <p:sldId id="273" r:id="rId12"/>
    <p:sldId id="270" r:id="rId13"/>
    <p:sldId id="271" r:id="rId14"/>
    <p:sldId id="272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mos Bryan (IFAG DES SDF DVM CDV)" initials="OB(DSDC" lastIdx="10" clrIdx="0">
    <p:extLst>
      <p:ext uri="{19B8F6BF-5375-455C-9EA6-DF929625EA0E}">
        <p15:presenceInfo xmlns:p15="http://schemas.microsoft.com/office/powerpoint/2012/main" userId="S-1-5-21-839522115-1659004503-725345543-463573" providerId="AD"/>
      </p:ext>
    </p:extLst>
  </p:cmAuthor>
  <p:cmAuthor id="2" name="Zhang Shuhang (IFAG DES SDF DVM CDV)" initials="ZS(DSDC" lastIdx="8" clrIdx="1">
    <p:extLst>
      <p:ext uri="{19B8F6BF-5375-455C-9EA6-DF929625EA0E}">
        <p15:presenceInfo xmlns:p15="http://schemas.microsoft.com/office/powerpoint/2012/main" userId="S-1-5-21-839522115-1659004503-725345543-4607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1-26T02:59:57.908" idx="2">
    <p:pos x="4173" y="917"/>
    <p:text>I think this is general for ISO26262 not only IFX</p:text>
    <p:extLst>
      <p:ext uri="{C676402C-5697-4E1C-873F-D02D1690AC5C}">
        <p15:threadingInfo xmlns:p15="http://schemas.microsoft.com/office/powerpoint/2012/main" timeZoneBias="-60"/>
      </p:ext>
    </p:extLst>
  </p:cm>
  <p:cm authorId="2" dt="2025-01-30T15:04:45.677" idx="1">
    <p:pos x="4173" y="1013"/>
    <p:text>Done</p:text>
    <p:extLst>
      <p:ext uri="{C676402C-5697-4E1C-873F-D02D1690AC5C}">
        <p15:threadingInfo xmlns:p15="http://schemas.microsoft.com/office/powerpoint/2012/main" timeZoneBias="-60">
          <p15:parentCm authorId="1" idx="2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1-26T02:56:22.265" idx="1">
    <p:pos x="7272" y="1115"/>
    <p:text>Delete small arrows?</p:text>
    <p:extLst>
      <p:ext uri="{C676402C-5697-4E1C-873F-D02D1690AC5C}">
        <p15:threadingInfo xmlns:p15="http://schemas.microsoft.com/office/powerpoint/2012/main" timeZoneBias="-60"/>
      </p:ext>
    </p:extLst>
  </p:cm>
  <p:cm authorId="2" dt="2025-01-30T15:06:03.928" idx="2">
    <p:pos x="7272" y="1211"/>
    <p:text>done</p:text>
    <p:extLst>
      <p:ext uri="{C676402C-5697-4E1C-873F-D02D1690AC5C}">
        <p15:threadingInfo xmlns:p15="http://schemas.microsoft.com/office/powerpoint/2012/main" timeZoneBias="-60">
          <p15:parentCm authorId="1" idx="1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1-26T03:05:02.482" idx="3">
    <p:pos x="6943" y="784"/>
    <p:text>Maybe animation, explain one by one</p:text>
    <p:extLst>
      <p:ext uri="{C676402C-5697-4E1C-873F-D02D1690AC5C}">
        <p15:threadingInfo xmlns:p15="http://schemas.microsoft.com/office/powerpoint/2012/main" timeZoneBias="-60"/>
      </p:ext>
    </p:extLst>
  </p:cm>
  <p:cm authorId="2" dt="2025-01-30T15:11:26.397" idx="3">
    <p:pos x="6943" y="880"/>
    <p:text>done</p:text>
    <p:extLst>
      <p:ext uri="{C676402C-5697-4E1C-873F-D02D1690AC5C}">
        <p15:threadingInfo xmlns:p15="http://schemas.microsoft.com/office/powerpoint/2012/main" timeZoneBias="-60">
          <p15:parentCm authorId="1" idx="3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1-26T03:05:37.244" idx="4">
    <p:pos x="3656" y="453"/>
    <p:text>Challenges</p:text>
    <p:extLst>
      <p:ext uri="{C676402C-5697-4E1C-873F-D02D1690AC5C}">
        <p15:threadingInfo xmlns:p15="http://schemas.microsoft.com/office/powerpoint/2012/main" timeZoneBias="-60"/>
      </p:ext>
    </p:extLst>
  </p:cm>
  <p:cm authorId="2" dt="2025-01-30T15:11:39.722" idx="4">
    <p:pos x="3656" y="549"/>
    <p:text>done</p:text>
    <p:extLst>
      <p:ext uri="{C676402C-5697-4E1C-873F-D02D1690AC5C}">
        <p15:threadingInfo xmlns:p15="http://schemas.microsoft.com/office/powerpoint/2012/main" timeZoneBias="-60">
          <p15:parentCm authorId="1" idx="4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1-26T03:05:56.547" idx="5">
    <p:pos x="6256" y="907"/>
    <p:text>Refer to previous papaer. In the current paper we don't explain MDA but also we put the reference</p:text>
    <p:extLst>
      <p:ext uri="{C676402C-5697-4E1C-873F-D02D1690AC5C}">
        <p15:threadingInfo xmlns:p15="http://schemas.microsoft.com/office/powerpoint/2012/main" timeZoneBias="-60"/>
      </p:ext>
    </p:extLst>
  </p:cm>
  <p:cm authorId="2" dt="2025-01-30T15:14:35.727" idx="5">
    <p:pos x="6256" y="1003"/>
    <p:text>done</p:text>
    <p:extLst>
      <p:ext uri="{C676402C-5697-4E1C-873F-D02D1690AC5C}">
        <p15:threadingInfo xmlns:p15="http://schemas.microsoft.com/office/powerpoint/2012/main" timeZoneBias="-60">
          <p15:parentCm authorId="1" idx="5"/>
        </p15:threadingInfo>
      </p:ext>
    </p:extLst>
  </p:cm>
  <p:cm authorId="1" dt="2025-01-26T03:18:22.724" idx="10">
    <p:pos x="2257" y="453"/>
    <p:text>Automated Formal Verification? Check Outline to be consistent</p:text>
    <p:extLst>
      <p:ext uri="{C676402C-5697-4E1C-873F-D02D1690AC5C}">
        <p15:threadingInfo xmlns:p15="http://schemas.microsoft.com/office/powerpoint/2012/main" timeZoneBias="-60"/>
      </p:ext>
    </p:extLst>
  </p:cm>
  <p:cm authorId="2" dt="2025-01-30T15:14:39.519" idx="6">
    <p:pos x="2257" y="549"/>
    <p:text>done</p:text>
    <p:extLst>
      <p:ext uri="{C676402C-5697-4E1C-873F-D02D1690AC5C}">
        <p15:threadingInfo xmlns:p15="http://schemas.microsoft.com/office/powerpoint/2012/main" timeZoneBias="-60">
          <p15:parentCm authorId="1" idx="10"/>
        </p15:threadingInfo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1-26T03:07:27.295" idx="6">
    <p:pos x="5776" y="2346"/>
    <p:text>Q: What is exactly the MergeGroup? it is teh determined by the algorithm? It is missing the relation between the optimization paramters and the metamodel and also the algorithm to use</p:text>
    <p:extLst>
      <p:ext uri="{C676402C-5697-4E1C-873F-D02D1690AC5C}">
        <p15:threadingInfo xmlns:p15="http://schemas.microsoft.com/office/powerpoint/2012/main" timeZoneBias="-60"/>
      </p:ext>
    </p:extLst>
  </p:cm>
  <p:cm authorId="2" dt="2025-01-30T15:14:54.791" idx="7">
    <p:pos x="5776" y="2442"/>
    <p:text>discussed</p:text>
    <p:extLst>
      <p:ext uri="{C676402C-5697-4E1C-873F-D02D1690AC5C}">
        <p15:threadingInfo xmlns:p15="http://schemas.microsoft.com/office/powerpoint/2012/main" timeZoneBias="-60">
          <p15:parentCm authorId="1" idx="6"/>
        </p15:threadingInfo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1-26T03:16:18.004" idx="8">
    <p:pos x="2210" y="453"/>
    <p:text>Mentione why teh verification time increases in te properties?</p:text>
    <p:extLst>
      <p:ext uri="{C676402C-5697-4E1C-873F-D02D1690AC5C}">
        <p15:threadingInfo xmlns:p15="http://schemas.microsoft.com/office/powerpoint/2012/main" timeZoneBias="-60"/>
      </p:ext>
    </p:extLst>
  </p:cm>
  <p:cm authorId="1" dt="2025-01-26T03:17:45.927" idx="9">
    <p:pos x="2210" y="549"/>
    <p:text>Is this becasue the data width of the SFF properties increases when merge the small SFF and the verification times usually increases with the data width?</p:text>
    <p:extLst>
      <p:ext uri="{C676402C-5697-4E1C-873F-D02D1690AC5C}">
        <p15:threadingInfo xmlns:p15="http://schemas.microsoft.com/office/powerpoint/2012/main" timeZoneBias="-60">
          <p15:parentCm authorId="1" idx="8"/>
        </p15:threadingInfo>
      </p:ext>
    </p:extLst>
  </p:cm>
  <p:cm authorId="2" dt="2025-01-30T15:16:34.389" idx="8">
    <p:pos x="2210" y="645"/>
    <p:text>done</p:text>
    <p:extLst>
      <p:ext uri="{C676402C-5697-4E1C-873F-D02D1690AC5C}">
        <p15:threadingInfo xmlns:p15="http://schemas.microsoft.com/office/powerpoint/2012/main" timeZoneBias="-60">
          <p15:parentCm authorId="1" idx="8"/>
        </p15:threadingInfo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CB9CBCE6-E249-9861-89FA-30EC91B8E7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2774B-D866-4A27-916C-C9683583E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6219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A99B91-008A-49DD-8794-62DFD4BCF0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35894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CBF5C5C-DF86-4906-83E0-5936740EBA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343" y="5765899"/>
            <a:ext cx="1139905" cy="637709"/>
          </a:xfrm>
          <a:prstGeom prst="rect">
            <a:avLst/>
          </a:prstGeom>
        </p:spPr>
      </p:pic>
      <p:pic>
        <p:nvPicPr>
          <p:cNvPr id="9" name="Picture 8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AA7EFE6D-8A15-CB1B-7557-2516CC025E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212" y="668695"/>
            <a:ext cx="3919576" cy="27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2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9E9C2-F2E7-4DE4-AE61-24C0D4E3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82B70-D5BC-4E09-B48A-6770AC9F5C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5415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3349B1-7935-4DCD-9A12-9DE5F7E9C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2DA99-E0C5-4CEF-A837-8BC75A9D7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117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3EF33-BD1A-4B1C-9E73-64BD301C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C42AA-B2DC-490A-BCE7-F9FCAA384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037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838D85DA-2C1C-7BD9-FA4A-D8C4725CE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7C49C-7933-4393-901B-503549FE7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2925F3-3EA8-4255-B151-68B28F8D9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711538C-F00A-4E7F-B07D-CA04B95719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67" y="5846021"/>
            <a:ext cx="1139905" cy="637709"/>
          </a:xfrm>
          <a:prstGeom prst="rect">
            <a:avLst/>
          </a:prstGeom>
        </p:spPr>
      </p:pic>
      <p:pic>
        <p:nvPicPr>
          <p:cNvPr id="6" name="Picture 5" descr="A black and yellow sign with white text&#10;&#10;Description automatically generated">
            <a:extLst>
              <a:ext uri="{FF2B5EF4-FFF2-40B4-BE49-F238E27FC236}">
                <a16:creationId xmlns:a16="http://schemas.microsoft.com/office/drawing/2014/main" id="{686AF9FC-F8B7-57B3-C753-890E6DB4EF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537803"/>
            <a:ext cx="2429006" cy="16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3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A504-A3D6-40D3-801F-1F1B0369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74251-B260-4AA3-89A7-C2AAF6454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5724-6C95-43BB-86F2-C4DB0421D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05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BC43-56EE-49F9-81F6-68AF27F33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334154-D304-4A36-8C0F-CE37FC38F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6D6FC9-3E76-43FD-8A53-62FDED932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86964-5C69-495F-89E4-A84614FFC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4EA5DD-7FDF-4DA0-BE67-612A0C3D2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696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yellow rectangle with a yellow border&#10;&#10;Description automatically generated">
            <a:extLst>
              <a:ext uri="{FF2B5EF4-FFF2-40B4-BE49-F238E27FC236}">
                <a16:creationId xmlns:a16="http://schemas.microsoft.com/office/drawing/2014/main" id="{FCF3C9B8-FD7A-CEA4-2D78-244D6671D3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211E4E-992F-462D-84FD-744926456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376EB0-8C47-409B-B015-F118A863C4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247" y="5780285"/>
            <a:ext cx="1139905" cy="6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3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663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A503-B092-4E55-A341-2080B1952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E4018-2050-4501-9EF5-187E31BE2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B1BB1B-4DC6-4E5D-B124-A76712A00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989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7E226-148C-4FF8-A4B4-89EBA96FA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A90C3B-3129-4331-887D-5DD6D8C580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5A1A8-9307-4221-B842-0C92B508E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063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yellow triangle pattern&#10;&#10;Description automatically generated">
            <a:extLst>
              <a:ext uri="{FF2B5EF4-FFF2-40B4-BE49-F238E27FC236}">
                <a16:creationId xmlns:a16="http://schemas.microsoft.com/office/drawing/2014/main" id="{D775B9EB-1EE2-3BB1-EF8E-75606E68AD1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2C425F-F25D-4BA7-A9B8-4BC37CFD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77EB06-2BE0-495F-8624-2707A47B8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5D967B-0316-4E0C-B5E6-DC51B8DFC63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4" y="6090913"/>
            <a:ext cx="1078993" cy="6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7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C65A-7D1C-46E6-88FA-4BE7158699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31" y="2299570"/>
            <a:ext cx="11969261" cy="2387600"/>
          </a:xfrm>
        </p:spPr>
        <p:txBody>
          <a:bodyPr>
            <a:normAutofit/>
          </a:bodyPr>
          <a:lstStyle/>
          <a:p>
            <a:r>
              <a:rPr lang="en-GB" sz="4400" dirty="0"/>
              <a:t>Automated Formal Verification of Area-Optimized Safety Registers in Automotive SoCs</a:t>
            </a:r>
            <a:endParaRPr lang="en-US" sz="4400" dirty="0"/>
          </a:p>
        </p:txBody>
      </p:sp>
      <p:sp>
        <p:nvSpPr>
          <p:cNvPr id="4" name="Subtitle 6">
            <a:extLst>
              <a:ext uri="{FF2B5EF4-FFF2-40B4-BE49-F238E27FC236}">
                <a16:creationId xmlns:a16="http://schemas.microsoft.com/office/drawing/2014/main" id="{6EC292F7-A3EA-4989-AA8A-441228AC77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809344"/>
            <a:ext cx="8534400" cy="1752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Shuhang Zhang</a:t>
            </a:r>
            <a:r>
              <a:rPr lang="en-US" sz="3200" dirty="0"/>
              <a:t>, Bryan Olmos</a:t>
            </a:r>
          </a:p>
          <a:p>
            <a:r>
              <a:rPr lang="en-US" sz="3200" dirty="0"/>
              <a:t>Infineon Technologies AG, </a:t>
            </a:r>
            <a:r>
              <a:rPr lang="en-US" sz="3200" dirty="0" err="1"/>
              <a:t>Neubiberg</a:t>
            </a:r>
            <a:r>
              <a:rPr lang="en-US" sz="3200" dirty="0"/>
              <a:t>, Germany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DAF2ED-0DD9-4921-8857-393B040D5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79" y="5591623"/>
            <a:ext cx="2200275" cy="97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76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73AEB-B0B7-47B2-B1F8-CBAD31657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070EEE-9247-4F84-9238-A8B1261F0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0518"/>
            <a:ext cx="8631676" cy="413061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BF7D2D-7CC9-4707-A41C-604D5E96161C}"/>
              </a:ext>
            </a:extLst>
          </p:cNvPr>
          <p:cNvSpPr txBox="1"/>
          <p:nvPr/>
        </p:nvSpPr>
        <p:spPr>
          <a:xfrm>
            <a:off x="838200" y="5359957"/>
            <a:ext cx="8631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S. Zhang, B. Olmos, and B. Naik, “Automated Formal Verification of a Highly-Configurable Register Generator,” in Design &amp; Verification Conference U.S., 2024.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12292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8EF94-493C-4CEB-A5A3-69FAFB028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 Extraction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25CC6B-753D-4325-8CCA-D9DFD61F4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23498"/>
            <a:ext cx="8330540" cy="20543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572951-4BE7-422B-9BD2-9CF127A360D7}"/>
              </a:ext>
            </a:extLst>
          </p:cNvPr>
          <p:cNvSpPr txBox="1"/>
          <p:nvPr/>
        </p:nvSpPr>
        <p:spPr>
          <a:xfrm>
            <a:off x="838200" y="1461662"/>
            <a:ext cx="51755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MetaModel</a:t>
            </a:r>
            <a:r>
              <a:rPr lang="en-US" sz="2800" dirty="0"/>
              <a:t> creation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en-US" sz="2400" dirty="0"/>
              <a:t>Define which spec. are extracted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en-US" sz="2400" dirty="0"/>
              <a:t>Both register and bitfield level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Model of Things (</a:t>
            </a:r>
            <a:r>
              <a:rPr lang="en-US" sz="2800" dirty="0" err="1"/>
              <a:t>MoT</a:t>
            </a:r>
            <a:r>
              <a:rPr lang="en-US" sz="2800" dirty="0"/>
              <a:t>)</a:t>
            </a:r>
          </a:p>
          <a:p>
            <a:pPr marL="914400" lvl="1" indent="-457200">
              <a:buFont typeface="Symbol" panose="05050102010706020507" pitchFamily="18" charset="2"/>
              <a:buChar char="-"/>
            </a:pPr>
            <a:r>
              <a:rPr lang="en-US" sz="2400" dirty="0"/>
              <a:t>Internal spec. </a:t>
            </a:r>
          </a:p>
        </p:txBody>
      </p:sp>
    </p:spTree>
    <p:extLst>
      <p:ext uri="{BB962C8B-B14F-4D97-AF65-F5344CB8AC3E}">
        <p14:creationId xmlns:p14="http://schemas.microsoft.com/office/powerpoint/2010/main" val="2197020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9C5C0-29D7-4D90-981E-D59257EF6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Generated Properties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12FAA7-8232-4BF8-85B0-E6537C09AC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64"/>
          <a:stretch/>
        </p:blipFill>
        <p:spPr>
          <a:xfrm>
            <a:off x="838200" y="1690688"/>
            <a:ext cx="9950532" cy="29940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3C9A4E5-D564-4EF7-BD53-E87B8E2F3E2C}"/>
              </a:ext>
            </a:extLst>
          </p:cNvPr>
          <p:cNvSpPr/>
          <p:nvPr/>
        </p:nvSpPr>
        <p:spPr>
          <a:xfrm>
            <a:off x="3283527" y="3865418"/>
            <a:ext cx="148442" cy="207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15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02A99-07ED-47F5-A97D-33AA0B8EF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6B53EC-53AB-412B-A5D0-05E4511EDB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238984"/>
              </p:ext>
            </p:extLst>
          </p:nvPr>
        </p:nvGraphicFramePr>
        <p:xfrm>
          <a:off x="1711366" y="1640003"/>
          <a:ext cx="8128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33057821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198301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07268779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118644447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Initial Design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Verification Time Overhead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2457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#Safety Registers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BFD (32-bit)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ILP (32-bit)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356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6.53%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829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2392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71.05%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84.32%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878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SoC3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144.27%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131.02%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79970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066A8A1-7AD3-469B-B6B6-8C603824E4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586122"/>
              </p:ext>
            </p:extLst>
          </p:nvPr>
        </p:nvGraphicFramePr>
        <p:xfrm>
          <a:off x="1711366" y="4003192"/>
          <a:ext cx="812800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4359">
                  <a:extLst>
                    <a:ext uri="{9D8B030D-6E8A-4147-A177-3AD203B41FA5}">
                      <a16:colId xmlns:a16="http://schemas.microsoft.com/office/drawing/2014/main" val="433453612"/>
                    </a:ext>
                  </a:extLst>
                </a:gridCol>
                <a:gridCol w="1316841">
                  <a:extLst>
                    <a:ext uri="{9D8B030D-6E8A-4147-A177-3AD203B41FA5}">
                      <a16:colId xmlns:a16="http://schemas.microsoft.com/office/drawing/2014/main" val="111728481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2228724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4352006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79267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Area-Opt.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CEX Trace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Functional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Integration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074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This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341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DVCon</a:t>
                      </a:r>
                      <a:r>
                        <a:rPr lang="en-US" dirty="0"/>
                        <a:t> Europe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0036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065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D4AE4-7F4A-42E7-B5C4-0D66B543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DF6B6-18F7-48AE-9ACA-C95A754C0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Safety registers are critical components to ensure automotive chips</a:t>
            </a:r>
          </a:p>
          <a:p>
            <a:endParaRPr lang="en-US" dirty="0"/>
          </a:p>
          <a:p>
            <a:r>
              <a:rPr lang="en-US" dirty="0"/>
              <a:t>Significant area-overhead caused by safety registers</a:t>
            </a:r>
          </a:p>
          <a:p>
            <a:endParaRPr lang="en-US" dirty="0"/>
          </a:p>
          <a:p>
            <a:r>
              <a:rPr lang="en-US" dirty="0"/>
              <a:t>Area-optimized safety registers bring verification challenges</a:t>
            </a:r>
          </a:p>
          <a:p>
            <a:endParaRPr lang="en-US" dirty="0"/>
          </a:p>
          <a:p>
            <a:r>
              <a:rPr lang="en-US" dirty="0"/>
              <a:t>Proposed formal verification framework addresses this issue efficiently but longer verification time due to larger registers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69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8E353-0BBE-4076-897D-58D4D1B42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7EB8D4-856D-4DC5-814B-F8C3F9060AA3}"/>
              </a:ext>
            </a:extLst>
          </p:cNvPr>
          <p:cNvSpPr txBox="1">
            <a:spLocks/>
          </p:cNvSpPr>
          <p:nvPr/>
        </p:nvSpPr>
        <p:spPr>
          <a:xfrm>
            <a:off x="4702512" y="2715638"/>
            <a:ext cx="2786975" cy="713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4400"/>
              <a:t>Thank you!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2593889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75C66-87C7-47DF-BFBD-BA6D73519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9DECA-8CEB-41F5-BC14-3723A926E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r>
              <a:rPr lang="en-US" dirty="0"/>
              <a:t>Area-Optimized Safety Registers</a:t>
            </a:r>
          </a:p>
          <a:p>
            <a:r>
              <a:rPr lang="en-US" dirty="0"/>
              <a:t>Verification Challenges</a:t>
            </a:r>
          </a:p>
          <a:p>
            <a:r>
              <a:rPr lang="en-US" dirty="0"/>
              <a:t>Framework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754715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E0EDE0-42BA-4A54-8F0B-4EB7BB9A8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67" y="2206099"/>
            <a:ext cx="4934197" cy="24458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9E4584-F39C-42FB-9FE0-201C25674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5EA02-9F36-473C-96F1-D1B2B34BB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799"/>
            <a:ext cx="10515600" cy="4351338"/>
          </a:xfrm>
        </p:spPr>
        <p:txBody>
          <a:bodyPr>
            <a:normAutofit/>
          </a:bodyPr>
          <a:lstStyle/>
          <a:p>
            <a:pPr marL="0" indent="0" defTabSz="576000" eaLnBrk="0" hangingPunc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en-US" kern="0" dirty="0"/>
              <a:t>Increasing number of car safety features</a:t>
            </a:r>
          </a:p>
          <a:p>
            <a:pPr marL="285750" indent="-285750" defTabSz="576000" eaLnBrk="0" hangingPunc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kern="0" dirty="0"/>
              <a:t>Smart Airbags</a:t>
            </a:r>
            <a:endParaRPr lang="de-DE" kern="0" dirty="0"/>
          </a:p>
          <a:p>
            <a:pPr marL="285750" indent="-285750" defTabSz="576000" eaLnBrk="0" hangingPunc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kern="0" dirty="0"/>
              <a:t>Powertrain</a:t>
            </a:r>
            <a:endParaRPr lang="de-DE" kern="0" dirty="0"/>
          </a:p>
          <a:p>
            <a:pPr marL="285750" indent="-285750" defTabSz="576000" eaLnBrk="0" hangingPunc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kern="0" dirty="0"/>
              <a:t>Advanced Driver Assistant Systems </a:t>
            </a:r>
          </a:p>
          <a:p>
            <a:pPr marL="285750" indent="-285750" defTabSz="576000" eaLnBrk="0" hangingPunc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kern="0" dirty="0"/>
              <a:t>Electric Power Steering </a:t>
            </a:r>
            <a:endParaRPr lang="de-DE" kern="0" dirty="0"/>
          </a:p>
          <a:p>
            <a:pPr marL="285750" indent="-285750" defTabSz="576000" eaLnBrk="0" hangingPunc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kern="0" dirty="0"/>
              <a:t>Antilock brakes </a:t>
            </a:r>
            <a:endParaRPr lang="de-DE" kern="0" dirty="0"/>
          </a:p>
          <a:p>
            <a:pPr marL="285750" indent="-285750" defTabSz="576000" eaLnBrk="0" hangingPunc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kern="0" dirty="0"/>
              <a:t>Electronic Stability Control </a:t>
            </a:r>
            <a:endParaRPr lang="de-DE" kern="0" dirty="0"/>
          </a:p>
          <a:p>
            <a:pPr marL="285750" indent="-285750" defTabSz="576000" eaLnBrk="0" hangingPunc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</a:pPr>
            <a:r>
              <a:rPr lang="de-DE" kern="0" dirty="0"/>
              <a:t>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021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9E5E6-2E0F-4957-9570-A4551EF8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26262 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8A0434-0F9A-4737-BEAD-20282D3A3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864"/>
            <a:ext cx="8561119" cy="3827030"/>
          </a:xfrm>
        </p:spPr>
        <p:txBody>
          <a:bodyPr>
            <a:normAutofit/>
          </a:bodyPr>
          <a:lstStyle/>
          <a:p>
            <a:pPr marL="0" indent="0" defTabSz="576000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None/>
            </a:pPr>
            <a:r>
              <a:rPr lang="en-GB" dirty="0"/>
              <a:t>ASIL Classification</a:t>
            </a:r>
          </a:p>
          <a:p>
            <a:pPr marL="285750" indent="-285750" defTabSz="576000" eaLnBrk="0" hangingPunc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</a:pPr>
            <a:r>
              <a:rPr lang="en-GB" dirty="0"/>
              <a:t>Automotive microcontroller, e.g. AURIX™ (ASIL D)</a:t>
            </a:r>
          </a:p>
          <a:p>
            <a:pPr marL="285750" indent="-285750" defTabSz="576000" eaLnBrk="0" hangingPunc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</a:pPr>
            <a:r>
              <a:rPr lang="en-GB" dirty="0"/>
              <a:t>Safety verification on top of functional verification</a:t>
            </a:r>
          </a:p>
          <a:p>
            <a:pPr marL="285750" indent="-285750" defTabSz="576000" eaLnBrk="0" hangingPunc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</a:pPr>
            <a:r>
              <a:rPr lang="en-GB" dirty="0"/>
              <a:t>Diagnostic coverage analysis</a:t>
            </a:r>
          </a:p>
          <a:p>
            <a:pPr marL="285750" indent="-285750" defTabSz="576000" eaLnBrk="0" hangingPunc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</a:pPr>
            <a:r>
              <a:rPr lang="en-GB" dirty="0"/>
              <a:t>Documentation, requirement traceability</a:t>
            </a:r>
          </a:p>
          <a:p>
            <a:pPr marL="285750" indent="-285750" defTabSz="576000" eaLnBrk="0" hangingPunc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</a:pPr>
            <a:r>
              <a:rPr lang="en-GB" dirty="0"/>
              <a:t>Higher product complexity, area and power consumption, higher development and production costs</a:t>
            </a:r>
          </a:p>
          <a:p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639F54-0DDB-4F75-B3F7-10FB746A86F9}"/>
              </a:ext>
            </a:extLst>
          </p:cNvPr>
          <p:cNvGrpSpPr/>
          <p:nvPr/>
        </p:nvGrpSpPr>
        <p:grpSpPr>
          <a:xfrm>
            <a:off x="9143983" y="799337"/>
            <a:ext cx="2720915" cy="4648200"/>
            <a:chOff x="457183" y="1219200"/>
            <a:chExt cx="2720915" cy="46482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9409C0-A90E-4F48-ADB8-5BBC61462612}"/>
                </a:ext>
              </a:extLst>
            </p:cNvPr>
            <p:cNvSpPr/>
            <p:nvPr/>
          </p:nvSpPr>
          <p:spPr bwMode="auto">
            <a:xfrm flipV="1">
              <a:off x="1630760" y="1219200"/>
              <a:ext cx="579040" cy="4648200"/>
            </a:xfrm>
            <a:prstGeom prst="rect">
              <a:avLst/>
            </a:prstGeom>
            <a:gradFill flip="none" rotWithShape="1">
              <a:gsLst>
                <a:gs pos="0">
                  <a:srgbClr val="F97414">
                    <a:shade val="30000"/>
                    <a:satMod val="115000"/>
                  </a:srgbClr>
                </a:gs>
                <a:gs pos="50000">
                  <a:srgbClr val="F97414">
                    <a:shade val="67500"/>
                    <a:satMod val="115000"/>
                  </a:srgbClr>
                </a:gs>
                <a:gs pos="100000">
                  <a:srgbClr val="F97414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marL="0" marR="0" lvl="0" indent="0" algn="ctr" defTabSz="57600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FD7C00-A4E2-47ED-8D54-74E912DF20E6}"/>
                </a:ext>
              </a:extLst>
            </p:cNvPr>
            <p:cNvSpPr txBox="1"/>
            <p:nvPr/>
          </p:nvSpPr>
          <p:spPr bwMode="auto">
            <a:xfrm>
              <a:off x="2447129" y="1234440"/>
              <a:ext cx="730969" cy="30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8276"/>
                </a:buClr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ASIL 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F77ACF-8185-483C-8534-8F7FD6EC6652}"/>
                </a:ext>
              </a:extLst>
            </p:cNvPr>
            <p:cNvSpPr txBox="1"/>
            <p:nvPr/>
          </p:nvSpPr>
          <p:spPr bwMode="auto">
            <a:xfrm>
              <a:off x="2447129" y="5565522"/>
              <a:ext cx="371897" cy="30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8276"/>
                </a:buClr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QM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4C3B1B-8C5B-47E8-9842-1D6C2D3FB36B}"/>
                </a:ext>
              </a:extLst>
            </p:cNvPr>
            <p:cNvSpPr txBox="1"/>
            <p:nvPr/>
          </p:nvSpPr>
          <p:spPr bwMode="auto">
            <a:xfrm>
              <a:off x="2447129" y="4482750"/>
              <a:ext cx="718145" cy="30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8276"/>
                </a:buClr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ASIL 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5F97EED-0977-4D81-AB5F-C040F68980A8}"/>
                </a:ext>
              </a:extLst>
            </p:cNvPr>
            <p:cNvSpPr txBox="1"/>
            <p:nvPr/>
          </p:nvSpPr>
          <p:spPr bwMode="auto">
            <a:xfrm>
              <a:off x="2447129" y="3399980"/>
              <a:ext cx="718145" cy="30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8276"/>
                </a:buClr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ASIL B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B2AFEAD-8D32-4569-AE0D-3E1EAC90C0C0}"/>
                </a:ext>
              </a:extLst>
            </p:cNvPr>
            <p:cNvSpPr txBox="1"/>
            <p:nvPr/>
          </p:nvSpPr>
          <p:spPr bwMode="auto">
            <a:xfrm>
              <a:off x="2447129" y="2317210"/>
              <a:ext cx="730969" cy="30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8276"/>
                </a:buClr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ASIL C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DC4A94D-BF7C-4831-93AC-7375AA8688AD}"/>
                </a:ext>
              </a:extLst>
            </p:cNvPr>
            <p:cNvSpPr txBox="1"/>
            <p:nvPr/>
          </p:nvSpPr>
          <p:spPr bwMode="auto">
            <a:xfrm>
              <a:off x="508479" y="5565522"/>
              <a:ext cx="936154" cy="30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8276"/>
                </a:buClr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Low Risk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D84CEFE-D886-4854-B8C8-7E74C4836DED}"/>
                </a:ext>
              </a:extLst>
            </p:cNvPr>
            <p:cNvSpPr txBox="1"/>
            <p:nvPr/>
          </p:nvSpPr>
          <p:spPr bwMode="auto">
            <a:xfrm>
              <a:off x="457183" y="1242060"/>
              <a:ext cx="987450" cy="30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8276"/>
                </a:buClr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High Risk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713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9C02C-7CFB-4F5D-868C-82E6FE0AE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Register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9F59F-2E27-421F-8E41-99EE83495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4992"/>
            <a:ext cx="10515600" cy="4351338"/>
          </a:xfrm>
        </p:spPr>
        <p:txBody>
          <a:bodyPr>
            <a:normAutofit/>
          </a:bodyPr>
          <a:lstStyle/>
          <a:p>
            <a:pPr marL="285750" indent="-285750" defTabSz="576000" eaLnBrk="0" hangingPunc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kern="0" dirty="0"/>
              <a:t>Error Detection Code (EDC)</a:t>
            </a:r>
          </a:p>
          <a:p>
            <a:pPr marL="895335" lvl="1" indent="-285750" defTabSz="576000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kern="0" dirty="0"/>
              <a:t>Parity (PAR)</a:t>
            </a:r>
          </a:p>
          <a:p>
            <a:pPr marL="895335" lvl="1" indent="-285750" defTabSz="576000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kern="0" dirty="0"/>
              <a:t>Double Error Detection (DED)</a:t>
            </a:r>
          </a:p>
          <a:p>
            <a:pPr marL="895335" lvl="1" indent="-285750" defTabSz="576000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kern="0" dirty="0"/>
              <a:t>Self-test feature</a:t>
            </a:r>
            <a:endParaRPr lang="en-US" dirty="0"/>
          </a:p>
          <a:p>
            <a:pPr marL="285750" indent="-285750" defTabSz="576000" eaLnBrk="0" hangingPunc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kern="0" dirty="0"/>
              <a:t>Redundancy</a:t>
            </a:r>
          </a:p>
          <a:p>
            <a:pPr marL="895335" lvl="1" indent="-285750" defTabSz="576000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kern="0" dirty="0"/>
              <a:t>Double Module Redundancy (DMR)</a:t>
            </a:r>
          </a:p>
          <a:p>
            <a:pPr marL="895335" lvl="1" indent="-285750" defTabSz="576000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kern="0" dirty="0"/>
              <a:t>Triple Module Redundancy (TMR)</a:t>
            </a:r>
          </a:p>
          <a:p>
            <a:pPr marL="895335" lvl="1" indent="-285750" defTabSz="576000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kern="0" dirty="0"/>
              <a:t>Self-test feature</a:t>
            </a:r>
          </a:p>
          <a:p>
            <a:endParaRPr 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7FDD090-9B6C-4C44-9604-BF062ABDDF4D}"/>
              </a:ext>
            </a:extLst>
          </p:cNvPr>
          <p:cNvCxnSpPr/>
          <p:nvPr/>
        </p:nvCxnSpPr>
        <p:spPr>
          <a:xfrm>
            <a:off x="10778492" y="1920912"/>
            <a:ext cx="914400" cy="0"/>
          </a:xfrm>
          <a:prstGeom prst="straightConnector1">
            <a:avLst/>
          </a:prstGeom>
          <a:ln w="952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37EBF35-03AE-45C9-A791-716EAA7E8B49}"/>
              </a:ext>
            </a:extLst>
          </p:cNvPr>
          <p:cNvCxnSpPr/>
          <p:nvPr/>
        </p:nvCxnSpPr>
        <p:spPr>
          <a:xfrm>
            <a:off x="10930892" y="2073312"/>
            <a:ext cx="914400" cy="0"/>
          </a:xfrm>
          <a:prstGeom prst="straightConnector1">
            <a:avLst/>
          </a:prstGeom>
          <a:ln w="952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96B9A42-D7EA-409D-8458-A5BBABCB4A56}"/>
              </a:ext>
            </a:extLst>
          </p:cNvPr>
          <p:cNvCxnSpPr/>
          <p:nvPr/>
        </p:nvCxnSpPr>
        <p:spPr>
          <a:xfrm>
            <a:off x="10630258" y="1769919"/>
            <a:ext cx="914400" cy="0"/>
          </a:xfrm>
          <a:prstGeom prst="straightConnector1">
            <a:avLst/>
          </a:prstGeom>
          <a:ln w="9525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F5D13B4-7C3D-4514-9048-81FD85F13A76}"/>
              </a:ext>
            </a:extLst>
          </p:cNvPr>
          <p:cNvGrpSpPr/>
          <p:nvPr/>
        </p:nvGrpSpPr>
        <p:grpSpPr>
          <a:xfrm>
            <a:off x="5225352" y="1785819"/>
            <a:ext cx="6646913" cy="990600"/>
            <a:chOff x="4667212" y="1371600"/>
            <a:chExt cx="6646913" cy="9906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6101CC2-4A8F-4242-B0BB-C11999656D91}"/>
                </a:ext>
              </a:extLst>
            </p:cNvPr>
            <p:cNvSpPr/>
            <p:nvPr/>
          </p:nvSpPr>
          <p:spPr bwMode="auto">
            <a:xfrm>
              <a:off x="5126120" y="1371600"/>
              <a:ext cx="5694279" cy="990600"/>
            </a:xfrm>
            <a:prstGeom prst="rect">
              <a:avLst/>
            </a:prstGeom>
            <a:noFill/>
            <a:ln w="19050">
              <a:solidFill>
                <a:srgbClr val="1D1D1D"/>
              </a:solidFill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marL="0" marR="0" lvl="0" indent="0" algn="ctr" defTabSz="57600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002E68F-63A0-4E6E-9C7B-E447163294A2}"/>
                </a:ext>
              </a:extLst>
            </p:cNvPr>
            <p:cNvSpPr/>
            <p:nvPr/>
          </p:nvSpPr>
          <p:spPr bwMode="auto">
            <a:xfrm>
              <a:off x="5266244" y="1524000"/>
              <a:ext cx="1066799" cy="457200"/>
            </a:xfrm>
            <a:prstGeom prst="rect">
              <a:avLst/>
            </a:prstGeom>
            <a:noFill/>
            <a:ln w="19050">
              <a:solidFill>
                <a:srgbClr val="1D1D1D"/>
              </a:solidFill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marL="0" marR="0" lvl="0" indent="0" algn="ctr" defTabSz="57600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Encoder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B4FA78B-EE54-4191-BD12-AC43F86066E1}"/>
                </a:ext>
              </a:extLst>
            </p:cNvPr>
            <p:cNvSpPr/>
            <p:nvPr/>
          </p:nvSpPr>
          <p:spPr bwMode="auto">
            <a:xfrm>
              <a:off x="7391400" y="1524000"/>
              <a:ext cx="1066799" cy="457200"/>
            </a:xfrm>
            <a:prstGeom prst="rect">
              <a:avLst/>
            </a:prstGeom>
            <a:noFill/>
            <a:ln w="19050">
              <a:solidFill>
                <a:srgbClr val="1D1D1D"/>
              </a:solidFill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marL="0" marR="0" lvl="0" indent="0" algn="ctr" defTabSz="57600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FFs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DC8C364-710B-4358-984A-5735AED24829}"/>
                </a:ext>
              </a:extLst>
            </p:cNvPr>
            <p:cNvSpPr/>
            <p:nvPr/>
          </p:nvSpPr>
          <p:spPr bwMode="auto">
            <a:xfrm>
              <a:off x="9538719" y="1524000"/>
              <a:ext cx="1066799" cy="457200"/>
            </a:xfrm>
            <a:prstGeom prst="rect">
              <a:avLst/>
            </a:prstGeom>
            <a:noFill/>
            <a:ln w="19050">
              <a:solidFill>
                <a:srgbClr val="1D1D1D"/>
              </a:solidFill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marL="0" marR="0" lvl="0" indent="0" algn="ctr" defTabSz="57600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Decoder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8F76D27-410C-4E37-9125-8ACBACE8D2E4}"/>
                </a:ext>
              </a:extLst>
            </p:cNvPr>
            <p:cNvSpPr txBox="1"/>
            <p:nvPr/>
          </p:nvSpPr>
          <p:spPr bwMode="auto">
            <a:xfrm>
              <a:off x="7362092" y="2037560"/>
              <a:ext cx="1231106" cy="26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8276"/>
                </a:buClr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SFF Wrapper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E7EC060-D29D-460A-BC17-5BDF8AEE72B6}"/>
                </a:ext>
              </a:extLst>
            </p:cNvPr>
            <p:cNvSpPr txBox="1"/>
            <p:nvPr/>
          </p:nvSpPr>
          <p:spPr bwMode="auto">
            <a:xfrm>
              <a:off x="4667212" y="1450722"/>
              <a:ext cx="307777" cy="30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8276"/>
                </a:buClr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d_i</a:t>
              </a:r>
            </a:p>
          </p:txBody>
        </p:sp>
        <p:sp>
          <p:nvSpPr>
            <p:cNvPr id="56" name="Lightning Bolt 55">
              <a:extLst>
                <a:ext uri="{FF2B5EF4-FFF2-40B4-BE49-F238E27FC236}">
                  <a16:creationId xmlns:a16="http://schemas.microsoft.com/office/drawing/2014/main" id="{EAE5B4C9-DE78-491B-8374-8EB7DEEE18FD}"/>
                </a:ext>
              </a:extLst>
            </p:cNvPr>
            <p:cNvSpPr/>
            <p:nvPr/>
          </p:nvSpPr>
          <p:spPr bwMode="auto">
            <a:xfrm flipH="1">
              <a:off x="8141397" y="1568606"/>
              <a:ext cx="223657" cy="391400"/>
            </a:xfrm>
            <a:prstGeom prst="lightningBolt">
              <a:avLst/>
            </a:prstGeom>
            <a:solidFill>
              <a:srgbClr val="0A8276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marL="0" marR="0" lvl="0" indent="0" algn="ctr" defTabSz="57600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BDA36A5-A548-4DD6-9FD7-57BA99A29535}"/>
                </a:ext>
              </a:extLst>
            </p:cNvPr>
            <p:cNvGrpSpPr/>
            <p:nvPr/>
          </p:nvGrpSpPr>
          <p:grpSpPr>
            <a:xfrm>
              <a:off x="6320788" y="1450722"/>
              <a:ext cx="1070612" cy="567117"/>
              <a:chOff x="6320788" y="1450722"/>
              <a:chExt cx="1070612" cy="567117"/>
            </a:xfrm>
          </p:grpSpPr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F3FAC336-E9F6-4901-9510-B44698A2B76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20788" y="1752600"/>
                <a:ext cx="1070612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8D8786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AC39B5C-EA26-4772-99ED-4FF1D0614A53}"/>
                  </a:ext>
                </a:extLst>
              </p:cNvPr>
              <p:cNvSpPr txBox="1"/>
              <p:nvPr/>
            </p:nvSpPr>
            <p:spPr bwMode="auto">
              <a:xfrm>
                <a:off x="6413665" y="1450722"/>
                <a:ext cx="884858" cy="30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marL="0" marR="0" lvl="0" indent="0" defTabSz="576000" eaLnBrk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8276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encoded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CE722CDA-7D94-44C0-A611-55C5C7CA2B1A}"/>
                  </a:ext>
                </a:extLst>
              </p:cNvPr>
              <p:cNvSpPr txBox="1"/>
              <p:nvPr/>
            </p:nvSpPr>
            <p:spPr bwMode="auto">
              <a:xfrm>
                <a:off x="6631674" y="1715961"/>
                <a:ext cx="448841" cy="30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marL="0" marR="0" lvl="0" indent="0" defTabSz="576000" eaLnBrk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8276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data</a:t>
                </a: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CA05C185-4905-46F6-AE25-D80045F42F80}"/>
                </a:ext>
              </a:extLst>
            </p:cNvPr>
            <p:cNvGrpSpPr/>
            <p:nvPr/>
          </p:nvGrpSpPr>
          <p:grpSpPr>
            <a:xfrm>
              <a:off x="8468107" y="1456584"/>
              <a:ext cx="1070612" cy="562716"/>
              <a:chOff x="8468107" y="1456584"/>
              <a:chExt cx="1070612" cy="562716"/>
            </a:xfrm>
          </p:grpSpPr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6BF1FFD2-220C-4D2F-9369-1D8E48CC25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68107" y="1758462"/>
                <a:ext cx="1070612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rgbClr val="8D8786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27D4D11-AE95-4AAE-A443-8F4F1FA29059}"/>
                  </a:ext>
                </a:extLst>
              </p:cNvPr>
              <p:cNvSpPr txBox="1"/>
              <p:nvPr/>
            </p:nvSpPr>
            <p:spPr bwMode="auto">
              <a:xfrm>
                <a:off x="8516100" y="1456584"/>
                <a:ext cx="974626" cy="30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marL="0" marR="0" lvl="0" indent="0" defTabSz="576000" eaLnBrk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8276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corrupted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BE93A6A-5D30-4DB3-BB71-BA21DAA9C8DE}"/>
                  </a:ext>
                </a:extLst>
              </p:cNvPr>
              <p:cNvSpPr txBox="1"/>
              <p:nvPr/>
            </p:nvSpPr>
            <p:spPr bwMode="auto">
              <a:xfrm>
                <a:off x="8778993" y="1717422"/>
                <a:ext cx="448841" cy="3018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rtlCol="0" anchor="t" anchorCtr="0">
                <a:spAutoFit/>
              </a:bodyPr>
              <a:lstStyle/>
              <a:p>
                <a:pPr marL="0" marR="0" lvl="0" indent="0" defTabSz="576000" eaLnBrk="0" fontAlgn="auto" latinLnBrk="0" hangingPunct="0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8276"/>
                  </a:buClr>
                  <a:buSzTx/>
                  <a:buFontTx/>
                  <a:buNone/>
                  <a:tabLst/>
                  <a:defRPr/>
                </a:pPr>
                <a:r>
                  <a:rPr kumimoji="0" lang="de-DE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D1D1D"/>
                    </a:solidFill>
                    <a:effectLst/>
                    <a:uLnTx/>
                    <a:uFillTx/>
                    <a:latin typeface="Arial"/>
                    <a:cs typeface="Arial"/>
                  </a:rPr>
                  <a:t>data</a:t>
                </a:r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C0EA090-85ED-4A44-A22F-EB971CD341F7}"/>
                </a:ext>
              </a:extLst>
            </p:cNvPr>
            <p:cNvSpPr txBox="1"/>
            <p:nvPr/>
          </p:nvSpPr>
          <p:spPr bwMode="auto">
            <a:xfrm>
              <a:off x="10929404" y="1466634"/>
              <a:ext cx="384721" cy="30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8276"/>
                </a:buClr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d_o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41544C9-A93B-4C71-99E5-2977BB4C41D3}"/>
              </a:ext>
            </a:extLst>
          </p:cNvPr>
          <p:cNvGrpSpPr/>
          <p:nvPr/>
        </p:nvGrpSpPr>
        <p:grpSpPr>
          <a:xfrm>
            <a:off x="7421165" y="3373360"/>
            <a:ext cx="2684541" cy="2438394"/>
            <a:chOff x="6804286" y="3598991"/>
            <a:chExt cx="2684541" cy="2438394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AC6EE79-F9FE-4150-A010-56E00DB3A834}"/>
                </a:ext>
              </a:extLst>
            </p:cNvPr>
            <p:cNvSpPr txBox="1"/>
            <p:nvPr/>
          </p:nvSpPr>
          <p:spPr bwMode="auto">
            <a:xfrm>
              <a:off x="9007926" y="4182200"/>
              <a:ext cx="384721" cy="30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R="0" algn="l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Tx/>
                <a:tabLst/>
              </a:pPr>
              <a:r>
                <a:rPr lang="de-DE" sz="1800" kern="0" dirty="0">
                  <a:latin typeface="+mn-lt"/>
                </a:rPr>
                <a:t>d_o</a:t>
              </a:r>
              <a:endParaRPr lang="de-DE" sz="1800" kern="0" baseline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D3A3DEA-D7AF-42C7-8E9E-9CB4EDAF1E74}"/>
                </a:ext>
              </a:extLst>
            </p:cNvPr>
            <p:cNvSpPr txBox="1"/>
            <p:nvPr/>
          </p:nvSpPr>
          <p:spPr bwMode="auto">
            <a:xfrm>
              <a:off x="8911746" y="4909685"/>
              <a:ext cx="577081" cy="30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R="0" algn="l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Tx/>
                <a:tabLst/>
              </a:pPr>
              <a:r>
                <a:rPr lang="de-DE" sz="1800" kern="0" dirty="0">
                  <a:latin typeface="+mn-lt"/>
                </a:rPr>
                <a:t>alarm</a:t>
              </a:r>
              <a:endParaRPr lang="de-DE" sz="1800" kern="0" baseline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2EE53EF9-2377-49C4-BFAC-C2DC7C2CB9C2}"/>
                </a:ext>
              </a:extLst>
            </p:cNvPr>
            <p:cNvSpPr txBox="1"/>
            <p:nvPr/>
          </p:nvSpPr>
          <p:spPr bwMode="auto">
            <a:xfrm>
              <a:off x="7335886" y="3694122"/>
              <a:ext cx="1231106" cy="26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R="0" algn="l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Tx/>
                <a:tabLst/>
              </a:pPr>
              <a:r>
                <a:rPr lang="de-DE" sz="1600" kern="0" baseline="0" dirty="0">
                  <a:latin typeface="+mn-lt"/>
                  <a:ea typeface="+mn-ea"/>
                  <a:cs typeface="+mn-cs"/>
                </a:rPr>
                <a:t>SFF Wrapper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909346D-ED72-4092-BAB0-644C33201D72}"/>
                </a:ext>
              </a:extLst>
            </p:cNvPr>
            <p:cNvSpPr/>
            <p:nvPr/>
          </p:nvSpPr>
          <p:spPr bwMode="auto">
            <a:xfrm>
              <a:off x="7237899" y="3598991"/>
              <a:ext cx="1427081" cy="243839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algn="ctr" defTabSz="576000" eaLnBrk="0" hangingPunct="0">
                <a:lnSpc>
                  <a:spcPct val="120000"/>
                </a:lnSpc>
              </a:pPr>
              <a:endParaRPr lang="de-DE" sz="1600" baseline="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4A0EF38-FAD7-4A87-A878-B2143353802F}"/>
                </a:ext>
              </a:extLst>
            </p:cNvPr>
            <p:cNvSpPr txBox="1"/>
            <p:nvPr/>
          </p:nvSpPr>
          <p:spPr bwMode="auto">
            <a:xfrm>
              <a:off x="6806951" y="3977233"/>
              <a:ext cx="307777" cy="30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R="0" algn="l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Tx/>
                <a:tabLst/>
              </a:pPr>
              <a:r>
                <a:rPr lang="de-DE" sz="1800" kern="0" dirty="0">
                  <a:latin typeface="+mn-lt"/>
                </a:rPr>
                <a:t>d_i</a:t>
              </a:r>
              <a:endParaRPr lang="de-DE" sz="1800" kern="0" baseline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E4C4A2A-67BF-43EE-B9D5-558E0F861A0B}"/>
                </a:ext>
              </a:extLst>
            </p:cNvPr>
            <p:cNvSpPr txBox="1"/>
            <p:nvPr/>
          </p:nvSpPr>
          <p:spPr bwMode="auto">
            <a:xfrm>
              <a:off x="6806951" y="4733691"/>
              <a:ext cx="307777" cy="30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R="0" algn="l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Tx/>
                <a:tabLst/>
              </a:pPr>
              <a:r>
                <a:rPr lang="de-DE" sz="1800" kern="0" dirty="0">
                  <a:latin typeface="+mn-lt"/>
                </a:rPr>
                <a:t>d_i</a:t>
              </a:r>
              <a:endParaRPr lang="de-DE" sz="1800" kern="0" baseline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1675D43-1CDD-4DC8-8107-E46847509607}"/>
                </a:ext>
              </a:extLst>
            </p:cNvPr>
            <p:cNvSpPr txBox="1"/>
            <p:nvPr/>
          </p:nvSpPr>
          <p:spPr bwMode="auto">
            <a:xfrm>
              <a:off x="6804286" y="5430713"/>
              <a:ext cx="307777" cy="30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R="0" algn="l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2"/>
                </a:buClr>
                <a:buSzTx/>
                <a:tabLst/>
              </a:pPr>
              <a:r>
                <a:rPr lang="de-DE" sz="1800" kern="0" dirty="0">
                  <a:latin typeface="+mn-lt"/>
                </a:rPr>
                <a:t>d_i</a:t>
              </a:r>
              <a:endParaRPr lang="de-DE" sz="1800" kern="0" baseline="0" dirty="0"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65800DD7-F989-4673-8772-4507B46E1636}"/>
                </a:ext>
              </a:extLst>
            </p:cNvPr>
            <p:cNvGrpSpPr/>
            <p:nvPr/>
          </p:nvGrpSpPr>
          <p:grpSpPr>
            <a:xfrm>
              <a:off x="7418040" y="4759800"/>
              <a:ext cx="1066799" cy="457200"/>
              <a:chOff x="6508280" y="4881919"/>
              <a:chExt cx="1066799" cy="457200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5A3F58E7-F41D-46EF-B752-A07A16C1278F}"/>
                  </a:ext>
                </a:extLst>
              </p:cNvPr>
              <p:cNvSpPr/>
              <p:nvPr/>
            </p:nvSpPr>
            <p:spPr bwMode="auto">
              <a:xfrm>
                <a:off x="6508280" y="4881919"/>
                <a:ext cx="1066799" cy="457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:r>
                  <a:rPr lang="de-DE" sz="1600" dirty="0">
                    <a:latin typeface="+mn-lt"/>
                  </a:rPr>
                  <a:t>FFs</a:t>
                </a:r>
                <a:endParaRPr lang="de-DE" sz="1600" baseline="0" dirty="0">
                  <a:latin typeface="+mn-lt"/>
                </a:endParaRPr>
              </a:p>
            </p:txBody>
          </p:sp>
          <p:sp>
            <p:nvSpPr>
              <p:cNvPr id="86" name="Lightning Bolt 85">
                <a:extLst>
                  <a:ext uri="{FF2B5EF4-FFF2-40B4-BE49-F238E27FC236}">
                    <a16:creationId xmlns:a16="http://schemas.microsoft.com/office/drawing/2014/main" id="{D6ADE280-B8C3-4B84-9039-DBC501311AB2}"/>
                  </a:ext>
                </a:extLst>
              </p:cNvPr>
              <p:cNvSpPr/>
              <p:nvPr/>
            </p:nvSpPr>
            <p:spPr bwMode="auto">
              <a:xfrm flipH="1">
                <a:off x="7250795" y="4914819"/>
                <a:ext cx="223657" cy="391400"/>
              </a:xfrm>
              <a:prstGeom prst="lightningBol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:endParaRPr lang="de-DE" sz="16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9737858-77F3-46C6-B576-B30CE789F062}"/>
                </a:ext>
              </a:extLst>
            </p:cNvPr>
            <p:cNvGrpSpPr/>
            <p:nvPr/>
          </p:nvGrpSpPr>
          <p:grpSpPr>
            <a:xfrm>
              <a:off x="7418040" y="4038601"/>
              <a:ext cx="1066799" cy="457200"/>
              <a:chOff x="6508280" y="4119919"/>
              <a:chExt cx="1066799" cy="457200"/>
            </a:xfrm>
          </p:grpSpPr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3C4D9D1-FE18-460E-AB11-860E6D878A5F}"/>
                  </a:ext>
                </a:extLst>
              </p:cNvPr>
              <p:cNvSpPr/>
              <p:nvPr/>
            </p:nvSpPr>
            <p:spPr bwMode="auto">
              <a:xfrm>
                <a:off x="6508280" y="4119919"/>
                <a:ext cx="1066799" cy="457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:r>
                  <a:rPr lang="de-DE" sz="1600" dirty="0">
                    <a:latin typeface="+mn-lt"/>
                  </a:rPr>
                  <a:t>FFs</a:t>
                </a:r>
                <a:endParaRPr lang="de-DE" sz="1600" baseline="0" dirty="0">
                  <a:latin typeface="+mn-lt"/>
                </a:endParaRPr>
              </a:p>
            </p:txBody>
          </p:sp>
          <p:sp>
            <p:nvSpPr>
              <p:cNvPr id="84" name="Lightning Bolt 83">
                <a:extLst>
                  <a:ext uri="{FF2B5EF4-FFF2-40B4-BE49-F238E27FC236}">
                    <a16:creationId xmlns:a16="http://schemas.microsoft.com/office/drawing/2014/main" id="{31A4E54D-27E3-49B1-9CE2-8F7001CE2147}"/>
                  </a:ext>
                </a:extLst>
              </p:cNvPr>
              <p:cNvSpPr/>
              <p:nvPr/>
            </p:nvSpPr>
            <p:spPr bwMode="auto">
              <a:xfrm flipH="1">
                <a:off x="7250795" y="4152819"/>
                <a:ext cx="223657" cy="391400"/>
              </a:xfrm>
              <a:prstGeom prst="lightningBol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:endParaRPr lang="de-DE" sz="16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71065036-297C-4380-A9C9-0456046FFC32}"/>
                </a:ext>
              </a:extLst>
            </p:cNvPr>
            <p:cNvGrpSpPr/>
            <p:nvPr/>
          </p:nvGrpSpPr>
          <p:grpSpPr>
            <a:xfrm>
              <a:off x="7418040" y="5480999"/>
              <a:ext cx="1066799" cy="457200"/>
              <a:chOff x="6513610" y="5562317"/>
              <a:chExt cx="1066799" cy="457200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25C727E5-DF60-4A36-95E8-16D0F5CFA3EA}"/>
                  </a:ext>
                </a:extLst>
              </p:cNvPr>
              <p:cNvSpPr/>
              <p:nvPr/>
            </p:nvSpPr>
            <p:spPr bwMode="auto">
              <a:xfrm>
                <a:off x="6513610" y="5562317"/>
                <a:ext cx="1066799" cy="45720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:r>
                  <a:rPr lang="de-DE" sz="1600" dirty="0">
                    <a:latin typeface="+mn-lt"/>
                  </a:rPr>
                  <a:t>FFs</a:t>
                </a:r>
                <a:endParaRPr lang="de-DE" sz="1600" baseline="0" dirty="0">
                  <a:latin typeface="+mn-lt"/>
                </a:endParaRPr>
              </a:p>
            </p:txBody>
          </p:sp>
          <p:sp>
            <p:nvSpPr>
              <p:cNvPr id="82" name="Lightning Bolt 81">
                <a:extLst>
                  <a:ext uri="{FF2B5EF4-FFF2-40B4-BE49-F238E27FC236}">
                    <a16:creationId xmlns:a16="http://schemas.microsoft.com/office/drawing/2014/main" id="{6242520B-A6C7-46F8-932E-628285A3C52F}"/>
                  </a:ext>
                </a:extLst>
              </p:cNvPr>
              <p:cNvSpPr/>
              <p:nvPr/>
            </p:nvSpPr>
            <p:spPr bwMode="auto">
              <a:xfrm flipH="1">
                <a:off x="7250795" y="5595217"/>
                <a:ext cx="223657" cy="391400"/>
              </a:xfrm>
              <a:prstGeom prst="lightningBol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72000" tIns="72000" rIns="72000" bIns="72000" rtlCol="0" anchor="ctr"/>
              <a:lstStyle/>
              <a:p>
                <a:pPr algn="ctr" defTabSz="576000" eaLnBrk="0" hangingPunct="0">
                  <a:lnSpc>
                    <a:spcPct val="120000"/>
                  </a:lnSpc>
                </a:pPr>
                <a:endParaRPr lang="de-DE" sz="16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028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8BDA6-2006-4C56-BDB1-60116AE1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Register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A71E6-E32A-4388-8E6A-41016B606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defTabSz="576000" eaLnBrk="0" hangingPunc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kern="0" dirty="0"/>
              <a:t>SFF Controller</a:t>
            </a:r>
          </a:p>
          <a:p>
            <a:pPr marL="895335" lvl="1" indent="-285750" defTabSz="576000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kern="0" dirty="0"/>
              <a:t>Trigger self-test</a:t>
            </a:r>
          </a:p>
          <a:p>
            <a:pPr marL="895335" lvl="1" indent="-285750" defTabSz="576000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kern="0" dirty="0"/>
              <a:t>Collect self-test and alarm signals</a:t>
            </a:r>
          </a:p>
          <a:p>
            <a:pPr marL="895335" lvl="1" indent="-285750" defTabSz="576000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kern="0" dirty="0"/>
              <a:t>Communicate with SMU</a:t>
            </a:r>
          </a:p>
          <a:p>
            <a:pPr marL="285750" indent="-285750" defTabSz="576000" eaLnBrk="0" hangingPunc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kern="0" dirty="0"/>
              <a:t>Async clock domain supported</a:t>
            </a:r>
          </a:p>
          <a:p>
            <a:pPr marL="895335" lvl="1" indent="-285750" defTabSz="576000" eaLnBrk="0" fontAlgn="auto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kern="0" dirty="0"/>
              <a:t>Synchronization in SFF Controller</a:t>
            </a:r>
          </a:p>
          <a:p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9C3E5F3-82EC-47A6-AD9D-1369888B0E4D}"/>
              </a:ext>
            </a:extLst>
          </p:cNvPr>
          <p:cNvGrpSpPr/>
          <p:nvPr/>
        </p:nvGrpSpPr>
        <p:grpSpPr>
          <a:xfrm>
            <a:off x="6096000" y="1368042"/>
            <a:ext cx="5638800" cy="4121916"/>
            <a:chOff x="5486400" y="1440684"/>
            <a:chExt cx="5638800" cy="4121916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AB5B8B7-6BD1-4542-B0F0-8F87583EE325}"/>
                </a:ext>
              </a:extLst>
            </p:cNvPr>
            <p:cNvSpPr/>
            <p:nvPr/>
          </p:nvSpPr>
          <p:spPr bwMode="auto">
            <a:xfrm>
              <a:off x="5638800" y="1440684"/>
              <a:ext cx="5352944" cy="457200"/>
            </a:xfrm>
            <a:prstGeom prst="rect">
              <a:avLst/>
            </a:prstGeom>
            <a:noFill/>
            <a:ln w="19050">
              <a:solidFill>
                <a:srgbClr val="1D1D1D"/>
              </a:solidFill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marL="0" marR="0" lvl="0" indent="0" algn="ctr" defTabSz="57600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Safety Management Unit (SMU)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8F729856-D9CC-4F32-AA59-D1744B881AE9}"/>
                </a:ext>
              </a:extLst>
            </p:cNvPr>
            <p:cNvSpPr/>
            <p:nvPr/>
          </p:nvSpPr>
          <p:spPr bwMode="auto">
            <a:xfrm>
              <a:off x="5638800" y="2338223"/>
              <a:ext cx="5352944" cy="457200"/>
            </a:xfrm>
            <a:prstGeom prst="rect">
              <a:avLst/>
            </a:prstGeom>
            <a:noFill/>
            <a:ln w="19050">
              <a:solidFill>
                <a:srgbClr val="1D1D1D"/>
              </a:solidFill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marL="0" marR="0" lvl="0" indent="0" algn="ctr" defTabSz="57600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SFF Controller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75B433B9-332E-42ED-AA29-173FB0254413}"/>
                </a:ext>
              </a:extLst>
            </p:cNvPr>
            <p:cNvCxnSpPr>
              <a:cxnSpLocks/>
            </p:cNvCxnSpPr>
            <p:nvPr/>
          </p:nvCxnSpPr>
          <p:spPr>
            <a:xfrm>
              <a:off x="6943477" y="1897884"/>
              <a:ext cx="0" cy="435489"/>
            </a:xfrm>
            <a:prstGeom prst="straightConnector1">
              <a:avLst/>
            </a:prstGeom>
            <a:noFill/>
            <a:ln w="9525" cap="flat" cmpd="sng" algn="ctr">
              <a:solidFill>
                <a:srgbClr val="8D8786"/>
              </a:solidFill>
              <a:prstDash val="solid"/>
              <a:tailEnd type="triangle"/>
            </a:ln>
            <a:effectLst/>
          </p:spPr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D0DF952-24BB-45B7-B9E8-792C42E62148}"/>
                </a:ext>
              </a:extLst>
            </p:cNvPr>
            <p:cNvSpPr txBox="1"/>
            <p:nvPr/>
          </p:nvSpPr>
          <p:spPr bwMode="auto">
            <a:xfrm>
              <a:off x="7019677" y="1928778"/>
              <a:ext cx="673261" cy="26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8276"/>
                </a:buClr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test_en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FCE77D20-6E7B-4FBA-989A-3AF7A8A9AD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8949" y="1902734"/>
              <a:ext cx="0" cy="435489"/>
            </a:xfrm>
            <a:prstGeom prst="straightConnector1">
              <a:avLst/>
            </a:prstGeom>
            <a:noFill/>
            <a:ln w="9525" cap="flat" cmpd="sng" algn="ctr">
              <a:solidFill>
                <a:srgbClr val="8D8786"/>
              </a:solidFill>
              <a:prstDash val="solid"/>
              <a:tailEnd type="triangle"/>
            </a:ln>
            <a:effectLst/>
          </p:spPr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341546F-9331-4772-90B3-827AC88BA9ED}"/>
                </a:ext>
              </a:extLst>
            </p:cNvPr>
            <p:cNvSpPr txBox="1"/>
            <p:nvPr/>
          </p:nvSpPr>
          <p:spPr bwMode="auto">
            <a:xfrm>
              <a:off x="8335357" y="1933510"/>
              <a:ext cx="900888" cy="26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8276"/>
                </a:buClr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test_done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0E6FCF3-7B68-4218-9D89-75ECFFF5A6EC}"/>
                </a:ext>
              </a:extLst>
            </p:cNvPr>
            <p:cNvSpPr txBox="1"/>
            <p:nvPr/>
          </p:nvSpPr>
          <p:spPr bwMode="auto">
            <a:xfrm>
              <a:off x="9644266" y="1926061"/>
              <a:ext cx="512961" cy="26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8276"/>
                </a:buClr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alarm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A4547B07-58BE-4891-B148-E96E463ECE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10477" y="1902734"/>
              <a:ext cx="0" cy="435489"/>
            </a:xfrm>
            <a:prstGeom prst="straightConnector1">
              <a:avLst/>
            </a:prstGeom>
            <a:noFill/>
            <a:ln w="9525" cap="flat" cmpd="sng" algn="ctr">
              <a:solidFill>
                <a:srgbClr val="8D8786"/>
              </a:solidFill>
              <a:prstDash val="solid"/>
              <a:tailEnd type="triangle"/>
            </a:ln>
            <a:effectLst/>
          </p:spPr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8A3AD1F-5F0D-4664-820F-DA71090EECA5}"/>
                </a:ext>
              </a:extLst>
            </p:cNvPr>
            <p:cNvSpPr/>
            <p:nvPr/>
          </p:nvSpPr>
          <p:spPr bwMode="auto">
            <a:xfrm>
              <a:off x="5756521" y="4249626"/>
              <a:ext cx="1066799" cy="457200"/>
            </a:xfrm>
            <a:prstGeom prst="rect">
              <a:avLst/>
            </a:prstGeom>
            <a:noFill/>
            <a:ln w="19050">
              <a:solidFill>
                <a:srgbClr val="1D1D1D"/>
              </a:solidFill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marL="0" marR="0" lvl="0" indent="0" algn="ctr" defTabSz="57600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SFF PAR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ED3CFFA-48E4-4A8F-B417-8903A4CCD011}"/>
                </a:ext>
              </a:extLst>
            </p:cNvPr>
            <p:cNvSpPr/>
            <p:nvPr/>
          </p:nvSpPr>
          <p:spPr bwMode="auto">
            <a:xfrm>
              <a:off x="6954102" y="4256803"/>
              <a:ext cx="1066799" cy="457200"/>
            </a:xfrm>
            <a:prstGeom prst="rect">
              <a:avLst/>
            </a:prstGeom>
            <a:noFill/>
            <a:ln w="19050">
              <a:solidFill>
                <a:srgbClr val="1D1D1D"/>
              </a:solidFill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marL="0" marR="0" lvl="0" indent="0" algn="ctr" defTabSz="57600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SFF DED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CCD75091-B97F-4012-86AC-B27EF5BB34B5}"/>
                </a:ext>
              </a:extLst>
            </p:cNvPr>
            <p:cNvSpPr/>
            <p:nvPr/>
          </p:nvSpPr>
          <p:spPr bwMode="auto">
            <a:xfrm>
              <a:off x="5638799" y="4136367"/>
              <a:ext cx="2492980" cy="1297334"/>
            </a:xfrm>
            <a:prstGeom prst="rect">
              <a:avLst/>
            </a:prstGeom>
            <a:noFill/>
            <a:ln w="19050">
              <a:solidFill>
                <a:srgbClr val="1D1D1D"/>
              </a:solidFill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marL="0" marR="0" lvl="0" indent="0" algn="ctr" defTabSz="57600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260E673-7723-4884-B7E2-6BD31639DCDD}"/>
                </a:ext>
              </a:extLst>
            </p:cNvPr>
            <p:cNvSpPr txBox="1"/>
            <p:nvPr/>
          </p:nvSpPr>
          <p:spPr bwMode="auto">
            <a:xfrm>
              <a:off x="6231224" y="4815549"/>
              <a:ext cx="1320874" cy="56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ctr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8276"/>
                </a:buClr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SFF Domain 0</a:t>
              </a:r>
            </a:p>
            <a:p>
              <a:pPr marL="0" marR="0" lvl="0" indent="0" algn="ctr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8276"/>
                </a:buClr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Sync clock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BD10EDD2-062C-4BBA-9A60-C9E35EA6DE91}"/>
                </a:ext>
              </a:extLst>
            </p:cNvPr>
            <p:cNvSpPr/>
            <p:nvPr/>
          </p:nvSpPr>
          <p:spPr bwMode="auto">
            <a:xfrm>
              <a:off x="8616486" y="4249626"/>
              <a:ext cx="1066799" cy="457200"/>
            </a:xfrm>
            <a:prstGeom prst="rect">
              <a:avLst/>
            </a:prstGeom>
            <a:noFill/>
            <a:ln w="19050">
              <a:solidFill>
                <a:srgbClr val="1D1D1D"/>
              </a:solidFill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marL="0" marR="0" lvl="0" indent="0" algn="ctr" defTabSz="57600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SFF DED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65CDD60-2441-4116-AB29-00A55312042D}"/>
                </a:ext>
              </a:extLst>
            </p:cNvPr>
            <p:cNvSpPr/>
            <p:nvPr/>
          </p:nvSpPr>
          <p:spPr bwMode="auto">
            <a:xfrm>
              <a:off x="9814067" y="4256803"/>
              <a:ext cx="1066799" cy="457200"/>
            </a:xfrm>
            <a:prstGeom prst="rect">
              <a:avLst/>
            </a:prstGeom>
            <a:noFill/>
            <a:ln w="19050">
              <a:solidFill>
                <a:srgbClr val="1D1D1D"/>
              </a:solidFill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marL="0" marR="0" lvl="0" indent="0" algn="ctr" defTabSz="57600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SFF TMR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7425C0D-FE0C-4AD9-978D-EF17A8A5B0ED}"/>
                </a:ext>
              </a:extLst>
            </p:cNvPr>
            <p:cNvSpPr/>
            <p:nvPr/>
          </p:nvSpPr>
          <p:spPr bwMode="auto">
            <a:xfrm>
              <a:off x="8498764" y="4136367"/>
              <a:ext cx="2492980" cy="1297334"/>
            </a:xfrm>
            <a:prstGeom prst="rect">
              <a:avLst/>
            </a:prstGeom>
            <a:noFill/>
            <a:ln w="19050">
              <a:solidFill>
                <a:srgbClr val="1D1D1D"/>
              </a:solidFill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marL="0" marR="0" lvl="0" indent="0" algn="ctr" defTabSz="57600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00ECE46-B054-4813-8C75-EDBBD2F58975}"/>
                </a:ext>
              </a:extLst>
            </p:cNvPr>
            <p:cNvSpPr txBox="1"/>
            <p:nvPr/>
          </p:nvSpPr>
          <p:spPr bwMode="auto">
            <a:xfrm>
              <a:off x="9091189" y="4815549"/>
              <a:ext cx="1320874" cy="563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algn="ctr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8276"/>
                </a:buClr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SFF Domain 1</a:t>
              </a:r>
            </a:p>
            <a:p>
              <a:pPr marL="0" marR="0" lvl="0" indent="0" algn="ctr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8276"/>
                </a:buClr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Async clock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F21E2DCA-2ABE-463A-BD82-0B3FBF71BBB6}"/>
                </a:ext>
              </a:extLst>
            </p:cNvPr>
            <p:cNvCxnSpPr>
              <a:cxnSpLocks/>
            </p:cNvCxnSpPr>
            <p:nvPr/>
          </p:nvCxnSpPr>
          <p:spPr>
            <a:xfrm>
              <a:off x="9130126" y="2802499"/>
              <a:ext cx="0" cy="1327709"/>
            </a:xfrm>
            <a:prstGeom prst="straightConnector1">
              <a:avLst/>
            </a:prstGeom>
            <a:noFill/>
            <a:ln w="9525" cap="flat" cmpd="sng" algn="ctr">
              <a:solidFill>
                <a:srgbClr val="8D8786"/>
              </a:solidFill>
              <a:prstDash val="solid"/>
              <a:tailEnd type="triangle"/>
            </a:ln>
            <a:effectLst/>
          </p:spPr>
        </p:cxn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C1E3E24-5FEE-41D6-93FA-42A5C1845F7D}"/>
                </a:ext>
              </a:extLst>
            </p:cNvPr>
            <p:cNvSpPr txBox="1"/>
            <p:nvPr/>
          </p:nvSpPr>
          <p:spPr bwMode="auto">
            <a:xfrm>
              <a:off x="9206326" y="3288703"/>
              <a:ext cx="775853" cy="26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8276"/>
                </a:buClr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test_seq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CBA0B9E-2E94-4E4B-ACBE-A76FA533659D}"/>
                </a:ext>
              </a:extLst>
            </p:cNvPr>
            <p:cNvSpPr txBox="1"/>
            <p:nvPr/>
          </p:nvSpPr>
          <p:spPr bwMode="auto">
            <a:xfrm>
              <a:off x="10363957" y="3285986"/>
              <a:ext cx="512961" cy="26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8276"/>
                </a:buClr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alarm</a:t>
              </a:r>
            </a:p>
          </p:txBody>
        </p: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48D7BB82-4082-4DFD-9826-9A22B3F357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30168" y="2807350"/>
              <a:ext cx="0" cy="1340730"/>
            </a:xfrm>
            <a:prstGeom prst="straightConnector1">
              <a:avLst/>
            </a:prstGeom>
            <a:noFill/>
            <a:ln w="9525" cap="flat" cmpd="sng" algn="ctr">
              <a:solidFill>
                <a:srgbClr val="8D8786"/>
              </a:solidFill>
              <a:prstDash val="solid"/>
              <a:tailEnd type="triangle"/>
            </a:ln>
            <a:effectLst/>
          </p:spPr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77E73D4-F885-4B54-AA55-CF78D728DEDE}"/>
                </a:ext>
              </a:extLst>
            </p:cNvPr>
            <p:cNvSpPr/>
            <p:nvPr/>
          </p:nvSpPr>
          <p:spPr bwMode="auto">
            <a:xfrm>
              <a:off x="5486400" y="2194340"/>
              <a:ext cx="5638800" cy="3368260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prstDash val="sysDot"/>
              <a:miter lim="800000"/>
              <a:headEnd/>
              <a:tailEnd/>
            </a:ln>
          </p:spPr>
          <p:txBody>
            <a:bodyPr wrap="square" lIns="72000" tIns="72000" rIns="72000" bIns="72000" rtlCol="0" anchor="ctr"/>
            <a:lstStyle/>
            <a:p>
              <a:pPr marL="0" marR="0" lvl="0" indent="0" algn="ctr" defTabSz="57600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endParaRPr>
            </a:p>
          </p:txBody>
        </p: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11D80E8D-85FD-4F25-B981-421F4E38360F}"/>
                </a:ext>
              </a:extLst>
            </p:cNvPr>
            <p:cNvCxnSpPr>
              <a:cxnSpLocks/>
            </p:cNvCxnSpPr>
            <p:nvPr/>
          </p:nvCxnSpPr>
          <p:spPr>
            <a:xfrm>
              <a:off x="6281445" y="2783698"/>
              <a:ext cx="0" cy="1327709"/>
            </a:xfrm>
            <a:prstGeom prst="straightConnector1">
              <a:avLst/>
            </a:prstGeom>
            <a:noFill/>
            <a:ln w="9525" cap="flat" cmpd="sng" algn="ctr">
              <a:solidFill>
                <a:srgbClr val="8D8786"/>
              </a:solidFill>
              <a:prstDash val="solid"/>
              <a:tailEnd type="triangle"/>
            </a:ln>
            <a:effectLst/>
          </p:spPr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55765DD-8427-4F46-962E-32677BCA3254}"/>
                </a:ext>
              </a:extLst>
            </p:cNvPr>
            <p:cNvSpPr txBox="1"/>
            <p:nvPr/>
          </p:nvSpPr>
          <p:spPr bwMode="auto">
            <a:xfrm>
              <a:off x="6357645" y="3269902"/>
              <a:ext cx="775853" cy="26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8276"/>
                </a:buClr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test_seq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318A2A6-A6B4-46CC-BD4B-4CD7516D016C}"/>
                </a:ext>
              </a:extLst>
            </p:cNvPr>
            <p:cNvSpPr txBox="1"/>
            <p:nvPr/>
          </p:nvSpPr>
          <p:spPr bwMode="auto">
            <a:xfrm>
              <a:off x="7515276" y="3267185"/>
              <a:ext cx="512961" cy="268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rtlCol="0" anchor="t" anchorCtr="0">
              <a:spAutoFit/>
            </a:bodyPr>
            <a:lstStyle/>
            <a:p>
              <a:pPr marL="0" marR="0" lvl="0" indent="0" defTabSz="576000" eaLnBrk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8276"/>
                </a:buClr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1D1D1D"/>
                  </a:solidFill>
                  <a:effectLst/>
                  <a:uLnTx/>
                  <a:uFillTx/>
                  <a:latin typeface="Arial"/>
                  <a:cs typeface="Arial"/>
                </a:rPr>
                <a:t>alarm</a:t>
              </a:r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77B7C00B-EBD9-4069-8E6D-A018BA306C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81487" y="2788549"/>
              <a:ext cx="0" cy="1340730"/>
            </a:xfrm>
            <a:prstGeom prst="straightConnector1">
              <a:avLst/>
            </a:prstGeom>
            <a:noFill/>
            <a:ln w="9525" cap="flat" cmpd="sng" algn="ctr">
              <a:solidFill>
                <a:srgbClr val="8D8786"/>
              </a:solidFill>
              <a:prstDash val="soli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2356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B98D7-866D-470D-B1AD-3D3FB33B0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Register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D25A4F-42E6-45C7-AE7E-8F88DDB21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0"/>
          <a:stretch/>
        </p:blipFill>
        <p:spPr>
          <a:xfrm>
            <a:off x="6222671" y="1564534"/>
            <a:ext cx="4685805" cy="2613252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1261450-EFAC-4F61-B226-4F2CE269F9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97"/>
          <a:stretch/>
        </p:blipFill>
        <p:spPr>
          <a:xfrm>
            <a:off x="838200" y="1564534"/>
            <a:ext cx="4816433" cy="261325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BAEA2DE-98B5-4899-A8C8-CBE11BBDDE46}"/>
              </a:ext>
            </a:extLst>
          </p:cNvPr>
          <p:cNvSpPr txBox="1">
            <a:spLocks/>
          </p:cNvSpPr>
          <p:nvPr/>
        </p:nvSpPr>
        <p:spPr>
          <a:xfrm>
            <a:off x="838200" y="4105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76000" eaLnBrk="0" hangingPunc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kern="0" dirty="0"/>
              <a:t>#Redundant bits does not increase linearly with the data width</a:t>
            </a:r>
          </a:p>
          <a:p>
            <a:pPr defTabSz="576000" eaLnBrk="0" hangingPunct="0">
              <a:lnSpc>
                <a:spcPct val="120000"/>
              </a:lnSpc>
              <a:spcBef>
                <a:spcPts val="0"/>
              </a:spcBef>
              <a:buClr>
                <a:schemeClr val="tx2"/>
              </a:buClr>
            </a:pPr>
            <a:r>
              <a:rPr lang="en-US" kern="0" dirty="0"/>
              <a:t>Code rate higher with a bigger data width</a:t>
            </a:r>
          </a:p>
        </p:txBody>
      </p:sp>
    </p:spTree>
    <p:extLst>
      <p:ext uri="{BB962C8B-B14F-4D97-AF65-F5344CB8AC3E}">
        <p14:creationId xmlns:p14="http://schemas.microsoft.com/office/powerpoint/2010/main" val="2403103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6A9F-2120-40EA-94BD-3A9AC3F51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Area-Optimized Safety Register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91646F-32D0-4973-AF3D-467B1859C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/>
          <a:stretch/>
        </p:blipFill>
        <p:spPr>
          <a:xfrm>
            <a:off x="505691" y="1243993"/>
            <a:ext cx="3722180" cy="3602674"/>
          </a:xfr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00892F-6F80-4501-B86D-F04248273E4C}"/>
              </a:ext>
            </a:extLst>
          </p:cNvPr>
          <p:cNvSpPr txBox="1">
            <a:spLocks/>
          </p:cNvSpPr>
          <p:nvPr/>
        </p:nvSpPr>
        <p:spPr>
          <a:xfrm>
            <a:off x="105383" y="4846667"/>
            <a:ext cx="10515600" cy="579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Solution: Merge multiple safety registers into a bigger one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0B1A1E50-D7AD-4AB4-A5BA-12ABB5872F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0" r="29968"/>
          <a:stretch/>
        </p:blipFill>
        <p:spPr>
          <a:xfrm>
            <a:off x="4281949" y="1243993"/>
            <a:ext cx="3628101" cy="3602674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0735522F-D9C4-46EF-9A60-B3407C191B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6" r="812"/>
          <a:stretch/>
        </p:blipFill>
        <p:spPr>
          <a:xfrm>
            <a:off x="7964128" y="1243993"/>
            <a:ext cx="3035030" cy="3602674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1C2E13D-A975-4CAF-8AAF-9D6ADD5F863C}"/>
              </a:ext>
            </a:extLst>
          </p:cNvPr>
          <p:cNvSpPr txBox="1">
            <a:spLocks/>
          </p:cNvSpPr>
          <p:nvPr/>
        </p:nvSpPr>
        <p:spPr>
          <a:xfrm>
            <a:off x="105381" y="5324443"/>
            <a:ext cx="11905035" cy="579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Area optimization via Best-Fit or ILP technique (w/o or w/ register fragmenting)</a:t>
            </a:r>
          </a:p>
        </p:txBody>
      </p:sp>
    </p:spTree>
    <p:extLst>
      <p:ext uri="{BB962C8B-B14F-4D97-AF65-F5344CB8AC3E}">
        <p14:creationId xmlns:p14="http://schemas.microsoft.com/office/powerpoint/2010/main" val="7626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D9038-887C-4804-83FA-50ACBEB7D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9A917-3315-42A4-9F5F-EBF2B7E331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Parameterized Components and Configurable Safety Structure</a:t>
            </a:r>
          </a:p>
          <a:p>
            <a:endParaRPr lang="en-US" dirty="0"/>
          </a:p>
          <a:p>
            <a:r>
              <a:rPr lang="de-DE" dirty="0"/>
              <a:t>Area-Optimized Implementations</a:t>
            </a:r>
          </a:p>
          <a:p>
            <a:endParaRPr lang="de-DE" dirty="0"/>
          </a:p>
          <a:p>
            <a:r>
              <a:rPr lang="de-DE" dirty="0"/>
              <a:t>Solution: Automated property generation for all safety registers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73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Widescreen</PresentationFormat>
  <Paragraphs>148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Symbol</vt:lpstr>
      <vt:lpstr>Wingdings</vt:lpstr>
      <vt:lpstr>Office Theme</vt:lpstr>
      <vt:lpstr>Automated Formal Verification of Area-Optimized Safety Registers in Automotive SoCs</vt:lpstr>
      <vt:lpstr>Outline</vt:lpstr>
      <vt:lpstr>Motivation</vt:lpstr>
      <vt:lpstr>ISO 26262 Standard</vt:lpstr>
      <vt:lpstr>Safety Register</vt:lpstr>
      <vt:lpstr>Safety Register</vt:lpstr>
      <vt:lpstr>Safety Register</vt:lpstr>
      <vt:lpstr>Area-Optimized Safety Register</vt:lpstr>
      <vt:lpstr>Verification Challenges</vt:lpstr>
      <vt:lpstr>Framework</vt:lpstr>
      <vt:lpstr>Specification Extraction</vt:lpstr>
      <vt:lpstr>Generated Properties</vt:lpstr>
      <vt:lpstr>Results</vt:lpstr>
      <vt:lpstr>Conclusion 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Hough,Mackenzie C</dc:creator>
  <cp:lastModifiedBy>Zhang Shuhang (IFAG DES SDF DVM CDV)</cp:lastModifiedBy>
  <cp:revision>91</cp:revision>
  <dcterms:created xsi:type="dcterms:W3CDTF">2021-01-27T14:15:57Z</dcterms:created>
  <dcterms:modified xsi:type="dcterms:W3CDTF">2025-02-01T17:10:09Z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mpower.integration.Classification.DocumentId">
    <vt:lpwstr/>
  </property>
  <property fmtid="{D5CDD505-2E9C-101B-9397-08002B2CF9AE}" pid="3" name="empower.integration.Classification.DocumentVersion">
    <vt:lpwstr/>
  </property>
  <property fmtid="{D5CDD505-2E9C-101B-9397-08002B2CF9AE}" pid="4" name="empower.integration.Classification.DocumentOwner">
    <vt:lpwstr/>
  </property>
  <property fmtid="{D5CDD505-2E9C-101B-9397-08002B2CF9AE}" pid="5" name="empower.integration.Classification.ShowFooter">
    <vt:bool>true</vt:bool>
  </property>
  <property fmtid="{D5CDD505-2E9C-101B-9397-08002B2CF9AE}" pid="6" name="empower.integration.Classification.RestrictionLevel">
    <vt:i4>-1</vt:i4>
  </property>
  <property fmtid="{D5CDD505-2E9C-101B-9397-08002B2CF9AE}" pid="7" name="empower.integration.Classification.FooterDate">
    <vt:filetime>2025-02-01T17:09:50Z</vt:filetime>
  </property>
  <property fmtid="{D5CDD505-2E9C-101B-9397-08002B2CF9AE}" pid="8" name="empower.integration.Classification.DateFormat">
    <vt:lpwstr/>
  </property>
  <property fmtid="{D5CDD505-2E9C-101B-9397-08002B2CF9AE}" pid="9" name="empower.integration.Classification.IsDraft">
    <vt:bool>false</vt:bool>
  </property>
  <property fmtid="{D5CDD505-2E9C-101B-9397-08002B2CF9AE}" pid="10" name="empower.integration.Classification.IsProprietary">
    <vt:bool>false</vt:bool>
  </property>
  <property fmtid="{D5CDD505-2E9C-101B-9397-08002B2CF9AE}" pid="11" name="empower.integration.Classification.HasAdditionalMarking">
    <vt:bool>false</vt:bool>
  </property>
  <property fmtid="{D5CDD505-2E9C-101B-9397-08002B2CF9AE}" pid="12" name="empower.integration.Classification.AdditionalMarking">
    <vt:lpwstr/>
  </property>
  <property fmtid="{D5CDD505-2E9C-101B-9397-08002B2CF9AE}" pid="13" name="empower.integration.Classification.IsEmpowerClassified">
    <vt:bool>false</vt:bool>
  </property>
</Properties>
</file>