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2" r:id="rId4"/>
    <p:sldId id="263" r:id="rId5"/>
    <p:sldId id="275" r:id="rId6"/>
    <p:sldId id="276" r:id="rId7"/>
    <p:sldId id="277" r:id="rId8"/>
    <p:sldId id="264" r:id="rId9"/>
    <p:sldId id="265" r:id="rId10"/>
    <p:sldId id="266" r:id="rId11"/>
    <p:sldId id="267" r:id="rId12"/>
    <p:sldId id="278" r:id="rId13"/>
    <p:sldId id="268" r:id="rId14"/>
    <p:sldId id="270" r:id="rId15"/>
    <p:sldId id="271" r:id="rId16"/>
    <p:sldId id="272" r:id="rId17"/>
    <p:sldId id="279" r:id="rId18"/>
    <p:sldId id="274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83828" autoAdjust="0"/>
  </p:normalViewPr>
  <p:slideViewPr>
    <p:cSldViewPr snapToGrid="0">
      <p:cViewPr varScale="1">
        <p:scale>
          <a:sx n="85" d="100"/>
          <a:sy n="85" d="100"/>
        </p:scale>
        <p:origin x="8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114D0-A4AB-4FEF-9E1C-2E833D60E12B}" type="datetimeFigureOut">
              <a:rPr lang="de-DE" smtClean="0"/>
              <a:t>01.02.2025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598CB-67FB-40FD-953C-73EFAA45EDD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83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98CB-67FB-40FD-953C-73EFAA45EDD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60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98CB-67FB-40FD-953C-73EFAA45EDD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014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98CB-67FB-40FD-953C-73EFAA45EDD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203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98CB-67FB-40FD-953C-73EFAA45EDD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706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98CB-67FB-40FD-953C-73EFAA45EDD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274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98CB-67FB-40FD-953C-73EFAA45EDD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045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98CB-67FB-40FD-953C-73EFAA45EDD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454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98CB-67FB-40FD-953C-73EFAA45EDD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562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98CB-67FB-40FD-953C-73EFAA45EDD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676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98CB-67FB-40FD-953C-73EFAA45EDD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33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98CB-67FB-40FD-953C-73EFAA45EDD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1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98CB-67FB-40FD-953C-73EFAA45EDD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440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98CB-67FB-40FD-953C-73EFAA45EDD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01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98CB-67FB-40FD-953C-73EFAA45EDD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551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98CB-67FB-40FD-953C-73EFAA45EDD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266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98CB-67FB-40FD-953C-73EFAA45EDD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19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98CB-67FB-40FD-953C-73EFAA45EDD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330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98CB-67FB-40FD-953C-73EFAA45EDD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116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598CB-67FB-40FD-953C-73EFAA45EDD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04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CB9CBCE6-E249-9861-89FA-30EC91B8E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2774B-D866-4A27-916C-C9683583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62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99B91-008A-49DD-8794-62DFD4BC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58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BF5C5C-DF86-4906-83E0-5936740EB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43" y="5765899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AA7EFE6D-8A15-CB1B-7557-2516CC025E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668695"/>
            <a:ext cx="3919576" cy="2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E9C2-F2E7-4DE4-AE61-24C0D4E3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82B70-D5BC-4E09-B48A-6770AC9F5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41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349B1-7935-4DCD-9A12-9DE5F7E9C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2DA99-E0C5-4CEF-A837-8BC75A9D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17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EF33-BD1A-4B1C-9E73-64BD301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42AA-B2DC-490A-BCE7-F9FCAA38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03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838D85DA-2C1C-7BD9-FA4A-D8C4725C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7C49C-7933-4393-901B-503549F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925F3-3EA8-4255-B151-68B28F8D9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11538C-F00A-4E7F-B07D-CA04B9571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1"/>
            <a:ext cx="1139905" cy="637709"/>
          </a:xfrm>
          <a:prstGeom prst="rect">
            <a:avLst/>
          </a:prstGeom>
        </p:spPr>
      </p:pic>
      <p:pic>
        <p:nvPicPr>
          <p:cNvPr id="6" name="Picture 5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686AF9FC-F8B7-57B3-C753-890E6DB4EF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537803"/>
            <a:ext cx="2429006" cy="16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5724-6C95-43BB-86F2-C4DB042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BC43-56EE-49F9-81F6-68AF27F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34154-D304-4A36-8C0F-CE37FC38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D6FC9-3E76-43FD-8A53-62FDED93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86964-5C69-495F-89E4-A84614FF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EA5DD-7FDF-4DA0-BE67-612A0C3D2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9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FCF3C9B8-FD7A-CEA4-2D78-244D6671D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11E4E-992F-462D-84FD-7449264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76EB0-8C47-409B-B015-F118A863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47" y="5780285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6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A503-B092-4E55-A341-2080B195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4018-2050-4501-9EF5-187E31BE2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1BB1B-4DC6-4E5D-B124-A76712A00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98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E226-148C-4FF8-A4B4-89EBA96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90C3B-3129-4331-887D-5DD6D8C5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5A1A8-9307-4221-B842-0C92B508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06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C425F-F25D-4BA7-A9B8-4BC37CF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7EB06-2BE0-495F-8624-2707A47B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C65A-7D1C-46E6-88FA-4BE71586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31" y="2299570"/>
            <a:ext cx="11969261" cy="2387600"/>
          </a:xfrm>
        </p:spPr>
        <p:txBody>
          <a:bodyPr>
            <a:normAutofit/>
          </a:bodyPr>
          <a:lstStyle/>
          <a:p>
            <a:r>
              <a:rPr lang="en-GB" sz="4400" dirty="0"/>
              <a:t>Automatic Test Pattern Generation Using Formal Verification and Fault Injection Methods</a:t>
            </a:r>
            <a:endParaRPr lang="en-US" sz="4400" dirty="0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6EC292F7-A3EA-4989-AA8A-441228AC7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809344"/>
            <a:ext cx="8534400" cy="1752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Jad Al Halabi</a:t>
            </a:r>
            <a:r>
              <a:rPr lang="en-US" sz="3200" dirty="0"/>
              <a:t>, Endri Kaja, Wolfgang Ecker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F2313-A0ED-44C5-A777-76CDDDB29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949" y="5849100"/>
            <a:ext cx="1582102" cy="71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7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79BE-521F-41F4-8069-FB1BECDF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Generation Technique (1)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D71E-3768-4597-B524-BABCE630C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fault affects a circuit if the fault is </a:t>
            </a:r>
            <a:r>
              <a:rPr lang="en-US" b="1" dirty="0"/>
              <a:t>activated</a:t>
            </a:r>
            <a:r>
              <a:rPr lang="en-US" dirty="0"/>
              <a:t> and </a:t>
            </a:r>
            <a:r>
              <a:rPr lang="en-US" b="1" dirty="0"/>
              <a:t>propagated</a:t>
            </a:r>
            <a:r>
              <a:rPr lang="en-US" dirty="0"/>
              <a:t> to an output</a:t>
            </a:r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A = 1, B = 1, C = 0, D = 1 can be used to test for sa-0 at e</a:t>
            </a:r>
            <a:endParaRPr lang="de-DE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9AB94F-8FFB-4934-B00D-1D08C4E21C16}"/>
              </a:ext>
            </a:extLst>
          </p:cNvPr>
          <p:cNvGrpSpPr/>
          <p:nvPr/>
        </p:nvGrpSpPr>
        <p:grpSpPr>
          <a:xfrm>
            <a:off x="2869277" y="3162600"/>
            <a:ext cx="6753600" cy="1427188"/>
            <a:chOff x="2793600" y="3666600"/>
            <a:chExt cx="6753600" cy="1427188"/>
          </a:xfrm>
        </p:grpSpPr>
        <p:sp>
          <p:nvSpPr>
            <p:cNvPr id="4" name="Flowchart: Delay 3">
              <a:extLst>
                <a:ext uri="{FF2B5EF4-FFF2-40B4-BE49-F238E27FC236}">
                  <a16:creationId xmlns:a16="http://schemas.microsoft.com/office/drawing/2014/main" id="{38D3D42E-85A5-470A-BF7A-631F4AD82A4F}"/>
                </a:ext>
              </a:extLst>
            </p:cNvPr>
            <p:cNvSpPr/>
            <p:nvPr/>
          </p:nvSpPr>
          <p:spPr>
            <a:xfrm>
              <a:off x="3355200" y="3666600"/>
              <a:ext cx="892800" cy="6480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Flowchart: Stored Data 4">
              <a:extLst>
                <a:ext uri="{FF2B5EF4-FFF2-40B4-BE49-F238E27FC236}">
                  <a16:creationId xmlns:a16="http://schemas.microsoft.com/office/drawing/2014/main" id="{58B9BA38-A584-4CA2-B2EF-69BE19EACC9E}"/>
                </a:ext>
              </a:extLst>
            </p:cNvPr>
            <p:cNvSpPr/>
            <p:nvPr/>
          </p:nvSpPr>
          <p:spPr>
            <a:xfrm rot="10800000">
              <a:off x="5641650" y="4070594"/>
              <a:ext cx="904800" cy="619200"/>
            </a:xfrm>
            <a:prstGeom prst="flowChartOnline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Flowchart: Delay 5">
              <a:extLst>
                <a:ext uri="{FF2B5EF4-FFF2-40B4-BE49-F238E27FC236}">
                  <a16:creationId xmlns:a16="http://schemas.microsoft.com/office/drawing/2014/main" id="{C0F336E4-9BC8-4740-803A-BEA04F055FEA}"/>
                </a:ext>
              </a:extLst>
            </p:cNvPr>
            <p:cNvSpPr/>
            <p:nvPr/>
          </p:nvSpPr>
          <p:spPr>
            <a:xfrm>
              <a:off x="7940100" y="4445788"/>
              <a:ext cx="892800" cy="6480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162040-D78D-4635-9DE4-C283BDC07519}"/>
                </a:ext>
              </a:extLst>
            </p:cNvPr>
            <p:cNvCxnSpPr/>
            <p:nvPr/>
          </p:nvCxnSpPr>
          <p:spPr>
            <a:xfrm flipH="1">
              <a:off x="2793600" y="3772800"/>
              <a:ext cx="561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BCD7088-89EC-4BFB-9483-D252B255D5B9}"/>
                </a:ext>
              </a:extLst>
            </p:cNvPr>
            <p:cNvCxnSpPr/>
            <p:nvPr/>
          </p:nvCxnSpPr>
          <p:spPr>
            <a:xfrm flipH="1">
              <a:off x="2793600" y="4152494"/>
              <a:ext cx="561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36B31618-20A7-468E-B104-F36E0F489099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4248000" y="3990600"/>
              <a:ext cx="1519200" cy="2142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A3BCB5D-FBFB-4AA6-9EB0-C12E140BFDD8}"/>
                </a:ext>
              </a:extLst>
            </p:cNvPr>
            <p:cNvCxnSpPr/>
            <p:nvPr/>
          </p:nvCxnSpPr>
          <p:spPr>
            <a:xfrm>
              <a:off x="2793600" y="4564800"/>
              <a:ext cx="297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471CD2F3-72BF-49CD-B049-BB85BE674436}"/>
                </a:ext>
              </a:extLst>
            </p:cNvPr>
            <p:cNvCxnSpPr>
              <a:stCxn id="5" idx="1"/>
            </p:cNvCxnSpPr>
            <p:nvPr/>
          </p:nvCxnSpPr>
          <p:spPr>
            <a:xfrm>
              <a:off x="6546450" y="4380194"/>
              <a:ext cx="1393650" cy="235006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FA0749-E1ED-465C-A86F-7666739948CF}"/>
                </a:ext>
              </a:extLst>
            </p:cNvPr>
            <p:cNvCxnSpPr/>
            <p:nvPr/>
          </p:nvCxnSpPr>
          <p:spPr>
            <a:xfrm>
              <a:off x="2793600" y="4996800"/>
              <a:ext cx="5146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3B71EA4-EC16-4DDA-87FF-3A8FAF5D7249}"/>
                </a:ext>
              </a:extLst>
            </p:cNvPr>
            <p:cNvCxnSpPr>
              <a:stCxn id="6" idx="3"/>
            </p:cNvCxnSpPr>
            <p:nvPr/>
          </p:nvCxnSpPr>
          <p:spPr>
            <a:xfrm>
              <a:off x="8832900" y="4769788"/>
              <a:ext cx="7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5C83AB0-A4B9-4D46-8027-BE55EBFD4B35}"/>
              </a:ext>
            </a:extLst>
          </p:cNvPr>
          <p:cNvSpPr txBox="1"/>
          <p:nvPr/>
        </p:nvSpPr>
        <p:spPr>
          <a:xfrm>
            <a:off x="2567079" y="303182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endParaRPr lang="de-DE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C5AC7D-6CB2-4B39-8E28-3B7E77B6AA92}"/>
              </a:ext>
            </a:extLst>
          </p:cNvPr>
          <p:cNvSpPr txBox="1"/>
          <p:nvPr/>
        </p:nvSpPr>
        <p:spPr>
          <a:xfrm>
            <a:off x="2567079" y="339182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  <a:endParaRPr lang="de-DE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F2874C-AC1F-4455-A065-A1AE39D91E9E}"/>
              </a:ext>
            </a:extLst>
          </p:cNvPr>
          <p:cNvSpPr txBox="1"/>
          <p:nvPr/>
        </p:nvSpPr>
        <p:spPr>
          <a:xfrm>
            <a:off x="2567079" y="380213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endParaRPr lang="de-DE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696F1B-8FA2-415E-8B86-F319E60092D6}"/>
              </a:ext>
            </a:extLst>
          </p:cNvPr>
          <p:cNvSpPr txBox="1"/>
          <p:nvPr/>
        </p:nvSpPr>
        <p:spPr>
          <a:xfrm>
            <a:off x="2567079" y="423613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endParaRPr lang="de-DE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EA29E3-EBBF-47E2-BDF5-4259EF32264C}"/>
              </a:ext>
            </a:extLst>
          </p:cNvPr>
          <p:cNvSpPr txBox="1"/>
          <p:nvPr/>
        </p:nvSpPr>
        <p:spPr>
          <a:xfrm>
            <a:off x="4518445" y="34160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  <a:endParaRPr lang="de-DE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FB9E37-F232-4B60-8D57-42F209C68EB5}"/>
              </a:ext>
            </a:extLst>
          </p:cNvPr>
          <p:cNvSpPr txBox="1"/>
          <p:nvPr/>
        </p:nvSpPr>
        <p:spPr>
          <a:xfrm>
            <a:off x="6822895" y="3863596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  <a:endParaRPr lang="de-DE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374BF9-BAFA-4B8C-A923-4D50D644E9FC}"/>
              </a:ext>
            </a:extLst>
          </p:cNvPr>
          <p:cNvSpPr txBox="1"/>
          <p:nvPr/>
        </p:nvSpPr>
        <p:spPr>
          <a:xfrm>
            <a:off x="9067842" y="41685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</a:t>
            </a:r>
            <a:endParaRPr lang="de-DE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FBF44E-BA8F-4AEE-BD17-70B58BF27EE9}"/>
              </a:ext>
            </a:extLst>
          </p:cNvPr>
          <p:cNvSpPr txBox="1"/>
          <p:nvPr/>
        </p:nvSpPr>
        <p:spPr>
          <a:xfrm>
            <a:off x="4847534" y="3167202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sa-0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1165C4-9F50-474E-BE77-2F075D5241BC}"/>
              </a:ext>
            </a:extLst>
          </p:cNvPr>
          <p:cNvSpPr txBox="1"/>
          <p:nvPr/>
        </p:nvSpPr>
        <p:spPr>
          <a:xfrm>
            <a:off x="2980877" y="2965164"/>
            <a:ext cx="22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7F42EB-9DED-491D-8AC2-08C5E02640F1}"/>
              </a:ext>
            </a:extLst>
          </p:cNvPr>
          <p:cNvSpPr txBox="1"/>
          <p:nvPr/>
        </p:nvSpPr>
        <p:spPr>
          <a:xfrm>
            <a:off x="2990982" y="3353300"/>
            <a:ext cx="22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90FABC-13CE-4993-8BDE-221C26180DDA}"/>
              </a:ext>
            </a:extLst>
          </p:cNvPr>
          <p:cNvSpPr txBox="1"/>
          <p:nvPr/>
        </p:nvSpPr>
        <p:spPr>
          <a:xfrm>
            <a:off x="4352684" y="3148431"/>
            <a:ext cx="22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832DC5-FC22-4002-9A5A-3D9FF5FB7799}"/>
              </a:ext>
            </a:extLst>
          </p:cNvPr>
          <p:cNvSpPr txBox="1"/>
          <p:nvPr/>
        </p:nvSpPr>
        <p:spPr>
          <a:xfrm>
            <a:off x="5448252" y="37853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D53D9D-FD53-48F5-85B6-AD2144286068}"/>
              </a:ext>
            </a:extLst>
          </p:cNvPr>
          <p:cNvSpPr/>
          <p:nvPr/>
        </p:nvSpPr>
        <p:spPr>
          <a:xfrm>
            <a:off x="6664448" y="355659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de-DE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0CA5B8-9E77-4A0D-B8CF-C81E5CCE3BA8}"/>
              </a:ext>
            </a:extLst>
          </p:cNvPr>
          <p:cNvSpPr txBox="1"/>
          <p:nvPr/>
        </p:nvSpPr>
        <p:spPr>
          <a:xfrm>
            <a:off x="7594541" y="38021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  <a:endParaRPr lang="de-DE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B164221-B549-4227-B0CE-E69DF6E3B710}"/>
              </a:ext>
            </a:extLst>
          </p:cNvPr>
          <p:cNvSpPr/>
          <p:nvPr/>
        </p:nvSpPr>
        <p:spPr>
          <a:xfrm>
            <a:off x="7613707" y="42204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de-DE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5A5FE0-10ED-48C3-ADAB-C66352D6CD69}"/>
              </a:ext>
            </a:extLst>
          </p:cNvPr>
          <p:cNvSpPr/>
          <p:nvPr/>
        </p:nvSpPr>
        <p:spPr>
          <a:xfrm>
            <a:off x="8895895" y="394989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de-DE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A4036D-F554-4F2D-AE2B-0BAB67D3FEAC}"/>
              </a:ext>
            </a:extLst>
          </p:cNvPr>
          <p:cNvSpPr txBox="1"/>
          <p:nvPr/>
        </p:nvSpPr>
        <p:spPr>
          <a:xfrm>
            <a:off x="9323234" y="39460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12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79BE-521F-41F4-8069-FB1BECDF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generation (2)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E1D71E-3768-4597-B524-BABCE630C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Miter circuit: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Formal property:</a:t>
                </a:r>
              </a:p>
              <a:p>
                <a:pPr lvl="1"/>
                <a:r>
                  <a:rPr lang="en-US" b="1" dirty="0"/>
                  <a:t>Assume</a:t>
                </a:r>
                <a:r>
                  <a:rPr lang="en-US" dirty="0"/>
                  <a:t> 1 fault in FI-DUT, </a:t>
                </a:r>
                <a:r>
                  <a:rPr lang="en-US" b="1" dirty="0"/>
                  <a:t>prove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Checker disproves property -&gt; counter example -&gt; </a:t>
                </a:r>
                <a:r>
                  <a:rPr lang="en-US" b="1" dirty="0"/>
                  <a:t>input test pattern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E1D71E-3768-4597-B524-BABCE630C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01E9E54E-ECEF-44B7-908B-2A0131867667}"/>
              </a:ext>
            </a:extLst>
          </p:cNvPr>
          <p:cNvGrpSpPr/>
          <p:nvPr/>
        </p:nvGrpSpPr>
        <p:grpSpPr>
          <a:xfrm>
            <a:off x="4149052" y="1690688"/>
            <a:ext cx="6481759" cy="2182149"/>
            <a:chOff x="2961052" y="1690688"/>
            <a:chExt cx="6481759" cy="218214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285A36B-F4CA-422D-8D79-58B0F6DC1277}"/>
                </a:ext>
              </a:extLst>
            </p:cNvPr>
            <p:cNvGrpSpPr/>
            <p:nvPr/>
          </p:nvGrpSpPr>
          <p:grpSpPr>
            <a:xfrm>
              <a:off x="3765600" y="1690688"/>
              <a:ext cx="5205600" cy="2182149"/>
              <a:chOff x="4024800" y="1742400"/>
              <a:chExt cx="3297600" cy="220320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9EAB77DD-85E0-44E7-B344-83A8100AC8E6}"/>
                  </a:ext>
                </a:extLst>
              </p:cNvPr>
              <p:cNvSpPr/>
              <p:nvPr/>
            </p:nvSpPr>
            <p:spPr>
              <a:xfrm>
                <a:off x="4312800" y="1742400"/>
                <a:ext cx="2721600" cy="22032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72E74-1A64-47B6-B5D1-87F745649925}"/>
                  </a:ext>
                </a:extLst>
              </p:cNvPr>
              <p:cNvSpPr/>
              <p:nvPr/>
            </p:nvSpPr>
            <p:spPr>
              <a:xfrm>
                <a:off x="4874400" y="1985732"/>
                <a:ext cx="1598400" cy="790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DUT</a:t>
                </a:r>
                <a:endParaRPr lang="de-DE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4FC48EB-5DE0-4050-9515-5254FFB58E60}"/>
                  </a:ext>
                </a:extLst>
              </p:cNvPr>
              <p:cNvSpPr/>
              <p:nvPr/>
            </p:nvSpPr>
            <p:spPr>
              <a:xfrm>
                <a:off x="4874400" y="2911469"/>
                <a:ext cx="1598400" cy="790800"/>
              </a:xfrm>
              <a:prstGeom prst="rect">
                <a:avLst/>
              </a:prstGeom>
              <a:solidFill>
                <a:srgbClr val="E721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FI-DUT</a:t>
                </a:r>
                <a:endParaRPr lang="de-DE" dirty="0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B82D539-3793-47F7-A02F-1713CF100036}"/>
                  </a:ext>
                </a:extLst>
              </p:cNvPr>
              <p:cNvCxnSpPr>
                <a:cxnSpLocks/>
                <a:endCxn id="17" idx="1"/>
              </p:cNvCxnSpPr>
              <p:nvPr/>
            </p:nvCxnSpPr>
            <p:spPr>
              <a:xfrm>
                <a:off x="4024800" y="2381132"/>
                <a:ext cx="8496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or: Elbow 26">
                <a:extLst>
                  <a:ext uri="{FF2B5EF4-FFF2-40B4-BE49-F238E27FC236}">
                    <a16:creationId xmlns:a16="http://schemas.microsoft.com/office/drawing/2014/main" id="{899A2FD2-3EAF-43CB-AC04-B6D903EABD9E}"/>
                  </a:ext>
                </a:extLst>
              </p:cNvPr>
              <p:cNvCxnSpPr>
                <a:endCxn id="18" idx="1"/>
              </p:cNvCxnSpPr>
              <p:nvPr/>
            </p:nvCxnSpPr>
            <p:spPr>
              <a:xfrm rot="16200000" flipH="1">
                <a:off x="4220732" y="2653200"/>
                <a:ext cx="925737" cy="381600"/>
              </a:xfrm>
              <a:prstGeom prst="bentConnector2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E642E85-EC29-4CFF-877D-0E4BCB68BB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72800" y="2358663"/>
                <a:ext cx="8496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8FB1FED-EF68-419B-978B-4DC6ABE954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72800" y="3306869"/>
                <a:ext cx="8496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D279279-5C6F-4D77-857A-8A3AE7C15598}"/>
                  </a:ext>
                </a:extLst>
              </p:cNvPr>
              <p:cNvCxnSpPr/>
              <p:nvPr/>
            </p:nvCxnSpPr>
            <p:spPr>
              <a:xfrm flipH="1">
                <a:off x="4111200" y="3542400"/>
                <a:ext cx="7632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034F00-D196-4CE1-A7DC-154872C87409}"/>
                </a:ext>
              </a:extLst>
            </p:cNvPr>
            <p:cNvSpPr txBox="1"/>
            <p:nvPr/>
          </p:nvSpPr>
          <p:spPr>
            <a:xfrm>
              <a:off x="8971200" y="1985807"/>
              <a:ext cx="3529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  <a:endParaRPr lang="de-DE" sz="28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0C85EE-FDF5-435D-B5D6-0D2D04FAEFA0}"/>
                </a:ext>
              </a:extLst>
            </p:cNvPr>
            <p:cNvSpPr txBox="1"/>
            <p:nvPr/>
          </p:nvSpPr>
          <p:spPr>
            <a:xfrm>
              <a:off x="8985506" y="2950269"/>
              <a:ext cx="4573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g’</a:t>
              </a:r>
              <a:endParaRPr lang="de-DE" sz="28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798D6CA-E683-4F2F-B5A6-2AEC459B6CD8}"/>
                </a:ext>
              </a:extLst>
            </p:cNvPr>
            <p:cNvSpPr txBox="1"/>
            <p:nvPr/>
          </p:nvSpPr>
          <p:spPr>
            <a:xfrm>
              <a:off x="2961052" y="2116397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Inputs</a:t>
              </a:r>
              <a:endParaRPr lang="de-DE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3846C15-37AF-4E0C-AB50-0E84C5610F86}"/>
                </a:ext>
              </a:extLst>
            </p:cNvPr>
            <p:cNvSpPr txBox="1"/>
            <p:nvPr/>
          </p:nvSpPr>
          <p:spPr>
            <a:xfrm>
              <a:off x="2961052" y="2881056"/>
              <a:ext cx="11350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Fault activation signals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238050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79BE-521F-41F4-8069-FB1BECDF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Generation Technique (3)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D71E-3768-4597-B524-BABCE630C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Note: </a:t>
            </a:r>
            <a:r>
              <a:rPr lang="en-US" dirty="0"/>
              <a:t>A = 1, B = 1, C = 0, D = 1 can also detect other faults</a:t>
            </a:r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Idea:</a:t>
            </a:r>
            <a:r>
              <a:rPr lang="en-US" dirty="0"/>
              <a:t> P</a:t>
            </a:r>
            <a:r>
              <a:rPr lang="de-DE" dirty="0"/>
              <a:t>erform exhaustive fault simulation to test for other faults in the design to reduce generation time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BC75EE-78BC-4453-9F81-22A24A7C7A43}"/>
              </a:ext>
            </a:extLst>
          </p:cNvPr>
          <p:cNvGrpSpPr/>
          <p:nvPr/>
        </p:nvGrpSpPr>
        <p:grpSpPr>
          <a:xfrm>
            <a:off x="2469802" y="2705964"/>
            <a:ext cx="7057841" cy="1640303"/>
            <a:chOff x="2491402" y="3469164"/>
            <a:chExt cx="7057841" cy="164030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E9AB94F-8FFB-4934-B00D-1D08C4E21C16}"/>
                </a:ext>
              </a:extLst>
            </p:cNvPr>
            <p:cNvGrpSpPr/>
            <p:nvPr/>
          </p:nvGrpSpPr>
          <p:grpSpPr>
            <a:xfrm>
              <a:off x="2793600" y="3666600"/>
              <a:ext cx="6753600" cy="1427188"/>
              <a:chOff x="2793600" y="3666600"/>
              <a:chExt cx="6753600" cy="1427188"/>
            </a:xfrm>
          </p:grpSpPr>
          <p:sp>
            <p:nvSpPr>
              <p:cNvPr id="4" name="Flowchart: Delay 3">
                <a:extLst>
                  <a:ext uri="{FF2B5EF4-FFF2-40B4-BE49-F238E27FC236}">
                    <a16:creationId xmlns:a16="http://schemas.microsoft.com/office/drawing/2014/main" id="{38D3D42E-85A5-470A-BF7A-631F4AD82A4F}"/>
                  </a:ext>
                </a:extLst>
              </p:cNvPr>
              <p:cNvSpPr/>
              <p:nvPr/>
            </p:nvSpPr>
            <p:spPr>
              <a:xfrm>
                <a:off x="3355200" y="3666600"/>
                <a:ext cx="892800" cy="648000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" name="Flowchart: Stored Data 4">
                <a:extLst>
                  <a:ext uri="{FF2B5EF4-FFF2-40B4-BE49-F238E27FC236}">
                    <a16:creationId xmlns:a16="http://schemas.microsoft.com/office/drawing/2014/main" id="{58B9BA38-A584-4CA2-B2EF-69BE19EACC9E}"/>
                  </a:ext>
                </a:extLst>
              </p:cNvPr>
              <p:cNvSpPr/>
              <p:nvPr/>
            </p:nvSpPr>
            <p:spPr>
              <a:xfrm rot="10800000">
                <a:off x="5641650" y="4070594"/>
                <a:ext cx="904800" cy="619200"/>
              </a:xfrm>
              <a:prstGeom prst="flowChartOnlineStora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Flowchart: Delay 5">
                <a:extLst>
                  <a:ext uri="{FF2B5EF4-FFF2-40B4-BE49-F238E27FC236}">
                    <a16:creationId xmlns:a16="http://schemas.microsoft.com/office/drawing/2014/main" id="{C0F336E4-9BC8-4740-803A-BEA04F055FEA}"/>
                  </a:ext>
                </a:extLst>
              </p:cNvPr>
              <p:cNvSpPr/>
              <p:nvPr/>
            </p:nvSpPr>
            <p:spPr>
              <a:xfrm>
                <a:off x="7940100" y="4445788"/>
                <a:ext cx="892800" cy="648000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F162040-D78D-4635-9DE4-C283BDC07519}"/>
                  </a:ext>
                </a:extLst>
              </p:cNvPr>
              <p:cNvCxnSpPr/>
              <p:nvPr/>
            </p:nvCxnSpPr>
            <p:spPr>
              <a:xfrm flipH="1">
                <a:off x="2793600" y="3772800"/>
                <a:ext cx="561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BCD7088-89EC-4BFB-9483-D252B255D5B9}"/>
                  </a:ext>
                </a:extLst>
              </p:cNvPr>
              <p:cNvCxnSpPr/>
              <p:nvPr/>
            </p:nvCxnSpPr>
            <p:spPr>
              <a:xfrm flipH="1">
                <a:off x="2793600" y="4152494"/>
                <a:ext cx="561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or: Elbow 10">
                <a:extLst>
                  <a:ext uri="{FF2B5EF4-FFF2-40B4-BE49-F238E27FC236}">
                    <a16:creationId xmlns:a16="http://schemas.microsoft.com/office/drawing/2014/main" id="{36B31618-20A7-468E-B104-F36E0F489099}"/>
                  </a:ext>
                </a:extLst>
              </p:cNvPr>
              <p:cNvCxnSpPr>
                <a:stCxn id="4" idx="3"/>
              </p:cNvCxnSpPr>
              <p:nvPr/>
            </p:nvCxnSpPr>
            <p:spPr>
              <a:xfrm>
                <a:off x="4248000" y="3990600"/>
                <a:ext cx="1519200" cy="214200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A3BCB5D-FBFB-4AA6-9EB0-C12E140BFDD8}"/>
                  </a:ext>
                </a:extLst>
              </p:cNvPr>
              <p:cNvCxnSpPr/>
              <p:nvPr/>
            </p:nvCxnSpPr>
            <p:spPr>
              <a:xfrm>
                <a:off x="2793600" y="4564800"/>
                <a:ext cx="2973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471CD2F3-72BF-49CD-B049-BB85BE674436}"/>
                  </a:ext>
                </a:extLst>
              </p:cNvPr>
              <p:cNvCxnSpPr>
                <a:stCxn id="5" idx="1"/>
              </p:cNvCxnSpPr>
              <p:nvPr/>
            </p:nvCxnSpPr>
            <p:spPr>
              <a:xfrm>
                <a:off x="6546450" y="4380194"/>
                <a:ext cx="1393650" cy="235006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7FA0749-E1ED-465C-A86F-7666739948CF}"/>
                  </a:ext>
                </a:extLst>
              </p:cNvPr>
              <p:cNvCxnSpPr/>
              <p:nvPr/>
            </p:nvCxnSpPr>
            <p:spPr>
              <a:xfrm>
                <a:off x="2793600" y="4996800"/>
                <a:ext cx="51465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3B71EA4-EC16-4DDA-87FF-3A8FAF5D7249}"/>
                  </a:ext>
                </a:extLst>
              </p:cNvPr>
              <p:cNvCxnSpPr>
                <a:stCxn id="6" idx="3"/>
              </p:cNvCxnSpPr>
              <p:nvPr/>
            </p:nvCxnSpPr>
            <p:spPr>
              <a:xfrm>
                <a:off x="8832900" y="4769788"/>
                <a:ext cx="7143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C83AB0-A4B9-4D46-8027-BE55EBFD4B35}"/>
                </a:ext>
              </a:extLst>
            </p:cNvPr>
            <p:cNvSpPr txBox="1"/>
            <p:nvPr/>
          </p:nvSpPr>
          <p:spPr>
            <a:xfrm>
              <a:off x="2491402" y="3535829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  <a:endParaRPr lang="de-DE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C5AC7D-6CB2-4B39-8E28-3B7E77B6AA92}"/>
                </a:ext>
              </a:extLst>
            </p:cNvPr>
            <p:cNvSpPr txBox="1"/>
            <p:nvPr/>
          </p:nvSpPr>
          <p:spPr>
            <a:xfrm>
              <a:off x="2491402" y="3895829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  <a:endParaRPr lang="de-DE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F2874C-AC1F-4455-A065-A1AE39D91E9E}"/>
                </a:ext>
              </a:extLst>
            </p:cNvPr>
            <p:cNvSpPr txBox="1"/>
            <p:nvPr/>
          </p:nvSpPr>
          <p:spPr>
            <a:xfrm>
              <a:off x="2491402" y="430613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</a:t>
              </a:r>
              <a:endParaRPr lang="de-DE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696F1B-8FA2-415E-8B86-F319E60092D6}"/>
                </a:ext>
              </a:extLst>
            </p:cNvPr>
            <p:cNvSpPr txBox="1"/>
            <p:nvPr/>
          </p:nvSpPr>
          <p:spPr>
            <a:xfrm>
              <a:off x="2491402" y="4740135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  <a:endParaRPr lang="de-DE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EA29E3-EBBF-47E2-BDF5-4259EF32264C}"/>
                </a:ext>
              </a:extLst>
            </p:cNvPr>
            <p:cNvSpPr txBox="1"/>
            <p:nvPr/>
          </p:nvSpPr>
          <p:spPr>
            <a:xfrm>
              <a:off x="4442768" y="392006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  <a:endParaRPr lang="de-DE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6FB9E37-F232-4B60-8D57-42F209C68EB5}"/>
                </a:ext>
              </a:extLst>
            </p:cNvPr>
            <p:cNvSpPr txBox="1"/>
            <p:nvPr/>
          </p:nvSpPr>
          <p:spPr>
            <a:xfrm>
              <a:off x="6747218" y="4367596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</a:t>
              </a:r>
              <a:endParaRPr lang="de-DE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374BF9-BAFA-4B8C-A923-4D50D644E9FC}"/>
                </a:ext>
              </a:extLst>
            </p:cNvPr>
            <p:cNvSpPr txBox="1"/>
            <p:nvPr/>
          </p:nvSpPr>
          <p:spPr>
            <a:xfrm>
              <a:off x="8992165" y="467255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g</a:t>
              </a:r>
              <a:endParaRPr lang="de-DE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FBF44E-BA8F-4AEE-BD17-70B58BF27EE9}"/>
                </a:ext>
              </a:extLst>
            </p:cNvPr>
            <p:cNvSpPr txBox="1"/>
            <p:nvPr/>
          </p:nvSpPr>
          <p:spPr>
            <a:xfrm>
              <a:off x="6837076" y="470545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sa-0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51165C4-9F50-474E-BE77-2F075D5241BC}"/>
                </a:ext>
              </a:extLst>
            </p:cNvPr>
            <p:cNvSpPr txBox="1"/>
            <p:nvPr/>
          </p:nvSpPr>
          <p:spPr>
            <a:xfrm>
              <a:off x="2905200" y="3469164"/>
              <a:ext cx="22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de-DE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7F42EB-9DED-491D-8AC2-08C5E02640F1}"/>
                </a:ext>
              </a:extLst>
            </p:cNvPr>
            <p:cNvSpPr txBox="1"/>
            <p:nvPr/>
          </p:nvSpPr>
          <p:spPr>
            <a:xfrm>
              <a:off x="2915305" y="3857300"/>
              <a:ext cx="22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de-DE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90FABC-13CE-4993-8BDE-221C26180DDA}"/>
                </a:ext>
              </a:extLst>
            </p:cNvPr>
            <p:cNvSpPr txBox="1"/>
            <p:nvPr/>
          </p:nvSpPr>
          <p:spPr>
            <a:xfrm>
              <a:off x="4448943" y="3670997"/>
              <a:ext cx="22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de-DE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832DC5-FC22-4002-9A5A-3D9FF5FB7799}"/>
                </a:ext>
              </a:extLst>
            </p:cNvPr>
            <p:cNvSpPr txBox="1"/>
            <p:nvPr/>
          </p:nvSpPr>
          <p:spPr>
            <a:xfrm>
              <a:off x="5372575" y="42893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0</a:t>
              </a:r>
              <a:endParaRPr lang="de-DE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5D53D9D-FD53-48F5-85B6-AD2144286068}"/>
                </a:ext>
              </a:extLst>
            </p:cNvPr>
            <p:cNvSpPr/>
            <p:nvPr/>
          </p:nvSpPr>
          <p:spPr>
            <a:xfrm>
              <a:off x="6588771" y="406059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de-DE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B164221-B549-4227-B0CE-E69DF6E3B710}"/>
                </a:ext>
              </a:extLst>
            </p:cNvPr>
            <p:cNvSpPr/>
            <p:nvPr/>
          </p:nvSpPr>
          <p:spPr>
            <a:xfrm>
              <a:off x="7538030" y="4724456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de-DE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95A5FE0-10ED-48C3-ADAB-C66352D6CD69}"/>
                </a:ext>
              </a:extLst>
            </p:cNvPr>
            <p:cNvSpPr/>
            <p:nvPr/>
          </p:nvSpPr>
          <p:spPr>
            <a:xfrm>
              <a:off x="8820218" y="4453890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de-DE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EA4036D-F554-4F2D-AE2B-0BAB67D3FEAC}"/>
                </a:ext>
              </a:extLst>
            </p:cNvPr>
            <p:cNvSpPr txBox="1"/>
            <p:nvPr/>
          </p:nvSpPr>
          <p:spPr>
            <a:xfrm>
              <a:off x="9247557" y="445007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0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960527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79BE-521F-41F4-8069-FB1BECDF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Detection Mechanism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D71E-3768-4597-B524-BABCE630C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PFC is extended</a:t>
            </a:r>
          </a:p>
          <a:p>
            <a:pPr lvl="1"/>
            <a:r>
              <a:rPr lang="en-US" dirty="0"/>
              <a:t>Hash CSR, activation/deactivation instruction and logic are automatically generated</a:t>
            </a:r>
          </a:p>
          <a:p>
            <a:r>
              <a:rPr lang="en-US" dirty="0"/>
              <a:t>Any signal can be monitored</a:t>
            </a:r>
          </a:p>
          <a:p>
            <a:r>
              <a:rPr lang="en-US" dirty="0"/>
              <a:t>Hashed values are compared in software</a:t>
            </a:r>
          </a:p>
          <a:p>
            <a:r>
              <a:rPr lang="en-US" b="1" dirty="0"/>
              <a:t>Run-time fault detection is possible</a:t>
            </a:r>
          </a:p>
        </p:txBody>
      </p:sp>
    </p:spTree>
    <p:extLst>
      <p:ext uri="{BB962C8B-B14F-4D97-AF65-F5344CB8AC3E}">
        <p14:creationId xmlns:p14="http://schemas.microsoft.com/office/powerpoint/2010/main" val="3190989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79BE-521F-41F4-8069-FB1BECDF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SBST Flow: Overview</a:t>
            </a:r>
            <a:endParaRPr lang="de-D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3AE9ED-B698-40A0-B502-7354759448F5}"/>
              </a:ext>
            </a:extLst>
          </p:cNvPr>
          <p:cNvSpPr/>
          <p:nvPr/>
        </p:nvSpPr>
        <p:spPr bwMode="auto">
          <a:xfrm>
            <a:off x="859869" y="1825626"/>
            <a:ext cx="1152128" cy="7204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latin typeface="+mn-lt"/>
              </a:rPr>
              <a:t>DUT</a:t>
            </a:r>
            <a:endParaRPr lang="de-DE" sz="1600" baseline="0" dirty="0">
              <a:latin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DC7691-3E3D-44D2-BF36-93D3CBAB7A4F}"/>
              </a:ext>
            </a:extLst>
          </p:cNvPr>
          <p:cNvSpPr/>
          <p:nvPr/>
        </p:nvSpPr>
        <p:spPr bwMode="auto">
          <a:xfrm>
            <a:off x="3164125" y="1825625"/>
            <a:ext cx="1152128" cy="7204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latin typeface="+mn-lt"/>
              </a:rPr>
              <a:t>FI-DUT</a:t>
            </a:r>
            <a:endParaRPr lang="de-DE" sz="1600" baseline="0" dirty="0">
              <a:latin typeface="+mn-l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17F47E-43D8-49FC-9B5F-142AF132F031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2011997" y="2185839"/>
            <a:ext cx="1152128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A9966DA-9055-4BC7-937C-817DD29667B7}"/>
              </a:ext>
            </a:extLst>
          </p:cNvPr>
          <p:cNvSpPr txBox="1"/>
          <p:nvPr/>
        </p:nvSpPr>
        <p:spPr bwMode="auto">
          <a:xfrm>
            <a:off x="2072935" y="1905095"/>
            <a:ext cx="1080120" cy="2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200" kern="0" baseline="0" dirty="0">
                <a:latin typeface="+mn-lt"/>
                <a:ea typeface="+mn-ea"/>
                <a:cs typeface="+mn-cs"/>
              </a:rPr>
              <a:t>Transformation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5A98A4-EFE7-4522-9F14-10A528719F04}"/>
              </a:ext>
            </a:extLst>
          </p:cNvPr>
          <p:cNvSpPr/>
          <p:nvPr/>
        </p:nvSpPr>
        <p:spPr bwMode="auto">
          <a:xfrm>
            <a:off x="5468381" y="1833265"/>
            <a:ext cx="1152128" cy="7204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latin typeface="+mn-lt"/>
              </a:rPr>
              <a:t>Miter Circuit</a:t>
            </a:r>
            <a:endParaRPr lang="de-DE" sz="1600" baseline="0" dirty="0">
              <a:latin typeface="+mn-lt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87D4E5-1020-41CC-9C44-2514E3FAF851}"/>
              </a:ext>
            </a:extLst>
          </p:cNvPr>
          <p:cNvCxnSpPr>
            <a:cxnSpLocks/>
          </p:cNvCxnSpPr>
          <p:nvPr/>
        </p:nvCxnSpPr>
        <p:spPr>
          <a:xfrm flipV="1">
            <a:off x="4316253" y="2205493"/>
            <a:ext cx="1152128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057C38-38D2-4CF7-9E1D-5441D0084E3B}"/>
              </a:ext>
            </a:extLst>
          </p:cNvPr>
          <p:cNvSpPr txBox="1"/>
          <p:nvPr/>
        </p:nvSpPr>
        <p:spPr bwMode="auto">
          <a:xfrm>
            <a:off x="4352257" y="1905095"/>
            <a:ext cx="1080120" cy="2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200" kern="0" baseline="0" dirty="0">
                <a:latin typeface="+mn-lt"/>
                <a:ea typeface="+mn-ea"/>
                <a:cs typeface="+mn-cs"/>
              </a:rPr>
              <a:t>Transformation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D3FFFF-49DF-462D-B622-4A7DEAEEE5DF}"/>
              </a:ext>
            </a:extLst>
          </p:cNvPr>
          <p:cNvSpPr/>
          <p:nvPr/>
        </p:nvSpPr>
        <p:spPr bwMode="auto">
          <a:xfrm>
            <a:off x="8217970" y="1825625"/>
            <a:ext cx="1872208" cy="7204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latin typeface="+mn-lt"/>
              </a:rPr>
              <a:t>Injection of Faults via Properties</a:t>
            </a:r>
            <a:endParaRPr lang="de-DE" sz="1600" baseline="0" dirty="0">
              <a:latin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297038-9D42-4E3F-AF7C-0D976BA0632B}"/>
              </a:ext>
            </a:extLst>
          </p:cNvPr>
          <p:cNvSpPr/>
          <p:nvPr/>
        </p:nvSpPr>
        <p:spPr bwMode="auto">
          <a:xfrm>
            <a:off x="7295294" y="3115458"/>
            <a:ext cx="1724561" cy="7204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latin typeface="+mn-lt"/>
              </a:rPr>
              <a:t>Counterexample</a:t>
            </a:r>
            <a:endParaRPr lang="de-DE" sz="1600" baseline="0" dirty="0">
              <a:latin typeface="+mn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89A71B-C2A6-481D-9013-673153E1B7E6}"/>
              </a:ext>
            </a:extLst>
          </p:cNvPr>
          <p:cNvSpPr/>
          <p:nvPr/>
        </p:nvSpPr>
        <p:spPr bwMode="auto">
          <a:xfrm>
            <a:off x="4123494" y="3102796"/>
            <a:ext cx="2309519" cy="7204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latin typeface="+mn-lt"/>
              </a:rPr>
              <a:t>Extraction of individual </a:t>
            </a:r>
          </a:p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latin typeface="+mn-lt"/>
              </a:rPr>
              <a:t>Test Patterns</a:t>
            </a:r>
            <a:endParaRPr lang="de-DE" sz="1600" baseline="0" dirty="0"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60A7B4-1CE6-4892-8642-EEFDE46EB876}"/>
              </a:ext>
            </a:extLst>
          </p:cNvPr>
          <p:cNvSpPr/>
          <p:nvPr/>
        </p:nvSpPr>
        <p:spPr bwMode="auto">
          <a:xfrm>
            <a:off x="1053157" y="4192749"/>
            <a:ext cx="2050138" cy="4179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latin typeface="+mn-lt"/>
              </a:rPr>
              <a:t>All faults covered?</a:t>
            </a:r>
            <a:endParaRPr lang="de-DE" sz="1600" baseline="0" dirty="0">
              <a:latin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F3AC363-BCFA-4CE1-8204-AD58E9B019AB}"/>
              </a:ext>
            </a:extLst>
          </p:cNvPr>
          <p:cNvSpPr/>
          <p:nvPr/>
        </p:nvSpPr>
        <p:spPr bwMode="auto">
          <a:xfrm>
            <a:off x="1042574" y="3102797"/>
            <a:ext cx="2060721" cy="7204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latin typeface="+mn-lt"/>
              </a:rPr>
              <a:t>Fault Simulation + Fault Dropping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135CD9-17C1-4D81-9348-8FE6970AB69B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flipH="1" flipV="1">
            <a:off x="6433013" y="3463010"/>
            <a:ext cx="862281" cy="126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7FF5DA0-7169-4226-B8E0-8EB287E98C60}"/>
              </a:ext>
            </a:extLst>
          </p:cNvPr>
          <p:cNvSpPr/>
          <p:nvPr/>
        </p:nvSpPr>
        <p:spPr bwMode="auto">
          <a:xfrm>
            <a:off x="1208838" y="4999794"/>
            <a:ext cx="1728192" cy="7204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dirty="0">
                <a:latin typeface="+mn-lt"/>
              </a:rPr>
              <a:t>Complete Test Patterns</a:t>
            </a:r>
            <a:endParaRPr lang="de-DE" sz="1600" baseline="0" dirty="0">
              <a:latin typeface="+mn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15C52EE-7A8A-4EC7-83C8-26DD84CD71EC}"/>
              </a:ext>
            </a:extLst>
          </p:cNvPr>
          <p:cNvSpPr/>
          <p:nvPr/>
        </p:nvSpPr>
        <p:spPr bwMode="auto">
          <a:xfrm>
            <a:off x="3434255" y="4999795"/>
            <a:ext cx="2854470" cy="7204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latin typeface="+mn-lt"/>
              </a:rPr>
              <a:t>Insertion of PFC Instructions in the Test Pattern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E88292-F5AF-4AEB-96B7-87E0C6AB0B09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2937030" y="5360008"/>
            <a:ext cx="497225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C7C6390-BDD6-4388-85DC-9669654DECEE}"/>
              </a:ext>
            </a:extLst>
          </p:cNvPr>
          <p:cNvSpPr/>
          <p:nvPr/>
        </p:nvSpPr>
        <p:spPr bwMode="auto">
          <a:xfrm>
            <a:off x="6682935" y="5003142"/>
            <a:ext cx="2949281" cy="7204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latin typeface="+mn-lt"/>
              </a:rPr>
              <a:t>Comparison of HW PFC value with expected PFC value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148DC00-133F-4DB4-9176-3798C5E66DD3}"/>
              </a:ext>
            </a:extLst>
          </p:cNvPr>
          <p:cNvCxnSpPr>
            <a:stCxn id="18" idx="3"/>
            <a:endCxn id="20" idx="1"/>
          </p:cNvCxnSpPr>
          <p:nvPr/>
        </p:nvCxnSpPr>
        <p:spPr>
          <a:xfrm>
            <a:off x="6288725" y="5360009"/>
            <a:ext cx="394210" cy="33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6206616-636C-4D48-B8DD-2D54CA794E0C}"/>
              </a:ext>
            </a:extLst>
          </p:cNvPr>
          <p:cNvSpPr txBox="1"/>
          <p:nvPr/>
        </p:nvSpPr>
        <p:spPr bwMode="auto">
          <a:xfrm>
            <a:off x="6987381" y="6292975"/>
            <a:ext cx="1080120" cy="2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200" kern="0" baseline="0" dirty="0">
                <a:latin typeface="+mn-lt"/>
                <a:ea typeface="+mn-ea"/>
                <a:cs typeface="+mn-cs"/>
              </a:rPr>
              <a:t>Fault Injection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93289FB-79BC-4BEE-89A7-DA580C23AA07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6620509" y="2185839"/>
            <a:ext cx="15974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Multidocument 23">
            <a:extLst>
              <a:ext uri="{FF2B5EF4-FFF2-40B4-BE49-F238E27FC236}">
                <a16:creationId xmlns:a16="http://schemas.microsoft.com/office/drawing/2014/main" id="{0440B4A6-852D-4FB7-8654-D552CBC9BBCF}"/>
              </a:ext>
            </a:extLst>
          </p:cNvPr>
          <p:cNvSpPr/>
          <p:nvPr/>
        </p:nvSpPr>
        <p:spPr bwMode="auto">
          <a:xfrm>
            <a:off x="9993090" y="4960547"/>
            <a:ext cx="1821445" cy="798925"/>
          </a:xfrm>
          <a:prstGeom prst="flowChartMultidocumen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r>
              <a:rPr lang="de-DE" sz="1600" baseline="0" dirty="0">
                <a:latin typeface="+mn-lt"/>
                <a:ea typeface="+mn-ea"/>
                <a:cs typeface="+mn-cs"/>
              </a:rPr>
              <a:t>Fault Detection Rate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4E57B4-2555-4660-B1C5-A6D24C6458A6}"/>
              </a:ext>
            </a:extLst>
          </p:cNvPr>
          <p:cNvCxnSpPr>
            <a:cxnSpLocks/>
            <a:stCxn id="20" idx="3"/>
            <a:endCxn id="24" idx="1"/>
          </p:cNvCxnSpPr>
          <p:nvPr/>
        </p:nvCxnSpPr>
        <p:spPr>
          <a:xfrm flipV="1">
            <a:off x="9632216" y="5360010"/>
            <a:ext cx="360874" cy="33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456158-F0D4-4FB5-B0C5-7AA870472738}"/>
              </a:ext>
            </a:extLst>
          </p:cNvPr>
          <p:cNvCxnSpPr>
            <a:stCxn id="15" idx="2"/>
            <a:endCxn id="14" idx="0"/>
          </p:cNvCxnSpPr>
          <p:nvPr/>
        </p:nvCxnSpPr>
        <p:spPr>
          <a:xfrm>
            <a:off x="2072935" y="3823224"/>
            <a:ext cx="5291" cy="369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E4AD443-E5C8-4A42-8B37-63B3E604347E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 flipH="1">
            <a:off x="2072934" y="4610708"/>
            <a:ext cx="5292" cy="3890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C2C3FE0-1552-43DE-8A4C-59EC8CFC9863}"/>
              </a:ext>
            </a:extLst>
          </p:cNvPr>
          <p:cNvSpPr txBox="1"/>
          <p:nvPr/>
        </p:nvSpPr>
        <p:spPr bwMode="auto">
          <a:xfrm>
            <a:off x="2244151" y="4641653"/>
            <a:ext cx="507019" cy="2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200" kern="0" baseline="0" dirty="0">
                <a:latin typeface="+mn-lt"/>
                <a:ea typeface="+mn-ea"/>
                <a:cs typeface="+mn-cs"/>
              </a:rPr>
              <a:t>Yes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8E33E9-6666-48B8-9BB7-1D2933E32DE1}"/>
              </a:ext>
            </a:extLst>
          </p:cNvPr>
          <p:cNvSpPr txBox="1"/>
          <p:nvPr/>
        </p:nvSpPr>
        <p:spPr bwMode="auto">
          <a:xfrm>
            <a:off x="767036" y="4441453"/>
            <a:ext cx="507019" cy="2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de-DE" sz="1200" kern="0" baseline="0" dirty="0">
                <a:latin typeface="+mn-lt"/>
                <a:ea typeface="+mn-ea"/>
                <a:cs typeface="+mn-cs"/>
              </a:rPr>
              <a:t>No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DB7336D1-15B0-4788-8B49-551CC1867821}"/>
              </a:ext>
            </a:extLst>
          </p:cNvPr>
          <p:cNvCxnSpPr>
            <a:cxnSpLocks/>
            <a:stCxn id="11" idx="3"/>
            <a:endCxn id="12" idx="3"/>
          </p:cNvCxnSpPr>
          <p:nvPr/>
        </p:nvCxnSpPr>
        <p:spPr>
          <a:xfrm flipH="1">
            <a:off x="9019855" y="2185839"/>
            <a:ext cx="1070323" cy="1289833"/>
          </a:xfrm>
          <a:prstGeom prst="bentConnector3">
            <a:avLst>
              <a:gd name="adj1" fmla="val -2135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A9C5071-FC16-4919-AA89-1F766B288C6B}"/>
              </a:ext>
            </a:extLst>
          </p:cNvPr>
          <p:cNvCxnSpPr>
            <a:stCxn id="13" idx="1"/>
            <a:endCxn id="15" idx="3"/>
          </p:cNvCxnSpPr>
          <p:nvPr/>
        </p:nvCxnSpPr>
        <p:spPr>
          <a:xfrm flipH="1">
            <a:off x="3103295" y="3463010"/>
            <a:ext cx="1020199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F3CFD820-8E53-45A4-B955-4DEF3B9FD35D}"/>
              </a:ext>
            </a:extLst>
          </p:cNvPr>
          <p:cNvCxnSpPr>
            <a:stCxn id="14" idx="1"/>
            <a:endCxn id="11" idx="2"/>
          </p:cNvCxnSpPr>
          <p:nvPr/>
        </p:nvCxnSpPr>
        <p:spPr>
          <a:xfrm rot="10800000" flipH="1">
            <a:off x="1053156" y="2546053"/>
            <a:ext cx="8100917" cy="1855677"/>
          </a:xfrm>
          <a:prstGeom prst="bentConnector4">
            <a:avLst>
              <a:gd name="adj1" fmla="val -2822"/>
              <a:gd name="adj2" fmla="val 8061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47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79BE-521F-41F4-8069-FB1BECDF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SBST flow: RISCV Considerations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D71E-3768-4597-B524-BABCE630C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 CSR to reset Register File</a:t>
            </a:r>
          </a:p>
          <a:p>
            <a:r>
              <a:rPr lang="en-US" dirty="0"/>
              <a:t>Pattern chaining to guarantee the expected fault coverage</a:t>
            </a:r>
          </a:p>
          <a:p>
            <a:r>
              <a:rPr lang="en-US" dirty="0"/>
              <a:t>Constraints for TPG:</a:t>
            </a:r>
          </a:p>
          <a:p>
            <a:pPr lvl="1"/>
            <a:r>
              <a:rPr lang="en-US" dirty="0"/>
              <a:t>Consider legal instructions</a:t>
            </a:r>
          </a:p>
          <a:p>
            <a:pPr lvl="1"/>
            <a:r>
              <a:rPr lang="en-US" dirty="0"/>
              <a:t>External interrupts are disabled </a:t>
            </a:r>
          </a:p>
          <a:p>
            <a:pPr lvl="1"/>
            <a:r>
              <a:rPr lang="en-US" dirty="0"/>
              <a:t>Control flow instructions are disabled</a:t>
            </a:r>
          </a:p>
          <a:p>
            <a:pPr lvl="1"/>
            <a:r>
              <a:rPr lang="en-US" dirty="0"/>
              <a:t>The PC is constrained to increase linearly</a:t>
            </a:r>
          </a:p>
          <a:p>
            <a:pPr lvl="1"/>
            <a:r>
              <a:rPr lang="en-US" dirty="0"/>
              <a:t>Only a single fault is allowed to be injected per property</a:t>
            </a:r>
          </a:p>
          <a:p>
            <a:pPr lvl="1"/>
            <a:r>
              <a:rPr lang="en-US" dirty="0"/>
              <a:t>All CSR instructions are disabled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12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79BE-521F-41F4-8069-FB1BECDF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and Results (1)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D71E-3768-4597-B524-BABCE630C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0" dirty="0"/>
              <a:t>A RISC-V RV32IMC was utilized for experiments</a:t>
            </a:r>
          </a:p>
          <a:p>
            <a:r>
              <a:rPr lang="en-US" dirty="0"/>
              <a:t>Tested components include both combinational and sequential components</a:t>
            </a:r>
          </a:p>
          <a:p>
            <a:r>
              <a:rPr lang="en-US" dirty="0"/>
              <a:t>PFC modules attached to</a:t>
            </a:r>
          </a:p>
          <a:p>
            <a:pPr lvl="1"/>
            <a:r>
              <a:rPr lang="en-US" dirty="0"/>
              <a:t>Decoded instruction</a:t>
            </a:r>
          </a:p>
          <a:p>
            <a:pPr lvl="1"/>
            <a:r>
              <a:rPr lang="en-US" dirty="0" err="1"/>
              <a:t>RegisterFile</a:t>
            </a:r>
            <a:r>
              <a:rPr lang="en-US" dirty="0"/>
              <a:t> outputs</a:t>
            </a:r>
          </a:p>
          <a:p>
            <a:pPr lvl="1"/>
            <a:r>
              <a:rPr lang="en-US" dirty="0"/>
              <a:t>ALU outputs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0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F9CA-B81F-4D83-B048-380D89E6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and Results (2)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EE14F-C842-4133-8AE3-02D785089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690704CA-71C9-4F65-9116-0F88F48FED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391436"/>
              </p:ext>
            </p:extLst>
          </p:nvPr>
        </p:nvGraphicFramePr>
        <p:xfrm>
          <a:off x="838200" y="2196060"/>
          <a:ext cx="10515600" cy="31787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60894398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7904447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1591604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859225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8834829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16568788"/>
                    </a:ext>
                  </a:extLst>
                </a:gridCol>
              </a:tblGrid>
              <a:tr h="824114">
                <a:tc>
                  <a:txBody>
                    <a:bodyPr/>
                    <a:lstStyle/>
                    <a:p>
                      <a:r>
                        <a:rPr lang="de-DE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# Faults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# Patterns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Fault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Fault Detection rate of PFC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92964"/>
                  </a:ext>
                </a:extLst>
              </a:tr>
              <a:tr h="470922">
                <a:tc>
                  <a:txBody>
                    <a:bodyPr/>
                    <a:lstStyle/>
                    <a:p>
                      <a:r>
                        <a:rPr lang="de-DE" dirty="0"/>
                        <a:t>HDU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91.89%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0.61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89301"/>
                  </a:ext>
                </a:extLst>
              </a:tr>
              <a:tr h="470922">
                <a:tc>
                  <a:txBody>
                    <a:bodyPr/>
                    <a:lstStyle/>
                    <a:p>
                      <a:r>
                        <a:rPr lang="de-DE" dirty="0"/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4732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97.63%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13.6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002223"/>
                  </a:ext>
                </a:extLst>
              </a:tr>
              <a:tr h="470922">
                <a:tc>
                  <a:txBody>
                    <a:bodyPr/>
                    <a:lstStyle/>
                    <a:p>
                      <a:r>
                        <a:rPr lang="de-DE" dirty="0"/>
                        <a:t>RegisterFile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11747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96.86%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40.5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658872"/>
                  </a:ext>
                </a:extLst>
              </a:tr>
              <a:tr h="470922">
                <a:tc>
                  <a:txBody>
                    <a:bodyPr/>
                    <a:lstStyle/>
                    <a:p>
                      <a:r>
                        <a:rPr lang="de-DE" dirty="0"/>
                        <a:t>Decoder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76.3%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92.19%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38.87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070533"/>
                  </a:ext>
                </a:extLst>
              </a:tr>
              <a:tr h="470922">
                <a:tc>
                  <a:txBody>
                    <a:bodyPr/>
                    <a:lstStyle/>
                    <a:p>
                      <a:r>
                        <a:rPr lang="en-US" dirty="0"/>
                        <a:t>MEM-WB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54.8%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8.5 h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460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563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79BE-521F-41F4-8069-FB1BECDF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D71E-3768-4597-B524-BABCE630C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efficient and automated technique for generating customized SBST for RISC-V processors</a:t>
            </a:r>
          </a:p>
          <a:p>
            <a:r>
              <a:rPr lang="en-US" dirty="0"/>
              <a:t>Combination of formal verification and fault simulation</a:t>
            </a:r>
          </a:p>
          <a:p>
            <a:r>
              <a:rPr lang="en-US" dirty="0"/>
              <a:t>High fault coverage of over 91% for most of the tested components</a:t>
            </a:r>
          </a:p>
          <a:p>
            <a:r>
              <a:rPr lang="en-US" dirty="0"/>
              <a:t>High fault detection rate using PFC modules</a:t>
            </a:r>
          </a:p>
          <a:p>
            <a:r>
              <a:rPr lang="en-US" dirty="0"/>
              <a:t>Future work:</a:t>
            </a:r>
            <a:r>
              <a:rPr lang="de-DE" dirty="0"/>
              <a:t> </a:t>
            </a:r>
          </a:p>
          <a:p>
            <a:pPr lvl="1"/>
            <a:r>
              <a:rPr lang="en-US" dirty="0"/>
              <a:t>E</a:t>
            </a:r>
            <a:r>
              <a:rPr lang="de-DE" dirty="0"/>
              <a:t>xtend the application beyond RISCV</a:t>
            </a:r>
          </a:p>
          <a:p>
            <a:pPr lvl="1"/>
            <a:r>
              <a:rPr lang="en-US" dirty="0"/>
              <a:t>Achieve a deterministic generation</a:t>
            </a:r>
          </a:p>
          <a:p>
            <a:pPr lvl="1"/>
            <a:r>
              <a:rPr lang="en-US" dirty="0"/>
              <a:t>Augment SBST with manual code</a:t>
            </a:r>
          </a:p>
        </p:txBody>
      </p:sp>
    </p:spTree>
    <p:extLst>
      <p:ext uri="{BB962C8B-B14F-4D97-AF65-F5344CB8AC3E}">
        <p14:creationId xmlns:p14="http://schemas.microsoft.com/office/powerpoint/2010/main" val="2278137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E353-0BBE-4076-897D-58D4D1B4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F6E2F-DA84-4450-AEC7-2E972F9B1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9388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211D5-7B03-44A8-ACC3-56A8F760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motivation (1)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72E91-1E80-433F-868D-8BDB6C40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4100" cy="4351338"/>
          </a:xfrm>
        </p:spPr>
        <p:txBody>
          <a:bodyPr/>
          <a:lstStyle/>
          <a:p>
            <a:r>
              <a:rPr lang="en-GB" dirty="0"/>
              <a:t>SoCs in safety critical applications</a:t>
            </a:r>
          </a:p>
          <a:p>
            <a:pPr lvl="1"/>
            <a:r>
              <a:rPr lang="en-GB" b="1" dirty="0"/>
              <a:t>Functional safety and in-field testing</a:t>
            </a:r>
          </a:p>
          <a:p>
            <a:r>
              <a:rPr lang="en-GB" dirty="0"/>
              <a:t>Cost of DFT infrastructure</a:t>
            </a:r>
          </a:p>
          <a:p>
            <a:pPr lvl="1"/>
            <a:r>
              <a:rPr lang="en-GB" b="1" dirty="0"/>
              <a:t>Area and performance</a:t>
            </a:r>
          </a:p>
          <a:p>
            <a:r>
              <a:rPr lang="en-GB" dirty="0"/>
              <a:t>Software Based Self-Test (SBST)</a:t>
            </a:r>
          </a:p>
          <a:p>
            <a:pPr lvl="1"/>
            <a:r>
              <a:rPr lang="en-GB" b="1" dirty="0"/>
              <a:t>SBST fault coverage depends on generated software test pattern quality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C032F-E43A-424E-992C-B9AB729ED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822450"/>
            <a:ext cx="32131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7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211D5-7B03-44A8-ACC3-56A8F760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motivation (2)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72E91-1E80-433F-868D-8BDB6C40B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work, an automated SBST generation technique is developed: </a:t>
            </a:r>
          </a:p>
          <a:p>
            <a:pPr lvl="1"/>
            <a:r>
              <a:rPr lang="en-US" dirty="0"/>
              <a:t>Designed for </a:t>
            </a:r>
            <a:r>
              <a:rPr lang="en-US" b="1" dirty="0"/>
              <a:t>stuck-at faults in RISC-V </a:t>
            </a:r>
            <a:r>
              <a:rPr lang="en-US" dirty="0"/>
              <a:t>processors</a:t>
            </a:r>
          </a:p>
          <a:p>
            <a:pPr lvl="1"/>
            <a:r>
              <a:rPr lang="en-US" dirty="0"/>
              <a:t>Combines </a:t>
            </a:r>
            <a:r>
              <a:rPr lang="en-US" b="1" dirty="0"/>
              <a:t>formal</a:t>
            </a:r>
            <a:r>
              <a:rPr lang="en-US" dirty="0"/>
              <a:t> methods with </a:t>
            </a:r>
            <a:r>
              <a:rPr lang="en-US" b="1" dirty="0"/>
              <a:t>fault simulation</a:t>
            </a:r>
          </a:p>
          <a:p>
            <a:pPr lvl="1"/>
            <a:r>
              <a:rPr lang="en-US" dirty="0"/>
              <a:t>Automation through </a:t>
            </a:r>
            <a:r>
              <a:rPr lang="en-US" b="1" dirty="0"/>
              <a:t>model-driven approach</a:t>
            </a:r>
          </a:p>
          <a:p>
            <a:pPr lvl="1"/>
            <a:r>
              <a:rPr lang="en-US" b="1" dirty="0"/>
              <a:t>Fault detection</a:t>
            </a:r>
            <a:r>
              <a:rPr lang="en-US" dirty="0"/>
              <a:t> using Program Flow Checking (PFC) technique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702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E4D4-825C-4DE5-A1BF-D1C4870A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Model Driven Code Generation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AD0C0-5DA9-4D5E-AD36-093F6A425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Metagen</a:t>
            </a:r>
            <a:r>
              <a:rPr lang="en-US" dirty="0"/>
              <a:t> is Infineon’s metamodel based code generation framework [https://ieeexplore.ieee.org/document/6800525]</a:t>
            </a:r>
          </a:p>
          <a:p>
            <a:r>
              <a:rPr lang="en-US" dirty="0" err="1"/>
              <a:t>Metagen</a:t>
            </a:r>
            <a:r>
              <a:rPr lang="en-US" dirty="0"/>
              <a:t> is composed of many reusable user libraries:</a:t>
            </a:r>
          </a:p>
          <a:p>
            <a:pPr lvl="1"/>
            <a:r>
              <a:rPr lang="en-US" b="1" dirty="0" err="1"/>
              <a:t>MetaRTL</a:t>
            </a:r>
            <a:endParaRPr lang="en-US" b="1" dirty="0"/>
          </a:p>
          <a:p>
            <a:pPr lvl="1"/>
            <a:r>
              <a:rPr lang="en-US" b="1" dirty="0" err="1"/>
              <a:t>MetaRTL</a:t>
            </a:r>
            <a:r>
              <a:rPr lang="en-US" b="1" dirty="0"/>
              <a:t> RISCV</a:t>
            </a:r>
          </a:p>
          <a:p>
            <a:pPr lvl="1"/>
            <a:r>
              <a:rPr lang="en-US" b="1" dirty="0" err="1"/>
              <a:t>MetaFI</a:t>
            </a:r>
            <a:endParaRPr lang="en-US" dirty="0"/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AF4026-03DA-4897-AD72-451E189217D7}"/>
              </a:ext>
            </a:extLst>
          </p:cNvPr>
          <p:cNvSpPr/>
          <p:nvPr/>
        </p:nvSpPr>
        <p:spPr>
          <a:xfrm>
            <a:off x="3911600" y="4556288"/>
            <a:ext cx="1980000" cy="802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  <a:endParaRPr lang="de-DE" dirty="0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9F2DA080-3F0C-4E01-9386-3F7CC8F9D2C1}"/>
              </a:ext>
            </a:extLst>
          </p:cNvPr>
          <p:cNvSpPr/>
          <p:nvPr/>
        </p:nvSpPr>
        <p:spPr>
          <a:xfrm>
            <a:off x="1238400" y="4556288"/>
            <a:ext cx="1893600" cy="8028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Formalized specifications</a:t>
            </a: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0770B050-C9E5-4A74-A4BD-4D3C8B9FADF0}"/>
              </a:ext>
            </a:extLst>
          </p:cNvPr>
          <p:cNvSpPr/>
          <p:nvPr/>
        </p:nvSpPr>
        <p:spPr>
          <a:xfrm>
            <a:off x="9272400" y="4556288"/>
            <a:ext cx="1893600" cy="8028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Code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1C1036B2-7353-4C3F-B2CE-49A12E978619}"/>
              </a:ext>
            </a:extLst>
          </p:cNvPr>
          <p:cNvSpPr/>
          <p:nvPr/>
        </p:nvSpPr>
        <p:spPr>
          <a:xfrm>
            <a:off x="6671200" y="4556288"/>
            <a:ext cx="1821600" cy="8028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Template</a:t>
            </a:r>
            <a:endParaRPr lang="de-DE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F6EC91-80D3-45F1-9582-4A04B2A1910A}"/>
              </a:ext>
            </a:extLst>
          </p:cNvPr>
          <p:cNvCxnSpPr>
            <a:stCxn id="6" idx="4"/>
            <a:endCxn id="5" idx="2"/>
          </p:cNvCxnSpPr>
          <p:nvPr/>
        </p:nvCxnSpPr>
        <p:spPr>
          <a:xfrm>
            <a:off x="3132000" y="4957703"/>
            <a:ext cx="77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D5486C-0BAE-4FD3-8019-89C0B5F32430}"/>
              </a:ext>
            </a:extLst>
          </p:cNvPr>
          <p:cNvCxnSpPr>
            <a:stCxn id="5" idx="6"/>
            <a:endCxn id="9" idx="1"/>
          </p:cNvCxnSpPr>
          <p:nvPr/>
        </p:nvCxnSpPr>
        <p:spPr>
          <a:xfrm>
            <a:off x="5891600" y="4957703"/>
            <a:ext cx="77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21B038-CAE4-497D-A365-C40D425A0794}"/>
              </a:ext>
            </a:extLst>
          </p:cNvPr>
          <p:cNvCxnSpPr>
            <a:stCxn id="9" idx="3"/>
            <a:endCxn id="8" idx="2"/>
          </p:cNvCxnSpPr>
          <p:nvPr/>
        </p:nvCxnSpPr>
        <p:spPr>
          <a:xfrm>
            <a:off x="8492800" y="4957703"/>
            <a:ext cx="77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16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E4D4-825C-4DE5-A1BF-D1C4870A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  <a:r>
              <a:rPr lang="en-US" dirty="0" err="1"/>
              <a:t>MetaRTL</a:t>
            </a:r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1496F-4384-492C-B05B-281D7E886CF9}"/>
              </a:ext>
            </a:extLst>
          </p:cNvPr>
          <p:cNvSpPr txBox="1"/>
          <p:nvPr/>
        </p:nvSpPr>
        <p:spPr bwMode="auto">
          <a:xfrm>
            <a:off x="3100691" y="2033090"/>
            <a:ext cx="7493541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Hardware specification</a:t>
            </a:r>
          </a:p>
          <a:p>
            <a:pPr marL="285750" marR="0" indent="-28575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›"/>
              <a:tabLst/>
            </a:pPr>
            <a:endParaRPr lang="de-DE" sz="14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C1319-717B-4E9A-95BF-BC7C8D56F916}"/>
              </a:ext>
            </a:extLst>
          </p:cNvPr>
          <p:cNvSpPr txBox="1"/>
          <p:nvPr/>
        </p:nvSpPr>
        <p:spPr bwMode="auto">
          <a:xfrm>
            <a:off x="3100691" y="2648090"/>
            <a:ext cx="4419600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Microarchitecture blueprint</a:t>
            </a:r>
          </a:p>
          <a:p>
            <a:pPr marL="285750" marR="0" indent="-28575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›"/>
              <a:tabLst/>
            </a:pPr>
            <a:endParaRPr lang="de-DE" sz="14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13C03-CADE-4D9D-AA1A-921D69170EC6}"/>
              </a:ext>
            </a:extLst>
          </p:cNvPr>
          <p:cNvSpPr txBox="1"/>
          <p:nvPr/>
        </p:nvSpPr>
        <p:spPr bwMode="auto">
          <a:xfrm>
            <a:off x="3107176" y="3269459"/>
            <a:ext cx="8691665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Platform and technology indipendent hardware description</a:t>
            </a:r>
          </a:p>
          <a:p>
            <a:pPr marL="285750" marR="0" indent="-28575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›"/>
              <a:tabLst/>
            </a:pPr>
            <a:endParaRPr lang="de-DE" sz="14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02904-174C-4EA0-A395-968FCB149B75}"/>
              </a:ext>
            </a:extLst>
          </p:cNvPr>
          <p:cNvSpPr txBox="1"/>
          <p:nvPr/>
        </p:nvSpPr>
        <p:spPr bwMode="auto">
          <a:xfrm>
            <a:off x="3107176" y="3864703"/>
            <a:ext cx="5715000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Maps MoD to MoV elements</a:t>
            </a:r>
          </a:p>
          <a:p>
            <a:pPr marL="285750" marR="0" indent="-28575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›"/>
              <a:tabLst/>
            </a:pPr>
            <a:endParaRPr lang="de-DE" sz="14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F1EBEE-6212-48BA-A800-EAF76F755D1D}"/>
              </a:ext>
            </a:extLst>
          </p:cNvPr>
          <p:cNvSpPr txBox="1"/>
          <p:nvPr/>
        </p:nvSpPr>
        <p:spPr bwMode="auto">
          <a:xfrm>
            <a:off x="3107176" y="4495038"/>
            <a:ext cx="5715000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Tree based, target language specific</a:t>
            </a:r>
          </a:p>
          <a:p>
            <a:pPr marL="285750" marR="0" indent="-28575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›"/>
              <a:tabLst/>
            </a:pPr>
            <a:endParaRPr lang="de-DE" sz="14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7D1B2A18-F036-4E8F-8DC4-3C162C4AE521}"/>
              </a:ext>
            </a:extLst>
          </p:cNvPr>
          <p:cNvSpPr/>
          <p:nvPr/>
        </p:nvSpPr>
        <p:spPr>
          <a:xfrm>
            <a:off x="838200" y="1690688"/>
            <a:ext cx="2091446" cy="80283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Formalized specification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E7F642-8DE9-405E-99DD-6B302D946BF9}"/>
              </a:ext>
            </a:extLst>
          </p:cNvPr>
          <p:cNvSpPr/>
          <p:nvPr/>
        </p:nvSpPr>
        <p:spPr>
          <a:xfrm>
            <a:off x="838201" y="2642143"/>
            <a:ext cx="2091446" cy="47921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Template of design (ToD)</a:t>
            </a: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6DB532E8-2648-4B5B-B3E3-FEBFFAE6CD24}"/>
              </a:ext>
            </a:extLst>
          </p:cNvPr>
          <p:cNvSpPr/>
          <p:nvPr/>
        </p:nvSpPr>
        <p:spPr>
          <a:xfrm>
            <a:off x="838200" y="5129827"/>
            <a:ext cx="2097931" cy="684803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Target Code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EE97BD-80CA-4680-8710-6D06E35F5CCB}"/>
              </a:ext>
            </a:extLst>
          </p:cNvPr>
          <p:cNvSpPr/>
          <p:nvPr/>
        </p:nvSpPr>
        <p:spPr>
          <a:xfrm>
            <a:off x="844686" y="3264064"/>
            <a:ext cx="2091446" cy="479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Model of Design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(MoD)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C44DD7-7BDA-44E7-9C17-87FB7A943651}"/>
              </a:ext>
            </a:extLst>
          </p:cNvPr>
          <p:cNvSpPr/>
          <p:nvPr/>
        </p:nvSpPr>
        <p:spPr>
          <a:xfrm>
            <a:off x="838201" y="3885985"/>
            <a:ext cx="2091446" cy="47921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Template of view (ToV)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9CF139-365B-4F64-8B10-048206526184}"/>
              </a:ext>
            </a:extLst>
          </p:cNvPr>
          <p:cNvSpPr/>
          <p:nvPr/>
        </p:nvSpPr>
        <p:spPr>
          <a:xfrm>
            <a:off x="838201" y="4507906"/>
            <a:ext cx="2091446" cy="479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Model of view (MoV)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3AA3E93-1899-4256-BAA2-538343AD23EC}"/>
              </a:ext>
            </a:extLst>
          </p:cNvPr>
          <p:cNvCxnSpPr>
            <a:stCxn id="9" idx="3"/>
            <a:endCxn id="10" idx="0"/>
          </p:cNvCxnSpPr>
          <p:nvPr/>
        </p:nvCxnSpPr>
        <p:spPr>
          <a:xfrm>
            <a:off x="1883923" y="2493518"/>
            <a:ext cx="1" cy="148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98B241-283E-4C63-B31D-0FB73DDAD989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1883924" y="3121359"/>
            <a:ext cx="6485" cy="1427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5BDD25-2333-45D2-9F9C-9B315675F3CA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flipH="1">
            <a:off x="1883924" y="3743280"/>
            <a:ext cx="6485" cy="1427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395C50-C9D9-4481-BEAC-579050B43017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1883924" y="4365201"/>
            <a:ext cx="0" cy="1427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0CBA02-1BF2-48B7-B3D0-AB58D38E5EC5}"/>
              </a:ext>
            </a:extLst>
          </p:cNvPr>
          <p:cNvCxnSpPr>
            <a:stCxn id="14" idx="2"/>
            <a:endCxn id="11" idx="1"/>
          </p:cNvCxnSpPr>
          <p:nvPr/>
        </p:nvCxnSpPr>
        <p:spPr>
          <a:xfrm>
            <a:off x="1883924" y="4987122"/>
            <a:ext cx="3242" cy="1427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7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E4D4-825C-4DE5-A1BF-D1C4870A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  <a:r>
              <a:rPr lang="en-US" dirty="0" err="1"/>
              <a:t>MetaRTL</a:t>
            </a:r>
            <a:r>
              <a:rPr lang="en-US" dirty="0"/>
              <a:t> RISCV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AD0C0-5DA9-4D5E-AD36-093F6A425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30600" cy="4351338"/>
          </a:xfrm>
        </p:spPr>
        <p:txBody>
          <a:bodyPr/>
          <a:lstStyle/>
          <a:p>
            <a:r>
              <a:rPr lang="en-US" dirty="0"/>
              <a:t>Extension for </a:t>
            </a:r>
            <a:r>
              <a:rPr lang="en-US" dirty="0" err="1"/>
              <a:t>MetaRTL</a:t>
            </a:r>
            <a:r>
              <a:rPr lang="en-US" dirty="0"/>
              <a:t> to generate RISCV CPU</a:t>
            </a:r>
          </a:p>
          <a:p>
            <a:r>
              <a:rPr lang="en-US" dirty="0"/>
              <a:t>Feature </a:t>
            </a:r>
            <a:r>
              <a:rPr lang="en-US" dirty="0" err="1"/>
              <a:t>extensability</a:t>
            </a:r>
            <a:endParaRPr lang="en-US" dirty="0"/>
          </a:p>
          <a:p>
            <a:r>
              <a:rPr lang="en-US" dirty="0"/>
              <a:t>Custom instructions </a:t>
            </a:r>
          </a:p>
          <a:p>
            <a:r>
              <a:rPr lang="en-US" dirty="0"/>
              <a:t>Instantiation of hardware</a:t>
            </a:r>
          </a:p>
          <a:p>
            <a:r>
              <a:rPr lang="en-US" dirty="0"/>
              <a:t>RTL HDL generation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28368-FBF0-406B-91EB-2239EE1913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63" b="84375" l="6172" r="93750">
                        <a14:foregroundMark x1="19688" y1="43672" x2="9766" y2="54766"/>
                        <a14:foregroundMark x1="9766" y1="54766" x2="9297" y2="70469"/>
                        <a14:foregroundMark x1="9297" y1="70469" x2="23203" y2="76719"/>
                        <a14:foregroundMark x1="23203" y1="76719" x2="15469" y2="62187"/>
                        <a14:foregroundMark x1="15469" y1="62187" x2="14063" y2="45938"/>
                        <a14:foregroundMark x1="10234" y1="58047" x2="6172" y2="63438"/>
                        <a14:foregroundMark x1="78672" y1="61875" x2="90156" y2="52344"/>
                        <a14:foregroundMark x1="90156" y1="52344" x2="83438" y2="41641"/>
                        <a14:foregroundMark x1="93281" y1="61406" x2="93750" y2="6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6" t="5275" r="2676" b="6509"/>
          <a:stretch/>
        </p:blipFill>
        <p:spPr>
          <a:xfrm>
            <a:off x="8035200" y="1825625"/>
            <a:ext cx="3318600" cy="30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6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E4D4-825C-4DE5-A1BF-D1C4870A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Program Flow Checking (PFC)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AD0C0-5DA9-4D5E-AD36-093F6A425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to detect anomalies in program flow execution</a:t>
            </a:r>
          </a:p>
          <a:p>
            <a:pPr lvl="1"/>
            <a:r>
              <a:rPr lang="en-US" dirty="0"/>
              <a:t>Compile time and execution time signatures are computed</a:t>
            </a:r>
          </a:p>
          <a:p>
            <a:pPr lvl="1"/>
            <a:r>
              <a:rPr lang="en-US" dirty="0"/>
              <a:t>A signature mismatch indicates a fault</a:t>
            </a:r>
          </a:p>
          <a:p>
            <a:r>
              <a:rPr lang="en-US" dirty="0"/>
              <a:t>Decoded instructions are hashed using the same hash function during run time and compile time</a:t>
            </a:r>
          </a:p>
          <a:p>
            <a:r>
              <a:rPr lang="en-US" dirty="0"/>
              <a:t>PFC can be enabled or disabled in </a:t>
            </a:r>
            <a:r>
              <a:rPr lang="en-US" dirty="0" err="1"/>
              <a:t>MetaRTL</a:t>
            </a:r>
            <a:r>
              <a:rPr lang="en-US" dirty="0"/>
              <a:t> RISCV</a:t>
            </a:r>
          </a:p>
        </p:txBody>
      </p:sp>
    </p:spTree>
    <p:extLst>
      <p:ext uri="{BB962C8B-B14F-4D97-AF65-F5344CB8AC3E}">
        <p14:creationId xmlns:p14="http://schemas.microsoft.com/office/powerpoint/2010/main" val="103428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D7A399F-DE36-4866-9632-8D49B4CE33B7}"/>
              </a:ext>
            </a:extLst>
          </p:cNvPr>
          <p:cNvSpPr/>
          <p:nvPr/>
        </p:nvSpPr>
        <p:spPr>
          <a:xfrm>
            <a:off x="1224000" y="2440800"/>
            <a:ext cx="2325587" cy="306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7E4D4-825C-4DE5-A1BF-D1C4870A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  <a:r>
              <a:rPr lang="en-US" dirty="0" err="1"/>
              <a:t>MetaFI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AD0C0-5DA9-4D5E-AD36-093F6A425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metalib</a:t>
            </a:r>
            <a:r>
              <a:rPr lang="en-US" dirty="0"/>
              <a:t> for fault injection and mixed granularity design generation</a:t>
            </a:r>
            <a:endParaRPr lang="de-D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803555-E5F4-4945-95FF-C1CCB6D71DA4}"/>
              </a:ext>
            </a:extLst>
          </p:cNvPr>
          <p:cNvSpPr/>
          <p:nvPr/>
        </p:nvSpPr>
        <p:spPr>
          <a:xfrm>
            <a:off x="4915050" y="2664000"/>
            <a:ext cx="1605600" cy="74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DUT</a:t>
            </a:r>
            <a:endParaRPr lang="de-DE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06B7FA-0C56-43F6-B65B-A6F3E6E1633D}"/>
              </a:ext>
            </a:extLst>
          </p:cNvPr>
          <p:cNvSpPr/>
          <p:nvPr/>
        </p:nvSpPr>
        <p:spPr>
          <a:xfrm>
            <a:off x="8271900" y="2664000"/>
            <a:ext cx="1605600" cy="74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Synthesis</a:t>
            </a:r>
            <a:endParaRPr lang="de-DE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422329-C2E8-4BB2-9E8A-CF514915AFB2}"/>
              </a:ext>
            </a:extLst>
          </p:cNvPr>
          <p:cNvSpPr/>
          <p:nvPr/>
        </p:nvSpPr>
        <p:spPr>
          <a:xfrm>
            <a:off x="1583993" y="2664000"/>
            <a:ext cx="1605600" cy="74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Original design RTL</a:t>
            </a:r>
            <a:endParaRPr lang="de-DE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37A047-6F35-47BE-BD66-8EC798E9C1F2}"/>
              </a:ext>
            </a:extLst>
          </p:cNvPr>
          <p:cNvSpPr/>
          <p:nvPr/>
        </p:nvSpPr>
        <p:spPr>
          <a:xfrm>
            <a:off x="4915050" y="3798684"/>
            <a:ext cx="1605600" cy="74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Fault injected DUT</a:t>
            </a:r>
            <a:endParaRPr lang="de-DE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EDC117-9AD6-42E4-99EC-C9CAF5E1AD37}"/>
              </a:ext>
            </a:extLst>
          </p:cNvPr>
          <p:cNvSpPr/>
          <p:nvPr/>
        </p:nvSpPr>
        <p:spPr>
          <a:xfrm>
            <a:off x="8271900" y="3798683"/>
            <a:ext cx="1605600" cy="74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Gate level DUT</a:t>
            </a:r>
            <a:endParaRPr lang="de-DE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E03363-784C-4244-A0EB-4642480C4A1F}"/>
              </a:ext>
            </a:extLst>
          </p:cNvPr>
          <p:cNvSpPr/>
          <p:nvPr/>
        </p:nvSpPr>
        <p:spPr>
          <a:xfrm>
            <a:off x="1583993" y="3798683"/>
            <a:ext cx="1605600" cy="821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Mixed granularity FI design RTL</a:t>
            </a:r>
            <a:endParaRPr lang="de-DE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ACEC5E-2A62-4C65-9113-8C16E1AB022F}"/>
              </a:ext>
            </a:extLst>
          </p:cNvPr>
          <p:cNvCxnSpPr>
            <a:stCxn id="10" idx="1"/>
            <a:endCxn id="5" idx="3"/>
          </p:cNvCxnSpPr>
          <p:nvPr/>
        </p:nvCxnSpPr>
        <p:spPr>
          <a:xfrm flipH="1">
            <a:off x="6520650" y="4169483"/>
            <a:ext cx="17512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A040C8-50BE-43D1-B2E2-4848CDD05202}"/>
              </a:ext>
            </a:extLst>
          </p:cNvPr>
          <p:cNvSpPr/>
          <p:nvPr/>
        </p:nvSpPr>
        <p:spPr>
          <a:xfrm>
            <a:off x="4915050" y="5012886"/>
            <a:ext cx="1605600" cy="74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Fault list</a:t>
            </a:r>
            <a:endParaRPr lang="de-DE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A4088D-DACF-4DFC-9D3E-D2B075230653}"/>
              </a:ext>
            </a:extLst>
          </p:cNvPr>
          <p:cNvCxnSpPr>
            <a:stCxn id="8" idx="3"/>
            <a:endCxn id="4" idx="1"/>
          </p:cNvCxnSpPr>
          <p:nvPr/>
        </p:nvCxnSpPr>
        <p:spPr>
          <a:xfrm>
            <a:off x="3189593" y="3034800"/>
            <a:ext cx="17254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9D27432-98E3-428E-9B78-E43B1884D01A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6520650" y="3034800"/>
            <a:ext cx="1751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9527A19-86A2-4682-AEE2-E0BBD65C6B94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9074700" y="3405600"/>
            <a:ext cx="0" cy="393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622ECD-2B9B-4DEE-ADB0-4AE8090016F4}"/>
              </a:ext>
            </a:extLst>
          </p:cNvPr>
          <p:cNvCxnSpPr>
            <a:stCxn id="5" idx="1"/>
            <a:endCxn id="11" idx="3"/>
          </p:cNvCxnSpPr>
          <p:nvPr/>
        </p:nvCxnSpPr>
        <p:spPr>
          <a:xfrm flipH="1">
            <a:off x="3189593" y="4169484"/>
            <a:ext cx="1725457" cy="39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BB20DC0-0975-4A5D-9030-53DB1D626517}"/>
              </a:ext>
            </a:extLst>
          </p:cNvPr>
          <p:cNvCxnSpPr>
            <a:stCxn id="5" idx="2"/>
            <a:endCxn id="15" idx="0"/>
          </p:cNvCxnSpPr>
          <p:nvPr/>
        </p:nvCxnSpPr>
        <p:spPr>
          <a:xfrm>
            <a:off x="5717850" y="4540284"/>
            <a:ext cx="0" cy="472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FEAD7E6-FA3B-4322-8170-DCE3F93DFDFB}"/>
              </a:ext>
            </a:extLst>
          </p:cNvPr>
          <p:cNvSpPr txBox="1"/>
          <p:nvPr/>
        </p:nvSpPr>
        <p:spPr>
          <a:xfrm>
            <a:off x="1641600" y="4776585"/>
            <a:ext cx="138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Equivalence check</a:t>
            </a:r>
            <a:endParaRPr lang="de-DE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87D239-AE4F-40D5-9FFA-7F01129C7817}"/>
              </a:ext>
            </a:extLst>
          </p:cNvPr>
          <p:cNvSpPr txBox="1"/>
          <p:nvPr/>
        </p:nvSpPr>
        <p:spPr>
          <a:xfrm>
            <a:off x="6831248" y="3874644"/>
            <a:ext cx="113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Transform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635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79BE-521F-41F4-8069-FB1BECDF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Fault Simulation Framework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D71E-3768-4597-B524-BABCE630C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Functionality of </a:t>
            </a:r>
            <a:r>
              <a:rPr lang="en-US" dirty="0" err="1"/>
              <a:t>MetaFI</a:t>
            </a:r>
            <a:endParaRPr lang="en-US" dirty="0"/>
          </a:p>
          <a:p>
            <a:r>
              <a:rPr lang="en-US" dirty="0"/>
              <a:t>Generates </a:t>
            </a:r>
            <a:r>
              <a:rPr lang="en-US" dirty="0" err="1"/>
              <a:t>SystemVerilog</a:t>
            </a:r>
            <a:r>
              <a:rPr lang="en-US" dirty="0"/>
              <a:t> testbenches to conduct different fault simulation campaigns:</a:t>
            </a:r>
          </a:p>
          <a:p>
            <a:pPr lvl="1"/>
            <a:r>
              <a:rPr lang="en-US" dirty="0"/>
              <a:t>Statistical fault injection</a:t>
            </a:r>
          </a:p>
          <a:p>
            <a:pPr lvl="1"/>
            <a:r>
              <a:rPr lang="en-US" dirty="0"/>
              <a:t>Direct fault injection</a:t>
            </a:r>
          </a:p>
          <a:p>
            <a:pPr lvl="1"/>
            <a:r>
              <a:rPr lang="en-US" b="1" dirty="0"/>
              <a:t>Exhaustive fault injection</a:t>
            </a:r>
          </a:p>
        </p:txBody>
      </p:sp>
    </p:spTree>
    <p:extLst>
      <p:ext uri="{BB962C8B-B14F-4D97-AF65-F5344CB8AC3E}">
        <p14:creationId xmlns:p14="http://schemas.microsoft.com/office/powerpoint/2010/main" val="2489869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Office PowerPoint</Application>
  <PresentationFormat>Widescreen</PresentationFormat>
  <Paragraphs>238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Verdana</vt:lpstr>
      <vt:lpstr>Office Theme</vt:lpstr>
      <vt:lpstr>Automatic Test Pattern Generation Using Formal Verification and Fault Injection Methods</vt:lpstr>
      <vt:lpstr>Introduction and motivation (1)</vt:lpstr>
      <vt:lpstr>Introduction and motivation (2)</vt:lpstr>
      <vt:lpstr>Background: Model Driven Code Generation</vt:lpstr>
      <vt:lpstr>Background: MetaRTL</vt:lpstr>
      <vt:lpstr>Background: MetaRTL RISCV</vt:lpstr>
      <vt:lpstr>Background: Program Flow Checking (PFC)</vt:lpstr>
      <vt:lpstr>Background: MetaFI</vt:lpstr>
      <vt:lpstr>Background: Fault Simulation Framework</vt:lpstr>
      <vt:lpstr>Pattern Generation Technique (1)</vt:lpstr>
      <vt:lpstr>Pattern generation (2)</vt:lpstr>
      <vt:lpstr>Pattern Generation Technique (3)</vt:lpstr>
      <vt:lpstr>Fault Detection Mechanism</vt:lpstr>
      <vt:lpstr>SBST Flow: Overview</vt:lpstr>
      <vt:lpstr>SBST flow: RISCV Considerations</vt:lpstr>
      <vt:lpstr>Application and Results (1)</vt:lpstr>
      <vt:lpstr>Application and Results (2)</vt:lpstr>
      <vt:lpstr>Conclusion and Future Work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Al Halabi Jad (DES DTP TI EA SCA)</cp:lastModifiedBy>
  <cp:revision>82</cp:revision>
  <dcterms:created xsi:type="dcterms:W3CDTF">2021-01-27T14:15:57Z</dcterms:created>
  <dcterms:modified xsi:type="dcterms:W3CDTF">2025-02-01T17:42:53Z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mpower.integration.Classification.DocumentId">
    <vt:lpwstr/>
  </property>
  <property fmtid="{D5CDD505-2E9C-101B-9397-08002B2CF9AE}" pid="3" name="empower.integration.Classification.DocumentVersion">
    <vt:lpwstr/>
  </property>
  <property fmtid="{D5CDD505-2E9C-101B-9397-08002B2CF9AE}" pid="4" name="empower.integration.Classification.DocumentOwner">
    <vt:lpwstr/>
  </property>
  <property fmtid="{D5CDD505-2E9C-101B-9397-08002B2CF9AE}" pid="5" name="empower.integration.Classification.ShowFooter">
    <vt:bool>true</vt:bool>
  </property>
  <property fmtid="{D5CDD505-2E9C-101B-9397-08002B2CF9AE}" pid="6" name="empower.integration.Classification.RestrictionLevel">
    <vt:i4>-1</vt:i4>
  </property>
  <property fmtid="{D5CDD505-2E9C-101B-9397-08002B2CF9AE}" pid="7" name="empower.integration.Classification.FooterDate">
    <vt:filetime>2025-02-01T17:41:48Z</vt:filetime>
  </property>
  <property fmtid="{D5CDD505-2E9C-101B-9397-08002B2CF9AE}" pid="8" name="empower.integration.Classification.DateFormat">
    <vt:lpwstr/>
  </property>
  <property fmtid="{D5CDD505-2E9C-101B-9397-08002B2CF9AE}" pid="9" name="empower.integration.Classification.IsDraft">
    <vt:bool>false</vt:bool>
  </property>
  <property fmtid="{D5CDD505-2E9C-101B-9397-08002B2CF9AE}" pid="10" name="empower.integration.Classification.IsProprietary">
    <vt:bool>false</vt:bool>
  </property>
  <property fmtid="{D5CDD505-2E9C-101B-9397-08002B2CF9AE}" pid="11" name="empower.integration.Classification.HasAdditionalMarking">
    <vt:bool>false</vt:bool>
  </property>
  <property fmtid="{D5CDD505-2E9C-101B-9397-08002B2CF9AE}" pid="12" name="empower.integration.Classification.AdditionalMarking">
    <vt:lpwstr/>
  </property>
  <property fmtid="{D5CDD505-2E9C-101B-9397-08002B2CF9AE}" pid="13" name="empower.integration.Classification.IsEmpowerClassified">
    <vt:bool>false</vt:bool>
  </property>
</Properties>
</file>