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61" r:id="rId3"/>
    <p:sldId id="262" r:id="rId4"/>
    <p:sldId id="263" r:id="rId5"/>
    <p:sldId id="270" r:id="rId6"/>
    <p:sldId id="268" r:id="rId7"/>
    <p:sldId id="273" r:id="rId8"/>
    <p:sldId id="272" r:id="rId9"/>
    <p:sldId id="279" r:id="rId10"/>
    <p:sldId id="275" r:id="rId11"/>
    <p:sldId id="276" r:id="rId12"/>
    <p:sldId id="278" r:id="rId13"/>
    <p:sldId id="282" r:id="rId14"/>
    <p:sldId id="283" r:id="rId15"/>
    <p:sldId id="274" r:id="rId16"/>
    <p:sldId id="26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73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67" autoAdjust="0"/>
    <p:restoredTop sz="56538" autoAdjust="0"/>
  </p:normalViewPr>
  <p:slideViewPr>
    <p:cSldViewPr snapToGrid="0">
      <p:cViewPr varScale="1">
        <p:scale>
          <a:sx n="62" d="100"/>
          <a:sy n="62" d="100"/>
        </p:scale>
        <p:origin x="388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ietro Locci" userId="353c4838-e5bc-4bcd-94ff-a0fae3983de5" providerId="ADAL" clId="{5D7A2516-9DD4-48EF-87DF-970182F9BC94}"/>
    <pc:docChg chg="custSel modSld">
      <pc:chgData name="Pietro Locci" userId="353c4838-e5bc-4bcd-94ff-a0fae3983de5" providerId="ADAL" clId="{5D7A2516-9DD4-48EF-87DF-970182F9BC94}" dt="2025-02-03T18:57:25.048" v="20" actId="478"/>
      <pc:docMkLst>
        <pc:docMk/>
      </pc:docMkLst>
      <pc:sldChg chg="delSp mod delAnim modNotesTx">
        <pc:chgData name="Pietro Locci" userId="353c4838-e5bc-4bcd-94ff-a0fae3983de5" providerId="ADAL" clId="{5D7A2516-9DD4-48EF-87DF-970182F9BC94}" dt="2025-02-03T18:55:56.170" v="2" actId="6549"/>
        <pc:sldMkLst>
          <pc:docMk/>
          <pc:sldMk cId="650876977" sldId="256"/>
        </pc:sldMkLst>
        <pc:picChg chg="del">
          <ac:chgData name="Pietro Locci" userId="353c4838-e5bc-4bcd-94ff-a0fae3983de5" providerId="ADAL" clId="{5D7A2516-9DD4-48EF-87DF-970182F9BC94}" dt="2025-02-03T18:55:33.681" v="0" actId="478"/>
          <ac:picMkLst>
            <pc:docMk/>
            <pc:sldMk cId="650876977" sldId="256"/>
            <ac:picMk id="13" creationId="{B397A8AF-21E3-7DA4-45C0-1BF4B4FE5945}"/>
          </ac:picMkLst>
        </pc:picChg>
      </pc:sldChg>
      <pc:sldChg chg="delSp mod delAnim">
        <pc:chgData name="Pietro Locci" userId="353c4838-e5bc-4bcd-94ff-a0fae3983de5" providerId="ADAL" clId="{5D7A2516-9DD4-48EF-87DF-970182F9BC94}" dt="2025-02-03T18:57:25.048" v="20" actId="478"/>
        <pc:sldMkLst>
          <pc:docMk/>
          <pc:sldMk cId="2593889174" sldId="260"/>
        </pc:sldMkLst>
        <pc:picChg chg="del">
          <ac:chgData name="Pietro Locci" userId="353c4838-e5bc-4bcd-94ff-a0fae3983de5" providerId="ADAL" clId="{5D7A2516-9DD4-48EF-87DF-970182F9BC94}" dt="2025-02-03T18:57:25.048" v="20" actId="478"/>
          <ac:picMkLst>
            <pc:docMk/>
            <pc:sldMk cId="2593889174" sldId="260"/>
            <ac:picMk id="10" creationId="{7F0408BB-C828-21CE-4027-076FDA6311B8}"/>
          </ac:picMkLst>
        </pc:picChg>
      </pc:sldChg>
      <pc:sldChg chg="delSp mod delAnim modNotesTx">
        <pc:chgData name="Pietro Locci" userId="353c4838-e5bc-4bcd-94ff-a0fae3983de5" providerId="ADAL" clId="{5D7A2516-9DD4-48EF-87DF-970182F9BC94}" dt="2025-02-03T18:56:00.895" v="3" actId="6549"/>
        <pc:sldMkLst>
          <pc:docMk/>
          <pc:sldMk cId="3123676095" sldId="261"/>
        </pc:sldMkLst>
        <pc:picChg chg="del">
          <ac:chgData name="Pietro Locci" userId="353c4838-e5bc-4bcd-94ff-a0fae3983de5" providerId="ADAL" clId="{5D7A2516-9DD4-48EF-87DF-970182F9BC94}" dt="2025-02-03T18:55:46.356" v="1" actId="478"/>
          <ac:picMkLst>
            <pc:docMk/>
            <pc:sldMk cId="3123676095" sldId="261"/>
            <ac:picMk id="13" creationId="{FDE21424-0752-701A-1842-3FEE632BEFAB}"/>
          </ac:picMkLst>
        </pc:picChg>
      </pc:sldChg>
      <pc:sldChg chg="delSp mod delAnim modNotesTx">
        <pc:chgData name="Pietro Locci" userId="353c4838-e5bc-4bcd-94ff-a0fae3983de5" providerId="ADAL" clId="{5D7A2516-9DD4-48EF-87DF-970182F9BC94}" dt="2025-02-03T18:56:51.470" v="8" actId="478"/>
        <pc:sldMkLst>
          <pc:docMk/>
          <pc:sldMk cId="2046643528" sldId="262"/>
        </pc:sldMkLst>
        <pc:picChg chg="del">
          <ac:chgData name="Pietro Locci" userId="353c4838-e5bc-4bcd-94ff-a0fae3983de5" providerId="ADAL" clId="{5D7A2516-9DD4-48EF-87DF-970182F9BC94}" dt="2025-02-03T18:56:51.470" v="8" actId="478"/>
          <ac:picMkLst>
            <pc:docMk/>
            <pc:sldMk cId="2046643528" sldId="262"/>
            <ac:picMk id="41" creationId="{1C97D003-F681-F802-C590-4DE163F890F4}"/>
          </ac:picMkLst>
        </pc:picChg>
      </pc:sldChg>
      <pc:sldChg chg="delSp mod delAnim modNotesTx">
        <pc:chgData name="Pietro Locci" userId="353c4838-e5bc-4bcd-94ff-a0fae3983de5" providerId="ADAL" clId="{5D7A2516-9DD4-48EF-87DF-970182F9BC94}" dt="2025-02-03T18:56:54.183" v="9" actId="478"/>
        <pc:sldMkLst>
          <pc:docMk/>
          <pc:sldMk cId="4024404832" sldId="263"/>
        </pc:sldMkLst>
        <pc:picChg chg="del">
          <ac:chgData name="Pietro Locci" userId="353c4838-e5bc-4bcd-94ff-a0fae3983de5" providerId="ADAL" clId="{5D7A2516-9DD4-48EF-87DF-970182F9BC94}" dt="2025-02-03T18:56:54.183" v="9" actId="478"/>
          <ac:picMkLst>
            <pc:docMk/>
            <pc:sldMk cId="4024404832" sldId="263"/>
            <ac:picMk id="22" creationId="{8B81E6D1-5354-A85E-1C69-1ED950EC37BF}"/>
          </ac:picMkLst>
        </pc:picChg>
      </pc:sldChg>
      <pc:sldChg chg="delSp mod delAnim modNotesTx">
        <pc:chgData name="Pietro Locci" userId="353c4838-e5bc-4bcd-94ff-a0fae3983de5" providerId="ADAL" clId="{5D7A2516-9DD4-48EF-87DF-970182F9BC94}" dt="2025-02-03T18:56:59.803" v="11" actId="478"/>
        <pc:sldMkLst>
          <pc:docMk/>
          <pc:sldMk cId="1609315386" sldId="268"/>
        </pc:sldMkLst>
        <pc:picChg chg="del">
          <ac:chgData name="Pietro Locci" userId="353c4838-e5bc-4bcd-94ff-a0fae3983de5" providerId="ADAL" clId="{5D7A2516-9DD4-48EF-87DF-970182F9BC94}" dt="2025-02-03T18:56:59.803" v="11" actId="478"/>
          <ac:picMkLst>
            <pc:docMk/>
            <pc:sldMk cId="1609315386" sldId="268"/>
            <ac:picMk id="22" creationId="{B6B38B4B-868D-9A3D-EDBF-D114FA0B4838}"/>
          </ac:picMkLst>
        </pc:picChg>
      </pc:sldChg>
      <pc:sldChg chg="delSp mod delAnim">
        <pc:chgData name="Pietro Locci" userId="353c4838-e5bc-4bcd-94ff-a0fae3983de5" providerId="ADAL" clId="{5D7A2516-9DD4-48EF-87DF-970182F9BC94}" dt="2025-02-03T18:56:56.850" v="10" actId="478"/>
        <pc:sldMkLst>
          <pc:docMk/>
          <pc:sldMk cId="787688706" sldId="270"/>
        </pc:sldMkLst>
        <pc:picChg chg="del">
          <ac:chgData name="Pietro Locci" userId="353c4838-e5bc-4bcd-94ff-a0fae3983de5" providerId="ADAL" clId="{5D7A2516-9DD4-48EF-87DF-970182F9BC94}" dt="2025-02-03T18:56:56.850" v="10" actId="478"/>
          <ac:picMkLst>
            <pc:docMk/>
            <pc:sldMk cId="787688706" sldId="270"/>
            <ac:picMk id="22" creationId="{BC4DAB76-D735-4032-F9ED-A5AD48E07844}"/>
          </ac:picMkLst>
        </pc:picChg>
      </pc:sldChg>
      <pc:sldChg chg="delSp mod delAnim">
        <pc:chgData name="Pietro Locci" userId="353c4838-e5bc-4bcd-94ff-a0fae3983de5" providerId="ADAL" clId="{5D7A2516-9DD4-48EF-87DF-970182F9BC94}" dt="2025-02-03T18:57:05.268" v="13" actId="478"/>
        <pc:sldMkLst>
          <pc:docMk/>
          <pc:sldMk cId="3342518643" sldId="272"/>
        </pc:sldMkLst>
        <pc:picChg chg="del">
          <ac:chgData name="Pietro Locci" userId="353c4838-e5bc-4bcd-94ff-a0fae3983de5" providerId="ADAL" clId="{5D7A2516-9DD4-48EF-87DF-970182F9BC94}" dt="2025-02-03T18:57:05.268" v="13" actId="478"/>
          <ac:picMkLst>
            <pc:docMk/>
            <pc:sldMk cId="3342518643" sldId="272"/>
            <ac:picMk id="76" creationId="{152F9148-8443-9D0E-D24C-D91A22340225}"/>
          </ac:picMkLst>
        </pc:picChg>
      </pc:sldChg>
      <pc:sldChg chg="delSp mod delAnim modNotesTx">
        <pc:chgData name="Pietro Locci" userId="353c4838-e5bc-4bcd-94ff-a0fae3983de5" providerId="ADAL" clId="{5D7A2516-9DD4-48EF-87DF-970182F9BC94}" dt="2025-02-03T18:57:02.488" v="12" actId="478"/>
        <pc:sldMkLst>
          <pc:docMk/>
          <pc:sldMk cId="1828793351" sldId="273"/>
        </pc:sldMkLst>
        <pc:picChg chg="del">
          <ac:chgData name="Pietro Locci" userId="353c4838-e5bc-4bcd-94ff-a0fae3983de5" providerId="ADAL" clId="{5D7A2516-9DD4-48EF-87DF-970182F9BC94}" dt="2025-02-03T18:57:02.488" v="12" actId="478"/>
          <ac:picMkLst>
            <pc:docMk/>
            <pc:sldMk cId="1828793351" sldId="273"/>
            <ac:picMk id="18" creationId="{FF506F27-03F0-8681-F56D-D794A99C6E55}"/>
          </ac:picMkLst>
        </pc:picChg>
      </pc:sldChg>
      <pc:sldChg chg="delSp mod delAnim">
        <pc:chgData name="Pietro Locci" userId="353c4838-e5bc-4bcd-94ff-a0fae3983de5" providerId="ADAL" clId="{5D7A2516-9DD4-48EF-87DF-970182F9BC94}" dt="2025-02-03T18:57:22.507" v="19" actId="478"/>
        <pc:sldMkLst>
          <pc:docMk/>
          <pc:sldMk cId="145624955" sldId="274"/>
        </pc:sldMkLst>
        <pc:picChg chg="del">
          <ac:chgData name="Pietro Locci" userId="353c4838-e5bc-4bcd-94ff-a0fae3983de5" providerId="ADAL" clId="{5D7A2516-9DD4-48EF-87DF-970182F9BC94}" dt="2025-02-03T18:57:22.507" v="19" actId="478"/>
          <ac:picMkLst>
            <pc:docMk/>
            <pc:sldMk cId="145624955" sldId="274"/>
            <ac:picMk id="11" creationId="{38E71C8F-8FF5-1D19-B1C2-5B8101166234}"/>
          </ac:picMkLst>
        </pc:picChg>
      </pc:sldChg>
      <pc:sldChg chg="delSp mod delAnim">
        <pc:chgData name="Pietro Locci" userId="353c4838-e5bc-4bcd-94ff-a0fae3983de5" providerId="ADAL" clId="{5D7A2516-9DD4-48EF-87DF-970182F9BC94}" dt="2025-02-03T18:57:11.192" v="15" actId="478"/>
        <pc:sldMkLst>
          <pc:docMk/>
          <pc:sldMk cId="1165510296" sldId="275"/>
        </pc:sldMkLst>
        <pc:picChg chg="del">
          <ac:chgData name="Pietro Locci" userId="353c4838-e5bc-4bcd-94ff-a0fae3983de5" providerId="ADAL" clId="{5D7A2516-9DD4-48EF-87DF-970182F9BC94}" dt="2025-02-03T18:57:11.192" v="15" actId="478"/>
          <ac:picMkLst>
            <pc:docMk/>
            <pc:sldMk cId="1165510296" sldId="275"/>
            <ac:picMk id="50" creationId="{1CA89CE0-2F1E-4501-C450-9B5BF0A50F9A}"/>
          </ac:picMkLst>
        </pc:picChg>
      </pc:sldChg>
      <pc:sldChg chg="delSp mod delAnim">
        <pc:chgData name="Pietro Locci" userId="353c4838-e5bc-4bcd-94ff-a0fae3983de5" providerId="ADAL" clId="{5D7A2516-9DD4-48EF-87DF-970182F9BC94}" dt="2025-02-03T18:57:14.146" v="16" actId="478"/>
        <pc:sldMkLst>
          <pc:docMk/>
          <pc:sldMk cId="4049361848" sldId="276"/>
        </pc:sldMkLst>
        <pc:picChg chg="del">
          <ac:chgData name="Pietro Locci" userId="353c4838-e5bc-4bcd-94ff-a0fae3983de5" providerId="ADAL" clId="{5D7A2516-9DD4-48EF-87DF-970182F9BC94}" dt="2025-02-03T18:57:14.146" v="16" actId="478"/>
          <ac:picMkLst>
            <pc:docMk/>
            <pc:sldMk cId="4049361848" sldId="276"/>
            <ac:picMk id="33" creationId="{75640703-790D-B397-5550-4D95B01C4135}"/>
          </ac:picMkLst>
        </pc:picChg>
      </pc:sldChg>
      <pc:sldChg chg="delSp mod delAnim">
        <pc:chgData name="Pietro Locci" userId="353c4838-e5bc-4bcd-94ff-a0fae3983de5" providerId="ADAL" clId="{5D7A2516-9DD4-48EF-87DF-970182F9BC94}" dt="2025-02-03T18:57:17.013" v="17" actId="478"/>
        <pc:sldMkLst>
          <pc:docMk/>
          <pc:sldMk cId="14929431" sldId="278"/>
        </pc:sldMkLst>
        <pc:picChg chg="del">
          <ac:chgData name="Pietro Locci" userId="353c4838-e5bc-4bcd-94ff-a0fae3983de5" providerId="ADAL" clId="{5D7A2516-9DD4-48EF-87DF-970182F9BC94}" dt="2025-02-03T18:57:17.013" v="17" actId="478"/>
          <ac:picMkLst>
            <pc:docMk/>
            <pc:sldMk cId="14929431" sldId="278"/>
            <ac:picMk id="7" creationId="{473B88CB-FADD-D773-F115-BB03AEF5409D}"/>
          </ac:picMkLst>
        </pc:picChg>
      </pc:sldChg>
      <pc:sldChg chg="delSp mod delAnim">
        <pc:chgData name="Pietro Locci" userId="353c4838-e5bc-4bcd-94ff-a0fae3983de5" providerId="ADAL" clId="{5D7A2516-9DD4-48EF-87DF-970182F9BC94}" dt="2025-02-03T18:57:08.460" v="14" actId="478"/>
        <pc:sldMkLst>
          <pc:docMk/>
          <pc:sldMk cId="1432807836" sldId="279"/>
        </pc:sldMkLst>
        <pc:picChg chg="del">
          <ac:chgData name="Pietro Locci" userId="353c4838-e5bc-4bcd-94ff-a0fae3983de5" providerId="ADAL" clId="{5D7A2516-9DD4-48EF-87DF-970182F9BC94}" dt="2025-02-03T18:57:08.460" v="14" actId="478"/>
          <ac:picMkLst>
            <pc:docMk/>
            <pc:sldMk cId="1432807836" sldId="279"/>
            <ac:picMk id="22" creationId="{246B2E88-C0CE-F509-094F-C4DE800B7AB9}"/>
          </ac:picMkLst>
        </pc:picChg>
      </pc:sldChg>
      <pc:sldChg chg="delSp mod delAnim">
        <pc:chgData name="Pietro Locci" userId="353c4838-e5bc-4bcd-94ff-a0fae3983de5" providerId="ADAL" clId="{5D7A2516-9DD4-48EF-87DF-970182F9BC94}" dt="2025-02-03T18:57:19.779" v="18" actId="478"/>
        <pc:sldMkLst>
          <pc:docMk/>
          <pc:sldMk cId="1496496772" sldId="282"/>
        </pc:sldMkLst>
        <pc:picChg chg="del">
          <ac:chgData name="Pietro Locci" userId="353c4838-e5bc-4bcd-94ff-a0fae3983de5" providerId="ADAL" clId="{5D7A2516-9DD4-48EF-87DF-970182F9BC94}" dt="2025-02-03T18:57:19.779" v="18" actId="478"/>
          <ac:picMkLst>
            <pc:docMk/>
            <pc:sldMk cId="1496496772" sldId="282"/>
            <ac:picMk id="15" creationId="{5164E82F-F2F4-730E-F8BA-0C173EAB8FF3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Sheet1!$D$3</c:f>
              <c:strCache>
                <c:ptCount val="1"/>
                <c:pt idx="0">
                  <c:v>throughput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Sheet1!$C$4:$C$11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</c:numCache>
            </c:numRef>
          </c:xVal>
          <c:yVal>
            <c:numRef>
              <c:f>Sheet1!$D$4:$D$11</c:f>
              <c:numCache>
                <c:formatCode>General</c:formatCode>
                <c:ptCount val="8"/>
                <c:pt idx="0">
                  <c:v>0.21590909090909091</c:v>
                </c:pt>
                <c:pt idx="1">
                  <c:v>0.36868181818181817</c:v>
                </c:pt>
                <c:pt idx="2">
                  <c:v>0.56418181818181823</c:v>
                </c:pt>
                <c:pt idx="3">
                  <c:v>0.72304545454545455</c:v>
                </c:pt>
                <c:pt idx="4">
                  <c:v>0.83913636363636368</c:v>
                </c:pt>
                <c:pt idx="5">
                  <c:v>0.91518181818181821</c:v>
                </c:pt>
                <c:pt idx="6">
                  <c:v>0.94718181818181812</c:v>
                </c:pt>
                <c:pt idx="7">
                  <c:v>0.96404545454545454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7F7-4D63-A810-00A4FAFA8BD3}"/>
            </c:ext>
          </c:extLst>
        </c:ser>
        <c:ser>
          <c:idx val="1"/>
          <c:order val="1"/>
          <c:tx>
            <c:strRef>
              <c:f>Sheet1!$E$3</c:f>
              <c:strCache>
                <c:ptCount val="1"/>
                <c:pt idx="0">
                  <c:v>Ideal Throughput</c:v>
                </c:pt>
              </c:strCache>
            </c:strRef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Sheet1!$C$4:$C$11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</c:numCache>
            </c:numRef>
          </c:xVal>
          <c:yVal>
            <c:numRef>
              <c:f>Sheet1!$E$4:$E$11</c:f>
              <c:numCache>
                <c:formatCode>General</c:formatCode>
                <c:ptCount val="8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47F7-4D63-A810-00A4FAFA8B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23939968"/>
        <c:axId val="523962528"/>
      </c:scatterChart>
      <c:valAx>
        <c:axId val="5239399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trx size KB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3962528"/>
        <c:crosses val="autoZero"/>
        <c:crossBetween val="midCat"/>
      </c:valAx>
      <c:valAx>
        <c:axId val="5239625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throughput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393996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idma</c:v>
                </c:pt>
              </c:strCache>
            </c:strRef>
          </c:tx>
          <c:spPr>
            <a:pattFill prst="narHorz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cat>
            <c:numRef>
              <c:f>Sheet1!$A$2:$A$27</c:f>
              <c:numCache>
                <c:formatCode>General</c:formatCode>
                <c:ptCount val="26"/>
                <c:pt idx="0">
                  <c:v>0.74</c:v>
                </c:pt>
                <c:pt idx="1">
                  <c:v>0.76</c:v>
                </c:pt>
                <c:pt idx="2">
                  <c:v>0.78</c:v>
                </c:pt>
                <c:pt idx="3">
                  <c:v>0.8</c:v>
                </c:pt>
                <c:pt idx="4">
                  <c:v>0.82</c:v>
                </c:pt>
                <c:pt idx="5">
                  <c:v>0.84</c:v>
                </c:pt>
                <c:pt idx="6">
                  <c:v>0.86</c:v>
                </c:pt>
                <c:pt idx="7">
                  <c:v>0.88</c:v>
                </c:pt>
                <c:pt idx="8">
                  <c:v>0.9</c:v>
                </c:pt>
                <c:pt idx="9">
                  <c:v>0.92</c:v>
                </c:pt>
                <c:pt idx="10">
                  <c:v>0.94</c:v>
                </c:pt>
                <c:pt idx="11">
                  <c:v>0.96</c:v>
                </c:pt>
                <c:pt idx="12">
                  <c:v>0.98</c:v>
                </c:pt>
                <c:pt idx="13">
                  <c:v>1</c:v>
                </c:pt>
                <c:pt idx="14">
                  <c:v>1.02</c:v>
                </c:pt>
                <c:pt idx="15">
                  <c:v>1.04</c:v>
                </c:pt>
                <c:pt idx="16">
                  <c:v>1.06</c:v>
                </c:pt>
                <c:pt idx="17">
                  <c:v>1.08</c:v>
                </c:pt>
                <c:pt idx="18">
                  <c:v>1.1000000000000001</c:v>
                </c:pt>
                <c:pt idx="19">
                  <c:v>1.1200000000000001</c:v>
                </c:pt>
                <c:pt idx="20">
                  <c:v>1.1399999999999999</c:v>
                </c:pt>
                <c:pt idx="21">
                  <c:v>1.1599999999999999</c:v>
                </c:pt>
                <c:pt idx="22">
                  <c:v>1.18</c:v>
                </c:pt>
                <c:pt idx="23">
                  <c:v>1.2</c:v>
                </c:pt>
                <c:pt idx="24">
                  <c:v>1.22</c:v>
                </c:pt>
                <c:pt idx="25">
                  <c:v>1.24</c:v>
                </c:pt>
              </c:numCache>
            </c:numRef>
          </c:cat>
          <c:val>
            <c:numRef>
              <c:f>Sheet1!$B$2:$B$27</c:f>
              <c:numCache>
                <c:formatCode>General</c:formatCode>
                <c:ptCount val="26"/>
                <c:pt idx="1">
                  <c:v>140</c:v>
                </c:pt>
                <c:pt idx="2">
                  <c:v>430</c:v>
                </c:pt>
                <c:pt idx="3">
                  <c:v>120</c:v>
                </c:pt>
                <c:pt idx="4">
                  <c:v>180</c:v>
                </c:pt>
                <c:pt idx="5">
                  <c:v>64</c:v>
                </c:pt>
                <c:pt idx="6">
                  <c:v>63</c:v>
                </c:pt>
                <c:pt idx="7">
                  <c:v>8</c:v>
                </c:pt>
                <c:pt idx="8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7E-489C-8E3F-2CD7520C7BF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compute</c:v>
                </c:pt>
              </c:strCache>
            </c:strRef>
          </c:tx>
          <c:spPr>
            <a:pattFill prst="narHorz">
              <a:fgClr>
                <a:schemeClr val="accent2"/>
              </a:fgClr>
              <a:bgClr>
                <a:schemeClr val="accent2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2"/>
              </a:innerShdw>
            </a:effectLst>
          </c:spPr>
          <c:invertIfNegative val="0"/>
          <c:cat>
            <c:numRef>
              <c:f>Sheet1!$A$2:$A$27</c:f>
              <c:numCache>
                <c:formatCode>General</c:formatCode>
                <c:ptCount val="26"/>
                <c:pt idx="0">
                  <c:v>0.74</c:v>
                </c:pt>
                <c:pt idx="1">
                  <c:v>0.76</c:v>
                </c:pt>
                <c:pt idx="2">
                  <c:v>0.78</c:v>
                </c:pt>
                <c:pt idx="3">
                  <c:v>0.8</c:v>
                </c:pt>
                <c:pt idx="4">
                  <c:v>0.82</c:v>
                </c:pt>
                <c:pt idx="5">
                  <c:v>0.84</c:v>
                </c:pt>
                <c:pt idx="6">
                  <c:v>0.86</c:v>
                </c:pt>
                <c:pt idx="7">
                  <c:v>0.88</c:v>
                </c:pt>
                <c:pt idx="8">
                  <c:v>0.9</c:v>
                </c:pt>
                <c:pt idx="9">
                  <c:v>0.92</c:v>
                </c:pt>
                <c:pt idx="10">
                  <c:v>0.94</c:v>
                </c:pt>
                <c:pt idx="11">
                  <c:v>0.96</c:v>
                </c:pt>
                <c:pt idx="12">
                  <c:v>0.98</c:v>
                </c:pt>
                <c:pt idx="13">
                  <c:v>1</c:v>
                </c:pt>
                <c:pt idx="14">
                  <c:v>1.02</c:v>
                </c:pt>
                <c:pt idx="15">
                  <c:v>1.04</c:v>
                </c:pt>
                <c:pt idx="16">
                  <c:v>1.06</c:v>
                </c:pt>
                <c:pt idx="17">
                  <c:v>1.08</c:v>
                </c:pt>
                <c:pt idx="18">
                  <c:v>1.1000000000000001</c:v>
                </c:pt>
                <c:pt idx="19">
                  <c:v>1.1200000000000001</c:v>
                </c:pt>
                <c:pt idx="20">
                  <c:v>1.1399999999999999</c:v>
                </c:pt>
                <c:pt idx="21">
                  <c:v>1.1599999999999999</c:v>
                </c:pt>
                <c:pt idx="22">
                  <c:v>1.18</c:v>
                </c:pt>
                <c:pt idx="23">
                  <c:v>1.2</c:v>
                </c:pt>
                <c:pt idx="24">
                  <c:v>1.22</c:v>
                </c:pt>
                <c:pt idx="25">
                  <c:v>1.24</c:v>
                </c:pt>
              </c:numCache>
            </c:numRef>
          </c:cat>
          <c:val>
            <c:numRef>
              <c:f>Sheet1!$C$2:$C$27</c:f>
              <c:numCache>
                <c:formatCode>General</c:formatCode>
                <c:ptCount val="26"/>
                <c:pt idx="20">
                  <c:v>65</c:v>
                </c:pt>
                <c:pt idx="21">
                  <c:v>260</c:v>
                </c:pt>
                <c:pt idx="22">
                  <c:v>560</c:v>
                </c:pt>
                <c:pt idx="23">
                  <c:v>140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67E-489C-8E3F-2CD7520C7BF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odma</c:v>
                </c:pt>
              </c:strCache>
            </c:strRef>
          </c:tx>
          <c:spPr>
            <a:pattFill prst="narHorz">
              <a:fgClr>
                <a:schemeClr val="accent3"/>
              </a:fgClr>
              <a:bgClr>
                <a:schemeClr val="accent3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3"/>
              </a:innerShdw>
            </a:effectLst>
          </c:spPr>
          <c:invertIfNegative val="0"/>
          <c:cat>
            <c:numRef>
              <c:f>Sheet1!$A$2:$A$27</c:f>
              <c:numCache>
                <c:formatCode>General</c:formatCode>
                <c:ptCount val="26"/>
                <c:pt idx="0">
                  <c:v>0.74</c:v>
                </c:pt>
                <c:pt idx="1">
                  <c:v>0.76</c:v>
                </c:pt>
                <c:pt idx="2">
                  <c:v>0.78</c:v>
                </c:pt>
                <c:pt idx="3">
                  <c:v>0.8</c:v>
                </c:pt>
                <c:pt idx="4">
                  <c:v>0.82</c:v>
                </c:pt>
                <c:pt idx="5">
                  <c:v>0.84</c:v>
                </c:pt>
                <c:pt idx="6">
                  <c:v>0.86</c:v>
                </c:pt>
                <c:pt idx="7">
                  <c:v>0.88</c:v>
                </c:pt>
                <c:pt idx="8">
                  <c:v>0.9</c:v>
                </c:pt>
                <c:pt idx="9">
                  <c:v>0.92</c:v>
                </c:pt>
                <c:pt idx="10">
                  <c:v>0.94</c:v>
                </c:pt>
                <c:pt idx="11">
                  <c:v>0.96</c:v>
                </c:pt>
                <c:pt idx="12">
                  <c:v>0.98</c:v>
                </c:pt>
                <c:pt idx="13">
                  <c:v>1</c:v>
                </c:pt>
                <c:pt idx="14">
                  <c:v>1.02</c:v>
                </c:pt>
                <c:pt idx="15">
                  <c:v>1.04</c:v>
                </c:pt>
                <c:pt idx="16">
                  <c:v>1.06</c:v>
                </c:pt>
                <c:pt idx="17">
                  <c:v>1.08</c:v>
                </c:pt>
                <c:pt idx="18">
                  <c:v>1.1000000000000001</c:v>
                </c:pt>
                <c:pt idx="19">
                  <c:v>1.1200000000000001</c:v>
                </c:pt>
                <c:pt idx="20">
                  <c:v>1.1399999999999999</c:v>
                </c:pt>
                <c:pt idx="21">
                  <c:v>1.1599999999999999</c:v>
                </c:pt>
                <c:pt idx="22">
                  <c:v>1.18</c:v>
                </c:pt>
                <c:pt idx="23">
                  <c:v>1.2</c:v>
                </c:pt>
                <c:pt idx="24">
                  <c:v>1.22</c:v>
                </c:pt>
                <c:pt idx="25">
                  <c:v>1.24</c:v>
                </c:pt>
              </c:numCache>
            </c:numRef>
          </c:cat>
          <c:val>
            <c:numRef>
              <c:f>Sheet1!$D$2:$D$27</c:f>
              <c:numCache>
                <c:formatCode>General</c:formatCode>
                <c:ptCount val="26"/>
                <c:pt idx="14">
                  <c:v>83</c:v>
                </c:pt>
                <c:pt idx="15">
                  <c:v>95</c:v>
                </c:pt>
                <c:pt idx="16">
                  <c:v>210</c:v>
                </c:pt>
                <c:pt idx="17">
                  <c:v>260</c:v>
                </c:pt>
                <c:pt idx="18">
                  <c:v>180</c:v>
                </c:pt>
                <c:pt idx="19">
                  <c:v>64</c:v>
                </c:pt>
                <c:pt idx="20">
                  <c:v>110</c:v>
                </c:pt>
                <c:pt idx="21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67E-489C-8E3F-2CD7520C7B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4"/>
        <c:overlap val="-22"/>
        <c:axId val="525072528"/>
        <c:axId val="525071088"/>
      </c:barChart>
      <c:catAx>
        <c:axId val="52507252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exec time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5071088"/>
        <c:crosses val="autoZero"/>
        <c:auto val="1"/>
        <c:lblAlgn val="ctr"/>
        <c:lblOffset val="1"/>
        <c:tickLblSkip val="5"/>
        <c:noMultiLvlLbl val="0"/>
      </c:catAx>
      <c:valAx>
        <c:axId val="52507108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count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507252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CA7EB7-886F-4BC3-BA4A-7763300A4061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F00084-2FE3-45AD-9D50-F7642B5F46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162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F00084-2FE3-45AD-9D50-F7642B5F466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93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F00084-2FE3-45AD-9D50-F7642B5F466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961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F00084-2FE3-45AD-9D50-F7642B5F466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0927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F00084-2FE3-45AD-9D50-F7642B5F466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9870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F00084-2FE3-45AD-9D50-F7642B5F466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6365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F00084-2FE3-45AD-9D50-F7642B5F466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8768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F00084-2FE3-45AD-9D50-F7642B5F466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2803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F00084-2FE3-45AD-9D50-F7642B5F466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2952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F00084-2FE3-45AD-9D50-F7642B5F466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891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yellow rectangle with a yellow border&#10;&#10;Description automatically generated">
            <a:extLst>
              <a:ext uri="{FF2B5EF4-FFF2-40B4-BE49-F238E27FC236}">
                <a16:creationId xmlns:a16="http://schemas.microsoft.com/office/drawing/2014/main" id="{838D85DA-2C1C-7BD9-FA4A-D8C4725CEB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87C49C-7933-4393-901B-503549FE7A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Performance Verification for AI Heterogenous Multicore system Using Portable Stimuli Standard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2925F3-3EA8-4255-B151-68B28F8D9B2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Pietro Locci, Hillel Miller</a:t>
            </a: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711538C-F00A-4E7F-B07D-CA04B957192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4367" y="5846021"/>
            <a:ext cx="1139905" cy="637709"/>
          </a:xfrm>
          <a:prstGeom prst="rect">
            <a:avLst/>
          </a:prstGeom>
        </p:spPr>
      </p:pic>
      <p:pic>
        <p:nvPicPr>
          <p:cNvPr id="6" name="Picture 5" descr="A black and yellow sign with white text&#10;&#10;Description automatically generated">
            <a:extLst>
              <a:ext uri="{FF2B5EF4-FFF2-40B4-BE49-F238E27FC236}">
                <a16:creationId xmlns:a16="http://schemas.microsoft.com/office/drawing/2014/main" id="{686AF9FC-F8B7-57B3-C753-890E6DB4EF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50" y="1537803"/>
            <a:ext cx="2429006" cy="1683689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ED757716-0BBC-D5D5-124A-2EC7E930393C}"/>
              </a:ext>
            </a:extLst>
          </p:cNvPr>
          <p:cNvSpPr>
            <a:spLocks noChangeAspect="1"/>
          </p:cNvSpPr>
          <p:nvPr userDrawn="1"/>
        </p:nvSpPr>
        <p:spPr>
          <a:xfrm>
            <a:off x="8113137" y="1737921"/>
            <a:ext cx="3234313" cy="703800"/>
          </a:xfrm>
          <a:custGeom>
            <a:avLst/>
            <a:gdLst>
              <a:gd name="connsiteX0" fmla="*/ 1723169 w 3234313"/>
              <a:gd name="connsiteY0" fmla="*/ 47841 h 703800"/>
              <a:gd name="connsiteX1" fmla="*/ 1723169 w 3234313"/>
              <a:gd name="connsiteY1" fmla="*/ 267619 h 703800"/>
              <a:gd name="connsiteX2" fmla="*/ 1772471 w 3234313"/>
              <a:gd name="connsiteY2" fmla="*/ 267619 h 703800"/>
              <a:gd name="connsiteX3" fmla="*/ 1851082 w 3234313"/>
              <a:gd name="connsiteY3" fmla="*/ 232917 h 703800"/>
              <a:gd name="connsiteX4" fmla="*/ 1851082 w 3234313"/>
              <a:gd name="connsiteY4" fmla="*/ 82543 h 703800"/>
              <a:gd name="connsiteX5" fmla="*/ 1772471 w 3234313"/>
              <a:gd name="connsiteY5" fmla="*/ 47841 h 703800"/>
              <a:gd name="connsiteX6" fmla="*/ 3155026 w 3234313"/>
              <a:gd name="connsiteY6" fmla="*/ 45820 h 703800"/>
              <a:gd name="connsiteX7" fmla="*/ 3155026 w 3234313"/>
              <a:gd name="connsiteY7" fmla="*/ 68953 h 703800"/>
              <a:gd name="connsiteX8" fmla="*/ 3168614 w 3234313"/>
              <a:gd name="connsiteY8" fmla="*/ 68953 h 703800"/>
              <a:gd name="connsiteX9" fmla="*/ 3186807 w 3234313"/>
              <a:gd name="connsiteY9" fmla="*/ 56825 h 703800"/>
              <a:gd name="connsiteX10" fmla="*/ 3170524 w 3234313"/>
              <a:gd name="connsiteY10" fmla="*/ 45820 h 703800"/>
              <a:gd name="connsiteX11" fmla="*/ 1386037 w 3234313"/>
              <a:gd name="connsiteY11" fmla="*/ 43235 h 703800"/>
              <a:gd name="connsiteX12" fmla="*/ 1308886 w 3234313"/>
              <a:gd name="connsiteY12" fmla="*/ 95681 h 703800"/>
              <a:gd name="connsiteX13" fmla="*/ 1308886 w 3234313"/>
              <a:gd name="connsiteY13" fmla="*/ 470548 h 703800"/>
              <a:gd name="connsiteX14" fmla="*/ 1386037 w 3234313"/>
              <a:gd name="connsiteY14" fmla="*/ 522994 h 703800"/>
              <a:gd name="connsiteX15" fmla="*/ 1463189 w 3234313"/>
              <a:gd name="connsiteY15" fmla="*/ 470548 h 703800"/>
              <a:gd name="connsiteX16" fmla="*/ 1463189 w 3234313"/>
              <a:gd name="connsiteY16" fmla="*/ 95681 h 703800"/>
              <a:gd name="connsiteX17" fmla="*/ 1386037 w 3234313"/>
              <a:gd name="connsiteY17" fmla="*/ 43235 h 703800"/>
              <a:gd name="connsiteX18" fmla="*/ 3143796 w 3234313"/>
              <a:gd name="connsiteY18" fmla="*/ 36161 h 703800"/>
              <a:gd name="connsiteX19" fmla="*/ 3172320 w 3234313"/>
              <a:gd name="connsiteY19" fmla="*/ 36161 h 703800"/>
              <a:gd name="connsiteX20" fmla="*/ 3198712 w 3234313"/>
              <a:gd name="connsiteY20" fmla="*/ 57386 h 703800"/>
              <a:gd name="connsiteX21" fmla="*/ 3179283 w 3234313"/>
              <a:gd name="connsiteY21" fmla="*/ 78050 h 703800"/>
              <a:gd name="connsiteX22" fmla="*/ 3200622 w 3234313"/>
              <a:gd name="connsiteY22" fmla="*/ 110956 h 703800"/>
              <a:gd name="connsiteX23" fmla="*/ 3187930 w 3234313"/>
              <a:gd name="connsiteY23" fmla="*/ 110956 h 703800"/>
              <a:gd name="connsiteX24" fmla="*/ 3168165 w 3234313"/>
              <a:gd name="connsiteY24" fmla="*/ 78613 h 703800"/>
              <a:gd name="connsiteX25" fmla="*/ 3155139 w 3234313"/>
              <a:gd name="connsiteY25" fmla="*/ 78613 h 703800"/>
              <a:gd name="connsiteX26" fmla="*/ 3155139 w 3234313"/>
              <a:gd name="connsiteY26" fmla="*/ 110956 h 703800"/>
              <a:gd name="connsiteX27" fmla="*/ 3143796 w 3234313"/>
              <a:gd name="connsiteY27" fmla="*/ 110956 h 703800"/>
              <a:gd name="connsiteX28" fmla="*/ 3168839 w 3234313"/>
              <a:gd name="connsiteY28" fmla="*/ 19653 h 703800"/>
              <a:gd name="connsiteX29" fmla="*/ 3116057 w 3234313"/>
              <a:gd name="connsiteY29" fmla="*/ 73446 h 703800"/>
              <a:gd name="connsiteX30" fmla="*/ 3168839 w 3234313"/>
              <a:gd name="connsiteY30" fmla="*/ 127688 h 703800"/>
              <a:gd name="connsiteX31" fmla="*/ 3221285 w 3234313"/>
              <a:gd name="connsiteY31" fmla="*/ 73446 h 703800"/>
              <a:gd name="connsiteX32" fmla="*/ 3168839 w 3234313"/>
              <a:gd name="connsiteY32" fmla="*/ 19653 h 703800"/>
              <a:gd name="connsiteX33" fmla="*/ 3168839 w 3234313"/>
              <a:gd name="connsiteY33" fmla="*/ 8648 h 703800"/>
              <a:gd name="connsiteX34" fmla="*/ 3234313 w 3234313"/>
              <a:gd name="connsiteY34" fmla="*/ 73333 h 703800"/>
              <a:gd name="connsiteX35" fmla="*/ 3168839 w 3234313"/>
              <a:gd name="connsiteY35" fmla="*/ 138358 h 703800"/>
              <a:gd name="connsiteX36" fmla="*/ 3102918 w 3234313"/>
              <a:gd name="connsiteY36" fmla="*/ 73333 h 703800"/>
              <a:gd name="connsiteX37" fmla="*/ 3168839 w 3234313"/>
              <a:gd name="connsiteY37" fmla="*/ 8648 h 703800"/>
              <a:gd name="connsiteX38" fmla="*/ 346454 w 3234313"/>
              <a:gd name="connsiteY38" fmla="*/ 5840 h 703800"/>
              <a:gd name="connsiteX39" fmla="*/ 448425 w 3234313"/>
              <a:gd name="connsiteY39" fmla="*/ 5840 h 703800"/>
              <a:gd name="connsiteX40" fmla="*/ 535348 w 3234313"/>
              <a:gd name="connsiteY40" fmla="*/ 278847 h 703800"/>
              <a:gd name="connsiteX41" fmla="*/ 484361 w 3234313"/>
              <a:gd name="connsiteY41" fmla="*/ 438878 h 703800"/>
              <a:gd name="connsiteX42" fmla="*/ 778819 w 3234313"/>
              <a:gd name="connsiteY42" fmla="*/ 4718 h 703800"/>
              <a:gd name="connsiteX43" fmla="*/ 975124 w 3234313"/>
              <a:gd name="connsiteY43" fmla="*/ 4718 h 703800"/>
              <a:gd name="connsiteX44" fmla="*/ 1144814 w 3234313"/>
              <a:gd name="connsiteY44" fmla="*/ 89618 h 703800"/>
              <a:gd name="connsiteX45" fmla="*/ 1144814 w 3234313"/>
              <a:gd name="connsiteY45" fmla="*/ 561514 h 703800"/>
              <a:gd name="connsiteX46" fmla="*/ 1144365 w 3234313"/>
              <a:gd name="connsiteY46" fmla="*/ 561514 h 703800"/>
              <a:gd name="connsiteX47" fmla="*/ 1042955 w 3234313"/>
              <a:gd name="connsiteY47" fmla="*/ 561514 h 703800"/>
              <a:gd name="connsiteX48" fmla="*/ 1042955 w 3234313"/>
              <a:gd name="connsiteY48" fmla="*/ 82544 h 703800"/>
              <a:gd name="connsiteX49" fmla="*/ 964342 w 3234313"/>
              <a:gd name="connsiteY49" fmla="*/ 47842 h 703800"/>
              <a:gd name="connsiteX50" fmla="*/ 880564 w 3234313"/>
              <a:gd name="connsiteY50" fmla="*/ 47842 h 703800"/>
              <a:gd name="connsiteX51" fmla="*/ 880564 w 3234313"/>
              <a:gd name="connsiteY51" fmla="*/ 561402 h 703800"/>
              <a:gd name="connsiteX52" fmla="*/ 880564 w 3234313"/>
              <a:gd name="connsiteY52" fmla="*/ 561627 h 703800"/>
              <a:gd name="connsiteX53" fmla="*/ 778819 w 3234313"/>
              <a:gd name="connsiteY53" fmla="*/ 561627 h 703800"/>
              <a:gd name="connsiteX54" fmla="*/ 2626079 w 3234313"/>
              <a:gd name="connsiteY54" fmla="*/ 4606 h 703800"/>
              <a:gd name="connsiteX55" fmla="*/ 2727938 w 3234313"/>
              <a:gd name="connsiteY55" fmla="*/ 4606 h 703800"/>
              <a:gd name="connsiteX56" fmla="*/ 2504905 w 3234313"/>
              <a:gd name="connsiteY56" fmla="*/ 703800 h 703800"/>
              <a:gd name="connsiteX57" fmla="*/ 2402936 w 3234313"/>
              <a:gd name="connsiteY57" fmla="*/ 703800 h 703800"/>
              <a:gd name="connsiteX58" fmla="*/ 2327807 w 3234313"/>
              <a:gd name="connsiteY58" fmla="*/ 4606 h 703800"/>
              <a:gd name="connsiteX59" fmla="*/ 2429666 w 3234313"/>
              <a:gd name="connsiteY59" fmla="*/ 4606 h 703800"/>
              <a:gd name="connsiteX60" fmla="*/ 2516701 w 3234313"/>
              <a:gd name="connsiteY60" fmla="*/ 277613 h 703800"/>
              <a:gd name="connsiteX61" fmla="*/ 2465714 w 3234313"/>
              <a:gd name="connsiteY61" fmla="*/ 437757 h 703800"/>
              <a:gd name="connsiteX62" fmla="*/ 1621199 w 3234313"/>
              <a:gd name="connsiteY62" fmla="*/ 4606 h 703800"/>
              <a:gd name="connsiteX63" fmla="*/ 1621310 w 3234313"/>
              <a:gd name="connsiteY63" fmla="*/ 4606 h 703800"/>
              <a:gd name="connsiteX64" fmla="*/ 1783363 w 3234313"/>
              <a:gd name="connsiteY64" fmla="*/ 4606 h 703800"/>
              <a:gd name="connsiteX65" fmla="*/ 1953055 w 3234313"/>
              <a:gd name="connsiteY65" fmla="*/ 89506 h 703800"/>
              <a:gd name="connsiteX66" fmla="*/ 1952941 w 3234313"/>
              <a:gd name="connsiteY66" fmla="*/ 226067 h 703800"/>
              <a:gd name="connsiteX67" fmla="*/ 1783252 w 3234313"/>
              <a:gd name="connsiteY67" fmla="*/ 310967 h 703800"/>
              <a:gd name="connsiteX68" fmla="*/ 1723056 w 3234313"/>
              <a:gd name="connsiteY68" fmla="*/ 310967 h 703800"/>
              <a:gd name="connsiteX69" fmla="*/ 1723056 w 3234313"/>
              <a:gd name="connsiteY69" fmla="*/ 561515 h 703800"/>
              <a:gd name="connsiteX70" fmla="*/ 1621199 w 3234313"/>
              <a:gd name="connsiteY70" fmla="*/ 561515 h 703800"/>
              <a:gd name="connsiteX71" fmla="*/ 645179 w 3234313"/>
              <a:gd name="connsiteY71" fmla="*/ 4606 h 703800"/>
              <a:gd name="connsiteX72" fmla="*/ 747149 w 3234313"/>
              <a:gd name="connsiteY72" fmla="*/ 4606 h 703800"/>
              <a:gd name="connsiteX73" fmla="*/ 524003 w 3234313"/>
              <a:gd name="connsiteY73" fmla="*/ 703800 h 703800"/>
              <a:gd name="connsiteX74" fmla="*/ 422147 w 3234313"/>
              <a:gd name="connsiteY74" fmla="*/ 703800 h 703800"/>
              <a:gd name="connsiteX75" fmla="*/ 166656 w 3234313"/>
              <a:gd name="connsiteY75" fmla="*/ 1236 h 703800"/>
              <a:gd name="connsiteX76" fmla="*/ 327023 w 3234313"/>
              <a:gd name="connsiteY76" fmla="*/ 79173 h 703800"/>
              <a:gd name="connsiteX77" fmla="*/ 327023 w 3234313"/>
              <a:gd name="connsiteY77" fmla="*/ 150149 h 703800"/>
              <a:gd name="connsiteX78" fmla="*/ 225166 w 3234313"/>
              <a:gd name="connsiteY78" fmla="*/ 150149 h 703800"/>
              <a:gd name="connsiteX79" fmla="*/ 225166 w 3234313"/>
              <a:gd name="connsiteY79" fmla="*/ 82205 h 703800"/>
              <a:gd name="connsiteX80" fmla="*/ 225278 w 3234313"/>
              <a:gd name="connsiteY80" fmla="*/ 82205 h 703800"/>
              <a:gd name="connsiteX81" fmla="*/ 166656 w 3234313"/>
              <a:gd name="connsiteY81" fmla="*/ 44360 h 703800"/>
              <a:gd name="connsiteX82" fmla="*/ 108035 w 3234313"/>
              <a:gd name="connsiteY82" fmla="*/ 82205 h 703800"/>
              <a:gd name="connsiteX83" fmla="*/ 108035 w 3234313"/>
              <a:gd name="connsiteY83" fmla="*/ 140827 h 703800"/>
              <a:gd name="connsiteX84" fmla="*/ 131169 w 3234313"/>
              <a:gd name="connsiteY84" fmla="*/ 191027 h 703800"/>
              <a:gd name="connsiteX85" fmla="*/ 293108 w 3234313"/>
              <a:gd name="connsiteY85" fmla="*/ 329834 h 703800"/>
              <a:gd name="connsiteX86" fmla="*/ 330169 w 3234313"/>
              <a:gd name="connsiteY86" fmla="*/ 397664 h 703800"/>
              <a:gd name="connsiteX87" fmla="*/ 330169 w 3234313"/>
              <a:gd name="connsiteY87" fmla="*/ 485597 h 703800"/>
              <a:gd name="connsiteX88" fmla="*/ 166656 w 3234313"/>
              <a:gd name="connsiteY88" fmla="*/ 567353 h 703800"/>
              <a:gd name="connsiteX89" fmla="*/ 0 w 3234313"/>
              <a:gd name="connsiteY89" fmla="*/ 485597 h 703800"/>
              <a:gd name="connsiteX90" fmla="*/ 0 w 3234313"/>
              <a:gd name="connsiteY90" fmla="*/ 409231 h 703800"/>
              <a:gd name="connsiteX91" fmla="*/ 101857 w 3234313"/>
              <a:gd name="connsiteY91" fmla="*/ 409231 h 703800"/>
              <a:gd name="connsiteX92" fmla="*/ 101857 w 3234313"/>
              <a:gd name="connsiteY92" fmla="*/ 482453 h 703800"/>
              <a:gd name="connsiteX93" fmla="*/ 166656 w 3234313"/>
              <a:gd name="connsiteY93" fmla="*/ 524116 h 703800"/>
              <a:gd name="connsiteX94" fmla="*/ 228421 w 3234313"/>
              <a:gd name="connsiteY94" fmla="*/ 482453 h 703800"/>
              <a:gd name="connsiteX95" fmla="*/ 228421 w 3234313"/>
              <a:gd name="connsiteY95" fmla="*/ 404514 h 703800"/>
              <a:gd name="connsiteX96" fmla="*/ 199111 w 3234313"/>
              <a:gd name="connsiteY96" fmla="*/ 351283 h 703800"/>
              <a:gd name="connsiteX97" fmla="*/ 49413 w 3234313"/>
              <a:gd name="connsiteY97" fmla="*/ 221012 h 703800"/>
              <a:gd name="connsiteX98" fmla="*/ 6176 w 3234313"/>
              <a:gd name="connsiteY98" fmla="*/ 150036 h 703800"/>
              <a:gd name="connsiteX99" fmla="*/ 6176 w 3234313"/>
              <a:gd name="connsiteY99" fmla="*/ 82990 h 703800"/>
              <a:gd name="connsiteX100" fmla="*/ 166656 w 3234313"/>
              <a:gd name="connsiteY100" fmla="*/ 1236 h 703800"/>
              <a:gd name="connsiteX101" fmla="*/ 2899762 w 3234313"/>
              <a:gd name="connsiteY101" fmla="*/ 0 h 703800"/>
              <a:gd name="connsiteX102" fmla="*/ 3060130 w 3234313"/>
              <a:gd name="connsiteY102" fmla="*/ 77937 h 703800"/>
              <a:gd name="connsiteX103" fmla="*/ 3060130 w 3234313"/>
              <a:gd name="connsiteY103" fmla="*/ 148913 h 703800"/>
              <a:gd name="connsiteX104" fmla="*/ 2958383 w 3234313"/>
              <a:gd name="connsiteY104" fmla="*/ 148913 h 703800"/>
              <a:gd name="connsiteX105" fmla="*/ 2958383 w 3234313"/>
              <a:gd name="connsiteY105" fmla="*/ 80969 h 703800"/>
              <a:gd name="connsiteX106" fmla="*/ 2958610 w 3234313"/>
              <a:gd name="connsiteY106" fmla="*/ 80969 h 703800"/>
              <a:gd name="connsiteX107" fmla="*/ 2899986 w 3234313"/>
              <a:gd name="connsiteY107" fmla="*/ 43124 h 703800"/>
              <a:gd name="connsiteX108" fmla="*/ 2841365 w 3234313"/>
              <a:gd name="connsiteY108" fmla="*/ 80969 h 703800"/>
              <a:gd name="connsiteX109" fmla="*/ 2841365 w 3234313"/>
              <a:gd name="connsiteY109" fmla="*/ 139591 h 703800"/>
              <a:gd name="connsiteX110" fmla="*/ 2864499 w 3234313"/>
              <a:gd name="connsiteY110" fmla="*/ 189678 h 703800"/>
              <a:gd name="connsiteX111" fmla="*/ 3026440 w 3234313"/>
              <a:gd name="connsiteY111" fmla="*/ 328485 h 703800"/>
              <a:gd name="connsiteX112" fmla="*/ 3063387 w 3234313"/>
              <a:gd name="connsiteY112" fmla="*/ 396315 h 703800"/>
              <a:gd name="connsiteX113" fmla="*/ 3063387 w 3234313"/>
              <a:gd name="connsiteY113" fmla="*/ 484249 h 703800"/>
              <a:gd name="connsiteX114" fmla="*/ 2899875 w 3234313"/>
              <a:gd name="connsiteY114" fmla="*/ 566006 h 703800"/>
              <a:gd name="connsiteX115" fmla="*/ 2733219 w 3234313"/>
              <a:gd name="connsiteY115" fmla="*/ 484249 h 703800"/>
              <a:gd name="connsiteX116" fmla="*/ 2733219 w 3234313"/>
              <a:gd name="connsiteY116" fmla="*/ 407882 h 703800"/>
              <a:gd name="connsiteX117" fmla="*/ 2835075 w 3234313"/>
              <a:gd name="connsiteY117" fmla="*/ 407882 h 703800"/>
              <a:gd name="connsiteX118" fmla="*/ 2834964 w 3234313"/>
              <a:gd name="connsiteY118" fmla="*/ 481217 h 703800"/>
              <a:gd name="connsiteX119" fmla="*/ 2899762 w 3234313"/>
              <a:gd name="connsiteY119" fmla="*/ 522880 h 703800"/>
              <a:gd name="connsiteX120" fmla="*/ 2961416 w 3234313"/>
              <a:gd name="connsiteY120" fmla="*/ 481217 h 703800"/>
              <a:gd name="connsiteX121" fmla="*/ 2961416 w 3234313"/>
              <a:gd name="connsiteY121" fmla="*/ 403278 h 703800"/>
              <a:gd name="connsiteX122" fmla="*/ 2932105 w 3234313"/>
              <a:gd name="connsiteY122" fmla="*/ 350047 h 703800"/>
              <a:gd name="connsiteX123" fmla="*/ 2782518 w 3234313"/>
              <a:gd name="connsiteY123" fmla="*/ 219663 h 703800"/>
              <a:gd name="connsiteX124" fmla="*/ 2739282 w 3234313"/>
              <a:gd name="connsiteY124" fmla="*/ 148688 h 703800"/>
              <a:gd name="connsiteX125" fmla="*/ 2739282 w 3234313"/>
              <a:gd name="connsiteY125" fmla="*/ 81756 h 703800"/>
              <a:gd name="connsiteX126" fmla="*/ 2899762 w 3234313"/>
              <a:gd name="connsiteY126" fmla="*/ 0 h 703800"/>
              <a:gd name="connsiteX127" fmla="*/ 2148459 w 3234313"/>
              <a:gd name="connsiteY127" fmla="*/ 0 h 703800"/>
              <a:gd name="connsiteX128" fmla="*/ 2308828 w 3234313"/>
              <a:gd name="connsiteY128" fmla="*/ 77937 h 703800"/>
              <a:gd name="connsiteX129" fmla="*/ 2308828 w 3234313"/>
              <a:gd name="connsiteY129" fmla="*/ 148913 h 703800"/>
              <a:gd name="connsiteX130" fmla="*/ 2206969 w 3234313"/>
              <a:gd name="connsiteY130" fmla="*/ 148913 h 703800"/>
              <a:gd name="connsiteX131" fmla="*/ 2206969 w 3234313"/>
              <a:gd name="connsiteY131" fmla="*/ 80969 h 703800"/>
              <a:gd name="connsiteX132" fmla="*/ 2207194 w 3234313"/>
              <a:gd name="connsiteY132" fmla="*/ 80969 h 703800"/>
              <a:gd name="connsiteX133" fmla="*/ 2148572 w 3234313"/>
              <a:gd name="connsiteY133" fmla="*/ 43124 h 703800"/>
              <a:gd name="connsiteX134" fmla="*/ 2089838 w 3234313"/>
              <a:gd name="connsiteY134" fmla="*/ 80969 h 703800"/>
              <a:gd name="connsiteX135" fmla="*/ 2089838 w 3234313"/>
              <a:gd name="connsiteY135" fmla="*/ 139591 h 703800"/>
              <a:gd name="connsiteX136" fmla="*/ 2112972 w 3234313"/>
              <a:gd name="connsiteY136" fmla="*/ 189678 h 703800"/>
              <a:gd name="connsiteX137" fmla="*/ 2274913 w 3234313"/>
              <a:gd name="connsiteY137" fmla="*/ 328485 h 703800"/>
              <a:gd name="connsiteX138" fmla="*/ 2311860 w 3234313"/>
              <a:gd name="connsiteY138" fmla="*/ 396315 h 703800"/>
              <a:gd name="connsiteX139" fmla="*/ 2311860 w 3234313"/>
              <a:gd name="connsiteY139" fmla="*/ 484249 h 703800"/>
              <a:gd name="connsiteX140" fmla="*/ 2148348 w 3234313"/>
              <a:gd name="connsiteY140" fmla="*/ 566006 h 703800"/>
              <a:gd name="connsiteX141" fmla="*/ 1981692 w 3234313"/>
              <a:gd name="connsiteY141" fmla="*/ 484249 h 703800"/>
              <a:gd name="connsiteX142" fmla="*/ 1981692 w 3234313"/>
              <a:gd name="connsiteY142" fmla="*/ 407995 h 703800"/>
              <a:gd name="connsiteX143" fmla="*/ 2083548 w 3234313"/>
              <a:gd name="connsiteY143" fmla="*/ 407995 h 703800"/>
              <a:gd name="connsiteX144" fmla="*/ 2083548 w 3234313"/>
              <a:gd name="connsiteY144" fmla="*/ 481328 h 703800"/>
              <a:gd name="connsiteX145" fmla="*/ 2148348 w 3234313"/>
              <a:gd name="connsiteY145" fmla="*/ 522994 h 703800"/>
              <a:gd name="connsiteX146" fmla="*/ 2210002 w 3234313"/>
              <a:gd name="connsiteY146" fmla="*/ 481328 h 703800"/>
              <a:gd name="connsiteX147" fmla="*/ 2210002 w 3234313"/>
              <a:gd name="connsiteY147" fmla="*/ 403391 h 703800"/>
              <a:gd name="connsiteX148" fmla="*/ 2180691 w 3234313"/>
              <a:gd name="connsiteY148" fmla="*/ 350159 h 703800"/>
              <a:gd name="connsiteX149" fmla="*/ 2031105 w 3234313"/>
              <a:gd name="connsiteY149" fmla="*/ 219776 h 703800"/>
              <a:gd name="connsiteX150" fmla="*/ 1987979 w 3234313"/>
              <a:gd name="connsiteY150" fmla="*/ 148800 h 703800"/>
              <a:gd name="connsiteX151" fmla="*/ 1987979 w 3234313"/>
              <a:gd name="connsiteY151" fmla="*/ 81756 h 703800"/>
              <a:gd name="connsiteX152" fmla="*/ 2148459 w 3234313"/>
              <a:gd name="connsiteY152" fmla="*/ 0 h 703800"/>
              <a:gd name="connsiteX153" fmla="*/ 1386037 w 3234313"/>
              <a:gd name="connsiteY153" fmla="*/ 0 h 703800"/>
              <a:gd name="connsiteX154" fmla="*/ 1564937 w 3234313"/>
              <a:gd name="connsiteY154" fmla="*/ 94109 h 703800"/>
              <a:gd name="connsiteX155" fmla="*/ 1564937 w 3234313"/>
              <a:gd name="connsiteY155" fmla="*/ 472008 h 703800"/>
              <a:gd name="connsiteX156" fmla="*/ 1386037 w 3234313"/>
              <a:gd name="connsiteY156" fmla="*/ 566117 h 703800"/>
              <a:gd name="connsiteX157" fmla="*/ 1207029 w 3234313"/>
              <a:gd name="connsiteY157" fmla="*/ 472008 h 703800"/>
              <a:gd name="connsiteX158" fmla="*/ 1207140 w 3234313"/>
              <a:gd name="connsiteY158" fmla="*/ 94109 h 703800"/>
              <a:gd name="connsiteX159" fmla="*/ 1386037 w 3234313"/>
              <a:gd name="connsiteY159" fmla="*/ 0 h 70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</a:cxnLst>
            <a:rect l="l" t="t" r="r" b="b"/>
            <a:pathLst>
              <a:path w="3234313" h="703800">
                <a:moveTo>
                  <a:pt x="1723169" y="47841"/>
                </a:moveTo>
                <a:lnTo>
                  <a:pt x="1723169" y="267619"/>
                </a:lnTo>
                <a:lnTo>
                  <a:pt x="1772471" y="267619"/>
                </a:lnTo>
                <a:cubicBezTo>
                  <a:pt x="1818852" y="267619"/>
                  <a:pt x="1851082" y="261441"/>
                  <a:pt x="1851082" y="232917"/>
                </a:cubicBezTo>
                <a:lnTo>
                  <a:pt x="1851082" y="82543"/>
                </a:lnTo>
                <a:cubicBezTo>
                  <a:pt x="1851082" y="54019"/>
                  <a:pt x="1818739" y="47841"/>
                  <a:pt x="1772471" y="47841"/>
                </a:cubicBezTo>
                <a:close/>
                <a:moveTo>
                  <a:pt x="3155026" y="45820"/>
                </a:moveTo>
                <a:lnTo>
                  <a:pt x="3155026" y="68953"/>
                </a:lnTo>
                <a:lnTo>
                  <a:pt x="3168614" y="68953"/>
                </a:lnTo>
                <a:cubicBezTo>
                  <a:pt x="3178272" y="68953"/>
                  <a:pt x="3186807" y="68279"/>
                  <a:pt x="3186807" y="56825"/>
                </a:cubicBezTo>
                <a:cubicBezTo>
                  <a:pt x="3186807" y="47503"/>
                  <a:pt x="3178385" y="45820"/>
                  <a:pt x="3170524" y="45820"/>
                </a:cubicBezTo>
                <a:close/>
                <a:moveTo>
                  <a:pt x="1386037" y="43235"/>
                </a:moveTo>
                <a:cubicBezTo>
                  <a:pt x="1321240" y="43235"/>
                  <a:pt x="1308886" y="64798"/>
                  <a:pt x="1308886" y="95681"/>
                </a:cubicBezTo>
                <a:lnTo>
                  <a:pt x="1308886" y="470548"/>
                </a:lnTo>
                <a:cubicBezTo>
                  <a:pt x="1308886" y="501431"/>
                  <a:pt x="1321126" y="522994"/>
                  <a:pt x="1386037" y="522994"/>
                </a:cubicBezTo>
                <a:cubicBezTo>
                  <a:pt x="1450837" y="522994"/>
                  <a:pt x="1463189" y="501319"/>
                  <a:pt x="1463189" y="470548"/>
                </a:cubicBezTo>
                <a:lnTo>
                  <a:pt x="1463189" y="95681"/>
                </a:lnTo>
                <a:cubicBezTo>
                  <a:pt x="1463189" y="64798"/>
                  <a:pt x="1450837" y="43235"/>
                  <a:pt x="1386037" y="43235"/>
                </a:cubicBezTo>
                <a:close/>
                <a:moveTo>
                  <a:pt x="3143796" y="36161"/>
                </a:moveTo>
                <a:lnTo>
                  <a:pt x="3172320" y="36161"/>
                </a:lnTo>
                <a:cubicBezTo>
                  <a:pt x="3189953" y="36161"/>
                  <a:pt x="3198712" y="42674"/>
                  <a:pt x="3198712" y="57386"/>
                </a:cubicBezTo>
                <a:cubicBezTo>
                  <a:pt x="3198712" y="70751"/>
                  <a:pt x="3190289" y="76590"/>
                  <a:pt x="3179283" y="78050"/>
                </a:cubicBezTo>
                <a:lnTo>
                  <a:pt x="3200622" y="110956"/>
                </a:lnTo>
                <a:lnTo>
                  <a:pt x="3187930" y="110956"/>
                </a:lnTo>
                <a:lnTo>
                  <a:pt x="3168165" y="78613"/>
                </a:lnTo>
                <a:lnTo>
                  <a:pt x="3155139" y="78613"/>
                </a:lnTo>
                <a:lnTo>
                  <a:pt x="3155139" y="110956"/>
                </a:lnTo>
                <a:lnTo>
                  <a:pt x="3143796" y="110956"/>
                </a:lnTo>
                <a:close/>
                <a:moveTo>
                  <a:pt x="3168839" y="19653"/>
                </a:moveTo>
                <a:cubicBezTo>
                  <a:pt x="3139079" y="19653"/>
                  <a:pt x="3116057" y="42788"/>
                  <a:pt x="3116057" y="73446"/>
                </a:cubicBezTo>
                <a:cubicBezTo>
                  <a:pt x="3116057" y="104667"/>
                  <a:pt x="3139079" y="127688"/>
                  <a:pt x="3168839" y="127688"/>
                </a:cubicBezTo>
                <a:cubicBezTo>
                  <a:pt x="3198150" y="127688"/>
                  <a:pt x="3221285" y="104667"/>
                  <a:pt x="3221285" y="73446"/>
                </a:cubicBezTo>
                <a:cubicBezTo>
                  <a:pt x="3221285" y="42788"/>
                  <a:pt x="3198150" y="19653"/>
                  <a:pt x="3168839" y="19653"/>
                </a:cubicBezTo>
                <a:close/>
                <a:moveTo>
                  <a:pt x="3168839" y="8648"/>
                </a:moveTo>
                <a:cubicBezTo>
                  <a:pt x="3204102" y="8648"/>
                  <a:pt x="3234313" y="36049"/>
                  <a:pt x="3234313" y="73333"/>
                </a:cubicBezTo>
                <a:cubicBezTo>
                  <a:pt x="3234313" y="110956"/>
                  <a:pt x="3204215" y="138358"/>
                  <a:pt x="3168839" y="138358"/>
                </a:cubicBezTo>
                <a:cubicBezTo>
                  <a:pt x="3133127" y="138469"/>
                  <a:pt x="3102918" y="110956"/>
                  <a:pt x="3102918" y="73333"/>
                </a:cubicBezTo>
                <a:cubicBezTo>
                  <a:pt x="3102918" y="36161"/>
                  <a:pt x="3133127" y="8648"/>
                  <a:pt x="3168839" y="8648"/>
                </a:cubicBezTo>
                <a:close/>
                <a:moveTo>
                  <a:pt x="346454" y="5840"/>
                </a:moveTo>
                <a:lnTo>
                  <a:pt x="448425" y="5840"/>
                </a:lnTo>
                <a:lnTo>
                  <a:pt x="535348" y="278847"/>
                </a:lnTo>
                <a:lnTo>
                  <a:pt x="484361" y="438878"/>
                </a:lnTo>
                <a:close/>
                <a:moveTo>
                  <a:pt x="778819" y="4718"/>
                </a:moveTo>
                <a:lnTo>
                  <a:pt x="975124" y="4718"/>
                </a:lnTo>
                <a:cubicBezTo>
                  <a:pt x="1106181" y="4718"/>
                  <a:pt x="1144814" y="26392"/>
                  <a:pt x="1144814" y="89618"/>
                </a:cubicBezTo>
                <a:lnTo>
                  <a:pt x="1144814" y="561514"/>
                </a:lnTo>
                <a:lnTo>
                  <a:pt x="1144365" y="561514"/>
                </a:lnTo>
                <a:lnTo>
                  <a:pt x="1042955" y="561514"/>
                </a:lnTo>
                <a:lnTo>
                  <a:pt x="1042955" y="82544"/>
                </a:lnTo>
                <a:cubicBezTo>
                  <a:pt x="1042955" y="54018"/>
                  <a:pt x="1010612" y="47842"/>
                  <a:pt x="964342" y="47842"/>
                </a:cubicBezTo>
                <a:lnTo>
                  <a:pt x="880564" y="47842"/>
                </a:lnTo>
                <a:lnTo>
                  <a:pt x="880564" y="561402"/>
                </a:lnTo>
                <a:lnTo>
                  <a:pt x="880564" y="561627"/>
                </a:lnTo>
                <a:lnTo>
                  <a:pt x="778819" y="561627"/>
                </a:lnTo>
                <a:close/>
                <a:moveTo>
                  <a:pt x="2626079" y="4606"/>
                </a:moveTo>
                <a:lnTo>
                  <a:pt x="2727938" y="4606"/>
                </a:lnTo>
                <a:lnTo>
                  <a:pt x="2504905" y="703800"/>
                </a:lnTo>
                <a:lnTo>
                  <a:pt x="2402936" y="703800"/>
                </a:lnTo>
                <a:close/>
                <a:moveTo>
                  <a:pt x="2327807" y="4606"/>
                </a:moveTo>
                <a:lnTo>
                  <a:pt x="2429666" y="4606"/>
                </a:lnTo>
                <a:lnTo>
                  <a:pt x="2516701" y="277613"/>
                </a:lnTo>
                <a:lnTo>
                  <a:pt x="2465714" y="437757"/>
                </a:lnTo>
                <a:close/>
                <a:moveTo>
                  <a:pt x="1621199" y="4606"/>
                </a:moveTo>
                <a:lnTo>
                  <a:pt x="1621310" y="4606"/>
                </a:lnTo>
                <a:lnTo>
                  <a:pt x="1783363" y="4606"/>
                </a:lnTo>
                <a:cubicBezTo>
                  <a:pt x="1914533" y="4606"/>
                  <a:pt x="1953055" y="26167"/>
                  <a:pt x="1953055" y="89506"/>
                </a:cubicBezTo>
                <a:lnTo>
                  <a:pt x="1952941" y="226067"/>
                </a:lnTo>
                <a:cubicBezTo>
                  <a:pt x="1952941" y="289293"/>
                  <a:pt x="1914309" y="310967"/>
                  <a:pt x="1783252" y="310967"/>
                </a:cubicBezTo>
                <a:lnTo>
                  <a:pt x="1723056" y="310967"/>
                </a:lnTo>
                <a:lnTo>
                  <a:pt x="1723056" y="561515"/>
                </a:lnTo>
                <a:lnTo>
                  <a:pt x="1621199" y="561515"/>
                </a:lnTo>
                <a:close/>
                <a:moveTo>
                  <a:pt x="645179" y="4606"/>
                </a:moveTo>
                <a:lnTo>
                  <a:pt x="747149" y="4606"/>
                </a:lnTo>
                <a:lnTo>
                  <a:pt x="524003" y="703800"/>
                </a:lnTo>
                <a:lnTo>
                  <a:pt x="422147" y="703800"/>
                </a:lnTo>
                <a:close/>
                <a:moveTo>
                  <a:pt x="166656" y="1236"/>
                </a:moveTo>
                <a:cubicBezTo>
                  <a:pt x="280867" y="1236"/>
                  <a:pt x="327023" y="28299"/>
                  <a:pt x="327023" y="79173"/>
                </a:cubicBezTo>
                <a:lnTo>
                  <a:pt x="327023" y="150149"/>
                </a:lnTo>
                <a:lnTo>
                  <a:pt x="225166" y="150149"/>
                </a:lnTo>
                <a:lnTo>
                  <a:pt x="225166" y="82205"/>
                </a:lnTo>
                <a:lnTo>
                  <a:pt x="225278" y="82205"/>
                </a:lnTo>
                <a:cubicBezTo>
                  <a:pt x="225278" y="60643"/>
                  <a:pt x="214497" y="44360"/>
                  <a:pt x="166656" y="44360"/>
                </a:cubicBezTo>
                <a:cubicBezTo>
                  <a:pt x="118815" y="44360"/>
                  <a:pt x="108035" y="60531"/>
                  <a:pt x="108035" y="82205"/>
                </a:cubicBezTo>
                <a:lnTo>
                  <a:pt x="108035" y="140827"/>
                </a:lnTo>
                <a:cubicBezTo>
                  <a:pt x="108035" y="158571"/>
                  <a:pt x="114211" y="176314"/>
                  <a:pt x="131169" y="191027"/>
                </a:cubicBezTo>
                <a:lnTo>
                  <a:pt x="293108" y="329834"/>
                </a:lnTo>
                <a:cubicBezTo>
                  <a:pt x="316242" y="349036"/>
                  <a:pt x="330169" y="373069"/>
                  <a:pt x="330169" y="397664"/>
                </a:cubicBezTo>
                <a:lnTo>
                  <a:pt x="330169" y="485597"/>
                </a:lnTo>
                <a:cubicBezTo>
                  <a:pt x="330169" y="538042"/>
                  <a:pt x="268401" y="567353"/>
                  <a:pt x="166656" y="567353"/>
                </a:cubicBezTo>
                <a:cubicBezTo>
                  <a:pt x="54017" y="567353"/>
                  <a:pt x="0" y="541973"/>
                  <a:pt x="0" y="485597"/>
                </a:cubicBezTo>
                <a:lnTo>
                  <a:pt x="0" y="409231"/>
                </a:lnTo>
                <a:lnTo>
                  <a:pt x="101857" y="409231"/>
                </a:lnTo>
                <a:lnTo>
                  <a:pt x="101857" y="482453"/>
                </a:lnTo>
                <a:cubicBezTo>
                  <a:pt x="101857" y="508732"/>
                  <a:pt x="121959" y="524116"/>
                  <a:pt x="166656" y="524116"/>
                </a:cubicBezTo>
                <a:cubicBezTo>
                  <a:pt x="208319" y="524116"/>
                  <a:pt x="228421" y="508732"/>
                  <a:pt x="228421" y="482453"/>
                </a:cubicBezTo>
                <a:lnTo>
                  <a:pt x="228421" y="404514"/>
                </a:lnTo>
                <a:cubicBezTo>
                  <a:pt x="228421" y="385199"/>
                  <a:pt x="220673" y="370599"/>
                  <a:pt x="199111" y="351283"/>
                </a:cubicBezTo>
                <a:lnTo>
                  <a:pt x="49413" y="221012"/>
                </a:lnTo>
                <a:cubicBezTo>
                  <a:pt x="21674" y="197090"/>
                  <a:pt x="6176" y="178562"/>
                  <a:pt x="6176" y="150036"/>
                </a:cubicBezTo>
                <a:lnTo>
                  <a:pt x="6176" y="82990"/>
                </a:lnTo>
                <a:cubicBezTo>
                  <a:pt x="6176" y="28299"/>
                  <a:pt x="63226" y="1236"/>
                  <a:pt x="166656" y="1236"/>
                </a:cubicBezTo>
                <a:close/>
                <a:moveTo>
                  <a:pt x="2899762" y="0"/>
                </a:moveTo>
                <a:cubicBezTo>
                  <a:pt x="3013974" y="0"/>
                  <a:pt x="3060130" y="27063"/>
                  <a:pt x="3060130" y="77937"/>
                </a:cubicBezTo>
                <a:lnTo>
                  <a:pt x="3060130" y="148913"/>
                </a:lnTo>
                <a:lnTo>
                  <a:pt x="2958383" y="148913"/>
                </a:lnTo>
                <a:lnTo>
                  <a:pt x="2958383" y="80969"/>
                </a:lnTo>
                <a:lnTo>
                  <a:pt x="2958610" y="80969"/>
                </a:lnTo>
                <a:cubicBezTo>
                  <a:pt x="2958610" y="59407"/>
                  <a:pt x="2947827" y="43124"/>
                  <a:pt x="2899986" y="43124"/>
                </a:cubicBezTo>
                <a:cubicBezTo>
                  <a:pt x="2852147" y="43124"/>
                  <a:pt x="2841365" y="59295"/>
                  <a:pt x="2841365" y="80969"/>
                </a:cubicBezTo>
                <a:lnTo>
                  <a:pt x="2841365" y="139591"/>
                </a:lnTo>
                <a:cubicBezTo>
                  <a:pt x="2841365" y="157335"/>
                  <a:pt x="2847541" y="175078"/>
                  <a:pt x="2864499" y="189678"/>
                </a:cubicBezTo>
                <a:lnTo>
                  <a:pt x="3026440" y="328485"/>
                </a:lnTo>
                <a:cubicBezTo>
                  <a:pt x="3049574" y="347800"/>
                  <a:pt x="3063387" y="371608"/>
                  <a:pt x="3063387" y="396315"/>
                </a:cubicBezTo>
                <a:lnTo>
                  <a:pt x="3063387" y="484249"/>
                </a:lnTo>
                <a:cubicBezTo>
                  <a:pt x="3063387" y="536695"/>
                  <a:pt x="3001733" y="566006"/>
                  <a:pt x="2899875" y="566006"/>
                </a:cubicBezTo>
                <a:cubicBezTo>
                  <a:pt x="2787236" y="566006"/>
                  <a:pt x="2733219" y="540513"/>
                  <a:pt x="2733219" y="484249"/>
                </a:cubicBezTo>
                <a:lnTo>
                  <a:pt x="2733219" y="407882"/>
                </a:lnTo>
                <a:lnTo>
                  <a:pt x="2835075" y="407882"/>
                </a:lnTo>
                <a:lnTo>
                  <a:pt x="2834964" y="481217"/>
                </a:lnTo>
                <a:cubicBezTo>
                  <a:pt x="2834964" y="507496"/>
                  <a:pt x="2855066" y="522880"/>
                  <a:pt x="2899762" y="522880"/>
                </a:cubicBezTo>
                <a:cubicBezTo>
                  <a:pt x="2941313" y="522880"/>
                  <a:pt x="2961416" y="507496"/>
                  <a:pt x="2961416" y="481217"/>
                </a:cubicBezTo>
                <a:lnTo>
                  <a:pt x="2961416" y="403278"/>
                </a:lnTo>
                <a:cubicBezTo>
                  <a:pt x="2961416" y="383963"/>
                  <a:pt x="2953668" y="369363"/>
                  <a:pt x="2932105" y="350047"/>
                </a:cubicBezTo>
                <a:lnTo>
                  <a:pt x="2782518" y="219663"/>
                </a:lnTo>
                <a:cubicBezTo>
                  <a:pt x="2754780" y="195743"/>
                  <a:pt x="2739282" y="177326"/>
                  <a:pt x="2739282" y="148688"/>
                </a:cubicBezTo>
                <a:lnTo>
                  <a:pt x="2739282" y="81756"/>
                </a:lnTo>
                <a:cubicBezTo>
                  <a:pt x="2739282" y="27063"/>
                  <a:pt x="2796445" y="0"/>
                  <a:pt x="2899762" y="0"/>
                </a:cubicBezTo>
                <a:close/>
                <a:moveTo>
                  <a:pt x="2148459" y="0"/>
                </a:moveTo>
                <a:cubicBezTo>
                  <a:pt x="2262672" y="0"/>
                  <a:pt x="2308828" y="26952"/>
                  <a:pt x="2308828" y="77937"/>
                </a:cubicBezTo>
                <a:lnTo>
                  <a:pt x="2308828" y="148913"/>
                </a:lnTo>
                <a:lnTo>
                  <a:pt x="2206969" y="148913"/>
                </a:lnTo>
                <a:lnTo>
                  <a:pt x="2206969" y="80969"/>
                </a:lnTo>
                <a:lnTo>
                  <a:pt x="2207194" y="80969"/>
                </a:lnTo>
                <a:cubicBezTo>
                  <a:pt x="2207194" y="59407"/>
                  <a:pt x="2196413" y="43124"/>
                  <a:pt x="2148572" y="43124"/>
                </a:cubicBezTo>
                <a:cubicBezTo>
                  <a:pt x="2100731" y="43124"/>
                  <a:pt x="2089838" y="59295"/>
                  <a:pt x="2089838" y="80969"/>
                </a:cubicBezTo>
                <a:lnTo>
                  <a:pt x="2089838" y="139591"/>
                </a:lnTo>
                <a:cubicBezTo>
                  <a:pt x="2089838" y="157335"/>
                  <a:pt x="2096014" y="175078"/>
                  <a:pt x="2112972" y="189678"/>
                </a:cubicBezTo>
                <a:lnTo>
                  <a:pt x="2274913" y="328485"/>
                </a:lnTo>
                <a:cubicBezTo>
                  <a:pt x="2298047" y="347800"/>
                  <a:pt x="2311860" y="371722"/>
                  <a:pt x="2311860" y="396315"/>
                </a:cubicBezTo>
                <a:lnTo>
                  <a:pt x="2311860" y="484249"/>
                </a:lnTo>
                <a:cubicBezTo>
                  <a:pt x="2311860" y="536695"/>
                  <a:pt x="2250206" y="566006"/>
                  <a:pt x="2148348" y="566006"/>
                </a:cubicBezTo>
                <a:cubicBezTo>
                  <a:pt x="2035709" y="566006"/>
                  <a:pt x="1981692" y="540513"/>
                  <a:pt x="1981692" y="484249"/>
                </a:cubicBezTo>
                <a:lnTo>
                  <a:pt x="1981692" y="407995"/>
                </a:lnTo>
                <a:lnTo>
                  <a:pt x="2083548" y="407995"/>
                </a:lnTo>
                <a:lnTo>
                  <a:pt x="2083548" y="481328"/>
                </a:lnTo>
                <a:cubicBezTo>
                  <a:pt x="2083548" y="507607"/>
                  <a:pt x="2103650" y="522994"/>
                  <a:pt x="2148348" y="522994"/>
                </a:cubicBezTo>
                <a:cubicBezTo>
                  <a:pt x="2190011" y="522994"/>
                  <a:pt x="2210002" y="507607"/>
                  <a:pt x="2210002" y="481328"/>
                </a:cubicBezTo>
                <a:lnTo>
                  <a:pt x="2210002" y="403391"/>
                </a:lnTo>
                <a:cubicBezTo>
                  <a:pt x="2210002" y="384074"/>
                  <a:pt x="2202365" y="369363"/>
                  <a:pt x="2180691" y="350159"/>
                </a:cubicBezTo>
                <a:lnTo>
                  <a:pt x="2031105" y="219776"/>
                </a:lnTo>
                <a:cubicBezTo>
                  <a:pt x="2003253" y="195854"/>
                  <a:pt x="1987979" y="177326"/>
                  <a:pt x="1987979" y="148800"/>
                </a:cubicBezTo>
                <a:lnTo>
                  <a:pt x="1987979" y="81756"/>
                </a:lnTo>
                <a:cubicBezTo>
                  <a:pt x="1987979" y="26952"/>
                  <a:pt x="2045029" y="0"/>
                  <a:pt x="2148459" y="0"/>
                </a:cubicBezTo>
                <a:close/>
                <a:moveTo>
                  <a:pt x="1386037" y="0"/>
                </a:moveTo>
                <a:cubicBezTo>
                  <a:pt x="1523272" y="0"/>
                  <a:pt x="1564937" y="39304"/>
                  <a:pt x="1564937" y="94109"/>
                </a:cubicBezTo>
                <a:lnTo>
                  <a:pt x="1564937" y="472008"/>
                </a:lnTo>
                <a:cubicBezTo>
                  <a:pt x="1564937" y="526811"/>
                  <a:pt x="1523385" y="566117"/>
                  <a:pt x="1386037" y="566117"/>
                </a:cubicBezTo>
                <a:cubicBezTo>
                  <a:pt x="1248692" y="566117"/>
                  <a:pt x="1207029" y="526811"/>
                  <a:pt x="1207029" y="472008"/>
                </a:cubicBezTo>
                <a:lnTo>
                  <a:pt x="1207140" y="94109"/>
                </a:lnTo>
                <a:cubicBezTo>
                  <a:pt x="1207140" y="39304"/>
                  <a:pt x="1248805" y="0"/>
                  <a:pt x="1386037" y="0"/>
                </a:cubicBez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7350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7E226-148C-4FF8-A4B4-89EBA96FA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A90C3B-3129-4331-887D-5DD6D8C580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85A1A8-9307-4221-B842-0C92B508EC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8063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9E9C2-F2E7-4DE4-AE61-24C0D4E3C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382B70-D5BC-4E09-B48A-6770AC9F5C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5415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3349B1-7935-4DCD-9A12-9DE5F7E9C5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A2DA99-E0C5-4CEF-A837-8BC75A9D79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1176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3EF33-BD1A-4B1C-9E73-64BD301C9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AC42AA-B2DC-490A-BCE7-F9FCAA3844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8037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yellow rectangle with a yellow border&#10;&#10;Description automatically generated">
            <a:extLst>
              <a:ext uri="{FF2B5EF4-FFF2-40B4-BE49-F238E27FC236}">
                <a16:creationId xmlns:a16="http://schemas.microsoft.com/office/drawing/2014/main" id="{CB9CBCE6-E249-9861-89FA-30EC91B8E7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A2774B-D866-4A27-916C-C9683583EF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56219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A99B91-008A-49DD-8794-62DFD4BCF0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35894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CBF5C5C-DF86-4906-83E0-5936740EBA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343" y="5765899"/>
            <a:ext cx="1139905" cy="637709"/>
          </a:xfrm>
          <a:prstGeom prst="rect">
            <a:avLst/>
          </a:prstGeom>
        </p:spPr>
      </p:pic>
      <p:pic>
        <p:nvPicPr>
          <p:cNvPr id="9" name="Picture 8" descr="A black and yellow sign with white text&#10;&#10;Description automatically generated">
            <a:extLst>
              <a:ext uri="{FF2B5EF4-FFF2-40B4-BE49-F238E27FC236}">
                <a16:creationId xmlns:a16="http://schemas.microsoft.com/office/drawing/2014/main" id="{AA7EFE6D-8A15-CB1B-7557-2516CC025EC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212" y="668695"/>
            <a:ext cx="3919576" cy="271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127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yellow rectangle with a yellow border&#10;&#10;Description automatically generated">
            <a:extLst>
              <a:ext uri="{FF2B5EF4-FFF2-40B4-BE49-F238E27FC236}">
                <a16:creationId xmlns:a16="http://schemas.microsoft.com/office/drawing/2014/main" id="{838D85DA-2C1C-7BD9-FA4A-D8C4725CEB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87C49C-7933-4393-901B-503549FE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2925F3-3EA8-4255-B151-68B28F8D9B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711538C-F00A-4E7F-B07D-CA04B957192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4367" y="5846021"/>
            <a:ext cx="1139905" cy="637709"/>
          </a:xfrm>
          <a:prstGeom prst="rect">
            <a:avLst/>
          </a:prstGeom>
        </p:spPr>
      </p:pic>
      <p:pic>
        <p:nvPicPr>
          <p:cNvPr id="6" name="Picture 5" descr="A black and yellow sign with white text&#10;&#10;Description automatically generated">
            <a:extLst>
              <a:ext uri="{FF2B5EF4-FFF2-40B4-BE49-F238E27FC236}">
                <a16:creationId xmlns:a16="http://schemas.microsoft.com/office/drawing/2014/main" id="{686AF9FC-F8B7-57B3-C753-890E6DB4EF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50" y="1537803"/>
            <a:ext cx="2429006" cy="168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237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9A504-A3D6-40D3-801F-1F1B0369A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D74251-B260-4AA3-89A7-C2AAF6454F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CC5724-6C95-43BB-86F2-C4DB0421D7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3054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DBC43-56EE-49F9-81F6-68AF27F33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334154-D304-4A36-8C0F-CE37FC38F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6D6FC9-3E76-43FD-8A53-62FDED932E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A86964-5C69-495F-89E4-A84614FFCE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4EA5DD-7FDF-4DA0-BE67-612A0C3D23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6963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yellow rectangle with a yellow border&#10;&#10;Description automatically generated">
            <a:extLst>
              <a:ext uri="{FF2B5EF4-FFF2-40B4-BE49-F238E27FC236}">
                <a16:creationId xmlns:a16="http://schemas.microsoft.com/office/drawing/2014/main" id="{FCF3C9B8-FD7A-CEA4-2D78-244D6671D3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211E4E-992F-462D-84FD-744926456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D376EB0-8C47-409B-B015-F118A863C4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4247" y="5780285"/>
            <a:ext cx="1139905" cy="63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63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1663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FA503-B092-4E55-A341-2080B1952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DE4018-2050-4501-9EF5-187E31BE2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B1BB1B-4DC6-4E5D-B124-A76712A003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9989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yellow triangle pattern&#10;&#10;Description automatically generated">
            <a:extLst>
              <a:ext uri="{FF2B5EF4-FFF2-40B4-BE49-F238E27FC236}">
                <a16:creationId xmlns:a16="http://schemas.microsoft.com/office/drawing/2014/main" id="{D775B9EB-1EE2-3BB1-EF8E-75606E68AD1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2C425F-F25D-4BA7-A9B8-4BC37CFD3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77EB06-2BE0-495F-8624-2707A47B8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75D967B-0316-4E0C-B5E6-DC51B8DFC632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24" y="6090913"/>
            <a:ext cx="1078993" cy="60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977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0" r:id="rId2"/>
    <p:sldLayoutId id="2147483649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30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11" Type="http://schemas.openxmlformats.org/officeDocument/2006/relationships/image" Target="../media/image12.jpe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.xml"/><Relationship Id="rId4" Type="http://schemas.openxmlformats.org/officeDocument/2006/relationships/image" Target="../media/image14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tags" Target="../tags/tag5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tags" Target="../tags/tag6.xml"/><Relationship Id="rId9" Type="http://schemas.openxmlformats.org/officeDocument/2006/relationships/image" Target="../media/image17.svg"/><Relationship Id="rId1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9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4C65A-7D1C-46E6-88FA-4BE7158699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231" y="2299570"/>
            <a:ext cx="11969261" cy="2387600"/>
          </a:xfrm>
        </p:spPr>
        <p:txBody>
          <a:bodyPr>
            <a:normAutofit/>
          </a:bodyPr>
          <a:lstStyle/>
          <a:p>
            <a:r>
              <a:rPr lang="en-US" sz="4400" dirty="0"/>
              <a:t>Performance verification for AI Heterogenous Multicore Systems using Portable Stimuli Standard</a:t>
            </a:r>
          </a:p>
        </p:txBody>
      </p:sp>
      <p:sp>
        <p:nvSpPr>
          <p:cNvPr id="4" name="Subtitle 6">
            <a:extLst>
              <a:ext uri="{FF2B5EF4-FFF2-40B4-BE49-F238E27FC236}">
                <a16:creationId xmlns:a16="http://schemas.microsoft.com/office/drawing/2014/main" id="{6EC292F7-A3EA-4989-AA8A-441228AC77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809344"/>
            <a:ext cx="8534400" cy="1752600"/>
          </a:xfrm>
        </p:spPr>
        <p:txBody>
          <a:bodyPr>
            <a:normAutofit/>
          </a:bodyPr>
          <a:lstStyle/>
          <a:p>
            <a:r>
              <a:rPr lang="en-US" sz="3200" dirty="0"/>
              <a:t>Pietro Locci, Hillel Miller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AF4511-8A9D-48EB-A806-0413CA7A1BB5}"/>
              </a:ext>
            </a:extLst>
          </p:cNvPr>
          <p:cNvSpPr/>
          <p:nvPr/>
        </p:nvSpPr>
        <p:spPr>
          <a:xfrm>
            <a:off x="3668404" y="5724143"/>
            <a:ext cx="4734932" cy="1137349"/>
          </a:xfrm>
          <a:prstGeom prst="rect">
            <a:avLst/>
          </a:prstGeom>
          <a:noFill/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0B01FA47-41DE-FB00-8FE6-0C578E9AB8FB}"/>
              </a:ext>
            </a:extLst>
          </p:cNvPr>
          <p:cNvSpPr>
            <a:spLocks noChangeAspect="1"/>
          </p:cNvSpPr>
          <p:nvPr/>
        </p:nvSpPr>
        <p:spPr>
          <a:xfrm>
            <a:off x="4478843" y="5858144"/>
            <a:ext cx="3234313" cy="703800"/>
          </a:xfrm>
          <a:custGeom>
            <a:avLst/>
            <a:gdLst>
              <a:gd name="connsiteX0" fmla="*/ 1723169 w 3234313"/>
              <a:gd name="connsiteY0" fmla="*/ 47841 h 703800"/>
              <a:gd name="connsiteX1" fmla="*/ 1723169 w 3234313"/>
              <a:gd name="connsiteY1" fmla="*/ 267619 h 703800"/>
              <a:gd name="connsiteX2" fmla="*/ 1772471 w 3234313"/>
              <a:gd name="connsiteY2" fmla="*/ 267619 h 703800"/>
              <a:gd name="connsiteX3" fmla="*/ 1851082 w 3234313"/>
              <a:gd name="connsiteY3" fmla="*/ 232917 h 703800"/>
              <a:gd name="connsiteX4" fmla="*/ 1851082 w 3234313"/>
              <a:gd name="connsiteY4" fmla="*/ 82543 h 703800"/>
              <a:gd name="connsiteX5" fmla="*/ 1772471 w 3234313"/>
              <a:gd name="connsiteY5" fmla="*/ 47841 h 703800"/>
              <a:gd name="connsiteX6" fmla="*/ 3155026 w 3234313"/>
              <a:gd name="connsiteY6" fmla="*/ 45820 h 703800"/>
              <a:gd name="connsiteX7" fmla="*/ 3155026 w 3234313"/>
              <a:gd name="connsiteY7" fmla="*/ 68953 h 703800"/>
              <a:gd name="connsiteX8" fmla="*/ 3168614 w 3234313"/>
              <a:gd name="connsiteY8" fmla="*/ 68953 h 703800"/>
              <a:gd name="connsiteX9" fmla="*/ 3186807 w 3234313"/>
              <a:gd name="connsiteY9" fmla="*/ 56825 h 703800"/>
              <a:gd name="connsiteX10" fmla="*/ 3170524 w 3234313"/>
              <a:gd name="connsiteY10" fmla="*/ 45820 h 703800"/>
              <a:gd name="connsiteX11" fmla="*/ 1386037 w 3234313"/>
              <a:gd name="connsiteY11" fmla="*/ 43235 h 703800"/>
              <a:gd name="connsiteX12" fmla="*/ 1308886 w 3234313"/>
              <a:gd name="connsiteY12" fmla="*/ 95681 h 703800"/>
              <a:gd name="connsiteX13" fmla="*/ 1308886 w 3234313"/>
              <a:gd name="connsiteY13" fmla="*/ 470548 h 703800"/>
              <a:gd name="connsiteX14" fmla="*/ 1386037 w 3234313"/>
              <a:gd name="connsiteY14" fmla="*/ 522994 h 703800"/>
              <a:gd name="connsiteX15" fmla="*/ 1463189 w 3234313"/>
              <a:gd name="connsiteY15" fmla="*/ 470548 h 703800"/>
              <a:gd name="connsiteX16" fmla="*/ 1463189 w 3234313"/>
              <a:gd name="connsiteY16" fmla="*/ 95681 h 703800"/>
              <a:gd name="connsiteX17" fmla="*/ 1386037 w 3234313"/>
              <a:gd name="connsiteY17" fmla="*/ 43235 h 703800"/>
              <a:gd name="connsiteX18" fmla="*/ 3143796 w 3234313"/>
              <a:gd name="connsiteY18" fmla="*/ 36161 h 703800"/>
              <a:gd name="connsiteX19" fmla="*/ 3172320 w 3234313"/>
              <a:gd name="connsiteY19" fmla="*/ 36161 h 703800"/>
              <a:gd name="connsiteX20" fmla="*/ 3198712 w 3234313"/>
              <a:gd name="connsiteY20" fmla="*/ 57386 h 703800"/>
              <a:gd name="connsiteX21" fmla="*/ 3179283 w 3234313"/>
              <a:gd name="connsiteY21" fmla="*/ 78050 h 703800"/>
              <a:gd name="connsiteX22" fmla="*/ 3200622 w 3234313"/>
              <a:gd name="connsiteY22" fmla="*/ 110956 h 703800"/>
              <a:gd name="connsiteX23" fmla="*/ 3187930 w 3234313"/>
              <a:gd name="connsiteY23" fmla="*/ 110956 h 703800"/>
              <a:gd name="connsiteX24" fmla="*/ 3168165 w 3234313"/>
              <a:gd name="connsiteY24" fmla="*/ 78613 h 703800"/>
              <a:gd name="connsiteX25" fmla="*/ 3155139 w 3234313"/>
              <a:gd name="connsiteY25" fmla="*/ 78613 h 703800"/>
              <a:gd name="connsiteX26" fmla="*/ 3155139 w 3234313"/>
              <a:gd name="connsiteY26" fmla="*/ 110956 h 703800"/>
              <a:gd name="connsiteX27" fmla="*/ 3143796 w 3234313"/>
              <a:gd name="connsiteY27" fmla="*/ 110956 h 703800"/>
              <a:gd name="connsiteX28" fmla="*/ 3168839 w 3234313"/>
              <a:gd name="connsiteY28" fmla="*/ 19653 h 703800"/>
              <a:gd name="connsiteX29" fmla="*/ 3116057 w 3234313"/>
              <a:gd name="connsiteY29" fmla="*/ 73446 h 703800"/>
              <a:gd name="connsiteX30" fmla="*/ 3168839 w 3234313"/>
              <a:gd name="connsiteY30" fmla="*/ 127688 h 703800"/>
              <a:gd name="connsiteX31" fmla="*/ 3221285 w 3234313"/>
              <a:gd name="connsiteY31" fmla="*/ 73446 h 703800"/>
              <a:gd name="connsiteX32" fmla="*/ 3168839 w 3234313"/>
              <a:gd name="connsiteY32" fmla="*/ 19653 h 703800"/>
              <a:gd name="connsiteX33" fmla="*/ 3168839 w 3234313"/>
              <a:gd name="connsiteY33" fmla="*/ 8648 h 703800"/>
              <a:gd name="connsiteX34" fmla="*/ 3234313 w 3234313"/>
              <a:gd name="connsiteY34" fmla="*/ 73333 h 703800"/>
              <a:gd name="connsiteX35" fmla="*/ 3168839 w 3234313"/>
              <a:gd name="connsiteY35" fmla="*/ 138358 h 703800"/>
              <a:gd name="connsiteX36" fmla="*/ 3102918 w 3234313"/>
              <a:gd name="connsiteY36" fmla="*/ 73333 h 703800"/>
              <a:gd name="connsiteX37" fmla="*/ 3168839 w 3234313"/>
              <a:gd name="connsiteY37" fmla="*/ 8648 h 703800"/>
              <a:gd name="connsiteX38" fmla="*/ 346454 w 3234313"/>
              <a:gd name="connsiteY38" fmla="*/ 5840 h 703800"/>
              <a:gd name="connsiteX39" fmla="*/ 448425 w 3234313"/>
              <a:gd name="connsiteY39" fmla="*/ 5840 h 703800"/>
              <a:gd name="connsiteX40" fmla="*/ 535348 w 3234313"/>
              <a:gd name="connsiteY40" fmla="*/ 278847 h 703800"/>
              <a:gd name="connsiteX41" fmla="*/ 484361 w 3234313"/>
              <a:gd name="connsiteY41" fmla="*/ 438878 h 703800"/>
              <a:gd name="connsiteX42" fmla="*/ 778819 w 3234313"/>
              <a:gd name="connsiteY42" fmla="*/ 4718 h 703800"/>
              <a:gd name="connsiteX43" fmla="*/ 975124 w 3234313"/>
              <a:gd name="connsiteY43" fmla="*/ 4718 h 703800"/>
              <a:gd name="connsiteX44" fmla="*/ 1144814 w 3234313"/>
              <a:gd name="connsiteY44" fmla="*/ 89618 h 703800"/>
              <a:gd name="connsiteX45" fmla="*/ 1144814 w 3234313"/>
              <a:gd name="connsiteY45" fmla="*/ 561514 h 703800"/>
              <a:gd name="connsiteX46" fmla="*/ 1144365 w 3234313"/>
              <a:gd name="connsiteY46" fmla="*/ 561514 h 703800"/>
              <a:gd name="connsiteX47" fmla="*/ 1042955 w 3234313"/>
              <a:gd name="connsiteY47" fmla="*/ 561514 h 703800"/>
              <a:gd name="connsiteX48" fmla="*/ 1042955 w 3234313"/>
              <a:gd name="connsiteY48" fmla="*/ 82544 h 703800"/>
              <a:gd name="connsiteX49" fmla="*/ 964342 w 3234313"/>
              <a:gd name="connsiteY49" fmla="*/ 47842 h 703800"/>
              <a:gd name="connsiteX50" fmla="*/ 880564 w 3234313"/>
              <a:gd name="connsiteY50" fmla="*/ 47842 h 703800"/>
              <a:gd name="connsiteX51" fmla="*/ 880564 w 3234313"/>
              <a:gd name="connsiteY51" fmla="*/ 561402 h 703800"/>
              <a:gd name="connsiteX52" fmla="*/ 880564 w 3234313"/>
              <a:gd name="connsiteY52" fmla="*/ 561627 h 703800"/>
              <a:gd name="connsiteX53" fmla="*/ 778819 w 3234313"/>
              <a:gd name="connsiteY53" fmla="*/ 561627 h 703800"/>
              <a:gd name="connsiteX54" fmla="*/ 2626079 w 3234313"/>
              <a:gd name="connsiteY54" fmla="*/ 4606 h 703800"/>
              <a:gd name="connsiteX55" fmla="*/ 2727938 w 3234313"/>
              <a:gd name="connsiteY55" fmla="*/ 4606 h 703800"/>
              <a:gd name="connsiteX56" fmla="*/ 2504905 w 3234313"/>
              <a:gd name="connsiteY56" fmla="*/ 703800 h 703800"/>
              <a:gd name="connsiteX57" fmla="*/ 2402936 w 3234313"/>
              <a:gd name="connsiteY57" fmla="*/ 703800 h 703800"/>
              <a:gd name="connsiteX58" fmla="*/ 2327807 w 3234313"/>
              <a:gd name="connsiteY58" fmla="*/ 4606 h 703800"/>
              <a:gd name="connsiteX59" fmla="*/ 2429666 w 3234313"/>
              <a:gd name="connsiteY59" fmla="*/ 4606 h 703800"/>
              <a:gd name="connsiteX60" fmla="*/ 2516701 w 3234313"/>
              <a:gd name="connsiteY60" fmla="*/ 277613 h 703800"/>
              <a:gd name="connsiteX61" fmla="*/ 2465714 w 3234313"/>
              <a:gd name="connsiteY61" fmla="*/ 437757 h 703800"/>
              <a:gd name="connsiteX62" fmla="*/ 1621199 w 3234313"/>
              <a:gd name="connsiteY62" fmla="*/ 4606 h 703800"/>
              <a:gd name="connsiteX63" fmla="*/ 1621310 w 3234313"/>
              <a:gd name="connsiteY63" fmla="*/ 4606 h 703800"/>
              <a:gd name="connsiteX64" fmla="*/ 1783363 w 3234313"/>
              <a:gd name="connsiteY64" fmla="*/ 4606 h 703800"/>
              <a:gd name="connsiteX65" fmla="*/ 1953055 w 3234313"/>
              <a:gd name="connsiteY65" fmla="*/ 89506 h 703800"/>
              <a:gd name="connsiteX66" fmla="*/ 1952941 w 3234313"/>
              <a:gd name="connsiteY66" fmla="*/ 226067 h 703800"/>
              <a:gd name="connsiteX67" fmla="*/ 1783252 w 3234313"/>
              <a:gd name="connsiteY67" fmla="*/ 310967 h 703800"/>
              <a:gd name="connsiteX68" fmla="*/ 1723056 w 3234313"/>
              <a:gd name="connsiteY68" fmla="*/ 310967 h 703800"/>
              <a:gd name="connsiteX69" fmla="*/ 1723056 w 3234313"/>
              <a:gd name="connsiteY69" fmla="*/ 561515 h 703800"/>
              <a:gd name="connsiteX70" fmla="*/ 1621199 w 3234313"/>
              <a:gd name="connsiteY70" fmla="*/ 561515 h 703800"/>
              <a:gd name="connsiteX71" fmla="*/ 645179 w 3234313"/>
              <a:gd name="connsiteY71" fmla="*/ 4606 h 703800"/>
              <a:gd name="connsiteX72" fmla="*/ 747149 w 3234313"/>
              <a:gd name="connsiteY72" fmla="*/ 4606 h 703800"/>
              <a:gd name="connsiteX73" fmla="*/ 524003 w 3234313"/>
              <a:gd name="connsiteY73" fmla="*/ 703800 h 703800"/>
              <a:gd name="connsiteX74" fmla="*/ 422147 w 3234313"/>
              <a:gd name="connsiteY74" fmla="*/ 703800 h 703800"/>
              <a:gd name="connsiteX75" fmla="*/ 166656 w 3234313"/>
              <a:gd name="connsiteY75" fmla="*/ 1236 h 703800"/>
              <a:gd name="connsiteX76" fmla="*/ 327023 w 3234313"/>
              <a:gd name="connsiteY76" fmla="*/ 79173 h 703800"/>
              <a:gd name="connsiteX77" fmla="*/ 327023 w 3234313"/>
              <a:gd name="connsiteY77" fmla="*/ 150149 h 703800"/>
              <a:gd name="connsiteX78" fmla="*/ 225166 w 3234313"/>
              <a:gd name="connsiteY78" fmla="*/ 150149 h 703800"/>
              <a:gd name="connsiteX79" fmla="*/ 225166 w 3234313"/>
              <a:gd name="connsiteY79" fmla="*/ 82205 h 703800"/>
              <a:gd name="connsiteX80" fmla="*/ 225278 w 3234313"/>
              <a:gd name="connsiteY80" fmla="*/ 82205 h 703800"/>
              <a:gd name="connsiteX81" fmla="*/ 166656 w 3234313"/>
              <a:gd name="connsiteY81" fmla="*/ 44360 h 703800"/>
              <a:gd name="connsiteX82" fmla="*/ 108035 w 3234313"/>
              <a:gd name="connsiteY82" fmla="*/ 82205 h 703800"/>
              <a:gd name="connsiteX83" fmla="*/ 108035 w 3234313"/>
              <a:gd name="connsiteY83" fmla="*/ 140827 h 703800"/>
              <a:gd name="connsiteX84" fmla="*/ 131169 w 3234313"/>
              <a:gd name="connsiteY84" fmla="*/ 191027 h 703800"/>
              <a:gd name="connsiteX85" fmla="*/ 293108 w 3234313"/>
              <a:gd name="connsiteY85" fmla="*/ 329834 h 703800"/>
              <a:gd name="connsiteX86" fmla="*/ 330169 w 3234313"/>
              <a:gd name="connsiteY86" fmla="*/ 397664 h 703800"/>
              <a:gd name="connsiteX87" fmla="*/ 330169 w 3234313"/>
              <a:gd name="connsiteY87" fmla="*/ 485597 h 703800"/>
              <a:gd name="connsiteX88" fmla="*/ 166656 w 3234313"/>
              <a:gd name="connsiteY88" fmla="*/ 567353 h 703800"/>
              <a:gd name="connsiteX89" fmla="*/ 0 w 3234313"/>
              <a:gd name="connsiteY89" fmla="*/ 485597 h 703800"/>
              <a:gd name="connsiteX90" fmla="*/ 0 w 3234313"/>
              <a:gd name="connsiteY90" fmla="*/ 409231 h 703800"/>
              <a:gd name="connsiteX91" fmla="*/ 101857 w 3234313"/>
              <a:gd name="connsiteY91" fmla="*/ 409231 h 703800"/>
              <a:gd name="connsiteX92" fmla="*/ 101857 w 3234313"/>
              <a:gd name="connsiteY92" fmla="*/ 482453 h 703800"/>
              <a:gd name="connsiteX93" fmla="*/ 166656 w 3234313"/>
              <a:gd name="connsiteY93" fmla="*/ 524116 h 703800"/>
              <a:gd name="connsiteX94" fmla="*/ 228421 w 3234313"/>
              <a:gd name="connsiteY94" fmla="*/ 482453 h 703800"/>
              <a:gd name="connsiteX95" fmla="*/ 228421 w 3234313"/>
              <a:gd name="connsiteY95" fmla="*/ 404514 h 703800"/>
              <a:gd name="connsiteX96" fmla="*/ 199111 w 3234313"/>
              <a:gd name="connsiteY96" fmla="*/ 351283 h 703800"/>
              <a:gd name="connsiteX97" fmla="*/ 49413 w 3234313"/>
              <a:gd name="connsiteY97" fmla="*/ 221012 h 703800"/>
              <a:gd name="connsiteX98" fmla="*/ 6176 w 3234313"/>
              <a:gd name="connsiteY98" fmla="*/ 150036 h 703800"/>
              <a:gd name="connsiteX99" fmla="*/ 6176 w 3234313"/>
              <a:gd name="connsiteY99" fmla="*/ 82990 h 703800"/>
              <a:gd name="connsiteX100" fmla="*/ 166656 w 3234313"/>
              <a:gd name="connsiteY100" fmla="*/ 1236 h 703800"/>
              <a:gd name="connsiteX101" fmla="*/ 2899762 w 3234313"/>
              <a:gd name="connsiteY101" fmla="*/ 0 h 703800"/>
              <a:gd name="connsiteX102" fmla="*/ 3060130 w 3234313"/>
              <a:gd name="connsiteY102" fmla="*/ 77937 h 703800"/>
              <a:gd name="connsiteX103" fmla="*/ 3060130 w 3234313"/>
              <a:gd name="connsiteY103" fmla="*/ 148913 h 703800"/>
              <a:gd name="connsiteX104" fmla="*/ 2958383 w 3234313"/>
              <a:gd name="connsiteY104" fmla="*/ 148913 h 703800"/>
              <a:gd name="connsiteX105" fmla="*/ 2958383 w 3234313"/>
              <a:gd name="connsiteY105" fmla="*/ 80969 h 703800"/>
              <a:gd name="connsiteX106" fmla="*/ 2958610 w 3234313"/>
              <a:gd name="connsiteY106" fmla="*/ 80969 h 703800"/>
              <a:gd name="connsiteX107" fmla="*/ 2899986 w 3234313"/>
              <a:gd name="connsiteY107" fmla="*/ 43124 h 703800"/>
              <a:gd name="connsiteX108" fmla="*/ 2841365 w 3234313"/>
              <a:gd name="connsiteY108" fmla="*/ 80969 h 703800"/>
              <a:gd name="connsiteX109" fmla="*/ 2841365 w 3234313"/>
              <a:gd name="connsiteY109" fmla="*/ 139591 h 703800"/>
              <a:gd name="connsiteX110" fmla="*/ 2864499 w 3234313"/>
              <a:gd name="connsiteY110" fmla="*/ 189678 h 703800"/>
              <a:gd name="connsiteX111" fmla="*/ 3026440 w 3234313"/>
              <a:gd name="connsiteY111" fmla="*/ 328485 h 703800"/>
              <a:gd name="connsiteX112" fmla="*/ 3063387 w 3234313"/>
              <a:gd name="connsiteY112" fmla="*/ 396315 h 703800"/>
              <a:gd name="connsiteX113" fmla="*/ 3063387 w 3234313"/>
              <a:gd name="connsiteY113" fmla="*/ 484249 h 703800"/>
              <a:gd name="connsiteX114" fmla="*/ 2899875 w 3234313"/>
              <a:gd name="connsiteY114" fmla="*/ 566006 h 703800"/>
              <a:gd name="connsiteX115" fmla="*/ 2733219 w 3234313"/>
              <a:gd name="connsiteY115" fmla="*/ 484249 h 703800"/>
              <a:gd name="connsiteX116" fmla="*/ 2733219 w 3234313"/>
              <a:gd name="connsiteY116" fmla="*/ 407882 h 703800"/>
              <a:gd name="connsiteX117" fmla="*/ 2835075 w 3234313"/>
              <a:gd name="connsiteY117" fmla="*/ 407882 h 703800"/>
              <a:gd name="connsiteX118" fmla="*/ 2834964 w 3234313"/>
              <a:gd name="connsiteY118" fmla="*/ 481217 h 703800"/>
              <a:gd name="connsiteX119" fmla="*/ 2899762 w 3234313"/>
              <a:gd name="connsiteY119" fmla="*/ 522880 h 703800"/>
              <a:gd name="connsiteX120" fmla="*/ 2961416 w 3234313"/>
              <a:gd name="connsiteY120" fmla="*/ 481217 h 703800"/>
              <a:gd name="connsiteX121" fmla="*/ 2961416 w 3234313"/>
              <a:gd name="connsiteY121" fmla="*/ 403278 h 703800"/>
              <a:gd name="connsiteX122" fmla="*/ 2932105 w 3234313"/>
              <a:gd name="connsiteY122" fmla="*/ 350047 h 703800"/>
              <a:gd name="connsiteX123" fmla="*/ 2782518 w 3234313"/>
              <a:gd name="connsiteY123" fmla="*/ 219663 h 703800"/>
              <a:gd name="connsiteX124" fmla="*/ 2739282 w 3234313"/>
              <a:gd name="connsiteY124" fmla="*/ 148688 h 703800"/>
              <a:gd name="connsiteX125" fmla="*/ 2739282 w 3234313"/>
              <a:gd name="connsiteY125" fmla="*/ 81756 h 703800"/>
              <a:gd name="connsiteX126" fmla="*/ 2899762 w 3234313"/>
              <a:gd name="connsiteY126" fmla="*/ 0 h 703800"/>
              <a:gd name="connsiteX127" fmla="*/ 2148459 w 3234313"/>
              <a:gd name="connsiteY127" fmla="*/ 0 h 703800"/>
              <a:gd name="connsiteX128" fmla="*/ 2308828 w 3234313"/>
              <a:gd name="connsiteY128" fmla="*/ 77937 h 703800"/>
              <a:gd name="connsiteX129" fmla="*/ 2308828 w 3234313"/>
              <a:gd name="connsiteY129" fmla="*/ 148913 h 703800"/>
              <a:gd name="connsiteX130" fmla="*/ 2206969 w 3234313"/>
              <a:gd name="connsiteY130" fmla="*/ 148913 h 703800"/>
              <a:gd name="connsiteX131" fmla="*/ 2206969 w 3234313"/>
              <a:gd name="connsiteY131" fmla="*/ 80969 h 703800"/>
              <a:gd name="connsiteX132" fmla="*/ 2207194 w 3234313"/>
              <a:gd name="connsiteY132" fmla="*/ 80969 h 703800"/>
              <a:gd name="connsiteX133" fmla="*/ 2148572 w 3234313"/>
              <a:gd name="connsiteY133" fmla="*/ 43124 h 703800"/>
              <a:gd name="connsiteX134" fmla="*/ 2089838 w 3234313"/>
              <a:gd name="connsiteY134" fmla="*/ 80969 h 703800"/>
              <a:gd name="connsiteX135" fmla="*/ 2089838 w 3234313"/>
              <a:gd name="connsiteY135" fmla="*/ 139591 h 703800"/>
              <a:gd name="connsiteX136" fmla="*/ 2112972 w 3234313"/>
              <a:gd name="connsiteY136" fmla="*/ 189678 h 703800"/>
              <a:gd name="connsiteX137" fmla="*/ 2274913 w 3234313"/>
              <a:gd name="connsiteY137" fmla="*/ 328485 h 703800"/>
              <a:gd name="connsiteX138" fmla="*/ 2311860 w 3234313"/>
              <a:gd name="connsiteY138" fmla="*/ 396315 h 703800"/>
              <a:gd name="connsiteX139" fmla="*/ 2311860 w 3234313"/>
              <a:gd name="connsiteY139" fmla="*/ 484249 h 703800"/>
              <a:gd name="connsiteX140" fmla="*/ 2148348 w 3234313"/>
              <a:gd name="connsiteY140" fmla="*/ 566006 h 703800"/>
              <a:gd name="connsiteX141" fmla="*/ 1981692 w 3234313"/>
              <a:gd name="connsiteY141" fmla="*/ 484249 h 703800"/>
              <a:gd name="connsiteX142" fmla="*/ 1981692 w 3234313"/>
              <a:gd name="connsiteY142" fmla="*/ 407995 h 703800"/>
              <a:gd name="connsiteX143" fmla="*/ 2083548 w 3234313"/>
              <a:gd name="connsiteY143" fmla="*/ 407995 h 703800"/>
              <a:gd name="connsiteX144" fmla="*/ 2083548 w 3234313"/>
              <a:gd name="connsiteY144" fmla="*/ 481328 h 703800"/>
              <a:gd name="connsiteX145" fmla="*/ 2148348 w 3234313"/>
              <a:gd name="connsiteY145" fmla="*/ 522994 h 703800"/>
              <a:gd name="connsiteX146" fmla="*/ 2210002 w 3234313"/>
              <a:gd name="connsiteY146" fmla="*/ 481328 h 703800"/>
              <a:gd name="connsiteX147" fmla="*/ 2210002 w 3234313"/>
              <a:gd name="connsiteY147" fmla="*/ 403391 h 703800"/>
              <a:gd name="connsiteX148" fmla="*/ 2180691 w 3234313"/>
              <a:gd name="connsiteY148" fmla="*/ 350159 h 703800"/>
              <a:gd name="connsiteX149" fmla="*/ 2031105 w 3234313"/>
              <a:gd name="connsiteY149" fmla="*/ 219776 h 703800"/>
              <a:gd name="connsiteX150" fmla="*/ 1987979 w 3234313"/>
              <a:gd name="connsiteY150" fmla="*/ 148800 h 703800"/>
              <a:gd name="connsiteX151" fmla="*/ 1987979 w 3234313"/>
              <a:gd name="connsiteY151" fmla="*/ 81756 h 703800"/>
              <a:gd name="connsiteX152" fmla="*/ 2148459 w 3234313"/>
              <a:gd name="connsiteY152" fmla="*/ 0 h 703800"/>
              <a:gd name="connsiteX153" fmla="*/ 1386037 w 3234313"/>
              <a:gd name="connsiteY153" fmla="*/ 0 h 703800"/>
              <a:gd name="connsiteX154" fmla="*/ 1564937 w 3234313"/>
              <a:gd name="connsiteY154" fmla="*/ 94109 h 703800"/>
              <a:gd name="connsiteX155" fmla="*/ 1564937 w 3234313"/>
              <a:gd name="connsiteY155" fmla="*/ 472008 h 703800"/>
              <a:gd name="connsiteX156" fmla="*/ 1386037 w 3234313"/>
              <a:gd name="connsiteY156" fmla="*/ 566117 h 703800"/>
              <a:gd name="connsiteX157" fmla="*/ 1207029 w 3234313"/>
              <a:gd name="connsiteY157" fmla="*/ 472008 h 703800"/>
              <a:gd name="connsiteX158" fmla="*/ 1207140 w 3234313"/>
              <a:gd name="connsiteY158" fmla="*/ 94109 h 703800"/>
              <a:gd name="connsiteX159" fmla="*/ 1386037 w 3234313"/>
              <a:gd name="connsiteY159" fmla="*/ 0 h 70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</a:cxnLst>
            <a:rect l="l" t="t" r="r" b="b"/>
            <a:pathLst>
              <a:path w="3234313" h="703800">
                <a:moveTo>
                  <a:pt x="1723169" y="47841"/>
                </a:moveTo>
                <a:lnTo>
                  <a:pt x="1723169" y="267619"/>
                </a:lnTo>
                <a:lnTo>
                  <a:pt x="1772471" y="267619"/>
                </a:lnTo>
                <a:cubicBezTo>
                  <a:pt x="1818852" y="267619"/>
                  <a:pt x="1851082" y="261441"/>
                  <a:pt x="1851082" y="232917"/>
                </a:cubicBezTo>
                <a:lnTo>
                  <a:pt x="1851082" y="82543"/>
                </a:lnTo>
                <a:cubicBezTo>
                  <a:pt x="1851082" y="54019"/>
                  <a:pt x="1818739" y="47841"/>
                  <a:pt x="1772471" y="47841"/>
                </a:cubicBezTo>
                <a:close/>
                <a:moveTo>
                  <a:pt x="3155026" y="45820"/>
                </a:moveTo>
                <a:lnTo>
                  <a:pt x="3155026" y="68953"/>
                </a:lnTo>
                <a:lnTo>
                  <a:pt x="3168614" y="68953"/>
                </a:lnTo>
                <a:cubicBezTo>
                  <a:pt x="3178272" y="68953"/>
                  <a:pt x="3186807" y="68279"/>
                  <a:pt x="3186807" y="56825"/>
                </a:cubicBezTo>
                <a:cubicBezTo>
                  <a:pt x="3186807" y="47503"/>
                  <a:pt x="3178385" y="45820"/>
                  <a:pt x="3170524" y="45820"/>
                </a:cubicBezTo>
                <a:close/>
                <a:moveTo>
                  <a:pt x="1386037" y="43235"/>
                </a:moveTo>
                <a:cubicBezTo>
                  <a:pt x="1321240" y="43235"/>
                  <a:pt x="1308886" y="64798"/>
                  <a:pt x="1308886" y="95681"/>
                </a:cubicBezTo>
                <a:lnTo>
                  <a:pt x="1308886" y="470548"/>
                </a:lnTo>
                <a:cubicBezTo>
                  <a:pt x="1308886" y="501431"/>
                  <a:pt x="1321126" y="522994"/>
                  <a:pt x="1386037" y="522994"/>
                </a:cubicBezTo>
                <a:cubicBezTo>
                  <a:pt x="1450837" y="522994"/>
                  <a:pt x="1463189" y="501319"/>
                  <a:pt x="1463189" y="470548"/>
                </a:cubicBezTo>
                <a:lnTo>
                  <a:pt x="1463189" y="95681"/>
                </a:lnTo>
                <a:cubicBezTo>
                  <a:pt x="1463189" y="64798"/>
                  <a:pt x="1450837" y="43235"/>
                  <a:pt x="1386037" y="43235"/>
                </a:cubicBezTo>
                <a:close/>
                <a:moveTo>
                  <a:pt x="3143796" y="36161"/>
                </a:moveTo>
                <a:lnTo>
                  <a:pt x="3172320" y="36161"/>
                </a:lnTo>
                <a:cubicBezTo>
                  <a:pt x="3189953" y="36161"/>
                  <a:pt x="3198712" y="42674"/>
                  <a:pt x="3198712" y="57386"/>
                </a:cubicBezTo>
                <a:cubicBezTo>
                  <a:pt x="3198712" y="70751"/>
                  <a:pt x="3190289" y="76590"/>
                  <a:pt x="3179283" y="78050"/>
                </a:cubicBezTo>
                <a:lnTo>
                  <a:pt x="3200622" y="110956"/>
                </a:lnTo>
                <a:lnTo>
                  <a:pt x="3187930" y="110956"/>
                </a:lnTo>
                <a:lnTo>
                  <a:pt x="3168165" y="78613"/>
                </a:lnTo>
                <a:lnTo>
                  <a:pt x="3155139" y="78613"/>
                </a:lnTo>
                <a:lnTo>
                  <a:pt x="3155139" y="110956"/>
                </a:lnTo>
                <a:lnTo>
                  <a:pt x="3143796" y="110956"/>
                </a:lnTo>
                <a:close/>
                <a:moveTo>
                  <a:pt x="3168839" y="19653"/>
                </a:moveTo>
                <a:cubicBezTo>
                  <a:pt x="3139079" y="19653"/>
                  <a:pt x="3116057" y="42788"/>
                  <a:pt x="3116057" y="73446"/>
                </a:cubicBezTo>
                <a:cubicBezTo>
                  <a:pt x="3116057" y="104667"/>
                  <a:pt x="3139079" y="127688"/>
                  <a:pt x="3168839" y="127688"/>
                </a:cubicBezTo>
                <a:cubicBezTo>
                  <a:pt x="3198150" y="127688"/>
                  <a:pt x="3221285" y="104667"/>
                  <a:pt x="3221285" y="73446"/>
                </a:cubicBezTo>
                <a:cubicBezTo>
                  <a:pt x="3221285" y="42788"/>
                  <a:pt x="3198150" y="19653"/>
                  <a:pt x="3168839" y="19653"/>
                </a:cubicBezTo>
                <a:close/>
                <a:moveTo>
                  <a:pt x="3168839" y="8648"/>
                </a:moveTo>
                <a:cubicBezTo>
                  <a:pt x="3204102" y="8648"/>
                  <a:pt x="3234313" y="36049"/>
                  <a:pt x="3234313" y="73333"/>
                </a:cubicBezTo>
                <a:cubicBezTo>
                  <a:pt x="3234313" y="110956"/>
                  <a:pt x="3204215" y="138358"/>
                  <a:pt x="3168839" y="138358"/>
                </a:cubicBezTo>
                <a:cubicBezTo>
                  <a:pt x="3133127" y="138469"/>
                  <a:pt x="3102918" y="110956"/>
                  <a:pt x="3102918" y="73333"/>
                </a:cubicBezTo>
                <a:cubicBezTo>
                  <a:pt x="3102918" y="36161"/>
                  <a:pt x="3133127" y="8648"/>
                  <a:pt x="3168839" y="8648"/>
                </a:cubicBezTo>
                <a:close/>
                <a:moveTo>
                  <a:pt x="346454" y="5840"/>
                </a:moveTo>
                <a:lnTo>
                  <a:pt x="448425" y="5840"/>
                </a:lnTo>
                <a:lnTo>
                  <a:pt x="535348" y="278847"/>
                </a:lnTo>
                <a:lnTo>
                  <a:pt x="484361" y="438878"/>
                </a:lnTo>
                <a:close/>
                <a:moveTo>
                  <a:pt x="778819" y="4718"/>
                </a:moveTo>
                <a:lnTo>
                  <a:pt x="975124" y="4718"/>
                </a:lnTo>
                <a:cubicBezTo>
                  <a:pt x="1106181" y="4718"/>
                  <a:pt x="1144814" y="26392"/>
                  <a:pt x="1144814" y="89618"/>
                </a:cubicBezTo>
                <a:lnTo>
                  <a:pt x="1144814" y="561514"/>
                </a:lnTo>
                <a:lnTo>
                  <a:pt x="1144365" y="561514"/>
                </a:lnTo>
                <a:lnTo>
                  <a:pt x="1042955" y="561514"/>
                </a:lnTo>
                <a:lnTo>
                  <a:pt x="1042955" y="82544"/>
                </a:lnTo>
                <a:cubicBezTo>
                  <a:pt x="1042955" y="54018"/>
                  <a:pt x="1010612" y="47842"/>
                  <a:pt x="964342" y="47842"/>
                </a:cubicBezTo>
                <a:lnTo>
                  <a:pt x="880564" y="47842"/>
                </a:lnTo>
                <a:lnTo>
                  <a:pt x="880564" y="561402"/>
                </a:lnTo>
                <a:lnTo>
                  <a:pt x="880564" y="561627"/>
                </a:lnTo>
                <a:lnTo>
                  <a:pt x="778819" y="561627"/>
                </a:lnTo>
                <a:close/>
                <a:moveTo>
                  <a:pt x="2626079" y="4606"/>
                </a:moveTo>
                <a:lnTo>
                  <a:pt x="2727938" y="4606"/>
                </a:lnTo>
                <a:lnTo>
                  <a:pt x="2504905" y="703800"/>
                </a:lnTo>
                <a:lnTo>
                  <a:pt x="2402936" y="703800"/>
                </a:lnTo>
                <a:close/>
                <a:moveTo>
                  <a:pt x="2327807" y="4606"/>
                </a:moveTo>
                <a:lnTo>
                  <a:pt x="2429666" y="4606"/>
                </a:lnTo>
                <a:lnTo>
                  <a:pt x="2516701" y="277613"/>
                </a:lnTo>
                <a:lnTo>
                  <a:pt x="2465714" y="437757"/>
                </a:lnTo>
                <a:close/>
                <a:moveTo>
                  <a:pt x="1621199" y="4606"/>
                </a:moveTo>
                <a:lnTo>
                  <a:pt x="1621310" y="4606"/>
                </a:lnTo>
                <a:lnTo>
                  <a:pt x="1783363" y="4606"/>
                </a:lnTo>
                <a:cubicBezTo>
                  <a:pt x="1914533" y="4606"/>
                  <a:pt x="1953055" y="26167"/>
                  <a:pt x="1953055" y="89506"/>
                </a:cubicBezTo>
                <a:lnTo>
                  <a:pt x="1952941" y="226067"/>
                </a:lnTo>
                <a:cubicBezTo>
                  <a:pt x="1952941" y="289293"/>
                  <a:pt x="1914309" y="310967"/>
                  <a:pt x="1783252" y="310967"/>
                </a:cubicBezTo>
                <a:lnTo>
                  <a:pt x="1723056" y="310967"/>
                </a:lnTo>
                <a:lnTo>
                  <a:pt x="1723056" y="561515"/>
                </a:lnTo>
                <a:lnTo>
                  <a:pt x="1621199" y="561515"/>
                </a:lnTo>
                <a:close/>
                <a:moveTo>
                  <a:pt x="645179" y="4606"/>
                </a:moveTo>
                <a:lnTo>
                  <a:pt x="747149" y="4606"/>
                </a:lnTo>
                <a:lnTo>
                  <a:pt x="524003" y="703800"/>
                </a:lnTo>
                <a:lnTo>
                  <a:pt x="422147" y="703800"/>
                </a:lnTo>
                <a:close/>
                <a:moveTo>
                  <a:pt x="166656" y="1236"/>
                </a:moveTo>
                <a:cubicBezTo>
                  <a:pt x="280867" y="1236"/>
                  <a:pt x="327023" y="28299"/>
                  <a:pt x="327023" y="79173"/>
                </a:cubicBezTo>
                <a:lnTo>
                  <a:pt x="327023" y="150149"/>
                </a:lnTo>
                <a:lnTo>
                  <a:pt x="225166" y="150149"/>
                </a:lnTo>
                <a:lnTo>
                  <a:pt x="225166" y="82205"/>
                </a:lnTo>
                <a:lnTo>
                  <a:pt x="225278" y="82205"/>
                </a:lnTo>
                <a:cubicBezTo>
                  <a:pt x="225278" y="60643"/>
                  <a:pt x="214497" y="44360"/>
                  <a:pt x="166656" y="44360"/>
                </a:cubicBezTo>
                <a:cubicBezTo>
                  <a:pt x="118815" y="44360"/>
                  <a:pt x="108035" y="60531"/>
                  <a:pt x="108035" y="82205"/>
                </a:cubicBezTo>
                <a:lnTo>
                  <a:pt x="108035" y="140827"/>
                </a:lnTo>
                <a:cubicBezTo>
                  <a:pt x="108035" y="158571"/>
                  <a:pt x="114211" y="176314"/>
                  <a:pt x="131169" y="191027"/>
                </a:cubicBezTo>
                <a:lnTo>
                  <a:pt x="293108" y="329834"/>
                </a:lnTo>
                <a:cubicBezTo>
                  <a:pt x="316242" y="349036"/>
                  <a:pt x="330169" y="373069"/>
                  <a:pt x="330169" y="397664"/>
                </a:cubicBezTo>
                <a:lnTo>
                  <a:pt x="330169" y="485597"/>
                </a:lnTo>
                <a:cubicBezTo>
                  <a:pt x="330169" y="538042"/>
                  <a:pt x="268401" y="567353"/>
                  <a:pt x="166656" y="567353"/>
                </a:cubicBezTo>
                <a:cubicBezTo>
                  <a:pt x="54017" y="567353"/>
                  <a:pt x="0" y="541973"/>
                  <a:pt x="0" y="485597"/>
                </a:cubicBezTo>
                <a:lnTo>
                  <a:pt x="0" y="409231"/>
                </a:lnTo>
                <a:lnTo>
                  <a:pt x="101857" y="409231"/>
                </a:lnTo>
                <a:lnTo>
                  <a:pt x="101857" y="482453"/>
                </a:lnTo>
                <a:cubicBezTo>
                  <a:pt x="101857" y="508732"/>
                  <a:pt x="121959" y="524116"/>
                  <a:pt x="166656" y="524116"/>
                </a:cubicBezTo>
                <a:cubicBezTo>
                  <a:pt x="208319" y="524116"/>
                  <a:pt x="228421" y="508732"/>
                  <a:pt x="228421" y="482453"/>
                </a:cubicBezTo>
                <a:lnTo>
                  <a:pt x="228421" y="404514"/>
                </a:lnTo>
                <a:cubicBezTo>
                  <a:pt x="228421" y="385199"/>
                  <a:pt x="220673" y="370599"/>
                  <a:pt x="199111" y="351283"/>
                </a:cubicBezTo>
                <a:lnTo>
                  <a:pt x="49413" y="221012"/>
                </a:lnTo>
                <a:cubicBezTo>
                  <a:pt x="21674" y="197090"/>
                  <a:pt x="6176" y="178562"/>
                  <a:pt x="6176" y="150036"/>
                </a:cubicBezTo>
                <a:lnTo>
                  <a:pt x="6176" y="82990"/>
                </a:lnTo>
                <a:cubicBezTo>
                  <a:pt x="6176" y="28299"/>
                  <a:pt x="63226" y="1236"/>
                  <a:pt x="166656" y="1236"/>
                </a:cubicBezTo>
                <a:close/>
                <a:moveTo>
                  <a:pt x="2899762" y="0"/>
                </a:moveTo>
                <a:cubicBezTo>
                  <a:pt x="3013974" y="0"/>
                  <a:pt x="3060130" y="27063"/>
                  <a:pt x="3060130" y="77937"/>
                </a:cubicBezTo>
                <a:lnTo>
                  <a:pt x="3060130" y="148913"/>
                </a:lnTo>
                <a:lnTo>
                  <a:pt x="2958383" y="148913"/>
                </a:lnTo>
                <a:lnTo>
                  <a:pt x="2958383" y="80969"/>
                </a:lnTo>
                <a:lnTo>
                  <a:pt x="2958610" y="80969"/>
                </a:lnTo>
                <a:cubicBezTo>
                  <a:pt x="2958610" y="59407"/>
                  <a:pt x="2947827" y="43124"/>
                  <a:pt x="2899986" y="43124"/>
                </a:cubicBezTo>
                <a:cubicBezTo>
                  <a:pt x="2852147" y="43124"/>
                  <a:pt x="2841365" y="59295"/>
                  <a:pt x="2841365" y="80969"/>
                </a:cubicBezTo>
                <a:lnTo>
                  <a:pt x="2841365" y="139591"/>
                </a:lnTo>
                <a:cubicBezTo>
                  <a:pt x="2841365" y="157335"/>
                  <a:pt x="2847541" y="175078"/>
                  <a:pt x="2864499" y="189678"/>
                </a:cubicBezTo>
                <a:lnTo>
                  <a:pt x="3026440" y="328485"/>
                </a:lnTo>
                <a:cubicBezTo>
                  <a:pt x="3049574" y="347800"/>
                  <a:pt x="3063387" y="371608"/>
                  <a:pt x="3063387" y="396315"/>
                </a:cubicBezTo>
                <a:lnTo>
                  <a:pt x="3063387" y="484249"/>
                </a:lnTo>
                <a:cubicBezTo>
                  <a:pt x="3063387" y="536695"/>
                  <a:pt x="3001733" y="566006"/>
                  <a:pt x="2899875" y="566006"/>
                </a:cubicBezTo>
                <a:cubicBezTo>
                  <a:pt x="2787236" y="566006"/>
                  <a:pt x="2733219" y="540513"/>
                  <a:pt x="2733219" y="484249"/>
                </a:cubicBezTo>
                <a:lnTo>
                  <a:pt x="2733219" y="407882"/>
                </a:lnTo>
                <a:lnTo>
                  <a:pt x="2835075" y="407882"/>
                </a:lnTo>
                <a:lnTo>
                  <a:pt x="2834964" y="481217"/>
                </a:lnTo>
                <a:cubicBezTo>
                  <a:pt x="2834964" y="507496"/>
                  <a:pt x="2855066" y="522880"/>
                  <a:pt x="2899762" y="522880"/>
                </a:cubicBezTo>
                <a:cubicBezTo>
                  <a:pt x="2941313" y="522880"/>
                  <a:pt x="2961416" y="507496"/>
                  <a:pt x="2961416" y="481217"/>
                </a:cubicBezTo>
                <a:lnTo>
                  <a:pt x="2961416" y="403278"/>
                </a:lnTo>
                <a:cubicBezTo>
                  <a:pt x="2961416" y="383963"/>
                  <a:pt x="2953668" y="369363"/>
                  <a:pt x="2932105" y="350047"/>
                </a:cubicBezTo>
                <a:lnTo>
                  <a:pt x="2782518" y="219663"/>
                </a:lnTo>
                <a:cubicBezTo>
                  <a:pt x="2754780" y="195743"/>
                  <a:pt x="2739282" y="177326"/>
                  <a:pt x="2739282" y="148688"/>
                </a:cubicBezTo>
                <a:lnTo>
                  <a:pt x="2739282" y="81756"/>
                </a:lnTo>
                <a:cubicBezTo>
                  <a:pt x="2739282" y="27063"/>
                  <a:pt x="2796445" y="0"/>
                  <a:pt x="2899762" y="0"/>
                </a:cubicBezTo>
                <a:close/>
                <a:moveTo>
                  <a:pt x="2148459" y="0"/>
                </a:moveTo>
                <a:cubicBezTo>
                  <a:pt x="2262672" y="0"/>
                  <a:pt x="2308828" y="26952"/>
                  <a:pt x="2308828" y="77937"/>
                </a:cubicBezTo>
                <a:lnTo>
                  <a:pt x="2308828" y="148913"/>
                </a:lnTo>
                <a:lnTo>
                  <a:pt x="2206969" y="148913"/>
                </a:lnTo>
                <a:lnTo>
                  <a:pt x="2206969" y="80969"/>
                </a:lnTo>
                <a:lnTo>
                  <a:pt x="2207194" y="80969"/>
                </a:lnTo>
                <a:cubicBezTo>
                  <a:pt x="2207194" y="59407"/>
                  <a:pt x="2196413" y="43124"/>
                  <a:pt x="2148572" y="43124"/>
                </a:cubicBezTo>
                <a:cubicBezTo>
                  <a:pt x="2100731" y="43124"/>
                  <a:pt x="2089838" y="59295"/>
                  <a:pt x="2089838" y="80969"/>
                </a:cubicBezTo>
                <a:lnTo>
                  <a:pt x="2089838" y="139591"/>
                </a:lnTo>
                <a:cubicBezTo>
                  <a:pt x="2089838" y="157335"/>
                  <a:pt x="2096014" y="175078"/>
                  <a:pt x="2112972" y="189678"/>
                </a:cubicBezTo>
                <a:lnTo>
                  <a:pt x="2274913" y="328485"/>
                </a:lnTo>
                <a:cubicBezTo>
                  <a:pt x="2298047" y="347800"/>
                  <a:pt x="2311860" y="371722"/>
                  <a:pt x="2311860" y="396315"/>
                </a:cubicBezTo>
                <a:lnTo>
                  <a:pt x="2311860" y="484249"/>
                </a:lnTo>
                <a:cubicBezTo>
                  <a:pt x="2311860" y="536695"/>
                  <a:pt x="2250206" y="566006"/>
                  <a:pt x="2148348" y="566006"/>
                </a:cubicBezTo>
                <a:cubicBezTo>
                  <a:pt x="2035709" y="566006"/>
                  <a:pt x="1981692" y="540513"/>
                  <a:pt x="1981692" y="484249"/>
                </a:cubicBezTo>
                <a:lnTo>
                  <a:pt x="1981692" y="407995"/>
                </a:lnTo>
                <a:lnTo>
                  <a:pt x="2083548" y="407995"/>
                </a:lnTo>
                <a:lnTo>
                  <a:pt x="2083548" y="481328"/>
                </a:lnTo>
                <a:cubicBezTo>
                  <a:pt x="2083548" y="507607"/>
                  <a:pt x="2103650" y="522994"/>
                  <a:pt x="2148348" y="522994"/>
                </a:cubicBezTo>
                <a:cubicBezTo>
                  <a:pt x="2190011" y="522994"/>
                  <a:pt x="2210002" y="507607"/>
                  <a:pt x="2210002" y="481328"/>
                </a:cubicBezTo>
                <a:lnTo>
                  <a:pt x="2210002" y="403391"/>
                </a:lnTo>
                <a:cubicBezTo>
                  <a:pt x="2210002" y="384074"/>
                  <a:pt x="2202365" y="369363"/>
                  <a:pt x="2180691" y="350159"/>
                </a:cubicBezTo>
                <a:lnTo>
                  <a:pt x="2031105" y="219776"/>
                </a:lnTo>
                <a:cubicBezTo>
                  <a:pt x="2003253" y="195854"/>
                  <a:pt x="1987979" y="177326"/>
                  <a:pt x="1987979" y="148800"/>
                </a:cubicBezTo>
                <a:lnTo>
                  <a:pt x="1987979" y="81756"/>
                </a:lnTo>
                <a:cubicBezTo>
                  <a:pt x="1987979" y="26952"/>
                  <a:pt x="2045029" y="0"/>
                  <a:pt x="2148459" y="0"/>
                </a:cubicBezTo>
                <a:close/>
                <a:moveTo>
                  <a:pt x="1386037" y="0"/>
                </a:moveTo>
                <a:cubicBezTo>
                  <a:pt x="1523272" y="0"/>
                  <a:pt x="1564937" y="39304"/>
                  <a:pt x="1564937" y="94109"/>
                </a:cubicBezTo>
                <a:lnTo>
                  <a:pt x="1564937" y="472008"/>
                </a:lnTo>
                <a:cubicBezTo>
                  <a:pt x="1564937" y="526811"/>
                  <a:pt x="1523385" y="566117"/>
                  <a:pt x="1386037" y="566117"/>
                </a:cubicBezTo>
                <a:cubicBezTo>
                  <a:pt x="1248692" y="566117"/>
                  <a:pt x="1207029" y="526811"/>
                  <a:pt x="1207029" y="472008"/>
                </a:cubicBezTo>
                <a:lnTo>
                  <a:pt x="1207140" y="94109"/>
                </a:lnTo>
                <a:cubicBezTo>
                  <a:pt x="1207140" y="39304"/>
                  <a:pt x="1248805" y="0"/>
                  <a:pt x="1386037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0876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234"/>
    </mc:Choice>
    <mc:Fallback>
      <p:transition spd="slow" advTm="18234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4E7D5-0A45-7CC8-4188-88347E4E2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PSS model implementation – base actions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C67F216-9AA0-7B0F-E7DC-B9573D6A33A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98763" y="1285357"/>
            <a:ext cx="3454253" cy="1734603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F744404-27B5-0490-1C43-CC4E88109B3A}"/>
              </a:ext>
            </a:extLst>
          </p:cNvPr>
          <p:cNvSpPr/>
          <p:nvPr/>
        </p:nvSpPr>
        <p:spPr>
          <a:xfrm>
            <a:off x="7029074" y="1492567"/>
            <a:ext cx="1100328" cy="24688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In_descr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D8AC76-304F-2518-6FE4-7BD16920A1AF}"/>
              </a:ext>
            </a:extLst>
          </p:cNvPr>
          <p:cNvSpPr/>
          <p:nvPr/>
        </p:nvSpPr>
        <p:spPr>
          <a:xfrm>
            <a:off x="5577428" y="1463003"/>
            <a:ext cx="1100328" cy="24688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Src_b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C21278F-27AA-A2A5-2F49-74AE128E687B}"/>
              </a:ext>
            </a:extLst>
          </p:cNvPr>
          <p:cNvSpPr/>
          <p:nvPr/>
        </p:nvSpPr>
        <p:spPr>
          <a:xfrm>
            <a:off x="8512570" y="1461347"/>
            <a:ext cx="1100328" cy="24688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Dst_b</a:t>
            </a:r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F6211D5-C0A7-6385-0F3E-9FC33580406A}"/>
              </a:ext>
            </a:extLst>
          </p:cNvPr>
          <p:cNvSpPr/>
          <p:nvPr/>
        </p:nvSpPr>
        <p:spPr>
          <a:xfrm>
            <a:off x="6783067" y="2030715"/>
            <a:ext cx="1592343" cy="555344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Start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E0CD085-BF82-8559-E681-899A11B8CC4A}"/>
              </a:ext>
            </a:extLst>
          </p:cNvPr>
          <p:cNvSpPr/>
          <p:nvPr/>
        </p:nvSpPr>
        <p:spPr>
          <a:xfrm>
            <a:off x="6792210" y="3489699"/>
            <a:ext cx="1592343" cy="555344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wait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F012DBB-BE33-029F-47A3-3DE618F8DFBB}"/>
              </a:ext>
            </a:extLst>
          </p:cNvPr>
          <p:cNvCxnSpPr>
            <a:cxnSpLocks/>
            <a:stCxn id="9" idx="2"/>
            <a:endCxn id="12" idx="0"/>
          </p:cNvCxnSpPr>
          <p:nvPr/>
        </p:nvCxnSpPr>
        <p:spPr>
          <a:xfrm>
            <a:off x="7579238" y="1739455"/>
            <a:ext cx="1" cy="2912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7DE0972-0278-ECA9-AEA2-04E5EA44F7DE}"/>
              </a:ext>
            </a:extLst>
          </p:cNvPr>
          <p:cNvCxnSpPr>
            <a:cxnSpLocks/>
            <a:stCxn id="10" idx="2"/>
            <a:endCxn id="12" idx="1"/>
          </p:cNvCxnSpPr>
          <p:nvPr/>
        </p:nvCxnSpPr>
        <p:spPr>
          <a:xfrm>
            <a:off x="6127592" y="1709891"/>
            <a:ext cx="888668" cy="4021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714D9C1-F0B4-ECE4-49EE-D653FF460049}"/>
              </a:ext>
            </a:extLst>
          </p:cNvPr>
          <p:cNvCxnSpPr>
            <a:cxnSpLocks/>
            <a:stCxn id="11" idx="2"/>
            <a:endCxn id="12" idx="7"/>
          </p:cNvCxnSpPr>
          <p:nvPr/>
        </p:nvCxnSpPr>
        <p:spPr>
          <a:xfrm flipH="1">
            <a:off x="8142217" y="1708235"/>
            <a:ext cx="920517" cy="4038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27880C6D-1269-88CF-4706-05B524529CB9}"/>
              </a:ext>
            </a:extLst>
          </p:cNvPr>
          <p:cNvSpPr/>
          <p:nvPr/>
        </p:nvSpPr>
        <p:spPr>
          <a:xfrm>
            <a:off x="7032744" y="2773819"/>
            <a:ext cx="1100329" cy="398200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err="1"/>
              <a:t>Start.out_descr</a:t>
            </a:r>
            <a:br>
              <a:rPr lang="en-US" sz="1050" dirty="0"/>
            </a:br>
            <a:r>
              <a:rPr lang="en-US" sz="1050" dirty="0" err="1"/>
              <a:t>wait.in_descr</a:t>
            </a:r>
            <a:endParaRPr lang="en-US" sz="105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C9981CC-FE6F-8174-EC47-59F7C66B73E1}"/>
              </a:ext>
            </a:extLst>
          </p:cNvPr>
          <p:cNvSpPr/>
          <p:nvPr/>
        </p:nvSpPr>
        <p:spPr>
          <a:xfrm>
            <a:off x="8375410" y="2798795"/>
            <a:ext cx="1100328" cy="398200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/>
              <a:t>Start.out_b</a:t>
            </a:r>
            <a:endParaRPr lang="en-US" sz="1200" dirty="0"/>
          </a:p>
          <a:p>
            <a:pPr algn="ctr"/>
            <a:r>
              <a:rPr lang="en-US" sz="1200" dirty="0" err="1"/>
              <a:t>wait.dst_b</a:t>
            </a:r>
            <a:endParaRPr lang="en-US" sz="1200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CC5BB01-0DD2-774C-F81D-CF29EA6C7A60}"/>
              </a:ext>
            </a:extLst>
          </p:cNvPr>
          <p:cNvCxnSpPr>
            <a:cxnSpLocks/>
            <a:stCxn id="12" idx="4"/>
            <a:endCxn id="22" idx="0"/>
          </p:cNvCxnSpPr>
          <p:nvPr/>
        </p:nvCxnSpPr>
        <p:spPr>
          <a:xfrm>
            <a:off x="7579239" y="2586059"/>
            <a:ext cx="3670" cy="1877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0F68344-AEF7-3ED2-87CD-47CC129A89E9}"/>
              </a:ext>
            </a:extLst>
          </p:cNvPr>
          <p:cNvCxnSpPr>
            <a:cxnSpLocks/>
            <a:stCxn id="12" idx="5"/>
            <a:endCxn id="23" idx="0"/>
          </p:cNvCxnSpPr>
          <p:nvPr/>
        </p:nvCxnSpPr>
        <p:spPr>
          <a:xfrm>
            <a:off x="8142217" y="2504731"/>
            <a:ext cx="783357" cy="2940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52382B8B-ABFA-142F-BF7A-81D1CEA519CC}"/>
              </a:ext>
            </a:extLst>
          </p:cNvPr>
          <p:cNvCxnSpPr>
            <a:cxnSpLocks/>
            <a:stCxn id="10" idx="2"/>
            <a:endCxn id="13" idx="1"/>
          </p:cNvCxnSpPr>
          <p:nvPr/>
        </p:nvCxnSpPr>
        <p:spPr>
          <a:xfrm>
            <a:off x="6127592" y="1709891"/>
            <a:ext cx="897811" cy="18611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A013D69E-2BAD-16A3-F110-B0F6CC073111}"/>
              </a:ext>
            </a:extLst>
          </p:cNvPr>
          <p:cNvCxnSpPr>
            <a:cxnSpLocks/>
            <a:stCxn id="22" idx="2"/>
            <a:endCxn id="13" idx="0"/>
          </p:cNvCxnSpPr>
          <p:nvPr/>
        </p:nvCxnSpPr>
        <p:spPr>
          <a:xfrm>
            <a:off x="7582909" y="3172019"/>
            <a:ext cx="5473" cy="3176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22CF3E01-DB81-2127-059A-8DA00E7522DE}"/>
              </a:ext>
            </a:extLst>
          </p:cNvPr>
          <p:cNvCxnSpPr>
            <a:cxnSpLocks/>
            <a:stCxn id="23" idx="2"/>
            <a:endCxn id="13" idx="7"/>
          </p:cNvCxnSpPr>
          <p:nvPr/>
        </p:nvCxnSpPr>
        <p:spPr>
          <a:xfrm flipH="1">
            <a:off x="8151360" y="3196995"/>
            <a:ext cx="774214" cy="3740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30C4EA35-3882-7979-3F21-E69F31C133F4}"/>
              </a:ext>
            </a:extLst>
          </p:cNvPr>
          <p:cNvSpPr/>
          <p:nvPr/>
        </p:nvSpPr>
        <p:spPr>
          <a:xfrm>
            <a:off x="6350893" y="4314131"/>
            <a:ext cx="1100328" cy="24688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/>
              <a:t>out_descr</a:t>
            </a:r>
            <a:endParaRPr lang="en-US" sz="1600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0ECAB47-DC10-C176-9128-FB3BB2DAC1BB}"/>
              </a:ext>
            </a:extLst>
          </p:cNvPr>
          <p:cNvSpPr/>
          <p:nvPr/>
        </p:nvSpPr>
        <p:spPr>
          <a:xfrm>
            <a:off x="7834389" y="4282911"/>
            <a:ext cx="1100328" cy="24688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out_b</a:t>
            </a:r>
            <a:endParaRPr lang="en-US" dirty="0"/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50CA3790-B787-6C0D-F1A5-CACBBC4E704A}"/>
              </a:ext>
            </a:extLst>
          </p:cNvPr>
          <p:cNvCxnSpPr>
            <a:cxnSpLocks/>
            <a:stCxn id="13" idx="3"/>
            <a:endCxn id="59" idx="0"/>
          </p:cNvCxnSpPr>
          <p:nvPr/>
        </p:nvCxnSpPr>
        <p:spPr>
          <a:xfrm flipH="1">
            <a:off x="6901057" y="3963715"/>
            <a:ext cx="124346" cy="3504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9F759EF1-44BE-3798-6E43-AD7B033059B9}"/>
              </a:ext>
            </a:extLst>
          </p:cNvPr>
          <p:cNvCxnSpPr>
            <a:cxnSpLocks/>
            <a:stCxn id="13" idx="5"/>
            <a:endCxn id="60" idx="0"/>
          </p:cNvCxnSpPr>
          <p:nvPr/>
        </p:nvCxnSpPr>
        <p:spPr>
          <a:xfrm>
            <a:off x="8151360" y="3963715"/>
            <a:ext cx="233193" cy="3191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Picture 67">
            <a:extLst>
              <a:ext uri="{FF2B5EF4-FFF2-40B4-BE49-F238E27FC236}">
                <a16:creationId xmlns:a16="http://schemas.microsoft.com/office/drawing/2014/main" id="{384842D9-30D7-65AC-2179-2A4A65D68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3076945"/>
            <a:ext cx="3854581" cy="2746389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62BC51FA-A839-0F59-21C6-72EB2D983A15}"/>
              </a:ext>
            </a:extLst>
          </p:cNvPr>
          <p:cNvSpPr txBox="1"/>
          <p:nvPr/>
        </p:nvSpPr>
        <p:spPr>
          <a:xfrm>
            <a:off x="4923549" y="4980957"/>
            <a:ext cx="6922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base actions are used for all the main atomic and compound actions in the PSS model with for both move and compute actions</a:t>
            </a:r>
          </a:p>
        </p:txBody>
      </p:sp>
    </p:spTree>
    <p:extLst>
      <p:ext uri="{BB962C8B-B14F-4D97-AF65-F5344CB8AC3E}">
        <p14:creationId xmlns:p14="http://schemas.microsoft.com/office/powerpoint/2010/main" val="116551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619"/>
    </mc:Choice>
    <mc:Fallback xmlns="">
      <p:transition spd="slow" advTm="204619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EDE6A-DB23-1C6F-3E84-96826A047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PSS model implementation – scenario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8C4D67C-0083-F82E-1A00-559C98A3717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06050" y="1253330"/>
            <a:ext cx="3920230" cy="4647015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D91FDF-7888-9ABE-F455-432AADD29F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28054" y="1690688"/>
            <a:ext cx="6225746" cy="3808069"/>
          </a:xfrm>
        </p:spPr>
        <p:txBody>
          <a:bodyPr/>
          <a:lstStyle/>
          <a:p>
            <a:r>
              <a:rPr lang="en-US" dirty="0"/>
              <a:t>PSS model describe the scenario in terms of </a:t>
            </a:r>
          </a:p>
          <a:p>
            <a:pPr lvl="1"/>
            <a:r>
              <a:rPr lang="en-US" dirty="0"/>
              <a:t>actions</a:t>
            </a:r>
          </a:p>
          <a:p>
            <a:pPr lvl="1"/>
            <a:r>
              <a:rPr lang="en-US" dirty="0"/>
              <a:t>dependency of the  flow objects (buffers) of the actions</a:t>
            </a:r>
          </a:p>
          <a:p>
            <a:r>
              <a:rPr lang="en-US" dirty="0"/>
              <a:t>The actions sequences is not directly described in the model</a:t>
            </a:r>
          </a:p>
        </p:txBody>
      </p:sp>
    </p:spTree>
    <p:extLst>
      <p:ext uri="{BB962C8B-B14F-4D97-AF65-F5344CB8AC3E}">
        <p14:creationId xmlns:p14="http://schemas.microsoft.com/office/powerpoint/2010/main" val="404936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551"/>
    </mc:Choice>
    <mc:Fallback xmlns="">
      <p:transition spd="slow" advTm="7155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0289E-B2B6-B761-93F7-0D87303F9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PSS Generated 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35DAF1-0B95-64FD-1E66-0E1592C9B4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385929"/>
            <a:ext cx="5506871" cy="4791034"/>
          </a:xfrm>
        </p:spPr>
        <p:txBody>
          <a:bodyPr>
            <a:normAutofit/>
          </a:bodyPr>
          <a:lstStyle/>
          <a:p>
            <a:r>
              <a:rPr lang="en-US" dirty="0"/>
              <a:t>PSS solver generates all possible valid solutions </a:t>
            </a:r>
          </a:p>
          <a:p>
            <a:r>
              <a:rPr lang="en-US" dirty="0"/>
              <a:t>Performance test should measure optimal scheduling only</a:t>
            </a:r>
          </a:p>
          <a:p>
            <a:r>
              <a:rPr lang="en-US" dirty="0"/>
              <a:t>Optimal scheduling rules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Start has priority over Wait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High exec times Start has priority over low exec time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Low exec time Wait has priority over high exec time  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9BD3BD81-3EDB-089C-0D63-45217A79AF9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91656" y="1385929"/>
            <a:ext cx="4915559" cy="4342978"/>
          </a:xfrm>
        </p:spPr>
      </p:pic>
    </p:spTree>
    <p:extLst>
      <p:ext uri="{BB962C8B-B14F-4D97-AF65-F5344CB8AC3E}">
        <p14:creationId xmlns:p14="http://schemas.microsoft.com/office/powerpoint/2010/main" val="1492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522"/>
    </mc:Choice>
    <mc:Fallback xmlns="">
      <p:transition spd="slow" advTm="201522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AD4BF-4E4A-46DD-DA43-AAEA59797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BEDB481-EE75-87E0-1912-F5CB628577C6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838200" y="1825625"/>
                <a:ext cx="6028944" cy="4351338"/>
              </a:xfrm>
            </p:spPr>
            <p:txBody>
              <a:bodyPr/>
              <a:lstStyle/>
              <a:p>
                <a:r>
                  <a:rPr lang="en-US" dirty="0"/>
                  <a:t>Cost functions are analytical representation of the execution time of each action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𝐶𝑓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 …,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They are determined by analyzing the performance of the single kernels under different conditions </a:t>
                </a:r>
              </a:p>
              <a:p>
                <a:r>
                  <a:rPr lang="en-US" dirty="0"/>
                  <a:t>Cost functions are used in the PSS model to enforce scheduling priority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BEDB481-EE75-87E0-1912-F5CB628577C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838200" y="1825625"/>
                <a:ext cx="6028944" cy="4351338"/>
              </a:xfrm>
              <a:blipFill>
                <a:blip r:embed="rId4"/>
                <a:stretch>
                  <a:fillRect l="-1820" t="-2241" r="-2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0F5DDB16-6BE5-0591-6D49-61959B8D7BCE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217247003"/>
              </p:ext>
            </p:extLst>
          </p:nvPr>
        </p:nvGraphicFramePr>
        <p:xfrm>
          <a:off x="7443216" y="247811"/>
          <a:ext cx="4230624" cy="28062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C4A36964-AB0B-4C9A-E372-36F01C102F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48615176"/>
              </p:ext>
            </p:extLst>
          </p:nvPr>
        </p:nvGraphicFramePr>
        <p:xfrm>
          <a:off x="7443216" y="3000153"/>
          <a:ext cx="4230624" cy="2806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49649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665"/>
    </mc:Choice>
    <mc:Fallback xmlns="">
      <p:transition spd="slow" advTm="120665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E3C54-5CE4-1449-F1A5-EE9911C70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7F8CE9-7A44-D363-2F38-59A2EBEA28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42566"/>
            <a:ext cx="10184027" cy="1831975"/>
          </a:xfrm>
        </p:spPr>
        <p:txBody>
          <a:bodyPr>
            <a:normAutofit/>
          </a:bodyPr>
          <a:lstStyle/>
          <a:p>
            <a:r>
              <a:rPr lang="en-US" dirty="0"/>
              <a:t>Modular PSS model tests enable efficient scaling: </a:t>
            </a:r>
          </a:p>
          <a:p>
            <a:pPr lvl="1"/>
            <a:r>
              <a:rPr lang="en-US" dirty="0"/>
              <a:t>Single-core optimization extended to multi-core</a:t>
            </a:r>
          </a:p>
          <a:p>
            <a:pPr lvl="1"/>
            <a:r>
              <a:rPr lang="en-US" dirty="0"/>
              <a:t>Parallel processing of sub-feature maps</a:t>
            </a:r>
          </a:p>
          <a:p>
            <a:r>
              <a:rPr lang="en-US" dirty="0"/>
              <a:t>Over 95% of NN layers met exceeded KPIs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F394D63-E7B4-84AA-F397-2683DDE7FF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8540957"/>
              </p:ext>
            </p:extLst>
          </p:nvPr>
        </p:nvGraphicFramePr>
        <p:xfrm>
          <a:off x="838199" y="3429000"/>
          <a:ext cx="10678298" cy="2133600"/>
        </p:xfrm>
        <a:graphic>
          <a:graphicData uri="http://schemas.openxmlformats.org/drawingml/2006/table">
            <a:tbl>
              <a:tblPr firstRow="1" firstCol="1" bandRow="1"/>
              <a:tblGrid>
                <a:gridCol w="5389421">
                  <a:extLst>
                    <a:ext uri="{9D8B030D-6E8A-4147-A177-3AD203B41FA5}">
                      <a16:colId xmlns:a16="http://schemas.microsoft.com/office/drawing/2014/main" val="3415616746"/>
                    </a:ext>
                  </a:extLst>
                </a:gridCol>
                <a:gridCol w="1903493">
                  <a:extLst>
                    <a:ext uri="{9D8B030D-6E8A-4147-A177-3AD203B41FA5}">
                      <a16:colId xmlns:a16="http://schemas.microsoft.com/office/drawing/2014/main" val="1209132684"/>
                    </a:ext>
                  </a:extLst>
                </a:gridCol>
                <a:gridCol w="1481891">
                  <a:extLst>
                    <a:ext uri="{9D8B030D-6E8A-4147-A177-3AD203B41FA5}">
                      <a16:colId xmlns:a16="http://schemas.microsoft.com/office/drawing/2014/main" val="2480813265"/>
                    </a:ext>
                  </a:extLst>
                </a:gridCol>
                <a:gridCol w="1903493">
                  <a:extLst>
                    <a:ext uri="{9D8B030D-6E8A-4147-A177-3AD203B41FA5}">
                      <a16:colId xmlns:a16="http://schemas.microsoft.com/office/drawing/2014/main" val="2441959486"/>
                    </a:ext>
                  </a:extLst>
                </a:gridCol>
              </a:tblGrid>
              <a:tr h="412692"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4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Kernel name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4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Fmap input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4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number of cores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4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(exec_time-KPI)/KPI%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9943710"/>
                  </a:ext>
                </a:extLst>
              </a:tr>
              <a:tr h="203766"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Conv W&lt;128×512×1×1&gt; + Relu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(512, 135,240)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2.43%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4384895"/>
                  </a:ext>
                </a:extLst>
              </a:tr>
              <a:tr h="203766"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Conv W&lt;1024×256×1×1&gt; + Add + </a:t>
                      </a:r>
                      <a:r>
                        <a:rPr lang="en-US" sz="1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Relu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(256, 66, 117)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-1.01%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8700695"/>
                  </a:ext>
                </a:extLst>
              </a:tr>
              <a:tr h="203766"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400" b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Conv W&lt;64×3×7×7&gt; + BatchNormalization + Relu + Maxpool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400" b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(3, 1920, 1080)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400" b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400" b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1.49%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9820828"/>
                  </a:ext>
                </a:extLst>
              </a:tr>
              <a:tr h="203766"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Matmul B&lt;2048×1001&gt; + Add + Identity + 2 * (Softmax + Identity)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(2048, 1, 1)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-0.19%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6163946"/>
                  </a:ext>
                </a:extLst>
              </a:tr>
              <a:tr h="203766"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SpaceToDepth + Conv W&lt;32×128×3×3&gt; + Relu +DepthToSpace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(32, 128, 512)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-1.88%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3367188"/>
                  </a:ext>
                </a:extLst>
              </a:tr>
              <a:tr h="203766"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Conv W&lt;64×64×3×3&gt; + </a:t>
                      </a:r>
                      <a:r>
                        <a:rPr lang="en-US" sz="14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Relu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400" b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(64, 180, 320)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400" b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400" b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-3.18%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1438452"/>
                  </a:ext>
                </a:extLst>
              </a:tr>
              <a:tr h="203766"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Conv W&lt;128×128×1×1&gt; + Relu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(128, 535, 127)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2.12%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6803943"/>
                  </a:ext>
                </a:extLst>
              </a:tr>
              <a:tr h="165077"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400" b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Conv W&lt;64×64×3×3&gt; + Relu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400" b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(64, 180, 320)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400" b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16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0.39%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3254923"/>
                  </a:ext>
                </a:extLst>
              </a:tr>
            </a:tbl>
          </a:graphicData>
        </a:graphic>
      </p:graphicFrame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D09A8F94-8FD4-7081-8F99-E92894B583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7451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095"/>
    </mc:Choice>
    <mc:Fallback xmlns="">
      <p:transition spd="slow" advTm="170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776B9-9A2F-A6B0-3DD7-FEBCDC4FF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35A38A-EE28-09AF-89B9-56E21E76E2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09056"/>
          </a:xfrm>
        </p:spPr>
        <p:txBody>
          <a:bodyPr/>
          <a:lstStyle/>
          <a:p>
            <a:r>
              <a:rPr lang="en-US" sz="3200" dirty="0"/>
              <a:t>Portable Stimuli Standard (PSS) is a robust framework for AI performance verification</a:t>
            </a:r>
          </a:p>
          <a:p>
            <a:pPr lvl="1"/>
            <a:r>
              <a:rPr lang="en-US" sz="2800" dirty="0"/>
              <a:t>HW/SW co-verification and co-optimization</a:t>
            </a:r>
          </a:p>
          <a:p>
            <a:pPr lvl="1"/>
            <a:r>
              <a:rPr lang="en-US" sz="2800" dirty="0"/>
              <a:t>Configuration scalability</a:t>
            </a:r>
          </a:p>
          <a:p>
            <a:pPr lvl="1"/>
            <a:r>
              <a:rPr lang="en-US" sz="2800" dirty="0"/>
              <a:t>Modular approach</a:t>
            </a:r>
          </a:p>
          <a:p>
            <a:r>
              <a:rPr lang="en-US" sz="3200" dirty="0"/>
              <a:t>The methodology can be easily applied to other domains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2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221"/>
    </mc:Choice>
    <mc:Fallback xmlns="">
      <p:transition spd="slow" advTm="6822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8E353-0BBE-4076-897D-58D4D1B42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DF6E2F-DA84-4450-AEC7-2E972F9B12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88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76"/>
    </mc:Choice>
    <mc:Fallback xmlns="">
      <p:transition spd="slow" advTm="7676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0B8AC-43A6-32FA-E22C-F0BEE303D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94E169-4A8E-B2E7-F3CE-DC8A620293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 challenge and motivation</a:t>
            </a:r>
          </a:p>
          <a:p>
            <a:r>
              <a:rPr lang="en-US" dirty="0"/>
              <a:t>AI application data flow</a:t>
            </a:r>
          </a:p>
          <a:p>
            <a:r>
              <a:rPr lang="en-US" dirty="0"/>
              <a:t>PSS Solution</a:t>
            </a:r>
          </a:p>
          <a:p>
            <a:r>
              <a:rPr lang="en-US" dirty="0"/>
              <a:t>Performance optimization and results</a:t>
            </a:r>
          </a:p>
        </p:txBody>
      </p:sp>
    </p:spTree>
    <p:extLst>
      <p:ext uri="{BB962C8B-B14F-4D97-AF65-F5344CB8AC3E}">
        <p14:creationId xmlns:p14="http://schemas.microsoft.com/office/powerpoint/2010/main" val="3123676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803"/>
    </mc:Choice>
    <mc:Fallback>
      <p:transition spd="slow" advTm="25803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3AD04D94-C660-620C-32BF-01B1ECAF0871}"/>
              </a:ext>
            </a:extLst>
          </p:cNvPr>
          <p:cNvCxnSpPr>
            <a:cxnSpLocks/>
          </p:cNvCxnSpPr>
          <p:nvPr/>
        </p:nvCxnSpPr>
        <p:spPr>
          <a:xfrm>
            <a:off x="7178039" y="4033980"/>
            <a:ext cx="1263589" cy="0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64B373AA-95E9-273A-3940-1C149284B9EA}"/>
              </a:ext>
            </a:extLst>
          </p:cNvPr>
          <p:cNvCxnSpPr>
            <a:cxnSpLocks/>
          </p:cNvCxnSpPr>
          <p:nvPr/>
        </p:nvCxnSpPr>
        <p:spPr>
          <a:xfrm>
            <a:off x="6309360" y="1847005"/>
            <a:ext cx="3834659" cy="0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29EF2DF-6BA9-7EAE-293C-D08D3FA9E02D}"/>
              </a:ext>
            </a:extLst>
          </p:cNvPr>
          <p:cNvCxnSpPr>
            <a:cxnSpLocks/>
          </p:cNvCxnSpPr>
          <p:nvPr/>
        </p:nvCxnSpPr>
        <p:spPr>
          <a:xfrm>
            <a:off x="9143416" y="1166863"/>
            <a:ext cx="1263589" cy="0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55412E1-0297-CE0E-4383-DB5025C8F601}"/>
              </a:ext>
            </a:extLst>
          </p:cNvPr>
          <p:cNvCxnSpPr>
            <a:cxnSpLocks/>
          </p:cNvCxnSpPr>
          <p:nvPr/>
        </p:nvCxnSpPr>
        <p:spPr>
          <a:xfrm>
            <a:off x="8520766" y="2538674"/>
            <a:ext cx="1263589" cy="0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EE80007A-33EE-7B62-A3AD-9E629A3FBF85}"/>
              </a:ext>
            </a:extLst>
          </p:cNvPr>
          <p:cNvCxnSpPr>
            <a:cxnSpLocks/>
          </p:cNvCxnSpPr>
          <p:nvPr/>
        </p:nvCxnSpPr>
        <p:spPr>
          <a:xfrm>
            <a:off x="3012273" y="5596271"/>
            <a:ext cx="1831847" cy="0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AECBE89-7FD1-123A-7F30-4C23E9E53E2F}"/>
              </a:ext>
            </a:extLst>
          </p:cNvPr>
          <p:cNvCxnSpPr>
            <a:cxnSpLocks/>
          </p:cNvCxnSpPr>
          <p:nvPr/>
        </p:nvCxnSpPr>
        <p:spPr>
          <a:xfrm>
            <a:off x="5596128" y="4672727"/>
            <a:ext cx="1831847" cy="0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8650780-46BB-44E5-9F9B-11334465CD37}"/>
              </a:ext>
            </a:extLst>
          </p:cNvPr>
          <p:cNvCxnSpPr>
            <a:cxnSpLocks/>
          </p:cNvCxnSpPr>
          <p:nvPr/>
        </p:nvCxnSpPr>
        <p:spPr>
          <a:xfrm>
            <a:off x="4004644" y="3021752"/>
            <a:ext cx="5447704" cy="0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Graphic 33" descr="Artificial Intelligence purple">
            <a:extLst>
              <a:ext uri="{FF2B5EF4-FFF2-40B4-BE49-F238E27FC236}">
                <a16:creationId xmlns:a16="http://schemas.microsoft.com/office/drawing/2014/main" id="{70E35AFD-C1A2-4C81-7917-F2024D49A73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52707" y="3895758"/>
            <a:ext cx="2100712" cy="1836411"/>
          </a:xfrm>
          <a:prstGeom prst="rect">
            <a:avLst/>
          </a:prstGeom>
        </p:spPr>
      </p:pic>
      <p:sp>
        <p:nvSpPr>
          <p:cNvPr id="14" name="Arc 13">
            <a:extLst>
              <a:ext uri="{FF2B5EF4-FFF2-40B4-BE49-F238E27FC236}">
                <a16:creationId xmlns:a16="http://schemas.microsoft.com/office/drawing/2014/main" id="{B08D2728-407A-9541-9C82-9DD93269EB5C}"/>
              </a:ext>
            </a:extLst>
          </p:cNvPr>
          <p:cNvSpPr/>
          <p:nvPr/>
        </p:nvSpPr>
        <p:spPr>
          <a:xfrm>
            <a:off x="-4443308" y="-5604493"/>
            <a:ext cx="14968728" cy="11371520"/>
          </a:xfrm>
          <a:prstGeom prst="arc">
            <a:avLst>
              <a:gd name="adj1" fmla="val 56090"/>
              <a:gd name="adj2" fmla="val 5324238"/>
            </a:avLst>
          </a:prstGeom>
          <a:ln w="47625">
            <a:solidFill>
              <a:schemeClr val="accent1">
                <a:lumMod val="50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38" name="Picture 14" descr="Facial and License Plate Recognition Camera Systems | Coachella Valley  Weekly">
            <a:extLst>
              <a:ext uri="{FF2B5EF4-FFF2-40B4-BE49-F238E27FC236}">
                <a16:creationId xmlns:a16="http://schemas.microsoft.com/office/drawing/2014/main" id="{EC4A4F67-D315-2529-44E1-63833F655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689" y="3888584"/>
            <a:ext cx="2016862" cy="1260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8E457A35-28F3-866A-B008-1506D969230C}"/>
              </a:ext>
            </a:extLst>
          </p:cNvPr>
          <p:cNvGrpSpPr/>
          <p:nvPr/>
        </p:nvGrpSpPr>
        <p:grpSpPr>
          <a:xfrm>
            <a:off x="5157216" y="5307830"/>
            <a:ext cx="2154079" cy="369332"/>
            <a:chOff x="5157216" y="5307830"/>
            <a:chExt cx="2154079" cy="369332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50D0DFD-C988-5B2F-4EBF-9D737D0CDF72}"/>
                </a:ext>
              </a:extLst>
            </p:cNvPr>
            <p:cNvSpPr/>
            <p:nvPr/>
          </p:nvSpPr>
          <p:spPr>
            <a:xfrm>
              <a:off x="5157216" y="5376672"/>
              <a:ext cx="231648" cy="231648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58307AD-432B-0264-FAC4-70748C696F2C}"/>
                </a:ext>
              </a:extLst>
            </p:cNvPr>
            <p:cNvSpPr txBox="1"/>
            <p:nvPr/>
          </p:nvSpPr>
          <p:spPr>
            <a:xfrm>
              <a:off x="5750719" y="5307830"/>
              <a:ext cx="15605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100 GOPS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CD76E41-212E-E7EE-216C-C5D207F71EE6}"/>
              </a:ext>
            </a:extLst>
          </p:cNvPr>
          <p:cNvGrpSpPr/>
          <p:nvPr/>
        </p:nvGrpSpPr>
        <p:grpSpPr>
          <a:xfrm>
            <a:off x="6946391" y="4672727"/>
            <a:ext cx="2154079" cy="369332"/>
            <a:chOff x="5157216" y="5307830"/>
            <a:chExt cx="2154079" cy="369332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ABE166B-B61E-04FE-BD5A-128DEB4B57F9}"/>
                </a:ext>
              </a:extLst>
            </p:cNvPr>
            <p:cNvSpPr/>
            <p:nvPr/>
          </p:nvSpPr>
          <p:spPr>
            <a:xfrm>
              <a:off x="5157216" y="5376672"/>
              <a:ext cx="231648" cy="231648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2BF0865-581D-D79B-C458-2DC72506FAFC}"/>
                </a:ext>
              </a:extLst>
            </p:cNvPr>
            <p:cNvSpPr txBox="1"/>
            <p:nvPr/>
          </p:nvSpPr>
          <p:spPr>
            <a:xfrm>
              <a:off x="5750719" y="5307830"/>
              <a:ext cx="15605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 TOPS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E80DCD2-BF29-8B28-0916-AA5AC1E22D7F}"/>
              </a:ext>
            </a:extLst>
          </p:cNvPr>
          <p:cNvGrpSpPr/>
          <p:nvPr/>
        </p:nvGrpSpPr>
        <p:grpSpPr>
          <a:xfrm>
            <a:off x="8443235" y="3733490"/>
            <a:ext cx="2154079" cy="369332"/>
            <a:chOff x="5157216" y="5307830"/>
            <a:chExt cx="2154079" cy="369332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9C4C3AE-17FD-44B8-3D84-965CCA3090B3}"/>
                </a:ext>
              </a:extLst>
            </p:cNvPr>
            <p:cNvSpPr/>
            <p:nvPr/>
          </p:nvSpPr>
          <p:spPr>
            <a:xfrm>
              <a:off x="5157216" y="5376672"/>
              <a:ext cx="231648" cy="231648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A8FCBD1-9EBE-72F4-85F3-8B63EA1F4935}"/>
                </a:ext>
              </a:extLst>
            </p:cNvPr>
            <p:cNvSpPr txBox="1"/>
            <p:nvPr/>
          </p:nvSpPr>
          <p:spPr>
            <a:xfrm>
              <a:off x="5750719" y="5307830"/>
              <a:ext cx="15605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10 TOPS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5B20CB9-62B6-91EF-2331-FD6D820E8DA7}"/>
              </a:ext>
            </a:extLst>
          </p:cNvPr>
          <p:cNvGrpSpPr/>
          <p:nvPr/>
        </p:nvGrpSpPr>
        <p:grpSpPr>
          <a:xfrm>
            <a:off x="9552707" y="2538674"/>
            <a:ext cx="2154079" cy="369332"/>
            <a:chOff x="5157216" y="5307830"/>
            <a:chExt cx="2154079" cy="369332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05279E4-0A38-C52C-2170-47A7443E77B4}"/>
                </a:ext>
              </a:extLst>
            </p:cNvPr>
            <p:cNvSpPr/>
            <p:nvPr/>
          </p:nvSpPr>
          <p:spPr>
            <a:xfrm>
              <a:off x="5157216" y="5376672"/>
              <a:ext cx="231648" cy="231648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9E54230-B34F-1D0D-4DF5-8EF9F9E8DF57}"/>
                </a:ext>
              </a:extLst>
            </p:cNvPr>
            <p:cNvSpPr txBox="1"/>
            <p:nvPr/>
          </p:nvSpPr>
          <p:spPr>
            <a:xfrm>
              <a:off x="5750719" y="5307830"/>
              <a:ext cx="15605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100 TOPS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C129047-1BF7-E3B1-FD05-0B6FA86B195F}"/>
              </a:ext>
            </a:extLst>
          </p:cNvPr>
          <p:cNvGrpSpPr/>
          <p:nvPr/>
        </p:nvGrpSpPr>
        <p:grpSpPr>
          <a:xfrm>
            <a:off x="10107443" y="1496258"/>
            <a:ext cx="2154079" cy="369332"/>
            <a:chOff x="5157216" y="5307830"/>
            <a:chExt cx="2154079" cy="369332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45875C1-DA03-CBED-10FA-F537E47917E8}"/>
                </a:ext>
              </a:extLst>
            </p:cNvPr>
            <p:cNvSpPr/>
            <p:nvPr/>
          </p:nvSpPr>
          <p:spPr>
            <a:xfrm>
              <a:off x="5157216" y="5376672"/>
              <a:ext cx="231648" cy="231648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71E8AEB-EFB8-DCBE-BA30-ED6A0ACF7CFF}"/>
                </a:ext>
              </a:extLst>
            </p:cNvPr>
            <p:cNvSpPr txBox="1"/>
            <p:nvPr/>
          </p:nvSpPr>
          <p:spPr>
            <a:xfrm>
              <a:off x="5750719" y="5307830"/>
              <a:ext cx="15605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1000 TOPS</a:t>
              </a:r>
            </a:p>
          </p:txBody>
        </p:sp>
      </p:grpSp>
      <p:pic>
        <p:nvPicPr>
          <p:cNvPr id="1040" name="Picture 16" descr="Voice Recognition Technology Holds A ...">
            <a:extLst>
              <a:ext uri="{FF2B5EF4-FFF2-40B4-BE49-F238E27FC236}">
                <a16:creationId xmlns:a16="http://schemas.microsoft.com/office/drawing/2014/main" id="{86107A41-2C0C-8115-7B4B-ADC238B86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085" y="4403907"/>
            <a:ext cx="1991247" cy="126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Drone Wireframe Stock Illustrations – 1,684 Drone Wireframe Stock  Illustrations, Vectors &amp; Clipart - Dreamstime">
            <a:extLst>
              <a:ext uri="{FF2B5EF4-FFF2-40B4-BE49-F238E27FC236}">
                <a16:creationId xmlns:a16="http://schemas.microsoft.com/office/drawing/2014/main" id="{EE65D41A-449A-AC0E-6CB3-0AC43955A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112" y="3104222"/>
            <a:ext cx="2016862" cy="1131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E3412B4-EAB9-E8D1-A0EF-38E58B1D8D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35216" y="2234240"/>
            <a:ext cx="2042661" cy="126053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0CFCAFC-26F4-B7D4-7526-76171EE500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09687" y="1644862"/>
            <a:ext cx="2042661" cy="1219648"/>
          </a:xfrm>
          <a:prstGeom prst="rect">
            <a:avLst/>
          </a:prstGeom>
        </p:spPr>
      </p:pic>
      <p:pic>
        <p:nvPicPr>
          <p:cNvPr id="1056" name="Picture 32" descr="What are the challenges in framing regulations for driverless cars?">
            <a:extLst>
              <a:ext uri="{FF2B5EF4-FFF2-40B4-BE49-F238E27FC236}">
                <a16:creationId xmlns:a16="http://schemas.microsoft.com/office/drawing/2014/main" id="{803E8AE9-BF7D-C3F3-CFB8-A085BFC11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530" y="377663"/>
            <a:ext cx="2116155" cy="109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Industrial Operations in Asia to Adopt AI/ML for Automation Processes by  2026 - EE Times Asia">
            <a:extLst>
              <a:ext uri="{FF2B5EF4-FFF2-40B4-BE49-F238E27FC236}">
                <a16:creationId xmlns:a16="http://schemas.microsoft.com/office/drawing/2014/main" id="{4E588A9D-994F-A59B-0C8E-F279C631E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118" y="923547"/>
            <a:ext cx="1829472" cy="121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6643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266"/>
    </mc:Choice>
    <mc:Fallback>
      <p:transition spd="slow" advTm="87266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DEC8D-E612-4E00-0CEF-50630B52A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10376116" cy="731520"/>
          </a:xfrm>
        </p:spPr>
        <p:txBody>
          <a:bodyPr>
            <a:normAutofit/>
          </a:bodyPr>
          <a:lstStyle/>
          <a:p>
            <a:r>
              <a:rPr lang="en-US" sz="3600" dirty="0"/>
              <a:t>Heterogenous AI Multicore System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C7D08A0-2372-744C-A742-959C8F1ACD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965961" y="1607843"/>
            <a:ext cx="8481848" cy="4117801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5D735D7-7C4D-B445-DE84-3D81632CE909}"/>
              </a:ext>
            </a:extLst>
          </p:cNvPr>
          <p:cNvSpPr/>
          <p:nvPr/>
        </p:nvSpPr>
        <p:spPr>
          <a:xfrm>
            <a:off x="1965961" y="1607844"/>
            <a:ext cx="6300216" cy="2918436"/>
          </a:xfrm>
          <a:prstGeom prst="rect">
            <a:avLst/>
          </a:prstGeom>
          <a:noFill/>
          <a:ln w="412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F5438FA-0F39-0AFD-0668-C5D1E90D3DB3}"/>
              </a:ext>
            </a:extLst>
          </p:cNvPr>
          <p:cNvSpPr/>
          <p:nvPr/>
        </p:nvSpPr>
        <p:spPr>
          <a:xfrm>
            <a:off x="2075689" y="2278704"/>
            <a:ext cx="5394960" cy="2101272"/>
          </a:xfrm>
          <a:prstGeom prst="rect">
            <a:avLst/>
          </a:prstGeom>
          <a:noFill/>
          <a:ln w="412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A54E29-8D1C-DCBE-B9D1-B7340556F27D}"/>
              </a:ext>
            </a:extLst>
          </p:cNvPr>
          <p:cNvSpPr/>
          <p:nvPr/>
        </p:nvSpPr>
        <p:spPr>
          <a:xfrm>
            <a:off x="1730729" y="1452695"/>
            <a:ext cx="8784871" cy="4381177"/>
          </a:xfrm>
          <a:prstGeom prst="rect">
            <a:avLst/>
          </a:prstGeom>
          <a:noFill/>
          <a:ln w="412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4404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835"/>
    </mc:Choice>
    <mc:Fallback>
      <p:transition spd="slow" advTm="90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5862E-72F4-AD67-57FF-2A09F0F4E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performance verification challenge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C0DBD5-85FB-5784-A16C-0219D4B50F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93250"/>
          </a:xfrm>
        </p:spPr>
        <p:txBody>
          <a:bodyPr/>
          <a:lstStyle/>
          <a:p>
            <a:r>
              <a:rPr lang="en-US" dirty="0"/>
              <a:t>Variety and fast evolution of AI Application</a:t>
            </a:r>
          </a:p>
          <a:p>
            <a:r>
              <a:rPr lang="en-US" dirty="0"/>
              <a:t>AI heterogenous system programming complexity</a:t>
            </a:r>
          </a:p>
          <a:p>
            <a:r>
              <a:rPr lang="en-US" dirty="0"/>
              <a:t>Configuration space of the system</a:t>
            </a:r>
          </a:p>
          <a:p>
            <a:r>
              <a:rPr lang="en-US" dirty="0"/>
              <a:t>High simulation time of benchmarks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688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248"/>
    </mc:Choice>
    <mc:Fallback>
      <p:transition spd="slow" advTm="74248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13EB3A8-80C0-1DFB-8D04-2A4A28303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39216"/>
          </a:xfrm>
        </p:spPr>
        <p:txBody>
          <a:bodyPr>
            <a:normAutofit fontScale="90000"/>
          </a:bodyPr>
          <a:lstStyle/>
          <a:p>
            <a:r>
              <a:rPr lang="en-US" dirty="0"/>
              <a:t>Verification environment reusability requirements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29445D3A-DC04-52F4-9C38-E22A623D812B}"/>
              </a:ext>
            </a:extLst>
          </p:cNvPr>
          <p:cNvGrpSpPr/>
          <p:nvPr/>
        </p:nvGrpSpPr>
        <p:grpSpPr>
          <a:xfrm>
            <a:off x="6679447" y="912339"/>
            <a:ext cx="2881509" cy="3936043"/>
            <a:chOff x="7228087" y="619731"/>
            <a:chExt cx="2881509" cy="3936043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7267D149-0B92-46AC-AB26-BDAC24A5ADB8}"/>
                </a:ext>
              </a:extLst>
            </p:cNvPr>
            <p:cNvGrpSpPr/>
            <p:nvPr/>
          </p:nvGrpSpPr>
          <p:grpSpPr>
            <a:xfrm>
              <a:off x="7481700" y="619731"/>
              <a:ext cx="2627896" cy="3936043"/>
              <a:chOff x="7481700" y="619731"/>
              <a:chExt cx="2627896" cy="3936043"/>
            </a:xfrm>
          </p:grpSpPr>
          <p:sp>
            <p:nvSpPr>
              <p:cNvPr id="24" name="Arrow: Circular 23">
                <a:extLst>
                  <a:ext uri="{FF2B5EF4-FFF2-40B4-BE49-F238E27FC236}">
                    <a16:creationId xmlns:a16="http://schemas.microsoft.com/office/drawing/2014/main" id="{B538D772-4312-B495-93F5-A0B649E5E6D0}"/>
                  </a:ext>
                </a:extLst>
              </p:cNvPr>
              <p:cNvSpPr/>
              <p:nvPr/>
            </p:nvSpPr>
            <p:spPr>
              <a:xfrm rot="3899010" flipH="1">
                <a:off x="6761834" y="1339597"/>
                <a:ext cx="3936043" cy="2496312"/>
              </a:xfrm>
              <a:prstGeom prst="circularArrow">
                <a:avLst>
                  <a:gd name="adj1" fmla="val 4726"/>
                  <a:gd name="adj2" fmla="val 930387"/>
                  <a:gd name="adj3" fmla="val 20230194"/>
                  <a:gd name="adj4" fmla="val 11697845"/>
                  <a:gd name="adj5" fmla="val 8286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20A1E2D-6A56-2FA7-65A5-3FB5AACDAF19}"/>
                  </a:ext>
                </a:extLst>
              </p:cNvPr>
              <p:cNvSpPr txBox="1"/>
              <p:nvPr/>
            </p:nvSpPr>
            <p:spPr>
              <a:xfrm rot="4054847">
                <a:off x="8804790" y="2211946"/>
                <a:ext cx="22402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Technique Reuse</a:t>
                </a:r>
              </a:p>
            </p:txBody>
          </p:sp>
        </p:grpSp>
        <p:pic>
          <p:nvPicPr>
            <p:cNvPr id="36" name="Picture 35" descr="HAPS 100 single system">
              <a:extLst>
                <a:ext uri="{FF2B5EF4-FFF2-40B4-BE49-F238E27FC236}">
                  <a16:creationId xmlns:a16="http://schemas.microsoft.com/office/drawing/2014/main" id="{B6E848B8-302C-E464-EBC5-005355F03123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88734" y="1496921"/>
              <a:ext cx="1261746" cy="535454"/>
            </a:xfrm>
            <a:prstGeom prst="rect">
              <a:avLst/>
            </a:prstGeom>
          </p:spPr>
        </p:pic>
        <p:pic>
          <p:nvPicPr>
            <p:cNvPr id="37" name="Graphic 36" descr="Digital Design purple">
              <a:extLst>
                <a:ext uri="{FF2B5EF4-FFF2-40B4-BE49-F238E27FC236}">
                  <a16:creationId xmlns:a16="http://schemas.microsoft.com/office/drawing/2014/main" id="{20768CF4-3F88-C51D-4FF3-CCE9D6A928CC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228087" y="1044512"/>
              <a:ext cx="614162" cy="614162"/>
            </a:xfrm>
            <a:prstGeom prst="rect">
              <a:avLst/>
            </a:prstGeom>
          </p:spPr>
        </p:pic>
        <p:pic>
          <p:nvPicPr>
            <p:cNvPr id="41" name="Picture 40" descr="ZeBu EP1">
              <a:extLst>
                <a:ext uri="{FF2B5EF4-FFF2-40B4-BE49-F238E27FC236}">
                  <a16:creationId xmlns:a16="http://schemas.microsoft.com/office/drawing/2014/main" id="{FBCA4B4F-AB8F-3BEA-06F7-FF2B228FA305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49241" y="2006777"/>
              <a:ext cx="474317" cy="945134"/>
            </a:xfrm>
            <a:prstGeom prst="rect">
              <a:avLst/>
            </a:prstGeom>
          </p:spPr>
        </p:pic>
        <p:pic>
          <p:nvPicPr>
            <p:cNvPr id="3074" name="Picture 2" descr="systemc.org">
              <a:extLst>
                <a:ext uri="{FF2B5EF4-FFF2-40B4-BE49-F238E27FC236}">
                  <a16:creationId xmlns:a16="http://schemas.microsoft.com/office/drawing/2014/main" id="{42CA32CE-6232-54F5-E8B9-1E6159A1FF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3939" y="3595750"/>
              <a:ext cx="973082" cy="353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45" descr="A blue arrows in a circle&#10;&#10;Description automatically generated">
              <a:extLst>
                <a:ext uri="{FF2B5EF4-FFF2-40B4-BE49-F238E27FC236}">
                  <a16:creationId xmlns:a16="http://schemas.microsoft.com/office/drawing/2014/main" id="{46B28C15-910C-4B56-24DE-DE3098567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3080" y="3090625"/>
              <a:ext cx="518319" cy="383278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36EBF53-95C0-1C19-12BB-607EB2AC0532}"/>
              </a:ext>
            </a:extLst>
          </p:cNvPr>
          <p:cNvGrpSpPr/>
          <p:nvPr/>
        </p:nvGrpSpPr>
        <p:grpSpPr>
          <a:xfrm>
            <a:off x="926330" y="1371600"/>
            <a:ext cx="2068855" cy="3566160"/>
            <a:chOff x="926330" y="1371600"/>
            <a:chExt cx="2068855" cy="356616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912A214-6191-20CA-85DE-5B076D6708D5}"/>
                </a:ext>
              </a:extLst>
            </p:cNvPr>
            <p:cNvSpPr/>
            <p:nvPr/>
          </p:nvSpPr>
          <p:spPr>
            <a:xfrm>
              <a:off x="1414535" y="3831336"/>
              <a:ext cx="1580650" cy="969265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67000"/>
                  </a:schemeClr>
                </a:gs>
                <a:gs pos="48000">
                  <a:schemeClr val="accent3">
                    <a:lumMod val="97000"/>
                    <a:lumOff val="3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/>
                <a:t>Single module</a:t>
              </a:r>
            </a:p>
          </p:txBody>
        </p:sp>
        <p:sp>
          <p:nvSpPr>
            <p:cNvPr id="17" name="Arrow: Down 16">
              <a:extLst>
                <a:ext uri="{FF2B5EF4-FFF2-40B4-BE49-F238E27FC236}">
                  <a16:creationId xmlns:a16="http://schemas.microsoft.com/office/drawing/2014/main" id="{7213A88D-6CE8-DB7A-8D6B-66689C6C65B3}"/>
                </a:ext>
              </a:extLst>
            </p:cNvPr>
            <p:cNvSpPr/>
            <p:nvPr/>
          </p:nvSpPr>
          <p:spPr>
            <a:xfrm rot="10800000">
              <a:off x="1176790" y="1371600"/>
              <a:ext cx="237744" cy="3566160"/>
            </a:xfrm>
            <a:prstGeom prst="downArrow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EFF3F12-3913-63FB-64F8-EA14D2CF9C7F}"/>
                </a:ext>
              </a:extLst>
            </p:cNvPr>
            <p:cNvSpPr txBox="1"/>
            <p:nvPr/>
          </p:nvSpPr>
          <p:spPr>
            <a:xfrm rot="16200000">
              <a:off x="-117979" y="2737735"/>
              <a:ext cx="24579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Hierarchical Reuse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92DC2EC-089E-D2CF-9225-9788ABAB6247}"/>
                </a:ext>
              </a:extLst>
            </p:cNvPr>
            <p:cNvSpPr/>
            <p:nvPr/>
          </p:nvSpPr>
          <p:spPr>
            <a:xfrm>
              <a:off x="1414535" y="2724912"/>
              <a:ext cx="1580650" cy="969265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67000"/>
                  </a:schemeClr>
                </a:gs>
                <a:gs pos="48000">
                  <a:schemeClr val="accent3">
                    <a:lumMod val="97000"/>
                    <a:lumOff val="3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/>
                <a:t>Sub system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404769B-1E6E-A3E4-8064-4990A388BBE6}"/>
                </a:ext>
              </a:extLst>
            </p:cNvPr>
            <p:cNvSpPr/>
            <p:nvPr/>
          </p:nvSpPr>
          <p:spPr>
            <a:xfrm>
              <a:off x="1414535" y="1618488"/>
              <a:ext cx="1580650" cy="969265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67000"/>
                  </a:schemeClr>
                </a:gs>
                <a:gs pos="48000">
                  <a:schemeClr val="accent3">
                    <a:lumMod val="97000"/>
                    <a:lumOff val="3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/>
                <a:t>Full system</a:t>
              </a: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44604F8E-640B-0F19-1CD8-344904F129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501614" y="3044905"/>
              <a:ext cx="1400850" cy="576120"/>
            </a:xfrm>
            <a:prstGeom prst="rect">
              <a:avLst/>
            </a:prstGeom>
          </p:spPr>
        </p:pic>
        <p:pic>
          <p:nvPicPr>
            <p:cNvPr id="3076" name="Picture 4">
              <a:extLst>
                <a:ext uri="{FF2B5EF4-FFF2-40B4-BE49-F238E27FC236}">
                  <a16:creationId xmlns:a16="http://schemas.microsoft.com/office/drawing/2014/main" id="{25BDFF55-9E9A-1693-A7EF-CB8EF52379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477" y="1926694"/>
              <a:ext cx="1267236" cy="590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EBC2FDA-DA06-2F14-87D1-B7DC650AEBD7}"/>
                </a:ext>
              </a:extLst>
            </p:cNvPr>
            <p:cNvSpPr/>
            <p:nvPr/>
          </p:nvSpPr>
          <p:spPr>
            <a:xfrm>
              <a:off x="1722130" y="4151376"/>
              <a:ext cx="1005830" cy="566928"/>
            </a:xfrm>
            <a:prstGeom prst="rect">
              <a:avLst/>
            </a:prstGeom>
            <a:solidFill>
              <a:srgbClr val="9273B4"/>
            </a:solidFill>
            <a:ln>
              <a:solidFill>
                <a:srgbClr val="9273B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Convolution Accelerator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29BE133-C183-F591-E4FC-1C355D563B7A}"/>
              </a:ext>
            </a:extLst>
          </p:cNvPr>
          <p:cNvGrpSpPr/>
          <p:nvPr/>
        </p:nvGrpSpPr>
        <p:grpSpPr>
          <a:xfrm>
            <a:off x="2971800" y="5020056"/>
            <a:ext cx="5925312" cy="899747"/>
            <a:chOff x="2971800" y="5020056"/>
            <a:chExt cx="5925312" cy="899747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7ECEE1CE-3875-790B-26C3-10E370792652}"/>
                </a:ext>
              </a:extLst>
            </p:cNvPr>
            <p:cNvGrpSpPr/>
            <p:nvPr/>
          </p:nvGrpSpPr>
          <p:grpSpPr>
            <a:xfrm>
              <a:off x="2971800" y="5020056"/>
              <a:ext cx="5925312" cy="669795"/>
              <a:chOff x="2971800" y="5020056"/>
              <a:chExt cx="5925312" cy="669795"/>
            </a:xfrm>
          </p:grpSpPr>
          <p:sp>
            <p:nvSpPr>
              <p:cNvPr id="19" name="Arrow: Down 18">
                <a:extLst>
                  <a:ext uri="{FF2B5EF4-FFF2-40B4-BE49-F238E27FC236}">
                    <a16:creationId xmlns:a16="http://schemas.microsoft.com/office/drawing/2014/main" id="{44E99702-747A-F1E3-7262-4C67066F2517}"/>
                  </a:ext>
                </a:extLst>
              </p:cNvPr>
              <p:cNvSpPr/>
              <p:nvPr/>
            </p:nvSpPr>
            <p:spPr>
              <a:xfrm rot="16200000">
                <a:off x="5815584" y="2608323"/>
                <a:ext cx="237744" cy="5925312"/>
              </a:xfrm>
              <a:prstGeom prst="downArrow">
                <a:avLst/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90DEF22C-A921-564D-772C-0ED1D5BCCD79}"/>
                  </a:ext>
                </a:extLst>
              </p:cNvPr>
              <p:cNvSpPr/>
              <p:nvPr/>
            </p:nvSpPr>
            <p:spPr>
              <a:xfrm>
                <a:off x="3219213" y="5020056"/>
                <a:ext cx="1681971" cy="43205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lumMod val="67000"/>
                    </a:schemeClr>
                  </a:gs>
                  <a:gs pos="48000">
                    <a:schemeClr val="accent3">
                      <a:lumMod val="97000"/>
                      <a:lumOff val="3000"/>
                    </a:schemeClr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US" dirty="0"/>
                  <a:t># cores</a:t>
                </a: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51FED5C4-91F5-AFE5-BD79-5BDD5759CDCC}"/>
                  </a:ext>
                </a:extLst>
              </p:cNvPr>
              <p:cNvSpPr/>
              <p:nvPr/>
            </p:nvSpPr>
            <p:spPr>
              <a:xfrm>
                <a:off x="5084589" y="5020056"/>
                <a:ext cx="1681971" cy="43205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lumMod val="67000"/>
                    </a:schemeClr>
                  </a:gs>
                  <a:gs pos="48000">
                    <a:schemeClr val="accent3">
                      <a:lumMod val="97000"/>
                      <a:lumOff val="3000"/>
                    </a:schemeClr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US" dirty="0"/>
                  <a:t>Memory size</a:t>
                </a: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63A341CD-0C05-46DF-5D88-B276BC4C3B1F}"/>
                  </a:ext>
                </a:extLst>
              </p:cNvPr>
              <p:cNvSpPr/>
              <p:nvPr/>
            </p:nvSpPr>
            <p:spPr>
              <a:xfrm>
                <a:off x="6949965" y="5020056"/>
                <a:ext cx="1681971" cy="43205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lumMod val="67000"/>
                    </a:schemeClr>
                  </a:gs>
                  <a:gs pos="48000">
                    <a:schemeClr val="accent3">
                      <a:lumMod val="97000"/>
                      <a:lumOff val="3000"/>
                    </a:schemeClr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US" dirty="0"/>
                  <a:t>accelerators</a:t>
                </a:r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F7EFCE3-B1CA-6D7E-AF45-DDCF0C5E94A2}"/>
                </a:ext>
              </a:extLst>
            </p:cNvPr>
            <p:cNvSpPr txBox="1"/>
            <p:nvPr/>
          </p:nvSpPr>
          <p:spPr>
            <a:xfrm>
              <a:off x="4837176" y="5550471"/>
              <a:ext cx="27849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Configurability Reuse</a:t>
              </a:r>
            </a:p>
          </p:txBody>
        </p:sp>
      </p:grpSp>
      <p:pic>
        <p:nvPicPr>
          <p:cNvPr id="3078" name="Picture 6" descr="Portable Stimulus 2.0 Ready for Public Review - Verification Horizons">
            <a:extLst>
              <a:ext uri="{FF2B5EF4-FFF2-40B4-BE49-F238E27FC236}">
                <a16:creationId xmlns:a16="http://schemas.microsoft.com/office/drawing/2014/main" id="{493A4681-1A11-67C6-5356-D1C85B90F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999" y="2472749"/>
            <a:ext cx="3108458" cy="147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9315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842"/>
    </mc:Choice>
    <mc:Fallback>
      <p:transition spd="slow" advTm="112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07F44-41B4-9731-E511-D94A9C6F5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 concept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62CA850-5AF2-CE5A-62B0-6A1B6D457E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5609"/>
            <a:ext cx="8104632" cy="4331296"/>
          </a:xfrm>
        </p:spPr>
        <p:txBody>
          <a:bodyPr>
            <a:normAutofit/>
          </a:bodyPr>
          <a:lstStyle/>
          <a:p>
            <a:r>
              <a:rPr lang="en-US" b="1" dirty="0"/>
              <a:t>Neural networks </a:t>
            </a:r>
            <a:r>
              <a:rPr lang="en-US" dirty="0"/>
              <a:t>(NNs) are computational models of interconnected layers that transform input data through successive operations to extract meaningful patterns</a:t>
            </a:r>
          </a:p>
          <a:p>
            <a:r>
              <a:rPr lang="en-US" dirty="0"/>
              <a:t>A </a:t>
            </a:r>
            <a:r>
              <a:rPr lang="en-US" b="1" dirty="0"/>
              <a:t>NN Layer </a:t>
            </a:r>
            <a:r>
              <a:rPr lang="en-US" dirty="0"/>
              <a:t>is a computational block that transforms input data, producing an output called a feature map</a:t>
            </a:r>
          </a:p>
          <a:p>
            <a:r>
              <a:rPr lang="en-US" b="1" dirty="0"/>
              <a:t>Feature Map </a:t>
            </a:r>
            <a:r>
              <a:rPr lang="en-US" dirty="0"/>
              <a:t>is the output of a layer after applying specific operations to the input data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ABC1BF0-0773-93FB-2831-AF9F01603D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6381" y="0"/>
            <a:ext cx="2791968" cy="5766904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63EC5D55-C5CD-EED2-9AB9-0A3363B9A2B5}"/>
              </a:ext>
            </a:extLst>
          </p:cNvPr>
          <p:cNvSpPr/>
          <p:nvPr/>
        </p:nvSpPr>
        <p:spPr>
          <a:xfrm>
            <a:off x="9707881" y="662265"/>
            <a:ext cx="1228344" cy="236132"/>
          </a:xfrm>
          <a:prstGeom prst="ellipse">
            <a:avLst/>
          </a:prstGeom>
          <a:noFill/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82D4ADA-8D0B-8B2D-D73D-49BDC67A9853}"/>
              </a:ext>
            </a:extLst>
          </p:cNvPr>
          <p:cNvSpPr/>
          <p:nvPr/>
        </p:nvSpPr>
        <p:spPr>
          <a:xfrm>
            <a:off x="9570720" y="2212511"/>
            <a:ext cx="1228344" cy="236132"/>
          </a:xfrm>
          <a:prstGeom prst="ellipse">
            <a:avLst/>
          </a:prstGeom>
          <a:noFill/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668C52F-4D44-325F-C462-AEAF926E2DCF}"/>
              </a:ext>
            </a:extLst>
          </p:cNvPr>
          <p:cNvSpPr/>
          <p:nvPr/>
        </p:nvSpPr>
        <p:spPr>
          <a:xfrm>
            <a:off x="9034272" y="898397"/>
            <a:ext cx="3017520" cy="1314114"/>
          </a:xfrm>
          <a:prstGeom prst="roundRect">
            <a:avLst/>
          </a:prstGeom>
          <a:noFill/>
          <a:ln w="41275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8793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041"/>
    </mc:Choice>
    <mc:Fallback>
      <p:transition spd="slow" advTm="1120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D7484-77D4-0589-C005-F54FB7BFB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50" y="36221"/>
            <a:ext cx="10515600" cy="1325563"/>
          </a:xfrm>
        </p:spPr>
        <p:txBody>
          <a:bodyPr/>
          <a:lstStyle/>
          <a:p>
            <a:r>
              <a:rPr lang="en-US" dirty="0"/>
              <a:t>Neural network data flow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000329A-353F-DD74-F7DA-C1E27E5623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7147795"/>
              </p:ext>
            </p:extLst>
          </p:nvPr>
        </p:nvGraphicFramePr>
        <p:xfrm>
          <a:off x="3046082" y="4279811"/>
          <a:ext cx="6248400" cy="14151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199792316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87256699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47474231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76067541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65383475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26953136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8024710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97558966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5788550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57187787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0906782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8879851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09008352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08566842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52395195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07784953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7741318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41046231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2948761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45465826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23028879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20162148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4412021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67308967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9405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43182463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274129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03221755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84906043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765273140"/>
                    </a:ext>
                  </a:extLst>
                </a:gridCol>
              </a:tblGrid>
              <a:tr h="471721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3904731"/>
                  </a:ext>
                </a:extLst>
              </a:tr>
              <a:tr h="471721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7088358"/>
                  </a:ext>
                </a:extLst>
              </a:tr>
              <a:tr h="471721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lnL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lnL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5772761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9A791132-165A-4DB3-354E-B3371425D632}"/>
              </a:ext>
            </a:extLst>
          </p:cNvPr>
          <p:cNvSpPr/>
          <p:nvPr/>
        </p:nvSpPr>
        <p:spPr>
          <a:xfrm>
            <a:off x="4818682" y="954208"/>
            <a:ext cx="7083591" cy="2970679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l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9421A3-2A9D-A1C8-0390-954A107BF703}"/>
              </a:ext>
            </a:extLst>
          </p:cNvPr>
          <p:cNvSpPr/>
          <p:nvPr/>
        </p:nvSpPr>
        <p:spPr>
          <a:xfrm>
            <a:off x="3663237" y="4832538"/>
            <a:ext cx="911772" cy="307777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/>
              <a:t>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DABB9B-375A-D2C1-7F51-5EB5F16DE0BC}"/>
              </a:ext>
            </a:extLst>
          </p:cNvPr>
          <p:cNvSpPr/>
          <p:nvPr/>
        </p:nvSpPr>
        <p:spPr>
          <a:xfrm>
            <a:off x="4762096" y="4832539"/>
            <a:ext cx="911772" cy="307777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/>
              <a:t>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6DC40C1-1DBC-1923-F51F-A44D2E29599F}"/>
              </a:ext>
            </a:extLst>
          </p:cNvPr>
          <p:cNvSpPr/>
          <p:nvPr/>
        </p:nvSpPr>
        <p:spPr>
          <a:xfrm>
            <a:off x="6663910" y="4832537"/>
            <a:ext cx="911772" cy="307777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/>
              <a:t>N-1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6A2BBC-8B9C-2006-F735-CCB0C6430435}"/>
              </a:ext>
            </a:extLst>
          </p:cNvPr>
          <p:cNvSpPr/>
          <p:nvPr/>
        </p:nvSpPr>
        <p:spPr>
          <a:xfrm>
            <a:off x="7701095" y="4832536"/>
            <a:ext cx="911772" cy="307777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/>
              <a:t>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7847FE-8082-2E94-28DE-E2059028E9C3}"/>
              </a:ext>
            </a:extLst>
          </p:cNvPr>
          <p:cNvSpPr txBox="1"/>
          <p:nvPr/>
        </p:nvSpPr>
        <p:spPr>
          <a:xfrm>
            <a:off x="5817491" y="4685229"/>
            <a:ext cx="51756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/>
              <a:t>…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37A4900-6F0A-3472-66CB-F370742EF114}"/>
              </a:ext>
            </a:extLst>
          </p:cNvPr>
          <p:cNvCxnSpPr>
            <a:cxnSpLocks/>
          </p:cNvCxnSpPr>
          <p:nvPr/>
        </p:nvCxnSpPr>
        <p:spPr>
          <a:xfrm flipV="1">
            <a:off x="3046086" y="5701436"/>
            <a:ext cx="6528359" cy="236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A9EBC5A-4468-9E6D-005C-58FBC9E1EC1E}"/>
              </a:ext>
            </a:extLst>
          </p:cNvPr>
          <p:cNvSpPr txBox="1"/>
          <p:nvPr/>
        </p:nvSpPr>
        <p:spPr>
          <a:xfrm>
            <a:off x="1774339" y="4399154"/>
            <a:ext cx="12767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DMA read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12DE5A-3CC0-B8B2-5900-64346F667A48}"/>
              </a:ext>
            </a:extLst>
          </p:cNvPr>
          <p:cNvSpPr txBox="1"/>
          <p:nvPr/>
        </p:nvSpPr>
        <p:spPr>
          <a:xfrm>
            <a:off x="1765646" y="5310453"/>
            <a:ext cx="12767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DMA write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8E0429-E542-0245-676D-2DEB4B5BF439}"/>
              </a:ext>
            </a:extLst>
          </p:cNvPr>
          <p:cNvSpPr txBox="1"/>
          <p:nvPr/>
        </p:nvSpPr>
        <p:spPr>
          <a:xfrm>
            <a:off x="1644703" y="4818279"/>
            <a:ext cx="1404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/>
              <a:t>tile_processing</a:t>
            </a:r>
            <a:endParaRPr lang="en-US" sz="14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82DE32-C8E0-1F20-C9DC-3C99143C9E24}"/>
              </a:ext>
            </a:extLst>
          </p:cNvPr>
          <p:cNvSpPr/>
          <p:nvPr/>
        </p:nvSpPr>
        <p:spPr>
          <a:xfrm>
            <a:off x="3227125" y="4363432"/>
            <a:ext cx="349784" cy="334107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/>
              <a:t>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6BA408E-31E5-9DCA-B6AE-C1AB34DA3694}"/>
              </a:ext>
            </a:extLst>
          </p:cNvPr>
          <p:cNvSpPr/>
          <p:nvPr/>
        </p:nvSpPr>
        <p:spPr>
          <a:xfrm>
            <a:off x="4762096" y="5264905"/>
            <a:ext cx="366886" cy="334107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/>
              <a:t>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71954FD-DD49-C08F-C0F1-EA729D56FFCE}"/>
              </a:ext>
            </a:extLst>
          </p:cNvPr>
          <p:cNvSpPr/>
          <p:nvPr/>
        </p:nvSpPr>
        <p:spPr>
          <a:xfrm>
            <a:off x="3663237" y="4363432"/>
            <a:ext cx="349784" cy="334107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/>
              <a:t>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CC04525-79CA-F91C-69D4-30539150F3AB}"/>
              </a:ext>
            </a:extLst>
          </p:cNvPr>
          <p:cNvSpPr/>
          <p:nvPr/>
        </p:nvSpPr>
        <p:spPr>
          <a:xfrm>
            <a:off x="4762096" y="4347308"/>
            <a:ext cx="349784" cy="334107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/>
              <a:t>3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FE9FFA7-BCF6-324F-3DB4-D65762945AE1}"/>
              </a:ext>
            </a:extLst>
          </p:cNvPr>
          <p:cNvSpPr/>
          <p:nvPr/>
        </p:nvSpPr>
        <p:spPr>
          <a:xfrm>
            <a:off x="6672249" y="5282518"/>
            <a:ext cx="366886" cy="334107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"/>
              <a:t>N-2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F9BB805-AE25-14EF-6549-8EC896BEB02B}"/>
              </a:ext>
            </a:extLst>
          </p:cNvPr>
          <p:cNvSpPr/>
          <p:nvPr/>
        </p:nvSpPr>
        <p:spPr>
          <a:xfrm>
            <a:off x="6672249" y="4364921"/>
            <a:ext cx="349784" cy="334107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/>
              <a:t>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0BB3706-3BA2-582F-74AF-B64FF5142643}"/>
              </a:ext>
            </a:extLst>
          </p:cNvPr>
          <p:cNvSpPr/>
          <p:nvPr/>
        </p:nvSpPr>
        <p:spPr>
          <a:xfrm>
            <a:off x="7701095" y="5284631"/>
            <a:ext cx="366886" cy="334107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"/>
              <a:t>N-1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CFC55ED-C558-A769-D721-D24C485B0966}"/>
              </a:ext>
            </a:extLst>
          </p:cNvPr>
          <p:cNvSpPr/>
          <p:nvPr/>
        </p:nvSpPr>
        <p:spPr>
          <a:xfrm>
            <a:off x="8675075" y="5282517"/>
            <a:ext cx="366886" cy="334107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"/>
              <a:t>N</a:t>
            </a:r>
          </a:p>
        </p:txBody>
      </p:sp>
      <p:sp>
        <p:nvSpPr>
          <p:cNvPr id="24" name="Cube 23">
            <a:extLst>
              <a:ext uri="{FF2B5EF4-FFF2-40B4-BE49-F238E27FC236}">
                <a16:creationId xmlns:a16="http://schemas.microsoft.com/office/drawing/2014/main" id="{2A6513F5-6F90-C23B-BE8C-40442DA9DE25}"/>
              </a:ext>
            </a:extLst>
          </p:cNvPr>
          <p:cNvSpPr/>
          <p:nvPr/>
        </p:nvSpPr>
        <p:spPr>
          <a:xfrm>
            <a:off x="5814132" y="1446888"/>
            <a:ext cx="1624716" cy="1888835"/>
          </a:xfrm>
          <a:prstGeom prst="cube">
            <a:avLst>
              <a:gd name="adj" fmla="val 56628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5" name="Cube 24">
            <a:extLst>
              <a:ext uri="{FF2B5EF4-FFF2-40B4-BE49-F238E27FC236}">
                <a16:creationId xmlns:a16="http://schemas.microsoft.com/office/drawing/2014/main" id="{63355249-2415-CAB8-91B3-4250FB986BDE}"/>
              </a:ext>
            </a:extLst>
          </p:cNvPr>
          <p:cNvSpPr/>
          <p:nvPr/>
        </p:nvSpPr>
        <p:spPr>
          <a:xfrm>
            <a:off x="6651917" y="1446893"/>
            <a:ext cx="1584434" cy="1894401"/>
          </a:xfrm>
          <a:prstGeom prst="cube">
            <a:avLst>
              <a:gd name="adj" fmla="val 56628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6" name="Cube 25">
            <a:extLst>
              <a:ext uri="{FF2B5EF4-FFF2-40B4-BE49-F238E27FC236}">
                <a16:creationId xmlns:a16="http://schemas.microsoft.com/office/drawing/2014/main" id="{CD6BE931-99BE-4FBB-8361-AB299B8F154E}"/>
              </a:ext>
            </a:extLst>
          </p:cNvPr>
          <p:cNvSpPr/>
          <p:nvPr/>
        </p:nvSpPr>
        <p:spPr>
          <a:xfrm>
            <a:off x="9293667" y="1468729"/>
            <a:ext cx="1321997" cy="1630816"/>
          </a:xfrm>
          <a:prstGeom prst="cube">
            <a:avLst>
              <a:gd name="adj" fmla="val 43732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7" name="Left Brace 26">
            <a:extLst>
              <a:ext uri="{FF2B5EF4-FFF2-40B4-BE49-F238E27FC236}">
                <a16:creationId xmlns:a16="http://schemas.microsoft.com/office/drawing/2014/main" id="{25DAD18E-3ECA-88B3-5776-F8567CA8D852}"/>
              </a:ext>
            </a:extLst>
          </p:cNvPr>
          <p:cNvSpPr/>
          <p:nvPr/>
        </p:nvSpPr>
        <p:spPr>
          <a:xfrm>
            <a:off x="5593287" y="2401814"/>
            <a:ext cx="131468" cy="941006"/>
          </a:xfrm>
          <a:prstGeom prst="lef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0012632-B8F8-6172-0AA8-8B6071F0877A}"/>
              </a:ext>
            </a:extLst>
          </p:cNvPr>
          <p:cNvSpPr txBox="1"/>
          <p:nvPr/>
        </p:nvSpPr>
        <p:spPr>
          <a:xfrm rot="16200000">
            <a:off x="4602811" y="2601852"/>
            <a:ext cx="11499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/>
              <a:t>tile height + 2</a:t>
            </a:r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id="{E6FDDA02-24B1-1194-935C-74EB3ABE4186}"/>
              </a:ext>
            </a:extLst>
          </p:cNvPr>
          <p:cNvSpPr/>
          <p:nvPr/>
        </p:nvSpPr>
        <p:spPr>
          <a:xfrm>
            <a:off x="9153283" y="2007685"/>
            <a:ext cx="140383" cy="1077013"/>
          </a:xfrm>
          <a:prstGeom prst="lef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50712D0-B41B-21E1-65A5-A62AD9E342D0}"/>
              </a:ext>
            </a:extLst>
          </p:cNvPr>
          <p:cNvSpPr txBox="1"/>
          <p:nvPr/>
        </p:nvSpPr>
        <p:spPr>
          <a:xfrm rot="16200000">
            <a:off x="8537144" y="2308752"/>
            <a:ext cx="8483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/>
              <a:t>tile height</a:t>
            </a:r>
          </a:p>
        </p:txBody>
      </p:sp>
      <p:sp>
        <p:nvSpPr>
          <p:cNvPr id="31" name="Left Brace 30">
            <a:extLst>
              <a:ext uri="{FF2B5EF4-FFF2-40B4-BE49-F238E27FC236}">
                <a16:creationId xmlns:a16="http://schemas.microsoft.com/office/drawing/2014/main" id="{5D613D28-F376-DDEA-C0C3-D0E849CE7973}"/>
              </a:ext>
            </a:extLst>
          </p:cNvPr>
          <p:cNvSpPr/>
          <p:nvPr/>
        </p:nvSpPr>
        <p:spPr>
          <a:xfrm rot="2658169">
            <a:off x="6017404" y="1188698"/>
            <a:ext cx="127893" cy="948362"/>
          </a:xfrm>
          <a:prstGeom prst="lef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5F0EF90-0217-31F0-D1B6-335CAF315154}"/>
              </a:ext>
            </a:extLst>
          </p:cNvPr>
          <p:cNvSpPr txBox="1"/>
          <p:nvPr/>
        </p:nvSpPr>
        <p:spPr>
          <a:xfrm rot="18817026">
            <a:off x="5323254" y="1513962"/>
            <a:ext cx="10626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input channels</a:t>
            </a:r>
          </a:p>
        </p:txBody>
      </p:sp>
      <p:sp>
        <p:nvSpPr>
          <p:cNvPr id="33" name="Cube 32">
            <a:extLst>
              <a:ext uri="{FF2B5EF4-FFF2-40B4-BE49-F238E27FC236}">
                <a16:creationId xmlns:a16="http://schemas.microsoft.com/office/drawing/2014/main" id="{D711CDB8-BE9F-B46E-DFD8-50C03CE14449}"/>
              </a:ext>
            </a:extLst>
          </p:cNvPr>
          <p:cNvSpPr/>
          <p:nvPr/>
        </p:nvSpPr>
        <p:spPr>
          <a:xfrm>
            <a:off x="10083701" y="1468729"/>
            <a:ext cx="1321997" cy="1630816"/>
          </a:xfrm>
          <a:prstGeom prst="cube">
            <a:avLst>
              <a:gd name="adj" fmla="val 43732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4" name="Left Brace 33">
            <a:extLst>
              <a:ext uri="{FF2B5EF4-FFF2-40B4-BE49-F238E27FC236}">
                <a16:creationId xmlns:a16="http://schemas.microsoft.com/office/drawing/2014/main" id="{0BBE5D14-8599-0063-2DCC-59D7E0E8F4E0}"/>
              </a:ext>
            </a:extLst>
          </p:cNvPr>
          <p:cNvSpPr/>
          <p:nvPr/>
        </p:nvSpPr>
        <p:spPr>
          <a:xfrm rot="2658169">
            <a:off x="9492577" y="1289955"/>
            <a:ext cx="82762" cy="772885"/>
          </a:xfrm>
          <a:prstGeom prst="lef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0920400-39CD-83E5-6CA0-FC126A0EE854}"/>
              </a:ext>
            </a:extLst>
          </p:cNvPr>
          <p:cNvSpPr txBox="1"/>
          <p:nvPr/>
        </p:nvSpPr>
        <p:spPr>
          <a:xfrm rot="18817026">
            <a:off x="8819559" y="1406983"/>
            <a:ext cx="11829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/>
              <a:t>output channels</a:t>
            </a:r>
          </a:p>
        </p:txBody>
      </p:sp>
      <p:sp>
        <p:nvSpPr>
          <p:cNvPr id="36" name="Left Brace 35">
            <a:extLst>
              <a:ext uri="{FF2B5EF4-FFF2-40B4-BE49-F238E27FC236}">
                <a16:creationId xmlns:a16="http://schemas.microsoft.com/office/drawing/2014/main" id="{D7F515AF-C00F-AF78-BEF4-ED6D781DCF97}"/>
              </a:ext>
            </a:extLst>
          </p:cNvPr>
          <p:cNvSpPr/>
          <p:nvPr/>
        </p:nvSpPr>
        <p:spPr>
          <a:xfrm rot="16200000">
            <a:off x="10023083" y="2424398"/>
            <a:ext cx="92495" cy="1548699"/>
          </a:xfrm>
          <a:prstGeom prst="lef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Left Brace 37">
            <a:extLst>
              <a:ext uri="{FF2B5EF4-FFF2-40B4-BE49-F238E27FC236}">
                <a16:creationId xmlns:a16="http://schemas.microsoft.com/office/drawing/2014/main" id="{F7186E90-9599-5BEF-FA90-234A56680D1D}"/>
              </a:ext>
            </a:extLst>
          </p:cNvPr>
          <p:cNvSpPr/>
          <p:nvPr/>
        </p:nvSpPr>
        <p:spPr>
          <a:xfrm rot="16200000">
            <a:off x="6585925" y="2591496"/>
            <a:ext cx="108823" cy="1652406"/>
          </a:xfrm>
          <a:prstGeom prst="lef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97B7A55-A087-4092-7AB7-9293A5678F9D}"/>
              </a:ext>
            </a:extLst>
          </p:cNvPr>
          <p:cNvSpPr/>
          <p:nvPr/>
        </p:nvSpPr>
        <p:spPr>
          <a:xfrm>
            <a:off x="228275" y="981093"/>
            <a:ext cx="4351485" cy="2937333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l"/>
            <a:endParaRPr lang="en-US" sz="1400"/>
          </a:p>
        </p:txBody>
      </p:sp>
      <p:sp>
        <p:nvSpPr>
          <p:cNvPr id="49" name="Cube 48">
            <a:extLst>
              <a:ext uri="{FF2B5EF4-FFF2-40B4-BE49-F238E27FC236}">
                <a16:creationId xmlns:a16="http://schemas.microsoft.com/office/drawing/2014/main" id="{DF66ADA1-BC7B-214B-84FE-18437F9CCE0F}"/>
              </a:ext>
            </a:extLst>
          </p:cNvPr>
          <p:cNvSpPr/>
          <p:nvPr/>
        </p:nvSpPr>
        <p:spPr>
          <a:xfrm>
            <a:off x="465997" y="1745929"/>
            <a:ext cx="1730849" cy="1160799"/>
          </a:xfrm>
          <a:prstGeom prst="cube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l"/>
            <a:endParaRPr lang="en-US"/>
          </a:p>
        </p:txBody>
      </p:sp>
      <p:sp>
        <p:nvSpPr>
          <p:cNvPr id="50" name="Cube 49">
            <a:extLst>
              <a:ext uri="{FF2B5EF4-FFF2-40B4-BE49-F238E27FC236}">
                <a16:creationId xmlns:a16="http://schemas.microsoft.com/office/drawing/2014/main" id="{6A98B5EF-3717-00AA-8D17-9D8C6F2C17A5}"/>
              </a:ext>
            </a:extLst>
          </p:cNvPr>
          <p:cNvSpPr/>
          <p:nvPr/>
        </p:nvSpPr>
        <p:spPr>
          <a:xfrm>
            <a:off x="2408484" y="1725471"/>
            <a:ext cx="1730849" cy="1160799"/>
          </a:xfrm>
          <a:prstGeom prst="cube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l"/>
            <a:endParaRPr lang="en-US"/>
          </a:p>
        </p:txBody>
      </p:sp>
      <p:sp>
        <p:nvSpPr>
          <p:cNvPr id="51" name="Cube 50">
            <a:extLst>
              <a:ext uri="{FF2B5EF4-FFF2-40B4-BE49-F238E27FC236}">
                <a16:creationId xmlns:a16="http://schemas.microsoft.com/office/drawing/2014/main" id="{974E6298-C841-F0B9-6348-2A20C3E1CAD4}"/>
              </a:ext>
            </a:extLst>
          </p:cNvPr>
          <p:cNvSpPr/>
          <p:nvPr/>
        </p:nvSpPr>
        <p:spPr>
          <a:xfrm>
            <a:off x="709737" y="2218892"/>
            <a:ext cx="322904" cy="405408"/>
          </a:xfrm>
          <a:prstGeom prst="cube">
            <a:avLst>
              <a:gd name="adj" fmla="val 56628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52" name="Cube 51">
            <a:extLst>
              <a:ext uri="{FF2B5EF4-FFF2-40B4-BE49-F238E27FC236}">
                <a16:creationId xmlns:a16="http://schemas.microsoft.com/office/drawing/2014/main" id="{0CB697FB-65D2-41C9-E5AA-BC54EDF2B5F1}"/>
              </a:ext>
            </a:extLst>
          </p:cNvPr>
          <p:cNvSpPr/>
          <p:nvPr/>
        </p:nvSpPr>
        <p:spPr>
          <a:xfrm>
            <a:off x="2873594" y="2218892"/>
            <a:ext cx="312828" cy="461846"/>
          </a:xfrm>
          <a:prstGeom prst="cube">
            <a:avLst>
              <a:gd name="adj" fmla="val 43732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BD8C72A-FD5D-9385-6681-859045B99EB6}"/>
              </a:ext>
            </a:extLst>
          </p:cNvPr>
          <p:cNvSpPr txBox="1"/>
          <p:nvPr/>
        </p:nvSpPr>
        <p:spPr>
          <a:xfrm>
            <a:off x="423216" y="2906728"/>
            <a:ext cx="1584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Input featuremap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7694859-49D2-EDAD-BFA9-80C9289280A9}"/>
              </a:ext>
            </a:extLst>
          </p:cNvPr>
          <p:cNvSpPr txBox="1"/>
          <p:nvPr/>
        </p:nvSpPr>
        <p:spPr>
          <a:xfrm>
            <a:off x="2321778" y="2911894"/>
            <a:ext cx="1584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output featuremap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783CE44-E8D0-12E5-A95A-0E77C7F26719}"/>
              </a:ext>
            </a:extLst>
          </p:cNvPr>
          <p:cNvSpPr txBox="1"/>
          <p:nvPr/>
        </p:nvSpPr>
        <p:spPr>
          <a:xfrm>
            <a:off x="5878945" y="3647893"/>
            <a:ext cx="1584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input </a:t>
            </a:r>
            <a:r>
              <a:rPr lang="en-US" sz="1200" err="1"/>
              <a:t>blockbuffer</a:t>
            </a:r>
            <a:endParaRPr lang="en-US" sz="120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806A7FA-898A-3817-7D9B-ADC244D43AB1}"/>
              </a:ext>
            </a:extLst>
          </p:cNvPr>
          <p:cNvSpPr txBox="1"/>
          <p:nvPr/>
        </p:nvSpPr>
        <p:spPr>
          <a:xfrm>
            <a:off x="9411019" y="3629387"/>
            <a:ext cx="1584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output </a:t>
            </a:r>
            <a:r>
              <a:rPr lang="en-US" sz="1200" err="1"/>
              <a:t>blockbuffer</a:t>
            </a:r>
            <a:endParaRPr lang="en-US" sz="120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701DEBA-D2A7-4782-F50B-C1575D576855}"/>
              </a:ext>
            </a:extLst>
          </p:cNvPr>
          <p:cNvSpPr txBox="1"/>
          <p:nvPr/>
        </p:nvSpPr>
        <p:spPr>
          <a:xfrm>
            <a:off x="4826667" y="991053"/>
            <a:ext cx="14835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L1 Memory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EC75FEE-26D1-B0D5-F9FE-33B33FC389C8}"/>
              </a:ext>
            </a:extLst>
          </p:cNvPr>
          <p:cNvSpPr txBox="1"/>
          <p:nvPr/>
        </p:nvSpPr>
        <p:spPr>
          <a:xfrm>
            <a:off x="176377" y="979374"/>
            <a:ext cx="23479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L2/L3 memory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D1585BA9-EB29-F809-9FB0-95A741945954}"/>
              </a:ext>
            </a:extLst>
          </p:cNvPr>
          <p:cNvGrpSpPr/>
          <p:nvPr/>
        </p:nvGrpSpPr>
        <p:grpSpPr>
          <a:xfrm>
            <a:off x="898638" y="2471144"/>
            <a:ext cx="6117021" cy="2202033"/>
            <a:chOff x="898634" y="3011214"/>
            <a:chExt cx="6117021" cy="2202033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C4CD1DA7-4053-6E07-D08A-BC5000A81D64}"/>
                </a:ext>
              </a:extLst>
            </p:cNvPr>
            <p:cNvSpPr/>
            <p:nvPr/>
          </p:nvSpPr>
          <p:spPr>
            <a:xfrm>
              <a:off x="898634" y="3011214"/>
              <a:ext cx="6117021" cy="383038"/>
            </a:xfrm>
            <a:custGeom>
              <a:avLst/>
              <a:gdLst>
                <a:gd name="connsiteX0" fmla="*/ 0 w 6117021"/>
                <a:gd name="connsiteY0" fmla="*/ 0 h 383038"/>
                <a:gd name="connsiteX1" fmla="*/ 2175642 w 6117021"/>
                <a:gd name="connsiteY1" fmla="*/ 370489 h 383038"/>
                <a:gd name="connsiteX2" fmla="*/ 6117021 w 6117021"/>
                <a:gd name="connsiteY2" fmla="*/ 260131 h 383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17021" h="383038">
                  <a:moveTo>
                    <a:pt x="0" y="0"/>
                  </a:moveTo>
                  <a:cubicBezTo>
                    <a:pt x="578069" y="163567"/>
                    <a:pt x="1156139" y="327134"/>
                    <a:pt x="2175642" y="370489"/>
                  </a:cubicBezTo>
                  <a:cubicBezTo>
                    <a:pt x="3195145" y="413844"/>
                    <a:pt x="4656083" y="336987"/>
                    <a:pt x="6117021" y="260131"/>
                  </a:cubicBezTo>
                </a:path>
              </a:pathLst>
            </a:custGeom>
            <a:ln w="762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174662D8-AC61-20E0-5C66-B6BF93560A5B}"/>
                </a:ext>
              </a:extLst>
            </p:cNvPr>
            <p:cNvSpPr/>
            <p:nvPr/>
          </p:nvSpPr>
          <p:spPr>
            <a:xfrm>
              <a:off x="4762096" y="4879140"/>
              <a:ext cx="349784" cy="334107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en-US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BC20144C-10FD-6CD8-1755-2CC983A8EB10}"/>
              </a:ext>
            </a:extLst>
          </p:cNvPr>
          <p:cNvGrpSpPr/>
          <p:nvPr/>
        </p:nvGrpSpPr>
        <p:grpSpPr>
          <a:xfrm>
            <a:off x="4756357" y="1408998"/>
            <a:ext cx="5893194" cy="3723077"/>
            <a:chOff x="4756357" y="1949068"/>
            <a:chExt cx="5893194" cy="3723077"/>
          </a:xfrm>
        </p:grpSpPr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86799674-28BF-AAFF-58E8-19CD1D7CEEF4}"/>
                </a:ext>
              </a:extLst>
            </p:cNvPr>
            <p:cNvSpPr/>
            <p:nvPr/>
          </p:nvSpPr>
          <p:spPr>
            <a:xfrm rot="699525" flipV="1">
              <a:off x="6900409" y="1949068"/>
              <a:ext cx="3749142" cy="434458"/>
            </a:xfrm>
            <a:custGeom>
              <a:avLst/>
              <a:gdLst>
                <a:gd name="connsiteX0" fmla="*/ 0 w 6117021"/>
                <a:gd name="connsiteY0" fmla="*/ 0 h 383038"/>
                <a:gd name="connsiteX1" fmla="*/ 2175642 w 6117021"/>
                <a:gd name="connsiteY1" fmla="*/ 370489 h 383038"/>
                <a:gd name="connsiteX2" fmla="*/ 6117021 w 6117021"/>
                <a:gd name="connsiteY2" fmla="*/ 260131 h 383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17021" h="383038">
                  <a:moveTo>
                    <a:pt x="0" y="0"/>
                  </a:moveTo>
                  <a:cubicBezTo>
                    <a:pt x="578069" y="163567"/>
                    <a:pt x="1156139" y="327134"/>
                    <a:pt x="2175642" y="370489"/>
                  </a:cubicBezTo>
                  <a:cubicBezTo>
                    <a:pt x="3195145" y="413844"/>
                    <a:pt x="4656083" y="336987"/>
                    <a:pt x="6117021" y="260131"/>
                  </a:cubicBezTo>
                </a:path>
              </a:pathLst>
            </a:custGeom>
            <a:ln w="76200">
              <a:solidFill>
                <a:schemeClr val="accent3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953E7C76-6618-4F83-02D2-0A54E64DD656}"/>
                </a:ext>
              </a:extLst>
            </p:cNvPr>
            <p:cNvSpPr/>
            <p:nvPr/>
          </p:nvSpPr>
          <p:spPr>
            <a:xfrm>
              <a:off x="4756357" y="5338038"/>
              <a:ext cx="911771" cy="334107"/>
            </a:xfrm>
            <a:prstGeom prst="rect">
              <a:avLst/>
            </a:prstGeom>
            <a:noFill/>
            <a:ln w="571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en-US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9F7958BF-C842-8BA3-25F9-C274B4D27439}"/>
              </a:ext>
            </a:extLst>
          </p:cNvPr>
          <p:cNvGrpSpPr/>
          <p:nvPr/>
        </p:nvGrpSpPr>
        <p:grpSpPr>
          <a:xfrm>
            <a:off x="3186424" y="2334757"/>
            <a:ext cx="6470423" cy="3246112"/>
            <a:chOff x="3186420" y="2874831"/>
            <a:chExt cx="6470423" cy="3246112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4B819220-B239-57D6-5CE5-3FBA88601BB4}"/>
                </a:ext>
              </a:extLst>
            </p:cNvPr>
            <p:cNvSpPr/>
            <p:nvPr/>
          </p:nvSpPr>
          <p:spPr>
            <a:xfrm flipH="1" flipV="1">
              <a:off x="3186420" y="2874831"/>
              <a:ext cx="6470423" cy="185045"/>
            </a:xfrm>
            <a:custGeom>
              <a:avLst/>
              <a:gdLst>
                <a:gd name="connsiteX0" fmla="*/ 0 w 6117021"/>
                <a:gd name="connsiteY0" fmla="*/ 0 h 383038"/>
                <a:gd name="connsiteX1" fmla="*/ 2175642 w 6117021"/>
                <a:gd name="connsiteY1" fmla="*/ 370489 h 383038"/>
                <a:gd name="connsiteX2" fmla="*/ 6117021 w 6117021"/>
                <a:gd name="connsiteY2" fmla="*/ 260131 h 383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17021" h="383038">
                  <a:moveTo>
                    <a:pt x="0" y="0"/>
                  </a:moveTo>
                  <a:cubicBezTo>
                    <a:pt x="578069" y="163567"/>
                    <a:pt x="1156139" y="327134"/>
                    <a:pt x="2175642" y="370489"/>
                  </a:cubicBezTo>
                  <a:cubicBezTo>
                    <a:pt x="3195145" y="413844"/>
                    <a:pt x="4656083" y="336987"/>
                    <a:pt x="6117021" y="260131"/>
                  </a:cubicBezTo>
                </a:path>
              </a:pathLst>
            </a:custGeom>
            <a:ln w="76200">
              <a:solidFill>
                <a:srgbClr val="0070C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92F83944-FA6A-072E-FE5E-E866CAB4BEB9}"/>
                </a:ext>
              </a:extLst>
            </p:cNvPr>
            <p:cNvSpPr/>
            <p:nvPr/>
          </p:nvSpPr>
          <p:spPr>
            <a:xfrm>
              <a:off x="4756357" y="5786836"/>
              <a:ext cx="366887" cy="334107"/>
            </a:xfrm>
            <a:prstGeom prst="rect">
              <a:avLst/>
            </a:pr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en-US"/>
            </a:p>
          </p:txBody>
        </p:sp>
      </p:grp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51CAFEED-6EF0-219B-D84A-1C5D4BD23F09}"/>
              </a:ext>
            </a:extLst>
          </p:cNvPr>
          <p:cNvCxnSpPr>
            <a:cxnSpLocks/>
          </p:cNvCxnSpPr>
          <p:nvPr/>
        </p:nvCxnSpPr>
        <p:spPr>
          <a:xfrm flipH="1" flipV="1">
            <a:off x="3042387" y="4279811"/>
            <a:ext cx="8693" cy="14216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34251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566"/>
    </mc:Choice>
    <mc:Fallback xmlns="">
      <p:transition spd="slow" advTm="175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B3C9B-06FC-6490-FE41-04E0673C2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PSS performance network layer test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694AE-BAEE-4BDD-7AE6-8A61361062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8055864" cy="4351338"/>
          </a:xfrm>
        </p:spPr>
        <p:txBody>
          <a:bodyPr/>
          <a:lstStyle/>
          <a:p>
            <a:r>
              <a:rPr lang="en-US" dirty="0"/>
              <a:t>Network layer tests are defined based the most common NN</a:t>
            </a:r>
          </a:p>
          <a:p>
            <a:r>
              <a:rPr lang="en-US" dirty="0"/>
              <a:t>The compute part is represented by a single or few layers of the NN (Conv + </a:t>
            </a:r>
            <a:r>
              <a:rPr lang="en-US" dirty="0" err="1"/>
              <a:t>Relu</a:t>
            </a:r>
            <a:r>
              <a:rPr lang="en-US" dirty="0"/>
              <a:t>)</a:t>
            </a:r>
          </a:p>
          <a:p>
            <a:r>
              <a:rPr lang="en-US" dirty="0"/>
              <a:t>The results of the layer (feature maps) are compared for functional correctness with golden model results</a:t>
            </a:r>
          </a:p>
          <a:p>
            <a:r>
              <a:rPr lang="en-US" dirty="0"/>
              <a:t>The performance are measured in terms of cycles and compared with KPI that depends on layer time budget and configuration</a:t>
            </a:r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E5DAA802-DC47-7D03-62C5-2712C1FD839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9379355" y="69976"/>
            <a:ext cx="2812645" cy="580961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58005F4-BA0E-FE5F-1F5D-53F62E133CC2}"/>
              </a:ext>
            </a:extLst>
          </p:cNvPr>
          <p:cNvSpPr/>
          <p:nvPr/>
        </p:nvSpPr>
        <p:spPr>
          <a:xfrm>
            <a:off x="9034272" y="978409"/>
            <a:ext cx="3017520" cy="1362454"/>
          </a:xfrm>
          <a:prstGeom prst="roundRect">
            <a:avLst/>
          </a:prstGeom>
          <a:noFill/>
          <a:ln w="41275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280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913"/>
    </mc:Choice>
    <mc:Fallback xmlns="">
      <p:transition spd="slow" advTm="108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ANDIN_ASSET_PICTURE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6|4.9|3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1|7.9|39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ANDIN_ASSET_PICTURE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ANDIN_ASSET_PICTURE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ANDIN_ASSET_PICTURE" val="TRU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3|41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2.7|22.1|23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c33c9f88-1eb7-4099-9700-16013fd9e8aa}" enabled="0" method="" siteId="{c33c9f88-1eb7-4099-9700-16013fd9e8a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4124</TotalTime>
  <Words>722</Words>
  <Application>Microsoft Office PowerPoint</Application>
  <PresentationFormat>Widescreen</PresentationFormat>
  <Paragraphs>156</Paragraphs>
  <Slides>16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Aptos</vt:lpstr>
      <vt:lpstr>Arial</vt:lpstr>
      <vt:lpstr>Calibri</vt:lpstr>
      <vt:lpstr>Calibri Light</vt:lpstr>
      <vt:lpstr>Cambria Math</vt:lpstr>
      <vt:lpstr>Times New Roman</vt:lpstr>
      <vt:lpstr>Office Theme</vt:lpstr>
      <vt:lpstr>Performance verification for AI Heterogenous Multicore Systems using Portable Stimuli Standard</vt:lpstr>
      <vt:lpstr>Agenda</vt:lpstr>
      <vt:lpstr>PowerPoint Presentation</vt:lpstr>
      <vt:lpstr>Heterogenous AI Multicore System</vt:lpstr>
      <vt:lpstr>AI performance verification challenge</vt:lpstr>
      <vt:lpstr>Verification environment reusability requirements</vt:lpstr>
      <vt:lpstr>Neural Network concept</vt:lpstr>
      <vt:lpstr>Neural network data flow</vt:lpstr>
      <vt:lpstr>PSS performance network layer test </vt:lpstr>
      <vt:lpstr>PSS model implementation – base actions</vt:lpstr>
      <vt:lpstr>PSS model implementation – scenario </vt:lpstr>
      <vt:lpstr>PSS Generated Solutions</vt:lpstr>
      <vt:lpstr>Cost function</vt:lpstr>
      <vt:lpstr>Results</vt:lpstr>
      <vt:lpstr>Conclusion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Hough,Mackenzie C</dc:creator>
  <cp:lastModifiedBy>Pietro Locci</cp:lastModifiedBy>
  <cp:revision>11</cp:revision>
  <dcterms:created xsi:type="dcterms:W3CDTF">2021-01-27T14:15:57Z</dcterms:created>
  <dcterms:modified xsi:type="dcterms:W3CDTF">2025-02-03T18:57:29Z</dcterms:modified>
</cp:coreProperties>
</file>