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"/>
  </p:notesMasterIdLst>
  <p:sldIdLst>
    <p:sldId id="257" r:id="rId2"/>
  </p:sldIdLst>
  <p:sldSz cx="9144000" cy="1293018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67194-F343-45D6-B327-0CEC762EF6EA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7579-18D2-4397-BD20-ECDD0BA8A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41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122"/>
            <a:ext cx="7772400" cy="45016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791343"/>
            <a:ext cx="6858000" cy="31218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8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88413"/>
            <a:ext cx="1971675" cy="1095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88413"/>
            <a:ext cx="5800725" cy="1095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phone&#10;&#10;Description automatically generated">
            <a:extLst>
              <a:ext uri="{FF2B5EF4-FFF2-40B4-BE49-F238E27FC236}">
                <a16:creationId xmlns:a16="http://schemas.microsoft.com/office/drawing/2014/main" id="{E61C129C-DE11-32E4-F83D-963701630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"/>
            <a:ext cx="9144000" cy="129275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8450" y="2165350"/>
            <a:ext cx="4064000" cy="25527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EDA129-5C22-C708-EE54-84340FF2D2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1225" y="2165350"/>
            <a:ext cx="4064000" cy="25527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36CE6-7874-FF86-B108-6246B65640D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2100" y="5410200"/>
            <a:ext cx="4064000" cy="25527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8934ED-3C82-6B07-6398-9EB4DAB0C3C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14875" y="5410200"/>
            <a:ext cx="4064000" cy="25527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4116BD-2F73-945A-7359-5FB9D9DC54D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98450" y="8697285"/>
            <a:ext cx="4064000" cy="25527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8D3C9A-B814-3C00-D4EC-1B087A4024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21225" y="8697285"/>
            <a:ext cx="4064000" cy="25527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C6A157-8648-6745-F67A-8CA3B5AEF56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92099" y="12033250"/>
            <a:ext cx="8493125" cy="609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C8AEE-4D82-7071-84F5-927EFCB2C60C}"/>
              </a:ext>
            </a:extLst>
          </p:cNvPr>
          <p:cNvSpPr/>
          <p:nvPr userDrawn="1"/>
        </p:nvSpPr>
        <p:spPr>
          <a:xfrm>
            <a:off x="2566485" y="287339"/>
            <a:ext cx="3866066" cy="1281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DD5BCC-5F79-4B77-8CCC-3C8720F88CB4}"/>
              </a:ext>
            </a:extLst>
          </p:cNvPr>
          <p:cNvSpPr/>
          <p:nvPr userDrawn="1"/>
        </p:nvSpPr>
        <p:spPr>
          <a:xfrm>
            <a:off x="1023435" y="1880963"/>
            <a:ext cx="2799265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72105-C3A3-2BE2-6DF4-F370A3C9A38D}"/>
              </a:ext>
            </a:extLst>
          </p:cNvPr>
          <p:cNvSpPr/>
          <p:nvPr userDrawn="1"/>
        </p:nvSpPr>
        <p:spPr>
          <a:xfrm>
            <a:off x="5308600" y="1880962"/>
            <a:ext cx="2799265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C7FA0D-C12B-AA30-DEF8-9411B8465B15}"/>
              </a:ext>
            </a:extLst>
          </p:cNvPr>
          <p:cNvSpPr/>
          <p:nvPr userDrawn="1"/>
        </p:nvSpPr>
        <p:spPr>
          <a:xfrm>
            <a:off x="999623" y="5182962"/>
            <a:ext cx="2799265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51B762-833A-160E-C43C-8B122C532362}"/>
              </a:ext>
            </a:extLst>
          </p:cNvPr>
          <p:cNvSpPr/>
          <p:nvPr userDrawn="1"/>
        </p:nvSpPr>
        <p:spPr>
          <a:xfrm>
            <a:off x="5284788" y="5182961"/>
            <a:ext cx="2799265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54C90-A9ED-9C29-F784-6C31B88DFB1B}"/>
              </a:ext>
            </a:extLst>
          </p:cNvPr>
          <p:cNvSpPr/>
          <p:nvPr userDrawn="1"/>
        </p:nvSpPr>
        <p:spPr>
          <a:xfrm>
            <a:off x="1152023" y="8437335"/>
            <a:ext cx="2799265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47494E-4DE0-B7EF-058C-83FC53AE031D}"/>
              </a:ext>
            </a:extLst>
          </p:cNvPr>
          <p:cNvSpPr/>
          <p:nvPr userDrawn="1"/>
        </p:nvSpPr>
        <p:spPr>
          <a:xfrm>
            <a:off x="5437188" y="8437334"/>
            <a:ext cx="2799265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6A082-64E5-E2E4-935A-24A9AB399140}"/>
              </a:ext>
            </a:extLst>
          </p:cNvPr>
          <p:cNvSpPr/>
          <p:nvPr userDrawn="1"/>
        </p:nvSpPr>
        <p:spPr>
          <a:xfrm>
            <a:off x="1304423" y="11721245"/>
            <a:ext cx="6099677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223572"/>
            <a:ext cx="7886700" cy="53785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653053"/>
            <a:ext cx="7886700" cy="28284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4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42064"/>
            <a:ext cx="3886200" cy="8204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42064"/>
            <a:ext cx="3886200" cy="8204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8415"/>
            <a:ext cx="7886700" cy="2499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169693"/>
            <a:ext cx="3868340" cy="15534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723110"/>
            <a:ext cx="3868340" cy="6946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3169693"/>
            <a:ext cx="3887391" cy="15534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723110"/>
            <a:ext cx="3887391" cy="6946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9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2012"/>
            <a:ext cx="2949178" cy="30170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61711"/>
            <a:ext cx="4629150" cy="918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79056"/>
            <a:ext cx="2949178" cy="71864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2012"/>
            <a:ext cx="2949178" cy="30170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61711"/>
            <a:ext cx="4629150" cy="91888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79056"/>
            <a:ext cx="2949178" cy="71864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8415"/>
            <a:ext cx="7886700" cy="2499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42064"/>
            <a:ext cx="7886700" cy="820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984371"/>
            <a:ext cx="2057400" cy="68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94BE-58F4-4D99-BDDF-E5193C34DC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984371"/>
            <a:ext cx="3086100" cy="68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984371"/>
            <a:ext cx="2057400" cy="68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FAD3-E928-4319-807E-D56EC25F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716181-55AD-B067-5344-AC3069722CAD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 smtClean="0"/>
              <a:t>Samsung Electronics Co., LTD., Yongin-si, Korea</a:t>
            </a:r>
          </a:p>
          <a:p>
            <a:r>
              <a:rPr lang="en-US" dirty="0" smtClean="0"/>
              <a:t>Contact Info : ky12.shim@samsung.com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C58915-F9F6-E430-1F50-DA3A9E8ADD21}"/>
              </a:ext>
            </a:extLst>
          </p:cNvPr>
          <p:cNvSpPr txBox="1">
            <a:spLocks/>
          </p:cNvSpPr>
          <p:nvPr/>
        </p:nvSpPr>
        <p:spPr>
          <a:xfrm>
            <a:off x="2559051" y="1031194"/>
            <a:ext cx="3847480" cy="609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Kiyoon</a:t>
            </a:r>
            <a:r>
              <a:rPr lang="en-US" dirty="0" smtClean="0"/>
              <a:t> Shim, </a:t>
            </a:r>
            <a:r>
              <a:rPr lang="en-US" dirty="0" err="1" smtClean="0"/>
              <a:t>Seungsik</a:t>
            </a:r>
            <a:r>
              <a:rPr lang="en-US" dirty="0" smtClean="0"/>
              <a:t> </a:t>
            </a:r>
            <a:r>
              <a:rPr lang="en-US" dirty="0" err="1" smtClean="0"/>
              <a:t>Eom</a:t>
            </a:r>
            <a:r>
              <a:rPr lang="en-US" dirty="0" smtClean="0"/>
              <a:t>, </a:t>
            </a:r>
            <a:r>
              <a:rPr lang="en-US" dirty="0" err="1" smtClean="0"/>
              <a:t>Beomseok</a:t>
            </a:r>
            <a:r>
              <a:rPr lang="en-US" dirty="0" smtClean="0"/>
              <a:t> Kang, </a:t>
            </a:r>
            <a:r>
              <a:rPr lang="en-US" dirty="0" err="1" smtClean="0"/>
              <a:t>Jaechul</a:t>
            </a:r>
            <a:r>
              <a:rPr lang="en-US" dirty="0" smtClean="0"/>
              <a:t> Park, </a:t>
            </a:r>
            <a:r>
              <a:rPr lang="en-US" dirty="0" err="1" smtClean="0"/>
              <a:t>Kyubeum</a:t>
            </a:r>
            <a:r>
              <a:rPr lang="en-US" dirty="0" smtClean="0"/>
              <a:t> Lee, </a:t>
            </a:r>
            <a:r>
              <a:rPr lang="en-US" dirty="0" err="1" smtClean="0"/>
              <a:t>Youngjin</a:t>
            </a:r>
            <a:r>
              <a:rPr lang="en-US" dirty="0" smtClean="0"/>
              <a:t> Chung, </a:t>
            </a:r>
            <a:r>
              <a:rPr lang="en-US" dirty="0" err="1" smtClean="0"/>
              <a:t>Hyogyuem</a:t>
            </a:r>
            <a:r>
              <a:rPr lang="en-US" dirty="0" smtClean="0"/>
              <a:t> </a:t>
            </a:r>
            <a:r>
              <a:rPr lang="en-US" dirty="0" err="1" smtClean="0"/>
              <a:t>Rhew</a:t>
            </a:r>
            <a:endParaRPr lang="en-US" dirty="0"/>
          </a:p>
          <a:p>
            <a:r>
              <a:rPr lang="en-US" dirty="0" smtClean="0"/>
              <a:t>Samsung Electronics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1350E1-EF0C-5F42-9E18-ED33B9CD554D}"/>
              </a:ext>
            </a:extLst>
          </p:cNvPr>
          <p:cNvSpPr txBox="1">
            <a:spLocks/>
          </p:cNvSpPr>
          <p:nvPr/>
        </p:nvSpPr>
        <p:spPr>
          <a:xfrm>
            <a:off x="2009774" y="323169"/>
            <a:ext cx="4895851" cy="689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rgbClr val="1E285B"/>
                </a:solidFill>
              </a:rPr>
              <a:t>An Effective Digital Logic Verification Methodology of High Speed Interface IP Using a Configurable AFE Behavioral and Channel Model</a:t>
            </a:r>
            <a:endParaRPr lang="en-US" sz="1800" b="1" dirty="0">
              <a:solidFill>
                <a:srgbClr val="1E285B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6A4ACA-BD20-E626-7DBC-44365D7A7493}"/>
              </a:ext>
            </a:extLst>
          </p:cNvPr>
          <p:cNvSpPr txBox="1">
            <a:spLocks/>
          </p:cNvSpPr>
          <p:nvPr/>
        </p:nvSpPr>
        <p:spPr>
          <a:xfrm>
            <a:off x="355599" y="1839859"/>
            <a:ext cx="4064001" cy="281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rgbClr val="002060"/>
                </a:solidFill>
              </a:rPr>
              <a:t>MOTIVATION &amp; PROBLEM STATEMENT</a:t>
            </a:r>
            <a:endParaRPr lang="en-US" sz="1300" b="1" dirty="0">
              <a:solidFill>
                <a:srgbClr val="00206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19343A-82F4-A476-B38C-80440E01D224}"/>
              </a:ext>
            </a:extLst>
          </p:cNvPr>
          <p:cNvSpPr txBox="1">
            <a:spLocks/>
          </p:cNvSpPr>
          <p:nvPr/>
        </p:nvSpPr>
        <p:spPr>
          <a:xfrm>
            <a:off x="4714874" y="1852272"/>
            <a:ext cx="4064001" cy="2622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rgbClr val="1E285B"/>
                </a:solidFill>
              </a:rPr>
              <a:t>PROPOSED MODEL</a:t>
            </a:r>
            <a:endParaRPr lang="en-US" sz="1300" b="1" dirty="0">
              <a:solidFill>
                <a:srgbClr val="1E285B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AA7E07-35DA-ABD0-C9A8-512032A87EA7}"/>
              </a:ext>
            </a:extLst>
          </p:cNvPr>
          <p:cNvSpPr txBox="1">
            <a:spLocks/>
          </p:cNvSpPr>
          <p:nvPr/>
        </p:nvSpPr>
        <p:spPr>
          <a:xfrm>
            <a:off x="4721225" y="8392485"/>
            <a:ext cx="4064001" cy="262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1E285B"/>
                </a:solidFill>
              </a:rPr>
              <a:t>CONCLUSIONS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A7F948-D0C2-1708-0B6C-E42B5548DFA3}"/>
              </a:ext>
            </a:extLst>
          </p:cNvPr>
          <p:cNvSpPr txBox="1">
            <a:spLocks/>
          </p:cNvSpPr>
          <p:nvPr/>
        </p:nvSpPr>
        <p:spPr>
          <a:xfrm>
            <a:off x="4721225" y="10333758"/>
            <a:ext cx="4064001" cy="262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1E285B"/>
                </a:solidFill>
              </a:rPr>
              <a:t>REFERENCES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9" y="11628292"/>
            <a:ext cx="1657351" cy="44072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FC39E54-992C-AD97-50DF-E3AF6E9D7BF0}"/>
              </a:ext>
            </a:extLst>
          </p:cNvPr>
          <p:cNvSpPr txBox="1">
            <a:spLocks/>
          </p:cNvSpPr>
          <p:nvPr/>
        </p:nvSpPr>
        <p:spPr>
          <a:xfrm>
            <a:off x="298450" y="8385848"/>
            <a:ext cx="4064001" cy="262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1E285B"/>
                </a:solidFill>
              </a:rPr>
              <a:t>RESULTS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019343A-82F4-A476-B38C-80440E01D224}"/>
              </a:ext>
            </a:extLst>
          </p:cNvPr>
          <p:cNvSpPr txBox="1">
            <a:spLocks/>
          </p:cNvSpPr>
          <p:nvPr/>
        </p:nvSpPr>
        <p:spPr>
          <a:xfrm>
            <a:off x="298449" y="3997764"/>
            <a:ext cx="4064001" cy="2622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rgbClr val="1E285B"/>
                </a:solidFill>
              </a:rPr>
              <a:t>OBJECTIVES</a:t>
            </a:r>
            <a:endParaRPr lang="en-US" sz="1300" b="1" dirty="0">
              <a:solidFill>
                <a:srgbClr val="1E285B"/>
              </a:solidFill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22636"/>
              </p:ext>
            </p:extLst>
          </p:nvPr>
        </p:nvGraphicFramePr>
        <p:xfrm>
          <a:off x="257809" y="10147699"/>
          <a:ext cx="4247843" cy="1148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047">
                  <a:extLst>
                    <a:ext uri="{9D8B030D-6E8A-4147-A177-3AD203B41FA5}">
                      <a16:colId xmlns:a16="http://schemas.microsoft.com/office/drawing/2014/main" val="3669975941"/>
                    </a:ext>
                  </a:extLst>
                </a:gridCol>
                <a:gridCol w="976932">
                  <a:extLst>
                    <a:ext uri="{9D8B030D-6E8A-4147-A177-3AD203B41FA5}">
                      <a16:colId xmlns:a16="http://schemas.microsoft.com/office/drawing/2014/main" val="892445125"/>
                    </a:ext>
                  </a:extLst>
                </a:gridCol>
                <a:gridCol w="976932">
                  <a:extLst>
                    <a:ext uri="{9D8B030D-6E8A-4147-A177-3AD203B41FA5}">
                      <a16:colId xmlns:a16="http://schemas.microsoft.com/office/drawing/2014/main" val="153377313"/>
                    </a:ext>
                  </a:extLst>
                </a:gridCol>
                <a:gridCol w="976932">
                  <a:extLst>
                    <a:ext uri="{9D8B030D-6E8A-4147-A177-3AD203B41FA5}">
                      <a16:colId xmlns:a16="http://schemas.microsoft.com/office/drawing/2014/main" val="963796659"/>
                    </a:ext>
                  </a:extLst>
                </a:gridCol>
              </a:tblGrid>
              <a:tr h="229647">
                <a:tc rowSpan="2"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 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</a:rPr>
                        <a:t>Verification </a:t>
                      </a:r>
                      <a:r>
                        <a:rPr lang="en-US" sz="900" dirty="0">
                          <a:effectLst/>
                          <a:latin typeface="+mn-lt"/>
                        </a:rPr>
                        <a:t>Period (Hour)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09222"/>
                  </a:ext>
                </a:extLst>
              </a:tr>
              <a:tr h="2296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</a:rPr>
                        <a:t>Conventional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</a:rPr>
                        <a:t>Proposed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Reduction Rate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78819"/>
                  </a:ext>
                </a:extLst>
              </a:tr>
              <a:tr h="229647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n-lt"/>
                        </a:rPr>
                        <a:t>Average Sim Time</a:t>
                      </a:r>
                      <a:endParaRPr lang="ko-KR" sz="8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6.53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2.01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69.2%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596326"/>
                  </a:ext>
                </a:extLst>
              </a:tr>
              <a:tr h="229647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n-lt"/>
                        </a:rPr>
                        <a:t>Time to achieve CC 100%</a:t>
                      </a:r>
                      <a:endParaRPr lang="ko-KR" sz="8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54.26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16.13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70.3%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784061"/>
                  </a:ext>
                </a:extLst>
              </a:tr>
              <a:tr h="229647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dirty="0" smtClean="0">
                          <a:effectLst/>
                          <a:latin typeface="+mn-lt"/>
                        </a:rPr>
                        <a:t>Time to achieve FC 100%</a:t>
                      </a:r>
                      <a:endParaRPr lang="ko-KR" altLang="ko-KR" sz="8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106.75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33.87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68.3%</a:t>
                      </a:r>
                      <a:endParaRPr lang="ko-KR" sz="1000" dirty="0"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817886"/>
                  </a:ext>
                </a:extLst>
              </a:tr>
            </a:tbl>
          </a:graphicData>
        </a:graphic>
      </p:graphicFrame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579308" y="5433300"/>
            <a:ext cx="5533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505652" y="5153025"/>
            <a:ext cx="147312" cy="2950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C39E54-992C-AD97-50DF-E3AF6E9D7BF0}"/>
              </a:ext>
            </a:extLst>
          </p:cNvPr>
          <p:cNvSpPr txBox="1">
            <a:spLocks/>
          </p:cNvSpPr>
          <p:nvPr/>
        </p:nvSpPr>
        <p:spPr>
          <a:xfrm>
            <a:off x="2689224" y="5122235"/>
            <a:ext cx="4064001" cy="262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rgbClr val="1E285B"/>
                </a:solidFill>
              </a:rPr>
              <a:t>PROPOSED METHODOLOGY</a:t>
            </a:r>
            <a:endParaRPr lang="en-US" sz="1300" b="1" dirty="0">
              <a:solidFill>
                <a:srgbClr val="1E285B"/>
              </a:solidFill>
            </a:endParaRP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AC14FB29-D0CE-2DB2-0D4C-344CBA066B45}"/>
              </a:ext>
            </a:extLst>
          </p:cNvPr>
          <p:cNvSpPr txBox="1">
            <a:spLocks/>
          </p:cNvSpPr>
          <p:nvPr/>
        </p:nvSpPr>
        <p:spPr>
          <a:xfrm>
            <a:off x="4737932" y="5485778"/>
            <a:ext cx="1869015" cy="26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 smtClean="0"/>
              <a:t>&lt;UVM TB ARCHITECTURE&gt;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AC14FB29-D0CE-2DB2-0D4C-344CBA066B45}"/>
              </a:ext>
            </a:extLst>
          </p:cNvPr>
          <p:cNvSpPr txBox="1">
            <a:spLocks/>
          </p:cNvSpPr>
          <p:nvPr/>
        </p:nvSpPr>
        <p:spPr>
          <a:xfrm>
            <a:off x="7082541" y="5491697"/>
            <a:ext cx="1675498" cy="26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 smtClean="0"/>
              <a:t>&lt;VERIFICATION FLOW&gt;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958" y="2081446"/>
            <a:ext cx="431988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Digital </a:t>
            </a:r>
            <a:r>
              <a:rPr lang="en-US" altLang="ko-KR" sz="1100" b="1" dirty="0"/>
              <a:t>Logic in Mixed Signal Design is </a:t>
            </a:r>
            <a:r>
              <a:rPr lang="en-US" altLang="ko-KR" sz="1100" b="1" dirty="0" smtClean="0"/>
              <a:t>Getting More </a:t>
            </a:r>
            <a:r>
              <a:rPr lang="en-US" altLang="ko-KR" sz="1100" b="1" dirty="0"/>
              <a:t>Significant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Logic that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estimates and compensates for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Inter-Symbol Interference (ISI) </a:t>
            </a:r>
            <a:r>
              <a:rPr lang="en-US" altLang="ko-KR" sz="1000" dirty="0" smtClean="0"/>
              <a:t>caused by an </a:t>
            </a:r>
            <a:r>
              <a:rPr lang="en-US" altLang="ko-KR" sz="1000" dirty="0"/>
              <a:t>increased </a:t>
            </a:r>
            <a:r>
              <a:rPr lang="en-US" altLang="ko-KR" sz="1000" dirty="0" smtClean="0"/>
              <a:t>data transmission </a:t>
            </a:r>
            <a:r>
              <a:rPr lang="en-US" altLang="ko-KR" sz="1000" dirty="0"/>
              <a:t>rate and channel loss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Logic that </a:t>
            </a:r>
            <a:r>
              <a:rPr lang="en-US" altLang="ko-KR" sz="1000" b="1" dirty="0">
                <a:solidFill>
                  <a:srgbClr val="0070C0"/>
                </a:solidFill>
              </a:rPr>
              <a:t>calibrates </a:t>
            </a:r>
            <a:r>
              <a:rPr lang="en-US" altLang="ko-KR" sz="1000" b="1" dirty="0" smtClean="0">
                <a:solidFill>
                  <a:srgbClr val="0070C0"/>
                </a:solidFill>
              </a:rPr>
              <a:t>the offset </a:t>
            </a:r>
            <a:r>
              <a:rPr lang="en-US" altLang="ko-KR" sz="1000" dirty="0"/>
              <a:t>caused by </a:t>
            </a:r>
            <a:r>
              <a:rPr lang="en-US" altLang="ko-KR" sz="1000" dirty="0" smtClean="0"/>
              <a:t>mismatch of Analog Front End (AFE) </a:t>
            </a:r>
            <a:r>
              <a:rPr lang="en-US" altLang="ko-KR" sz="1000" dirty="0"/>
              <a:t>device </a:t>
            </a:r>
            <a:r>
              <a:rPr lang="en-US" altLang="ko-KR" sz="1000" dirty="0" smtClean="0"/>
              <a:t>characteristics </a:t>
            </a:r>
            <a:r>
              <a:rPr lang="en-US" altLang="ko-KR" sz="1000" dirty="0"/>
              <a:t>due </a:t>
            </a:r>
            <a:r>
              <a:rPr lang="en-US" altLang="ko-KR" sz="1000" dirty="0" smtClean="0"/>
              <a:t>to increased </a:t>
            </a:r>
            <a:r>
              <a:rPr lang="en-US" altLang="ko-KR" sz="1000" dirty="0"/>
              <a:t>PVT </a:t>
            </a:r>
            <a:r>
              <a:rPr lang="en-US" altLang="ko-KR" sz="1000" dirty="0" smtClean="0"/>
              <a:t>variation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endParaRPr lang="en-US" altLang="ko-KR" sz="900" dirty="0"/>
          </a:p>
          <a:p>
            <a:r>
              <a:rPr lang="en-US" altLang="ko-KR" sz="1100" b="1" dirty="0"/>
              <a:t>Challenges in Digital Logic Verification of Mixed Signal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Need </a:t>
            </a:r>
            <a:r>
              <a:rPr lang="en-US" altLang="ko-KR" sz="1000" dirty="0">
                <a:solidFill>
                  <a:srgbClr val="C00000"/>
                </a:solidFill>
              </a:rPr>
              <a:t>repeated extraction </a:t>
            </a:r>
            <a:r>
              <a:rPr lang="en-US" altLang="ko-KR" sz="1000" dirty="0" smtClean="0"/>
              <a:t>of behavioral models for each analog characteristic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AFE offset and ISI through the </a:t>
            </a:r>
            <a:r>
              <a:rPr lang="en-US" altLang="ko-KR" sz="1000" dirty="0" smtClean="0">
                <a:solidFill>
                  <a:srgbClr val="C00000"/>
                </a:solidFill>
              </a:rPr>
              <a:t>channel cannot be determined immediately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rgbClr val="C00000"/>
                </a:solidFill>
              </a:rPr>
              <a:t>Long </a:t>
            </a:r>
            <a:r>
              <a:rPr lang="en-US" altLang="ko-KR" sz="1000" dirty="0">
                <a:solidFill>
                  <a:srgbClr val="C00000"/>
                </a:solidFill>
              </a:rPr>
              <a:t>simulation time </a:t>
            </a:r>
            <a:r>
              <a:rPr lang="en-US" altLang="ko-KR" sz="1000" dirty="0" smtClean="0"/>
              <a:t>due to extensive computation required to reflect the analog nature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2957" y="4178071"/>
            <a:ext cx="439524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Verification of Digital </a:t>
            </a:r>
            <a:r>
              <a:rPr lang="en-US" altLang="ko-KR" sz="1100" b="1" dirty="0"/>
              <a:t>Logic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In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various AFE and channel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environments </a:t>
            </a:r>
            <a:r>
              <a:rPr lang="en-US" altLang="ko-KR" sz="1000" dirty="0" smtClean="0"/>
              <a:t>with fast configuration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With knowledge of the AFE offset and ISI magnitude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With fast simulation and achieve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early bug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detection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5527" y="2080756"/>
            <a:ext cx="420653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AFE Behavioral and Channel Model (ABC Model)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Configurable Analog Behavioral model that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focuses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on modeling built-in offset of the AFE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components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and ISI from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the channel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Provides controllability over all AFE offset and channel coefficients </a:t>
            </a:r>
            <a:r>
              <a:rPr lang="en-US" altLang="ko-KR" sz="1000" dirty="0" smtClean="0"/>
              <a:t>which can be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randomized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in UVM-based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testbench</a:t>
            </a:r>
            <a:endParaRPr lang="en-US" altLang="ko-KR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Channel is implemented as a FIR filter which has 10 tap coefficients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AFE offset is applied to the received data when it pass through each AFE component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Magnitude of the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AFE offset and ISI can be mathematically calculated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endParaRPr lang="en-US" altLang="ko-KR" sz="9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73050" y="5488661"/>
            <a:ext cx="4136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Proposed UVM Testbench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Integrate </a:t>
            </a:r>
            <a:r>
              <a:rPr lang="en-US" altLang="ko-KR" sz="1000" dirty="0" smtClean="0"/>
              <a:t>the ABC </a:t>
            </a:r>
            <a:r>
              <a:rPr lang="en-US" altLang="ko-KR" sz="1000" dirty="0"/>
              <a:t>model with </a:t>
            </a:r>
            <a:r>
              <a:rPr lang="en-US" altLang="ko-KR" sz="1000" dirty="0" smtClean="0"/>
              <a:t>a Simplified </a:t>
            </a:r>
            <a:r>
              <a:rPr lang="en-US" altLang="ko-KR" sz="1000" dirty="0"/>
              <a:t>Behavioral model </a:t>
            </a:r>
            <a:r>
              <a:rPr lang="en-US" altLang="ko-KR" sz="1000" dirty="0" smtClean="0"/>
              <a:t>that doesn’t have AFE </a:t>
            </a:r>
            <a:r>
              <a:rPr lang="en-US" altLang="ko-KR" sz="1000" dirty="0"/>
              <a:t>offset and channel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Test cases that need Rx data </a:t>
            </a:r>
            <a:r>
              <a:rPr lang="en-US" altLang="ko-KR" sz="1000" dirty="0" smtClean="0"/>
              <a:t>reflecting </a:t>
            </a:r>
            <a:r>
              <a:rPr lang="en-US" altLang="ko-KR" sz="1000" dirty="0"/>
              <a:t>AFE offset and ISI will only select the ABC model branch of the multiplexer</a:t>
            </a:r>
          </a:p>
          <a:p>
            <a:endParaRPr lang="en-US" altLang="ko-KR" sz="900" dirty="0" smtClean="0"/>
          </a:p>
          <a:p>
            <a:endParaRPr lang="en-US" altLang="ko-KR" sz="900" dirty="0"/>
          </a:p>
          <a:p>
            <a:r>
              <a:rPr lang="en-US" altLang="ko-KR" sz="1100" b="1" dirty="0"/>
              <a:t>Application of Proposed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Applied to 16GT/s </a:t>
            </a:r>
            <a:r>
              <a:rPr lang="en-US" altLang="ko-KR" sz="1000" dirty="0" err="1"/>
              <a:t>PCIe</a:t>
            </a:r>
            <a:r>
              <a:rPr lang="en-US" altLang="ko-KR" sz="1000" dirty="0"/>
              <a:t> 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Rx digital logic including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EOM, Offset C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alibration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, DFE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Adaptation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, Rx M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argin </a:t>
            </a:r>
            <a:r>
              <a:rPr lang="en-US" altLang="ko-KR" sz="1000" dirty="0"/>
              <a:t>was verified with ABC </a:t>
            </a:r>
            <a:r>
              <a:rPr lang="en-US" altLang="ko-KR" sz="1000" dirty="0" smtClean="0"/>
              <a:t>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Checkers are implemented based on the parameters of the ABC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Found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bugs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that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cannot be detected with </a:t>
            </a:r>
            <a:r>
              <a:rPr lang="en-US" altLang="ko-KR" sz="1000" b="1" dirty="0" smtClean="0">
                <a:solidFill>
                  <a:schemeClr val="accent5">
                    <a:lumMod val="75000"/>
                  </a:schemeClr>
                </a:solidFill>
              </a:rPr>
              <a:t>a conventional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analog behavioral model</a:t>
            </a:r>
            <a:r>
              <a:rPr lang="en-US" altLang="ko-KR" sz="1000" dirty="0"/>
              <a:t> that reflects the actual circuit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3050" y="8655050"/>
            <a:ext cx="413657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" b="1" dirty="0"/>
              <a:t>Experimental Result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 smtClean="0"/>
              <a:t>Comparison performed on the </a:t>
            </a:r>
            <a:r>
              <a:rPr lang="en-US" altLang="ko-KR" sz="1050" b="1" dirty="0" smtClean="0">
                <a:solidFill>
                  <a:schemeClr val="accent5">
                    <a:lumMod val="75000"/>
                  </a:schemeClr>
                </a:solidFill>
              </a:rPr>
              <a:t>verification </a:t>
            </a:r>
            <a:r>
              <a:rPr lang="en-US" altLang="ko-KR" sz="1050" b="1" dirty="0">
                <a:solidFill>
                  <a:schemeClr val="accent5">
                    <a:lumMod val="75000"/>
                  </a:schemeClr>
                </a:solidFill>
              </a:rPr>
              <a:t>period of Rx digital logic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 smtClean="0"/>
              <a:t>Conventional methodology used Xmodel for the analog behavioral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 smtClean="0"/>
              <a:t>Code coverage closure : </a:t>
            </a:r>
            <a:r>
              <a:rPr lang="en-US" altLang="ko-KR" sz="1050" b="1" dirty="0" smtClean="0">
                <a:solidFill>
                  <a:schemeClr val="accent5">
                    <a:lumMod val="75000"/>
                  </a:schemeClr>
                </a:solidFill>
              </a:rPr>
              <a:t>70.3% reduced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 smtClean="0"/>
              <a:t>Function coverage closure : 68.3% reduced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95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9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660581" y="8642589"/>
            <a:ext cx="4264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Verification </a:t>
            </a:r>
            <a:r>
              <a:rPr lang="en-US" altLang="ko-KR" sz="1000" dirty="0" smtClean="0"/>
              <a:t>methodology for </a:t>
            </a:r>
            <a:r>
              <a:rPr lang="en-US" altLang="ko-KR" sz="1000" dirty="0"/>
              <a:t>digital logic in </a:t>
            </a:r>
            <a:r>
              <a:rPr lang="en-US" altLang="ko-KR" sz="1000" dirty="0" smtClean="0"/>
              <a:t>mixed signal </a:t>
            </a:r>
            <a:r>
              <a:rPr lang="en-US" altLang="ko-KR" sz="1000" dirty="0"/>
              <a:t>design is proposed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ABC model ensures fast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debugging and high accuracy</a:t>
            </a:r>
            <a:r>
              <a:rPr lang="en-US" altLang="ko-KR" sz="1000" dirty="0"/>
              <a:t> in digital logic 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Average simulation time of digital logic reduced by 69.2% </a:t>
            </a:r>
            <a:r>
              <a:rPr lang="en-US" altLang="ko-KR" sz="1000" dirty="0"/>
              <a:t>and achieved fast DV closure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Additional enhancements in verification period are </a:t>
            </a:r>
            <a:r>
              <a:rPr lang="en-US" altLang="ko-KR" sz="1000" dirty="0" smtClean="0"/>
              <a:t>expected, </a:t>
            </a:r>
            <a:r>
              <a:rPr lang="en-US" altLang="ko-KR" sz="1000" dirty="0"/>
              <a:t>considering the </a:t>
            </a:r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time saved in configuring various AFE and channel environments and reduced debugging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 smtClean="0"/>
              <a:t>Can be effective except in cases where verification with the real analog circuit is necessary</a:t>
            </a:r>
            <a:endParaRPr lang="en-US" altLang="ko-KR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60581" y="10566045"/>
            <a:ext cx="42641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[1] Mariam Maurice, “Functional Verification of Analog Devices modeled using SV-RNM” DVCON US, 2023</a:t>
            </a:r>
          </a:p>
          <a:p>
            <a:r>
              <a:rPr lang="en-US" altLang="ko-KR" sz="1000" dirty="0"/>
              <a:t>[2] Xmodel - "</a:t>
            </a:r>
            <a:r>
              <a:rPr lang="en-US" altLang="ko-KR" sz="1000" dirty="0" err="1"/>
              <a:t>xmodel</a:t>
            </a:r>
            <a:r>
              <a:rPr lang="en-US" altLang="ko-KR" sz="1000" dirty="0"/>
              <a:t>: Empower </a:t>
            </a:r>
            <a:r>
              <a:rPr lang="en-US" altLang="ko-KR" sz="1000" dirty="0" err="1"/>
              <a:t>SystemVerilog</a:t>
            </a:r>
            <a:r>
              <a:rPr lang="en-US" altLang="ko-KR" sz="1000" dirty="0"/>
              <a:t> with Event-Driven Analog Models," 2023. Available: https://www.scianalog.com/xmodel/</a:t>
            </a:r>
            <a:endParaRPr lang="ko-KR" altLang="ko-KR" sz="1000" dirty="0"/>
          </a:p>
          <a:p>
            <a:endParaRPr lang="ko-KR" altLang="ko-KR" sz="105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145" y="5717493"/>
            <a:ext cx="2335723" cy="2203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021" y="3569595"/>
            <a:ext cx="4337541" cy="12132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244" y="5698923"/>
            <a:ext cx="2155230" cy="2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2204</TotalTime>
  <Words>575</Words>
  <Application>Microsoft Office PowerPoint</Application>
  <PresentationFormat>사용자 지정</PresentationFormat>
  <Paragraphs>70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맑은 고딕</vt:lpstr>
      <vt:lpstr>Arial</vt:lpstr>
      <vt:lpstr>Office Theme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Leblanc</dc:creator>
  <cp:lastModifiedBy>samsung</cp:lastModifiedBy>
  <cp:revision>138</cp:revision>
  <dcterms:created xsi:type="dcterms:W3CDTF">2021-09-17T13:51:10Z</dcterms:created>
  <dcterms:modified xsi:type="dcterms:W3CDTF">2025-01-31T07:27:33Z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