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68" r:id="rId4"/>
    <p:sldId id="270" r:id="rId5"/>
    <p:sldId id="272" r:id="rId6"/>
    <p:sldId id="271" r:id="rId7"/>
    <p:sldId id="273" r:id="rId8"/>
    <p:sldId id="292" r:id="rId9"/>
    <p:sldId id="274" r:id="rId10"/>
    <p:sldId id="275" r:id="rId11"/>
    <p:sldId id="276" r:id="rId12"/>
    <p:sldId id="278" r:id="rId13"/>
    <p:sldId id="279" r:id="rId14"/>
    <p:sldId id="277" r:id="rId15"/>
    <p:sldId id="280" r:id="rId16"/>
    <p:sldId id="285" r:id="rId17"/>
    <p:sldId id="281" r:id="rId18"/>
    <p:sldId id="287" r:id="rId19"/>
    <p:sldId id="288" r:id="rId20"/>
    <p:sldId id="290" r:id="rId21"/>
    <p:sldId id="291" r:id="rId22"/>
    <p:sldId id="284" r:id="rId23"/>
    <p:sldId id="293" r:id="rId24"/>
    <p:sldId id="295" r:id="rId25"/>
    <p:sldId id="296" r:id="rId26"/>
    <p:sldId id="282" r:id="rId27"/>
    <p:sldId id="297" r:id="rId28"/>
    <p:sldId id="294" r:id="rId29"/>
    <p:sldId id="298" r:id="rId30"/>
    <p:sldId id="301" r:id="rId31"/>
    <p:sldId id="303" r:id="rId32"/>
    <p:sldId id="300" r:id="rId33"/>
    <p:sldId id="306" r:id="rId34"/>
    <p:sldId id="302" r:id="rId35"/>
    <p:sldId id="307" r:id="rId36"/>
  </p:sldIdLst>
  <p:sldSz cx="12192000" cy="6858000"/>
  <p:notesSz cx="9926638" cy="6797675"/>
  <p:embeddedFontLs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3CC97A4-671A-4DBD-9322-5DE596CB5BCF}">
          <p14:sldIdLst>
            <p14:sldId id="256"/>
          </p14:sldIdLst>
        </p14:section>
        <p14:section name="Introduction/Motivation/Objectives" id="{FF2BACF7-D2B1-465E-A372-647335FF3D85}">
          <p14:sldIdLst>
            <p14:sldId id="265"/>
            <p14:sldId id="268"/>
            <p14:sldId id="270"/>
            <p14:sldId id="272"/>
            <p14:sldId id="271"/>
          </p14:sldIdLst>
        </p14:section>
        <p14:section name="Background" id="{29ACD20A-911A-4493-B7B4-20602713C73D}">
          <p14:sldIdLst>
            <p14:sldId id="273"/>
            <p14:sldId id="292"/>
            <p14:sldId id="274"/>
          </p14:sldIdLst>
        </p14:section>
        <p14:section name="Overview of CTC" id="{A70947FE-F36C-4BC8-89EA-F3B028A45D0C}">
          <p14:sldIdLst>
            <p14:sldId id="275"/>
            <p14:sldId id="276"/>
          </p14:sldIdLst>
        </p14:section>
        <p14:section name="Define coverage bins" id="{1D7B40D2-CB76-44C0-8F78-FED15E95936F}">
          <p14:sldIdLst>
            <p14:sldId id="278"/>
            <p14:sldId id="279"/>
          </p14:sldIdLst>
        </p14:section>
        <p14:section name="Verification plan coverage" id="{77875A5A-3D43-44ED-B047-022B07AD23A2}">
          <p14:sldIdLst>
            <p14:sldId id="277"/>
          </p14:sldIdLst>
        </p14:section>
        <p14:section name="UVM TB coverage with LLM" id="{66EC26E6-B6D1-4869-B603-1291E8A5402D}">
          <p14:sldIdLst>
            <p14:sldId id="280"/>
            <p14:sldId id="285"/>
            <p14:sldId id="281"/>
            <p14:sldId id="287"/>
            <p14:sldId id="288"/>
            <p14:sldId id="290"/>
            <p14:sldId id="291"/>
          </p14:sldIdLst>
        </p14:section>
        <p14:section name="In-house coverage dashboard" id="{0147BFF6-71AB-4CF9-B95C-3DF646DD4487}">
          <p14:sldIdLst>
            <p14:sldId id="284"/>
          </p14:sldIdLst>
        </p14:section>
        <p14:section name="Results" id="{576B2B53-D0D1-4F76-AE13-5D8BD4584C11}">
          <p14:sldIdLst>
            <p14:sldId id="293"/>
            <p14:sldId id="295"/>
            <p14:sldId id="296"/>
            <p14:sldId id="282"/>
            <p14:sldId id="297"/>
            <p14:sldId id="294"/>
            <p14:sldId id="298"/>
          </p14:sldIdLst>
        </p14:section>
        <p14:section name="Conclusion" id="{13BE1446-814A-4B36-8A02-FF87CA2A2AF1}">
          <p14:sldIdLst>
            <p14:sldId id="301"/>
            <p14:sldId id="303"/>
            <p14:sldId id="300"/>
          </p14:sldIdLst>
        </p14:section>
        <p14:section name="Q&amp;A session" id="{BC690DE0-16CD-46D9-A0AF-05C607761783}">
          <p14:sldIdLst>
            <p14:sldId id="306"/>
            <p14:sldId id="302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현명환/MYEONGWHAN HYUN" initials="현H" lastIdx="1" clrIdx="0">
    <p:extLst>
      <p:ext uri="{19B8F6BF-5375-455C-9EA6-DF929625EA0E}">
        <p15:presenceInfo xmlns:p15="http://schemas.microsoft.com/office/powerpoint/2012/main" userId="S-1-5-21-316528069-2937973543-3578848228-318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82989" autoAdjust="0"/>
  </p:normalViewPr>
  <p:slideViewPr>
    <p:cSldViewPr snapToGrid="0">
      <p:cViewPr varScale="1">
        <p:scale>
          <a:sx n="65" d="100"/>
          <a:sy n="65" d="100"/>
        </p:scale>
        <p:origin x="13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</c:f>
              <c:strCache>
                <c:ptCount val="1"/>
                <c:pt idx="0">
                  <c:v>Case 1: Test Implemenation Only (Worst)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0.74</c:v>
                </c:pt>
                <c:pt idx="1">
                  <c:v>0.65</c:v>
                </c:pt>
                <c:pt idx="2">
                  <c:v>0.78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9-483D-9142-AFC934EF30FA}"/>
            </c:ext>
          </c:extLst>
        </c:ser>
        <c:ser>
          <c:idx val="1"/>
          <c:order val="1"/>
          <c:tx>
            <c:strRef>
              <c:f>Sheet1!$F$7</c:f>
              <c:strCache>
                <c:ptCount val="1"/>
                <c:pt idx="0">
                  <c:v>Case 2: Excluding Purpose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0.88</c:v>
                </c:pt>
                <c:pt idx="1">
                  <c:v>0.82</c:v>
                </c:pt>
                <c:pt idx="2">
                  <c:v>0.92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9-483D-9142-AFC934EF30FA}"/>
            </c:ext>
          </c:extLst>
        </c:ser>
        <c:ser>
          <c:idx val="2"/>
          <c:order val="2"/>
          <c:tx>
            <c:strRef>
              <c:f>Sheet1!$G$7</c:f>
              <c:strCache>
                <c:ptCount val="1"/>
                <c:pt idx="0">
                  <c:v>Case 3: Excluding Scope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0.94</c:v>
                </c:pt>
                <c:pt idx="1">
                  <c:v>0.88</c:v>
                </c:pt>
                <c:pt idx="2">
                  <c:v>0.98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B9-483D-9142-AFC934EF30FA}"/>
            </c:ext>
          </c:extLst>
        </c:ser>
        <c:ser>
          <c:idx val="3"/>
          <c:order val="3"/>
          <c:tx>
            <c:strRef>
              <c:f>Sheet1!$H$7</c:f>
              <c:strCache>
                <c:ptCount val="1"/>
                <c:pt idx="0">
                  <c:v>Case 4: Excluding Design Overview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0.83</c:v>
                </c:pt>
                <c:pt idx="1">
                  <c:v>0.74</c:v>
                </c:pt>
                <c:pt idx="2">
                  <c:v>0.87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B9-483D-9142-AFC934EF30FA}"/>
            </c:ext>
          </c:extLst>
        </c:ser>
        <c:ser>
          <c:idx val="4"/>
          <c:order val="4"/>
          <c:tx>
            <c:strRef>
              <c:f>Sheet1!$I$7</c:f>
              <c:strCache>
                <c:ptCount val="1"/>
                <c:pt idx="0">
                  <c:v>Case 5. Excluding Example Code</c:v>
                </c:pt>
              </c:strCache>
            </c:strRef>
          </c:tx>
          <c:spPr>
            <a:solidFill>
              <a:srgbClr val="B266D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0.78</c:v>
                </c:pt>
                <c:pt idx="1">
                  <c:v>0.7</c:v>
                </c:pt>
                <c:pt idx="2">
                  <c:v>0.82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B9-483D-9142-AFC934EF30FA}"/>
            </c:ext>
          </c:extLst>
        </c:ser>
        <c:ser>
          <c:idx val="5"/>
          <c:order val="5"/>
          <c:tx>
            <c:strRef>
              <c:f>Sheet1!$J$7</c:f>
              <c:strCache>
                <c:ptCount val="1"/>
                <c:pt idx="0">
                  <c:v>Case 6: All Sections Included (Best)</c:v>
                </c:pt>
              </c:strCache>
            </c:strRef>
          </c:tx>
          <c:spPr>
            <a:solidFill>
              <a:srgbClr val="0000FF"/>
            </a:solidFill>
            <a:ln w="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  <c:pt idx="3">
                  <c:v>F1 Score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0.94</c:v>
                </c:pt>
                <c:pt idx="1">
                  <c:v>0.89</c:v>
                </c:pt>
                <c:pt idx="2">
                  <c:v>0.98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B9-483D-9142-AFC934EF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970416"/>
        <c:axId val="2136972912"/>
      </c:barChart>
      <c:catAx>
        <c:axId val="21369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2136972912"/>
        <c:crosses val="autoZero"/>
        <c:auto val="1"/>
        <c:lblAlgn val="ctr"/>
        <c:lblOffset val="100"/>
        <c:noMultiLvlLbl val="0"/>
      </c:catAx>
      <c:valAx>
        <c:axId val="2136972912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369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0F18-9D93-4958-BF9B-293CEF2C8468}" type="datetimeFigureOut">
              <a:rPr lang="ko-KR" altLang="en-US" smtClean="0"/>
              <a:t>2025-02-02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612A-E5FB-460B-8885-884461A962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7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841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19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77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73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1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29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47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07674-DBF9-D840-B6B6-453947F08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EC6D2B-4C56-7251-BB4B-E2469FC82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F670BF-70D4-64C0-11CA-F45E7CB16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6C6063-34F6-1FC4-4A50-C6DEB1A48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30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25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6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23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0B0E-CABC-DDE2-0043-1419A56B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408789-800B-EE54-29AE-147B9BE7C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483526-2D51-41BA-3E9D-5C3235157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4BAF8C-32ED-2E11-F280-B6022F7A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59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95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31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9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580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911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66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707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100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218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53F3-3958-FD0F-4C7B-FF587D4B0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687546-A751-04B0-8B27-4F639F6D6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404F75-69F1-8469-0477-FBE6FB1E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415831-2812-04F5-6F0A-5F68CF8A1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139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70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336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435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8076-C283-0BF0-A8EF-818AADF34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8F5648-FDEF-E7BF-BEB8-CB17C6E74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ADDDDD-E2D2-7217-8BCB-E0BE69388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A09248-CDD7-873A-17F2-3948142F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095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371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6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D93DD-FE4D-8618-B40A-A5850303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71AB56-111C-8238-0031-CBA454D69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6E7267-808B-10D2-E6B6-E43534768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ABD260-FDC8-2D07-CFF8-62839A515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39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C7BA-6BEE-58F6-28A2-07C72119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CFFBBC-FBC6-C237-A59A-8F26281C8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002E7A-ABA1-333E-684B-304ED6BBA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C95BC7-D913-D9F2-6E71-6B2E5530F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5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6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42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0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01B6-D5AE-BEEC-8EDB-F1245DA3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5FB6EA-F993-E701-F588-540A8B392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01245-4389-DD5B-CB44-734700D8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BDEF9E-6984-B72F-42C8-DEE3D6CC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E612A-E5FB-460B-8885-884461A962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29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amsungsemiconductor.com/k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w.siemens.com/verificationhorizons/2023/01/09/part-12-the-2020-wilson-research-group-functional-verification-study-2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170030"/>
            <a:ext cx="11969261" cy="2387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spc="-100" dirty="0"/>
              <a:t>An</a:t>
            </a:r>
            <a:r>
              <a:rPr lang="ko-KR" altLang="en-US" sz="3000" spc="-100" dirty="0"/>
              <a:t> </a:t>
            </a:r>
            <a:r>
              <a:rPr lang="en-US" altLang="ko-KR" sz="3000" spc="-100" dirty="0"/>
              <a:t>Early</a:t>
            </a:r>
            <a:r>
              <a:rPr lang="ko-KR" altLang="en-US" sz="3000" spc="-100" dirty="0"/>
              <a:t> </a:t>
            </a:r>
            <a:r>
              <a:rPr lang="en-US" altLang="ko-KR" sz="3000" spc="-100" dirty="0"/>
              <a:t>Stage</a:t>
            </a:r>
            <a:r>
              <a:rPr lang="ko-KR" altLang="en-US" sz="3000" spc="-100" dirty="0"/>
              <a:t> </a:t>
            </a:r>
            <a:r>
              <a:rPr lang="en-US" altLang="ko-KR" sz="3000" spc="-100" dirty="0"/>
              <a:t>Coverage</a:t>
            </a:r>
            <a:r>
              <a:rPr lang="ko-KR" altLang="en-US" sz="3000" spc="-100" dirty="0"/>
              <a:t> </a:t>
            </a:r>
            <a:r>
              <a:rPr lang="en-US" altLang="ko-KR" sz="3000" spc="-100" dirty="0"/>
              <a:t>Measurement Methodology For Common Features of System-On-Chip Verification, Using Design Metadata And Large Language Models</a:t>
            </a:r>
            <a:endParaRPr lang="en-US" sz="3000" spc="-1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65040F-DCC8-B093-378E-AE590C464B22}"/>
              </a:ext>
            </a:extLst>
          </p:cNvPr>
          <p:cNvSpPr txBox="1">
            <a:spLocks/>
          </p:cNvSpPr>
          <p:nvPr/>
        </p:nvSpPr>
        <p:spPr>
          <a:xfrm>
            <a:off x="1828800" y="4809344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Myeongwhan Hyun</a:t>
            </a:r>
          </a:p>
          <a:p>
            <a:r>
              <a:rPr lang="en-US" sz="3200" dirty="0"/>
              <a:t>Samsung Electronics Co., Ltd.</a:t>
            </a: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A43B8CD9-EE69-7ECD-7352-46126D651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636" y="5991225"/>
            <a:ext cx="1400728" cy="4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Overview of the CTC Methodology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Three-step coverage measurement approach</a:t>
            </a:r>
          </a:p>
          <a:p>
            <a:pPr lvl="1"/>
            <a:r>
              <a:rPr lang="en-US" altLang="ko-KR" sz="2200" dirty="0"/>
              <a:t>1. </a:t>
            </a:r>
            <a:r>
              <a:rPr lang="en-US" altLang="ko-KR" sz="2200" b="1" dirty="0"/>
              <a:t>Define Coverage Bins </a:t>
            </a:r>
            <a:r>
              <a:rPr lang="en-US" altLang="ko-KR" sz="2200" dirty="0"/>
              <a:t>based on metadata from design specifications</a:t>
            </a:r>
          </a:p>
          <a:p>
            <a:pPr lvl="1"/>
            <a:r>
              <a:rPr lang="en-US" altLang="ko-KR" sz="2200" dirty="0"/>
              <a:t>2. Establish Coverage bins in</a:t>
            </a:r>
            <a:r>
              <a:rPr lang="en-US" altLang="ko-KR" sz="2200" b="1" dirty="0"/>
              <a:t> verification plan</a:t>
            </a:r>
          </a:p>
          <a:p>
            <a:pPr lvl="1"/>
            <a:r>
              <a:rPr lang="en-US" altLang="ko-KR" sz="2200" dirty="0"/>
              <a:t>3. Evaluate </a:t>
            </a:r>
            <a:r>
              <a:rPr lang="en-US" altLang="ko-KR" sz="2200" b="1" dirty="0"/>
              <a:t>the implementation of CT</a:t>
            </a:r>
            <a:r>
              <a:rPr lang="en-US" altLang="ko-KR" sz="2200" dirty="0"/>
              <a:t> in UVM TB using </a:t>
            </a:r>
            <a:r>
              <a:rPr lang="en-US" altLang="ko-KR" sz="2200" b="1" dirty="0"/>
              <a:t>Large Language Models (LLMs</a:t>
            </a:r>
            <a:r>
              <a:rPr lang="en-US" altLang="ko-KR" sz="2200" dirty="0"/>
              <a:t>)</a:t>
            </a:r>
          </a:p>
          <a:p>
            <a:endParaRPr lang="en-US" altLang="ko-KR" sz="2600" dirty="0"/>
          </a:p>
          <a:p>
            <a:r>
              <a:rPr lang="en-US" altLang="ko-KR" sz="2600" dirty="0"/>
              <a:t>Integration with </a:t>
            </a:r>
            <a:r>
              <a:rPr lang="en-US" altLang="ko-KR" sz="2600" b="1" dirty="0"/>
              <a:t>in-house Dashboard</a:t>
            </a:r>
          </a:p>
          <a:p>
            <a:pPr lvl="1"/>
            <a:r>
              <a:rPr lang="en-US" altLang="ko-KR" sz="2200" dirty="0"/>
              <a:t>Enables </a:t>
            </a:r>
            <a:r>
              <a:rPr lang="en-US" altLang="ko-KR" sz="2200" b="1" dirty="0"/>
              <a:t>real-time monitoring </a:t>
            </a:r>
            <a:r>
              <a:rPr lang="en-US" altLang="ko-KR" sz="2200" dirty="0"/>
              <a:t>of CTC status</a:t>
            </a:r>
          </a:p>
          <a:p>
            <a:pPr lvl="1"/>
            <a:r>
              <a:rPr lang="en-US" altLang="ko-KR" sz="2200" dirty="0"/>
              <a:t>Supports comprehensive coverage reviews </a:t>
            </a:r>
            <a:r>
              <a:rPr lang="en-US" altLang="ko-KR" sz="2200" b="1" dirty="0"/>
              <a:t>for coverage closure.</a:t>
            </a:r>
          </a:p>
        </p:txBody>
      </p:sp>
    </p:spTree>
    <p:extLst>
      <p:ext uri="{BB962C8B-B14F-4D97-AF65-F5344CB8AC3E}">
        <p14:creationId xmlns:p14="http://schemas.microsoft.com/office/powerpoint/2010/main" val="80430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Overview of the CTC Methodology (2) </a:t>
            </a:r>
            <a:endParaRPr lang="en-US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278FCE3-BAFD-4961-8230-367BA080E420}"/>
              </a:ext>
            </a:extLst>
          </p:cNvPr>
          <p:cNvSpPr/>
          <p:nvPr/>
        </p:nvSpPr>
        <p:spPr>
          <a:xfrm>
            <a:off x="2038349" y="2270830"/>
            <a:ext cx="1636051" cy="2948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Main sources</a:t>
            </a:r>
            <a:endParaRPr lang="ko-KR" altLang="en-US" sz="1000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30A05-CA5B-4347-A13A-181E554614E9}"/>
              </a:ext>
            </a:extLst>
          </p:cNvPr>
          <p:cNvSpPr txBox="1"/>
          <p:nvPr/>
        </p:nvSpPr>
        <p:spPr>
          <a:xfrm>
            <a:off x="2124972" y="2506856"/>
            <a:ext cx="1491708" cy="2462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Register map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4F434-F6E1-4EEA-868F-A59EE3ED81A0}"/>
              </a:ext>
            </a:extLst>
          </p:cNvPr>
          <p:cNvSpPr txBox="1"/>
          <p:nvPr/>
        </p:nvSpPr>
        <p:spPr>
          <a:xfrm>
            <a:off x="2124972" y="2818255"/>
            <a:ext cx="1491708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Network on Chip specification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7" name="원통 1">
            <a:extLst>
              <a:ext uri="{FF2B5EF4-FFF2-40B4-BE49-F238E27FC236}">
                <a16:creationId xmlns:a16="http://schemas.microsoft.com/office/drawing/2014/main" id="{7A830699-4B08-450F-8659-5685F0A2BAE2}"/>
              </a:ext>
            </a:extLst>
          </p:cNvPr>
          <p:cNvSpPr/>
          <p:nvPr/>
        </p:nvSpPr>
        <p:spPr>
          <a:xfrm>
            <a:off x="4289120" y="2475106"/>
            <a:ext cx="898679" cy="57516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IP dataset</a:t>
            </a:r>
            <a:endParaRPr lang="ko-KR" altLang="en-US" sz="1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8FFCE54-087D-4B26-92B5-8BD1EE29D03C}"/>
              </a:ext>
            </a:extLst>
          </p:cNvPr>
          <p:cNvCxnSpPr/>
          <p:nvPr/>
        </p:nvCxnSpPr>
        <p:spPr>
          <a:xfrm>
            <a:off x="3616680" y="2629966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188A80E-17D6-4EA4-A204-E88AF7B7FBEF}"/>
              </a:ext>
            </a:extLst>
          </p:cNvPr>
          <p:cNvCxnSpPr/>
          <p:nvPr/>
        </p:nvCxnSpPr>
        <p:spPr>
          <a:xfrm>
            <a:off x="3616680" y="2941365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621A4C-7DE3-4F6C-B919-50B95AF48174}"/>
              </a:ext>
            </a:extLst>
          </p:cNvPr>
          <p:cNvSpPr txBox="1"/>
          <p:nvPr/>
        </p:nvSpPr>
        <p:spPr>
          <a:xfrm>
            <a:off x="2126815" y="3422552"/>
            <a:ext cx="1491708" cy="2462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>
                <a:cs typeface="Times New Roman" panose="02020603050405020304" pitchFamily="18" charset="0"/>
              </a:rPr>
              <a:t>Power specification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87E74-4984-42B0-A83A-0E29514EB4BE}"/>
              </a:ext>
            </a:extLst>
          </p:cNvPr>
          <p:cNvSpPr txBox="1"/>
          <p:nvPr/>
        </p:nvSpPr>
        <p:spPr>
          <a:xfrm>
            <a:off x="2124972" y="3727844"/>
            <a:ext cx="1491708" cy="2462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IP-XACT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B9E2F5-8DA2-4281-9867-4C0F58555453}"/>
              </a:ext>
            </a:extLst>
          </p:cNvPr>
          <p:cNvSpPr/>
          <p:nvPr/>
        </p:nvSpPr>
        <p:spPr>
          <a:xfrm>
            <a:off x="4288701" y="3475363"/>
            <a:ext cx="899097" cy="449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CTC bin generator</a:t>
            </a:r>
            <a:endParaRPr lang="ko-KR" altLang="en-US" sz="1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2DFE827-E2A0-4FB4-BA35-CB7A9C625926}"/>
              </a:ext>
            </a:extLst>
          </p:cNvPr>
          <p:cNvCxnSpPr/>
          <p:nvPr/>
        </p:nvCxnSpPr>
        <p:spPr>
          <a:xfrm>
            <a:off x="5193016" y="3700317"/>
            <a:ext cx="6955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BDAD2D9A-7CFB-44E8-BC56-4337F00A4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70122"/>
              </p:ext>
            </p:extLst>
          </p:nvPr>
        </p:nvGraphicFramePr>
        <p:xfrm>
          <a:off x="5883372" y="2552764"/>
          <a:ext cx="4270279" cy="2133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4568">
                  <a:extLst>
                    <a:ext uri="{9D8B030D-6E8A-4147-A177-3AD203B41FA5}">
                      <a16:colId xmlns:a16="http://schemas.microsoft.com/office/drawing/2014/main" val="2058474098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4280390044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6169227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959082772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3376966683"/>
                    </a:ext>
                  </a:extLst>
                </a:gridCol>
                <a:gridCol w="696486">
                  <a:extLst>
                    <a:ext uri="{9D8B030D-6E8A-4147-A177-3AD203B41FA5}">
                      <a16:colId xmlns:a16="http://schemas.microsoft.com/office/drawing/2014/main" val="903724644"/>
                    </a:ext>
                  </a:extLst>
                </a:gridCol>
              </a:tblGrid>
              <a:tr h="151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Feature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Sub-feature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Core IP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Verification</a:t>
                      </a:r>
                      <a:r>
                        <a:rPr lang="en-US" altLang="ko-KR" sz="800" baseline="0" dirty="0"/>
                        <a:t> plan hit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TB hit</a:t>
                      </a:r>
                      <a:endParaRPr lang="ko-KR" alt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115145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 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Reset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WDT** HW*** reset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Master 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244887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 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Reset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SW</a:t>
                      </a:r>
                      <a:r>
                        <a:rPr lang="en-US" altLang="ko-KR" sz="800" baseline="0" dirty="0"/>
                        <a:t> reset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Master 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458289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187668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 C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Reset 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WDT HW reset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DMA 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444594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…</a:t>
                      </a:r>
                      <a:endParaRPr lang="ko-KR" alt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583428"/>
                  </a:ext>
                </a:extLst>
              </a:tr>
              <a:tr h="2361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 C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Clock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Clock gating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DMA B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269352"/>
                  </a:ext>
                </a:extLst>
              </a:tr>
              <a:tr h="150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Block C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Power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Power</a:t>
                      </a:r>
                      <a:r>
                        <a:rPr lang="en-US" altLang="ko-KR" sz="800" baseline="0" dirty="0"/>
                        <a:t> gating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DMA C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</a:rPr>
                        <a:t>Hit</a:t>
                      </a:r>
                      <a:endParaRPr lang="ko-KR" alt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644478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..</a:t>
                      </a:r>
                      <a:endParaRPr lang="ko-KR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…</a:t>
                      </a:r>
                      <a:endParaRPr lang="ko-KR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…</a:t>
                      </a:r>
                      <a:endParaRPr lang="ko-KR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…</a:t>
                      </a:r>
                      <a:endParaRPr lang="ko-KR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…</a:t>
                      </a:r>
                      <a:endParaRPr lang="ko-KR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/>
                        <a:t>…</a:t>
                      </a:r>
                      <a:endParaRPr lang="ko-KR" alt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232033"/>
                  </a:ext>
                </a:extLst>
              </a:tr>
            </a:tbl>
          </a:graphicData>
        </a:graphic>
      </p:graphicFrame>
      <p:cxnSp>
        <p:nvCxnSpPr>
          <p:cNvPr id="16" name="꺾인 연결선 62">
            <a:extLst>
              <a:ext uri="{FF2B5EF4-FFF2-40B4-BE49-F238E27FC236}">
                <a16:creationId xmlns:a16="http://schemas.microsoft.com/office/drawing/2014/main" id="{D9606FFA-ED27-4B9E-A9D5-337858B1E0F8}"/>
              </a:ext>
            </a:extLst>
          </p:cNvPr>
          <p:cNvCxnSpPr>
            <a:cxnSpLocks/>
          </p:cNvCxnSpPr>
          <p:nvPr/>
        </p:nvCxnSpPr>
        <p:spPr>
          <a:xfrm>
            <a:off x="5549642" y="2105081"/>
            <a:ext cx="2774302" cy="44054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66">
            <a:extLst>
              <a:ext uri="{FF2B5EF4-FFF2-40B4-BE49-F238E27FC236}">
                <a16:creationId xmlns:a16="http://schemas.microsoft.com/office/drawing/2014/main" id="{E83876B8-7033-4376-9CEA-865682B418BF}"/>
              </a:ext>
            </a:extLst>
          </p:cNvPr>
          <p:cNvCxnSpPr>
            <a:cxnSpLocks/>
            <a:stCxn id="7" idx="4"/>
          </p:cNvCxnSpPr>
          <p:nvPr/>
        </p:nvCxnSpPr>
        <p:spPr>
          <a:xfrm flipV="1">
            <a:off x="5187799" y="2105081"/>
            <a:ext cx="361843" cy="65760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74">
            <a:extLst>
              <a:ext uri="{FF2B5EF4-FFF2-40B4-BE49-F238E27FC236}">
                <a16:creationId xmlns:a16="http://schemas.microsoft.com/office/drawing/2014/main" id="{3D9AB8F3-58B5-45C7-95E1-5B8C06D3D907}"/>
              </a:ext>
            </a:extLst>
          </p:cNvPr>
          <p:cNvSpPr/>
          <p:nvPr/>
        </p:nvSpPr>
        <p:spPr>
          <a:xfrm>
            <a:off x="8025174" y="2552765"/>
            <a:ext cx="597539" cy="2036510"/>
          </a:xfrm>
          <a:prstGeom prst="roundRect">
            <a:avLst>
              <a:gd name="adj" fmla="val 1723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Times New Roman" panose="02020603050405020304" pitchFamily="18" charset="0"/>
            </a:endParaRPr>
          </a:p>
        </p:txBody>
      </p:sp>
      <p:sp>
        <p:nvSpPr>
          <p:cNvPr id="19" name="모서리가 둥근 직사각형 78">
            <a:extLst>
              <a:ext uri="{FF2B5EF4-FFF2-40B4-BE49-F238E27FC236}">
                <a16:creationId xmlns:a16="http://schemas.microsoft.com/office/drawing/2014/main" id="{EE65D7FF-8C9F-4895-A32C-DD2A00DE19D4}"/>
              </a:ext>
            </a:extLst>
          </p:cNvPr>
          <p:cNvSpPr/>
          <p:nvPr/>
        </p:nvSpPr>
        <p:spPr>
          <a:xfrm>
            <a:off x="5883372" y="2552764"/>
            <a:ext cx="2098045" cy="2036510"/>
          </a:xfrm>
          <a:prstGeom prst="roundRect">
            <a:avLst>
              <a:gd name="adj" fmla="val 545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AB668AD-D8EA-49A9-BCFA-D1EA28470430}"/>
              </a:ext>
            </a:extLst>
          </p:cNvPr>
          <p:cNvCxnSpPr/>
          <p:nvPr/>
        </p:nvCxnSpPr>
        <p:spPr>
          <a:xfrm>
            <a:off x="3616680" y="3549378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1202477-079E-4A20-8D10-8C60ED2021D1}"/>
              </a:ext>
            </a:extLst>
          </p:cNvPr>
          <p:cNvCxnSpPr/>
          <p:nvPr/>
        </p:nvCxnSpPr>
        <p:spPr>
          <a:xfrm>
            <a:off x="3616680" y="3874815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F812AC7A-DC38-48BE-A9EA-03D5E924F4C7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 flipH="1">
            <a:off x="4738250" y="3050272"/>
            <a:ext cx="210" cy="425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5747C2-1463-4E60-A964-A5F6793FCE26}"/>
              </a:ext>
            </a:extLst>
          </p:cNvPr>
          <p:cNvSpPr txBox="1"/>
          <p:nvPr/>
        </p:nvSpPr>
        <p:spPr>
          <a:xfrm>
            <a:off x="5353480" y="1839244"/>
            <a:ext cx="3218174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Core IPs: IPs which are not covered by common IPs</a:t>
            </a:r>
            <a:endParaRPr lang="ko-KR" altLang="en-US" sz="1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09481-7872-48CE-A92E-C19E17BD62AF}"/>
              </a:ext>
            </a:extLst>
          </p:cNvPr>
          <p:cNvSpPr txBox="1"/>
          <p:nvPr/>
        </p:nvSpPr>
        <p:spPr>
          <a:xfrm>
            <a:off x="4705819" y="3120888"/>
            <a:ext cx="867650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Common IP</a:t>
            </a:r>
            <a:endParaRPr lang="ko-KR" altLang="en-US" sz="1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B94AB08-8081-4291-B1D0-C0F2BFC1FF0A}"/>
              </a:ext>
            </a:extLst>
          </p:cNvPr>
          <p:cNvSpPr/>
          <p:nvPr/>
        </p:nvSpPr>
        <p:spPr>
          <a:xfrm>
            <a:off x="5838164" y="2270831"/>
            <a:ext cx="2823129" cy="24155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Coverage bin</a:t>
            </a:r>
            <a:endParaRPr lang="ko-KR" altLang="en-US" sz="1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BD6A67-867D-4956-BB0E-F8233980BC72}"/>
              </a:ext>
            </a:extLst>
          </p:cNvPr>
          <p:cNvSpPr txBox="1"/>
          <p:nvPr/>
        </p:nvSpPr>
        <p:spPr>
          <a:xfrm>
            <a:off x="2122415" y="4264042"/>
            <a:ext cx="1491708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Verification plan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BA7E58-F34F-4A86-948E-4A05F5A5BD47}"/>
              </a:ext>
            </a:extLst>
          </p:cNvPr>
          <p:cNvSpPr txBox="1"/>
          <p:nvPr/>
        </p:nvSpPr>
        <p:spPr>
          <a:xfrm>
            <a:off x="2126815" y="4609374"/>
            <a:ext cx="1491708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UVM TB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C1262EF-95E6-4B11-B33B-CC6423F9E945}"/>
              </a:ext>
            </a:extLst>
          </p:cNvPr>
          <p:cNvSpPr/>
          <p:nvPr/>
        </p:nvSpPr>
        <p:spPr>
          <a:xfrm>
            <a:off x="4295111" y="4656563"/>
            <a:ext cx="899096" cy="45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Fine-tuned LLM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D81A655-10E1-4563-BF3F-19672EEF3A9A}"/>
              </a:ext>
            </a:extLst>
          </p:cNvPr>
          <p:cNvSpPr/>
          <p:nvPr/>
        </p:nvSpPr>
        <p:spPr>
          <a:xfrm>
            <a:off x="4288702" y="4160076"/>
            <a:ext cx="899096" cy="449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Dashboard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API*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1169DAE-8D36-4702-AEC4-DD83CB8339C2}"/>
              </a:ext>
            </a:extLst>
          </p:cNvPr>
          <p:cNvCxnSpPr/>
          <p:nvPr/>
        </p:nvCxnSpPr>
        <p:spPr>
          <a:xfrm>
            <a:off x="3618523" y="4730616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176">
            <a:extLst>
              <a:ext uri="{FF2B5EF4-FFF2-40B4-BE49-F238E27FC236}">
                <a16:creationId xmlns:a16="http://schemas.microsoft.com/office/drawing/2014/main" id="{33B0BAD6-2016-4CE4-A9D1-C455FBB20BD2}"/>
              </a:ext>
            </a:extLst>
          </p:cNvPr>
          <p:cNvCxnSpPr>
            <a:cxnSpLocks/>
            <a:stCxn id="29" idx="3"/>
            <a:endCxn id="32" idx="2"/>
          </p:cNvCxnSpPr>
          <p:nvPr/>
        </p:nvCxnSpPr>
        <p:spPr>
          <a:xfrm>
            <a:off x="5187798" y="4385031"/>
            <a:ext cx="3870336" cy="204243"/>
          </a:xfrm>
          <a:prstGeom prst="bentConnector4">
            <a:avLst>
              <a:gd name="adj1" fmla="val 9819"/>
              <a:gd name="adj2" fmla="val 20073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177">
            <a:extLst>
              <a:ext uri="{FF2B5EF4-FFF2-40B4-BE49-F238E27FC236}">
                <a16:creationId xmlns:a16="http://schemas.microsoft.com/office/drawing/2014/main" id="{F80D0A69-E02A-44EB-8F79-CA377E359517}"/>
              </a:ext>
            </a:extLst>
          </p:cNvPr>
          <p:cNvSpPr/>
          <p:nvPr/>
        </p:nvSpPr>
        <p:spPr>
          <a:xfrm>
            <a:off x="8731520" y="2552763"/>
            <a:ext cx="653228" cy="2036511"/>
          </a:xfrm>
          <a:prstGeom prst="roundRect">
            <a:avLst>
              <a:gd name="adj" fmla="val 1723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Times New Roman" panose="02020603050405020304" pitchFamily="18" charset="0"/>
            </a:endParaRPr>
          </a:p>
        </p:txBody>
      </p:sp>
      <p:sp>
        <p:nvSpPr>
          <p:cNvPr id="33" name="모서리가 둥근 직사각형 178">
            <a:extLst>
              <a:ext uri="{FF2B5EF4-FFF2-40B4-BE49-F238E27FC236}">
                <a16:creationId xmlns:a16="http://schemas.microsoft.com/office/drawing/2014/main" id="{AE2A705B-73B6-4A0B-BCC2-BE60CB2177AD}"/>
              </a:ext>
            </a:extLst>
          </p:cNvPr>
          <p:cNvSpPr/>
          <p:nvPr/>
        </p:nvSpPr>
        <p:spPr>
          <a:xfrm>
            <a:off x="9505554" y="2552763"/>
            <a:ext cx="617665" cy="2036511"/>
          </a:xfrm>
          <a:prstGeom prst="roundRect">
            <a:avLst>
              <a:gd name="adj" fmla="val 1723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Times New Roman" panose="02020603050405020304" pitchFamily="18" charset="0"/>
            </a:endParaRPr>
          </a:p>
        </p:txBody>
      </p:sp>
      <p:cxnSp>
        <p:nvCxnSpPr>
          <p:cNvPr id="34" name="꺾인 연결선 181">
            <a:extLst>
              <a:ext uri="{FF2B5EF4-FFF2-40B4-BE49-F238E27FC236}">
                <a16:creationId xmlns:a16="http://schemas.microsoft.com/office/drawing/2014/main" id="{2AA221F2-E3C4-4FB7-93A2-1C3FD4733C15}"/>
              </a:ext>
            </a:extLst>
          </p:cNvPr>
          <p:cNvCxnSpPr>
            <a:cxnSpLocks/>
            <a:stCxn id="28" idx="3"/>
            <a:endCxn id="33" idx="2"/>
          </p:cNvCxnSpPr>
          <p:nvPr/>
        </p:nvCxnSpPr>
        <p:spPr>
          <a:xfrm flipV="1">
            <a:off x="5194207" y="4589274"/>
            <a:ext cx="4620180" cy="29228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0D16243-A00B-419D-87EE-C2EDAE80CA8A}"/>
              </a:ext>
            </a:extLst>
          </p:cNvPr>
          <p:cNvSpPr/>
          <p:nvPr/>
        </p:nvSpPr>
        <p:spPr>
          <a:xfrm>
            <a:off x="7904117" y="4991153"/>
            <a:ext cx="2674956" cy="69731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  <a:cs typeface="Times New Roman" panose="02020603050405020304" pitchFamily="18" charset="0"/>
              </a:rPr>
              <a:t>*API       : Application Programming Interface</a:t>
            </a:r>
          </a:p>
          <a:p>
            <a:r>
              <a:rPr lang="en-US" altLang="ko-KR" sz="1000" dirty="0">
                <a:solidFill>
                  <a:schemeClr val="tx1"/>
                </a:solidFill>
                <a:cs typeface="Times New Roman" panose="02020603050405020304" pitchFamily="18" charset="0"/>
              </a:rPr>
              <a:t>**WDT  : Watch Dog Timer</a:t>
            </a:r>
          </a:p>
          <a:p>
            <a:r>
              <a:rPr lang="en-US" altLang="ko-KR" sz="1000" dirty="0">
                <a:solidFill>
                  <a:schemeClr val="tx1"/>
                </a:solidFill>
                <a:cs typeface="Times New Roman" panose="02020603050405020304" pitchFamily="18" charset="0"/>
              </a:rPr>
              <a:t>*** HW : Hardware</a:t>
            </a:r>
          </a:p>
          <a:p>
            <a:r>
              <a:rPr lang="en-US" altLang="ko-KR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: Design specification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8F881-783D-4947-865B-D53AEEC0FD5C}"/>
              </a:ext>
            </a:extLst>
          </p:cNvPr>
          <p:cNvSpPr txBox="1"/>
          <p:nvPr/>
        </p:nvSpPr>
        <p:spPr>
          <a:xfrm>
            <a:off x="2125366" y="4910463"/>
            <a:ext cx="1491708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cs typeface="Times New Roman" panose="02020603050405020304" pitchFamily="18" charset="0"/>
              </a:rPr>
              <a:t>CT guide</a:t>
            </a:r>
            <a:endParaRPr lang="ko-KR" altLang="en-US" sz="1000" b="1" dirty="0">
              <a:cs typeface="Times New Roman" panose="02020603050405020304" pitchFamily="18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5509D06-6DA1-4AEC-AC24-9380716D83DF}"/>
              </a:ext>
            </a:extLst>
          </p:cNvPr>
          <p:cNvCxnSpPr/>
          <p:nvPr/>
        </p:nvCxnSpPr>
        <p:spPr>
          <a:xfrm>
            <a:off x="3614324" y="5033172"/>
            <a:ext cx="6807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35D6B5C-4DE6-46BA-91E4-56D60462A9A1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614123" y="4385031"/>
            <a:ext cx="674579" cy="21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62BDA2D-8CF2-4006-AFA9-B9263BE5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Overall architecture of CTC methodology</a:t>
            </a:r>
            <a:endParaRPr lang="en-US" altLang="ko-KR" sz="2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FF22E-DDC6-4F7A-81FC-4927A231A4F1}"/>
              </a:ext>
            </a:extLst>
          </p:cNvPr>
          <p:cNvSpPr txBox="1"/>
          <p:nvPr/>
        </p:nvSpPr>
        <p:spPr>
          <a:xfrm>
            <a:off x="8104505" y="5511718"/>
            <a:ext cx="227058" cy="1538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400" dirty="0"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04497CB-1472-4B81-817A-B78825F6860A}"/>
              </a:ext>
            </a:extLst>
          </p:cNvPr>
          <p:cNvSpPr/>
          <p:nvPr/>
        </p:nvSpPr>
        <p:spPr>
          <a:xfrm>
            <a:off x="8661294" y="2270830"/>
            <a:ext cx="1492357" cy="24155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cs typeface="Times New Roman" panose="02020603050405020304" pitchFamily="18" charset="0"/>
              </a:rPr>
              <a:t>Coverage dashboard</a:t>
            </a:r>
            <a:endParaRPr lang="ko-KR" altLang="en-US" sz="1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Define Coverage Bins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Foundational step to implement coverage for CTs.</a:t>
            </a:r>
          </a:p>
          <a:p>
            <a:pPr lvl="1"/>
            <a:r>
              <a:rPr lang="en-US" altLang="ko-KR" sz="2200" dirty="0"/>
              <a:t>Use </a:t>
            </a:r>
            <a:r>
              <a:rPr lang="en-US" altLang="ko-KR" sz="2200" b="1" dirty="0"/>
              <a:t>metadata from design specifications </a:t>
            </a:r>
            <a:r>
              <a:rPr lang="en-US" altLang="ko-KR" sz="2200" dirty="0"/>
              <a:t>to validate designs</a:t>
            </a:r>
          </a:p>
          <a:p>
            <a:endParaRPr lang="en-US" altLang="ko-KR" sz="2200" dirty="0"/>
          </a:p>
          <a:p>
            <a:r>
              <a:rPr lang="en-US" altLang="ko-KR" sz="2600" b="1" dirty="0"/>
              <a:t>Metadata sources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49B2BFE-59E6-46D7-A48C-C3CEC91A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16707"/>
              </p:ext>
            </p:extLst>
          </p:nvPr>
        </p:nvGraphicFramePr>
        <p:xfrm>
          <a:off x="1266825" y="3097530"/>
          <a:ext cx="10496550" cy="21738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78808">
                  <a:extLst>
                    <a:ext uri="{9D8B030D-6E8A-4147-A177-3AD203B41FA5}">
                      <a16:colId xmlns:a16="http://schemas.microsoft.com/office/drawing/2014/main" val="2971378809"/>
                    </a:ext>
                  </a:extLst>
                </a:gridCol>
                <a:gridCol w="4636342">
                  <a:extLst>
                    <a:ext uri="{9D8B030D-6E8A-4147-A177-3AD203B41FA5}">
                      <a16:colId xmlns:a16="http://schemas.microsoft.com/office/drawing/2014/main" val="343321826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25705483"/>
                    </a:ext>
                  </a:extLst>
                </a:gridCol>
              </a:tblGrid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Design specifications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Details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Contents required for metadata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95997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 Register map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Details for overall registers in each block</a:t>
                      </a:r>
                    </a:p>
                    <a:p>
                      <a:pPr latinLnBrk="1"/>
                      <a:r>
                        <a:rPr lang="en-US" altLang="ko-KR" sz="1400" dirty="0"/>
                        <a:t>Include IP names and their base addresses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IP names for each block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77403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Network on Chip (</a:t>
                      </a:r>
                      <a:r>
                        <a:rPr lang="en-US" altLang="ko-KR" sz="1400" b="1" dirty="0" err="1"/>
                        <a:t>NoC</a:t>
                      </a:r>
                      <a:r>
                        <a:rPr lang="en-US" altLang="ko-KR" sz="1400" b="1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400" b="1" dirty="0"/>
                        <a:t>specification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Details for overall </a:t>
                      </a:r>
                      <a:r>
                        <a:rPr lang="en-US" altLang="ko-KR" sz="1400" dirty="0" err="1"/>
                        <a:t>NoC</a:t>
                      </a:r>
                      <a:endParaRPr lang="en-US" altLang="ko-KR" sz="1400" dirty="0"/>
                    </a:p>
                    <a:p>
                      <a:pPr latinLnBrk="1"/>
                      <a:r>
                        <a:rPr lang="en-US" altLang="ko-KR" sz="1400" dirty="0"/>
                        <a:t>Include master and their information for interfaces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Master names for each block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83872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Power specification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Details for power domains with their specifications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Power features for each block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72080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IPXACT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Details of SoC implementations</a:t>
                      </a:r>
                    </a:p>
                    <a:p>
                      <a:pPr latinLnBrk="1"/>
                      <a:r>
                        <a:rPr lang="en-US" altLang="ko-KR" sz="1400" dirty="0"/>
                        <a:t>Include IP names and their hierarchies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Interfaces for each block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6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9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Define Coverage Bins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Process of generating CTC bins in an SoC example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19006A-DC0E-4325-8895-F9C12F25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0" y="2515791"/>
            <a:ext cx="3918300" cy="22314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42EBBB3-A882-4AE2-8340-43B6019D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513" y="1921664"/>
            <a:ext cx="7871507" cy="36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Verification Plan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Coverage measurement system </a:t>
            </a:r>
            <a:r>
              <a:rPr lang="en-US" altLang="ko-KR" sz="2600" b="1" dirty="0"/>
              <a:t>for the verification plan</a:t>
            </a:r>
          </a:p>
          <a:p>
            <a:pPr lvl="1"/>
            <a:r>
              <a:rPr lang="en-US" altLang="ko-KR" sz="2200" dirty="0"/>
              <a:t>To prevent overlooked tests scenarios during the verification planning phase.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2600" dirty="0"/>
              <a:t>Our in-house dashboard API enables this methodology</a:t>
            </a:r>
          </a:p>
          <a:p>
            <a:endParaRPr lang="en-US" altLang="ko-KR" sz="2600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735210C-7D0E-46D1-B5F8-0708D5C1D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07801"/>
              </p:ext>
            </p:extLst>
          </p:nvPr>
        </p:nvGraphicFramePr>
        <p:xfrm>
          <a:off x="151506" y="3340656"/>
          <a:ext cx="5314878" cy="2133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2895">
                  <a:extLst>
                    <a:ext uri="{9D8B030D-6E8A-4147-A177-3AD203B41FA5}">
                      <a16:colId xmlns:a16="http://schemas.microsoft.com/office/drawing/2014/main" val="3955822891"/>
                    </a:ext>
                  </a:extLst>
                </a:gridCol>
                <a:gridCol w="1148710">
                  <a:extLst>
                    <a:ext uri="{9D8B030D-6E8A-4147-A177-3AD203B41FA5}">
                      <a16:colId xmlns:a16="http://schemas.microsoft.com/office/drawing/2014/main" val="135370055"/>
                    </a:ext>
                  </a:extLst>
                </a:gridCol>
                <a:gridCol w="1443353">
                  <a:extLst>
                    <a:ext uri="{9D8B030D-6E8A-4147-A177-3AD203B41FA5}">
                      <a16:colId xmlns:a16="http://schemas.microsoft.com/office/drawing/2014/main" val="1677426958"/>
                    </a:ext>
                  </a:extLst>
                </a:gridCol>
                <a:gridCol w="835014">
                  <a:extLst>
                    <a:ext uri="{9D8B030D-6E8A-4147-A177-3AD203B41FA5}">
                      <a16:colId xmlns:a16="http://schemas.microsoft.com/office/drawing/2014/main" val="2453743907"/>
                    </a:ext>
                  </a:extLst>
                </a:gridCol>
                <a:gridCol w="1354906">
                  <a:extLst>
                    <a:ext uri="{9D8B030D-6E8A-4147-A177-3AD203B41FA5}">
                      <a16:colId xmlns:a16="http://schemas.microsoft.com/office/drawing/2014/main" val="38469295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ID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Sub-feature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Run command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A001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REGISTER_ACCESS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CMU_A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(test</a:t>
                      </a:r>
                      <a:r>
                        <a:rPr lang="en-US" altLang="ko-KR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_cmd_a001)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66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A002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REGISTER_ACCESS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MONITOR_A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(test</a:t>
                      </a:r>
                      <a:r>
                        <a:rPr lang="en-US" altLang="ko-KR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_cmd_a002)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87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56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A080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REGISTER_ACCESS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CMU_A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(test_cmd_a080)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6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71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A010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CLOCK_GATING_BY_SW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DMA_A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(test_cmd_a010)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16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88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A050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POWER_GATING_BY_SW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CPU_A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(test_cmd_a050)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4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8041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02C1B9-A9CA-4679-9693-4F729A0490C3}"/>
              </a:ext>
            </a:extLst>
          </p:cNvPr>
          <p:cNvSpPr txBox="1"/>
          <p:nvPr/>
        </p:nvSpPr>
        <p:spPr>
          <a:xfrm>
            <a:off x="2197616" y="5555626"/>
            <a:ext cx="1222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[ Verification plan ]</a:t>
            </a:r>
            <a:endParaRPr lang="ko-KR" altLang="en-US" sz="1000" b="1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5613B4E4-CB04-4B18-A469-76FF6B6BA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514"/>
              </p:ext>
            </p:extLst>
          </p:nvPr>
        </p:nvGraphicFramePr>
        <p:xfrm>
          <a:off x="6324351" y="3340656"/>
          <a:ext cx="5746790" cy="2133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20290">
                  <a:extLst>
                    <a:ext uri="{9D8B030D-6E8A-4147-A177-3AD203B41FA5}">
                      <a16:colId xmlns:a16="http://schemas.microsoft.com/office/drawing/2014/main" val="3955822891"/>
                    </a:ext>
                  </a:extLst>
                </a:gridCol>
                <a:gridCol w="1386739">
                  <a:extLst>
                    <a:ext uri="{9D8B030D-6E8A-4147-A177-3AD203B41FA5}">
                      <a16:colId xmlns:a16="http://schemas.microsoft.com/office/drawing/2014/main" val="135370055"/>
                    </a:ext>
                  </a:extLst>
                </a:gridCol>
                <a:gridCol w="805399">
                  <a:extLst>
                    <a:ext uri="{9D8B030D-6E8A-4147-A177-3AD203B41FA5}">
                      <a16:colId xmlns:a16="http://schemas.microsoft.com/office/drawing/2014/main" val="1677426958"/>
                    </a:ext>
                  </a:extLst>
                </a:gridCol>
                <a:gridCol w="508673">
                  <a:extLst>
                    <a:ext uri="{9D8B030D-6E8A-4147-A177-3AD203B41FA5}">
                      <a16:colId xmlns:a16="http://schemas.microsoft.com/office/drawing/2014/main" val="2453743907"/>
                    </a:ext>
                  </a:extLst>
                </a:gridCol>
                <a:gridCol w="981012">
                  <a:extLst>
                    <a:ext uri="{9D8B030D-6E8A-4147-A177-3AD203B41FA5}">
                      <a16:colId xmlns:a16="http://schemas.microsoft.com/office/drawing/2014/main" val="3846929572"/>
                    </a:ext>
                  </a:extLst>
                </a:gridCol>
                <a:gridCol w="944677">
                  <a:extLst>
                    <a:ext uri="{9D8B030D-6E8A-4147-A177-3AD203B41FA5}">
                      <a16:colId xmlns:a16="http://schemas.microsoft.com/office/drawing/2014/main" val="4186966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Sub-feature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ID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REGISTER_ACCESS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CMU_A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A001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66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REGISTER_ACCESS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A002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87199"/>
                  </a:ext>
                </a:extLst>
              </a:tr>
              <a:tr h="1239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56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CLOCK_GATING_BY_SW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DMA_A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A010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6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CLOCK_GATING_BY_SW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NOT_COVERED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71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16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POWER_GATING_BY_SW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DMA_A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NOT_COVERED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88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POWER_GATING_BY_SW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CPU_A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A050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</a:t>
                      </a:r>
                      <a:endParaRPr lang="ko-KR" altLang="en-US" sz="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4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80419"/>
                  </a:ext>
                </a:extLst>
              </a:tr>
            </a:tbl>
          </a:graphicData>
        </a:graphic>
      </p:graphicFrame>
      <p:sp>
        <p:nvSpPr>
          <p:cNvPr id="15" name="모서리가 둥근 직사각형 8">
            <a:extLst>
              <a:ext uri="{FF2B5EF4-FFF2-40B4-BE49-F238E27FC236}">
                <a16:creationId xmlns:a16="http://schemas.microsoft.com/office/drawing/2014/main" id="{9A4C0C99-49E8-4B2C-81A7-32EE1A40EA27}"/>
              </a:ext>
            </a:extLst>
          </p:cNvPr>
          <p:cNvSpPr/>
          <p:nvPr/>
        </p:nvSpPr>
        <p:spPr>
          <a:xfrm>
            <a:off x="6261774" y="3265039"/>
            <a:ext cx="3354819" cy="2267755"/>
          </a:xfrm>
          <a:prstGeom prst="roundRect">
            <a:avLst>
              <a:gd name="adj" fmla="val 3883"/>
            </a:avLst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3FEFE-CBF7-4CDB-82EC-2ACF2A61BFA2}"/>
              </a:ext>
            </a:extLst>
          </p:cNvPr>
          <p:cNvSpPr txBox="1"/>
          <p:nvPr/>
        </p:nvSpPr>
        <p:spPr>
          <a:xfrm>
            <a:off x="7072030" y="2962593"/>
            <a:ext cx="2244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0000FF"/>
                </a:solidFill>
              </a:rPr>
              <a:t>Data from coverage bin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DBDC-AFB3-4DC1-9731-A61355EFD85C}"/>
              </a:ext>
            </a:extLst>
          </p:cNvPr>
          <p:cNvSpPr txBox="1"/>
          <p:nvPr/>
        </p:nvSpPr>
        <p:spPr>
          <a:xfrm>
            <a:off x="8014696" y="5545375"/>
            <a:ext cx="2604607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[ Coverage dashboard for verification plan ]</a:t>
            </a:r>
            <a:endParaRPr lang="ko-KR" altLang="en-US" sz="1000" b="1" dirty="0"/>
          </a:p>
        </p:txBody>
      </p:sp>
      <p:sp>
        <p:nvSpPr>
          <p:cNvPr id="18" name="오른쪽 화살표 13">
            <a:extLst>
              <a:ext uri="{FF2B5EF4-FFF2-40B4-BE49-F238E27FC236}">
                <a16:creationId xmlns:a16="http://schemas.microsoft.com/office/drawing/2014/main" id="{CED262FC-4B8B-415C-B307-8DDBC61C5765}"/>
              </a:ext>
            </a:extLst>
          </p:cNvPr>
          <p:cNvSpPr/>
          <p:nvPr/>
        </p:nvSpPr>
        <p:spPr>
          <a:xfrm>
            <a:off x="5730232" y="4357379"/>
            <a:ext cx="286300" cy="25946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66D0E5-3179-47C1-8209-65E6F0DC7ADE}"/>
              </a:ext>
            </a:extLst>
          </p:cNvPr>
          <p:cNvSpPr txBox="1"/>
          <p:nvPr/>
        </p:nvSpPr>
        <p:spPr>
          <a:xfrm>
            <a:off x="5423136" y="4689508"/>
            <a:ext cx="104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Dashboard API</a:t>
            </a:r>
            <a:endParaRPr lang="ko-KR" altLang="en-US" sz="800" b="1" dirty="0"/>
          </a:p>
        </p:txBody>
      </p:sp>
      <p:sp>
        <p:nvSpPr>
          <p:cNvPr id="4" name="모서리가 둥근 직사각형 8">
            <a:extLst>
              <a:ext uri="{FF2B5EF4-FFF2-40B4-BE49-F238E27FC236}">
                <a16:creationId xmlns:a16="http://schemas.microsoft.com/office/drawing/2014/main" id="{DCFA0B75-4B22-B2CB-851D-CDF939C18A1E}"/>
              </a:ext>
            </a:extLst>
          </p:cNvPr>
          <p:cNvSpPr/>
          <p:nvPr/>
        </p:nvSpPr>
        <p:spPr>
          <a:xfrm>
            <a:off x="120859" y="3277620"/>
            <a:ext cx="4012229" cy="2267755"/>
          </a:xfrm>
          <a:prstGeom prst="roundRect">
            <a:avLst>
              <a:gd name="adj" fmla="val 3883"/>
            </a:avLst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95483-92C6-F95B-0A04-6EF35A86A0DA}"/>
              </a:ext>
            </a:extLst>
          </p:cNvPr>
          <p:cNvSpPr txBox="1"/>
          <p:nvPr/>
        </p:nvSpPr>
        <p:spPr>
          <a:xfrm>
            <a:off x="807720" y="2980013"/>
            <a:ext cx="3193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0000FF"/>
                </a:solidFill>
              </a:rPr>
              <a:t>Targets to be parsed from verification plan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UVM TB Coverage with LLM (1)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Employed an LLM to evaluate the </a:t>
            </a:r>
            <a:r>
              <a:rPr lang="en-US" altLang="ko-KR" sz="2600" b="1" dirty="0"/>
              <a:t>UVM TB implementation coverage for CTs</a:t>
            </a:r>
            <a:r>
              <a:rPr lang="en-US" altLang="ko-KR" sz="2600" dirty="0"/>
              <a:t>.</a:t>
            </a:r>
          </a:p>
          <a:p>
            <a:pPr lvl="1"/>
            <a:r>
              <a:rPr lang="en-US" altLang="ko-KR" sz="2200" dirty="0"/>
              <a:t>Inconsistency in implementation</a:t>
            </a:r>
          </a:p>
          <a:p>
            <a:pPr lvl="1"/>
            <a:r>
              <a:rPr lang="en-US" altLang="ko-KR" sz="2200" dirty="0"/>
              <a:t>Manual code review challenges</a:t>
            </a:r>
          </a:p>
          <a:p>
            <a:pPr lvl="1"/>
            <a:r>
              <a:rPr lang="en-US" altLang="ko-KR" sz="2200" dirty="0"/>
              <a:t>Automatic benefits.</a:t>
            </a:r>
          </a:p>
          <a:p>
            <a:pPr lvl="1"/>
            <a:endParaRPr lang="en-US" altLang="ko-KR" sz="1400" dirty="0"/>
          </a:p>
          <a:p>
            <a:r>
              <a:rPr lang="en-US" altLang="ko-KR" sz="2600" dirty="0"/>
              <a:t>Developed a </a:t>
            </a:r>
            <a:r>
              <a:rPr lang="en-US" altLang="ko-KR" sz="2600" b="1" dirty="0"/>
              <a:t>local LLM model</a:t>
            </a:r>
          </a:p>
          <a:p>
            <a:pPr lvl="1"/>
            <a:r>
              <a:rPr lang="en-US" altLang="ko-KR" sz="2200" dirty="0"/>
              <a:t>To protect sensitive and confidential data</a:t>
            </a:r>
          </a:p>
          <a:p>
            <a:pPr lvl="1"/>
            <a:r>
              <a:rPr lang="en-US" altLang="ko-KR" sz="2200" dirty="0"/>
              <a:t>Avoid dependence on external networked models for security</a:t>
            </a:r>
          </a:p>
          <a:p>
            <a:pPr lvl="1"/>
            <a:endParaRPr lang="en-US" altLang="ko-KR" sz="1400" dirty="0"/>
          </a:p>
          <a:p>
            <a:r>
              <a:rPr lang="en-US" altLang="ko-KR" sz="2600" dirty="0"/>
              <a:t>Chose ‘</a:t>
            </a:r>
            <a:r>
              <a:rPr lang="en-US" altLang="ko-KR" sz="2600" b="1" dirty="0"/>
              <a:t>DeepSeek-Coder-V2</a:t>
            </a:r>
            <a:r>
              <a:rPr lang="en-US" altLang="ko-KR" sz="2600" dirty="0"/>
              <a:t>':</a:t>
            </a:r>
          </a:p>
          <a:p>
            <a:pPr lvl="1"/>
            <a:r>
              <a:rPr lang="en-US" altLang="ko-KR" sz="2200" dirty="0"/>
              <a:t>High benchmark</a:t>
            </a:r>
            <a:r>
              <a:rPr lang="ko-KR" altLang="en-US" sz="2200" dirty="0"/>
              <a:t> </a:t>
            </a:r>
            <a:r>
              <a:rPr lang="en-US" altLang="ko-KR" sz="2200" dirty="0"/>
              <a:t>scores </a:t>
            </a:r>
          </a:p>
          <a:p>
            <a:pPr lvl="1"/>
            <a:r>
              <a:rPr lang="en-US" altLang="ko-KR" sz="2200" dirty="0"/>
              <a:t>Specific training in </a:t>
            </a:r>
            <a:r>
              <a:rPr lang="en-US" altLang="ko-KR" sz="2200" dirty="0" err="1"/>
              <a:t>verilog</a:t>
            </a:r>
            <a:r>
              <a:rPr lang="en-US" altLang="ko-KR" sz="2200" dirty="0"/>
              <a:t> and system </a:t>
            </a:r>
            <a:r>
              <a:rPr lang="en-US" altLang="ko-KR" sz="2200" dirty="0" err="1"/>
              <a:t>verilog</a:t>
            </a:r>
            <a:endParaRPr lang="en-US" altLang="ko-KR" sz="2200" dirty="0"/>
          </a:p>
          <a:p>
            <a:pPr lvl="1"/>
            <a:endParaRPr lang="en-US" altLang="ko-KR" sz="2200" dirty="0"/>
          </a:p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312215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1B942-18FB-BF57-89A3-274F1031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133C-7F32-73CC-ED1D-F5DCBD98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UVM TB Coverage with LLM (</a:t>
            </a:r>
            <a:r>
              <a:rPr lang="en-US" altLang="ko-KR" b="1" dirty="0"/>
              <a:t>2</a:t>
            </a:r>
            <a:r>
              <a:rPr lang="en-US" b="1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C6BE-F1C7-F653-B7F4-75BC9E5B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 lnSpcReduction="10000"/>
          </a:bodyPr>
          <a:lstStyle/>
          <a:p>
            <a:r>
              <a:rPr lang="en-US" altLang="ko-KR" sz="2600" dirty="0"/>
              <a:t>Trained on project-specific data to adapt if for SoC DV, including:</a:t>
            </a:r>
          </a:p>
          <a:p>
            <a:pPr lvl="1"/>
            <a:r>
              <a:rPr lang="en-US" altLang="ko-KR" sz="2200" dirty="0"/>
              <a:t>Verification plan</a:t>
            </a:r>
          </a:p>
          <a:p>
            <a:pPr lvl="1"/>
            <a:r>
              <a:rPr lang="en-US" altLang="ko-KR" sz="2200" dirty="0"/>
              <a:t>RTL and UVM TB</a:t>
            </a:r>
          </a:p>
          <a:p>
            <a:pPr lvl="1"/>
            <a:r>
              <a:rPr lang="en-US" altLang="ko-KR" sz="2200" dirty="0"/>
              <a:t>Hardware Description Documents (HDD)</a:t>
            </a:r>
          </a:p>
          <a:p>
            <a:pPr lvl="1"/>
            <a:endParaRPr lang="en-US" altLang="ko-KR" sz="1400" dirty="0"/>
          </a:p>
          <a:p>
            <a:r>
              <a:rPr lang="en-US" altLang="ko-KR" sz="2600" dirty="0"/>
              <a:t>Employed </a:t>
            </a:r>
            <a:r>
              <a:rPr lang="en-US" altLang="ko-KR" sz="2600" b="1" dirty="0"/>
              <a:t>'Retrieval-Augmented Generation' (RAG)</a:t>
            </a:r>
          </a:p>
          <a:p>
            <a:pPr lvl="1"/>
            <a:r>
              <a:rPr lang="en-US" altLang="ko-KR" sz="2200" dirty="0"/>
              <a:t>To allow the model to reference in-house data for a query</a:t>
            </a:r>
          </a:p>
          <a:p>
            <a:pPr lvl="1"/>
            <a:r>
              <a:rPr lang="en-US" altLang="ko-KR" sz="2200" dirty="0"/>
              <a:t>Addresses LLM limitations </a:t>
            </a:r>
            <a:r>
              <a:rPr lang="en-US" altLang="ko-KR" sz="2200" b="1" dirty="0"/>
              <a:t>by retrieving relevant external information</a:t>
            </a:r>
          </a:p>
          <a:p>
            <a:pPr lvl="1"/>
            <a:r>
              <a:rPr lang="en-US" altLang="ko-KR" sz="2200" dirty="0"/>
              <a:t>Filling knowledge gaps and improving contextual accuracy</a:t>
            </a:r>
          </a:p>
          <a:p>
            <a:pPr lvl="1"/>
            <a:endParaRPr lang="en-US" altLang="ko-KR" sz="2200" dirty="0"/>
          </a:p>
          <a:p>
            <a:r>
              <a:rPr lang="en-US" altLang="ko-KR" sz="2600" dirty="0"/>
              <a:t>Integrated </a:t>
            </a:r>
            <a:r>
              <a:rPr lang="en-US" altLang="ko-KR" sz="2600" b="1" dirty="0"/>
              <a:t>‘Chain of Thought’ (</a:t>
            </a:r>
            <a:r>
              <a:rPr lang="en-US" altLang="ko-KR" sz="2600" b="1" dirty="0" err="1"/>
              <a:t>CoT</a:t>
            </a:r>
            <a:r>
              <a:rPr lang="en-US" altLang="ko-KR" sz="2600" b="1" dirty="0"/>
              <a:t>)  into RAG</a:t>
            </a:r>
          </a:p>
          <a:p>
            <a:pPr lvl="1"/>
            <a:r>
              <a:rPr lang="en-US" altLang="ko-KR" sz="2200" dirty="0"/>
              <a:t>Requires the model to ask step-by-step explanations</a:t>
            </a:r>
          </a:p>
          <a:p>
            <a:pPr lvl="1"/>
            <a:r>
              <a:rPr lang="en-US" altLang="ko-KR" sz="2200" dirty="0"/>
              <a:t>Improved response accuracy</a:t>
            </a:r>
          </a:p>
        </p:txBody>
      </p:sp>
    </p:spTree>
    <p:extLst>
      <p:ext uri="{BB962C8B-B14F-4D97-AF65-F5344CB8AC3E}">
        <p14:creationId xmlns:p14="http://schemas.microsoft.com/office/powerpoint/2010/main" val="417793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Architecture for UVM TB Coverage with LLM (1)</a:t>
            </a:r>
            <a:endParaRPr lang="en-US" b="1" spc="-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85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Step 1. Fine-tuned DeepSeek-coder-V2 </a:t>
            </a:r>
          </a:p>
          <a:p>
            <a:pPr lvl="1"/>
            <a:r>
              <a:rPr lang="en-US" altLang="ko-KR" sz="2200" dirty="0"/>
              <a:t>Trained on </a:t>
            </a:r>
            <a:r>
              <a:rPr lang="en-US" altLang="ko-KR" sz="2200" b="1" dirty="0"/>
              <a:t>RTL, UVM TB, and verification plans </a:t>
            </a:r>
          </a:p>
          <a:p>
            <a:pPr lvl="1"/>
            <a:r>
              <a:rPr lang="en-US" altLang="ko-KR" sz="2200" dirty="0"/>
              <a:t>Enhanced domain-specific understanding and in-house data comprehension</a:t>
            </a:r>
            <a:endParaRPr lang="en-US" altLang="ko-KR" sz="2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C7363B4-7B2E-4B4C-9F1E-1DC61D66A517}"/>
              </a:ext>
            </a:extLst>
          </p:cNvPr>
          <p:cNvGrpSpPr/>
          <p:nvPr/>
        </p:nvGrpSpPr>
        <p:grpSpPr>
          <a:xfrm>
            <a:off x="413993" y="2438367"/>
            <a:ext cx="11992320" cy="3439352"/>
            <a:chOff x="-64333" y="999422"/>
            <a:chExt cx="11992320" cy="343935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F36AAA7-77EC-458C-8E98-CA066F063496}"/>
                </a:ext>
              </a:extLst>
            </p:cNvPr>
            <p:cNvGrpSpPr/>
            <p:nvPr/>
          </p:nvGrpSpPr>
          <p:grpSpPr>
            <a:xfrm>
              <a:off x="-64333" y="999422"/>
              <a:ext cx="11992320" cy="3439352"/>
              <a:chOff x="-64333" y="999422"/>
              <a:chExt cx="11992320" cy="3439352"/>
            </a:xfrm>
          </p:grpSpPr>
          <p:sp>
            <p:nvSpPr>
              <p:cNvPr id="9" name="모서리가 둥근 직사각형 50">
                <a:extLst>
                  <a:ext uri="{FF2B5EF4-FFF2-40B4-BE49-F238E27FC236}">
                    <a16:creationId xmlns:a16="http://schemas.microsoft.com/office/drawing/2014/main" id="{B92D89A0-BCAD-4AEB-8E2B-89DBC9482EEA}"/>
                  </a:ext>
                </a:extLst>
              </p:cNvPr>
              <p:cNvSpPr/>
              <p:nvPr/>
            </p:nvSpPr>
            <p:spPr>
              <a:xfrm>
                <a:off x="4358769" y="2711261"/>
                <a:ext cx="4907447" cy="1143905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모서리가 둥근 직사각형 51">
                <a:extLst>
                  <a:ext uri="{FF2B5EF4-FFF2-40B4-BE49-F238E27FC236}">
                    <a16:creationId xmlns:a16="http://schemas.microsoft.com/office/drawing/2014/main" id="{DD267244-B3DA-4CA6-80C0-B4FCB6D14DA6}"/>
                  </a:ext>
                </a:extLst>
              </p:cNvPr>
              <p:cNvSpPr/>
              <p:nvPr/>
            </p:nvSpPr>
            <p:spPr>
              <a:xfrm>
                <a:off x="4358769" y="3934187"/>
                <a:ext cx="979351" cy="346044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FACCF8E8-90AC-4D77-BE8F-F2B62E756469}"/>
                  </a:ext>
                </a:extLst>
              </p:cNvPr>
              <p:cNvGrpSpPr/>
              <p:nvPr/>
            </p:nvGrpSpPr>
            <p:grpSpPr>
              <a:xfrm>
                <a:off x="-64333" y="999422"/>
                <a:ext cx="11992320" cy="3439352"/>
                <a:chOff x="-64333" y="999422"/>
                <a:chExt cx="11992320" cy="3439352"/>
              </a:xfrm>
            </p:grpSpPr>
            <p:sp>
              <p:nvSpPr>
                <p:cNvPr id="12" name="모서리가 둥근 직사각형 48">
                  <a:extLst>
                    <a:ext uri="{FF2B5EF4-FFF2-40B4-BE49-F238E27FC236}">
                      <a16:creationId xmlns:a16="http://schemas.microsoft.com/office/drawing/2014/main" id="{8DFEEB05-14DA-41E6-806E-B9E142CB8D85}"/>
                    </a:ext>
                  </a:extLst>
                </p:cNvPr>
                <p:cNvSpPr/>
                <p:nvPr/>
              </p:nvSpPr>
              <p:spPr>
                <a:xfrm>
                  <a:off x="4358769" y="1514313"/>
                  <a:ext cx="2316576" cy="1119973"/>
                </a:xfrm>
                <a:prstGeom prst="roundRect">
                  <a:avLst>
                    <a:gd name="adj" fmla="val 100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3" name="그룹 12">
                  <a:extLst>
                    <a:ext uri="{FF2B5EF4-FFF2-40B4-BE49-F238E27FC236}">
                      <a16:creationId xmlns:a16="http://schemas.microsoft.com/office/drawing/2014/main" id="{BCB3F333-F824-4148-87F8-B7145E03FD69}"/>
                    </a:ext>
                  </a:extLst>
                </p:cNvPr>
                <p:cNvGrpSpPr/>
                <p:nvPr/>
              </p:nvGrpSpPr>
              <p:grpSpPr>
                <a:xfrm>
                  <a:off x="-64333" y="999422"/>
                  <a:ext cx="11992320" cy="3439352"/>
                  <a:chOff x="199278" y="1007660"/>
                  <a:chExt cx="11992320" cy="3439352"/>
                </a:xfrm>
              </p:grpSpPr>
              <p:grpSp>
                <p:nvGrpSpPr>
                  <p:cNvPr id="14" name="그룹 13">
                    <a:extLst>
                      <a:ext uri="{FF2B5EF4-FFF2-40B4-BE49-F238E27FC236}">
                        <a16:creationId xmlns:a16="http://schemas.microsoft.com/office/drawing/2014/main" id="{A0D11AD3-B0B4-4B59-8313-AF3B77CF0205}"/>
                      </a:ext>
                    </a:extLst>
                  </p:cNvPr>
                  <p:cNvGrpSpPr/>
                  <p:nvPr/>
                </p:nvGrpSpPr>
                <p:grpSpPr>
                  <a:xfrm>
                    <a:off x="199278" y="1007660"/>
                    <a:ext cx="11992320" cy="3439352"/>
                    <a:chOff x="313578" y="1007660"/>
                    <a:chExt cx="11992320" cy="3439352"/>
                  </a:xfrm>
                </p:grpSpPr>
                <p:sp>
                  <p:nvSpPr>
                    <p:cNvPr id="18" name="직사각형 17">
                      <a:extLst>
                        <a:ext uri="{FF2B5EF4-FFF2-40B4-BE49-F238E27FC236}">
                          <a16:creationId xmlns:a16="http://schemas.microsoft.com/office/drawing/2014/main" id="{1B521A99-AC73-44F8-9FE4-94D1791FF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3119" y="1242275"/>
                      <a:ext cx="5070428" cy="311973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### Review Items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run command: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run-{test name from verification plan}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test_code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## sequence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sequence_code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Please verify whether the command and test files are structured according to the provided guidelines.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Step-by-Step Process: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 1) Consider the item incorrect if any part does not match or is missing according to the guide       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2) Check if the command exactly follows the rules and guidelines provided in the guide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3) Check if the code that the guide requires to be included is present in the test file.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4) Internally generate explanations for each item to be checked in the guide, 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     and based on these, provide a final result of either 'Yes' or 'No' 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 ### Guidelines: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ct_guide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p:txBody>
                </p:sp>
                <p:sp>
                  <p:nvSpPr>
                    <p:cNvPr id="16" name="모서리가 둥근 직사각형 133">
                      <a:extLst>
                        <a:ext uri="{FF2B5EF4-FFF2-40B4-BE49-F238E27FC236}">
                          <a16:creationId xmlns:a16="http://schemas.microsoft.com/office/drawing/2014/main" id="{A21EEE59-A35F-4E27-BB77-6C026ABA8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7110" y="1253845"/>
                      <a:ext cx="1248607" cy="2635908"/>
                    </a:xfrm>
                    <a:prstGeom prst="roundRect">
                      <a:avLst>
                        <a:gd name="adj" fmla="val 10048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7" name="직선 화살표 연결선 16">
                      <a:extLst>
                        <a:ext uri="{FF2B5EF4-FFF2-40B4-BE49-F238E27FC236}">
                          <a16:creationId xmlns:a16="http://schemas.microsoft.com/office/drawing/2014/main" id="{AAACD598-8A84-480F-B88D-4B60BDBFCE19}"/>
                        </a:ext>
                      </a:extLst>
                    </p:cNvPr>
                    <p:cNvCxnSpPr>
                      <a:endCxn id="35" idx="2"/>
                    </p:cNvCxnSpPr>
                    <p:nvPr/>
                  </p:nvCxnSpPr>
                  <p:spPr>
                    <a:xfrm>
                      <a:off x="2738766" y="1624184"/>
                      <a:ext cx="60141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순서도: 논리합 18">
                      <a:extLst>
                        <a:ext uri="{FF2B5EF4-FFF2-40B4-BE49-F238E27FC236}">
                          <a16:creationId xmlns:a16="http://schemas.microsoft.com/office/drawing/2014/main" id="{9285F3F8-57C7-4E51-9CD7-CB2E53CAD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160" y="3609583"/>
                      <a:ext cx="246185" cy="246185"/>
                    </a:xfrm>
                    <a:prstGeom prst="flowChartOr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" name="모서리가 둥근 직사각형 37">
                      <a:extLst>
                        <a:ext uri="{FF2B5EF4-FFF2-40B4-BE49-F238E27FC236}">
                          <a16:creationId xmlns:a16="http://schemas.microsoft.com/office/drawing/2014/main" id="{741E6C7C-EEA1-4142-B04F-9C7699A4A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264252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" name="원통 22">
                      <a:extLst>
                        <a:ext uri="{FF2B5EF4-FFF2-40B4-BE49-F238E27FC236}">
                          <a16:creationId xmlns:a16="http://schemas.microsoft.com/office/drawing/2014/main" id="{4E7A8757-F450-4267-8834-950E72725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2669" y="2566583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직사각형 21">
                      <a:extLst>
                        <a:ext uri="{FF2B5EF4-FFF2-40B4-BE49-F238E27FC236}">
                          <a16:creationId xmlns:a16="http://schemas.microsoft.com/office/drawing/2014/main" id="{409BDE06-8EB4-482C-8B9B-659703798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7466" y="3026357"/>
                      <a:ext cx="1194772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verification plan &amp; test code)</a:t>
                      </a:r>
                    </a:p>
                  </p:txBody>
                </p:sp>
                <p:cxnSp>
                  <p:nvCxnSpPr>
                    <p:cNvPr id="23" name="직선 화살표 연결선 22">
                      <a:extLst>
                        <a:ext uri="{FF2B5EF4-FFF2-40B4-BE49-F238E27FC236}">
                          <a16:creationId xmlns:a16="http://schemas.microsoft.com/office/drawing/2014/main" id="{A352FE29-05A9-4738-9793-A729902D1DD6}"/>
                        </a:ext>
                      </a:extLst>
                    </p:cNvPr>
                    <p:cNvCxnSpPr>
                      <a:stCxn id="20" idx="3"/>
                      <a:endCxn id="21" idx="2"/>
                    </p:cNvCxnSpPr>
                    <p:nvPr/>
                  </p:nvCxnSpPr>
                  <p:spPr>
                    <a:xfrm flipV="1">
                      <a:off x="2946371" y="2841807"/>
                      <a:ext cx="396298" cy="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꺾인 연결선 54">
                      <a:extLst>
                        <a:ext uri="{FF2B5EF4-FFF2-40B4-BE49-F238E27FC236}">
                          <a16:creationId xmlns:a16="http://schemas.microsoft.com/office/drawing/2014/main" id="{F3D3BFA4-409D-4250-AE7B-03761DB82A2B}"/>
                        </a:ext>
                      </a:extLst>
                    </p:cNvPr>
                    <p:cNvCxnSpPr>
                      <a:cxnSpLocks/>
                      <a:stCxn id="15" idx="3"/>
                    </p:cNvCxnSpPr>
                    <p:nvPr/>
                  </p:nvCxnSpPr>
                  <p:spPr>
                    <a:xfrm flipV="1">
                      <a:off x="1656621" y="2878769"/>
                      <a:ext cx="410570" cy="150530"/>
                    </a:xfrm>
                    <a:prstGeom prst="bentConnector3">
                      <a:avLst>
                        <a:gd name="adj1" fmla="val 36548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모서리가 둥근 직사각형 61">
                      <a:extLst>
                        <a:ext uri="{FF2B5EF4-FFF2-40B4-BE49-F238E27FC236}">
                          <a16:creationId xmlns:a16="http://schemas.microsoft.com/office/drawing/2014/main" id="{C85B83E9-ABAD-4408-8104-EC93C051B9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142164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직사각형 25">
                      <a:extLst>
                        <a:ext uri="{FF2B5EF4-FFF2-40B4-BE49-F238E27FC236}">
                          <a16:creationId xmlns:a16="http://schemas.microsoft.com/office/drawing/2014/main" id="{42484E89-EA5C-4AE9-98F6-412530A60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838" y="1805137"/>
                      <a:ext cx="1072028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test code &amp; sequence code)</a:t>
                      </a:r>
                    </a:p>
                  </p:txBody>
                </p:sp>
                <p:cxnSp>
                  <p:nvCxnSpPr>
                    <p:cNvPr id="27" name="직선 화살표 연결선 26">
                      <a:extLst>
                        <a:ext uri="{FF2B5EF4-FFF2-40B4-BE49-F238E27FC236}">
                          <a16:creationId xmlns:a16="http://schemas.microsoft.com/office/drawing/2014/main" id="{DC946ADC-48B6-4FB6-B55D-D183A7C58C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1146" y="1552247"/>
                      <a:ext cx="7434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꺾인 연결선 68">
                      <a:extLst>
                        <a:ext uri="{FF2B5EF4-FFF2-40B4-BE49-F238E27FC236}">
                          <a16:creationId xmlns:a16="http://schemas.microsoft.com/office/drawing/2014/main" id="{637D7434-B6D8-46AF-9992-FE32614FC4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34315" y="1689466"/>
                      <a:ext cx="540259" cy="393049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꺾인 연결선 72">
                      <a:extLst>
                        <a:ext uri="{FF2B5EF4-FFF2-40B4-BE49-F238E27FC236}">
                          <a16:creationId xmlns:a16="http://schemas.microsoft.com/office/drawing/2014/main" id="{BC1AE589-71B9-4ED5-9DC8-AD95FE7C11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2555" y="2180705"/>
                      <a:ext cx="600527" cy="599107"/>
                    </a:xfrm>
                    <a:prstGeom prst="bentConnector3">
                      <a:avLst>
                        <a:gd name="adj1" fmla="val 5306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모서리가 둥근 직사각형 75">
                      <a:extLst>
                        <a:ext uri="{FF2B5EF4-FFF2-40B4-BE49-F238E27FC236}">
                          <a16:creationId xmlns:a16="http://schemas.microsoft.com/office/drawing/2014/main" id="{8D4E38BC-A42F-48C0-9D81-0600531600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4574" y="3534792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1" name="직선 화살표 연결선 30">
                      <a:extLst>
                        <a:ext uri="{FF2B5EF4-FFF2-40B4-BE49-F238E27FC236}">
                          <a16:creationId xmlns:a16="http://schemas.microsoft.com/office/drawing/2014/main" id="{7DBC3CB8-399F-4FCB-A7A7-B5DAEA512279}"/>
                        </a:ext>
                      </a:extLst>
                    </p:cNvPr>
                    <p:cNvCxnSpPr>
                      <a:stCxn id="30" idx="3"/>
                      <a:endCxn id="19" idx="2"/>
                    </p:cNvCxnSpPr>
                    <p:nvPr/>
                  </p:nvCxnSpPr>
                  <p:spPr>
                    <a:xfrm flipV="1">
                      <a:off x="2945636" y="3732676"/>
                      <a:ext cx="1152524" cy="1399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꺾인 연결선 79">
                      <a:extLst>
                        <a:ext uri="{FF2B5EF4-FFF2-40B4-BE49-F238E27FC236}">
                          <a16:creationId xmlns:a16="http://schemas.microsoft.com/office/drawing/2014/main" id="{35F4BE52-65DD-4AA3-98B1-C06569AF7E76}"/>
                        </a:ext>
                      </a:extLst>
                    </p:cNvPr>
                    <p:cNvCxnSpPr>
                      <a:stCxn id="35" idx="4"/>
                      <a:endCxn id="19" idx="0"/>
                    </p:cNvCxnSpPr>
                    <p:nvPr/>
                  </p:nvCxnSpPr>
                  <p:spPr>
                    <a:xfrm>
                      <a:off x="3984953" y="1624184"/>
                      <a:ext cx="236300" cy="198539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꺾인 연결선 81">
                      <a:extLst>
                        <a:ext uri="{FF2B5EF4-FFF2-40B4-BE49-F238E27FC236}">
                          <a16:creationId xmlns:a16="http://schemas.microsoft.com/office/drawing/2014/main" id="{219340F3-81BE-42E6-B215-46C487952C11}"/>
                        </a:ext>
                      </a:extLst>
                    </p:cNvPr>
                    <p:cNvCxnSpPr>
                      <a:stCxn id="21" idx="4"/>
                      <a:endCxn id="19" idx="0"/>
                    </p:cNvCxnSpPr>
                    <p:nvPr/>
                  </p:nvCxnSpPr>
                  <p:spPr>
                    <a:xfrm>
                      <a:off x="3987437" y="2841807"/>
                      <a:ext cx="233816" cy="767776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E883E6F9-8571-4E2E-9F66-5F70DFBDA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558" y="3529153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원통 99">
                      <a:extLst>
                        <a:ext uri="{FF2B5EF4-FFF2-40B4-BE49-F238E27FC236}">
                          <a16:creationId xmlns:a16="http://schemas.microsoft.com/office/drawing/2014/main" id="{E1BCA9C8-20D4-41AB-9646-DD6D32985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0185" y="1348960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꺾인 연결선 108">
                      <a:extLst>
                        <a:ext uri="{FF2B5EF4-FFF2-40B4-BE49-F238E27FC236}">
                          <a16:creationId xmlns:a16="http://schemas.microsoft.com/office/drawing/2014/main" id="{573675C4-70FD-46AE-A726-84D237320E06}"/>
                        </a:ext>
                      </a:extLst>
                    </p:cNvPr>
                    <p:cNvCxnSpPr>
                      <a:cxnSpLocks/>
                      <a:stCxn id="15" idx="3"/>
                      <a:endCxn id="30" idx="1"/>
                    </p:cNvCxnSpPr>
                    <p:nvPr/>
                  </p:nvCxnSpPr>
                  <p:spPr>
                    <a:xfrm>
                      <a:off x="1656621" y="3029299"/>
                      <a:ext cx="417953" cy="704776"/>
                    </a:xfrm>
                    <a:prstGeom prst="bentConnector3">
                      <a:avLst>
                        <a:gd name="adj1" fmla="val 3632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직사각형 36">
                      <a:extLst>
                        <a:ext uri="{FF2B5EF4-FFF2-40B4-BE49-F238E27FC236}">
                          <a16:creationId xmlns:a16="http://schemas.microsoft.com/office/drawing/2014/main" id="{EA40AD1C-D6B8-4381-A7CE-D54271C605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1732" y="1016271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FAISS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직사각형 37">
                      <a:extLst>
                        <a:ext uri="{FF2B5EF4-FFF2-40B4-BE49-F238E27FC236}">
                          <a16:creationId xmlns:a16="http://schemas.microsoft.com/office/drawing/2014/main" id="{82819FC2-B6C9-4352-9934-07957DD60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528" y="1007660"/>
                      <a:ext cx="2047407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RAG-Enhanced Prompt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" name="직사각형 38">
                      <a:extLst>
                        <a:ext uri="{FF2B5EF4-FFF2-40B4-BE49-F238E27FC236}">
                          <a16:creationId xmlns:a16="http://schemas.microsoft.com/office/drawing/2014/main" id="{7EA104CC-A99B-4496-A0F0-043AF6D7B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1411606"/>
                      <a:ext cx="1173755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Sequence code</a:t>
                      </a:r>
                    </a:p>
                  </p:txBody>
                </p:sp>
                <p:sp>
                  <p:nvSpPr>
                    <p:cNvPr id="40" name="직사각형 39">
                      <a:extLst>
                        <a:ext uri="{FF2B5EF4-FFF2-40B4-BE49-F238E27FC236}">
                          <a16:creationId xmlns:a16="http://schemas.microsoft.com/office/drawing/2014/main" id="{51E8A541-5A08-4D04-8094-A9AB6B8126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78" y="1682635"/>
                      <a:ext cx="1527156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uvm_sequence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" name="직사각형 40">
                      <a:extLst>
                        <a:ext uri="{FF2B5EF4-FFF2-40B4-BE49-F238E27FC236}">
                          <a16:creationId xmlns:a16="http://schemas.microsoft.com/office/drawing/2014/main" id="{2A65D667-BFCB-46E1-A3D3-E787F7FE2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51" y="2258966"/>
                      <a:ext cx="1457363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uvm_test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" name="직사각형 41">
                      <a:extLst>
                        <a:ext uri="{FF2B5EF4-FFF2-40B4-BE49-F238E27FC236}">
                          <a16:creationId xmlns:a16="http://schemas.microsoft.com/office/drawing/2014/main" id="{E3F85F88-9ECB-4FED-9DF0-F48D10173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8" y="1998366"/>
                      <a:ext cx="1180617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Test code</a:t>
                      </a:r>
                    </a:p>
                  </p:txBody>
                </p:sp>
                <p:cxnSp>
                  <p:nvCxnSpPr>
                    <p:cNvPr id="43" name="직선 화살표 연결선 42">
                      <a:extLst>
                        <a:ext uri="{FF2B5EF4-FFF2-40B4-BE49-F238E27FC236}">
                          <a16:creationId xmlns:a16="http://schemas.microsoft.com/office/drawing/2014/main" id="{0598A39F-816C-42D9-A80D-CA46F33E56D5}"/>
                        </a:ext>
                      </a:extLst>
                    </p:cNvPr>
                    <p:cNvCxnSpPr>
                      <a:cxnSpLocks/>
                      <a:endCxn id="10" idx="1"/>
                    </p:cNvCxnSpPr>
                    <p:nvPr/>
                  </p:nvCxnSpPr>
                  <p:spPr>
                    <a:xfrm flipV="1">
                      <a:off x="1656621" y="4115447"/>
                      <a:ext cx="3080059" cy="95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직사각형 43">
                      <a:extLst>
                        <a:ext uri="{FF2B5EF4-FFF2-40B4-BE49-F238E27FC236}">
                          <a16:creationId xmlns:a16="http://schemas.microsoft.com/office/drawing/2014/main" id="{ABBA9F96-594C-424E-B6E4-D6E7C7FFF8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3482380"/>
                      <a:ext cx="1165638" cy="8760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CT guide</a:t>
                      </a:r>
                    </a:p>
                  </p:txBody>
                </p:sp>
                <p:cxnSp>
                  <p:nvCxnSpPr>
                    <p:cNvPr id="45" name="직선 화살표 연결선 44">
                      <a:extLst>
                        <a:ext uri="{FF2B5EF4-FFF2-40B4-BE49-F238E27FC236}">
                          <a16:creationId xmlns:a16="http://schemas.microsoft.com/office/drawing/2014/main" id="{EFC862A1-D486-49CD-A1AC-DCCC26372289}"/>
                        </a:ext>
                      </a:extLst>
                    </p:cNvPr>
                    <p:cNvCxnSpPr>
                      <a:stCxn id="19" idx="6"/>
                    </p:cNvCxnSpPr>
                    <p:nvPr/>
                  </p:nvCxnSpPr>
                  <p:spPr>
                    <a:xfrm>
                      <a:off x="4344345" y="3732676"/>
                      <a:ext cx="31768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직선 화살표 연결선 45">
                      <a:extLst>
                        <a:ext uri="{FF2B5EF4-FFF2-40B4-BE49-F238E27FC236}">
                          <a16:creationId xmlns:a16="http://schemas.microsoft.com/office/drawing/2014/main" id="{8B1E4048-1482-4769-AB98-65C253A48E12}"/>
                        </a:ext>
                      </a:extLst>
                    </p:cNvPr>
                    <p:cNvCxnSpPr>
                      <a:endCxn id="49" idx="1"/>
                    </p:cNvCxnSpPr>
                    <p:nvPr/>
                  </p:nvCxnSpPr>
                  <p:spPr>
                    <a:xfrm>
                      <a:off x="9723546" y="4168384"/>
                      <a:ext cx="2576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직선 화살표 연결선 46">
                      <a:extLst>
                        <a:ext uri="{FF2B5EF4-FFF2-40B4-BE49-F238E27FC236}">
                          <a16:creationId xmlns:a16="http://schemas.microsoft.com/office/drawing/2014/main" id="{13EB2505-E539-4EFB-BFA1-9E3C2AFAD57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22064" y="4168384"/>
                      <a:ext cx="33401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직사각형 47">
                      <a:extLst>
                        <a:ext uri="{FF2B5EF4-FFF2-40B4-BE49-F238E27FC236}">
                          <a16:creationId xmlns:a16="http://schemas.microsoft.com/office/drawing/2014/main" id="{75ACEF39-5642-4CA3-9A09-B84CCD869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9204" y="3889753"/>
                      <a:ext cx="1606694" cy="55725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‘Covered’ or 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‘Not covered’</a:t>
                      </a:r>
                    </a:p>
                  </p:txBody>
                </p:sp>
                <p:sp>
                  <p:nvSpPr>
                    <p:cNvPr id="49" name="모서리가 둥근 직사각형 157">
                      <a:extLst>
                        <a:ext uri="{FF2B5EF4-FFF2-40B4-BE49-F238E27FC236}">
                          <a16:creationId xmlns:a16="http://schemas.microsoft.com/office/drawing/2014/main" id="{3FACDD03-B63D-457D-9169-669A20966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1218" y="3969101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5" name="순서도: 문서 14">
                    <a:extLst>
                      <a:ext uri="{FF2B5EF4-FFF2-40B4-BE49-F238E27FC236}">
                        <a16:creationId xmlns:a16="http://schemas.microsoft.com/office/drawing/2014/main" id="{38FC365B-548D-46B1-97CD-FDA09D8916DF}"/>
                      </a:ext>
                    </a:extLst>
                  </p:cNvPr>
                  <p:cNvSpPr/>
                  <p:nvPr/>
                </p:nvSpPr>
                <p:spPr>
                  <a:xfrm>
                    <a:off x="376683" y="2780183"/>
                    <a:ext cx="1165638" cy="498231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b="1" dirty="0">
                        <a:solidFill>
                          <a:schemeClr val="tx1"/>
                        </a:solidFill>
                      </a:rPr>
                      <a:t>Verification plan</a:t>
                    </a:r>
                    <a:endParaRPr lang="ko-KR" alt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F8F9068-0129-4292-9E52-4193023D1505}"/>
                </a:ext>
              </a:extLst>
            </p:cNvPr>
            <p:cNvSpPr/>
            <p:nvPr/>
          </p:nvSpPr>
          <p:spPr>
            <a:xfrm>
              <a:off x="7483023" y="2457704"/>
              <a:ext cx="1937261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CoT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-based instructions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6DB14D8-7A40-4B1E-AFB4-C7728595E030}"/>
                </a:ext>
              </a:extLst>
            </p:cNvPr>
            <p:cNvSpPr/>
            <p:nvPr/>
          </p:nvSpPr>
          <p:spPr>
            <a:xfrm>
              <a:off x="6587319" y="1489597"/>
              <a:ext cx="2427362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 CT test codes and run commands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C251621-B6E5-460D-A206-F0382B359DDA}"/>
                </a:ext>
              </a:extLst>
            </p:cNvPr>
            <p:cNvSpPr/>
            <p:nvPr/>
          </p:nvSpPr>
          <p:spPr>
            <a:xfrm>
              <a:off x="4940214" y="4022983"/>
              <a:ext cx="1380527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CT guide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0ED1B00C-A487-47BF-BEB7-42524BCB8056}"/>
              </a:ext>
            </a:extLst>
          </p:cNvPr>
          <p:cNvSpPr/>
          <p:nvPr/>
        </p:nvSpPr>
        <p:spPr>
          <a:xfrm>
            <a:off x="522372" y="2779667"/>
            <a:ext cx="2627228" cy="2655933"/>
          </a:xfrm>
          <a:custGeom>
            <a:avLst/>
            <a:gdLst>
              <a:gd name="connsiteX0" fmla="*/ 6350 w 2578100"/>
              <a:gd name="connsiteY0" fmla="*/ 0 h 2641600"/>
              <a:gd name="connsiteX1" fmla="*/ 2578100 w 2578100"/>
              <a:gd name="connsiteY1" fmla="*/ 0 h 2641600"/>
              <a:gd name="connsiteX2" fmla="*/ 2578100 w 2578100"/>
              <a:gd name="connsiteY2" fmla="*/ 2641600 h 2641600"/>
              <a:gd name="connsiteX3" fmla="*/ 1276350 w 2578100"/>
              <a:gd name="connsiteY3" fmla="*/ 2641600 h 2641600"/>
              <a:gd name="connsiteX4" fmla="*/ 1276350 w 2578100"/>
              <a:gd name="connsiteY4" fmla="*/ 1981200 h 2641600"/>
              <a:gd name="connsiteX5" fmla="*/ 0 w 2578100"/>
              <a:gd name="connsiteY5" fmla="*/ 1981200 h 2641600"/>
              <a:gd name="connsiteX6" fmla="*/ 0 w 2578100"/>
              <a:gd name="connsiteY6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100" h="2641600">
                <a:moveTo>
                  <a:pt x="6350" y="0"/>
                </a:moveTo>
                <a:lnTo>
                  <a:pt x="2578100" y="0"/>
                </a:lnTo>
                <a:lnTo>
                  <a:pt x="2578100" y="2641600"/>
                </a:lnTo>
                <a:lnTo>
                  <a:pt x="1276350" y="2641600"/>
                </a:lnTo>
                <a:lnTo>
                  <a:pt x="1276350" y="1981200"/>
                </a:lnTo>
                <a:lnTo>
                  <a:pt x="0" y="19812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29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Architecture for UVM TB Coverage with LLM (2)</a:t>
            </a:r>
            <a:endParaRPr lang="en-US" b="1" spc="-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85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Step 2. Generated vector DB for verification plans and test codes</a:t>
            </a:r>
          </a:p>
          <a:p>
            <a:pPr lvl="1"/>
            <a:r>
              <a:rPr lang="en-US" altLang="ko-KR" sz="2200" dirty="0"/>
              <a:t>Stored verification plan and test codes in </a:t>
            </a:r>
            <a:r>
              <a:rPr lang="en-US" altLang="ko-KR" sz="2200" b="1" dirty="0"/>
              <a:t>FAISS (Facebook AI Similarity Search)</a:t>
            </a:r>
          </a:p>
          <a:p>
            <a:pPr lvl="1"/>
            <a:r>
              <a:rPr lang="en-US" altLang="ko-KR" sz="2200" dirty="0"/>
              <a:t>For efficient similarity search and retrieval</a:t>
            </a:r>
            <a:endParaRPr lang="en-US" altLang="ko-KR" sz="2600" dirty="0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721F8825-76BB-4F5E-9093-EEF6436C4E16}"/>
              </a:ext>
            </a:extLst>
          </p:cNvPr>
          <p:cNvSpPr/>
          <p:nvPr/>
        </p:nvSpPr>
        <p:spPr>
          <a:xfrm>
            <a:off x="494462" y="3359281"/>
            <a:ext cx="3704113" cy="1516682"/>
          </a:xfrm>
          <a:custGeom>
            <a:avLst/>
            <a:gdLst>
              <a:gd name="connsiteX0" fmla="*/ 7620 w 3977640"/>
              <a:gd name="connsiteY0" fmla="*/ 0 h 1592582"/>
              <a:gd name="connsiteX1" fmla="*/ 1546860 w 3977640"/>
              <a:gd name="connsiteY1" fmla="*/ 0 h 1592582"/>
              <a:gd name="connsiteX2" fmla="*/ 1546860 w 3977640"/>
              <a:gd name="connsiteY2" fmla="*/ 533400 h 1592582"/>
              <a:gd name="connsiteX3" fmla="*/ 3977640 w 3977640"/>
              <a:gd name="connsiteY3" fmla="*/ 533400 h 1592582"/>
              <a:gd name="connsiteX4" fmla="*/ 3977640 w 3977640"/>
              <a:gd name="connsiteY4" fmla="*/ 1577340 h 1592582"/>
              <a:gd name="connsiteX5" fmla="*/ 3916680 w 3977640"/>
              <a:gd name="connsiteY5" fmla="*/ 1592580 h 1592582"/>
              <a:gd name="connsiteX6" fmla="*/ 0 w 3977640"/>
              <a:gd name="connsiteY6" fmla="*/ 1592580 h 1592582"/>
              <a:gd name="connsiteX7" fmla="*/ 7620 w 3977640"/>
              <a:gd name="connsiteY7" fmla="*/ 0 h 159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7640" h="1592582">
                <a:moveTo>
                  <a:pt x="7620" y="0"/>
                </a:moveTo>
                <a:lnTo>
                  <a:pt x="1546860" y="0"/>
                </a:lnTo>
                <a:lnTo>
                  <a:pt x="1546860" y="533400"/>
                </a:lnTo>
                <a:lnTo>
                  <a:pt x="3977640" y="533400"/>
                </a:lnTo>
                <a:lnTo>
                  <a:pt x="3977640" y="1577340"/>
                </a:lnTo>
                <a:cubicBezTo>
                  <a:pt x="3906580" y="1593131"/>
                  <a:pt x="3885642" y="1592580"/>
                  <a:pt x="3916680" y="1592580"/>
                </a:cubicBezTo>
                <a:lnTo>
                  <a:pt x="0" y="1592580"/>
                </a:lnTo>
                <a:lnTo>
                  <a:pt x="7620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F200526A-90CB-5C25-396C-1877AA6AB1F5}"/>
              </a:ext>
            </a:extLst>
          </p:cNvPr>
          <p:cNvGrpSpPr/>
          <p:nvPr/>
        </p:nvGrpSpPr>
        <p:grpSpPr>
          <a:xfrm>
            <a:off x="413993" y="2438367"/>
            <a:ext cx="11992320" cy="3439352"/>
            <a:chOff x="-64333" y="999422"/>
            <a:chExt cx="11992320" cy="3439352"/>
          </a:xfrm>
        </p:grpSpPr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02EC15CA-1CED-E11A-26DE-5CC9D7B5DD6B}"/>
                </a:ext>
              </a:extLst>
            </p:cNvPr>
            <p:cNvGrpSpPr/>
            <p:nvPr/>
          </p:nvGrpSpPr>
          <p:grpSpPr>
            <a:xfrm>
              <a:off x="-64333" y="999422"/>
              <a:ext cx="11992320" cy="3439352"/>
              <a:chOff x="-64333" y="999422"/>
              <a:chExt cx="11992320" cy="3439352"/>
            </a:xfrm>
          </p:grpSpPr>
          <p:sp>
            <p:nvSpPr>
              <p:cNvPr id="152" name="모서리가 둥근 직사각형 50">
                <a:extLst>
                  <a:ext uri="{FF2B5EF4-FFF2-40B4-BE49-F238E27FC236}">
                    <a16:creationId xmlns:a16="http://schemas.microsoft.com/office/drawing/2014/main" id="{0A9C355E-2AED-4B05-BB6C-D7C36D413F63}"/>
                  </a:ext>
                </a:extLst>
              </p:cNvPr>
              <p:cNvSpPr/>
              <p:nvPr/>
            </p:nvSpPr>
            <p:spPr>
              <a:xfrm>
                <a:off x="4358769" y="2711261"/>
                <a:ext cx="4907447" cy="1143905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모서리가 둥근 직사각형 51">
                <a:extLst>
                  <a:ext uri="{FF2B5EF4-FFF2-40B4-BE49-F238E27FC236}">
                    <a16:creationId xmlns:a16="http://schemas.microsoft.com/office/drawing/2014/main" id="{67D4EB4D-33B8-93FD-737E-C94E0AD5CDFD}"/>
                  </a:ext>
                </a:extLst>
              </p:cNvPr>
              <p:cNvSpPr/>
              <p:nvPr/>
            </p:nvSpPr>
            <p:spPr>
              <a:xfrm>
                <a:off x="4358769" y="3934187"/>
                <a:ext cx="979351" cy="346044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4" name="그룹 153">
                <a:extLst>
                  <a:ext uri="{FF2B5EF4-FFF2-40B4-BE49-F238E27FC236}">
                    <a16:creationId xmlns:a16="http://schemas.microsoft.com/office/drawing/2014/main" id="{FA27E383-014D-FA6B-D66E-961B10A6691D}"/>
                  </a:ext>
                </a:extLst>
              </p:cNvPr>
              <p:cNvGrpSpPr/>
              <p:nvPr/>
            </p:nvGrpSpPr>
            <p:grpSpPr>
              <a:xfrm>
                <a:off x="-64333" y="999422"/>
                <a:ext cx="11992320" cy="3439352"/>
                <a:chOff x="-64333" y="999422"/>
                <a:chExt cx="11992320" cy="3439352"/>
              </a:xfrm>
            </p:grpSpPr>
            <p:sp>
              <p:nvSpPr>
                <p:cNvPr id="155" name="모서리가 둥근 직사각형 48">
                  <a:extLst>
                    <a:ext uri="{FF2B5EF4-FFF2-40B4-BE49-F238E27FC236}">
                      <a16:creationId xmlns:a16="http://schemas.microsoft.com/office/drawing/2014/main" id="{065A5117-2382-F103-32D1-F54D52E341FD}"/>
                    </a:ext>
                  </a:extLst>
                </p:cNvPr>
                <p:cNvSpPr/>
                <p:nvPr/>
              </p:nvSpPr>
              <p:spPr>
                <a:xfrm>
                  <a:off x="4358769" y="1514313"/>
                  <a:ext cx="2316576" cy="1119973"/>
                </a:xfrm>
                <a:prstGeom prst="roundRect">
                  <a:avLst>
                    <a:gd name="adj" fmla="val 100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56" name="그룹 155">
                  <a:extLst>
                    <a:ext uri="{FF2B5EF4-FFF2-40B4-BE49-F238E27FC236}">
                      <a16:creationId xmlns:a16="http://schemas.microsoft.com/office/drawing/2014/main" id="{55C4F2F0-D32D-8487-4FFC-BD92EF6C0094}"/>
                    </a:ext>
                  </a:extLst>
                </p:cNvPr>
                <p:cNvGrpSpPr/>
                <p:nvPr/>
              </p:nvGrpSpPr>
              <p:grpSpPr>
                <a:xfrm>
                  <a:off x="-64333" y="999422"/>
                  <a:ext cx="11992320" cy="3439352"/>
                  <a:chOff x="199278" y="1007660"/>
                  <a:chExt cx="11992320" cy="3439352"/>
                </a:xfrm>
              </p:grpSpPr>
              <p:grpSp>
                <p:nvGrpSpPr>
                  <p:cNvPr id="157" name="그룹 156">
                    <a:extLst>
                      <a:ext uri="{FF2B5EF4-FFF2-40B4-BE49-F238E27FC236}">
                        <a16:creationId xmlns:a16="http://schemas.microsoft.com/office/drawing/2014/main" id="{746DC7B5-BFDD-68D8-F849-4045B2C0B7F0}"/>
                      </a:ext>
                    </a:extLst>
                  </p:cNvPr>
                  <p:cNvGrpSpPr/>
                  <p:nvPr/>
                </p:nvGrpSpPr>
                <p:grpSpPr>
                  <a:xfrm>
                    <a:off x="199278" y="1007660"/>
                    <a:ext cx="11992320" cy="3439352"/>
                    <a:chOff x="313578" y="1007660"/>
                    <a:chExt cx="11992320" cy="3439352"/>
                  </a:xfrm>
                </p:grpSpPr>
                <p:sp>
                  <p:nvSpPr>
                    <p:cNvPr id="159" name="직사각형 158">
                      <a:extLst>
                        <a:ext uri="{FF2B5EF4-FFF2-40B4-BE49-F238E27FC236}">
                          <a16:creationId xmlns:a16="http://schemas.microsoft.com/office/drawing/2014/main" id="{961F5466-3D65-FEA1-A833-FBCD090CD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3119" y="1242275"/>
                      <a:ext cx="5070428" cy="311973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### Review Items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run command: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run-{test name from verification plan}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test_code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## sequence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sequence_code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Please verify whether the command and test files are structured according to the provided guidelines.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Step-by-Step Process: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 1) Consider the item incorrect if any part does not match or is missing according to the guide       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2) Check if the command exactly follows the rules and guidelines provided in the guide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3) Check if the code that the guide requires to be included is present in the test file.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4) Internally generate explanations for each item to be checked in the guide, 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     and based on these, provide a final result of either 'Yes' or 'No' 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 ### Guidelines: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ct_guide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p:txBody>
                </p:sp>
                <p:sp>
                  <p:nvSpPr>
                    <p:cNvPr id="160" name="모서리가 둥근 직사각형 133">
                      <a:extLst>
                        <a:ext uri="{FF2B5EF4-FFF2-40B4-BE49-F238E27FC236}">
                          <a16:creationId xmlns:a16="http://schemas.microsoft.com/office/drawing/2014/main" id="{C2410DE6-36AC-2A17-A6AE-FE0AC35202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7110" y="1253845"/>
                      <a:ext cx="1248607" cy="2635908"/>
                    </a:xfrm>
                    <a:prstGeom prst="roundRect">
                      <a:avLst>
                        <a:gd name="adj" fmla="val 10048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61" name="직선 화살표 연결선 160">
                      <a:extLst>
                        <a:ext uri="{FF2B5EF4-FFF2-40B4-BE49-F238E27FC236}">
                          <a16:creationId xmlns:a16="http://schemas.microsoft.com/office/drawing/2014/main" id="{7FF131DB-2036-8177-1DF8-3DB5381901B7}"/>
                        </a:ext>
                      </a:extLst>
                    </p:cNvPr>
                    <p:cNvCxnSpPr>
                      <a:endCxn id="178" idx="2"/>
                    </p:cNvCxnSpPr>
                    <p:nvPr/>
                  </p:nvCxnSpPr>
                  <p:spPr>
                    <a:xfrm>
                      <a:off x="2738766" y="1624184"/>
                      <a:ext cx="60141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2" name="순서도: 논리합 161">
                      <a:extLst>
                        <a:ext uri="{FF2B5EF4-FFF2-40B4-BE49-F238E27FC236}">
                          <a16:creationId xmlns:a16="http://schemas.microsoft.com/office/drawing/2014/main" id="{04162122-658C-ADF0-C323-2242A49DE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160" y="3609583"/>
                      <a:ext cx="246185" cy="246185"/>
                    </a:xfrm>
                    <a:prstGeom prst="flowChartOr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3" name="모서리가 둥근 직사각형 37">
                      <a:extLst>
                        <a:ext uri="{FF2B5EF4-FFF2-40B4-BE49-F238E27FC236}">
                          <a16:creationId xmlns:a16="http://schemas.microsoft.com/office/drawing/2014/main" id="{78F6A28D-8FF3-463B-8E73-A75EF823AE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264252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4" name="원통 22">
                      <a:extLst>
                        <a:ext uri="{FF2B5EF4-FFF2-40B4-BE49-F238E27FC236}">
                          <a16:creationId xmlns:a16="http://schemas.microsoft.com/office/drawing/2014/main" id="{1A628D9F-D9C0-6977-1B87-D2F8F3387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2669" y="2566583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5" name="직사각형 164">
                      <a:extLst>
                        <a:ext uri="{FF2B5EF4-FFF2-40B4-BE49-F238E27FC236}">
                          <a16:creationId xmlns:a16="http://schemas.microsoft.com/office/drawing/2014/main" id="{1DA14FC3-9D2D-0AA8-5D46-51F229F0B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7466" y="3026357"/>
                      <a:ext cx="1194772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verification plan &amp; test code)</a:t>
                      </a:r>
                    </a:p>
                  </p:txBody>
                </p:sp>
                <p:cxnSp>
                  <p:nvCxnSpPr>
                    <p:cNvPr id="166" name="직선 화살표 연결선 165">
                      <a:extLst>
                        <a:ext uri="{FF2B5EF4-FFF2-40B4-BE49-F238E27FC236}">
                          <a16:creationId xmlns:a16="http://schemas.microsoft.com/office/drawing/2014/main" id="{A9759D22-552D-7EEC-D5AE-65D0C6BAA3D2}"/>
                        </a:ext>
                      </a:extLst>
                    </p:cNvPr>
                    <p:cNvCxnSpPr>
                      <a:stCxn id="163" idx="3"/>
                      <a:endCxn id="164" idx="2"/>
                    </p:cNvCxnSpPr>
                    <p:nvPr/>
                  </p:nvCxnSpPr>
                  <p:spPr>
                    <a:xfrm flipV="1">
                      <a:off x="2946371" y="2841807"/>
                      <a:ext cx="396298" cy="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꺾인 연결선 54">
                      <a:extLst>
                        <a:ext uri="{FF2B5EF4-FFF2-40B4-BE49-F238E27FC236}">
                          <a16:creationId xmlns:a16="http://schemas.microsoft.com/office/drawing/2014/main" id="{41CA1BED-A667-E6B4-CD66-43E90F5A7DA3}"/>
                        </a:ext>
                      </a:extLst>
                    </p:cNvPr>
                    <p:cNvCxnSpPr>
                      <a:cxnSpLocks/>
                      <a:stCxn id="158" idx="3"/>
                    </p:cNvCxnSpPr>
                    <p:nvPr/>
                  </p:nvCxnSpPr>
                  <p:spPr>
                    <a:xfrm flipV="1">
                      <a:off x="1656621" y="2878769"/>
                      <a:ext cx="410570" cy="150530"/>
                    </a:xfrm>
                    <a:prstGeom prst="bentConnector3">
                      <a:avLst>
                        <a:gd name="adj1" fmla="val 36548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8" name="모서리가 둥근 직사각형 61">
                      <a:extLst>
                        <a:ext uri="{FF2B5EF4-FFF2-40B4-BE49-F238E27FC236}">
                          <a16:creationId xmlns:a16="http://schemas.microsoft.com/office/drawing/2014/main" id="{697F0820-CDC1-D810-976A-F724E5E97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142164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직사각형 168">
                      <a:extLst>
                        <a:ext uri="{FF2B5EF4-FFF2-40B4-BE49-F238E27FC236}">
                          <a16:creationId xmlns:a16="http://schemas.microsoft.com/office/drawing/2014/main" id="{C4CC221A-CDE0-0788-C8DB-FE47EAEC1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838" y="1805137"/>
                      <a:ext cx="1072028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test code &amp; sequence code)</a:t>
                      </a:r>
                    </a:p>
                  </p:txBody>
                </p:sp>
                <p:cxnSp>
                  <p:nvCxnSpPr>
                    <p:cNvPr id="170" name="직선 화살표 연결선 169">
                      <a:extLst>
                        <a:ext uri="{FF2B5EF4-FFF2-40B4-BE49-F238E27FC236}">
                          <a16:creationId xmlns:a16="http://schemas.microsoft.com/office/drawing/2014/main" id="{ECA78AEC-0C35-D597-FB0F-E36EC779DC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1146" y="1552247"/>
                      <a:ext cx="7434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꺾인 연결선 68">
                      <a:extLst>
                        <a:ext uri="{FF2B5EF4-FFF2-40B4-BE49-F238E27FC236}">
                          <a16:creationId xmlns:a16="http://schemas.microsoft.com/office/drawing/2014/main" id="{EF717231-45DD-8C85-91AE-1BE0451980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34315" y="1689466"/>
                      <a:ext cx="540259" cy="393049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꺾인 연결선 72">
                      <a:extLst>
                        <a:ext uri="{FF2B5EF4-FFF2-40B4-BE49-F238E27FC236}">
                          <a16:creationId xmlns:a16="http://schemas.microsoft.com/office/drawing/2014/main" id="{D66E19CA-E782-8DC8-736D-0733224CE1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2555" y="2180705"/>
                      <a:ext cx="600527" cy="599107"/>
                    </a:xfrm>
                    <a:prstGeom prst="bentConnector3">
                      <a:avLst>
                        <a:gd name="adj1" fmla="val 5306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3" name="모서리가 둥근 직사각형 75">
                      <a:extLst>
                        <a:ext uri="{FF2B5EF4-FFF2-40B4-BE49-F238E27FC236}">
                          <a16:creationId xmlns:a16="http://schemas.microsoft.com/office/drawing/2014/main" id="{040CE9D9-86D7-B8C8-0663-6509C1A5BF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4574" y="3534792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74" name="직선 화살표 연결선 173">
                      <a:extLst>
                        <a:ext uri="{FF2B5EF4-FFF2-40B4-BE49-F238E27FC236}">
                          <a16:creationId xmlns:a16="http://schemas.microsoft.com/office/drawing/2014/main" id="{1F237ECD-011B-D534-F22C-92F6D06220C4}"/>
                        </a:ext>
                      </a:extLst>
                    </p:cNvPr>
                    <p:cNvCxnSpPr>
                      <a:stCxn id="173" idx="3"/>
                      <a:endCxn id="162" idx="2"/>
                    </p:cNvCxnSpPr>
                    <p:nvPr/>
                  </p:nvCxnSpPr>
                  <p:spPr>
                    <a:xfrm flipV="1">
                      <a:off x="2945636" y="3732676"/>
                      <a:ext cx="1152524" cy="1399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꺾인 연결선 79">
                      <a:extLst>
                        <a:ext uri="{FF2B5EF4-FFF2-40B4-BE49-F238E27FC236}">
                          <a16:creationId xmlns:a16="http://schemas.microsoft.com/office/drawing/2014/main" id="{B0631DE7-0864-224A-C4D7-E471FE889221}"/>
                        </a:ext>
                      </a:extLst>
                    </p:cNvPr>
                    <p:cNvCxnSpPr>
                      <a:stCxn id="178" idx="4"/>
                      <a:endCxn id="162" idx="0"/>
                    </p:cNvCxnSpPr>
                    <p:nvPr/>
                  </p:nvCxnSpPr>
                  <p:spPr>
                    <a:xfrm>
                      <a:off x="3984953" y="1624184"/>
                      <a:ext cx="236300" cy="198539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꺾인 연결선 81">
                      <a:extLst>
                        <a:ext uri="{FF2B5EF4-FFF2-40B4-BE49-F238E27FC236}">
                          <a16:creationId xmlns:a16="http://schemas.microsoft.com/office/drawing/2014/main" id="{9C7A9C23-1E41-FF24-9F38-00B8FDFB9913}"/>
                        </a:ext>
                      </a:extLst>
                    </p:cNvPr>
                    <p:cNvCxnSpPr>
                      <a:stCxn id="164" idx="4"/>
                      <a:endCxn id="162" idx="0"/>
                    </p:cNvCxnSpPr>
                    <p:nvPr/>
                  </p:nvCxnSpPr>
                  <p:spPr>
                    <a:xfrm>
                      <a:off x="3987437" y="2841807"/>
                      <a:ext cx="233816" cy="767776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7" name="직사각형 176">
                      <a:extLst>
                        <a:ext uri="{FF2B5EF4-FFF2-40B4-BE49-F238E27FC236}">
                          <a16:creationId xmlns:a16="http://schemas.microsoft.com/office/drawing/2014/main" id="{CA28B5AF-C077-7DC3-71CC-EB0FC8DD1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558" y="3529153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8" name="원통 99">
                      <a:extLst>
                        <a:ext uri="{FF2B5EF4-FFF2-40B4-BE49-F238E27FC236}">
                          <a16:creationId xmlns:a16="http://schemas.microsoft.com/office/drawing/2014/main" id="{08F66C1D-9F61-39D9-2101-B393A2D79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0185" y="1348960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79" name="꺾인 연결선 108">
                      <a:extLst>
                        <a:ext uri="{FF2B5EF4-FFF2-40B4-BE49-F238E27FC236}">
                          <a16:creationId xmlns:a16="http://schemas.microsoft.com/office/drawing/2014/main" id="{D3B3FBE5-59AB-7C3C-C82B-F47930D04C4B}"/>
                        </a:ext>
                      </a:extLst>
                    </p:cNvPr>
                    <p:cNvCxnSpPr>
                      <a:cxnSpLocks/>
                      <a:stCxn id="158" idx="3"/>
                      <a:endCxn id="173" idx="1"/>
                    </p:cNvCxnSpPr>
                    <p:nvPr/>
                  </p:nvCxnSpPr>
                  <p:spPr>
                    <a:xfrm>
                      <a:off x="1656621" y="3029299"/>
                      <a:ext cx="417953" cy="704776"/>
                    </a:xfrm>
                    <a:prstGeom prst="bentConnector3">
                      <a:avLst>
                        <a:gd name="adj1" fmla="val 3632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0" name="직사각형 179">
                      <a:extLst>
                        <a:ext uri="{FF2B5EF4-FFF2-40B4-BE49-F238E27FC236}">
                          <a16:creationId xmlns:a16="http://schemas.microsoft.com/office/drawing/2014/main" id="{C44D5418-4EF5-C889-9DF8-2EBE2A7FB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1732" y="1016271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FAISS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직사각형 180">
                      <a:extLst>
                        <a:ext uri="{FF2B5EF4-FFF2-40B4-BE49-F238E27FC236}">
                          <a16:creationId xmlns:a16="http://schemas.microsoft.com/office/drawing/2014/main" id="{4AD8962D-DC56-698C-41E6-82EEEBAC3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528" y="1007660"/>
                      <a:ext cx="2047407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RAG-Enhanced Prompt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2" name="직사각형 181">
                      <a:extLst>
                        <a:ext uri="{FF2B5EF4-FFF2-40B4-BE49-F238E27FC236}">
                          <a16:creationId xmlns:a16="http://schemas.microsoft.com/office/drawing/2014/main" id="{B6655273-6ED1-97A2-48EE-E05571C368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1411606"/>
                      <a:ext cx="1173755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Sequence code</a:t>
                      </a:r>
                    </a:p>
                  </p:txBody>
                </p:sp>
                <p:sp>
                  <p:nvSpPr>
                    <p:cNvPr id="183" name="직사각형 182">
                      <a:extLst>
                        <a:ext uri="{FF2B5EF4-FFF2-40B4-BE49-F238E27FC236}">
                          <a16:creationId xmlns:a16="http://schemas.microsoft.com/office/drawing/2014/main" id="{36CFCEBB-C902-AB2D-6187-59F95341C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78" y="1682635"/>
                      <a:ext cx="1527156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uvm_sequence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직사각형 183">
                      <a:extLst>
                        <a:ext uri="{FF2B5EF4-FFF2-40B4-BE49-F238E27FC236}">
                          <a16:creationId xmlns:a16="http://schemas.microsoft.com/office/drawing/2014/main" id="{452955EE-674A-307E-3583-92F5BB609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51" y="2258966"/>
                      <a:ext cx="1457363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uvm_test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5" name="직사각형 184">
                      <a:extLst>
                        <a:ext uri="{FF2B5EF4-FFF2-40B4-BE49-F238E27FC236}">
                          <a16:creationId xmlns:a16="http://schemas.microsoft.com/office/drawing/2014/main" id="{AAD8F191-B223-6CDB-F32C-08693C89C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8" y="1998366"/>
                      <a:ext cx="1180617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Test code</a:t>
                      </a:r>
                    </a:p>
                  </p:txBody>
                </p:sp>
                <p:cxnSp>
                  <p:nvCxnSpPr>
                    <p:cNvPr id="186" name="직선 화살표 연결선 185">
                      <a:extLst>
                        <a:ext uri="{FF2B5EF4-FFF2-40B4-BE49-F238E27FC236}">
                          <a16:creationId xmlns:a16="http://schemas.microsoft.com/office/drawing/2014/main" id="{CD755BF5-EA01-1E43-AACC-9B19FF9C91B2}"/>
                        </a:ext>
                      </a:extLst>
                    </p:cNvPr>
                    <p:cNvCxnSpPr>
                      <a:cxnSpLocks/>
                      <a:endCxn id="153" idx="1"/>
                    </p:cNvCxnSpPr>
                    <p:nvPr/>
                  </p:nvCxnSpPr>
                  <p:spPr>
                    <a:xfrm flipV="1">
                      <a:off x="1656621" y="4115447"/>
                      <a:ext cx="3080059" cy="95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7" name="직사각형 186">
                      <a:extLst>
                        <a:ext uri="{FF2B5EF4-FFF2-40B4-BE49-F238E27FC236}">
                          <a16:creationId xmlns:a16="http://schemas.microsoft.com/office/drawing/2014/main" id="{46DB1A8A-2F98-6CED-6DEF-E7C7A93AA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3482380"/>
                      <a:ext cx="1165638" cy="8760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CT guide</a:t>
                      </a:r>
                    </a:p>
                  </p:txBody>
                </p:sp>
                <p:cxnSp>
                  <p:nvCxnSpPr>
                    <p:cNvPr id="188" name="직선 화살표 연결선 187">
                      <a:extLst>
                        <a:ext uri="{FF2B5EF4-FFF2-40B4-BE49-F238E27FC236}">
                          <a16:creationId xmlns:a16="http://schemas.microsoft.com/office/drawing/2014/main" id="{727B8F1F-8AF0-F725-A773-5EBF9269A653}"/>
                        </a:ext>
                      </a:extLst>
                    </p:cNvPr>
                    <p:cNvCxnSpPr>
                      <a:stCxn id="162" idx="6"/>
                    </p:cNvCxnSpPr>
                    <p:nvPr/>
                  </p:nvCxnSpPr>
                  <p:spPr>
                    <a:xfrm>
                      <a:off x="4344345" y="3732676"/>
                      <a:ext cx="31768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직선 화살표 연결선 188">
                      <a:extLst>
                        <a:ext uri="{FF2B5EF4-FFF2-40B4-BE49-F238E27FC236}">
                          <a16:creationId xmlns:a16="http://schemas.microsoft.com/office/drawing/2014/main" id="{99FD2E22-DE01-CECF-9D26-ADFF1A22A65D}"/>
                        </a:ext>
                      </a:extLst>
                    </p:cNvPr>
                    <p:cNvCxnSpPr>
                      <a:endCxn id="192" idx="1"/>
                    </p:cNvCxnSpPr>
                    <p:nvPr/>
                  </p:nvCxnSpPr>
                  <p:spPr>
                    <a:xfrm>
                      <a:off x="9723546" y="4168384"/>
                      <a:ext cx="2576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직선 화살표 연결선 189">
                      <a:extLst>
                        <a:ext uri="{FF2B5EF4-FFF2-40B4-BE49-F238E27FC236}">
                          <a16:creationId xmlns:a16="http://schemas.microsoft.com/office/drawing/2014/main" id="{086E727B-B6A0-98F3-5922-FD55B1B4B9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22064" y="4168384"/>
                      <a:ext cx="33401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1" name="직사각형 190">
                      <a:extLst>
                        <a:ext uri="{FF2B5EF4-FFF2-40B4-BE49-F238E27FC236}">
                          <a16:creationId xmlns:a16="http://schemas.microsoft.com/office/drawing/2014/main" id="{4C04566C-2C31-58A2-4C54-E90B68EC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9204" y="3889753"/>
                      <a:ext cx="1606694" cy="55725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‘Covered’ or 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‘Not covered’</a:t>
                      </a:r>
                    </a:p>
                  </p:txBody>
                </p:sp>
                <p:sp>
                  <p:nvSpPr>
                    <p:cNvPr id="192" name="모서리가 둥근 직사각형 157">
                      <a:extLst>
                        <a:ext uri="{FF2B5EF4-FFF2-40B4-BE49-F238E27FC236}">
                          <a16:creationId xmlns:a16="http://schemas.microsoft.com/office/drawing/2014/main" id="{43E04D99-3764-E2D5-81DC-EEF131FD4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1218" y="3969101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58" name="순서도: 문서 157">
                    <a:extLst>
                      <a:ext uri="{FF2B5EF4-FFF2-40B4-BE49-F238E27FC236}">
                        <a16:creationId xmlns:a16="http://schemas.microsoft.com/office/drawing/2014/main" id="{048956A3-A1F0-6E09-EA04-6FFA1A9DC06E}"/>
                      </a:ext>
                    </a:extLst>
                  </p:cNvPr>
                  <p:cNvSpPr/>
                  <p:nvPr/>
                </p:nvSpPr>
                <p:spPr>
                  <a:xfrm>
                    <a:off x="376683" y="2780183"/>
                    <a:ext cx="1165638" cy="498231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b="1" dirty="0">
                        <a:solidFill>
                          <a:schemeClr val="tx1"/>
                        </a:solidFill>
                      </a:rPr>
                      <a:t>Verification plan</a:t>
                    </a:r>
                    <a:endParaRPr lang="ko-KR" alt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2DA5E142-1639-6A9A-ACA8-4E9959B1AFE9}"/>
                </a:ext>
              </a:extLst>
            </p:cNvPr>
            <p:cNvSpPr/>
            <p:nvPr/>
          </p:nvSpPr>
          <p:spPr>
            <a:xfrm>
              <a:off x="7483023" y="2457704"/>
              <a:ext cx="1937261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CoT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-based instructions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9877F627-5630-1360-F8F7-B791A25FE24F}"/>
                </a:ext>
              </a:extLst>
            </p:cNvPr>
            <p:cNvSpPr/>
            <p:nvPr/>
          </p:nvSpPr>
          <p:spPr>
            <a:xfrm>
              <a:off x="6587319" y="1489597"/>
              <a:ext cx="2427362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 CT test codes and run commands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03496CDB-E268-1EAA-C496-CD48C52C304F}"/>
                </a:ext>
              </a:extLst>
            </p:cNvPr>
            <p:cNvSpPr/>
            <p:nvPr/>
          </p:nvSpPr>
          <p:spPr>
            <a:xfrm>
              <a:off x="4940214" y="4022983"/>
              <a:ext cx="1380527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CT guide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78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Architecture for UVM TB Coverage with LLM (3)</a:t>
            </a:r>
            <a:endParaRPr lang="en-US" b="1" spc="-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85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Step 3. Generated vector DB for UVM test codes and sequences </a:t>
            </a:r>
          </a:p>
          <a:p>
            <a:pPr lvl="1"/>
            <a:r>
              <a:rPr lang="en-US" altLang="ko-KR" sz="2200" dirty="0"/>
              <a:t>Enhanced similarity assessment diversity, improving vector DB precision.</a:t>
            </a:r>
          </a:p>
        </p:txBody>
      </p:sp>
      <p:sp>
        <p:nvSpPr>
          <p:cNvPr id="102" name="자유형: 도형 101">
            <a:extLst>
              <a:ext uri="{FF2B5EF4-FFF2-40B4-BE49-F238E27FC236}">
                <a16:creationId xmlns:a16="http://schemas.microsoft.com/office/drawing/2014/main" id="{83EBC6D5-7195-C43D-8ADA-7A8DCEBB5AFE}"/>
              </a:ext>
            </a:extLst>
          </p:cNvPr>
          <p:cNvSpPr/>
          <p:nvPr/>
        </p:nvSpPr>
        <p:spPr>
          <a:xfrm>
            <a:off x="501650" y="2730500"/>
            <a:ext cx="3746500" cy="1174750"/>
          </a:xfrm>
          <a:custGeom>
            <a:avLst/>
            <a:gdLst>
              <a:gd name="connsiteX0" fmla="*/ 6350 w 3746500"/>
              <a:gd name="connsiteY0" fmla="*/ 1174750 h 1174750"/>
              <a:gd name="connsiteX1" fmla="*/ 1473200 w 3746500"/>
              <a:gd name="connsiteY1" fmla="*/ 1174750 h 1174750"/>
              <a:gd name="connsiteX2" fmla="*/ 1473200 w 3746500"/>
              <a:gd name="connsiteY2" fmla="*/ 908050 h 1174750"/>
              <a:gd name="connsiteX3" fmla="*/ 3746500 w 3746500"/>
              <a:gd name="connsiteY3" fmla="*/ 908050 h 1174750"/>
              <a:gd name="connsiteX4" fmla="*/ 3746500 w 3746500"/>
              <a:gd name="connsiteY4" fmla="*/ 0 h 1174750"/>
              <a:gd name="connsiteX5" fmla="*/ 0 w 3746500"/>
              <a:gd name="connsiteY5" fmla="*/ 0 h 1174750"/>
              <a:gd name="connsiteX6" fmla="*/ 6350 w 3746500"/>
              <a:gd name="connsiteY6" fmla="*/ 117475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500" h="1174750">
                <a:moveTo>
                  <a:pt x="6350" y="1174750"/>
                </a:moveTo>
                <a:lnTo>
                  <a:pt x="1473200" y="1174750"/>
                </a:lnTo>
                <a:lnTo>
                  <a:pt x="1473200" y="908050"/>
                </a:lnTo>
                <a:lnTo>
                  <a:pt x="3746500" y="908050"/>
                </a:lnTo>
                <a:lnTo>
                  <a:pt x="3746500" y="0"/>
                </a:lnTo>
                <a:lnTo>
                  <a:pt x="0" y="0"/>
                </a:lnTo>
                <a:cubicBezTo>
                  <a:pt x="2117" y="391583"/>
                  <a:pt x="4233" y="783167"/>
                  <a:pt x="6350" y="117475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4A60B930-EF66-2A6A-3F07-3F3D9B617104}"/>
              </a:ext>
            </a:extLst>
          </p:cNvPr>
          <p:cNvGrpSpPr/>
          <p:nvPr/>
        </p:nvGrpSpPr>
        <p:grpSpPr>
          <a:xfrm>
            <a:off x="413993" y="2438367"/>
            <a:ext cx="11992320" cy="3439352"/>
            <a:chOff x="-64333" y="999422"/>
            <a:chExt cx="11992320" cy="3439352"/>
          </a:xfrm>
        </p:grpSpPr>
        <p:grpSp>
          <p:nvGrpSpPr>
            <p:cNvPr id="150" name="그룹 149">
              <a:extLst>
                <a:ext uri="{FF2B5EF4-FFF2-40B4-BE49-F238E27FC236}">
                  <a16:creationId xmlns:a16="http://schemas.microsoft.com/office/drawing/2014/main" id="{945209EE-9888-5884-736E-65EC22C40C3C}"/>
                </a:ext>
              </a:extLst>
            </p:cNvPr>
            <p:cNvGrpSpPr/>
            <p:nvPr/>
          </p:nvGrpSpPr>
          <p:grpSpPr>
            <a:xfrm>
              <a:off x="-64333" y="999422"/>
              <a:ext cx="11992320" cy="3439352"/>
              <a:chOff x="-64333" y="999422"/>
              <a:chExt cx="11992320" cy="3439352"/>
            </a:xfrm>
          </p:grpSpPr>
          <p:sp>
            <p:nvSpPr>
              <p:cNvPr id="154" name="모서리가 둥근 직사각형 50">
                <a:extLst>
                  <a:ext uri="{FF2B5EF4-FFF2-40B4-BE49-F238E27FC236}">
                    <a16:creationId xmlns:a16="http://schemas.microsoft.com/office/drawing/2014/main" id="{7B0325E6-619A-931A-A237-58B66AF5AAFB}"/>
                  </a:ext>
                </a:extLst>
              </p:cNvPr>
              <p:cNvSpPr/>
              <p:nvPr/>
            </p:nvSpPr>
            <p:spPr>
              <a:xfrm>
                <a:off x="4358769" y="2711261"/>
                <a:ext cx="4907447" cy="1143905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모서리가 둥근 직사각형 51">
                <a:extLst>
                  <a:ext uri="{FF2B5EF4-FFF2-40B4-BE49-F238E27FC236}">
                    <a16:creationId xmlns:a16="http://schemas.microsoft.com/office/drawing/2014/main" id="{0C7A85EB-3823-2C36-CDF3-93CA7266FFF3}"/>
                  </a:ext>
                </a:extLst>
              </p:cNvPr>
              <p:cNvSpPr/>
              <p:nvPr/>
            </p:nvSpPr>
            <p:spPr>
              <a:xfrm>
                <a:off x="4358769" y="3934187"/>
                <a:ext cx="979351" cy="346044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6" name="그룹 155">
                <a:extLst>
                  <a:ext uri="{FF2B5EF4-FFF2-40B4-BE49-F238E27FC236}">
                    <a16:creationId xmlns:a16="http://schemas.microsoft.com/office/drawing/2014/main" id="{99857956-1F34-ADCC-6EBE-FAA24EEA2DD5}"/>
                  </a:ext>
                </a:extLst>
              </p:cNvPr>
              <p:cNvGrpSpPr/>
              <p:nvPr/>
            </p:nvGrpSpPr>
            <p:grpSpPr>
              <a:xfrm>
                <a:off x="-64333" y="999422"/>
                <a:ext cx="11992320" cy="3439352"/>
                <a:chOff x="-64333" y="999422"/>
                <a:chExt cx="11992320" cy="3439352"/>
              </a:xfrm>
            </p:grpSpPr>
            <p:sp>
              <p:nvSpPr>
                <p:cNvPr id="157" name="모서리가 둥근 직사각형 48">
                  <a:extLst>
                    <a:ext uri="{FF2B5EF4-FFF2-40B4-BE49-F238E27FC236}">
                      <a16:creationId xmlns:a16="http://schemas.microsoft.com/office/drawing/2014/main" id="{0AF51D2C-BBAD-90DC-FEED-BABEC264C037}"/>
                    </a:ext>
                  </a:extLst>
                </p:cNvPr>
                <p:cNvSpPr/>
                <p:nvPr/>
              </p:nvSpPr>
              <p:spPr>
                <a:xfrm>
                  <a:off x="4358769" y="1514313"/>
                  <a:ext cx="2316576" cy="1119973"/>
                </a:xfrm>
                <a:prstGeom prst="roundRect">
                  <a:avLst>
                    <a:gd name="adj" fmla="val 100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58" name="그룹 157">
                  <a:extLst>
                    <a:ext uri="{FF2B5EF4-FFF2-40B4-BE49-F238E27FC236}">
                      <a16:creationId xmlns:a16="http://schemas.microsoft.com/office/drawing/2014/main" id="{15B95378-39D7-0FEF-DCE8-0295D8F91FBF}"/>
                    </a:ext>
                  </a:extLst>
                </p:cNvPr>
                <p:cNvGrpSpPr/>
                <p:nvPr/>
              </p:nvGrpSpPr>
              <p:grpSpPr>
                <a:xfrm>
                  <a:off x="-64333" y="999422"/>
                  <a:ext cx="11992320" cy="3439352"/>
                  <a:chOff x="199278" y="1007660"/>
                  <a:chExt cx="11992320" cy="3439352"/>
                </a:xfrm>
              </p:grpSpPr>
              <p:grpSp>
                <p:nvGrpSpPr>
                  <p:cNvPr id="159" name="그룹 158">
                    <a:extLst>
                      <a:ext uri="{FF2B5EF4-FFF2-40B4-BE49-F238E27FC236}">
                        <a16:creationId xmlns:a16="http://schemas.microsoft.com/office/drawing/2014/main" id="{71EFEE79-3623-5DAE-30F1-434AF667EA1B}"/>
                      </a:ext>
                    </a:extLst>
                  </p:cNvPr>
                  <p:cNvGrpSpPr/>
                  <p:nvPr/>
                </p:nvGrpSpPr>
                <p:grpSpPr>
                  <a:xfrm>
                    <a:off x="199278" y="1007660"/>
                    <a:ext cx="11992320" cy="3439352"/>
                    <a:chOff x="313578" y="1007660"/>
                    <a:chExt cx="11992320" cy="3439352"/>
                  </a:xfrm>
                </p:grpSpPr>
                <p:sp>
                  <p:nvSpPr>
                    <p:cNvPr id="161" name="직사각형 160">
                      <a:extLst>
                        <a:ext uri="{FF2B5EF4-FFF2-40B4-BE49-F238E27FC236}">
                          <a16:creationId xmlns:a16="http://schemas.microsoft.com/office/drawing/2014/main" id="{D82A4282-A420-570B-3289-54DF9898B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3119" y="1242275"/>
                      <a:ext cx="5070428" cy="311973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### Review Items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run command: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run-{test name from verification plan}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test_code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## sequence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sequence_code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Please verify whether the command and test files are structured according to the provided guidelines.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Step-by-Step Process: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 1) Consider the item incorrect if any part does not match or is missing according to the guide       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2) Check if the command exactly follows the rules and guidelines provided in the guide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3) Check if the code that the guide requires to be included is present in the test file.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4) Internally generate explanations for each item to be checked in the guide, 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     and based on these, provide a final result of either 'Yes' or 'No' 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 ### Guidelines: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ct_guide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p:txBody>
                </p:sp>
                <p:sp>
                  <p:nvSpPr>
                    <p:cNvPr id="162" name="모서리가 둥근 직사각형 133">
                      <a:extLst>
                        <a:ext uri="{FF2B5EF4-FFF2-40B4-BE49-F238E27FC236}">
                          <a16:creationId xmlns:a16="http://schemas.microsoft.com/office/drawing/2014/main" id="{1312C965-C258-D59A-6A56-1D157A091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7110" y="1253845"/>
                      <a:ext cx="1248607" cy="2635908"/>
                    </a:xfrm>
                    <a:prstGeom prst="roundRect">
                      <a:avLst>
                        <a:gd name="adj" fmla="val 10048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63" name="직선 화살표 연결선 162">
                      <a:extLst>
                        <a:ext uri="{FF2B5EF4-FFF2-40B4-BE49-F238E27FC236}">
                          <a16:creationId xmlns:a16="http://schemas.microsoft.com/office/drawing/2014/main" id="{4C7509F5-CE3D-C312-8F66-D12A3DEBC6C0}"/>
                        </a:ext>
                      </a:extLst>
                    </p:cNvPr>
                    <p:cNvCxnSpPr>
                      <a:endCxn id="180" idx="2"/>
                    </p:cNvCxnSpPr>
                    <p:nvPr/>
                  </p:nvCxnSpPr>
                  <p:spPr>
                    <a:xfrm>
                      <a:off x="2738766" y="1624184"/>
                      <a:ext cx="60141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" name="순서도: 논리합 163">
                      <a:extLst>
                        <a:ext uri="{FF2B5EF4-FFF2-40B4-BE49-F238E27FC236}">
                          <a16:creationId xmlns:a16="http://schemas.microsoft.com/office/drawing/2014/main" id="{5A5F34BF-54AE-EE02-661B-163952B62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160" y="3609583"/>
                      <a:ext cx="246185" cy="246185"/>
                    </a:xfrm>
                    <a:prstGeom prst="flowChartOr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65" name="모서리가 둥근 직사각형 37">
                      <a:extLst>
                        <a:ext uri="{FF2B5EF4-FFF2-40B4-BE49-F238E27FC236}">
                          <a16:creationId xmlns:a16="http://schemas.microsoft.com/office/drawing/2014/main" id="{0FC497B6-DB2B-AF20-DED4-C0D3DC3DC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264252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6" name="원통 22">
                      <a:extLst>
                        <a:ext uri="{FF2B5EF4-FFF2-40B4-BE49-F238E27FC236}">
                          <a16:creationId xmlns:a16="http://schemas.microsoft.com/office/drawing/2014/main" id="{4392FC50-9072-AD9A-F6AD-343BC6126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2669" y="2566583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7" name="직사각형 166">
                      <a:extLst>
                        <a:ext uri="{FF2B5EF4-FFF2-40B4-BE49-F238E27FC236}">
                          <a16:creationId xmlns:a16="http://schemas.microsoft.com/office/drawing/2014/main" id="{DD6400B4-7014-759E-8416-C07458A41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7466" y="3026357"/>
                      <a:ext cx="1194772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verification plan &amp; test code)</a:t>
                      </a:r>
                    </a:p>
                  </p:txBody>
                </p:sp>
                <p:cxnSp>
                  <p:nvCxnSpPr>
                    <p:cNvPr id="168" name="직선 화살표 연결선 167">
                      <a:extLst>
                        <a:ext uri="{FF2B5EF4-FFF2-40B4-BE49-F238E27FC236}">
                          <a16:creationId xmlns:a16="http://schemas.microsoft.com/office/drawing/2014/main" id="{1ABAD1B8-C546-EFBC-2EA3-1CEE94EF755E}"/>
                        </a:ext>
                      </a:extLst>
                    </p:cNvPr>
                    <p:cNvCxnSpPr>
                      <a:stCxn id="165" idx="3"/>
                      <a:endCxn id="166" idx="2"/>
                    </p:cNvCxnSpPr>
                    <p:nvPr/>
                  </p:nvCxnSpPr>
                  <p:spPr>
                    <a:xfrm flipV="1">
                      <a:off x="2946371" y="2841807"/>
                      <a:ext cx="396298" cy="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꺾인 연결선 54">
                      <a:extLst>
                        <a:ext uri="{FF2B5EF4-FFF2-40B4-BE49-F238E27FC236}">
                          <a16:creationId xmlns:a16="http://schemas.microsoft.com/office/drawing/2014/main" id="{2346E1C6-7867-0F8A-5B32-34EE59F1B1E3}"/>
                        </a:ext>
                      </a:extLst>
                    </p:cNvPr>
                    <p:cNvCxnSpPr>
                      <a:cxnSpLocks/>
                      <a:stCxn id="160" idx="3"/>
                    </p:cNvCxnSpPr>
                    <p:nvPr/>
                  </p:nvCxnSpPr>
                  <p:spPr>
                    <a:xfrm flipV="1">
                      <a:off x="1656621" y="2878769"/>
                      <a:ext cx="410570" cy="150530"/>
                    </a:xfrm>
                    <a:prstGeom prst="bentConnector3">
                      <a:avLst>
                        <a:gd name="adj1" fmla="val 36548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0" name="모서리가 둥근 직사각형 61">
                      <a:extLst>
                        <a:ext uri="{FF2B5EF4-FFF2-40B4-BE49-F238E27FC236}">
                          <a16:creationId xmlns:a16="http://schemas.microsoft.com/office/drawing/2014/main" id="{2BE2BF3B-B1A8-19DB-67B3-A3869EEF5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142164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1" name="직사각형 170">
                      <a:extLst>
                        <a:ext uri="{FF2B5EF4-FFF2-40B4-BE49-F238E27FC236}">
                          <a16:creationId xmlns:a16="http://schemas.microsoft.com/office/drawing/2014/main" id="{F4E1848A-9AD2-C732-2384-A72F1DB9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838" y="1805137"/>
                      <a:ext cx="1072028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test code &amp; sequence code)</a:t>
                      </a:r>
                    </a:p>
                  </p:txBody>
                </p:sp>
                <p:cxnSp>
                  <p:nvCxnSpPr>
                    <p:cNvPr id="172" name="직선 화살표 연결선 171">
                      <a:extLst>
                        <a:ext uri="{FF2B5EF4-FFF2-40B4-BE49-F238E27FC236}">
                          <a16:creationId xmlns:a16="http://schemas.microsoft.com/office/drawing/2014/main" id="{BD61815E-9F3D-3210-F8EE-6A7F64D996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1146" y="1552247"/>
                      <a:ext cx="7434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꺾인 연결선 68">
                      <a:extLst>
                        <a:ext uri="{FF2B5EF4-FFF2-40B4-BE49-F238E27FC236}">
                          <a16:creationId xmlns:a16="http://schemas.microsoft.com/office/drawing/2014/main" id="{296FB702-AA76-8BBE-C68B-6DC9A4B7FD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34315" y="1689466"/>
                      <a:ext cx="540259" cy="393049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꺾인 연결선 72">
                      <a:extLst>
                        <a:ext uri="{FF2B5EF4-FFF2-40B4-BE49-F238E27FC236}">
                          <a16:creationId xmlns:a16="http://schemas.microsoft.com/office/drawing/2014/main" id="{465CC28C-B72E-08C1-985C-6C8D142E7C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2555" y="2180705"/>
                      <a:ext cx="600527" cy="599107"/>
                    </a:xfrm>
                    <a:prstGeom prst="bentConnector3">
                      <a:avLst>
                        <a:gd name="adj1" fmla="val 5306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5" name="모서리가 둥근 직사각형 75">
                      <a:extLst>
                        <a:ext uri="{FF2B5EF4-FFF2-40B4-BE49-F238E27FC236}">
                          <a16:creationId xmlns:a16="http://schemas.microsoft.com/office/drawing/2014/main" id="{2CA3D9D5-3F42-5D7B-4589-3A40B2D17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4574" y="3534792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76" name="직선 화살표 연결선 175">
                      <a:extLst>
                        <a:ext uri="{FF2B5EF4-FFF2-40B4-BE49-F238E27FC236}">
                          <a16:creationId xmlns:a16="http://schemas.microsoft.com/office/drawing/2014/main" id="{E93DB6FD-CA2C-4D8F-B25F-1534D8810C92}"/>
                        </a:ext>
                      </a:extLst>
                    </p:cNvPr>
                    <p:cNvCxnSpPr>
                      <a:stCxn id="175" idx="3"/>
                      <a:endCxn id="164" idx="2"/>
                    </p:cNvCxnSpPr>
                    <p:nvPr/>
                  </p:nvCxnSpPr>
                  <p:spPr>
                    <a:xfrm flipV="1">
                      <a:off x="2945636" y="3732676"/>
                      <a:ext cx="1152524" cy="1399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꺾인 연결선 79">
                      <a:extLst>
                        <a:ext uri="{FF2B5EF4-FFF2-40B4-BE49-F238E27FC236}">
                          <a16:creationId xmlns:a16="http://schemas.microsoft.com/office/drawing/2014/main" id="{755F42BF-347C-34DA-51E4-EB64E9566B26}"/>
                        </a:ext>
                      </a:extLst>
                    </p:cNvPr>
                    <p:cNvCxnSpPr>
                      <a:stCxn id="180" idx="4"/>
                      <a:endCxn id="164" idx="0"/>
                    </p:cNvCxnSpPr>
                    <p:nvPr/>
                  </p:nvCxnSpPr>
                  <p:spPr>
                    <a:xfrm>
                      <a:off x="3984953" y="1624184"/>
                      <a:ext cx="236300" cy="198539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꺾인 연결선 81">
                      <a:extLst>
                        <a:ext uri="{FF2B5EF4-FFF2-40B4-BE49-F238E27FC236}">
                          <a16:creationId xmlns:a16="http://schemas.microsoft.com/office/drawing/2014/main" id="{3CA6CCD0-C43A-1642-BE8F-FAF37BD77C6D}"/>
                        </a:ext>
                      </a:extLst>
                    </p:cNvPr>
                    <p:cNvCxnSpPr>
                      <a:stCxn id="166" idx="4"/>
                      <a:endCxn id="164" idx="0"/>
                    </p:cNvCxnSpPr>
                    <p:nvPr/>
                  </p:nvCxnSpPr>
                  <p:spPr>
                    <a:xfrm>
                      <a:off x="3987437" y="2841807"/>
                      <a:ext cx="233816" cy="767776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9" name="직사각형 178">
                      <a:extLst>
                        <a:ext uri="{FF2B5EF4-FFF2-40B4-BE49-F238E27FC236}">
                          <a16:creationId xmlns:a16="http://schemas.microsoft.com/office/drawing/2014/main" id="{775E8F68-CF29-264E-923C-122FD52B2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558" y="3529153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원통 99">
                      <a:extLst>
                        <a:ext uri="{FF2B5EF4-FFF2-40B4-BE49-F238E27FC236}">
                          <a16:creationId xmlns:a16="http://schemas.microsoft.com/office/drawing/2014/main" id="{6AB0E80F-C3C9-7BE3-D4D0-AD20A9F53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0185" y="1348960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81" name="꺾인 연결선 108">
                      <a:extLst>
                        <a:ext uri="{FF2B5EF4-FFF2-40B4-BE49-F238E27FC236}">
                          <a16:creationId xmlns:a16="http://schemas.microsoft.com/office/drawing/2014/main" id="{775858CC-10C8-83D5-5241-F410CA60FDA8}"/>
                        </a:ext>
                      </a:extLst>
                    </p:cNvPr>
                    <p:cNvCxnSpPr>
                      <a:cxnSpLocks/>
                      <a:stCxn id="160" idx="3"/>
                      <a:endCxn id="175" idx="1"/>
                    </p:cNvCxnSpPr>
                    <p:nvPr/>
                  </p:nvCxnSpPr>
                  <p:spPr>
                    <a:xfrm>
                      <a:off x="1656621" y="3029299"/>
                      <a:ext cx="417953" cy="704776"/>
                    </a:xfrm>
                    <a:prstGeom prst="bentConnector3">
                      <a:avLst>
                        <a:gd name="adj1" fmla="val 3632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2" name="직사각형 181">
                      <a:extLst>
                        <a:ext uri="{FF2B5EF4-FFF2-40B4-BE49-F238E27FC236}">
                          <a16:creationId xmlns:a16="http://schemas.microsoft.com/office/drawing/2014/main" id="{8FF4B514-8D10-1510-F5F3-630CF6F29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1732" y="1016271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FAISS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직사각형 182">
                      <a:extLst>
                        <a:ext uri="{FF2B5EF4-FFF2-40B4-BE49-F238E27FC236}">
                          <a16:creationId xmlns:a16="http://schemas.microsoft.com/office/drawing/2014/main" id="{CAE369A7-EBAB-7BB9-046D-40AFB044E9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528" y="1007660"/>
                      <a:ext cx="2047407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RAG-Enhanced Prompt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직사각형 183">
                      <a:extLst>
                        <a:ext uri="{FF2B5EF4-FFF2-40B4-BE49-F238E27FC236}">
                          <a16:creationId xmlns:a16="http://schemas.microsoft.com/office/drawing/2014/main" id="{36DDA943-2400-705E-9DE0-6806754F1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1411606"/>
                      <a:ext cx="1173755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Sequence code</a:t>
                      </a:r>
                    </a:p>
                  </p:txBody>
                </p:sp>
                <p:sp>
                  <p:nvSpPr>
                    <p:cNvPr id="185" name="직사각형 184">
                      <a:extLst>
                        <a:ext uri="{FF2B5EF4-FFF2-40B4-BE49-F238E27FC236}">
                          <a16:creationId xmlns:a16="http://schemas.microsoft.com/office/drawing/2014/main" id="{999CEC15-5E6D-90DC-A998-AEBE98DB3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78" y="1682635"/>
                      <a:ext cx="1527156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uvm_sequence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6" name="직사각형 185">
                      <a:extLst>
                        <a:ext uri="{FF2B5EF4-FFF2-40B4-BE49-F238E27FC236}">
                          <a16:creationId xmlns:a16="http://schemas.microsoft.com/office/drawing/2014/main" id="{3067D8D5-628F-0A37-389E-C4B5DA982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51" y="2258966"/>
                      <a:ext cx="1457363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uvm_test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직사각형 186">
                      <a:extLst>
                        <a:ext uri="{FF2B5EF4-FFF2-40B4-BE49-F238E27FC236}">
                          <a16:creationId xmlns:a16="http://schemas.microsoft.com/office/drawing/2014/main" id="{E81B7111-08C9-47E1-51AD-1F9D74D1A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8" y="1998366"/>
                      <a:ext cx="1180617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Test code</a:t>
                      </a:r>
                    </a:p>
                  </p:txBody>
                </p:sp>
                <p:cxnSp>
                  <p:nvCxnSpPr>
                    <p:cNvPr id="188" name="직선 화살표 연결선 187">
                      <a:extLst>
                        <a:ext uri="{FF2B5EF4-FFF2-40B4-BE49-F238E27FC236}">
                          <a16:creationId xmlns:a16="http://schemas.microsoft.com/office/drawing/2014/main" id="{090F7F72-CE96-10A3-EA15-AC8945D5FEA5}"/>
                        </a:ext>
                      </a:extLst>
                    </p:cNvPr>
                    <p:cNvCxnSpPr>
                      <a:cxnSpLocks/>
                      <a:endCxn id="155" idx="1"/>
                    </p:cNvCxnSpPr>
                    <p:nvPr/>
                  </p:nvCxnSpPr>
                  <p:spPr>
                    <a:xfrm flipV="1">
                      <a:off x="1656621" y="4115447"/>
                      <a:ext cx="3080059" cy="95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9" name="직사각형 188">
                      <a:extLst>
                        <a:ext uri="{FF2B5EF4-FFF2-40B4-BE49-F238E27FC236}">
                          <a16:creationId xmlns:a16="http://schemas.microsoft.com/office/drawing/2014/main" id="{167AC31D-B4EA-C3EE-22E8-B3E7E32C6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3482380"/>
                      <a:ext cx="1165638" cy="8760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CT guide</a:t>
                      </a:r>
                    </a:p>
                  </p:txBody>
                </p:sp>
                <p:cxnSp>
                  <p:nvCxnSpPr>
                    <p:cNvPr id="190" name="직선 화살표 연결선 189">
                      <a:extLst>
                        <a:ext uri="{FF2B5EF4-FFF2-40B4-BE49-F238E27FC236}">
                          <a16:creationId xmlns:a16="http://schemas.microsoft.com/office/drawing/2014/main" id="{17A24F3D-BD07-ACFD-844E-1CC14943F7BD}"/>
                        </a:ext>
                      </a:extLst>
                    </p:cNvPr>
                    <p:cNvCxnSpPr>
                      <a:stCxn id="164" idx="6"/>
                    </p:cNvCxnSpPr>
                    <p:nvPr/>
                  </p:nvCxnSpPr>
                  <p:spPr>
                    <a:xfrm>
                      <a:off x="4344345" y="3732676"/>
                      <a:ext cx="31768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직선 화살표 연결선 190">
                      <a:extLst>
                        <a:ext uri="{FF2B5EF4-FFF2-40B4-BE49-F238E27FC236}">
                          <a16:creationId xmlns:a16="http://schemas.microsoft.com/office/drawing/2014/main" id="{CE7208D3-D5DA-2311-0A33-C5D9CEFEC911}"/>
                        </a:ext>
                      </a:extLst>
                    </p:cNvPr>
                    <p:cNvCxnSpPr>
                      <a:endCxn id="194" idx="1"/>
                    </p:cNvCxnSpPr>
                    <p:nvPr/>
                  </p:nvCxnSpPr>
                  <p:spPr>
                    <a:xfrm>
                      <a:off x="9723546" y="4168384"/>
                      <a:ext cx="2576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직선 화살표 연결선 191">
                      <a:extLst>
                        <a:ext uri="{FF2B5EF4-FFF2-40B4-BE49-F238E27FC236}">
                          <a16:creationId xmlns:a16="http://schemas.microsoft.com/office/drawing/2014/main" id="{0967B4E1-2063-E46F-CAFE-EB882A9FEE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22064" y="4168384"/>
                      <a:ext cx="33401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3" name="직사각형 192">
                      <a:extLst>
                        <a:ext uri="{FF2B5EF4-FFF2-40B4-BE49-F238E27FC236}">
                          <a16:creationId xmlns:a16="http://schemas.microsoft.com/office/drawing/2014/main" id="{5FCFC03D-27D4-6E6A-31F9-88570EE0B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9204" y="3889753"/>
                      <a:ext cx="1606694" cy="55725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‘Covered’ or 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‘Not covered’</a:t>
                      </a:r>
                    </a:p>
                  </p:txBody>
                </p:sp>
                <p:sp>
                  <p:nvSpPr>
                    <p:cNvPr id="194" name="모서리가 둥근 직사각형 157">
                      <a:extLst>
                        <a:ext uri="{FF2B5EF4-FFF2-40B4-BE49-F238E27FC236}">
                          <a16:creationId xmlns:a16="http://schemas.microsoft.com/office/drawing/2014/main" id="{3EE9A10E-3051-A077-CDFB-458F574A56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1218" y="3969101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60" name="순서도: 문서 159">
                    <a:extLst>
                      <a:ext uri="{FF2B5EF4-FFF2-40B4-BE49-F238E27FC236}">
                        <a16:creationId xmlns:a16="http://schemas.microsoft.com/office/drawing/2014/main" id="{432A2066-C341-979B-372D-440BA155A6A8}"/>
                      </a:ext>
                    </a:extLst>
                  </p:cNvPr>
                  <p:cNvSpPr/>
                  <p:nvPr/>
                </p:nvSpPr>
                <p:spPr>
                  <a:xfrm>
                    <a:off x="376683" y="2780183"/>
                    <a:ext cx="1165638" cy="498231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b="1" dirty="0">
                        <a:solidFill>
                          <a:schemeClr val="tx1"/>
                        </a:solidFill>
                      </a:rPr>
                      <a:t>Verification plan</a:t>
                    </a:r>
                    <a:endParaRPr lang="ko-KR" alt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FF12352C-A6CA-C60D-9214-0A4E014ECA50}"/>
                </a:ext>
              </a:extLst>
            </p:cNvPr>
            <p:cNvSpPr/>
            <p:nvPr/>
          </p:nvSpPr>
          <p:spPr>
            <a:xfrm>
              <a:off x="7483023" y="2457704"/>
              <a:ext cx="1937261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CoT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-based instructions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97B58768-1326-FD9C-BA33-767AC8F6ECEA}"/>
                </a:ext>
              </a:extLst>
            </p:cNvPr>
            <p:cNvSpPr/>
            <p:nvPr/>
          </p:nvSpPr>
          <p:spPr>
            <a:xfrm>
              <a:off x="6587319" y="1489597"/>
              <a:ext cx="2427362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 CT test codes and run commands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3816ED00-0DAE-2EBB-4BFA-784F2E80D9B3}"/>
                </a:ext>
              </a:extLst>
            </p:cNvPr>
            <p:cNvSpPr/>
            <p:nvPr/>
          </p:nvSpPr>
          <p:spPr>
            <a:xfrm>
              <a:off x="4940214" y="4022983"/>
              <a:ext cx="1380527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CT guide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6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C3F2-28A6-7F03-83E6-3BD9D94CA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DB15-5980-11B4-2C85-9FB3BE50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Introduction: SoC Design Verification (SoC 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DA58-25A4-ADDB-C360-CC88D5EB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Verifies Integration of IPs in SoC</a:t>
            </a:r>
          </a:p>
          <a:p>
            <a:pPr lvl="1"/>
            <a:r>
              <a:rPr lang="en-US" altLang="ko-KR" sz="2200" dirty="0"/>
              <a:t>Ensures the </a:t>
            </a:r>
            <a:r>
              <a:rPr lang="en-US" altLang="ko-KR" sz="2200" b="1" dirty="0"/>
              <a:t>functional correctness, reliability, and performance </a:t>
            </a:r>
          </a:p>
          <a:p>
            <a:pPr lvl="1"/>
            <a:endParaRPr lang="en-US" altLang="ko-KR" sz="2200" b="1" dirty="0"/>
          </a:p>
          <a:p>
            <a:r>
              <a:rPr lang="en-US" altLang="ko-KR" sz="2600" dirty="0"/>
              <a:t>Methods:</a:t>
            </a:r>
          </a:p>
          <a:p>
            <a:pPr lvl="1"/>
            <a:r>
              <a:rPr lang="en-US" altLang="ko-KR" sz="2200" dirty="0"/>
              <a:t>Dynamic simulation - </a:t>
            </a:r>
            <a:r>
              <a:rPr lang="en-US" altLang="ko-KR" sz="2200" b="1" dirty="0"/>
              <a:t>Universal Verification Methodology (UVM)</a:t>
            </a:r>
          </a:p>
          <a:p>
            <a:pPr lvl="1"/>
            <a:r>
              <a:rPr lang="en-US" altLang="ko-KR" sz="2200" dirty="0"/>
              <a:t>Static simulation - Clock Domain Crossing (CDC), Reset Domain Crossing (RDC)</a:t>
            </a:r>
          </a:p>
          <a:p>
            <a:pPr marL="0" indent="0">
              <a:buNone/>
            </a:pPr>
            <a:endParaRPr lang="en-US" altLang="ko-KR" sz="1600" dirty="0"/>
          </a:p>
          <a:p>
            <a:r>
              <a:rPr lang="en-US" altLang="ko-KR" sz="2600" dirty="0"/>
              <a:t>Why is SoC DV important?</a:t>
            </a:r>
          </a:p>
          <a:p>
            <a:pPr lvl="1"/>
            <a:r>
              <a:rPr lang="en-US" altLang="ko-KR" sz="2200" dirty="0"/>
              <a:t>Increasing complexity of modern SoC architectures.</a:t>
            </a:r>
          </a:p>
          <a:p>
            <a:pPr lvl="2"/>
            <a:r>
              <a:rPr lang="en-US" altLang="ko-KR" sz="2200" dirty="0"/>
              <a:t>Various applications (e.g., Mobile, Data Center, Automotive, and AI)</a:t>
            </a:r>
          </a:p>
          <a:p>
            <a:pPr lvl="1"/>
            <a:r>
              <a:rPr lang="en-US" altLang="ko-KR" sz="2200" dirty="0"/>
              <a:t>Prevents costly errors and delays, such as ASIC </a:t>
            </a:r>
            <a:r>
              <a:rPr lang="en-US" altLang="ko-KR" sz="2200" dirty="0" err="1"/>
              <a:t>respins</a:t>
            </a:r>
            <a:r>
              <a:rPr lang="en-US" altLang="ko-KR" sz="2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Architecture for UVM TB Coverage with LLM (4)</a:t>
            </a:r>
            <a:endParaRPr lang="en-US" b="1" spc="-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85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Step 4. Prepared prompt inputs using FAISS for RAG</a:t>
            </a:r>
          </a:p>
          <a:p>
            <a:pPr lvl="1"/>
            <a:r>
              <a:rPr lang="en-US" altLang="ko-KR" sz="2200" dirty="0"/>
              <a:t>Combined vector DBs from step 2 and 3 with a verification plan DB</a:t>
            </a:r>
          </a:p>
          <a:p>
            <a:pPr lvl="1"/>
            <a:r>
              <a:rPr lang="en-US" altLang="ko-KR" sz="2200" dirty="0"/>
              <a:t>Provided comprehensive contextual data to enrich prompts with in-house data.</a:t>
            </a:r>
          </a:p>
        </p:txBody>
      </p: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855CAFD9-A451-A28A-FC23-E9DD7EA3C0AB}"/>
              </a:ext>
            </a:extLst>
          </p:cNvPr>
          <p:cNvGrpSpPr/>
          <p:nvPr/>
        </p:nvGrpSpPr>
        <p:grpSpPr>
          <a:xfrm>
            <a:off x="413993" y="2438367"/>
            <a:ext cx="11992320" cy="3439352"/>
            <a:chOff x="-64333" y="999422"/>
            <a:chExt cx="11992320" cy="3439352"/>
          </a:xfrm>
        </p:grpSpPr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0540145A-FC05-C2B3-06AD-A51A4CCA6D1D}"/>
                </a:ext>
              </a:extLst>
            </p:cNvPr>
            <p:cNvGrpSpPr/>
            <p:nvPr/>
          </p:nvGrpSpPr>
          <p:grpSpPr>
            <a:xfrm>
              <a:off x="-64333" y="999422"/>
              <a:ext cx="11992320" cy="3439352"/>
              <a:chOff x="-64333" y="999422"/>
              <a:chExt cx="11992320" cy="3439352"/>
            </a:xfrm>
          </p:grpSpPr>
          <p:sp>
            <p:nvSpPr>
              <p:cNvPr id="197" name="모서리가 둥근 직사각형 50">
                <a:extLst>
                  <a:ext uri="{FF2B5EF4-FFF2-40B4-BE49-F238E27FC236}">
                    <a16:creationId xmlns:a16="http://schemas.microsoft.com/office/drawing/2014/main" id="{AB27B3A1-25D7-B2D5-35E3-9726C3A563FD}"/>
                  </a:ext>
                </a:extLst>
              </p:cNvPr>
              <p:cNvSpPr/>
              <p:nvPr/>
            </p:nvSpPr>
            <p:spPr>
              <a:xfrm>
                <a:off x="4358769" y="2711261"/>
                <a:ext cx="4907447" cy="1143905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51">
                <a:extLst>
                  <a:ext uri="{FF2B5EF4-FFF2-40B4-BE49-F238E27FC236}">
                    <a16:creationId xmlns:a16="http://schemas.microsoft.com/office/drawing/2014/main" id="{7F22C712-98B4-6F00-4FF0-EEEB92491551}"/>
                  </a:ext>
                </a:extLst>
              </p:cNvPr>
              <p:cNvSpPr/>
              <p:nvPr/>
            </p:nvSpPr>
            <p:spPr>
              <a:xfrm>
                <a:off x="4358769" y="3934187"/>
                <a:ext cx="979351" cy="346044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9" name="그룹 198">
                <a:extLst>
                  <a:ext uri="{FF2B5EF4-FFF2-40B4-BE49-F238E27FC236}">
                    <a16:creationId xmlns:a16="http://schemas.microsoft.com/office/drawing/2014/main" id="{E7DBA120-42AF-C5C0-2F59-07F0D9C496F4}"/>
                  </a:ext>
                </a:extLst>
              </p:cNvPr>
              <p:cNvGrpSpPr/>
              <p:nvPr/>
            </p:nvGrpSpPr>
            <p:grpSpPr>
              <a:xfrm>
                <a:off x="-64333" y="999422"/>
                <a:ext cx="11992320" cy="3439352"/>
                <a:chOff x="-64333" y="999422"/>
                <a:chExt cx="11992320" cy="3439352"/>
              </a:xfrm>
            </p:grpSpPr>
            <p:sp>
              <p:nvSpPr>
                <p:cNvPr id="200" name="모서리가 둥근 직사각형 48">
                  <a:extLst>
                    <a:ext uri="{FF2B5EF4-FFF2-40B4-BE49-F238E27FC236}">
                      <a16:creationId xmlns:a16="http://schemas.microsoft.com/office/drawing/2014/main" id="{5146DFC6-5CD9-EA8F-BD14-9D82217CB65A}"/>
                    </a:ext>
                  </a:extLst>
                </p:cNvPr>
                <p:cNvSpPr/>
                <p:nvPr/>
              </p:nvSpPr>
              <p:spPr>
                <a:xfrm>
                  <a:off x="4358769" y="1514313"/>
                  <a:ext cx="2316576" cy="1119973"/>
                </a:xfrm>
                <a:prstGeom prst="roundRect">
                  <a:avLst>
                    <a:gd name="adj" fmla="val 100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01" name="그룹 200">
                  <a:extLst>
                    <a:ext uri="{FF2B5EF4-FFF2-40B4-BE49-F238E27FC236}">
                      <a16:creationId xmlns:a16="http://schemas.microsoft.com/office/drawing/2014/main" id="{AA594E1C-505D-B35A-5E73-0ABE4FF602F9}"/>
                    </a:ext>
                  </a:extLst>
                </p:cNvPr>
                <p:cNvGrpSpPr/>
                <p:nvPr/>
              </p:nvGrpSpPr>
              <p:grpSpPr>
                <a:xfrm>
                  <a:off x="-64333" y="999422"/>
                  <a:ext cx="11992320" cy="3439352"/>
                  <a:chOff x="199278" y="1007660"/>
                  <a:chExt cx="11992320" cy="3439352"/>
                </a:xfrm>
              </p:grpSpPr>
              <p:grpSp>
                <p:nvGrpSpPr>
                  <p:cNvPr id="202" name="그룹 201">
                    <a:extLst>
                      <a:ext uri="{FF2B5EF4-FFF2-40B4-BE49-F238E27FC236}">
                        <a16:creationId xmlns:a16="http://schemas.microsoft.com/office/drawing/2014/main" id="{2A45E504-2ACB-2249-2202-D63B09A555A3}"/>
                      </a:ext>
                    </a:extLst>
                  </p:cNvPr>
                  <p:cNvGrpSpPr/>
                  <p:nvPr/>
                </p:nvGrpSpPr>
                <p:grpSpPr>
                  <a:xfrm>
                    <a:off x="199278" y="1007660"/>
                    <a:ext cx="11992320" cy="3439352"/>
                    <a:chOff x="313578" y="1007660"/>
                    <a:chExt cx="11992320" cy="3439352"/>
                  </a:xfrm>
                </p:grpSpPr>
                <p:sp>
                  <p:nvSpPr>
                    <p:cNvPr id="204" name="직사각형 203">
                      <a:extLst>
                        <a:ext uri="{FF2B5EF4-FFF2-40B4-BE49-F238E27FC236}">
                          <a16:creationId xmlns:a16="http://schemas.microsoft.com/office/drawing/2014/main" id="{C184BD07-41F4-9676-D3DB-DA4E60572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3119" y="1242275"/>
                      <a:ext cx="5070428" cy="311973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### Review Items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run command: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run-{test name from verification plan}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test_code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## sequence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sequence_code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Please verify whether the command and test files are structured according to the provided guidelines.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Step-by-Step Process: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 1) Consider the item incorrect if any part does not match or is missing according to the guide       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2) Check if the command exactly follows the rules and guidelines provided in the guide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3) Check if the code that the guide requires to be included is present in the test file.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4) Internally generate explanations for each item to be checked in the guide, 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     and based on these, provide a final result of either 'Yes' or 'No' 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 ### Guidelines: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ct_guide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p:txBody>
                </p:sp>
                <p:sp>
                  <p:nvSpPr>
                    <p:cNvPr id="205" name="모서리가 둥근 직사각형 133">
                      <a:extLst>
                        <a:ext uri="{FF2B5EF4-FFF2-40B4-BE49-F238E27FC236}">
                          <a16:creationId xmlns:a16="http://schemas.microsoft.com/office/drawing/2014/main" id="{05CC2B1D-AFBB-E366-064A-8E0158D79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7110" y="1253845"/>
                      <a:ext cx="1248607" cy="2635908"/>
                    </a:xfrm>
                    <a:prstGeom prst="roundRect">
                      <a:avLst>
                        <a:gd name="adj" fmla="val 10048"/>
                      </a:avLst>
                    </a:prstGeom>
                    <a:noFill/>
                    <a:ln w="28575">
                      <a:solidFill>
                        <a:srgbClr val="0000FF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06" name="직선 화살표 연결선 205">
                      <a:extLst>
                        <a:ext uri="{FF2B5EF4-FFF2-40B4-BE49-F238E27FC236}">
                          <a16:creationId xmlns:a16="http://schemas.microsoft.com/office/drawing/2014/main" id="{B21D6990-07C4-364B-30AE-4EBED9765BFB}"/>
                        </a:ext>
                      </a:extLst>
                    </p:cNvPr>
                    <p:cNvCxnSpPr>
                      <a:endCxn id="223" idx="2"/>
                    </p:cNvCxnSpPr>
                    <p:nvPr/>
                  </p:nvCxnSpPr>
                  <p:spPr>
                    <a:xfrm>
                      <a:off x="2738766" y="1624184"/>
                      <a:ext cx="60141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7" name="순서도: 논리합 206">
                      <a:extLst>
                        <a:ext uri="{FF2B5EF4-FFF2-40B4-BE49-F238E27FC236}">
                          <a16:creationId xmlns:a16="http://schemas.microsoft.com/office/drawing/2014/main" id="{7C74D54B-5D3E-53CD-2AEC-EEBD82CE5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160" y="3609583"/>
                      <a:ext cx="246185" cy="246185"/>
                    </a:xfrm>
                    <a:prstGeom prst="flowChartOr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8" name="모서리가 둥근 직사각형 37">
                      <a:extLst>
                        <a:ext uri="{FF2B5EF4-FFF2-40B4-BE49-F238E27FC236}">
                          <a16:creationId xmlns:a16="http://schemas.microsoft.com/office/drawing/2014/main" id="{4E44181A-61E7-5770-C10B-9D8590CCF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264252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원통 22">
                      <a:extLst>
                        <a:ext uri="{FF2B5EF4-FFF2-40B4-BE49-F238E27FC236}">
                          <a16:creationId xmlns:a16="http://schemas.microsoft.com/office/drawing/2014/main" id="{75B610AC-0C28-149C-688E-7CB397B929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2669" y="2566583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0" name="직사각형 209">
                      <a:extLst>
                        <a:ext uri="{FF2B5EF4-FFF2-40B4-BE49-F238E27FC236}">
                          <a16:creationId xmlns:a16="http://schemas.microsoft.com/office/drawing/2014/main" id="{E5488E14-089F-BE86-1ADA-5C1928117F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7466" y="3026357"/>
                      <a:ext cx="1194772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verification plan &amp; test code)</a:t>
                      </a:r>
                    </a:p>
                  </p:txBody>
                </p:sp>
                <p:cxnSp>
                  <p:nvCxnSpPr>
                    <p:cNvPr id="211" name="직선 화살표 연결선 210">
                      <a:extLst>
                        <a:ext uri="{FF2B5EF4-FFF2-40B4-BE49-F238E27FC236}">
                          <a16:creationId xmlns:a16="http://schemas.microsoft.com/office/drawing/2014/main" id="{FC43FAC0-F00A-93F3-D44D-90D49345B0F1}"/>
                        </a:ext>
                      </a:extLst>
                    </p:cNvPr>
                    <p:cNvCxnSpPr>
                      <a:stCxn id="208" idx="3"/>
                      <a:endCxn id="209" idx="2"/>
                    </p:cNvCxnSpPr>
                    <p:nvPr/>
                  </p:nvCxnSpPr>
                  <p:spPr>
                    <a:xfrm flipV="1">
                      <a:off x="2946371" y="2841807"/>
                      <a:ext cx="396298" cy="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꺾인 연결선 54">
                      <a:extLst>
                        <a:ext uri="{FF2B5EF4-FFF2-40B4-BE49-F238E27FC236}">
                          <a16:creationId xmlns:a16="http://schemas.microsoft.com/office/drawing/2014/main" id="{D25E8317-5B1C-3275-8D8C-6F657DAB9732}"/>
                        </a:ext>
                      </a:extLst>
                    </p:cNvPr>
                    <p:cNvCxnSpPr>
                      <a:cxnSpLocks/>
                      <a:stCxn id="203" idx="3"/>
                    </p:cNvCxnSpPr>
                    <p:nvPr/>
                  </p:nvCxnSpPr>
                  <p:spPr>
                    <a:xfrm flipV="1">
                      <a:off x="1656621" y="2878769"/>
                      <a:ext cx="410570" cy="150530"/>
                    </a:xfrm>
                    <a:prstGeom prst="bentConnector3">
                      <a:avLst>
                        <a:gd name="adj1" fmla="val 36548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3" name="모서리가 둥근 직사각형 61">
                      <a:extLst>
                        <a:ext uri="{FF2B5EF4-FFF2-40B4-BE49-F238E27FC236}">
                          <a16:creationId xmlns:a16="http://schemas.microsoft.com/office/drawing/2014/main" id="{386145F1-3A8A-032A-7F2E-488AB3888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142164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4" name="직사각형 213">
                      <a:extLst>
                        <a:ext uri="{FF2B5EF4-FFF2-40B4-BE49-F238E27FC236}">
                          <a16:creationId xmlns:a16="http://schemas.microsoft.com/office/drawing/2014/main" id="{4B98F678-6887-1FB8-051B-4D61C6FC4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838" y="1805137"/>
                      <a:ext cx="1072028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test code &amp; sequence code)</a:t>
                      </a:r>
                    </a:p>
                  </p:txBody>
                </p:sp>
                <p:cxnSp>
                  <p:nvCxnSpPr>
                    <p:cNvPr id="215" name="직선 화살표 연결선 214">
                      <a:extLst>
                        <a:ext uri="{FF2B5EF4-FFF2-40B4-BE49-F238E27FC236}">
                          <a16:creationId xmlns:a16="http://schemas.microsoft.com/office/drawing/2014/main" id="{27896629-F3DD-C2A7-A9FF-F90F14D8B9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1146" y="1552247"/>
                      <a:ext cx="7434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꺾인 연결선 68">
                      <a:extLst>
                        <a:ext uri="{FF2B5EF4-FFF2-40B4-BE49-F238E27FC236}">
                          <a16:creationId xmlns:a16="http://schemas.microsoft.com/office/drawing/2014/main" id="{33CB7A69-D7BC-285E-DA3F-E2E9FFBA46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34315" y="1689466"/>
                      <a:ext cx="540259" cy="393049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꺾인 연결선 72">
                      <a:extLst>
                        <a:ext uri="{FF2B5EF4-FFF2-40B4-BE49-F238E27FC236}">
                          <a16:creationId xmlns:a16="http://schemas.microsoft.com/office/drawing/2014/main" id="{F233558E-92D8-93C0-584C-4E3A610830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2555" y="2180705"/>
                      <a:ext cx="600527" cy="599107"/>
                    </a:xfrm>
                    <a:prstGeom prst="bentConnector3">
                      <a:avLst>
                        <a:gd name="adj1" fmla="val 5306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8" name="모서리가 둥근 직사각형 75">
                      <a:extLst>
                        <a:ext uri="{FF2B5EF4-FFF2-40B4-BE49-F238E27FC236}">
                          <a16:creationId xmlns:a16="http://schemas.microsoft.com/office/drawing/2014/main" id="{71FC5E0C-A891-DFBA-AF1B-5A49F6090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4574" y="3534792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19" name="직선 화살표 연결선 218">
                      <a:extLst>
                        <a:ext uri="{FF2B5EF4-FFF2-40B4-BE49-F238E27FC236}">
                          <a16:creationId xmlns:a16="http://schemas.microsoft.com/office/drawing/2014/main" id="{42422FCE-8AD1-BA39-2D98-076AA69151D3}"/>
                        </a:ext>
                      </a:extLst>
                    </p:cNvPr>
                    <p:cNvCxnSpPr>
                      <a:stCxn id="218" idx="3"/>
                      <a:endCxn id="207" idx="2"/>
                    </p:cNvCxnSpPr>
                    <p:nvPr/>
                  </p:nvCxnSpPr>
                  <p:spPr>
                    <a:xfrm flipV="1">
                      <a:off x="2945636" y="3732676"/>
                      <a:ext cx="1152524" cy="1399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꺾인 연결선 79">
                      <a:extLst>
                        <a:ext uri="{FF2B5EF4-FFF2-40B4-BE49-F238E27FC236}">
                          <a16:creationId xmlns:a16="http://schemas.microsoft.com/office/drawing/2014/main" id="{EE4632AC-2E39-FA6D-E9F3-7C94418555E9}"/>
                        </a:ext>
                      </a:extLst>
                    </p:cNvPr>
                    <p:cNvCxnSpPr>
                      <a:stCxn id="223" idx="4"/>
                      <a:endCxn id="207" idx="0"/>
                    </p:cNvCxnSpPr>
                    <p:nvPr/>
                  </p:nvCxnSpPr>
                  <p:spPr>
                    <a:xfrm>
                      <a:off x="3984953" y="1624184"/>
                      <a:ext cx="236300" cy="198539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꺾인 연결선 81">
                      <a:extLst>
                        <a:ext uri="{FF2B5EF4-FFF2-40B4-BE49-F238E27FC236}">
                          <a16:creationId xmlns:a16="http://schemas.microsoft.com/office/drawing/2014/main" id="{F23AA8DC-572D-7D2F-385A-FB8EF0E8E213}"/>
                        </a:ext>
                      </a:extLst>
                    </p:cNvPr>
                    <p:cNvCxnSpPr>
                      <a:stCxn id="209" idx="4"/>
                      <a:endCxn id="207" idx="0"/>
                    </p:cNvCxnSpPr>
                    <p:nvPr/>
                  </p:nvCxnSpPr>
                  <p:spPr>
                    <a:xfrm>
                      <a:off x="3987437" y="2841807"/>
                      <a:ext cx="233816" cy="767776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2" name="직사각형 221">
                      <a:extLst>
                        <a:ext uri="{FF2B5EF4-FFF2-40B4-BE49-F238E27FC236}">
                          <a16:creationId xmlns:a16="http://schemas.microsoft.com/office/drawing/2014/main" id="{33AF6CAB-0C90-C48E-0131-050F2E6CB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558" y="3529153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3" name="원통 99">
                      <a:extLst>
                        <a:ext uri="{FF2B5EF4-FFF2-40B4-BE49-F238E27FC236}">
                          <a16:creationId xmlns:a16="http://schemas.microsoft.com/office/drawing/2014/main" id="{2C08279D-78BD-20A2-F077-EEB6F9CE5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0185" y="1348960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24" name="꺾인 연결선 108">
                      <a:extLst>
                        <a:ext uri="{FF2B5EF4-FFF2-40B4-BE49-F238E27FC236}">
                          <a16:creationId xmlns:a16="http://schemas.microsoft.com/office/drawing/2014/main" id="{1DD9F972-F0D0-5575-FF58-1B73DE481309}"/>
                        </a:ext>
                      </a:extLst>
                    </p:cNvPr>
                    <p:cNvCxnSpPr>
                      <a:cxnSpLocks/>
                      <a:stCxn id="203" idx="3"/>
                      <a:endCxn id="218" idx="1"/>
                    </p:cNvCxnSpPr>
                    <p:nvPr/>
                  </p:nvCxnSpPr>
                  <p:spPr>
                    <a:xfrm>
                      <a:off x="1656621" y="3029299"/>
                      <a:ext cx="417953" cy="704776"/>
                    </a:xfrm>
                    <a:prstGeom prst="bentConnector3">
                      <a:avLst>
                        <a:gd name="adj1" fmla="val 3632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5" name="직사각형 224">
                      <a:extLst>
                        <a:ext uri="{FF2B5EF4-FFF2-40B4-BE49-F238E27FC236}">
                          <a16:creationId xmlns:a16="http://schemas.microsoft.com/office/drawing/2014/main" id="{BEBA4E0C-1E6C-2433-56BC-94B2D3C43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1732" y="1016271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FAISS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6" name="직사각형 225">
                      <a:extLst>
                        <a:ext uri="{FF2B5EF4-FFF2-40B4-BE49-F238E27FC236}">
                          <a16:creationId xmlns:a16="http://schemas.microsoft.com/office/drawing/2014/main" id="{4564F4B6-8C91-4EED-FA56-513B38FBC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528" y="1007660"/>
                      <a:ext cx="2047407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RAG-Enhanced Prompt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7" name="직사각형 226">
                      <a:extLst>
                        <a:ext uri="{FF2B5EF4-FFF2-40B4-BE49-F238E27FC236}">
                          <a16:creationId xmlns:a16="http://schemas.microsoft.com/office/drawing/2014/main" id="{1C45D51F-1EF7-505A-BF80-728E18778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1411606"/>
                      <a:ext cx="1173755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Sequence code</a:t>
                      </a:r>
                    </a:p>
                  </p:txBody>
                </p:sp>
                <p:sp>
                  <p:nvSpPr>
                    <p:cNvPr id="228" name="직사각형 227">
                      <a:extLst>
                        <a:ext uri="{FF2B5EF4-FFF2-40B4-BE49-F238E27FC236}">
                          <a16:creationId xmlns:a16="http://schemas.microsoft.com/office/drawing/2014/main" id="{7A2A3560-53C0-350B-1F01-C10649EFC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78" y="1682635"/>
                      <a:ext cx="1527156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uvm_sequence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9" name="직사각형 228">
                      <a:extLst>
                        <a:ext uri="{FF2B5EF4-FFF2-40B4-BE49-F238E27FC236}">
                          <a16:creationId xmlns:a16="http://schemas.microsoft.com/office/drawing/2014/main" id="{0402FD0A-EF50-C502-1993-A8274F535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51" y="2258966"/>
                      <a:ext cx="1457363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uvm_test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직사각형 229">
                      <a:extLst>
                        <a:ext uri="{FF2B5EF4-FFF2-40B4-BE49-F238E27FC236}">
                          <a16:creationId xmlns:a16="http://schemas.microsoft.com/office/drawing/2014/main" id="{188F961A-EB06-3A72-C90F-DA7E2EF16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8" y="1998366"/>
                      <a:ext cx="1180617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Test code</a:t>
                      </a:r>
                    </a:p>
                  </p:txBody>
                </p:sp>
                <p:cxnSp>
                  <p:nvCxnSpPr>
                    <p:cNvPr id="231" name="직선 화살표 연결선 230">
                      <a:extLst>
                        <a:ext uri="{FF2B5EF4-FFF2-40B4-BE49-F238E27FC236}">
                          <a16:creationId xmlns:a16="http://schemas.microsoft.com/office/drawing/2014/main" id="{86D8B200-8E15-FB04-CE51-902ADD369767}"/>
                        </a:ext>
                      </a:extLst>
                    </p:cNvPr>
                    <p:cNvCxnSpPr>
                      <a:cxnSpLocks/>
                      <a:endCxn id="198" idx="1"/>
                    </p:cNvCxnSpPr>
                    <p:nvPr/>
                  </p:nvCxnSpPr>
                  <p:spPr>
                    <a:xfrm flipV="1">
                      <a:off x="1656621" y="4115447"/>
                      <a:ext cx="3080059" cy="95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2" name="직사각형 231">
                      <a:extLst>
                        <a:ext uri="{FF2B5EF4-FFF2-40B4-BE49-F238E27FC236}">
                          <a16:creationId xmlns:a16="http://schemas.microsoft.com/office/drawing/2014/main" id="{813C2A64-1E45-D3FF-2F93-E99AA05612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3482380"/>
                      <a:ext cx="1165638" cy="8760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CT guide</a:t>
                      </a:r>
                    </a:p>
                  </p:txBody>
                </p:sp>
                <p:cxnSp>
                  <p:nvCxnSpPr>
                    <p:cNvPr id="233" name="직선 화살표 연결선 232">
                      <a:extLst>
                        <a:ext uri="{FF2B5EF4-FFF2-40B4-BE49-F238E27FC236}">
                          <a16:creationId xmlns:a16="http://schemas.microsoft.com/office/drawing/2014/main" id="{3F953AF9-6D71-263A-05C2-B9B4BEE53BC5}"/>
                        </a:ext>
                      </a:extLst>
                    </p:cNvPr>
                    <p:cNvCxnSpPr>
                      <a:stCxn id="207" idx="6"/>
                    </p:cNvCxnSpPr>
                    <p:nvPr/>
                  </p:nvCxnSpPr>
                  <p:spPr>
                    <a:xfrm>
                      <a:off x="4344345" y="3732676"/>
                      <a:ext cx="31768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직선 화살표 연결선 233">
                      <a:extLst>
                        <a:ext uri="{FF2B5EF4-FFF2-40B4-BE49-F238E27FC236}">
                          <a16:creationId xmlns:a16="http://schemas.microsoft.com/office/drawing/2014/main" id="{D9C27051-DA0C-DEF5-CB2C-10CA49253558}"/>
                        </a:ext>
                      </a:extLst>
                    </p:cNvPr>
                    <p:cNvCxnSpPr>
                      <a:endCxn id="237" idx="1"/>
                    </p:cNvCxnSpPr>
                    <p:nvPr/>
                  </p:nvCxnSpPr>
                  <p:spPr>
                    <a:xfrm>
                      <a:off x="9723546" y="4168384"/>
                      <a:ext cx="2576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직선 화살표 연결선 234">
                      <a:extLst>
                        <a:ext uri="{FF2B5EF4-FFF2-40B4-BE49-F238E27FC236}">
                          <a16:creationId xmlns:a16="http://schemas.microsoft.com/office/drawing/2014/main" id="{8014EEE9-1F76-D1C7-D1EB-77533E5AB6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22064" y="4168384"/>
                      <a:ext cx="33401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6" name="직사각형 235">
                      <a:extLst>
                        <a:ext uri="{FF2B5EF4-FFF2-40B4-BE49-F238E27FC236}">
                          <a16:creationId xmlns:a16="http://schemas.microsoft.com/office/drawing/2014/main" id="{21193180-1F3F-628C-C701-315E01769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9204" y="3889753"/>
                      <a:ext cx="1606694" cy="55725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‘Covered’ or 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‘Not covered’</a:t>
                      </a:r>
                    </a:p>
                  </p:txBody>
                </p:sp>
                <p:sp>
                  <p:nvSpPr>
                    <p:cNvPr id="237" name="모서리가 둥근 직사각형 157">
                      <a:extLst>
                        <a:ext uri="{FF2B5EF4-FFF2-40B4-BE49-F238E27FC236}">
                          <a16:creationId xmlns:a16="http://schemas.microsoft.com/office/drawing/2014/main" id="{F8FB4572-23D4-82D3-7B16-E621F213B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1218" y="3969101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03" name="순서도: 문서 202">
                    <a:extLst>
                      <a:ext uri="{FF2B5EF4-FFF2-40B4-BE49-F238E27FC236}">
                        <a16:creationId xmlns:a16="http://schemas.microsoft.com/office/drawing/2014/main" id="{A545630A-53C9-26E2-45CA-79C8A56F64DC}"/>
                      </a:ext>
                    </a:extLst>
                  </p:cNvPr>
                  <p:cNvSpPr/>
                  <p:nvPr/>
                </p:nvSpPr>
                <p:spPr>
                  <a:xfrm>
                    <a:off x="376683" y="2780183"/>
                    <a:ext cx="1165638" cy="498231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b="1" dirty="0">
                        <a:solidFill>
                          <a:schemeClr val="tx1"/>
                        </a:solidFill>
                      </a:rPr>
                      <a:t>Verification plan</a:t>
                    </a:r>
                    <a:endParaRPr lang="ko-KR" alt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EE5AA684-E087-C48C-47BE-E93A3B318C65}"/>
                </a:ext>
              </a:extLst>
            </p:cNvPr>
            <p:cNvSpPr/>
            <p:nvPr/>
          </p:nvSpPr>
          <p:spPr>
            <a:xfrm>
              <a:off x="7483023" y="2457704"/>
              <a:ext cx="1937261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CoT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-based instructions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CD8A3646-0B24-3A67-BB61-BE4F87CCE26A}"/>
                </a:ext>
              </a:extLst>
            </p:cNvPr>
            <p:cNvSpPr/>
            <p:nvPr/>
          </p:nvSpPr>
          <p:spPr>
            <a:xfrm>
              <a:off x="6587319" y="1489597"/>
              <a:ext cx="2427362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 CT test codes and run commands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54D25D71-5FEE-D0E9-5158-A5CF8C42847B}"/>
                </a:ext>
              </a:extLst>
            </p:cNvPr>
            <p:cNvSpPr/>
            <p:nvPr/>
          </p:nvSpPr>
          <p:spPr>
            <a:xfrm>
              <a:off x="4940214" y="4022983"/>
              <a:ext cx="1380527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CT guide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Architecture for UVM TB Coverage with LLM (5)</a:t>
            </a:r>
            <a:endParaRPr lang="en-US" b="1" spc="-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85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Step 5. Implemented RAG-enhanced prompt for LLM</a:t>
            </a:r>
          </a:p>
          <a:p>
            <a:pPr lvl="1"/>
            <a:r>
              <a:rPr lang="en-US" altLang="ko-KR" sz="2200" dirty="0"/>
              <a:t>Developed structured prompt: test commands, UVM TB, and CT guides.</a:t>
            </a:r>
          </a:p>
          <a:p>
            <a:pPr lvl="1"/>
            <a:r>
              <a:rPr lang="en-US" altLang="ko-KR" sz="2200" dirty="0"/>
              <a:t>Integrated </a:t>
            </a:r>
            <a:r>
              <a:rPr lang="en-US" altLang="ko-KR" sz="2200" dirty="0" err="1"/>
              <a:t>CoT</a:t>
            </a:r>
            <a:r>
              <a:rPr lang="en-US" altLang="ko-KR" sz="2200" dirty="0"/>
              <a:t> to improve response accuracy</a:t>
            </a:r>
          </a:p>
        </p:txBody>
      </p: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5DE0184E-9C0D-D2F5-0385-31EF372B80AA}"/>
              </a:ext>
            </a:extLst>
          </p:cNvPr>
          <p:cNvGrpSpPr/>
          <p:nvPr/>
        </p:nvGrpSpPr>
        <p:grpSpPr>
          <a:xfrm>
            <a:off x="413993" y="2438367"/>
            <a:ext cx="11992320" cy="3439352"/>
            <a:chOff x="-64333" y="999422"/>
            <a:chExt cx="11992320" cy="3439352"/>
          </a:xfrm>
        </p:grpSpPr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32015062-1D2C-ED14-EA9C-B934E96A6184}"/>
                </a:ext>
              </a:extLst>
            </p:cNvPr>
            <p:cNvGrpSpPr/>
            <p:nvPr/>
          </p:nvGrpSpPr>
          <p:grpSpPr>
            <a:xfrm>
              <a:off x="-64333" y="999422"/>
              <a:ext cx="11992320" cy="3439352"/>
              <a:chOff x="-64333" y="999422"/>
              <a:chExt cx="11992320" cy="3439352"/>
            </a:xfrm>
          </p:grpSpPr>
          <p:sp>
            <p:nvSpPr>
              <p:cNvPr id="197" name="모서리가 둥근 직사각형 50">
                <a:extLst>
                  <a:ext uri="{FF2B5EF4-FFF2-40B4-BE49-F238E27FC236}">
                    <a16:creationId xmlns:a16="http://schemas.microsoft.com/office/drawing/2014/main" id="{1D7E007C-91CA-1C25-4808-5BA589E6147A}"/>
                  </a:ext>
                </a:extLst>
              </p:cNvPr>
              <p:cNvSpPr/>
              <p:nvPr/>
            </p:nvSpPr>
            <p:spPr>
              <a:xfrm>
                <a:off x="4358769" y="2711261"/>
                <a:ext cx="4907447" cy="1143905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51">
                <a:extLst>
                  <a:ext uri="{FF2B5EF4-FFF2-40B4-BE49-F238E27FC236}">
                    <a16:creationId xmlns:a16="http://schemas.microsoft.com/office/drawing/2014/main" id="{279A516F-A1C9-CC84-6027-219FC112D9CC}"/>
                  </a:ext>
                </a:extLst>
              </p:cNvPr>
              <p:cNvSpPr/>
              <p:nvPr/>
            </p:nvSpPr>
            <p:spPr>
              <a:xfrm>
                <a:off x="4358769" y="3934187"/>
                <a:ext cx="979351" cy="346044"/>
              </a:xfrm>
              <a:prstGeom prst="roundRect">
                <a:avLst>
                  <a:gd name="adj" fmla="val 1004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9" name="그룹 198">
                <a:extLst>
                  <a:ext uri="{FF2B5EF4-FFF2-40B4-BE49-F238E27FC236}">
                    <a16:creationId xmlns:a16="http://schemas.microsoft.com/office/drawing/2014/main" id="{0DAFC85A-4477-B436-4116-C81B1727BCB4}"/>
                  </a:ext>
                </a:extLst>
              </p:cNvPr>
              <p:cNvGrpSpPr/>
              <p:nvPr/>
            </p:nvGrpSpPr>
            <p:grpSpPr>
              <a:xfrm>
                <a:off x="-64333" y="999422"/>
                <a:ext cx="11992320" cy="3439352"/>
                <a:chOff x="-64333" y="999422"/>
                <a:chExt cx="11992320" cy="3439352"/>
              </a:xfrm>
            </p:grpSpPr>
            <p:sp>
              <p:nvSpPr>
                <p:cNvPr id="200" name="모서리가 둥근 직사각형 48">
                  <a:extLst>
                    <a:ext uri="{FF2B5EF4-FFF2-40B4-BE49-F238E27FC236}">
                      <a16:creationId xmlns:a16="http://schemas.microsoft.com/office/drawing/2014/main" id="{35D35840-44B8-68CB-43FC-A781858E4994}"/>
                    </a:ext>
                  </a:extLst>
                </p:cNvPr>
                <p:cNvSpPr/>
                <p:nvPr/>
              </p:nvSpPr>
              <p:spPr>
                <a:xfrm>
                  <a:off x="4358769" y="1514313"/>
                  <a:ext cx="2316576" cy="1119973"/>
                </a:xfrm>
                <a:prstGeom prst="roundRect">
                  <a:avLst>
                    <a:gd name="adj" fmla="val 100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01" name="그룹 200">
                  <a:extLst>
                    <a:ext uri="{FF2B5EF4-FFF2-40B4-BE49-F238E27FC236}">
                      <a16:creationId xmlns:a16="http://schemas.microsoft.com/office/drawing/2014/main" id="{F74A0096-73D7-59D6-8EFA-755E5BE2F0B9}"/>
                    </a:ext>
                  </a:extLst>
                </p:cNvPr>
                <p:cNvGrpSpPr/>
                <p:nvPr/>
              </p:nvGrpSpPr>
              <p:grpSpPr>
                <a:xfrm>
                  <a:off x="-64333" y="999422"/>
                  <a:ext cx="11992320" cy="3439352"/>
                  <a:chOff x="199278" y="1007660"/>
                  <a:chExt cx="11992320" cy="3439352"/>
                </a:xfrm>
              </p:grpSpPr>
              <p:grpSp>
                <p:nvGrpSpPr>
                  <p:cNvPr id="202" name="그룹 201">
                    <a:extLst>
                      <a:ext uri="{FF2B5EF4-FFF2-40B4-BE49-F238E27FC236}">
                        <a16:creationId xmlns:a16="http://schemas.microsoft.com/office/drawing/2014/main" id="{073B4E9A-F49D-978D-D138-6E9092EE012A}"/>
                      </a:ext>
                    </a:extLst>
                  </p:cNvPr>
                  <p:cNvGrpSpPr/>
                  <p:nvPr/>
                </p:nvGrpSpPr>
                <p:grpSpPr>
                  <a:xfrm>
                    <a:off x="199278" y="1007660"/>
                    <a:ext cx="11992320" cy="3439352"/>
                    <a:chOff x="313578" y="1007660"/>
                    <a:chExt cx="11992320" cy="3439352"/>
                  </a:xfrm>
                </p:grpSpPr>
                <p:sp>
                  <p:nvSpPr>
                    <p:cNvPr id="204" name="직사각형 203">
                      <a:extLst>
                        <a:ext uri="{FF2B5EF4-FFF2-40B4-BE49-F238E27FC236}">
                          <a16:creationId xmlns:a16="http://schemas.microsoft.com/office/drawing/2014/main" id="{A60E50EC-C142-CCDE-3858-37CEA596DE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3119" y="1242275"/>
                      <a:ext cx="5070428" cy="3119734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### Review Items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run command: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run-{test name from verification plan}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## test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test_code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## sequence file: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sequence_code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  <a:p>
                      <a:pPr fontAlgn="t"/>
                      <a:br>
                        <a:rPr lang="en-US" altLang="ko-KR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Please verify whether the command and test files are structured according to the provided guidelines.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Step-by-Step Process: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 1) Consider the item incorrect if any part does not match or is missing according to the guide        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2) Check if the command exactly follows the rules and guidelines provided in the guide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3) Check if the code that the guide requires to be included is present in the test file.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4) Internally generate explanations for each item to be checked in the guide, 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       and based on these, provide a final result of either 'Yes' or 'No' </a:t>
                      </a:r>
                    </a:p>
                    <a:p>
                      <a:pPr fontAlgn="t"/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 ### Guidelines:</a:t>
                      </a:r>
                    </a:p>
                    <a:p>
                      <a:pPr fontAlgn="t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        {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ct_guide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p:txBody>
                </p:sp>
                <p:sp>
                  <p:nvSpPr>
                    <p:cNvPr id="205" name="모서리가 둥근 직사각형 133">
                      <a:extLst>
                        <a:ext uri="{FF2B5EF4-FFF2-40B4-BE49-F238E27FC236}">
                          <a16:creationId xmlns:a16="http://schemas.microsoft.com/office/drawing/2014/main" id="{9CC8FECA-0781-E7F8-9878-6A75E6B0A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7110" y="1253845"/>
                      <a:ext cx="1248607" cy="2635908"/>
                    </a:xfrm>
                    <a:prstGeom prst="roundRect">
                      <a:avLst>
                        <a:gd name="adj" fmla="val 10048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206" name="직선 화살표 연결선 205">
                      <a:extLst>
                        <a:ext uri="{FF2B5EF4-FFF2-40B4-BE49-F238E27FC236}">
                          <a16:creationId xmlns:a16="http://schemas.microsoft.com/office/drawing/2014/main" id="{17585884-3E2E-98D2-ED49-17C07C62772D}"/>
                        </a:ext>
                      </a:extLst>
                    </p:cNvPr>
                    <p:cNvCxnSpPr>
                      <a:endCxn id="223" idx="2"/>
                    </p:cNvCxnSpPr>
                    <p:nvPr/>
                  </p:nvCxnSpPr>
                  <p:spPr>
                    <a:xfrm>
                      <a:off x="2738766" y="1624184"/>
                      <a:ext cx="60141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7" name="순서도: 논리합 206">
                      <a:extLst>
                        <a:ext uri="{FF2B5EF4-FFF2-40B4-BE49-F238E27FC236}">
                          <a16:creationId xmlns:a16="http://schemas.microsoft.com/office/drawing/2014/main" id="{E5192D14-CD3B-744F-766B-3F8404AB8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160" y="3609583"/>
                      <a:ext cx="246185" cy="246185"/>
                    </a:xfrm>
                    <a:prstGeom prst="flowChartOr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8" name="모서리가 둥근 직사각형 37">
                      <a:extLst>
                        <a:ext uri="{FF2B5EF4-FFF2-40B4-BE49-F238E27FC236}">
                          <a16:creationId xmlns:a16="http://schemas.microsoft.com/office/drawing/2014/main" id="{318843E4-CE4C-A3FF-DB40-93AD02BDF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264252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원통 22">
                      <a:extLst>
                        <a:ext uri="{FF2B5EF4-FFF2-40B4-BE49-F238E27FC236}">
                          <a16:creationId xmlns:a16="http://schemas.microsoft.com/office/drawing/2014/main" id="{DF74BAB2-E5A5-3057-B6C3-CBA6B93A3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2669" y="2566583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0" name="직사각형 209">
                      <a:extLst>
                        <a:ext uri="{FF2B5EF4-FFF2-40B4-BE49-F238E27FC236}">
                          <a16:creationId xmlns:a16="http://schemas.microsoft.com/office/drawing/2014/main" id="{C27BD001-E68D-5D3C-2347-640DF09587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7466" y="3026357"/>
                      <a:ext cx="1194772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verification plan &amp; test code)</a:t>
                      </a:r>
                    </a:p>
                  </p:txBody>
                </p:sp>
                <p:cxnSp>
                  <p:nvCxnSpPr>
                    <p:cNvPr id="211" name="직선 화살표 연결선 210">
                      <a:extLst>
                        <a:ext uri="{FF2B5EF4-FFF2-40B4-BE49-F238E27FC236}">
                          <a16:creationId xmlns:a16="http://schemas.microsoft.com/office/drawing/2014/main" id="{71407A7B-11BB-9B76-30A0-7E53309D1234}"/>
                        </a:ext>
                      </a:extLst>
                    </p:cNvPr>
                    <p:cNvCxnSpPr>
                      <a:stCxn id="208" idx="3"/>
                      <a:endCxn id="209" idx="2"/>
                    </p:cNvCxnSpPr>
                    <p:nvPr/>
                  </p:nvCxnSpPr>
                  <p:spPr>
                    <a:xfrm flipV="1">
                      <a:off x="2946371" y="2841807"/>
                      <a:ext cx="396298" cy="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꺾인 연결선 54">
                      <a:extLst>
                        <a:ext uri="{FF2B5EF4-FFF2-40B4-BE49-F238E27FC236}">
                          <a16:creationId xmlns:a16="http://schemas.microsoft.com/office/drawing/2014/main" id="{697F4D0D-27C1-1669-00E4-7B7886075C13}"/>
                        </a:ext>
                      </a:extLst>
                    </p:cNvPr>
                    <p:cNvCxnSpPr>
                      <a:cxnSpLocks/>
                      <a:stCxn id="203" idx="3"/>
                    </p:cNvCxnSpPr>
                    <p:nvPr/>
                  </p:nvCxnSpPr>
                  <p:spPr>
                    <a:xfrm flipV="1">
                      <a:off x="1656621" y="2878769"/>
                      <a:ext cx="410570" cy="150530"/>
                    </a:xfrm>
                    <a:prstGeom prst="bentConnector3">
                      <a:avLst>
                        <a:gd name="adj1" fmla="val 36548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3" name="모서리가 둥근 직사각형 61">
                      <a:extLst>
                        <a:ext uri="{FF2B5EF4-FFF2-40B4-BE49-F238E27FC236}">
                          <a16:creationId xmlns:a16="http://schemas.microsoft.com/office/drawing/2014/main" id="{F35EF69B-BA2C-47DE-5D70-0C70AC50CA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5309" y="1421645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4" name="직사각형 213">
                      <a:extLst>
                        <a:ext uri="{FF2B5EF4-FFF2-40B4-BE49-F238E27FC236}">
                          <a16:creationId xmlns:a16="http://schemas.microsoft.com/office/drawing/2014/main" id="{46CD345F-5115-BC57-6CBE-278BFA053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838" y="1805137"/>
                      <a:ext cx="1072028" cy="51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(Pairs of test code &amp; sequence code)</a:t>
                      </a:r>
                    </a:p>
                  </p:txBody>
                </p:sp>
                <p:cxnSp>
                  <p:nvCxnSpPr>
                    <p:cNvPr id="215" name="직선 화살표 연결선 214">
                      <a:extLst>
                        <a:ext uri="{FF2B5EF4-FFF2-40B4-BE49-F238E27FC236}">
                          <a16:creationId xmlns:a16="http://schemas.microsoft.com/office/drawing/2014/main" id="{94F1E91A-0B10-DD9D-D574-A418908231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1146" y="1552247"/>
                      <a:ext cx="7434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꺾인 연결선 68">
                      <a:extLst>
                        <a:ext uri="{FF2B5EF4-FFF2-40B4-BE49-F238E27FC236}">
                          <a16:creationId xmlns:a16="http://schemas.microsoft.com/office/drawing/2014/main" id="{9716C5FF-43A5-A50F-E8D4-E524452874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34315" y="1689466"/>
                      <a:ext cx="540259" cy="393049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꺾인 연결선 72">
                      <a:extLst>
                        <a:ext uri="{FF2B5EF4-FFF2-40B4-BE49-F238E27FC236}">
                          <a16:creationId xmlns:a16="http://schemas.microsoft.com/office/drawing/2014/main" id="{63D5EBED-57EA-B366-AC31-D6959A3F9D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2555" y="2180705"/>
                      <a:ext cx="600527" cy="599107"/>
                    </a:xfrm>
                    <a:prstGeom prst="bentConnector3">
                      <a:avLst>
                        <a:gd name="adj1" fmla="val 5306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8" name="모서리가 둥근 직사각형 75">
                      <a:extLst>
                        <a:ext uri="{FF2B5EF4-FFF2-40B4-BE49-F238E27FC236}">
                          <a16:creationId xmlns:a16="http://schemas.microsoft.com/office/drawing/2014/main" id="{32CFB9CF-5FD0-C7DB-DC37-B75D27A67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4574" y="3534792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19" name="직선 화살표 연결선 218">
                      <a:extLst>
                        <a:ext uri="{FF2B5EF4-FFF2-40B4-BE49-F238E27FC236}">
                          <a16:creationId xmlns:a16="http://schemas.microsoft.com/office/drawing/2014/main" id="{5A664FA1-7F63-6EA5-337B-D5F4B8DC5917}"/>
                        </a:ext>
                      </a:extLst>
                    </p:cNvPr>
                    <p:cNvCxnSpPr>
                      <a:stCxn id="218" idx="3"/>
                      <a:endCxn id="207" idx="2"/>
                    </p:cNvCxnSpPr>
                    <p:nvPr/>
                  </p:nvCxnSpPr>
                  <p:spPr>
                    <a:xfrm flipV="1">
                      <a:off x="2945636" y="3732676"/>
                      <a:ext cx="1152524" cy="1399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꺾인 연결선 79">
                      <a:extLst>
                        <a:ext uri="{FF2B5EF4-FFF2-40B4-BE49-F238E27FC236}">
                          <a16:creationId xmlns:a16="http://schemas.microsoft.com/office/drawing/2014/main" id="{FA9E05B0-9AB6-0D6E-90E1-A555272CD7F8}"/>
                        </a:ext>
                      </a:extLst>
                    </p:cNvPr>
                    <p:cNvCxnSpPr>
                      <a:stCxn id="223" idx="4"/>
                      <a:endCxn id="207" idx="0"/>
                    </p:cNvCxnSpPr>
                    <p:nvPr/>
                  </p:nvCxnSpPr>
                  <p:spPr>
                    <a:xfrm>
                      <a:off x="3984953" y="1624184"/>
                      <a:ext cx="236300" cy="198539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꺾인 연결선 81">
                      <a:extLst>
                        <a:ext uri="{FF2B5EF4-FFF2-40B4-BE49-F238E27FC236}">
                          <a16:creationId xmlns:a16="http://schemas.microsoft.com/office/drawing/2014/main" id="{14C40B19-C08C-7ACA-17DF-5D232227247C}"/>
                        </a:ext>
                      </a:extLst>
                    </p:cNvPr>
                    <p:cNvCxnSpPr>
                      <a:stCxn id="209" idx="4"/>
                      <a:endCxn id="207" idx="0"/>
                    </p:cNvCxnSpPr>
                    <p:nvPr/>
                  </p:nvCxnSpPr>
                  <p:spPr>
                    <a:xfrm>
                      <a:off x="3987437" y="2841807"/>
                      <a:ext cx="233816" cy="767776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2" name="직사각형 221">
                      <a:extLst>
                        <a:ext uri="{FF2B5EF4-FFF2-40B4-BE49-F238E27FC236}">
                          <a16:creationId xmlns:a16="http://schemas.microsoft.com/office/drawing/2014/main" id="{6BA58FD0-CA99-E174-B2CE-DE6CDD269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558" y="3529153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3" name="원통 99">
                      <a:extLst>
                        <a:ext uri="{FF2B5EF4-FFF2-40B4-BE49-F238E27FC236}">
                          <a16:creationId xmlns:a16="http://schemas.microsoft.com/office/drawing/2014/main" id="{DEE0AD38-1E42-BCEE-50A7-F5A15E06A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0185" y="1348960"/>
                      <a:ext cx="644768" cy="550448"/>
                    </a:xfrm>
                    <a:prstGeom prst="ca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vector DB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24" name="꺾인 연결선 108">
                      <a:extLst>
                        <a:ext uri="{FF2B5EF4-FFF2-40B4-BE49-F238E27FC236}">
                          <a16:creationId xmlns:a16="http://schemas.microsoft.com/office/drawing/2014/main" id="{058C3DB2-6912-88E1-9CFA-D6A02877232D}"/>
                        </a:ext>
                      </a:extLst>
                    </p:cNvPr>
                    <p:cNvCxnSpPr>
                      <a:cxnSpLocks/>
                      <a:stCxn id="203" idx="3"/>
                      <a:endCxn id="218" idx="1"/>
                    </p:cNvCxnSpPr>
                    <p:nvPr/>
                  </p:nvCxnSpPr>
                  <p:spPr>
                    <a:xfrm>
                      <a:off x="1656621" y="3029299"/>
                      <a:ext cx="417953" cy="704776"/>
                    </a:xfrm>
                    <a:prstGeom prst="bentConnector3">
                      <a:avLst>
                        <a:gd name="adj1" fmla="val 36326"/>
                      </a:avLst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5" name="직사각형 224">
                      <a:extLst>
                        <a:ext uri="{FF2B5EF4-FFF2-40B4-BE49-F238E27FC236}">
                          <a16:creationId xmlns:a16="http://schemas.microsoft.com/office/drawing/2014/main" id="{0D6A53ED-13F0-EDEC-600F-C16614CBD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1732" y="1016271"/>
                      <a:ext cx="779361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FAISS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6" name="직사각형 225">
                      <a:extLst>
                        <a:ext uri="{FF2B5EF4-FFF2-40B4-BE49-F238E27FC236}">
                          <a16:creationId xmlns:a16="http://schemas.microsoft.com/office/drawing/2014/main" id="{4BCDE409-D257-372D-47AF-CC6548B35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528" y="1007660"/>
                      <a:ext cx="2047407" cy="24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RAG-Enhanced Prompt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7" name="직사각형 226">
                      <a:extLst>
                        <a:ext uri="{FF2B5EF4-FFF2-40B4-BE49-F238E27FC236}">
                          <a16:creationId xmlns:a16="http://schemas.microsoft.com/office/drawing/2014/main" id="{FEE39253-4DF5-025A-3CB8-59104667F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1411606"/>
                      <a:ext cx="1173755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Sequence code</a:t>
                      </a:r>
                    </a:p>
                  </p:txBody>
                </p:sp>
                <p:sp>
                  <p:nvSpPr>
                    <p:cNvPr id="228" name="직사각형 227">
                      <a:extLst>
                        <a:ext uri="{FF2B5EF4-FFF2-40B4-BE49-F238E27FC236}">
                          <a16:creationId xmlns:a16="http://schemas.microsoft.com/office/drawing/2014/main" id="{14FA0C21-2481-9F25-642D-46845BCB5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78" y="1682635"/>
                      <a:ext cx="1527156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uvm_sequence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9" name="직사각형 228">
                      <a:extLst>
                        <a:ext uri="{FF2B5EF4-FFF2-40B4-BE49-F238E27FC236}">
                          <a16:creationId xmlns:a16="http://schemas.microsoft.com/office/drawing/2014/main" id="{7BEE1DF7-6B71-EB08-B6A3-F3A9E6E50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51" y="2258966"/>
                      <a:ext cx="1457363" cy="206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(derived from </a:t>
                      </a:r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uvm_test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직사각형 229">
                      <a:extLst>
                        <a:ext uri="{FF2B5EF4-FFF2-40B4-BE49-F238E27FC236}">
                          <a16:creationId xmlns:a16="http://schemas.microsoft.com/office/drawing/2014/main" id="{68618BC7-ED3C-AD02-0856-88184AC20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198" y="1998366"/>
                      <a:ext cx="1180617" cy="266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Test code</a:t>
                      </a:r>
                    </a:p>
                  </p:txBody>
                </p:sp>
                <p:cxnSp>
                  <p:nvCxnSpPr>
                    <p:cNvPr id="231" name="직선 화살표 연결선 230">
                      <a:extLst>
                        <a:ext uri="{FF2B5EF4-FFF2-40B4-BE49-F238E27FC236}">
                          <a16:creationId xmlns:a16="http://schemas.microsoft.com/office/drawing/2014/main" id="{35314C05-0D7F-F2B1-429A-C37D9CA222AF}"/>
                        </a:ext>
                      </a:extLst>
                    </p:cNvPr>
                    <p:cNvCxnSpPr>
                      <a:cxnSpLocks/>
                      <a:endCxn id="198" idx="1"/>
                    </p:cNvCxnSpPr>
                    <p:nvPr/>
                  </p:nvCxnSpPr>
                  <p:spPr>
                    <a:xfrm flipV="1">
                      <a:off x="1656621" y="4115447"/>
                      <a:ext cx="3080059" cy="95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2" name="직사각형 231">
                      <a:extLst>
                        <a:ext uri="{FF2B5EF4-FFF2-40B4-BE49-F238E27FC236}">
                          <a16:creationId xmlns:a16="http://schemas.microsoft.com/office/drawing/2014/main" id="{2BEA25DD-F7A6-8792-E015-055179BAB8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83" y="3482380"/>
                      <a:ext cx="1165638" cy="8760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CT guide</a:t>
                      </a:r>
                    </a:p>
                  </p:txBody>
                </p:sp>
                <p:cxnSp>
                  <p:nvCxnSpPr>
                    <p:cNvPr id="233" name="직선 화살표 연결선 232">
                      <a:extLst>
                        <a:ext uri="{FF2B5EF4-FFF2-40B4-BE49-F238E27FC236}">
                          <a16:creationId xmlns:a16="http://schemas.microsoft.com/office/drawing/2014/main" id="{35B1FEEF-358B-E7BB-5074-657D1F5668A4}"/>
                        </a:ext>
                      </a:extLst>
                    </p:cNvPr>
                    <p:cNvCxnSpPr>
                      <a:stCxn id="207" idx="6"/>
                    </p:cNvCxnSpPr>
                    <p:nvPr/>
                  </p:nvCxnSpPr>
                  <p:spPr>
                    <a:xfrm>
                      <a:off x="4344345" y="3732676"/>
                      <a:ext cx="31768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직선 화살표 연결선 233">
                      <a:extLst>
                        <a:ext uri="{FF2B5EF4-FFF2-40B4-BE49-F238E27FC236}">
                          <a16:creationId xmlns:a16="http://schemas.microsoft.com/office/drawing/2014/main" id="{13DC9C89-4AA7-FEEA-00F7-FAB152FD0A73}"/>
                        </a:ext>
                      </a:extLst>
                    </p:cNvPr>
                    <p:cNvCxnSpPr>
                      <a:endCxn id="237" idx="1"/>
                    </p:cNvCxnSpPr>
                    <p:nvPr/>
                  </p:nvCxnSpPr>
                  <p:spPr>
                    <a:xfrm>
                      <a:off x="9723546" y="4168384"/>
                      <a:ext cx="2576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직선 화살표 연결선 234">
                      <a:extLst>
                        <a:ext uri="{FF2B5EF4-FFF2-40B4-BE49-F238E27FC236}">
                          <a16:creationId xmlns:a16="http://schemas.microsoft.com/office/drawing/2014/main" id="{52A98E5C-E8CE-E9A4-8EF7-FAC7FCFECA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22064" y="4168384"/>
                      <a:ext cx="334017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6" name="직사각형 235">
                      <a:extLst>
                        <a:ext uri="{FF2B5EF4-FFF2-40B4-BE49-F238E27FC236}">
                          <a16:creationId xmlns:a16="http://schemas.microsoft.com/office/drawing/2014/main" id="{15BD5F8C-ADC4-6445-A0E1-AA4B1A8CC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9204" y="3889753"/>
                      <a:ext cx="1606694" cy="55725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‘Covered’ or 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‘Not covered’</a:t>
                      </a:r>
                    </a:p>
                  </p:txBody>
                </p:sp>
                <p:sp>
                  <p:nvSpPr>
                    <p:cNvPr id="237" name="모서리가 둥근 직사각형 157">
                      <a:extLst>
                        <a:ext uri="{FF2B5EF4-FFF2-40B4-BE49-F238E27FC236}">
                          <a16:creationId xmlns:a16="http://schemas.microsoft.com/office/drawing/2014/main" id="{3EE8E724-87CB-4114-1C48-8010A683B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1218" y="3969101"/>
                      <a:ext cx="871062" cy="398565"/>
                    </a:xfrm>
                    <a:prstGeom prst="roundRect">
                      <a:avLst>
                        <a:gd name="adj" fmla="val 2696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Fine-tuned LLM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03" name="순서도: 문서 202">
                    <a:extLst>
                      <a:ext uri="{FF2B5EF4-FFF2-40B4-BE49-F238E27FC236}">
                        <a16:creationId xmlns:a16="http://schemas.microsoft.com/office/drawing/2014/main" id="{B5F9B338-893B-8581-D96A-978F0A6D5C78}"/>
                      </a:ext>
                    </a:extLst>
                  </p:cNvPr>
                  <p:cNvSpPr/>
                  <p:nvPr/>
                </p:nvSpPr>
                <p:spPr>
                  <a:xfrm>
                    <a:off x="376683" y="2780183"/>
                    <a:ext cx="1165638" cy="498231"/>
                  </a:xfrm>
                  <a:prstGeom prst="flowChartDocumen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b="1" dirty="0">
                        <a:solidFill>
                          <a:schemeClr val="tx1"/>
                        </a:solidFill>
                      </a:rPr>
                      <a:t>Verification plan</a:t>
                    </a:r>
                    <a:endParaRPr lang="ko-KR" alt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E722ACCF-60ED-6ECC-7134-0BC8AD0D862C}"/>
                </a:ext>
              </a:extLst>
            </p:cNvPr>
            <p:cNvSpPr/>
            <p:nvPr/>
          </p:nvSpPr>
          <p:spPr>
            <a:xfrm>
              <a:off x="7483023" y="2457704"/>
              <a:ext cx="1937261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CoT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-based instructions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47444C48-AB91-0B67-8F76-3D2CF93D9CD2}"/>
                </a:ext>
              </a:extLst>
            </p:cNvPr>
            <p:cNvSpPr/>
            <p:nvPr/>
          </p:nvSpPr>
          <p:spPr>
            <a:xfrm>
              <a:off x="6587319" y="1489597"/>
              <a:ext cx="2427362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 CT test codes and run commands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39AC6B20-ED6B-5299-5761-B3271BDD5680}"/>
                </a:ext>
              </a:extLst>
            </p:cNvPr>
            <p:cNvSpPr/>
            <p:nvPr/>
          </p:nvSpPr>
          <p:spPr>
            <a:xfrm>
              <a:off x="4940214" y="4022983"/>
              <a:ext cx="1380527" cy="24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 CT guide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21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spc="-100" dirty="0"/>
              <a:t>In-House Coverage Dashboard for Coverage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Synchronize CTC bins and store data periodically</a:t>
            </a:r>
          </a:p>
          <a:p>
            <a:r>
              <a:rPr lang="en-US" altLang="ko-KR" sz="2600" dirty="0"/>
              <a:t>Provides coverage </a:t>
            </a:r>
            <a:r>
              <a:rPr lang="en-US" altLang="ko-KR" sz="2600" b="1" dirty="0"/>
              <a:t>visualization tools</a:t>
            </a:r>
            <a:r>
              <a:rPr lang="en-US" altLang="ko-KR" sz="2600" dirty="0"/>
              <a:t>, </a:t>
            </a:r>
            <a:r>
              <a:rPr lang="en-US" altLang="ko-KR" sz="2600" b="1" dirty="0"/>
              <a:t>status reports</a:t>
            </a:r>
            <a:r>
              <a:rPr lang="en-US" altLang="ko-KR" sz="2600" dirty="0"/>
              <a:t>, and </a:t>
            </a:r>
            <a:r>
              <a:rPr lang="en-US" altLang="ko-KR" sz="2600" b="1" dirty="0"/>
              <a:t>waiver management</a:t>
            </a:r>
            <a:r>
              <a:rPr lang="en-US" altLang="ko-KR" sz="2600" dirty="0"/>
              <a:t>.</a:t>
            </a:r>
          </a:p>
          <a:p>
            <a:endParaRPr lang="en-US" altLang="ko-KR" sz="26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71223F15-90AD-41D3-B676-7A9B481FD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" t="-7305" r="2312" b="19397"/>
          <a:stretch/>
        </p:blipFill>
        <p:spPr>
          <a:xfrm>
            <a:off x="5615283" y="2046811"/>
            <a:ext cx="6493348" cy="3527219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1DF474-15F9-42FE-9764-EB00C8131E49}"/>
              </a:ext>
            </a:extLst>
          </p:cNvPr>
          <p:cNvGrpSpPr/>
          <p:nvPr/>
        </p:nvGrpSpPr>
        <p:grpSpPr>
          <a:xfrm>
            <a:off x="157163" y="2329631"/>
            <a:ext cx="5425912" cy="3234833"/>
            <a:chOff x="122104" y="2113022"/>
            <a:chExt cx="5781151" cy="3440053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F8BD0798-7CD5-4D93-8116-1D127C1D9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16" b="1192"/>
            <a:stretch/>
          </p:blipFill>
          <p:spPr>
            <a:xfrm>
              <a:off x="122104" y="2113022"/>
              <a:ext cx="5781151" cy="3440053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7FCAEAAF-16AB-419E-98B9-CDB75EF3874E}"/>
                </a:ext>
              </a:extLst>
            </p:cNvPr>
            <p:cNvSpPr/>
            <p:nvPr/>
          </p:nvSpPr>
          <p:spPr>
            <a:xfrm>
              <a:off x="2946845" y="246759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E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015AF92-E80D-41AB-A5C0-8E611561C8C7}"/>
                </a:ext>
              </a:extLst>
            </p:cNvPr>
            <p:cNvSpPr/>
            <p:nvPr/>
          </p:nvSpPr>
          <p:spPr>
            <a:xfrm>
              <a:off x="1742032" y="403925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F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67A40C81-EFDB-48DD-AEF0-5AAAEA80DF32}"/>
                </a:ext>
              </a:extLst>
            </p:cNvPr>
            <p:cNvSpPr/>
            <p:nvPr/>
          </p:nvSpPr>
          <p:spPr>
            <a:xfrm>
              <a:off x="1742032" y="4579860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5B72133-9E20-4C75-8DAB-EC9F6B759D9E}"/>
                </a:ext>
              </a:extLst>
            </p:cNvPr>
            <p:cNvSpPr/>
            <p:nvPr/>
          </p:nvSpPr>
          <p:spPr>
            <a:xfrm>
              <a:off x="1742032" y="5113832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H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C80DEFD3-B3F0-4A98-B947-7C63A2887D8C}"/>
                </a:ext>
              </a:extLst>
            </p:cNvPr>
            <p:cNvSpPr/>
            <p:nvPr/>
          </p:nvSpPr>
          <p:spPr>
            <a:xfrm>
              <a:off x="4236095" y="246759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I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9F46288-CE4B-47A2-81CF-308B4CD1C9FD}"/>
                </a:ext>
              </a:extLst>
            </p:cNvPr>
            <p:cNvSpPr/>
            <p:nvPr/>
          </p:nvSpPr>
          <p:spPr>
            <a:xfrm>
              <a:off x="4248322" y="3457668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J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951120CA-B525-4471-97EA-864FC1C8F905}"/>
                </a:ext>
              </a:extLst>
            </p:cNvPr>
            <p:cNvSpPr/>
            <p:nvPr/>
          </p:nvSpPr>
          <p:spPr>
            <a:xfrm>
              <a:off x="3617097" y="4039421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K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FB82E5E-C70C-4B93-A25D-25E9CCE5A526}"/>
                </a:ext>
              </a:extLst>
            </p:cNvPr>
            <p:cNvSpPr/>
            <p:nvPr/>
          </p:nvSpPr>
          <p:spPr>
            <a:xfrm>
              <a:off x="3617097" y="4728196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8CB23C43-0C72-4B36-9E40-3EADFBD97C4C}"/>
                </a:ext>
              </a:extLst>
            </p:cNvPr>
            <p:cNvSpPr/>
            <p:nvPr/>
          </p:nvSpPr>
          <p:spPr>
            <a:xfrm>
              <a:off x="4979615" y="403592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M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59762D0E-A34F-4895-80B8-AAF35DDA1634}"/>
                </a:ext>
              </a:extLst>
            </p:cNvPr>
            <p:cNvSpPr/>
            <p:nvPr/>
          </p:nvSpPr>
          <p:spPr>
            <a:xfrm>
              <a:off x="4560687" y="4728195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N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61509951-B053-4A2F-B97B-A2C34B7E1326}"/>
                </a:ext>
              </a:extLst>
            </p:cNvPr>
            <p:cNvSpPr/>
            <p:nvPr/>
          </p:nvSpPr>
          <p:spPr>
            <a:xfrm>
              <a:off x="4560687" y="5196290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O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3A72BC87-D42C-4F80-B493-F327EA6FEE52}"/>
                </a:ext>
              </a:extLst>
            </p:cNvPr>
            <p:cNvSpPr/>
            <p:nvPr/>
          </p:nvSpPr>
          <p:spPr>
            <a:xfrm>
              <a:off x="252322" y="246759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A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719B2203-6735-410B-93D4-3F0E77BB9636}"/>
                </a:ext>
              </a:extLst>
            </p:cNvPr>
            <p:cNvSpPr/>
            <p:nvPr/>
          </p:nvSpPr>
          <p:spPr>
            <a:xfrm>
              <a:off x="252322" y="3279242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B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4D467DB2-5B7E-4887-A08E-B2E7D48AB0C1}"/>
                </a:ext>
              </a:extLst>
            </p:cNvPr>
            <p:cNvSpPr/>
            <p:nvPr/>
          </p:nvSpPr>
          <p:spPr>
            <a:xfrm>
              <a:off x="252322" y="4039254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C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3DA3C226-EEB0-44EF-B589-3A19732F9687}"/>
                </a:ext>
              </a:extLst>
            </p:cNvPr>
            <p:cNvSpPr/>
            <p:nvPr/>
          </p:nvSpPr>
          <p:spPr>
            <a:xfrm>
              <a:off x="252322" y="4849828"/>
              <a:ext cx="753518" cy="1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Block D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9D73721-E634-4B18-B80E-FF1256EFEE38}"/>
              </a:ext>
            </a:extLst>
          </p:cNvPr>
          <p:cNvSpPr/>
          <p:nvPr/>
        </p:nvSpPr>
        <p:spPr>
          <a:xfrm>
            <a:off x="6643687" y="2396219"/>
            <a:ext cx="714375" cy="154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Block A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D6B4906-5EEB-4C26-9D17-BF37C1BC3025}"/>
              </a:ext>
            </a:extLst>
          </p:cNvPr>
          <p:cNvSpPr/>
          <p:nvPr/>
        </p:nvSpPr>
        <p:spPr>
          <a:xfrm>
            <a:off x="7105876" y="4078095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F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8E3616D-D3C8-470C-9183-BDB15AC68AED}"/>
              </a:ext>
            </a:extLst>
          </p:cNvPr>
          <p:cNvSpPr/>
          <p:nvPr/>
        </p:nvSpPr>
        <p:spPr>
          <a:xfrm>
            <a:off x="7105876" y="3119440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A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E291C21-42EA-4614-AFB8-74C279AA1895}"/>
              </a:ext>
            </a:extLst>
          </p:cNvPr>
          <p:cNvSpPr/>
          <p:nvPr/>
        </p:nvSpPr>
        <p:spPr>
          <a:xfrm>
            <a:off x="7105876" y="3313769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B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C4F7919-C7E3-467F-896A-B4FF927C69B4}"/>
              </a:ext>
            </a:extLst>
          </p:cNvPr>
          <p:cNvSpPr/>
          <p:nvPr/>
        </p:nvSpPr>
        <p:spPr>
          <a:xfrm>
            <a:off x="7106216" y="3497783"/>
            <a:ext cx="49802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C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B583D431-1744-42AA-90AF-972C2C00F532}"/>
              </a:ext>
            </a:extLst>
          </p:cNvPr>
          <p:cNvSpPr/>
          <p:nvPr/>
        </p:nvSpPr>
        <p:spPr>
          <a:xfrm>
            <a:off x="7105876" y="3695932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D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E3A46AC0-7230-428E-BFC8-66EF7CB88C86}"/>
              </a:ext>
            </a:extLst>
          </p:cNvPr>
          <p:cNvSpPr/>
          <p:nvPr/>
        </p:nvSpPr>
        <p:spPr>
          <a:xfrm>
            <a:off x="7105876" y="3886500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E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3E77F422-8CB2-464C-9A57-7DB0A23249D1}"/>
              </a:ext>
            </a:extLst>
          </p:cNvPr>
          <p:cNvSpPr/>
          <p:nvPr/>
        </p:nvSpPr>
        <p:spPr>
          <a:xfrm>
            <a:off x="7105876" y="4269817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G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46180D4-4542-49D6-B56A-D73EF68F1501}"/>
              </a:ext>
            </a:extLst>
          </p:cNvPr>
          <p:cNvSpPr/>
          <p:nvPr/>
        </p:nvSpPr>
        <p:spPr>
          <a:xfrm>
            <a:off x="7105876" y="4455215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H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C29BAB8-9FC7-4A82-9A03-03D13809CB8C}"/>
              </a:ext>
            </a:extLst>
          </p:cNvPr>
          <p:cNvSpPr/>
          <p:nvPr/>
        </p:nvSpPr>
        <p:spPr>
          <a:xfrm>
            <a:off x="7105876" y="4653965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I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6B694FE-66CB-44F4-A76A-1DFBD163A2B8}"/>
              </a:ext>
            </a:extLst>
          </p:cNvPr>
          <p:cNvSpPr/>
          <p:nvPr/>
        </p:nvSpPr>
        <p:spPr>
          <a:xfrm>
            <a:off x="7105876" y="4849721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J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E834E36B-28EB-4A2B-ABE2-AE7DF2332696}"/>
              </a:ext>
            </a:extLst>
          </p:cNvPr>
          <p:cNvSpPr/>
          <p:nvPr/>
        </p:nvSpPr>
        <p:spPr>
          <a:xfrm>
            <a:off x="7105876" y="5030912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K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EC56CE1-7FF8-49C3-BB50-5B2EFCED4F80}"/>
              </a:ext>
            </a:extLst>
          </p:cNvPr>
          <p:cNvSpPr/>
          <p:nvPr/>
        </p:nvSpPr>
        <p:spPr>
          <a:xfrm>
            <a:off x="7105876" y="5231150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L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AD03460-0501-4584-8D48-BBA759195DFC}"/>
              </a:ext>
            </a:extLst>
          </p:cNvPr>
          <p:cNvSpPr/>
          <p:nvPr/>
        </p:nvSpPr>
        <p:spPr>
          <a:xfrm>
            <a:off x="7105876" y="5418259"/>
            <a:ext cx="498362" cy="11960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IP M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8EA1BC07-5A0B-4C0E-B7DC-A80618BFE989}"/>
              </a:ext>
            </a:extLst>
          </p:cNvPr>
          <p:cNvSpPr/>
          <p:nvPr/>
        </p:nvSpPr>
        <p:spPr>
          <a:xfrm>
            <a:off x="10177574" y="3710084"/>
            <a:ext cx="452438" cy="802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" dirty="0">
              <a:solidFill>
                <a:schemeClr val="tx1"/>
              </a:solidFill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48CF988F-FD15-40C2-988C-6F8F5BEA4DD9}"/>
              </a:ext>
            </a:extLst>
          </p:cNvPr>
          <p:cNvSpPr/>
          <p:nvPr/>
        </p:nvSpPr>
        <p:spPr>
          <a:xfrm>
            <a:off x="10177574" y="4089284"/>
            <a:ext cx="452438" cy="802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" dirty="0">
              <a:solidFill>
                <a:schemeClr val="tx1"/>
              </a:solidFill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0EC8E076-76E6-458A-996C-E816D128F7F3}"/>
              </a:ext>
            </a:extLst>
          </p:cNvPr>
          <p:cNvSpPr/>
          <p:nvPr/>
        </p:nvSpPr>
        <p:spPr>
          <a:xfrm>
            <a:off x="10217262" y="5238708"/>
            <a:ext cx="452438" cy="802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" dirty="0">
              <a:solidFill>
                <a:schemeClr val="tx1"/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B98F963E-A881-431B-9135-E0E150DA0711}"/>
              </a:ext>
            </a:extLst>
          </p:cNvPr>
          <p:cNvSpPr/>
          <p:nvPr/>
        </p:nvSpPr>
        <p:spPr>
          <a:xfrm>
            <a:off x="9505950" y="3322303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A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8E9A251F-934A-4CAB-B000-B1D7C575DC7E}"/>
              </a:ext>
            </a:extLst>
          </p:cNvPr>
          <p:cNvSpPr/>
          <p:nvPr/>
        </p:nvSpPr>
        <p:spPr>
          <a:xfrm>
            <a:off x="9505950" y="3514051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B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72B0BAE7-C4CC-4BE1-A002-4A0CD1BDE2C5}"/>
              </a:ext>
            </a:extLst>
          </p:cNvPr>
          <p:cNvSpPr/>
          <p:nvPr/>
        </p:nvSpPr>
        <p:spPr>
          <a:xfrm>
            <a:off x="9505950" y="3704466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B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0EC0CD7A-8DEF-42AA-A464-B549401965F7}"/>
              </a:ext>
            </a:extLst>
          </p:cNvPr>
          <p:cNvSpPr/>
          <p:nvPr/>
        </p:nvSpPr>
        <p:spPr>
          <a:xfrm>
            <a:off x="9505950" y="3895034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A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EAD104CE-1B0B-433D-9EFC-3B4A9AD41979}"/>
              </a:ext>
            </a:extLst>
          </p:cNvPr>
          <p:cNvSpPr/>
          <p:nvPr/>
        </p:nvSpPr>
        <p:spPr>
          <a:xfrm>
            <a:off x="9505950" y="4086111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C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0B80C0E-E766-4889-AED0-9C1FB549266B}"/>
              </a:ext>
            </a:extLst>
          </p:cNvPr>
          <p:cNvSpPr/>
          <p:nvPr/>
        </p:nvSpPr>
        <p:spPr>
          <a:xfrm>
            <a:off x="9505950" y="4278351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C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14F88CF0-B2E8-4ED4-9604-54EC97A88CCE}"/>
              </a:ext>
            </a:extLst>
          </p:cNvPr>
          <p:cNvSpPr/>
          <p:nvPr/>
        </p:nvSpPr>
        <p:spPr>
          <a:xfrm>
            <a:off x="9505950" y="4467899"/>
            <a:ext cx="596900" cy="952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Reviewer C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3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Result: Verification Plan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CTC analysis highlights key gap results across different SoC project sizes.</a:t>
            </a:r>
          </a:p>
          <a:p>
            <a:pPr lvl="1"/>
            <a:r>
              <a:rPr lang="en-US" altLang="ko-KR" sz="2200" b="1" dirty="0"/>
              <a:t>Oversight</a:t>
            </a:r>
            <a:r>
              <a:rPr lang="en-US" altLang="ko-KR" sz="2200" dirty="0"/>
              <a:t> is the dominant cause of gaps</a:t>
            </a:r>
          </a:p>
          <a:p>
            <a:pPr lvl="1"/>
            <a:r>
              <a:rPr lang="en-US" altLang="ko-KR" sz="2200" dirty="0"/>
              <a:t>New IPs/feature contribute more gaps in larger SoCs.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2A8DDC81-2C87-4B88-A396-B0CFAC8C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54331"/>
              </p:ext>
            </p:extLst>
          </p:nvPr>
        </p:nvGraphicFramePr>
        <p:xfrm>
          <a:off x="838200" y="3224107"/>
          <a:ext cx="10570368" cy="14422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08570">
                  <a:extLst>
                    <a:ext uri="{9D8B030D-6E8A-4147-A177-3AD203B41FA5}">
                      <a16:colId xmlns:a16="http://schemas.microsoft.com/office/drawing/2014/main" val="2971378809"/>
                    </a:ext>
                  </a:extLst>
                </a:gridCol>
                <a:gridCol w="1173313">
                  <a:extLst>
                    <a:ext uri="{9D8B030D-6E8A-4147-A177-3AD203B41FA5}">
                      <a16:colId xmlns:a16="http://schemas.microsoft.com/office/drawing/2014/main" val="3433218261"/>
                    </a:ext>
                  </a:extLst>
                </a:gridCol>
                <a:gridCol w="1173313">
                  <a:extLst>
                    <a:ext uri="{9D8B030D-6E8A-4147-A177-3AD203B41FA5}">
                      <a16:colId xmlns:a16="http://schemas.microsoft.com/office/drawing/2014/main" val="2025705483"/>
                    </a:ext>
                  </a:extLst>
                </a:gridCol>
                <a:gridCol w="1778793">
                  <a:extLst>
                    <a:ext uri="{9D8B030D-6E8A-4147-A177-3AD203B41FA5}">
                      <a16:colId xmlns:a16="http://schemas.microsoft.com/office/drawing/2014/main" val="2471746051"/>
                    </a:ext>
                  </a:extLst>
                </a:gridCol>
                <a:gridCol w="1778793">
                  <a:extLst>
                    <a:ext uri="{9D8B030D-6E8A-4147-A177-3AD203B41FA5}">
                      <a16:colId xmlns:a16="http://schemas.microsoft.com/office/drawing/2014/main" val="797140576"/>
                    </a:ext>
                  </a:extLst>
                </a:gridCol>
                <a:gridCol w="1778793">
                  <a:extLst>
                    <a:ext uri="{9D8B030D-6E8A-4147-A177-3AD203B41FA5}">
                      <a16:colId xmlns:a16="http://schemas.microsoft.com/office/drawing/2014/main" val="3951405207"/>
                    </a:ext>
                  </a:extLst>
                </a:gridCol>
                <a:gridCol w="1778793">
                  <a:extLst>
                    <a:ext uri="{9D8B030D-6E8A-4147-A177-3AD203B41FA5}">
                      <a16:colId xmlns:a16="http://schemas.microsoft.com/office/drawing/2014/main" val="227987644"/>
                    </a:ext>
                  </a:extLst>
                </a:gridCol>
              </a:tblGrid>
              <a:tr h="30966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 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CT used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(#)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Total (#)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Coverage gaps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95997"/>
                  </a:ext>
                </a:extLst>
              </a:tr>
              <a:tr h="301096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 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Total (#)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Introduction of new IPs or Feature (#)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Modifications 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to the design (3)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Omission 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by oversight (#)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77403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Project A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39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10641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293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117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171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83872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Project B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35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4325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216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208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7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Result: UVM TB Coverage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Fine-tuned LLM evaluation with RAG-based prompt</a:t>
            </a:r>
            <a:endParaRPr lang="en-US" altLang="ko-KR" sz="2200" dirty="0"/>
          </a:p>
          <a:p>
            <a:pPr lvl="1"/>
            <a:r>
              <a:rPr lang="en-US" altLang="ko-KR" sz="2200" dirty="0"/>
              <a:t>An example for comparing two test items for a specific CT</a:t>
            </a:r>
          </a:p>
          <a:p>
            <a:pPr lvl="1"/>
            <a:r>
              <a:rPr lang="en-US" altLang="ko-KR" sz="2200" dirty="0"/>
              <a:t>‘Yes’ (Covered) vs ‘No’ (Not Covered)</a:t>
            </a:r>
          </a:p>
          <a:p>
            <a:pPr lvl="1"/>
            <a:endParaRPr lang="en-US" altLang="ko-KR" sz="2200" dirty="0"/>
          </a:p>
          <a:p>
            <a:r>
              <a:rPr lang="en-US" altLang="ko-KR" sz="2600" dirty="0"/>
              <a:t>Demonstrates LLM’s comprehension of system Verilog and proprietary data</a:t>
            </a:r>
          </a:p>
          <a:p>
            <a:endParaRPr lang="en-US" altLang="ko-KR" sz="2600" dirty="0"/>
          </a:p>
          <a:p>
            <a:r>
              <a:rPr lang="en-US" altLang="ko-KR" sz="2600" dirty="0"/>
              <a:t>Leverages RAG and </a:t>
            </a:r>
            <a:r>
              <a:rPr lang="en-US" altLang="ko-KR" sz="2600" dirty="0" err="1"/>
              <a:t>CoT</a:t>
            </a:r>
            <a:r>
              <a:rPr lang="en-US" altLang="ko-KR" sz="2600" dirty="0"/>
              <a:t> techniques to improve accuracy with step-by-step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53060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Result: UVM TB Coverage (2)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FC7312-26D9-41A5-90AC-CC1DCE75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8" y="1782856"/>
            <a:ext cx="5344822" cy="39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1">
            <a:extLst>
              <a:ext uri="{FF2B5EF4-FFF2-40B4-BE49-F238E27FC236}">
                <a16:creationId xmlns:a16="http://schemas.microsoft.com/office/drawing/2014/main" id="{0B4B1FEB-BBF3-4B0C-B484-21A6FB32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6787"/>
            <a:ext cx="5343249" cy="4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572546-C9B2-4F70-80A8-939133BD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Left: </a:t>
            </a:r>
            <a:r>
              <a:rPr lang="en-US" altLang="ko-KR" sz="2600" b="1" dirty="0"/>
              <a:t>‘Yes’ (Covered)</a:t>
            </a:r>
            <a:r>
              <a:rPr lang="en-US" altLang="ko-KR" sz="2600" dirty="0"/>
              <a:t>, right: </a:t>
            </a:r>
            <a:r>
              <a:rPr lang="en-US" altLang="ko-KR" sz="2600" b="1" dirty="0"/>
              <a:t>‘No’ (Uncovered)</a:t>
            </a:r>
            <a:endParaRPr lang="en-US" altLang="ko-KR" sz="22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79C10C-D207-4E8D-8BA4-E3CF57FB2896}"/>
              </a:ext>
            </a:extLst>
          </p:cNvPr>
          <p:cNvSpPr/>
          <p:nvPr/>
        </p:nvSpPr>
        <p:spPr>
          <a:xfrm>
            <a:off x="722602" y="4851271"/>
            <a:ext cx="5344822" cy="92688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2D76C1A-3852-4F8B-95B0-3DD9860D31B2}"/>
              </a:ext>
            </a:extLst>
          </p:cNvPr>
          <p:cNvSpPr/>
          <p:nvPr/>
        </p:nvSpPr>
        <p:spPr>
          <a:xfrm>
            <a:off x="6127764" y="4851271"/>
            <a:ext cx="5311485" cy="92688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39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spc="-100" dirty="0"/>
              <a:t>Result: Performance evaluation of fine-tuned LLM (1)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7F3EAC-FB94-41C8-B63C-FE222A8D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Chosen benchmark: Confusion Matrix</a:t>
            </a:r>
            <a:endParaRPr lang="en-US" altLang="ko-KR" sz="2200" dirty="0"/>
          </a:p>
          <a:p>
            <a:pPr lvl="1"/>
            <a:r>
              <a:rPr lang="en-US" altLang="ko-KR" sz="2200" dirty="0"/>
              <a:t>Effectively asses </a:t>
            </a:r>
            <a:r>
              <a:rPr lang="en-US" altLang="ko-KR" sz="2200" b="1" dirty="0"/>
              <a:t>the accuracy of classification models</a:t>
            </a:r>
          </a:p>
          <a:p>
            <a:pPr lvl="1"/>
            <a:r>
              <a:rPr lang="en-US" altLang="ko-KR" sz="2200" dirty="0"/>
              <a:t>Suitable for evaluating binary coverage outcomes (Covered/Not covered)</a:t>
            </a:r>
          </a:p>
          <a:p>
            <a:pPr lvl="1"/>
            <a:endParaRPr lang="en-US" altLang="ko-KR" sz="2200" dirty="0"/>
          </a:p>
          <a:p>
            <a:r>
              <a:rPr lang="en-US" altLang="ko-KR" sz="2600" dirty="0"/>
              <a:t>Why not use other benchmarks?</a:t>
            </a:r>
          </a:p>
          <a:p>
            <a:pPr lvl="1"/>
            <a:r>
              <a:rPr lang="en-US" altLang="ko-KR" sz="2200" dirty="0"/>
              <a:t>GLUE and MT-Bench are standard for LLM evaluation</a:t>
            </a:r>
          </a:p>
          <a:p>
            <a:pPr lvl="1"/>
            <a:r>
              <a:rPr lang="en-US" altLang="ko-KR" sz="2200" dirty="0"/>
              <a:t>Not applicable for CTC since </a:t>
            </a:r>
            <a:r>
              <a:rPr lang="en-US" altLang="ko-KR" sz="2200" b="1" dirty="0"/>
              <a:t>it measures binary coverage</a:t>
            </a:r>
            <a:r>
              <a:rPr lang="en-US" altLang="ko-KR" sz="2200" dirty="0"/>
              <a:t>, not general language tasks.</a:t>
            </a:r>
          </a:p>
          <a:p>
            <a:pPr marL="0" indent="0">
              <a:buNone/>
            </a:pPr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424722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spc="-100" dirty="0"/>
              <a:t>Result: Performance evaluation of fine-tuned LLM (2)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7F3EAC-FB94-41C8-B63C-FE222A8D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Key performance metrics:</a:t>
            </a:r>
          </a:p>
          <a:p>
            <a:pPr lvl="1"/>
            <a:r>
              <a:rPr lang="en-US" altLang="ko-KR" sz="2200" dirty="0"/>
              <a:t>Accuracy: 0.94 -&gt; 94% of </a:t>
            </a:r>
            <a:r>
              <a:rPr lang="en-US" altLang="ko-KR" sz="2200" b="1" dirty="0"/>
              <a:t>predictions were correct</a:t>
            </a:r>
          </a:p>
          <a:p>
            <a:pPr lvl="1"/>
            <a:r>
              <a:rPr lang="en-US" altLang="ko-KR" sz="2200" dirty="0"/>
              <a:t>Precision: 0.89 -&gt; 89% of positive predictions were accurate (minimizing false positives)</a:t>
            </a:r>
          </a:p>
          <a:p>
            <a:pPr lvl="1"/>
            <a:r>
              <a:rPr lang="en-US" altLang="ko-KR" sz="2200" dirty="0"/>
              <a:t>Recall: 0.98 -&gt; 98% of actual positive cases were identified (high sensitivity)</a:t>
            </a:r>
          </a:p>
          <a:p>
            <a:pPr lvl="1"/>
            <a:r>
              <a:rPr lang="en-US" altLang="ko-KR" sz="2200" dirty="0"/>
              <a:t>F1 Score: 0.98 -&gt; balances precision and recall, demonstrating comprehensive performance</a:t>
            </a:r>
          </a:p>
          <a:p>
            <a:endParaRPr lang="en-US" altLang="ko-KR" sz="2600" dirty="0"/>
          </a:p>
          <a:p>
            <a:endParaRPr lang="en-US" altLang="ko-KR" sz="2600" dirty="0"/>
          </a:p>
          <a:p>
            <a:endParaRPr lang="en-US" altLang="ko-KR" sz="2600" dirty="0"/>
          </a:p>
          <a:p>
            <a:r>
              <a:rPr lang="en-US" altLang="ko-KR" sz="2600" b="1" dirty="0"/>
              <a:t>Conclusion</a:t>
            </a:r>
          </a:p>
          <a:p>
            <a:pPr lvl="1"/>
            <a:r>
              <a:rPr lang="en-US" altLang="ko-KR" sz="2200" dirty="0"/>
              <a:t>The fine-tuned LLM achieved </a:t>
            </a:r>
            <a:r>
              <a:rPr lang="en-US" altLang="ko-KR" sz="2200" b="1" dirty="0"/>
              <a:t>exceptional precision and recall</a:t>
            </a:r>
          </a:p>
          <a:p>
            <a:pPr lvl="1"/>
            <a:r>
              <a:rPr lang="en-US" altLang="ko-KR" sz="2200" dirty="0"/>
              <a:t>Demonstrates </a:t>
            </a:r>
            <a:r>
              <a:rPr lang="en-US" altLang="ko-KR" sz="2200" b="1" dirty="0"/>
              <a:t>robust classification capabilities</a:t>
            </a:r>
            <a:r>
              <a:rPr lang="en-US" altLang="ko-KR" sz="2200" dirty="0"/>
              <a:t> for CTC evaluation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endParaRPr lang="en-US" altLang="ko-KR" sz="2600" dirty="0"/>
          </a:p>
        </p:txBody>
      </p:sp>
      <p:graphicFrame>
        <p:nvGraphicFramePr>
          <p:cNvPr id="4" name="표 8">
            <a:extLst>
              <a:ext uri="{FF2B5EF4-FFF2-40B4-BE49-F238E27FC236}">
                <a16:creationId xmlns:a16="http://schemas.microsoft.com/office/drawing/2014/main" id="{737BCB05-9AB0-4321-9A7E-BC5E191E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40742"/>
              </p:ext>
            </p:extLst>
          </p:nvPr>
        </p:nvGraphicFramePr>
        <p:xfrm>
          <a:off x="2124867" y="3204897"/>
          <a:ext cx="8128001" cy="1463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89855">
                  <a:extLst>
                    <a:ext uri="{9D8B030D-6E8A-4147-A177-3AD203B41FA5}">
                      <a16:colId xmlns:a16="http://schemas.microsoft.com/office/drawing/2014/main" val="3835518893"/>
                    </a:ext>
                  </a:extLst>
                </a:gridCol>
                <a:gridCol w="1743473">
                  <a:extLst>
                    <a:ext uri="{9D8B030D-6E8A-4147-A177-3AD203B41FA5}">
                      <a16:colId xmlns:a16="http://schemas.microsoft.com/office/drawing/2014/main" val="3402677189"/>
                    </a:ext>
                  </a:extLst>
                </a:gridCol>
                <a:gridCol w="1743473">
                  <a:extLst>
                    <a:ext uri="{9D8B030D-6E8A-4147-A177-3AD203B41FA5}">
                      <a16:colId xmlns:a16="http://schemas.microsoft.com/office/drawing/2014/main" val="2498275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73099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1606043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Confusion Matrix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Evaluation Metrics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581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Predictive Positive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Predictive Negative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Accuracy: 0.94</a:t>
                      </a:r>
                    </a:p>
                    <a:p>
                      <a:pPr algn="ctr" latinLnBrk="1"/>
                      <a:r>
                        <a:rPr lang="en-US" altLang="ko-KR" sz="1200" b="1" dirty="0"/>
                        <a:t>Precision: 0.89</a:t>
                      </a:r>
                    </a:p>
                    <a:p>
                      <a:pPr algn="ctr" latinLnBrk="1"/>
                      <a:r>
                        <a:rPr lang="en-US" altLang="ko-KR" sz="1200" b="1" dirty="0"/>
                        <a:t>Recall: 0.98</a:t>
                      </a:r>
                    </a:p>
                    <a:p>
                      <a:pPr algn="ctr" latinLnBrk="1"/>
                      <a:r>
                        <a:rPr lang="en-US" altLang="ko-KR" sz="1200" b="1" dirty="0"/>
                        <a:t>F1 Score: 0.98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67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Actual positive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9657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(True Positive (TP))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218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(False Negative (FN))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430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Actual Negative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1211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(False Positive (FP))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216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(True Negative (TN))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9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7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Result: Evaluation of CT guide sections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To evaluate </a:t>
            </a:r>
            <a:r>
              <a:rPr lang="en-US" altLang="ko-KR" sz="2600" b="1" dirty="0"/>
              <a:t>the significance of sections within the CT guide</a:t>
            </a:r>
          </a:p>
          <a:p>
            <a:endParaRPr lang="en-US" altLang="ko-KR" sz="2600" dirty="0"/>
          </a:p>
          <a:p>
            <a:r>
              <a:rPr lang="en-US" altLang="ko-KR" sz="2600" dirty="0"/>
              <a:t>Conducted six experiments under different conditions</a:t>
            </a:r>
          </a:p>
          <a:p>
            <a:pPr lvl="1"/>
            <a:r>
              <a:rPr lang="en-US" altLang="ko-KR" sz="2200" dirty="0"/>
              <a:t>Each experiment excluded or included specific sections of the CT guide</a:t>
            </a:r>
          </a:p>
          <a:p>
            <a:pPr lvl="1"/>
            <a:r>
              <a:rPr lang="en-US" altLang="ko-KR" sz="2200" dirty="0"/>
              <a:t>CT guide includes: </a:t>
            </a:r>
            <a:r>
              <a:rPr lang="en-US" altLang="ko-KR" sz="2200" b="1" dirty="0"/>
              <a:t>Purpose, Scope, Design overview, Test implementation, and Example</a:t>
            </a:r>
          </a:p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247671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Result: Evaluation of CT guide sections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Key Findings:</a:t>
            </a:r>
          </a:p>
          <a:p>
            <a:pPr lvl="1"/>
            <a:r>
              <a:rPr lang="en-US" altLang="ko-KR" sz="2200" b="1" dirty="0"/>
              <a:t>More detailed CT guides </a:t>
            </a:r>
            <a:r>
              <a:rPr lang="en-US" altLang="ko-KR" sz="2200" dirty="0"/>
              <a:t>-&gt; higher metric scores (Case 6. Best)</a:t>
            </a:r>
          </a:p>
          <a:p>
            <a:pPr lvl="1"/>
            <a:r>
              <a:rPr lang="en-US" altLang="ko-KR" sz="2200" dirty="0"/>
              <a:t>‘Test implementation’ alone -&gt; lowest scores (Case 1. Worst)</a:t>
            </a:r>
          </a:p>
          <a:p>
            <a:pPr lvl="1"/>
            <a:r>
              <a:rPr lang="en-US" altLang="ko-KR" sz="2200" dirty="0"/>
              <a:t>Omitting ‘design overview’ &amp; ‘example code’ (Case 4 &amp; 5) -&gt; lowered accuracy by 0.1 points</a:t>
            </a:r>
          </a:p>
          <a:p>
            <a:pPr lvl="1"/>
            <a:r>
              <a:rPr lang="en-US" altLang="ko-KR" sz="2200" dirty="0"/>
              <a:t>Omitting ‘scope’ in Case 3 remained stable -&gt; suggesting it can be inferred from other sections</a:t>
            </a:r>
          </a:p>
          <a:p>
            <a:endParaRPr lang="en-US" altLang="ko-KR" sz="2600" dirty="0"/>
          </a:p>
          <a:p>
            <a:endParaRPr lang="en-US" altLang="ko-KR" sz="2600" dirty="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F2ADC70C-3C05-4336-9258-362255899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47269"/>
              </p:ext>
            </p:extLst>
          </p:nvPr>
        </p:nvGraphicFramePr>
        <p:xfrm>
          <a:off x="1120378" y="3573780"/>
          <a:ext cx="9951243" cy="224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1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3688-5B00-C5A9-7B6D-438AE159B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4C97-976D-897A-5BC7-E8B4E071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Introduction: Common Tasks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F002-1F8B-E2C5-C2E5-9FD5AD85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Dynamic simulations remain essential to verify common features and IPs</a:t>
            </a:r>
          </a:p>
          <a:p>
            <a:pPr lvl="1"/>
            <a:r>
              <a:rPr lang="en-US" altLang="ko-KR" sz="2200" dirty="0"/>
              <a:t>Tightly integrated system-level behavior of the SoC</a:t>
            </a:r>
          </a:p>
          <a:p>
            <a:pPr marL="457200" lvl="1" indent="0">
              <a:buNone/>
            </a:pPr>
            <a:endParaRPr lang="en-US" altLang="ko-KR" sz="1600" dirty="0"/>
          </a:p>
          <a:p>
            <a:r>
              <a:rPr lang="en-US" altLang="ko-KR" sz="2600" dirty="0"/>
              <a:t>What are </a:t>
            </a:r>
            <a:r>
              <a:rPr lang="en-US" altLang="ko-KR" sz="2600" b="1" dirty="0"/>
              <a:t>Common Tasks (CTs)</a:t>
            </a:r>
            <a:r>
              <a:rPr lang="en-US" altLang="ko-KR" sz="2600" dirty="0"/>
              <a:t>?</a:t>
            </a:r>
          </a:p>
          <a:p>
            <a:pPr lvl="1"/>
            <a:r>
              <a:rPr lang="en-US" altLang="ko-KR" sz="2200" dirty="0"/>
              <a:t>Defined to verify </a:t>
            </a:r>
            <a:r>
              <a:rPr lang="en-US" altLang="ko-KR" sz="2200" b="1" dirty="0"/>
              <a:t>common features and IPs across multiple blocks</a:t>
            </a:r>
            <a:r>
              <a:rPr lang="en-US" altLang="ko-KR" sz="2200" dirty="0"/>
              <a:t> in SoC</a:t>
            </a:r>
          </a:p>
          <a:p>
            <a:pPr lvl="2"/>
            <a:r>
              <a:rPr lang="en-US" altLang="ko-KR" sz="2200" dirty="0"/>
              <a:t>Common features: e.g., clock, reset, security</a:t>
            </a:r>
            <a:r>
              <a:rPr lang="ko-KR" altLang="en-US" sz="2200" dirty="0"/>
              <a:t> </a:t>
            </a:r>
            <a:r>
              <a:rPr lang="en-US" altLang="ko-KR" sz="2200" dirty="0"/>
              <a:t>and power</a:t>
            </a:r>
          </a:p>
          <a:p>
            <a:pPr lvl="2"/>
            <a:r>
              <a:rPr lang="en-US" altLang="ko-KR" sz="2200" dirty="0"/>
              <a:t>Common IPs : e.g., CMU, PMU and MMU</a:t>
            </a:r>
          </a:p>
          <a:p>
            <a:pPr lvl="1"/>
            <a:r>
              <a:rPr lang="en-US" altLang="ko-KR" sz="2200" dirty="0"/>
              <a:t>Over 40% of total UVM-based verification</a:t>
            </a:r>
            <a:r>
              <a:rPr lang="en-US" altLang="ko-KR" sz="2600" dirty="0"/>
              <a:t>.</a:t>
            </a:r>
          </a:p>
          <a:p>
            <a:pPr lvl="1"/>
            <a:endParaRPr lang="en-US" altLang="ko-KR" sz="1600" dirty="0"/>
          </a:p>
          <a:p>
            <a:r>
              <a:rPr lang="en-US" altLang="ko-KR" sz="2600" dirty="0"/>
              <a:t>CTs are released by each DV specialist.</a:t>
            </a:r>
          </a:p>
          <a:p>
            <a:pPr lvl="1"/>
            <a:r>
              <a:rPr lang="en-US" altLang="ko-KR" sz="2200" dirty="0"/>
              <a:t>Providing a standardized function scenarios in UVM and a guide.</a:t>
            </a:r>
          </a:p>
          <a:p>
            <a:pPr lvl="1"/>
            <a:endParaRPr lang="en-US" altLang="ko-KR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6C1004-7E37-47F9-88DB-9900503C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327" y="3750488"/>
            <a:ext cx="1992236" cy="1942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0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Conclusion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CTC methodology enhancements</a:t>
            </a:r>
          </a:p>
          <a:p>
            <a:pPr lvl="1"/>
            <a:r>
              <a:rPr lang="en-US" altLang="ko-KR" sz="2200" dirty="0"/>
              <a:t>Measures coverage of </a:t>
            </a:r>
            <a:r>
              <a:rPr lang="en-US" altLang="ko-KR" sz="2200" b="1" dirty="0"/>
              <a:t>common features &amp; IP</a:t>
            </a:r>
            <a:r>
              <a:rPr lang="en-US" altLang="ko-KR" sz="2200" dirty="0"/>
              <a:t>s for improved functional verification</a:t>
            </a:r>
          </a:p>
          <a:p>
            <a:pPr lvl="1"/>
            <a:r>
              <a:rPr lang="en-US" altLang="ko-KR" sz="2200" b="1" dirty="0"/>
              <a:t>Early-stage quantitative assessment </a:t>
            </a:r>
            <a:r>
              <a:rPr lang="en-US" altLang="ko-KR" sz="2200" dirty="0"/>
              <a:t>using coverage bins &amp; LLM</a:t>
            </a:r>
          </a:p>
          <a:p>
            <a:pPr lvl="1"/>
            <a:r>
              <a:rPr lang="en-US" altLang="ko-KR" sz="2200" b="1" dirty="0"/>
              <a:t>Reduces TAT for verification plan reviews</a:t>
            </a:r>
            <a:r>
              <a:rPr lang="en-US" altLang="ko-KR" sz="2200" dirty="0"/>
              <a:t>, enabling early gap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67717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Conclusion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Key benefits:</a:t>
            </a:r>
          </a:p>
          <a:p>
            <a:pPr lvl="1"/>
            <a:r>
              <a:rPr lang="en-US" altLang="ko-KR" sz="2400" b="1" spc="-100" dirty="0"/>
              <a:t>Reduced review time to 1~2days</a:t>
            </a:r>
            <a:r>
              <a:rPr lang="en-US" altLang="ko-KR" sz="2400" spc="-100" dirty="0"/>
              <a:t>, improving efficiency and accuracy</a:t>
            </a:r>
          </a:p>
          <a:p>
            <a:pPr lvl="2"/>
            <a:r>
              <a:rPr lang="en-US" altLang="ko-KR" sz="2200" spc="-100" dirty="0"/>
              <a:t>(Manual verification previously took 7+ days, often leading to overlooked test cases)</a:t>
            </a:r>
            <a:endParaRPr lang="en-US" altLang="ko-KR" sz="2200" b="1" dirty="0"/>
          </a:p>
          <a:p>
            <a:pPr lvl="1"/>
            <a:r>
              <a:rPr lang="en-US" altLang="ko-KR" sz="2200" b="1" dirty="0"/>
              <a:t>Fined-tuned LLM</a:t>
            </a:r>
            <a:r>
              <a:rPr lang="en-US" altLang="ko-KR" sz="2200" dirty="0"/>
              <a:t> accurately predicts UVM TB coverage for CTs, improving reliability</a:t>
            </a:r>
          </a:p>
          <a:p>
            <a:pPr lvl="1"/>
            <a:r>
              <a:rPr lang="en-US" altLang="ko-KR" sz="2200" spc="-100" dirty="0"/>
              <a:t>Flexible coverage API provides greater user control while complementing EDA tool capabilities</a:t>
            </a:r>
          </a:p>
          <a:p>
            <a:pPr lvl="1"/>
            <a:r>
              <a:rPr lang="en-US" altLang="ko-KR" sz="2200" b="1" dirty="0"/>
              <a:t>Real-time updates via in-house dashboard</a:t>
            </a:r>
            <a:r>
              <a:rPr lang="en-US" altLang="ko-KR" sz="2200" dirty="0"/>
              <a:t> improve efficiency &amp; feedback</a:t>
            </a:r>
          </a:p>
          <a:p>
            <a:pPr lvl="1"/>
            <a:r>
              <a:rPr lang="en-US" altLang="ko-KR" sz="2200" dirty="0"/>
              <a:t>Scalable for diverse SoC applications with immediate metadata-based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42734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Limitations &amp;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Limitations</a:t>
            </a:r>
          </a:p>
          <a:p>
            <a:pPr lvl="1"/>
            <a:r>
              <a:rPr lang="en-US" altLang="ko-KR" sz="2200" dirty="0"/>
              <a:t>Dependent on metadata quality &amp; completeness</a:t>
            </a:r>
          </a:p>
          <a:p>
            <a:pPr lvl="1"/>
            <a:r>
              <a:rPr lang="en-US" altLang="ko-KR" sz="2200" dirty="0"/>
              <a:t>Focuses primarily on simulation-based verification (limited CDC/RDC integration)</a:t>
            </a:r>
          </a:p>
          <a:p>
            <a:pPr lvl="1"/>
            <a:r>
              <a:rPr lang="en-US" altLang="ko-KR" sz="2200" dirty="0"/>
              <a:t>LLM performance may vary for complex SoC designs</a:t>
            </a:r>
          </a:p>
          <a:p>
            <a:pPr lvl="1"/>
            <a:endParaRPr lang="en-US" altLang="ko-KR" sz="2200" dirty="0"/>
          </a:p>
          <a:p>
            <a:r>
              <a:rPr lang="en-US" altLang="ko-KR" sz="2600" dirty="0"/>
              <a:t>Future works</a:t>
            </a:r>
          </a:p>
          <a:p>
            <a:pPr lvl="1"/>
            <a:r>
              <a:rPr lang="en-US" altLang="ko-KR" sz="2200" spc="-100" dirty="0"/>
              <a:t>Improve LLM adaptability for diverse architectures</a:t>
            </a:r>
          </a:p>
          <a:p>
            <a:pPr lvl="1"/>
            <a:r>
              <a:rPr lang="en-US" altLang="ko-KR" sz="2200" spc="-100" dirty="0"/>
              <a:t>Integrate static verification methods (CDC, RDC) into CTC methodology.</a:t>
            </a:r>
            <a:endParaRPr lang="en-US" altLang="ko-KR" sz="2600" b="1" spc="-100" dirty="0"/>
          </a:p>
          <a:p>
            <a:pPr lvl="1"/>
            <a:r>
              <a:rPr lang="en-US" altLang="ko-KR" sz="2200" spc="-100" dirty="0"/>
              <a:t>Enhance automation in metadata extraction to improve scalability</a:t>
            </a:r>
          </a:p>
        </p:txBody>
      </p:sp>
    </p:spTree>
    <p:extLst>
      <p:ext uri="{BB962C8B-B14F-4D97-AF65-F5344CB8AC3E}">
        <p14:creationId xmlns:p14="http://schemas.microsoft.com/office/powerpoint/2010/main" val="1623668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0185-A87D-D558-A128-0FB56AC8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10EC-F0CE-5051-A9B6-3349215A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8E6B-5A5C-2CD9-18BE-2F9EA12D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Feel free to ask any questions.</a:t>
            </a:r>
            <a:endParaRPr lang="en-US" altLang="ko-KR" sz="2200" spc="-100" dirty="0"/>
          </a:p>
        </p:txBody>
      </p:sp>
    </p:spTree>
    <p:extLst>
      <p:ext uri="{BB962C8B-B14F-4D97-AF65-F5344CB8AC3E}">
        <p14:creationId xmlns:p14="http://schemas.microsoft.com/office/powerpoint/2010/main" val="2158092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Reference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 lnSpcReduction="10000"/>
          </a:bodyPr>
          <a:lstStyle/>
          <a:p>
            <a:r>
              <a:rPr lang="en-US" altLang="ko-KR" sz="2200" dirty="0"/>
              <a:t>SoC architecture example (page 3): </a:t>
            </a:r>
            <a:r>
              <a:rPr lang="en-US" altLang="ko-KR" sz="2200" dirty="0">
                <a:hlinkClick r:id="rId3"/>
              </a:rPr>
              <a:t>https://news.samsungsemiconductor.com/kr</a:t>
            </a:r>
            <a:r>
              <a:rPr lang="en-US" altLang="ko-KR" sz="2200" dirty="0"/>
              <a:t> </a:t>
            </a:r>
          </a:p>
          <a:p>
            <a:r>
              <a:rPr lang="en-US" altLang="ko-KR" sz="2200" dirty="0"/>
              <a:t>Bar graph </a:t>
            </a:r>
            <a:r>
              <a:rPr lang="en-US" altLang="ko-KR" sz="2200" dirty="0" err="1"/>
              <a:t>‘Cause</a:t>
            </a:r>
            <a:r>
              <a:rPr lang="en-US" altLang="ko-KR" sz="2200" dirty="0"/>
              <a:t> of ASIC </a:t>
            </a:r>
            <a:r>
              <a:rPr lang="en-US" altLang="ko-KR" sz="2200" dirty="0" err="1"/>
              <a:t>respins</a:t>
            </a:r>
            <a:r>
              <a:rPr lang="en-US" altLang="ko-KR" sz="2200" dirty="0"/>
              <a:t>' (page 4):</a:t>
            </a:r>
          </a:p>
          <a:p>
            <a:pPr lvl="1"/>
            <a:r>
              <a:rPr lang="en-US" altLang="ko-KR" sz="2200" dirty="0"/>
              <a:t>Wilson Research Group and Siemens</a:t>
            </a:r>
            <a:r>
              <a:rPr lang="ko-KR" altLang="en-US" sz="2200" dirty="0"/>
              <a:t> </a:t>
            </a:r>
            <a:r>
              <a:rPr lang="en-US" altLang="ko-KR" sz="2200" dirty="0"/>
              <a:t>EDA, 2022 Functional Verification Study</a:t>
            </a:r>
          </a:p>
          <a:p>
            <a:pPr lvl="1"/>
            <a:r>
              <a:rPr lang="en-US" altLang="ko-KR" sz="2200" dirty="0">
                <a:hlinkClick r:id="rId4"/>
              </a:rPr>
              <a:t>https://blogs.sw.siemens.com/verificationhorizons/2023/01/09/part-12-the-2020-wilson-research-group-functional-verification-study-2/</a:t>
            </a:r>
            <a:r>
              <a:rPr lang="en-US" altLang="ko-KR" sz="2200" dirty="0"/>
              <a:t>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G. Venkatakrishnan and N. K.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Kadali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"'Dump What You Need' - A Coverage Methodology to Accelerate SoC Verification," 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2014 15th International Microprocessor Test and Verification Workshop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Austin, TX, USA, pp. 28-32, 2014.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H. Wilson, "Part 12: The 2020 Wilson Research Group functional verification study," 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Siemens Verification Horizons Blog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Jan. 9, 2023.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"IEEE Standard for IP-XACT, Standard Structure for Packaging, Integrating, and Reusing IP within Tool Flows," in 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IEEE Std 1685-2014 (Revision of IEEE Std 1685-2009) 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vol., no., pp.1-510, 12 Sept. 2014. </a:t>
            </a:r>
          </a:p>
        </p:txBody>
      </p:sp>
    </p:spTree>
    <p:extLst>
      <p:ext uri="{BB962C8B-B14F-4D97-AF65-F5344CB8AC3E}">
        <p14:creationId xmlns:p14="http://schemas.microsoft.com/office/powerpoint/2010/main" val="1050727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b="1" dirty="0"/>
              <a:t>Reference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Q. Zhu 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et al.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"DeepSeek-Coder-V2: Breaking the Barrier of Closed-Source Models in Code Intelligence," </a:t>
            </a:r>
            <a:r>
              <a:rPr lang="en-US" altLang="ko-KR" sz="2200" b="0" i="1" u="none" strike="noStrike" baseline="0" dirty="0" err="1">
                <a:solidFill>
                  <a:srgbClr val="000000"/>
                </a:solidFill>
              </a:rPr>
              <a:t>arXiv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 preprint arXiv:2406.11931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2024.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P. Lewis, E. Perez, A.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Piktus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F. Petroni, V.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Karpukhin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N. Goyal, H.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Küttler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M. Lewis, W. Yih, T.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Rocktäschel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S. Riedel, and D.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Kiela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"Retrieval-Augmented Generation for Knowledge-Intensive NLP Tasks," </a:t>
            </a:r>
            <a:r>
              <a:rPr lang="en-US" altLang="ko-KR" sz="2200" b="0" i="1" u="none" strike="noStrike" baseline="0" dirty="0" err="1">
                <a:solidFill>
                  <a:srgbClr val="000000"/>
                </a:solidFill>
              </a:rPr>
              <a:t>arXiv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 preprint arXiv:2005.11401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2020.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M.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Douze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A.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Guzhva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C. Deng, J. Johnson, G.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Szilvasy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P.-E. Mazare, M. Lomeli, L. Hosseini, and H.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Jégou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"The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Faiss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 Library," </a:t>
            </a:r>
            <a:r>
              <a:rPr lang="en-US" altLang="ko-KR" sz="2200" b="0" i="1" u="none" strike="noStrike" baseline="0" dirty="0" err="1">
                <a:solidFill>
                  <a:srgbClr val="000000"/>
                </a:solidFill>
              </a:rPr>
              <a:t>arXiv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 preprint arXiv:2401.08281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Sep. 2024.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P.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BehnamGhader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V. Adlakha, M.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Mosbach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D.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Bahdanau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N.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Chapados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and S. Reddy, "LLM2Vec: Large Language Models Are Secretly Powerful Text Encoders," </a:t>
            </a:r>
            <a:r>
              <a:rPr lang="en-US" altLang="ko-KR" sz="2200" b="0" i="1" u="none" strike="noStrike" baseline="0" dirty="0" err="1">
                <a:solidFill>
                  <a:srgbClr val="000000"/>
                </a:solidFill>
              </a:rPr>
              <a:t>arXiv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 preprint arXiv:2404.05961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2024. </a:t>
            </a:r>
          </a:p>
          <a:p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J. Wei, X. Wang, D. Schuurmans, M. Bosma, B. </a:t>
            </a:r>
            <a:r>
              <a:rPr lang="en-US" altLang="ko-KR" sz="2200" b="0" i="0" u="none" strike="noStrike" baseline="0" dirty="0" err="1">
                <a:solidFill>
                  <a:srgbClr val="000000"/>
                </a:solidFill>
              </a:rPr>
              <a:t>Ichter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F. Xia, E. Chi, Q. Le, and D. Zhou, "Chain-of-Thought Prompting Elicits Reasoning in Large Language Models," </a:t>
            </a:r>
            <a:r>
              <a:rPr lang="en-US" altLang="ko-KR" sz="2200" b="0" i="1" u="none" strike="noStrike" baseline="0" dirty="0" err="1">
                <a:solidFill>
                  <a:srgbClr val="000000"/>
                </a:solidFill>
              </a:rPr>
              <a:t>arXiv</a:t>
            </a:r>
            <a:r>
              <a:rPr lang="en-US" altLang="ko-KR" sz="2200" b="0" i="1" u="none" strike="noStrike" baseline="0" dirty="0">
                <a:solidFill>
                  <a:srgbClr val="000000"/>
                </a:solidFill>
              </a:rPr>
              <a:t> preprint arXiv:2201.11903</a:t>
            </a:r>
            <a:r>
              <a:rPr lang="en-US" altLang="ko-KR" sz="2200" b="0" i="0" u="none" strike="noStrike" baseline="0" dirty="0">
                <a:solidFill>
                  <a:srgbClr val="000000"/>
                </a:solidFill>
              </a:rPr>
              <a:t>, 2022. </a:t>
            </a:r>
            <a:endParaRPr lang="en-US" altLang="ko-KR" sz="2200" dirty="0"/>
          </a:p>
          <a:p>
            <a:endParaRPr lang="en-US" altLang="ko-KR" sz="2200" spc="-100" dirty="0"/>
          </a:p>
        </p:txBody>
      </p:sp>
    </p:spTree>
    <p:extLst>
      <p:ext uri="{BB962C8B-B14F-4D97-AF65-F5344CB8AC3E}">
        <p14:creationId xmlns:p14="http://schemas.microsoft.com/office/powerpoint/2010/main" val="197399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83FB-7E15-3429-5164-F7E49094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DC10-B9E5-07A8-F1E4-E698F16C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Motivation: Challenges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ED15-3B42-D9A2-122E-C19CB44A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Late-stage Coverage</a:t>
            </a:r>
          </a:p>
          <a:p>
            <a:pPr lvl="1"/>
            <a:r>
              <a:rPr lang="en-US" altLang="ko-KR" sz="2200" dirty="0"/>
              <a:t>Conventional schemes applied only after simulations</a:t>
            </a:r>
          </a:p>
          <a:p>
            <a:pPr lvl="1"/>
            <a:r>
              <a:rPr lang="en-US" altLang="ko-KR" sz="2200" dirty="0"/>
              <a:t>Limits coverage to latest stages of verification</a:t>
            </a:r>
          </a:p>
          <a:p>
            <a:pPr lvl="1"/>
            <a:r>
              <a:rPr lang="en-US" altLang="ko-KR" sz="2200" dirty="0"/>
              <a:t>Risks undetected logic/functional flaws, the leading cause of ASIC </a:t>
            </a:r>
            <a:r>
              <a:rPr lang="en-US" altLang="ko-KR" sz="2200" dirty="0" err="1"/>
              <a:t>respins</a:t>
            </a:r>
            <a:r>
              <a:rPr lang="en-US" altLang="ko-KR" sz="2200" dirty="0"/>
              <a:t>.</a:t>
            </a:r>
          </a:p>
          <a:p>
            <a:pPr lvl="1"/>
            <a:endParaRPr lang="en-US" altLang="ko-KR" sz="2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9D32BF-84FC-32EE-881C-DF1C4AB5B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079" t="90312" r="209" b="-313"/>
          <a:stretch/>
        </p:blipFill>
        <p:spPr>
          <a:xfrm>
            <a:off x="8834899" y="5011646"/>
            <a:ext cx="868680" cy="34877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648E95D-088B-DD49-1B2D-C8321726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45"/>
          <a:stretch/>
        </p:blipFill>
        <p:spPr>
          <a:xfrm>
            <a:off x="3357100" y="2987663"/>
            <a:ext cx="5477799" cy="274387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FF9C1E8-BE73-9365-7C63-DE116036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6" t="90312" r="60483" b="441"/>
          <a:stretch/>
        </p:blipFill>
        <p:spPr>
          <a:xfrm>
            <a:off x="8834899" y="5395026"/>
            <a:ext cx="2647951" cy="3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921C1-C5F5-17AB-9971-061E4C57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B5E0-48C3-AFDF-5B97-A3AA20DE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Motivation: Challenges (2)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D05A-ED7B-4F61-DC59-44BBEA6B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Omission Risks</a:t>
            </a:r>
          </a:p>
          <a:p>
            <a:pPr lvl="1"/>
            <a:r>
              <a:rPr lang="en-US" altLang="ko-KR" sz="2200" dirty="0"/>
              <a:t>CT omission -&gt; Late-stage flaws &amp; high resource costs. </a:t>
            </a:r>
          </a:p>
          <a:p>
            <a:pPr lvl="1"/>
            <a:r>
              <a:rPr lang="en-US" altLang="ko-KR" sz="2200" dirty="0"/>
              <a:t>Manual verification</a:t>
            </a:r>
            <a:r>
              <a:rPr lang="ko-KR" altLang="en-US" sz="2200" dirty="0"/>
              <a:t> </a:t>
            </a:r>
            <a:r>
              <a:rPr lang="en-US" altLang="ko-KR" sz="2200" dirty="0"/>
              <a:t>plan</a:t>
            </a:r>
            <a:r>
              <a:rPr lang="ko-KR" altLang="en-US" sz="2200" dirty="0"/>
              <a:t> </a:t>
            </a:r>
            <a:r>
              <a:rPr lang="en-US" altLang="ko-KR" sz="2200" dirty="0"/>
              <a:t>review</a:t>
            </a:r>
            <a:r>
              <a:rPr lang="ko-KR" altLang="en-US" sz="2200" dirty="0"/>
              <a:t> </a:t>
            </a:r>
            <a:r>
              <a:rPr lang="en-US" altLang="ko-KR" sz="2200" dirty="0"/>
              <a:t>increases TAT</a:t>
            </a:r>
          </a:p>
          <a:p>
            <a:pPr lvl="1"/>
            <a:endParaRPr lang="en-US" altLang="ko-KR" sz="2200" dirty="0"/>
          </a:p>
          <a:p>
            <a:r>
              <a:rPr lang="en-US" altLang="ko-KR" sz="2600" b="1" dirty="0"/>
              <a:t>High Complexity of Implementing Coverage in SoC</a:t>
            </a:r>
          </a:p>
          <a:p>
            <a:pPr lvl="1"/>
            <a:r>
              <a:rPr lang="en-US" altLang="ko-KR" sz="2200" dirty="0"/>
              <a:t>Numerous and diverse SoC function scenarios</a:t>
            </a:r>
          </a:p>
          <a:p>
            <a:pPr lvl="1"/>
            <a:r>
              <a:rPr lang="en-US" altLang="ko-KR" sz="2200" dirty="0"/>
              <a:t>Coverage limitations: Certain SoC features are not effectively measurable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80342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Common Task Coverage (CTC) Methodology</a:t>
            </a:r>
          </a:p>
          <a:p>
            <a:pPr lvl="1"/>
            <a:r>
              <a:rPr lang="en-US" altLang="ko-KR" sz="2200" dirty="0"/>
              <a:t>Measure coverage of CTs</a:t>
            </a:r>
          </a:p>
          <a:p>
            <a:pPr lvl="1"/>
            <a:r>
              <a:rPr lang="en-US" altLang="ko-KR" sz="2200" b="1" dirty="0"/>
              <a:t>Enable early-stage</a:t>
            </a:r>
            <a:r>
              <a:rPr lang="en-US" altLang="ko-KR" sz="2200" dirty="0"/>
              <a:t> quantitative coverage measurement for </a:t>
            </a:r>
            <a:r>
              <a:rPr lang="en-US" altLang="ko-KR" sz="2200" b="1" dirty="0"/>
              <a:t>verification plan and UVM TB</a:t>
            </a:r>
          </a:p>
          <a:p>
            <a:pPr lvl="1"/>
            <a:r>
              <a:rPr lang="en-US" altLang="ko-KR" sz="2200" b="1" dirty="0"/>
              <a:t>Reduce TAT &amp; enhance DV quality</a:t>
            </a:r>
            <a:r>
              <a:rPr lang="en-US" altLang="ko-KR" sz="2200" dirty="0"/>
              <a:t> by identifying coverage gaps early.</a:t>
            </a:r>
          </a:p>
          <a:p>
            <a:pPr lvl="1"/>
            <a:endParaRPr lang="en-US" altLang="ko-KR" sz="22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EC70B84-DDE2-43AE-BC10-C17548D3B06D}"/>
              </a:ext>
            </a:extLst>
          </p:cNvPr>
          <p:cNvGrpSpPr/>
          <p:nvPr/>
        </p:nvGrpSpPr>
        <p:grpSpPr>
          <a:xfrm>
            <a:off x="1773471" y="3261667"/>
            <a:ext cx="8566238" cy="2159963"/>
            <a:chOff x="387447" y="3562874"/>
            <a:chExt cx="8566238" cy="215996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F6BAF26-F904-495C-A664-33A458A90214}"/>
                </a:ext>
              </a:extLst>
            </p:cNvPr>
            <p:cNvSpPr/>
            <p:nvPr/>
          </p:nvSpPr>
          <p:spPr>
            <a:xfrm>
              <a:off x="2222157" y="4575130"/>
              <a:ext cx="4968052" cy="1147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A76D8A5-D415-4B92-BDAA-7BEFC0C42433}"/>
                </a:ext>
              </a:extLst>
            </p:cNvPr>
            <p:cNvGrpSpPr/>
            <p:nvPr/>
          </p:nvGrpSpPr>
          <p:grpSpPr>
            <a:xfrm>
              <a:off x="387447" y="3562874"/>
              <a:ext cx="8566238" cy="2159963"/>
              <a:chOff x="264153" y="4269758"/>
              <a:chExt cx="8566238" cy="2159963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80C362BC-0F4E-4A37-AA2B-2AF9F5B2F353}"/>
                  </a:ext>
                </a:extLst>
              </p:cNvPr>
              <p:cNvGrpSpPr/>
              <p:nvPr/>
            </p:nvGrpSpPr>
            <p:grpSpPr>
              <a:xfrm>
                <a:off x="264153" y="4269758"/>
                <a:ext cx="8566238" cy="1893628"/>
                <a:chOff x="264153" y="4269758"/>
                <a:chExt cx="8566238" cy="1893628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A1174F9D-1B9E-4B1A-98A3-BA0B86FF4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4312" y="4473748"/>
                  <a:ext cx="4469" cy="14927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87B576F2-F72B-41DA-934B-9D61EC2D3A65}"/>
                    </a:ext>
                  </a:extLst>
                </p:cNvPr>
                <p:cNvGrpSpPr/>
                <p:nvPr/>
              </p:nvGrpSpPr>
              <p:grpSpPr>
                <a:xfrm>
                  <a:off x="264153" y="4269758"/>
                  <a:ext cx="8566238" cy="1006511"/>
                  <a:chOff x="10153" y="4777758"/>
                  <a:chExt cx="8566238" cy="1006511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493E51D-8536-4C4C-91CD-1EA9FC026941}"/>
                      </a:ext>
                    </a:extLst>
                  </p:cNvPr>
                  <p:cNvSpPr txBox="1"/>
                  <p:nvPr/>
                </p:nvSpPr>
                <p:spPr>
                  <a:xfrm>
                    <a:off x="7188515" y="5230271"/>
                    <a:ext cx="1387875" cy="46166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800" dirty="0"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Conventional coverage</a:t>
                    </a:r>
                  </a:p>
                  <a:p>
                    <a:r>
                      <a:rPr lang="en-US" altLang="ko-KR" sz="800" dirty="0"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 Function coverage </a:t>
                    </a:r>
                  </a:p>
                  <a:p>
                    <a:r>
                      <a:rPr lang="en-US" altLang="ko-KR" sz="800" dirty="0"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 Code coverage</a:t>
                    </a:r>
                    <a:endParaRPr lang="en-US" altLang="ko-KR" sz="800" dirty="0"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" name="그룹 16">
                    <a:extLst>
                      <a:ext uri="{FF2B5EF4-FFF2-40B4-BE49-F238E27FC236}">
                        <a16:creationId xmlns:a16="http://schemas.microsoft.com/office/drawing/2014/main" id="{42956EFB-62F7-4745-B37C-6FFAFBB0B5B1}"/>
                      </a:ext>
                    </a:extLst>
                  </p:cNvPr>
                  <p:cNvGrpSpPr/>
                  <p:nvPr/>
                </p:nvGrpSpPr>
                <p:grpSpPr>
                  <a:xfrm>
                    <a:off x="10153" y="4777758"/>
                    <a:ext cx="8566238" cy="1006511"/>
                    <a:chOff x="10153" y="4777758"/>
                    <a:chExt cx="8566238" cy="1006511"/>
                  </a:xfrm>
                </p:grpSpPr>
                <p:sp>
                  <p:nvSpPr>
                    <p:cNvPr id="18" name="오른쪽 화살표 45">
                      <a:extLst>
                        <a:ext uri="{FF2B5EF4-FFF2-40B4-BE49-F238E27FC236}">
                          <a16:creationId xmlns:a16="http://schemas.microsoft.com/office/drawing/2014/main" id="{AF78BD83-243E-4496-BE8D-E9B1F3A76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408" y="4896428"/>
                      <a:ext cx="236268" cy="157467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9" name="그룹 18">
                      <a:extLst>
                        <a:ext uri="{FF2B5EF4-FFF2-40B4-BE49-F238E27FC236}">
                          <a16:creationId xmlns:a16="http://schemas.microsoft.com/office/drawing/2014/main" id="{E368C88D-1121-44F1-8DB6-88780AB7A5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53" y="4777758"/>
                      <a:ext cx="6519838" cy="1006511"/>
                      <a:chOff x="14475" y="4782866"/>
                      <a:chExt cx="6519838" cy="1006511"/>
                    </a:xfrm>
                  </p:grpSpPr>
                  <p:sp>
                    <p:nvSpPr>
                      <p:cNvPr id="24" name="직사각형 23">
                        <a:extLst>
                          <a:ext uri="{FF2B5EF4-FFF2-40B4-BE49-F238E27FC236}">
                            <a16:creationId xmlns:a16="http://schemas.microsoft.com/office/drawing/2014/main" id="{61D033B9-E694-49B0-9157-7FEB83E9B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61" y="4782866"/>
                        <a:ext cx="1387876" cy="41005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000" b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a:t>Design specification</a:t>
                        </a:r>
                      </a:p>
                      <a:p>
                        <a:pPr algn="ctr"/>
                        <a:r>
                          <a:rPr lang="en-US" altLang="ko-KR" sz="1000" b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a:t>review</a:t>
                        </a:r>
                        <a:endParaRPr lang="ko-KR" altLang="en-US" sz="10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5" name="그룹 24">
                        <a:extLst>
                          <a:ext uri="{FF2B5EF4-FFF2-40B4-BE49-F238E27FC236}">
                            <a16:creationId xmlns:a16="http://schemas.microsoft.com/office/drawing/2014/main" id="{90714519-5DFE-4305-9BE2-0B64B0FC64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475" y="4912607"/>
                        <a:ext cx="6519838" cy="876770"/>
                        <a:chOff x="399724" y="975495"/>
                        <a:chExt cx="6184358" cy="876770"/>
                      </a:xfrm>
                    </p:grpSpPr>
                    <p:sp>
                      <p:nvSpPr>
                        <p:cNvPr id="26" name="오른쪽 화살표 35">
                          <a:extLst>
                            <a:ext uri="{FF2B5EF4-FFF2-40B4-BE49-F238E27FC236}">
                              <a16:creationId xmlns:a16="http://schemas.microsoft.com/office/drawing/2014/main" id="{7BA4CF41-E0DE-4335-8B6F-C872941C11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4147" y="975495"/>
                          <a:ext cx="236268" cy="157467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/>
                        </a:p>
                      </p:txBody>
                    </p:sp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A5DF0535-EBF1-4B04-9330-34294B1735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12768" y="1298267"/>
                          <a:ext cx="2771314" cy="553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Test bench set up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Test &amp; sequence development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Simulations</a:t>
                          </a:r>
                        </a:p>
                      </p:txBody>
                    </p:sp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D9088E6B-DC83-4020-BAC2-C27B51E057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9724" y="1280283"/>
                          <a:ext cx="1672406" cy="553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Specifications to be reviewed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* HDD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** SOR</a:t>
                          </a:r>
                        </a:p>
                      </p:txBody>
                    </p:sp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527473AA-9183-4B41-A88C-D7EEE617C9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40032" y="1280283"/>
                          <a:ext cx="1665544" cy="553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Scenarios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Features to be verified</a:t>
                          </a:r>
                        </a:p>
                        <a:p>
                          <a:pPr marL="171450" indent="-1714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altLang="ko-KR" sz="1000" dirty="0">
                              <a:cs typeface="Times New Roman" panose="02020603050405020304" pitchFamily="18" charset="0"/>
                            </a:rPr>
                            <a:t>Priorities</a:t>
                          </a:r>
                        </a:p>
                      </p:txBody>
                    </p:sp>
                  </p:grpSp>
                </p:grpSp>
                <p:sp>
                  <p:nvSpPr>
                    <p:cNvPr id="20" name="직사각형 19">
                      <a:extLst>
                        <a:ext uri="{FF2B5EF4-FFF2-40B4-BE49-F238E27FC236}">
                          <a16:creationId xmlns:a16="http://schemas.microsoft.com/office/drawing/2014/main" id="{48A2063E-4AFF-41C6-893D-693B25328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866" y="4783465"/>
                      <a:ext cx="1387876" cy="41005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spc="-1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Verification plan</a:t>
                      </a:r>
                    </a:p>
                    <a:p>
                      <a:pPr algn="ctr"/>
                      <a:r>
                        <a:rPr lang="en-US" altLang="ko-KR" sz="1000" b="1" spc="-1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development &amp; review</a:t>
                      </a:r>
                      <a:endParaRPr lang="ko-KR" altLang="en-US" sz="1000" b="1" spc="-1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" name="직사각형 20">
                      <a:extLst>
                        <a:ext uri="{FF2B5EF4-FFF2-40B4-BE49-F238E27FC236}">
                          <a16:creationId xmlns:a16="http://schemas.microsoft.com/office/drawing/2014/main" id="{E40C6E84-5CDA-4094-A256-7F32A9A6D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8342" y="4777758"/>
                      <a:ext cx="3204573" cy="41005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Simulation-based verification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(Implemented by UVM)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오른쪽 화살표 48">
                      <a:extLst>
                        <a:ext uri="{FF2B5EF4-FFF2-40B4-BE49-F238E27FC236}">
                          <a16:creationId xmlns:a16="http://schemas.microsoft.com/office/drawing/2014/main" id="{2B15B074-9E5D-4E90-83E5-540485039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7757" y="4885698"/>
                      <a:ext cx="236268" cy="157467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3" name="직사각형 22">
                      <a:extLst>
                        <a:ext uri="{FF2B5EF4-FFF2-40B4-BE49-F238E27FC236}">
                          <a16:creationId xmlns:a16="http://schemas.microsoft.com/office/drawing/2014/main" id="{E090AE59-94E5-48DD-BE40-FF518D1FA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8515" y="4782401"/>
                      <a:ext cx="1387876" cy="41005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Coverage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closure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id="{BB3C95DB-082F-4445-A318-9AF649844A2F}"/>
                    </a:ext>
                  </a:extLst>
                </p:cNvPr>
                <p:cNvCxnSpPr/>
                <p:nvPr/>
              </p:nvCxnSpPr>
              <p:spPr>
                <a:xfrm>
                  <a:off x="7066915" y="4679810"/>
                  <a:ext cx="0" cy="145024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3200CEB3-BC8E-40B0-80DA-5D158DE0F494}"/>
                    </a:ext>
                  </a:extLst>
                </p:cNvPr>
                <p:cNvCxnSpPr>
                  <a:endCxn id="14" idx="1"/>
                </p:cNvCxnSpPr>
                <p:nvPr/>
              </p:nvCxnSpPr>
              <p:spPr>
                <a:xfrm flipH="1">
                  <a:off x="2098864" y="4516209"/>
                  <a:ext cx="4" cy="10131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오른쪽 화살표 64">
                  <a:extLst>
                    <a:ext uri="{FF2B5EF4-FFF2-40B4-BE49-F238E27FC236}">
                      <a16:creationId xmlns:a16="http://schemas.microsoft.com/office/drawing/2014/main" id="{966F91EC-AFE1-4D5E-ABB9-90BF707F936A}"/>
                    </a:ext>
                  </a:extLst>
                </p:cNvPr>
                <p:cNvSpPr/>
                <p:nvPr/>
              </p:nvSpPr>
              <p:spPr>
                <a:xfrm>
                  <a:off x="2098864" y="5328415"/>
                  <a:ext cx="4968051" cy="401909"/>
                </a:xfrm>
                <a:prstGeom prst="rightArrow">
                  <a:avLst>
                    <a:gd name="adj1" fmla="val 47182"/>
                    <a:gd name="adj2" fmla="val 5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Verification plan coverage</a:t>
                  </a:r>
                  <a:endParaRPr lang="ko-KR" altLang="en-US" sz="1000" b="1" dirty="0">
                    <a:solidFill>
                      <a:srgbClr val="0000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오른쪽 화살표 65">
                  <a:extLst>
                    <a:ext uri="{FF2B5EF4-FFF2-40B4-BE49-F238E27FC236}">
                      <a16:creationId xmlns:a16="http://schemas.microsoft.com/office/drawing/2014/main" id="{E8176895-595F-4F0E-8215-5152E523BA5C}"/>
                    </a:ext>
                  </a:extLst>
                </p:cNvPr>
                <p:cNvSpPr/>
                <p:nvPr/>
              </p:nvSpPr>
              <p:spPr>
                <a:xfrm>
                  <a:off x="3862342" y="5769526"/>
                  <a:ext cx="3204573" cy="393860"/>
                </a:xfrm>
                <a:prstGeom prst="rightArrow">
                  <a:avLst>
                    <a:gd name="adj1" fmla="val 47182"/>
                    <a:gd name="adj2" fmla="val 5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UVM TB coverage by LLM</a:t>
                  </a:r>
                  <a:endParaRPr lang="ko-KR" altLang="en-US" sz="1000" b="1" dirty="0">
                    <a:solidFill>
                      <a:srgbClr val="0000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5708AC-24A9-48F1-A28F-B455B53E3F09}"/>
                  </a:ext>
                </a:extLst>
              </p:cNvPr>
              <p:cNvSpPr txBox="1"/>
              <p:nvPr/>
            </p:nvSpPr>
            <p:spPr>
              <a:xfrm>
                <a:off x="3122065" y="6152722"/>
                <a:ext cx="29216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00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Common Task Coverage Methodology</a:t>
                </a:r>
                <a:endParaRPr lang="en-US" altLang="ko-KR" sz="1200" b="1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0D58D47-F5D2-43C6-8260-BAC2C1DD4AB0}"/>
              </a:ext>
            </a:extLst>
          </p:cNvPr>
          <p:cNvSpPr txBox="1"/>
          <p:nvPr/>
        </p:nvSpPr>
        <p:spPr>
          <a:xfrm>
            <a:off x="9493889" y="5031695"/>
            <a:ext cx="269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dirty="0">
                <a:cs typeface="Times New Roman" panose="02020603050405020304" pitchFamily="18" charset="0"/>
              </a:rPr>
              <a:t>* HDD: Hardware Description Document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dirty="0">
                <a:cs typeface="Times New Roman" panose="02020603050405020304" pitchFamily="18" charset="0"/>
              </a:rPr>
              <a:t>** SOR: Statement Of Request</a:t>
            </a:r>
          </a:p>
        </p:txBody>
      </p:sp>
    </p:spTree>
    <p:extLst>
      <p:ext uri="{BB962C8B-B14F-4D97-AF65-F5344CB8AC3E}">
        <p14:creationId xmlns:p14="http://schemas.microsoft.com/office/powerpoint/2010/main" val="26353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CTs in SoC DV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Defined to </a:t>
            </a:r>
            <a:r>
              <a:rPr lang="en-US" altLang="ko-KR" sz="2600" b="1" dirty="0"/>
              <a:t>help verifying common features and IPs </a:t>
            </a:r>
            <a:r>
              <a:rPr lang="en-US" altLang="ko-KR" sz="2600" dirty="0"/>
              <a:t>in UVM TB</a:t>
            </a:r>
          </a:p>
          <a:p>
            <a:pPr lvl="1"/>
            <a:r>
              <a:rPr lang="en-US" altLang="ko-KR" sz="2200" b="1" dirty="0"/>
              <a:t>Direct function scenarios with UVM sequences and checkers</a:t>
            </a:r>
          </a:p>
          <a:p>
            <a:pPr lvl="1"/>
            <a:r>
              <a:rPr lang="en-US" altLang="ko-KR" sz="2200" dirty="0"/>
              <a:t>Fully applying constraint random verification proves challenging at the SoC level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3BB31D7-8030-4FF4-8C65-DDAD2C076806}"/>
              </a:ext>
            </a:extLst>
          </p:cNvPr>
          <p:cNvSpPr/>
          <p:nvPr/>
        </p:nvSpPr>
        <p:spPr>
          <a:xfrm>
            <a:off x="7143750" y="2584412"/>
            <a:ext cx="4629150" cy="3164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00" b="1" dirty="0">
                <a:solidFill>
                  <a:schemeClr val="tx1"/>
                </a:solidFill>
              </a:rPr>
              <a:t>[Guide for ‘SW clock gating’ common task]</a:t>
            </a: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1"/>
                </a:solidFill>
              </a:rPr>
              <a:t>Notice </a:t>
            </a:r>
            <a:r>
              <a:rPr lang="en-US" altLang="ko-KR" sz="1000" dirty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(Files to be updated, specific notice for designs)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b="1" dirty="0">
                <a:solidFill>
                  <a:schemeClr val="tx1"/>
                </a:solidFill>
              </a:rPr>
              <a:t>2. Purpose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Check if SW can turn on and off the clock for the IP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Check if the proper frequency of IP can be provided for the IP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Check if the IP works after the clock gating and un-gating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b="1" dirty="0">
                <a:solidFill>
                  <a:schemeClr val="tx1"/>
                </a:solidFill>
              </a:rPr>
              <a:t>3. Test scope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All IPs in each block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b="1" dirty="0">
                <a:solidFill>
                  <a:schemeClr val="tx1"/>
                </a:solidFill>
              </a:rPr>
              <a:t>4. Design overview 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(Basic protocols for CMU, how to control the clocks for an IP)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b="1" dirty="0">
                <a:solidFill>
                  <a:schemeClr val="tx1"/>
                </a:solidFill>
              </a:rPr>
              <a:t>5. Test guide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(The sequences &amp; checkers to be called)</a:t>
            </a:r>
          </a:p>
          <a:p>
            <a:pPr marL="171450" indent="-171450">
              <a:buFontTx/>
              <a:buChar char="-"/>
            </a:pP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b="1" dirty="0">
                <a:solidFill>
                  <a:schemeClr val="tx1"/>
                </a:solidFill>
              </a:rPr>
              <a:t>6. Example</a:t>
            </a:r>
          </a:p>
          <a:p>
            <a:pPr marL="171450" indent="-171450">
              <a:buFontTx/>
              <a:buChar char="-"/>
            </a:pPr>
            <a:r>
              <a:rPr lang="en-US" altLang="ko-KR" sz="1000" dirty="0">
                <a:solidFill>
                  <a:schemeClr val="tx1"/>
                </a:solidFill>
              </a:rPr>
              <a:t>(Example codes for the CT)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B013FD51-1BF2-4BC5-9400-D8BC99EF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584411"/>
            <a:ext cx="5761990" cy="3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CTs in SoC DV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Contents included in CT guides</a:t>
            </a:r>
            <a:endParaRPr lang="en-US" altLang="ko-KR" sz="2200" dirty="0"/>
          </a:p>
        </p:txBody>
      </p:sp>
      <p:graphicFrame>
        <p:nvGraphicFramePr>
          <p:cNvPr id="6" name="표 4">
            <a:extLst>
              <a:ext uri="{FF2B5EF4-FFF2-40B4-BE49-F238E27FC236}">
                <a16:creationId xmlns:a16="http://schemas.microsoft.com/office/drawing/2014/main" id="{01472943-C207-492F-B599-86A2BAEE2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16596"/>
              </p:ext>
            </p:extLst>
          </p:nvPr>
        </p:nvGraphicFramePr>
        <p:xfrm>
          <a:off x="681990" y="1779270"/>
          <a:ext cx="10748010" cy="18580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66962">
                  <a:extLst>
                    <a:ext uri="{9D8B030D-6E8A-4147-A177-3AD203B41FA5}">
                      <a16:colId xmlns:a16="http://schemas.microsoft.com/office/drawing/2014/main" val="2971378809"/>
                    </a:ext>
                  </a:extLst>
                </a:gridCol>
                <a:gridCol w="8181048">
                  <a:extLst>
                    <a:ext uri="{9D8B030D-6E8A-4147-A177-3AD203B41FA5}">
                      <a16:colId xmlns:a16="http://schemas.microsoft.com/office/drawing/2014/main" val="3433218261"/>
                    </a:ext>
                  </a:extLst>
                </a:gridCol>
              </a:tblGrid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Sections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Contents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95997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Purpose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Defines the objective or goal of the CT in the context of DV</a:t>
                      </a:r>
                      <a:endParaRPr lang="ko-KR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77403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Scope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Specifies the range of IPs or features to be verified using the CT</a:t>
                      </a:r>
                      <a:endParaRPr lang="ko-KR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83872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Design Overview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Provides essential design details necessary to understand the context and application of the CT</a:t>
                      </a:r>
                      <a:endParaRPr lang="ko-KR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72080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Test Implementation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Outlines a detailed guide and step-by-step instructions for implementing the CT in user-defined sequences</a:t>
                      </a:r>
                      <a:endParaRPr lang="ko-KR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63423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Example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Includes ample UVM code demonstrating the implementation of the CT</a:t>
                      </a:r>
                      <a:endParaRPr lang="ko-KR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1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60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ED5E-441F-22AC-56D0-9B764BD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E3B-D296-4784-736C-801E076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2454890" cy="1325563"/>
          </a:xfrm>
        </p:spPr>
        <p:txBody>
          <a:bodyPr/>
          <a:lstStyle/>
          <a:p>
            <a:r>
              <a:rPr lang="en-US" altLang="ko-KR" b="1" dirty="0"/>
              <a:t>CTs in SoC DV (3)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8F0-3D1D-7CBE-6271-A5C308C5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970"/>
            <a:ext cx="11353800" cy="4579620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Typical examples of CTs in SoC DV</a:t>
            </a:r>
          </a:p>
          <a:p>
            <a:pPr marL="0" indent="0">
              <a:buNone/>
            </a:pPr>
            <a:endParaRPr lang="en-US" altLang="ko-KR" sz="26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24D3466D-48EF-4BD9-95A0-B28201788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99495"/>
              </p:ext>
            </p:extLst>
          </p:nvPr>
        </p:nvGraphicFramePr>
        <p:xfrm>
          <a:off x="681990" y="1779270"/>
          <a:ext cx="10828020" cy="39245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39061">
                  <a:extLst>
                    <a:ext uri="{9D8B030D-6E8A-4147-A177-3AD203B41FA5}">
                      <a16:colId xmlns:a16="http://schemas.microsoft.com/office/drawing/2014/main" val="2971378809"/>
                    </a:ext>
                  </a:extLst>
                </a:gridCol>
                <a:gridCol w="3630250">
                  <a:extLst>
                    <a:ext uri="{9D8B030D-6E8A-4147-A177-3AD203B41FA5}">
                      <a16:colId xmlns:a16="http://schemas.microsoft.com/office/drawing/2014/main" val="3433218261"/>
                    </a:ext>
                  </a:extLst>
                </a:gridCol>
                <a:gridCol w="6058709">
                  <a:extLst>
                    <a:ext uri="{9D8B030D-6E8A-4147-A177-3AD203B41FA5}">
                      <a16:colId xmlns:a16="http://schemas.microsoft.com/office/drawing/2014/main" val="2025705483"/>
                    </a:ext>
                  </a:extLst>
                </a:gridCol>
              </a:tblGrid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Feature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Sub-feature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Purpose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95997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Register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 and Write (R/W)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registers can be written and read by masters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77403"/>
                  </a:ext>
                </a:extLst>
              </a:tr>
              <a:tr h="30966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Security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Register protection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registers can be protected by the security controls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83872"/>
                  </a:ext>
                </a:extLst>
              </a:tr>
              <a:tr h="3096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Memory protection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memories can be protected by the security controls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72080"/>
                  </a:ext>
                </a:extLst>
              </a:tr>
              <a:tr h="30966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Clock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Clock gating controlled by Software (SW)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after gating the clock controlled by SW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63423"/>
                  </a:ext>
                </a:extLst>
              </a:tr>
              <a:tr h="3096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Clock gating controlled by Hardware (HW)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after gating the clock controlled by HW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17460"/>
                  </a:ext>
                </a:extLst>
              </a:tr>
              <a:tr h="3096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Dynamic Voltage and Frequency Scaling (DVFS)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during DVFS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42817"/>
                  </a:ext>
                </a:extLst>
              </a:tr>
              <a:tr h="30966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Power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Power gating controlled by SW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after gating the power controlled by SW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043304"/>
                  </a:ext>
                </a:extLst>
              </a:tr>
              <a:tr h="3096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Power gating controlled by HW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Verify whether an IP can operate after gating the power controlled by HW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375808"/>
                  </a:ext>
                </a:extLst>
              </a:tr>
              <a:tr h="3096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SoC power scenarios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after the SoC power scenarios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247048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Core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Memory Management Unit (MMU)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generate a traffic and the address can be translated by MMU or the traffic can be protected by MMU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56908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Reset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Watch Dong Timer (WDT) reset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Verify whether an IP can operate after WDT reset is asserted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94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58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1.2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9.7|6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4250</Words>
  <Application>Microsoft Office PowerPoint</Application>
  <PresentationFormat>와이드스크린</PresentationFormat>
  <Paragraphs>818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Calibri</vt:lpstr>
      <vt:lpstr>Wingdings</vt:lpstr>
      <vt:lpstr>Calibri Light</vt:lpstr>
      <vt:lpstr>Times New Roman</vt:lpstr>
      <vt:lpstr>맑은 고딕</vt:lpstr>
      <vt:lpstr>Arial</vt:lpstr>
      <vt:lpstr>Office Theme</vt:lpstr>
      <vt:lpstr>An Early Stage Coverage Measurement Methodology For Common Features of System-On-Chip Verification, Using Design Metadata And Large Language Models</vt:lpstr>
      <vt:lpstr>Introduction: SoC Design Verification (SoC DV)</vt:lpstr>
      <vt:lpstr>Introduction: Common Tasks</vt:lpstr>
      <vt:lpstr>Motivation: Challenges (1)</vt:lpstr>
      <vt:lpstr>Motivation: Challenges (2) </vt:lpstr>
      <vt:lpstr>Objectives</vt:lpstr>
      <vt:lpstr>CTs in SoC DV (1)</vt:lpstr>
      <vt:lpstr>CTs in SoC DV (2)</vt:lpstr>
      <vt:lpstr>CTs in SoC DV (3)</vt:lpstr>
      <vt:lpstr>Overview of the CTC Methodology (1)</vt:lpstr>
      <vt:lpstr>Overview of the CTC Methodology (2) </vt:lpstr>
      <vt:lpstr>Define Coverage Bins (1)</vt:lpstr>
      <vt:lpstr>Define Coverage Bins (2)</vt:lpstr>
      <vt:lpstr>Verification Plan Coverage</vt:lpstr>
      <vt:lpstr>UVM TB Coverage with LLM (1) </vt:lpstr>
      <vt:lpstr>UVM TB Coverage with LLM (2) </vt:lpstr>
      <vt:lpstr>Architecture for UVM TB Coverage with LLM (1)</vt:lpstr>
      <vt:lpstr>Architecture for UVM TB Coverage with LLM (2)</vt:lpstr>
      <vt:lpstr>Architecture for UVM TB Coverage with LLM (3)</vt:lpstr>
      <vt:lpstr>Architecture for UVM TB Coverage with LLM (4)</vt:lpstr>
      <vt:lpstr>Architecture for UVM TB Coverage with LLM (5)</vt:lpstr>
      <vt:lpstr>In-House Coverage Dashboard for Coverage Closure</vt:lpstr>
      <vt:lpstr>Result: Verification Plan Coverage</vt:lpstr>
      <vt:lpstr>Result: UVM TB Coverage (1)</vt:lpstr>
      <vt:lpstr>Result: UVM TB Coverage (2)</vt:lpstr>
      <vt:lpstr>Result: Performance evaluation of fine-tuned LLM (1) </vt:lpstr>
      <vt:lpstr>Result: Performance evaluation of fine-tuned LLM (2) </vt:lpstr>
      <vt:lpstr>Result: Evaluation of CT guide sections (1)</vt:lpstr>
      <vt:lpstr>Result: Evaluation of CT guide sections (2)</vt:lpstr>
      <vt:lpstr>Conclusion (1)</vt:lpstr>
      <vt:lpstr>Conclusion (2)</vt:lpstr>
      <vt:lpstr>Limitations &amp; Future works</vt:lpstr>
      <vt:lpstr>Q&amp;A session</vt:lpstr>
      <vt:lpstr>Reference (1)</vt:lpstr>
      <vt:lpstr>Reference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Myeongwhan Hyun</cp:lastModifiedBy>
  <cp:revision>101</cp:revision>
  <cp:lastPrinted>2025-01-30T08:35:46Z</cp:lastPrinted>
  <dcterms:created xsi:type="dcterms:W3CDTF">2021-01-27T14:15:57Z</dcterms:created>
  <dcterms:modified xsi:type="dcterms:W3CDTF">2025-02-02T00:17:52Z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