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75" d="100"/>
          <a:sy n="75" d="100"/>
        </p:scale>
        <p:origin x="81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Continuous Integration in SoC Design: </a:t>
            </a:r>
            <a:br>
              <a:rPr lang="en-US" sz="4400" dirty="0"/>
            </a:br>
            <a:r>
              <a:rPr lang="en-US" sz="4400" dirty="0"/>
              <a:t>Challenges and Solutions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Liu Wei, Li Jianjun, Yang Liangfeng, Li Liang</a:t>
            </a:r>
          </a:p>
          <a:p>
            <a:r>
              <a:rPr lang="en-US" sz="3200" dirty="0"/>
              <a:t>SDTECH Information Technology</a:t>
            </a:r>
          </a:p>
        </p:txBody>
      </p:sp>
      <p:pic>
        <p:nvPicPr>
          <p:cNvPr id="8" name="图片 7" descr="图片包含 文本&#10;&#10;描述已自动生成">
            <a:extLst>
              <a:ext uri="{FF2B5EF4-FFF2-40B4-BE49-F238E27FC236}">
                <a16:creationId xmlns:a16="http://schemas.microsoft.com/office/drawing/2014/main" id="{93B29875-9681-472B-781B-82E1829A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45" y="5977535"/>
            <a:ext cx="2263509" cy="5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99551" indent="-27853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979" dirty="0"/>
              <a:t>Continuous Integration (CI): frequent integration of code changes into a shared repository with automated builds and tests</a:t>
            </a:r>
          </a:p>
          <a:p>
            <a:pPr marL="299551" indent="-27853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979" dirty="0"/>
              <a:t>CI has gradually been applied in the hardware development field, but implementing an efficient hardware continuous integration system still faces many challenges:</a:t>
            </a:r>
          </a:p>
          <a:p>
            <a:pPr marL="888141" lvl="1" indent="-299551">
              <a:lnSpc>
                <a:spcPct val="100000"/>
              </a:lnSpc>
            </a:pP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Incompatibility of HPC environments with mature CI tools, requiring additional dedicated computing resources, CI system with poor real-time performance and increased complexity</a:t>
            </a:r>
          </a:p>
          <a:p>
            <a:pPr marL="888141" lvl="1" indent="-299551">
              <a:lnSpc>
                <a:spcPct val="100000"/>
              </a:lnSpc>
            </a:pP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integration of CI tools with Git, Requires many self-developed scripts in non-Git environments and cannot continuously follow the latest concepts and methods in the field of continuous integration, dedicated maintenance personnel</a:t>
            </a:r>
          </a:p>
          <a:p>
            <a:pPr marL="888141" lvl="1" indent="-299551">
              <a:lnSpc>
                <a:spcPct val="100000"/>
              </a:lnSpc>
            </a:pP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degradation, binary file merge conflicts, and large file management challenges when using Git for chip design code</a:t>
            </a:r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 CI System Architecture for SOC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979" dirty="0"/>
              <a:t>Key Components of the CI System for SOC:</a:t>
            </a:r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289041" indent="-28904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979" dirty="0"/>
          </a:p>
          <a:p>
            <a:pPr marL="882884" lvl="2" indent="-289041">
              <a:lnSpc>
                <a:spcPct val="100000"/>
              </a:lnSpc>
            </a:pPr>
            <a:r>
              <a:rPr lang="en-US" altLang="zh-CN" sz="2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 Control System</a:t>
            </a: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Stores chip design code, verification test cases, and configuration files, with Webhook trigger (e.g., GitLab, Bitbucket)</a:t>
            </a:r>
          </a:p>
          <a:p>
            <a:pPr marL="882884" lvl="2" indent="-289041">
              <a:lnSpc>
                <a:spcPct val="100000"/>
              </a:lnSpc>
            </a:pPr>
            <a:r>
              <a:rPr lang="en-US" altLang="zh-CN" sz="2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 Platform</a:t>
            </a: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Provides pipeline scripts for executing tests, and monitors task status (e.g., GitLab CI, Jenkins)</a:t>
            </a:r>
          </a:p>
          <a:p>
            <a:pPr marL="882884" lvl="2" indent="-289041">
              <a:lnSpc>
                <a:spcPct val="100000"/>
              </a:lnSpc>
            </a:pPr>
            <a:r>
              <a:rPr lang="en-US" altLang="zh-CN" sz="2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 Scheduling System</a:t>
            </a: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Manages and distributes parallel jobs to HPC (e.g., </a:t>
            </a:r>
            <a:r>
              <a:rPr lang="en-US" altLang="zh-CN" sz="297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Slurm</a:t>
            </a: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LSF)</a:t>
            </a:r>
          </a:p>
          <a:p>
            <a:pPr marL="882884" lvl="2" indent="-289041">
              <a:lnSpc>
                <a:spcPct val="100000"/>
              </a:lnSpc>
            </a:pPr>
            <a:r>
              <a:rPr lang="en-US" altLang="zh-CN" sz="2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Command Adapter</a:t>
            </a:r>
            <a:r>
              <a:rPr lang="en-US" altLang="zh-CN" sz="2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Connects the CI system to the job scheduling system, translating CI platform commands to HPC commands (e.g., Jacamar CI)</a:t>
            </a:r>
            <a:endParaRPr lang="en-US" altLang="zh-CN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BC893F68-D325-D427-D4E1-D86645E90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24" y="1468876"/>
            <a:ext cx="4325981" cy="20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29" descr="图示&#10;&#10;描述已自动生成">
            <a:extLst>
              <a:ext uri="{FF2B5EF4-FFF2-40B4-BE49-F238E27FC236}">
                <a16:creationId xmlns:a16="http://schemas.microsoft.com/office/drawing/2014/main" id="{34D36496-D3C0-D039-6A7C-2EA7A4D9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7" y="2548647"/>
            <a:ext cx="8618705" cy="4309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CI Process to Ensure Main Branch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9551" indent="-27853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Main objective: CI Process to Ensure Main Branch is Always Available</a:t>
            </a:r>
          </a:p>
          <a:p>
            <a:pPr marL="299551" indent="-27853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5" algn="l"/>
              </a:tabLst>
            </a:pPr>
            <a:r>
              <a:rPr lang="en-US" altLang="zh-CN" sz="2000" dirty="0"/>
              <a:t> Strategy: automatically run a set of tests, only merging into the main line if all tests pass.</a:t>
            </a:r>
          </a:p>
          <a:p>
            <a:pPr marL="299551" indent="-27853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5" algn="l"/>
              </a:tabLst>
            </a:pPr>
            <a:r>
              <a:rPr lang="en-US" altLang="zh-CN" sz="2000" dirty="0"/>
              <a:t>CI tests cover multiple build and simulations at IP, subsystem, and SoC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F38D-D1B5-11D7-D65F-883FC270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3EBF-EEA0-1EDE-E73A-C1FCB213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Implementation of the CI System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F238412-A38E-2DE3-63F5-7A6F50A6F3E1}"/>
              </a:ext>
            </a:extLst>
          </p:cNvPr>
          <p:cNvSpPr txBox="1">
            <a:spLocks/>
          </p:cNvSpPr>
          <p:nvPr/>
        </p:nvSpPr>
        <p:spPr>
          <a:xfrm>
            <a:off x="280573" y="1330001"/>
            <a:ext cx="5784947" cy="2479999"/>
          </a:xfrm>
          <a:prstGeom prst="rect">
            <a:avLst/>
          </a:prstGeom>
        </p:spPr>
        <p:txBody>
          <a:bodyPr vert="horz" lIns="302701" tIns="151350" rIns="302701" bIns="15135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GitLab as the Git server, GitLab CI as the CI platform, and Jacamar CI as the adapter</a:t>
            </a:r>
          </a:p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GitLab Runner clones code, Jacamar CI submits jobs to HPC</a:t>
            </a:r>
          </a:p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Test results are returned to the GitLab page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68C070-3014-1717-F90B-065FCD34732F}"/>
              </a:ext>
            </a:extLst>
          </p:cNvPr>
          <p:cNvSpPr txBox="1">
            <a:spLocks/>
          </p:cNvSpPr>
          <p:nvPr/>
        </p:nvSpPr>
        <p:spPr>
          <a:xfrm>
            <a:off x="6035041" y="1381760"/>
            <a:ext cx="5994400" cy="2072640"/>
          </a:xfrm>
          <a:prstGeom prst="rect">
            <a:avLst/>
          </a:prstGeom>
        </p:spPr>
        <p:txBody>
          <a:bodyPr vert="horz" lIns="302701" tIns="151350" rIns="302701" bIns="15135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Enhanced  existing regression scripts commonly used in chip design and verification for CI</a:t>
            </a:r>
          </a:p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 GitLab CI's parent-child pipeline mechanism</a:t>
            </a:r>
          </a:p>
          <a:p>
            <a:pPr marL="299551" indent="-29955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timed script executed for deleting old code and logs</a:t>
            </a:r>
          </a:p>
        </p:txBody>
      </p:sp>
      <p:pic>
        <p:nvPicPr>
          <p:cNvPr id="8" name="图片 7" descr="图示, 示意图&#10;&#10;描述已自动生成">
            <a:extLst>
              <a:ext uri="{FF2B5EF4-FFF2-40B4-BE49-F238E27FC236}">
                <a16:creationId xmlns:a16="http://schemas.microsoft.com/office/drawing/2014/main" id="{1FC14FBD-330B-F67C-1B63-22893EC1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3584259"/>
            <a:ext cx="5024813" cy="3273741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3A3DDD8E-DE29-F218-A2E6-DC262931F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78" y="3263892"/>
            <a:ext cx="4756741" cy="359410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1F85D40-24C6-72CB-E064-EA41D800178A}"/>
              </a:ext>
            </a:extLst>
          </p:cNvPr>
          <p:cNvCxnSpPr/>
          <p:nvPr/>
        </p:nvCxnSpPr>
        <p:spPr>
          <a:xfrm>
            <a:off x="5943600" y="1391920"/>
            <a:ext cx="0" cy="546608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1BF4-E35F-C980-10F7-FBD6175B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5816-646F-4624-5D01-E2F8EF2E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Git Challenges in SoC Projects and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DA6A-EE6A-4CFA-1FF2-794E21908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Git requires the use of local hard drives, while the chip design industry extensively uses network drives for storage. Therefore, adjustments to the IT infrastructure are needed.</a:t>
            </a:r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Use git scalar and sparse checkout to optimize performance. Need Git version 2.38 or later.</a:t>
            </a:r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Use Git LFS to manage large files.</a:t>
            </a:r>
          </a:p>
          <a:p>
            <a:pPr marL="299551" indent="-2995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Use LFS locking to resolve binary file conflicts</a:t>
            </a:r>
          </a:p>
          <a:p>
            <a:endParaRPr lang="en-US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FB8D0200-FC3D-55F9-BA4B-499F7812B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20" y="2711909"/>
            <a:ext cx="3887831" cy="16308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05A534-2F7B-19A4-3844-57CA9AC8F287}"/>
              </a:ext>
            </a:extLst>
          </p:cNvPr>
          <p:cNvSpPr txBox="1"/>
          <p:nvPr/>
        </p:nvSpPr>
        <p:spPr>
          <a:xfrm>
            <a:off x="738598" y="2806322"/>
            <a:ext cx="6255590" cy="473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8589" indent="-283784">
              <a:spcBef>
                <a:spcPts val="1655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Git server, CI runner and the user work server, have their own local storage for storing Git repositories locally. </a:t>
            </a:r>
          </a:p>
          <a:p>
            <a:pPr marL="588589" indent="-283784">
              <a:spcBef>
                <a:spcPts val="1655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local storage of the CI runner and user work server needs to be shared to form the shared file system of the server cluster</a:t>
            </a:r>
          </a:p>
          <a:p>
            <a:endParaRPr lang="zh-CN" altLang="en-US" sz="19727" dirty="0"/>
          </a:p>
        </p:txBody>
      </p:sp>
    </p:spTree>
    <p:extLst>
      <p:ext uri="{BB962C8B-B14F-4D97-AF65-F5344CB8AC3E}">
        <p14:creationId xmlns:p14="http://schemas.microsoft.com/office/powerpoint/2010/main" val="10868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4F90-8099-C148-E00B-51A2C5DD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BF1A-1E89-A421-D739-1E0CD0AD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1E285B"/>
                </a:solidFill>
              </a:rPr>
              <a:t>Result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A7C5-A457-3076-0B82-8C1850F6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99551" indent="-29955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ea typeface="等线" panose="02010600030101010101" pitchFamily="2" charset="-122"/>
              </a:rPr>
              <a:t>Implementation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t> in a real project:</a:t>
            </a:r>
          </a:p>
          <a:p>
            <a:pPr marL="588589" indent="-29955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/>
              <a:t>6Gb repository 41 developers</a:t>
            </a:r>
          </a:p>
          <a:p>
            <a:pPr marL="588589" indent="-29955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/>
              <a:t>performed 3,303 merges</a:t>
            </a:r>
          </a:p>
          <a:p>
            <a:pPr marL="588589" indent="-29955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/>
              <a:t>triggering 8,213 pipelines</a:t>
            </a:r>
          </a:p>
          <a:p>
            <a:pPr marL="588589" indent="-29955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/>
              <a:t>with 6,743 successful completions and 1,344 failures.</a:t>
            </a:r>
          </a:p>
          <a:p>
            <a:pPr marL="289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2800" dirty="0">
                <a:solidFill>
                  <a:srgbClr val="00B050"/>
                </a:solidFill>
              </a:rPr>
              <a:t>the 1,344 early-caught failures represented over 3,360 hours of saved engineering time.</a:t>
            </a:r>
          </a:p>
          <a:p>
            <a:pPr marL="299551" indent="-299551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Conclusion:</a:t>
            </a:r>
          </a:p>
          <a:p>
            <a:pPr marL="567568" indent="-26802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The current Git can already meet the SOC design verification requirements. </a:t>
            </a:r>
          </a:p>
          <a:p>
            <a:pPr marL="567568" indent="-26802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CI tools based on Git ,Only minimal effort is required</a:t>
            </a:r>
            <a:endParaRPr lang="en-US" dirty="0"/>
          </a:p>
        </p:txBody>
      </p:sp>
      <p:pic>
        <p:nvPicPr>
          <p:cNvPr id="4" name="图片 3" descr="图表, 折线图&#10;&#10;描述已自动生成">
            <a:extLst>
              <a:ext uri="{FF2B5EF4-FFF2-40B4-BE49-F238E27FC236}">
                <a16:creationId xmlns:a16="http://schemas.microsoft.com/office/drawing/2014/main" id="{3E9A2B4E-FBF9-1238-7E09-E2B0690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673815"/>
            <a:ext cx="6195060" cy="18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576</Words>
  <Application>Microsoft Office PowerPoint</Application>
  <PresentationFormat>宽屏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Office Theme</vt:lpstr>
      <vt:lpstr>Continuous Integration in SoC Design:  Challenges and Solutions</vt:lpstr>
      <vt:lpstr>INTRODUCTION</vt:lpstr>
      <vt:lpstr> CI System Architecture for SOC design</vt:lpstr>
      <vt:lpstr>CI Process to Ensure Main Branch Availability</vt:lpstr>
      <vt:lpstr>Implementation of the CI System</vt:lpstr>
      <vt:lpstr>Git Challenges in SoC Projects and Resolutions</vt:lpstr>
      <vt:lpstr>Result and 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伟 刘</cp:lastModifiedBy>
  <cp:revision>10</cp:revision>
  <dcterms:created xsi:type="dcterms:W3CDTF">2021-01-27T14:15:57Z</dcterms:created>
  <dcterms:modified xsi:type="dcterms:W3CDTF">2025-02-02T07:50:50Z</dcterms:modified>
</cp:coreProperties>
</file>