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1124" y="5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2AB6CCF-0026-5103-946D-DB254B04B0FA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67155039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91079772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6197189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FA0C96B-15FF-7775-C140-193BE1C31720}" type="slidenum">
              <a:rPr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2873923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14186842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86219553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AA86785-D347-8721-EC9F-27B606B37148}" type="slidenum">
              <a:rPr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9923545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80083397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7349188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0D43960-4147-AF84-CA37-2CF17C89CF07}" type="slidenum">
              <a:rPr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6266684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06717442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26705925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6542E6D-9462-E104-F2A9-5F230B87F0E7}" type="slidenum">
              <a:rPr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12904203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4144509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836145391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8FC3920-9A5A-A067-7D53-12202B19F8A0}" type="slidenum">
              <a:rPr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28633640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02604760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94832225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B01E5EF-CB36-E599-4CE7-C36010F85A9A}" type="slidenum">
              <a:rPr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41514191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03624314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8315603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E5CAECC-E7FD-30C2-F86A-A48615259FCD}" type="slidenum">
              <a:rPr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7531159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60070497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9612684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2590EF4-5763-B30D-3B5D-A87CCE2D6FFA}" type="slidenum">
              <a:rPr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14309539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96103846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21032805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790FD1C-E244-9C6F-E87C-E9CA7111F932}" type="slidenum">
              <a:rPr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99104166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82138777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3387091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3894083-F36D-B992-FFB7-71224899903A}" type="slidenum">
              <a:rPr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91E975E-AC3A-951F-A8CC-BB75C4B8A36C}" type="slidenum">
              <a:rPr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3C2A1A3-E1F6-AE2C-5522-294832F41448}" type="slidenum">
              <a:rPr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24CB85C-D334-AA5F-800D-0DE589E67FC7}" type="slidenum">
              <a:rPr/>
              <a:t>21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272CD22-920A-2D49-AE80-F01A54E5FAB8}" type="slidenum">
              <a:rPr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60F9E4E-5D1A-DF33-BC09-CF388EEBF1E5}" type="slidenum">
              <a:rPr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4EB28BB-4D5C-CD01-F33B-C2ACAC029FBC}" type="slidenum">
              <a:rPr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5217BF-AE9C-C391-D5BC-CD5E9D58BEA6}" type="slidenum">
              <a:rPr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443B28F-02D2-B512-B05A-854C05293FA7}" type="slidenum">
              <a:rPr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6DC2DB2-36AA-0CC9-F8A8-9947A04DE3CD}" type="slidenum">
              <a:rPr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40EA209-3F17-A4A7-5B41-B90C08359C8E}" type="slidenum">
              <a:rPr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yellow rectangle with a yellow border&#10;&#10;Description automatically generated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524000" y="2256219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4735894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/>
          </a:p>
        </p:txBody>
      </p:sp>
      <p:pic>
        <p:nvPicPr>
          <p:cNvPr id="12" name="Picture 11" descr="A picture containing text, clipart&#10;&#10;Description automatically generated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0570343" y="5765899"/>
            <a:ext cx="1139905" cy="637709"/>
          </a:xfrm>
          <a:prstGeom prst="rect">
            <a:avLst/>
          </a:prstGeom>
        </p:spPr>
      </p:pic>
      <p:pic>
        <p:nvPicPr>
          <p:cNvPr id="9" name="Picture 8" descr="A black and yellow sign with white text&#10;&#10;Description automatically generated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4136212" y="668695"/>
            <a:ext cx="3919576" cy="27168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yellow rectangle with a yellow border&#10;&#10;Description automatically generated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pic>
        <p:nvPicPr>
          <p:cNvPr id="9" name="Picture 8" descr="A picture containing text, clipart&#10;&#10;Description automatically generated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0564367" y="5846021"/>
            <a:ext cx="1139905" cy="637709"/>
          </a:xfrm>
          <a:prstGeom prst="rect">
            <a:avLst/>
          </a:prstGeom>
        </p:spPr>
      </p:pic>
      <p:pic>
        <p:nvPicPr>
          <p:cNvPr id="6" name="Picture 5" descr="A black and yellow sign with white text&#10;&#10;Description automatically generated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844550" y="1537803"/>
            <a:ext cx="2429006" cy="16836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yellow rectangle with a yellow border&#10;&#10;Description automatically generated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pic>
        <p:nvPicPr>
          <p:cNvPr id="7" name="Picture 6" descr="A picture containing text, clipart&#10;&#10;Description automatically generated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0594247" y="5780285"/>
            <a:ext cx="1139905" cy="6377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yellow triangle pattern&#10;&#10;Description automatically generated"/>
          <p:cNvPicPr>
            <a:picLocks noChangeAspect="1"/>
          </p:cNvPicPr>
          <p:nvPr userDrawn="1"/>
        </p:nvPicPr>
        <p:blipFill>
          <a:blip r:embed="rId1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pic>
        <p:nvPicPr>
          <p:cNvPr id="11" name="Picture 10" descr="A picture containing text, clipart&#10;&#10;Description automatically generated"/>
          <p:cNvPicPr>
            <a:picLocks noChangeAspect="1"/>
          </p:cNvPicPr>
          <p:nvPr userDrawn="1"/>
        </p:nvPicPr>
        <p:blipFill>
          <a:blip r:embed="rId14"/>
          <a:stretch/>
        </p:blipFill>
        <p:spPr bwMode="auto">
          <a:xfrm>
            <a:off x="357824" y="6090913"/>
            <a:ext cx="1078993" cy="6036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17231" y="2299570"/>
            <a:ext cx="11969261" cy="2387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sz="4400" b="0" i="0" u="none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Accelerating the Functional Coverage through Machine Learning within a UVM Framework</a:t>
            </a:r>
            <a:r>
              <a:rPr sz="1200" b="0" i="0" u="none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,</a:t>
            </a:r>
            <a:endParaRPr/>
          </a:p>
        </p:txBody>
      </p:sp>
      <p:sp>
        <p:nvSpPr>
          <p:cNvPr id="4" name="Subtitle 6"/>
          <p:cNvSpPr>
            <a:spLocks noGrp="1"/>
          </p:cNvSpPr>
          <p:nvPr>
            <p:ph type="subTitle" idx="1"/>
          </p:nvPr>
        </p:nvSpPr>
        <p:spPr bwMode="auto">
          <a:xfrm>
            <a:off x="1179535" y="4568321"/>
            <a:ext cx="10144124" cy="187477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/>
              <a:t>Syed Jawad, Majeed, Haroon, Nasir, Mahboob, Imran </a:t>
            </a:r>
          </a:p>
          <a:p>
            <a:pPr>
              <a:defRPr/>
            </a:pPr>
            <a:r>
              <a:rPr lang="en-US" sz="3200" dirty="0"/>
              <a:t>NUST, DreamBig Semiconductors Inc  </a:t>
            </a:r>
            <a:endParaRPr dirty="0"/>
          </a:p>
        </p:txBody>
      </p:sp>
      <p:pic>
        <p:nvPicPr>
          <p:cNvPr id="1230260934" name="Picture 123026093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138851" y="5729724"/>
            <a:ext cx="2841885" cy="766299"/>
          </a:xfrm>
          <a:prstGeom prst="rect">
            <a:avLst/>
          </a:prstGeom>
        </p:spPr>
      </p:pic>
      <p:pic>
        <p:nvPicPr>
          <p:cNvPr id="379867568" name="Picture 37986756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806727" y="5505707"/>
            <a:ext cx="1120645" cy="112064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7859950" name="Content Placeholder 2"/>
          <p:cNvSpPr>
            <a:spLocks noGrp="1"/>
          </p:cNvSpPr>
          <p:nvPr>
            <p:ph idx="1"/>
          </p:nvPr>
        </p:nvSpPr>
        <p:spPr bwMode="auto">
          <a:xfrm>
            <a:off x="838198" y="1690688"/>
            <a:ext cx="10515600" cy="4486272"/>
          </a:xfrm>
        </p:spPr>
        <p:txBody>
          <a:bodyPr/>
          <a:lstStyle/>
          <a:p>
            <a:pPr>
              <a:defRPr/>
            </a:pPr>
            <a:r>
              <a:t>Machine Learning</a:t>
            </a:r>
          </a:p>
          <a:p>
            <a:pPr lvl="1">
              <a:defRPr/>
            </a:pPr>
            <a:r>
              <a:t>Supervised learning</a:t>
            </a:r>
          </a:p>
          <a:p>
            <a:pPr lvl="1">
              <a:defRPr/>
            </a:pPr>
            <a:r>
              <a:t>Unsupervised learning</a:t>
            </a:r>
          </a:p>
          <a:p>
            <a:pPr lvl="1">
              <a:defRPr/>
            </a:pPr>
            <a:r>
              <a:t>Reinforcement learning</a:t>
            </a:r>
          </a:p>
          <a:p>
            <a:pPr marL="457200" lvl="1" indent="0">
              <a:buFont typeface="Arial"/>
              <a:buNone/>
              <a:defRPr/>
            </a:pPr>
            <a:endParaRPr/>
          </a:p>
        </p:txBody>
      </p:sp>
      <p:pic>
        <p:nvPicPr>
          <p:cNvPr id="1632705463" name="Picture 1632705462"/>
          <p:cNvPicPr/>
          <p:nvPr/>
        </p:nvPicPr>
        <p:blipFill>
          <a:blip r:embed="rId3"/>
          <a:stretch/>
        </p:blipFill>
        <p:spPr bwMode="auto">
          <a:xfrm>
            <a:off x="4553829" y="1217932"/>
            <a:ext cx="6799970" cy="4114539"/>
          </a:xfrm>
          <a:prstGeom prst="rect">
            <a:avLst/>
          </a:prstGeom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 l="15477" t="13969" r="20953" b="68253"/>
          <a:stretch/>
        </p:blipFill>
        <p:spPr bwMode="auto">
          <a:xfrm>
            <a:off x="0" y="182246"/>
            <a:ext cx="6908799" cy="99758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2370013" name="Content Placeholder 2"/>
          <p:cNvSpPr>
            <a:spLocks noGrp="1"/>
          </p:cNvSpPr>
          <p:nvPr>
            <p:ph idx="1"/>
          </p:nvPr>
        </p:nvSpPr>
        <p:spPr bwMode="auto">
          <a:xfrm>
            <a:off x="722085" y="1809620"/>
            <a:ext cx="10515600" cy="5005855"/>
          </a:xfrm>
        </p:spPr>
        <p:txBody>
          <a:bodyPr/>
          <a:lstStyle/>
          <a:p>
            <a: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 mean++ algorithm</a:t>
            </a:r>
            <a:endParaRPr sz="2600" b="0" i="0" u="none" strike="noStrike" cap="none" spc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Enhances the traditional</a:t>
            </a:r>
            <a:br>
              <a:rPr lang="en-US" sz="26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en-US" sz="26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K-means algorithm by </a:t>
            </a:r>
            <a:br>
              <a:rPr lang="en-US" sz="26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en-US" sz="26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improving the initial</a:t>
            </a:r>
            <a:br>
              <a:rPr lang="en-US" sz="26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en-US" sz="26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selection of cluster centroids</a:t>
            </a:r>
            <a:r>
              <a:rPr sz="16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/>
          </a:p>
          <a:p>
            <a:pPr marL="457200" lvl="1" indent="0">
              <a:buFont typeface="Arial"/>
              <a:buNone/>
              <a:defRPr/>
            </a:pPr>
            <a:endParaRPr/>
          </a:p>
          <a:p>
            <a:pPr lvl="1">
              <a:defRPr/>
            </a:pPr>
            <a:endParaRPr/>
          </a:p>
        </p:txBody>
      </p:sp>
      <p:pic>
        <p:nvPicPr>
          <p:cNvPr id="1198396942" name="Picture 119839694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455696" y="1262743"/>
            <a:ext cx="5781989" cy="40076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 l="15477" t="13969" r="20953" b="68253"/>
          <a:stretch/>
        </p:blipFill>
        <p:spPr bwMode="auto">
          <a:xfrm>
            <a:off x="0" y="146708"/>
            <a:ext cx="6923314" cy="99758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16117180" name="Content Placeholder 2"/>
          <p:cNvSpPr>
            <a:spLocks noGrp="1"/>
          </p:cNvSpPr>
          <p:nvPr>
            <p:ph idx="1"/>
          </p:nvPr>
        </p:nvSpPr>
        <p:spPr bwMode="auto">
          <a:xfrm>
            <a:off x="0" y="1175656"/>
            <a:ext cx="10515600" cy="4904965"/>
          </a:xfrm>
        </p:spPr>
        <p:txBody>
          <a:bodyPr/>
          <a:lstStyle/>
          <a:p>
            <a:pPr>
              <a:defRPr/>
            </a:pPr>
            <a:r>
              <a:t>Proposed Working Model</a:t>
            </a:r>
          </a:p>
        </p:txBody>
      </p:sp>
      <p:pic>
        <p:nvPicPr>
          <p:cNvPr id="727043828" name="Picture 72704382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151620" y="1757655"/>
            <a:ext cx="2514600" cy="28765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rcRect l="14637" r="30202"/>
          <a:stretch/>
        </p:blipFill>
        <p:spPr bwMode="auto">
          <a:xfrm>
            <a:off x="1922242" y="1581474"/>
            <a:ext cx="4014101" cy="40933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rcRect l="15477" t="13969" r="20953" b="68253"/>
          <a:stretch/>
        </p:blipFill>
        <p:spPr bwMode="auto">
          <a:xfrm>
            <a:off x="-1" y="178066"/>
            <a:ext cx="6923315" cy="99758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83595783" name="Content Placeholder 2"/>
          <p:cNvSpPr>
            <a:spLocks noGrp="1"/>
          </p:cNvSpPr>
          <p:nvPr>
            <p:ph idx="1"/>
          </p:nvPr>
        </p:nvSpPr>
        <p:spPr bwMode="auto">
          <a:xfrm>
            <a:off x="135370" y="1487020"/>
            <a:ext cx="10926096" cy="5005855"/>
          </a:xfrm>
        </p:spPr>
        <p:txBody>
          <a:bodyPr/>
          <a:lstStyle/>
          <a:p>
            <a:pPr>
              <a:defRPr/>
            </a:pPr>
            <a:r>
              <a:t>Integration of proposed </a:t>
            </a:r>
            <a:br>
              <a:rPr/>
            </a:br>
            <a:r>
              <a:t>ML</a:t>
            </a:r>
            <a:r>
              <a:rPr lang="en-US"/>
              <a:t> model w</a:t>
            </a:r>
            <a:r>
              <a:t>ithin</a:t>
            </a:r>
            <a:r>
              <a:rPr lang="en-US"/>
              <a:t> </a:t>
            </a:r>
            <a:r>
              <a:t>a </a:t>
            </a:r>
            <a:br>
              <a:rPr/>
            </a:br>
            <a:r>
              <a:t>UVM framework</a:t>
            </a:r>
            <a:endParaRPr lang="en-US"/>
          </a:p>
          <a:p>
            <a:pPr>
              <a:defRPr/>
            </a:pPr>
            <a:r>
              <a:t>Complete verification </a:t>
            </a:r>
            <a:br>
              <a:rPr/>
            </a:br>
            <a:r>
              <a:t>flow with ML model.</a:t>
            </a:r>
          </a:p>
          <a:p>
            <a:pPr>
              <a:defRPr/>
            </a:pPr>
            <a:r>
              <a:t>CSV file generation </a:t>
            </a:r>
            <a:br>
              <a:rPr/>
            </a:br>
            <a:r>
              <a:t>through ML model.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l="1331" r="6875"/>
          <a:stretch/>
        </p:blipFill>
        <p:spPr bwMode="auto">
          <a:xfrm>
            <a:off x="3904343" y="1175654"/>
            <a:ext cx="8287657" cy="46896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rcRect l="15477" t="13969" r="20953" b="68253"/>
          <a:stretch/>
        </p:blipFill>
        <p:spPr bwMode="auto">
          <a:xfrm>
            <a:off x="-1" y="178066"/>
            <a:ext cx="6923315" cy="99758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0943405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Performance Improvements:</a:t>
            </a:r>
            <a:endParaRPr/>
          </a:p>
          <a:p>
            <a:pPr lvl="1">
              <a:defRPr/>
            </a:pPr>
            <a:r>
              <a:rPr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Compare coverage results (with and without ML).</a:t>
            </a: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226630" y="2757323"/>
            <a:ext cx="4216460" cy="3056742"/>
          </a:xfrm>
          <a:prstGeom prst="rect">
            <a:avLst/>
          </a:prstGeom>
        </p:spPr>
      </p:pic>
      <p:pic>
        <p:nvPicPr>
          <p:cNvPr id="7" name="Image 7" descr="A graph of coverage and coverage  Description automatically generated"/>
          <p:cNvPicPr/>
          <p:nvPr/>
        </p:nvPicPr>
        <p:blipFill>
          <a:blip r:embed="rId4"/>
          <a:stretch/>
        </p:blipFill>
        <p:spPr bwMode="auto">
          <a:xfrm>
            <a:off x="838200" y="2757323"/>
            <a:ext cx="3967903" cy="30338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rcRect l="4405" t="40206" r="6875" b="42434"/>
          <a:stretch/>
        </p:blipFill>
        <p:spPr bwMode="auto">
          <a:xfrm>
            <a:off x="-29298" y="214477"/>
            <a:ext cx="9173100" cy="100965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9349938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sz="26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Compare coverage results  in Table (with and without ML).</a:t>
            </a:r>
            <a:endParaRPr sz="2600"/>
          </a:p>
        </p:txBody>
      </p:sp>
      <p:pic>
        <p:nvPicPr>
          <p:cNvPr id="5" name="Image 9"/>
          <p:cNvPicPr/>
          <p:nvPr/>
        </p:nvPicPr>
        <p:blipFill>
          <a:blip r:embed="rId3"/>
          <a:stretch/>
        </p:blipFill>
        <p:spPr bwMode="auto">
          <a:xfrm>
            <a:off x="1150177" y="2293507"/>
            <a:ext cx="7993625" cy="34155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rcRect l="4405" t="40206" r="6875" b="42434"/>
          <a:stretch/>
        </p:blipFill>
        <p:spPr bwMode="auto">
          <a:xfrm>
            <a:off x="-29298" y="214477"/>
            <a:ext cx="9173100" cy="100965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l="3595" t="8334" r="4448" b="10832"/>
          <a:stretch/>
        </p:blipFill>
        <p:spPr bwMode="auto">
          <a:xfrm>
            <a:off x="0" y="0"/>
            <a:ext cx="12192000" cy="584247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09637" y="0"/>
            <a:ext cx="10372725" cy="583465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 l="938" t="3750" r="-938" b="12084"/>
          <a:stretch/>
        </p:blipFill>
        <p:spPr bwMode="auto">
          <a:xfrm>
            <a:off x="-1" y="-1"/>
            <a:ext cx="12315825" cy="581988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rcRect t="-404" b="12323"/>
          <a:stretch/>
        </p:blipFill>
        <p:spPr bwMode="auto">
          <a:xfrm>
            <a:off x="0" y="-263236"/>
            <a:ext cx="12192000" cy="60821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192161" y="0"/>
            <a:ext cx="10237839" cy="5758784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 b="16768"/>
          <a:stretch/>
        </p:blipFill>
        <p:spPr bwMode="auto">
          <a:xfrm>
            <a:off x="0" y="1"/>
            <a:ext cx="12192000" cy="583276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96897129" name="Picture 199689712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14016" y="-15614"/>
            <a:ext cx="12241967" cy="58321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40209" y="-1"/>
            <a:ext cx="10311581" cy="57043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b="15343"/>
          <a:stretch/>
        </p:blipFill>
        <p:spPr bwMode="auto">
          <a:xfrm>
            <a:off x="0" y="0"/>
            <a:ext cx="12192000" cy="580571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06130" y="0"/>
            <a:ext cx="10304206" cy="57961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94619" y="309716"/>
            <a:ext cx="9802761" cy="551405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l="3257" t="3958" r="4945" b="3542"/>
          <a:stretch/>
        </p:blipFill>
        <p:spPr bwMode="auto">
          <a:xfrm>
            <a:off x="1085851" y="171450"/>
            <a:ext cx="9786937" cy="571011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rcRect l="5324" t="6333" r="2588" b="6123"/>
          <a:stretch/>
        </p:blipFill>
        <p:spPr bwMode="auto">
          <a:xfrm>
            <a:off x="653845" y="0"/>
            <a:ext cx="10884310" cy="582043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318904" name="Content Placeholder 2"/>
          <p:cNvSpPr>
            <a:spLocks noGrp="1"/>
          </p:cNvSpPr>
          <p:nvPr>
            <p:ph idx="1"/>
          </p:nvPr>
        </p:nvSpPr>
        <p:spPr bwMode="auto">
          <a:xfrm>
            <a:off x="722085" y="1323032"/>
            <a:ext cx="10515600" cy="5005856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5000" lnSpcReduction="1000"/>
          </a:bodyPr>
          <a:lstStyle/>
          <a:p>
            <a:pPr>
              <a:defRPr/>
            </a:pPr>
            <a:endParaRPr lang="en-US"/>
          </a:p>
          <a:p>
            <a:pPr>
              <a:defRPr/>
            </a:pPr>
            <a:r>
              <a:rPr lang="en-US" sz="28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Conventional UVM Model</a:t>
            </a:r>
            <a:endParaRPr sz="2800"/>
          </a:p>
          <a:p>
            <a:pPr>
              <a:defRPr/>
            </a:pPr>
            <a:r>
              <a:rPr lang="en-US" sz="28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 Bench Top</a:t>
            </a:r>
            <a:endParaRPr sz="2800"/>
          </a:p>
          <a:p>
            <a:pPr lvl="1">
              <a:defRPr/>
            </a:pPr>
            <a:r>
              <a:rPr lang="en-US" sz="28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UVM TEST</a:t>
            </a:r>
            <a:endParaRPr sz="2800"/>
          </a:p>
          <a:p>
            <a:pPr lvl="2">
              <a:defRPr/>
            </a:pPr>
            <a:r>
              <a:rPr lang="en-US" sz="28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UVM ENV</a:t>
            </a:r>
            <a:endParaRPr sz="2800"/>
          </a:p>
          <a:p>
            <a:pPr lvl="3">
              <a:defRPr/>
            </a:pPr>
            <a:r>
              <a:rPr lang="en-US" sz="28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UVM AGENTS</a:t>
            </a:r>
            <a:endParaRPr sz="2800"/>
          </a:p>
          <a:p>
            <a:pPr lvl="3">
              <a:defRPr/>
            </a:pPr>
            <a:r>
              <a:rPr lang="en-US" sz="28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UVM SCOREBOARD</a:t>
            </a:r>
            <a:endParaRPr sz="2800"/>
          </a:p>
          <a:p>
            <a:pPr lvl="3">
              <a:defRPr/>
            </a:pPr>
            <a:r>
              <a:rPr lang="en-US" sz="28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FUNCTIONAL COVERAGE</a:t>
            </a:r>
            <a:endParaRPr sz="2800"/>
          </a:p>
          <a:p>
            <a:pPr lvl="1">
              <a:defRPr/>
            </a:pPr>
            <a:r>
              <a:rPr lang="en-US" sz="28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INTERFACE</a:t>
            </a:r>
            <a:endParaRPr sz="2800"/>
          </a:p>
          <a:p>
            <a:pPr>
              <a:defRPr/>
            </a:pPr>
            <a:r>
              <a:rPr lang="en-US" sz="28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DUT</a:t>
            </a:r>
            <a:endParaRPr lang="en-US"/>
          </a:p>
          <a:p>
            <a:pPr>
              <a:defRPr/>
            </a:pPr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l="15477" t="13969" r="20953" b="68253"/>
          <a:stretch/>
        </p:blipFill>
        <p:spPr bwMode="auto">
          <a:xfrm>
            <a:off x="-1" y="173518"/>
            <a:ext cx="6879771" cy="9975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rcRect l="19551" t="519" r="25024" b="-1"/>
          <a:stretch/>
        </p:blipFill>
        <p:spPr bwMode="auto">
          <a:xfrm>
            <a:off x="6341808" y="25358"/>
            <a:ext cx="5574890" cy="56615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</Words>
  <Application>Microsoft Office PowerPoint</Application>
  <PresentationFormat>Widescreen</PresentationFormat>
  <Paragraphs>47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Accelerating the Functional Coverage through Machine Learning within a UVM Framework,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Hough,Mackenzie C</dc:creator>
  <cp:lastModifiedBy>Majeed  Ahmed</cp:lastModifiedBy>
  <cp:revision>39</cp:revision>
  <dcterms:created xsi:type="dcterms:W3CDTF">2021-01-27T14:15:57Z</dcterms:created>
  <dcterms:modified xsi:type="dcterms:W3CDTF">2025-02-02T13:11:31Z</dcterms:modified>
</cp:coreProperties>
</file>