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62" r:id="rId3"/>
    <p:sldId id="363" r:id="rId4"/>
    <p:sldId id="364" r:id="rId5"/>
    <p:sldId id="403" r:id="rId6"/>
    <p:sldId id="366" r:id="rId7"/>
    <p:sldId id="367" r:id="rId8"/>
    <p:sldId id="350" r:id="rId9"/>
    <p:sldId id="369" r:id="rId10"/>
    <p:sldId id="370" r:id="rId11"/>
    <p:sldId id="374" r:id="rId12"/>
    <p:sldId id="400" r:id="rId13"/>
    <p:sldId id="401" r:id="rId14"/>
    <p:sldId id="397" r:id="rId15"/>
    <p:sldId id="388" r:id="rId16"/>
    <p:sldId id="391" r:id="rId17"/>
    <p:sldId id="392" r:id="rId18"/>
    <p:sldId id="393" r:id="rId19"/>
    <p:sldId id="402" r:id="rId20"/>
    <p:sldId id="379" r:id="rId21"/>
    <p:sldId id="377" r:id="rId22"/>
    <p:sldId id="333" r:id="rId23"/>
    <p:sldId id="381" r:id="rId24"/>
    <p:sldId id="337" r:id="rId25"/>
    <p:sldId id="383" r:id="rId26"/>
    <p:sldId id="384" r:id="rId27"/>
    <p:sldId id="394" r:id="rId28"/>
    <p:sldId id="34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E6598DC4-EDC4-4088-9A70-92D2795F74AF}">
          <p14:sldIdLst>
            <p14:sldId id="256"/>
            <p14:sldId id="362"/>
            <p14:sldId id="363"/>
            <p14:sldId id="364"/>
            <p14:sldId id="403"/>
            <p14:sldId id="366"/>
            <p14:sldId id="367"/>
            <p14:sldId id="350"/>
            <p14:sldId id="369"/>
            <p14:sldId id="370"/>
            <p14:sldId id="374"/>
            <p14:sldId id="400"/>
            <p14:sldId id="401"/>
            <p14:sldId id="397"/>
            <p14:sldId id="388"/>
            <p14:sldId id="391"/>
            <p14:sldId id="392"/>
            <p14:sldId id="393"/>
            <p14:sldId id="402"/>
            <p14:sldId id="379"/>
            <p14:sldId id="377"/>
            <p14:sldId id="333"/>
            <p14:sldId id="381"/>
            <p14:sldId id="337"/>
            <p14:sldId id="383"/>
            <p14:sldId id="384"/>
            <p14:sldId id="394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강성현(KANG SUNGHYEON) DV" initials="강SD" lastIdx="1" clrIdx="0">
    <p:extLst>
      <p:ext uri="{19B8F6BF-5375-455C-9EA6-DF929625EA0E}">
        <p15:presenceInfo xmlns:p15="http://schemas.microsoft.com/office/powerpoint/2012/main" userId="S-1-5-21-3379710370-542142115-1094973288-273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1" autoAdjust="0"/>
    <p:restoredTop sz="63745" autoAdjust="0"/>
  </p:normalViewPr>
  <p:slideViewPr>
    <p:cSldViewPr snapToGrid="0">
      <p:cViewPr varScale="1">
        <p:scale>
          <a:sx n="71" d="100"/>
          <a:sy n="71" d="100"/>
        </p:scale>
        <p:origin x="1674" y="6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 dirty="0"/>
              <a:t>Simulation</a:t>
            </a:r>
            <a:r>
              <a:rPr lang="en-US" altLang="ko-KR" b="1" baseline="0" dirty="0"/>
              <a:t> Time</a:t>
            </a:r>
            <a:endParaRPr lang="ko-KR" alt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813648293963254"/>
          <c:y val="0.19944056145242173"/>
          <c:w val="0.80156048675733715"/>
          <c:h val="0.63731663038314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NAND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D5C-4030-9FBB-FF042EB6B9DE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EA2B5C-3748-4D1D-85B8-569C737256AE}" type="VALUE">
                      <a:rPr lang="en-US" altLang="ko-KR" sz="2800" b="1" i="1">
                        <a:solidFill>
                          <a:srgbClr val="C00000"/>
                        </a:solidFill>
                      </a:rPr>
                      <a:pPr>
                        <a:defRPr sz="2800">
                          <a:solidFill>
                            <a:srgbClr val="C00000"/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 alt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5C-4030-9FBB-FF042EB6B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Conventional
NAND VIP</c:v>
                </c:pt>
                <c:pt idx="1">
                  <c:v>Proposed 
NAND VIP</c:v>
                </c:pt>
                <c:pt idx="2">
                  <c:v>NAND Device Board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7.38</c:v>
                </c:pt>
                <c:pt idx="1">
                  <c:v>204</c:v>
                </c:pt>
                <c:pt idx="2">
                  <c:v>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5C-4030-9FBB-FF042EB6B9D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565136"/>
        <c:axId val="1931565552"/>
      </c:barChart>
      <c:catAx>
        <c:axId val="19315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1565552"/>
        <c:crosses val="autoZero"/>
        <c:auto val="1"/>
        <c:lblAlgn val="ctr"/>
        <c:lblOffset val="100"/>
        <c:noMultiLvlLbl val="0"/>
      </c:catAx>
      <c:valAx>
        <c:axId val="1931565552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="1" dirty="0"/>
                  <a:t>Performance(</a:t>
                </a:r>
                <a:r>
                  <a:rPr lang="en-US" altLang="ko-KR" b="1" dirty="0" err="1"/>
                  <a:t>ms</a:t>
                </a:r>
                <a:r>
                  <a:rPr lang="en-US" altLang="ko-KR" b="1" dirty="0"/>
                  <a:t>/hour)</a:t>
                </a:r>
                <a:endParaRPr lang="ko-KR" alt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156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b="1" dirty="0"/>
              <a:t>Data Transfer</a:t>
            </a:r>
            <a:endParaRPr lang="ko-KR" alt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 alt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NAND type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31-4559-B385-576E95CFBF3C}"/>
              </c:ext>
            </c:extLst>
          </c:dPt>
          <c:dLbls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1EA2B5C-3748-4D1D-85B8-569C737256AE}" type="VALUE">
                      <a:rPr lang="en-US" altLang="ko-KR" sz="2800" b="1" i="1">
                        <a:solidFill>
                          <a:srgbClr val="C00000"/>
                        </a:solidFill>
                      </a:rPr>
                      <a:pPr>
                        <a:defRPr sz="2800">
                          <a:solidFill>
                            <a:srgbClr val="C00000"/>
                          </a:solidFill>
                        </a:defRPr>
                      </a:pPr>
                      <a:t>[값]</a:t>
                    </a:fld>
                    <a:endParaRPr lang="ko-KR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 alt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F31-4559-B385-576E95CFB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Conventional
NAND VIP</c:v>
                </c:pt>
                <c:pt idx="1">
                  <c:v>Proposed 
NAND VIP</c:v>
                </c:pt>
                <c:pt idx="2">
                  <c:v>NAND Device Board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360</c:v>
                </c:pt>
                <c:pt idx="2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31-4559-B385-576E95CFBF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31565136"/>
        <c:axId val="1931565552"/>
      </c:barChart>
      <c:catAx>
        <c:axId val="19315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1565552"/>
        <c:crosses val="autoZero"/>
        <c:auto val="1"/>
        <c:lblAlgn val="ctr"/>
        <c:lblOffset val="100"/>
        <c:noMultiLvlLbl val="0"/>
      </c:catAx>
      <c:valAx>
        <c:axId val="1931565552"/>
        <c:scaling>
          <c:orientation val="minMax"/>
          <c:max val="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ko-KR" b="1" dirty="0"/>
                  <a:t>Performance(KB/sec)</a:t>
                </a:r>
                <a:endParaRPr lang="ko-KR" alt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 alt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3156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8490F-F5AD-4DA1-9CD3-8EAF3BFE1817}" type="datetimeFigureOut">
              <a:rPr lang="ko-KR" altLang="en-US" smtClean="0"/>
              <a:t>2025-02-02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8D3FE-B20D-4997-BF2B-C7E052EABE8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2016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Hello everyone, /</a:t>
            </a:r>
          </a:p>
          <a:p>
            <a:endParaRPr lang="en-US" altLang="ko-KR" b="1" dirty="0"/>
          </a:p>
          <a:p>
            <a:r>
              <a:rPr lang="en-US" altLang="ko-KR" b="1" dirty="0"/>
              <a:t>My name is </a:t>
            </a:r>
            <a:r>
              <a:rPr lang="en-US" altLang="ko-KR" b="1" dirty="0" err="1"/>
              <a:t>Sunghyun</a:t>
            </a:r>
            <a:r>
              <a:rPr lang="en-US" altLang="ko-KR" b="1" dirty="0"/>
              <a:t> Kang, / and I work at SK Hynix. </a:t>
            </a:r>
          </a:p>
          <a:p>
            <a:endParaRPr lang="en-US" altLang="ko-KR" b="1" dirty="0"/>
          </a:p>
          <a:p>
            <a:r>
              <a:rPr lang="en-US" altLang="ko-KR" b="1" dirty="0"/>
              <a:t>Thank you all for being here today. /</a:t>
            </a:r>
          </a:p>
          <a:p>
            <a:endParaRPr lang="en-US" altLang="ko-KR" b="1" dirty="0"/>
          </a:p>
          <a:p>
            <a:r>
              <a:rPr lang="en-US" altLang="ko-KR" b="1" dirty="0"/>
              <a:t>In this presentation, I will discuss the design scheme for emulator-friendly memory VIP. /</a:t>
            </a:r>
          </a:p>
          <a:p>
            <a:endParaRPr lang="en-US" altLang="ko-KR" b="1" dirty="0"/>
          </a:p>
          <a:p>
            <a:r>
              <a:rPr lang="en-US" altLang="ko-KR" b="1" dirty="0"/>
              <a:t>Let's get started. /</a:t>
            </a:r>
          </a:p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694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i="0" dirty="0"/>
              <a:t>Let's check out the next diagram. The main tasks of the HVL driver have been reworked into synthesizable logic within the HDL interface. </a:t>
            </a:r>
          </a:p>
          <a:p>
            <a:endParaRPr lang="en-US" altLang="ko-KR" b="1" i="0" dirty="0"/>
          </a:p>
          <a:p>
            <a:r>
              <a:rPr lang="en-US" altLang="ko-KR" b="1" i="0" dirty="0"/>
              <a:t>This new setup uses an FSM and fully handles driving to the DUT. </a:t>
            </a:r>
          </a:p>
          <a:p>
            <a:endParaRPr lang="en-US" altLang="ko-KR" b="1" i="0" dirty="0"/>
          </a:p>
          <a:p>
            <a:r>
              <a:rPr lang="en-US" altLang="ko-KR" b="1" i="0" dirty="0"/>
              <a:t>As a result, the driver no longer has its main roles and now only does the initial setup and starts the main FSM.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2018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Also, data arrays are added to the HDL interface.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In</a:t>
            </a:r>
            <a:r>
              <a:rPr lang="en-US" altLang="ko-KR" b="1" baseline="0" dirty="0"/>
              <a:t> the previous model</a:t>
            </a:r>
            <a:r>
              <a:rPr lang="en-US" altLang="ko-KR" b="1" dirty="0"/>
              <a:t>, 16K bytes of data were sent one byte at a time in a loop.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Now, with high-bandwidth communication, data transfer is finished with only 144 function calls in the HDL interface in the IDLE state.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These methods significantly cut down the number of interactions between HDL and HVL.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034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The next strategy focuses on optimizing delays.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/>
          </a:p>
          <a:p>
            <a:r>
              <a:rPr lang="en-US" altLang="ko-KR" b="1" dirty="0"/>
              <a:t>In our model, delays are categorized into two types</a:t>
            </a:r>
            <a:r>
              <a:rPr lang="en-US" altLang="ko-KR" b="1" baseline="0" dirty="0"/>
              <a:t> : continuous and discontinuous.</a:t>
            </a:r>
          </a:p>
          <a:p>
            <a:endParaRPr lang="en-US" altLang="ko-KR" b="1" dirty="0"/>
          </a:p>
          <a:p>
            <a:r>
              <a:rPr lang="en-US" altLang="ko-KR" b="1" dirty="0"/>
              <a:t>Take a look at the waveform.</a:t>
            </a:r>
          </a:p>
          <a:p>
            <a:endParaRPr lang="en-US" altLang="ko-KR" b="1" dirty="0"/>
          </a:p>
          <a:p>
            <a:r>
              <a:rPr lang="en-US" altLang="ko-KR" b="1" dirty="0"/>
              <a:t>It illustrates how these delays are applied during the process.</a:t>
            </a:r>
          </a:p>
          <a:p>
            <a:endParaRPr lang="en-US" altLang="ko-KR" b="1" dirty="0"/>
          </a:p>
          <a:p>
            <a:r>
              <a:rPr lang="en-US" altLang="ko-KR" b="1" dirty="0"/>
              <a:t>The continuous delays are used to generate the delayed strobe, and they</a:t>
            </a:r>
            <a:r>
              <a:rPr lang="en-US" altLang="ko-KR" b="1" baseline="0" dirty="0"/>
              <a:t> are</a:t>
            </a:r>
            <a:r>
              <a:rPr lang="en-US" altLang="ko-KR" b="1" dirty="0"/>
              <a:t> applied throughout the entire operation.</a:t>
            </a:r>
          </a:p>
          <a:p>
            <a:endParaRPr lang="en-US" altLang="ko-KR" b="1" dirty="0"/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In contrast, the discontinuous delays are used in all other operations. </a:t>
            </a:r>
          </a:p>
          <a:p>
            <a:endParaRPr lang="en-US" altLang="ko-KR" b="1" dirty="0"/>
          </a:p>
          <a:p>
            <a:r>
              <a:rPr lang="en-US" altLang="ko-KR" b="1" dirty="0"/>
              <a:t>This diagram shows an example of</a:t>
            </a:r>
            <a:r>
              <a:rPr lang="en-US" altLang="ko-KR" b="1" baseline="0" dirty="0"/>
              <a:t> creating</a:t>
            </a:r>
            <a:r>
              <a:rPr lang="en-US" altLang="ko-KR" b="1" dirty="0"/>
              <a:t> data valid windows</a:t>
            </a:r>
            <a:r>
              <a:rPr lang="en-US" altLang="ko-KR" b="1" baseline="0" dirty="0"/>
              <a:t> using the delays. They are only used at specific times.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32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In the previous model, all</a:t>
            </a:r>
            <a:r>
              <a:rPr lang="en-US" altLang="ko-KR" b="1" baseline="0" dirty="0"/>
              <a:t> delays are designed by # delay.</a:t>
            </a:r>
          </a:p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US" altLang="ko-KR" b="1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3246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In the updated model, we use an AC timer to manage discontinuous delays, and continuous delays are handled with shift registers.</a:t>
            </a:r>
          </a:p>
          <a:p>
            <a:endParaRPr lang="en-US" altLang="ko-KR" b="1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708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The shift register are used to manage continuous delays.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They works with a reference clock in the emulator.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When the '</a:t>
            </a:r>
            <a:r>
              <a:rPr lang="en-US" altLang="ko-KR" b="1" dirty="0" err="1"/>
              <a:t>reb</a:t>
            </a:r>
            <a:r>
              <a:rPr lang="en-US" altLang="ko-KR" b="1" dirty="0"/>
              <a:t>' signal reaches the target, a delayed strobe is produced.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Let's examine the diagram.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Initially, an '</a:t>
            </a:r>
            <a:r>
              <a:rPr lang="en-US" altLang="ko-KR" b="1" dirty="0" err="1"/>
              <a:t>reb</a:t>
            </a:r>
            <a:r>
              <a:rPr lang="en-US" altLang="ko-KR" b="1" dirty="0"/>
              <a:t>' signal comes in. Since it hasn't hit the target yet, '</a:t>
            </a:r>
            <a:r>
              <a:rPr lang="en-US" altLang="ko-KR" b="1" dirty="0" err="1"/>
              <a:t>dqs</a:t>
            </a:r>
            <a:r>
              <a:rPr lang="en-US" altLang="ko-KR" b="1" dirty="0"/>
              <a:t>' keeps its previous value.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6778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Now, nine '</a:t>
            </a:r>
            <a:r>
              <a:rPr lang="en-US" altLang="ko-KR" b="1" dirty="0" err="1"/>
              <a:t>reb</a:t>
            </a:r>
            <a:r>
              <a:rPr lang="en-US" altLang="ko-KR" b="1" dirty="0"/>
              <a:t>' signals have entered the shift register. </a:t>
            </a:r>
          </a:p>
          <a:p>
            <a:endParaRPr lang="en-US" altLang="ko-KR" b="1" dirty="0"/>
          </a:p>
          <a:p>
            <a:r>
              <a:rPr lang="en-US" altLang="ko-KR" b="1" dirty="0"/>
              <a:t>However, because the target hasn't been reached yet, '</a:t>
            </a:r>
            <a:r>
              <a:rPr lang="en-US" altLang="ko-KR" b="1" dirty="0" err="1"/>
              <a:t>dqs</a:t>
            </a:r>
            <a:r>
              <a:rPr lang="en-US" altLang="ko-KR" b="1" dirty="0"/>
              <a:t>' doesn't produce any output value.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29799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Finally, the target is reached. At this point, '</a:t>
            </a:r>
            <a:r>
              <a:rPr lang="en-US" altLang="ko-KR" b="1" dirty="0" err="1"/>
              <a:t>dqs</a:t>
            </a:r>
            <a:r>
              <a:rPr lang="en-US" altLang="ko-KR" b="1" dirty="0"/>
              <a:t>' is sent to the DUT.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874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Each '</a:t>
            </a:r>
            <a:r>
              <a:rPr lang="en-US" altLang="ko-KR" b="1" dirty="0" err="1"/>
              <a:t>reb</a:t>
            </a:r>
            <a:r>
              <a:rPr lang="en-US" altLang="ko-KR" b="1" dirty="0"/>
              <a:t>' that hits the target is sent out one by one through '</a:t>
            </a:r>
            <a:r>
              <a:rPr lang="en-US" altLang="ko-KR" b="1" dirty="0" err="1"/>
              <a:t>dqs</a:t>
            </a:r>
            <a:r>
              <a:rPr lang="en-US" altLang="ko-KR" b="1" dirty="0"/>
              <a:t>'. This is how the delayed strobe is generated</a:t>
            </a:r>
            <a:r>
              <a:rPr lang="en-US" altLang="ko-KR" b="1" baseline="0" dirty="0"/>
              <a:t> by using the shift registers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315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57BD8-62C1-4950-D021-80F3632CD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88D537-2DDB-B284-C95D-2EBDA91599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40EB91B-0FCB-165C-132A-720A302E0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dirty="0"/>
              <a:t>The AC Timer is used for processing one-time delays.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It works based on an FSM, as illustrated in the diagram.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This timer is activated whenever a delay is needed during the main operation. 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The HVL driver sets the delay values before the main FSM starts</a:t>
            </a:r>
          </a:p>
          <a:p>
            <a:pPr marL="0" indent="0">
              <a:buNone/>
            </a:pP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7C8CD1C-8BA0-9EB9-9C06-E74521EA2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459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baseline="0" dirty="0">
                <a:solidFill>
                  <a:srgbClr val="FF0000"/>
                </a:solidFill>
              </a:rPr>
              <a:t>Here is the agenda for today's presentation:</a:t>
            </a:r>
          </a:p>
          <a:p>
            <a:endParaRPr lang="en-US" altLang="ko-KR" b="1" baseline="0" dirty="0">
              <a:solidFill>
                <a:srgbClr val="FF0000"/>
              </a:solidFill>
            </a:endParaRPr>
          </a:p>
          <a:p>
            <a:r>
              <a:rPr lang="en-US" altLang="ko-KR" b="1" baseline="0" dirty="0">
                <a:solidFill>
                  <a:srgbClr val="FF0000"/>
                </a:solidFill>
              </a:rPr>
              <a:t>First, I will discuss the challenges in verifying the latest memory controller </a:t>
            </a:r>
            <a:r>
              <a:rPr lang="en-US" altLang="ko-KR" b="1" baseline="0" dirty="0" err="1">
                <a:solidFill>
                  <a:srgbClr val="FF0000"/>
                </a:solidFill>
              </a:rPr>
              <a:t>SoC.</a:t>
            </a:r>
            <a:endParaRPr lang="en-US" altLang="ko-KR" b="1" baseline="0" dirty="0">
              <a:solidFill>
                <a:srgbClr val="FF0000"/>
              </a:solidFill>
            </a:endParaRPr>
          </a:p>
          <a:p>
            <a:endParaRPr lang="en-US" altLang="ko-KR" b="1" baseline="0" dirty="0">
              <a:solidFill>
                <a:srgbClr val="FF0000"/>
              </a:solidFill>
            </a:endParaRPr>
          </a:p>
          <a:p>
            <a:r>
              <a:rPr lang="en-US" altLang="ko-KR" b="1" baseline="0" dirty="0">
                <a:solidFill>
                  <a:srgbClr val="FF0000"/>
                </a:solidFill>
              </a:rPr>
              <a:t>Next, I will introduce our proposed strategy to address these challenges.</a:t>
            </a:r>
          </a:p>
          <a:p>
            <a:endParaRPr lang="en-US" altLang="ko-KR" b="1" baseline="0" dirty="0">
              <a:solidFill>
                <a:srgbClr val="FF0000"/>
              </a:solidFill>
            </a:endParaRPr>
          </a:p>
          <a:p>
            <a:r>
              <a:rPr lang="en-US" altLang="ko-KR" b="1" baseline="0" dirty="0">
                <a:solidFill>
                  <a:srgbClr val="FF0000"/>
                </a:solidFill>
              </a:rPr>
              <a:t>Finally, I will present our experimental results and conclude with a summary.</a:t>
            </a:r>
          </a:p>
          <a:p>
            <a:endParaRPr lang="en-US" altLang="ko-KR" b="1" baseline="0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760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Let's take a look at how the model works using a simple example of a read operation. </a:t>
            </a:r>
          </a:p>
          <a:p>
            <a:endParaRPr lang="en-US" altLang="ko-KR" b="1" dirty="0"/>
          </a:p>
          <a:p>
            <a:r>
              <a:rPr lang="en-US" altLang="ko-KR" b="1" dirty="0"/>
              <a:t>The diagram displays the main operation FSM. I will explain the details step by step, following how the FSM operates.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4397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In the Idle state, the HVL driver is on standby, waiting for the NAND command to be decoded.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After decoding, the page data and target delays are sent to the HDL interface.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dirty="0"/>
              <a:t>This action triggers the main operation FSM. Then,</a:t>
            </a:r>
            <a:r>
              <a:rPr lang="en-US" altLang="ko-KR" b="1" baseline="0" dirty="0"/>
              <a:t> t</a:t>
            </a:r>
            <a:r>
              <a:rPr lang="en-US" altLang="ko-KR" b="1" dirty="0"/>
              <a:t>he HDL gets the data and starts the FSM.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24315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From the WAIT state, the HVL driver does not perform any actions. </a:t>
            </a:r>
          </a:p>
          <a:p>
            <a:endParaRPr lang="en-US" altLang="ko-KR" b="1" dirty="0"/>
          </a:p>
          <a:p>
            <a:r>
              <a:rPr lang="en-US" altLang="ko-KR" b="1" dirty="0"/>
              <a:t>The HDL interface waits for a couple of delays and then activates the shift registers to generate delayed</a:t>
            </a:r>
            <a:r>
              <a:rPr lang="en-US" altLang="ko-KR" b="1" baseline="0" dirty="0"/>
              <a:t> strobe </a:t>
            </a:r>
            <a:r>
              <a:rPr lang="en-US" altLang="ko-KR" b="1" dirty="0"/>
              <a:t>signal such as </a:t>
            </a:r>
            <a:r>
              <a:rPr lang="en-US" altLang="ko-KR" b="1" dirty="0" err="1"/>
              <a:t>dqs</a:t>
            </a:r>
            <a:r>
              <a:rPr lang="en-US" altLang="ko-KR" b="1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296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In the driver state, the main logic sends read data to the DUT and starts the AC Timer to create valid IO windows. </a:t>
            </a:r>
          </a:p>
          <a:p>
            <a:endParaRPr lang="en-US" altLang="ko-KR" b="1" dirty="0"/>
          </a:p>
          <a:p>
            <a:r>
              <a:rPr lang="en-US" altLang="ko-KR" b="1" dirty="0"/>
              <a:t>The diagram shows this process. </a:t>
            </a:r>
          </a:p>
          <a:p>
            <a:endParaRPr lang="en-US" altLang="ko-KR" b="1" dirty="0"/>
          </a:p>
          <a:p>
            <a:r>
              <a:rPr lang="en-US" altLang="ko-KR" b="1" dirty="0"/>
              <a:t>When </a:t>
            </a:r>
            <a:r>
              <a:rPr lang="en-US" altLang="ko-KR" b="1" dirty="0" err="1"/>
              <a:t>dqs</a:t>
            </a:r>
            <a:r>
              <a:rPr lang="en-US" altLang="ko-KR" b="1" dirty="0"/>
              <a:t> is triggered, the AC Timer is activated and sets a </a:t>
            </a:r>
            <a:r>
              <a:rPr lang="en-US" altLang="ko-KR" b="1" dirty="0" err="1"/>
              <a:t>tQH</a:t>
            </a:r>
            <a:r>
              <a:rPr lang="en-US" altLang="ko-KR" b="1" dirty="0"/>
              <a:t> time as the target.</a:t>
            </a:r>
          </a:p>
          <a:p>
            <a:endParaRPr lang="en-US" altLang="ko-KR" b="1" dirty="0"/>
          </a:p>
          <a:p>
            <a:r>
              <a:rPr lang="en-US" altLang="ko-KR" b="1" dirty="0"/>
              <a:t>Then,</a:t>
            </a:r>
            <a:r>
              <a:rPr lang="en-US" altLang="ko-KR" b="1" baseline="0" dirty="0"/>
              <a:t> the timer w</a:t>
            </a:r>
            <a:r>
              <a:rPr lang="en-US" altLang="ko-KR" b="1" dirty="0"/>
              <a:t>aits for the </a:t>
            </a:r>
            <a:r>
              <a:rPr lang="en-US" altLang="ko-KR" b="1" dirty="0" err="1"/>
              <a:t>tQH</a:t>
            </a:r>
            <a:r>
              <a:rPr lang="en-US" altLang="ko-KR" b="1" dirty="0"/>
              <a:t> duration.</a:t>
            </a:r>
          </a:p>
          <a:p>
            <a:endParaRPr lang="en-US" altLang="ko-KR" b="1" dirty="0"/>
          </a:p>
          <a:p>
            <a:r>
              <a:rPr lang="en-US" altLang="ko-KR" b="1" dirty="0"/>
              <a:t>The process repeats every time </a:t>
            </a:r>
            <a:r>
              <a:rPr lang="en-US" altLang="ko-KR" b="1" dirty="0" err="1"/>
              <a:t>dqs</a:t>
            </a:r>
            <a:r>
              <a:rPr lang="en-US" altLang="ko-KR" b="1" dirty="0"/>
              <a:t> toggles.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081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baseline="0" dirty="0"/>
              <a:t>In the EXIT state, the main OP FSM in the HDL stops. </a:t>
            </a:r>
          </a:p>
          <a:p>
            <a:r>
              <a:rPr lang="en-US" altLang="ko-KR" b="1" baseline="0" dirty="0"/>
              <a:t>Once the HVL confirms this, it waits for the next NAND command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51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The table shows the experimental setup. </a:t>
            </a:r>
          </a:p>
          <a:p>
            <a:endParaRPr lang="en-US" altLang="ko-KR" b="1" dirty="0"/>
          </a:p>
          <a:p>
            <a:r>
              <a:rPr lang="en-US" altLang="ko-KR" b="1" dirty="0"/>
              <a:t>We tested a </a:t>
            </a:r>
            <a:r>
              <a:rPr lang="en-US" altLang="ko-KR" b="1" dirty="0" err="1"/>
              <a:t>PCIe</a:t>
            </a:r>
            <a:r>
              <a:rPr lang="en-US" altLang="ko-KR" b="1" dirty="0"/>
              <a:t> 4.0 SSD controller </a:t>
            </a:r>
            <a:r>
              <a:rPr lang="en-US" altLang="ko-KR" b="1" dirty="0" err="1"/>
              <a:t>SoC</a:t>
            </a:r>
            <a:r>
              <a:rPr lang="en-US" altLang="ko-KR" b="1" dirty="0"/>
              <a:t> as the DUT and used the </a:t>
            </a:r>
            <a:r>
              <a:rPr lang="en-US" altLang="ko-KR" b="1" dirty="0" err="1"/>
              <a:t>Veloce</a:t>
            </a:r>
            <a:r>
              <a:rPr lang="en-US" altLang="ko-KR" b="1" dirty="0"/>
              <a:t> </a:t>
            </a:r>
            <a:r>
              <a:rPr lang="en-US" altLang="ko-KR" b="1" dirty="0" err="1"/>
              <a:t>StratoM</a:t>
            </a:r>
            <a:r>
              <a:rPr lang="en-US" altLang="ko-KR" b="1" dirty="0"/>
              <a:t> as the emulator.</a:t>
            </a:r>
          </a:p>
          <a:p>
            <a:endParaRPr lang="en-US" altLang="ko-KR" b="1" dirty="0"/>
          </a:p>
          <a:p>
            <a:r>
              <a:rPr lang="en-US" altLang="ko-KR" b="1" dirty="0"/>
              <a:t>In</a:t>
            </a:r>
            <a:r>
              <a:rPr lang="en-US" altLang="ko-KR" b="1" baseline="0" dirty="0"/>
              <a:t> addition</a:t>
            </a:r>
            <a:r>
              <a:rPr lang="en-US" altLang="ko-KR" b="1" dirty="0"/>
              <a:t>, we used Siemens's host solution for </a:t>
            </a:r>
            <a:r>
              <a:rPr lang="en-US" altLang="ko-KR" b="1" dirty="0" err="1"/>
              <a:t>PCIe</a:t>
            </a:r>
            <a:r>
              <a:rPr lang="en-US" altLang="ko-KR" b="1" dirty="0"/>
              <a:t> stimulus.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665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The left graph illustrates performance in terms of simulation time, while the right graph focuses on performance relative to data transfer.</a:t>
            </a:r>
          </a:p>
          <a:p>
            <a:br>
              <a:rPr lang="en-US" altLang="ko-KR" b="1" dirty="0"/>
            </a:br>
            <a:r>
              <a:rPr lang="en-US" altLang="ko-KR" b="1" dirty="0"/>
              <a:t>Based on simulation time, our model achieved a 27× performance improvement compared to the previous model and 67% of a real NAND performance.</a:t>
            </a:r>
          </a:p>
          <a:p>
            <a:endParaRPr lang="en-US" altLang="ko-KR" b="1" dirty="0"/>
          </a:p>
          <a:p>
            <a:r>
              <a:rPr lang="en-US" altLang="ko-KR" b="1" dirty="0"/>
              <a:t>In terms of data transfer, it showed a 36× performance improvement over the previous model and 65% of a real NAND performance.</a:t>
            </a:r>
          </a:p>
          <a:p>
            <a:endParaRPr lang="en-US" altLang="ko-KR" b="1" dirty="0"/>
          </a:p>
          <a:p>
            <a:r>
              <a:rPr lang="en-US" altLang="ko-KR" b="1" dirty="0"/>
              <a:t>Although our proposed model is slightly slower than a real NAND, it remains highly competitive considering a</a:t>
            </a:r>
            <a:r>
              <a:rPr lang="en-US" altLang="ko-KR" b="1" baseline="0" dirty="0"/>
              <a:t> variety of</a:t>
            </a:r>
            <a:r>
              <a:rPr lang="en-US" altLang="ko-KR" b="1" dirty="0"/>
              <a:t> features it provides.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69815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In this presentation, we propose a modeling technique optimized for emulators.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Our approach focuses on two key aspects.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First, we aim to reduce communication between the HDL and the HVL by moving key HVL driver operations to the HDL interface and redesigning them as synthesizable logic.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Second, we optimize timing by redesigning the AC Timer and shift registers to improve performance.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1" baseline="0" dirty="0"/>
              <a:t>With our model, verification is about 30 times faster than the previous model and it also efficiently manages unclear features.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62010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0225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baseline="0"/>
              <a:t>As SoCs get more complex, verifying them has become much harder. </a:t>
            </a:r>
          </a:p>
          <a:p>
            <a:pPr marL="0" indent="0">
              <a:buNone/>
            </a:pPr>
            <a:endParaRPr lang="en-US" altLang="ko-KR" b="1" baseline="0"/>
          </a:p>
          <a:p>
            <a:pPr marL="0" indent="0">
              <a:buNone/>
            </a:pPr>
            <a:r>
              <a:rPr lang="en-US" altLang="ko-KR" b="1" baseline="0"/>
              <a:t>Simulation-based verification has slowed down a lot, which makes the overall Turn-Around Time (TAT) longer. </a:t>
            </a:r>
          </a:p>
          <a:p>
            <a:pPr marL="0" indent="0">
              <a:buNone/>
            </a:pPr>
            <a:endParaRPr lang="en-US" altLang="ko-KR" b="1" baseline="0"/>
          </a:p>
          <a:p>
            <a:pPr marL="0" indent="0">
              <a:buNone/>
            </a:pPr>
            <a:r>
              <a:rPr lang="en-US" altLang="ko-KR" b="1" baseline="0"/>
              <a:t>On the other hand, emulation-based verification struggles with running limited random tests, leading to low coverage. </a:t>
            </a:r>
          </a:p>
          <a:p>
            <a:pPr marL="0" indent="0">
              <a:buNone/>
            </a:pPr>
            <a:endParaRPr lang="en-US" altLang="ko-KR" b="1" baseline="0"/>
          </a:p>
          <a:p>
            <a:pPr marL="0" indent="0">
              <a:buNone/>
            </a:pPr>
            <a:r>
              <a:rPr lang="en-US" altLang="ko-KR" b="1" baseline="0"/>
              <a:t>An effective way to address these issues is to adopt co-emulation for verification.</a:t>
            </a:r>
          </a:p>
          <a:p>
            <a:pPr marL="0" indent="0">
              <a:buNone/>
            </a:pPr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58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So, what exactly is co-emulation? Let's check out the image on the screen. </a:t>
            </a:r>
          </a:p>
          <a:p>
            <a:endParaRPr lang="en-US" altLang="ko-KR" b="1" dirty="0"/>
          </a:p>
          <a:p>
            <a:r>
              <a:rPr lang="en-US" altLang="ko-KR" b="1" dirty="0"/>
              <a:t>The top part shows a typical top-level environment, while the bottom part shows a co-emulation setup. </a:t>
            </a:r>
          </a:p>
          <a:p>
            <a:endParaRPr lang="en-US" altLang="ko-KR" b="1" dirty="0"/>
          </a:p>
          <a:p>
            <a:r>
              <a:rPr lang="en-US" altLang="ko-KR" b="1" dirty="0"/>
              <a:t>In the bottom diagram, the timed operations of the </a:t>
            </a:r>
            <a:r>
              <a:rPr lang="en-US" altLang="ko-KR" b="1" dirty="0" err="1"/>
              <a:t>testbench</a:t>
            </a:r>
            <a:r>
              <a:rPr lang="en-US" altLang="ko-KR" b="1" dirty="0"/>
              <a:t> (TB) are moved to the BFM interface in the HDL domain. </a:t>
            </a:r>
          </a:p>
          <a:p>
            <a:endParaRPr lang="en-US" altLang="ko-KR" b="1" dirty="0"/>
          </a:p>
          <a:p>
            <a:r>
              <a:rPr lang="en-US" altLang="ko-KR" b="1" dirty="0"/>
              <a:t>These are synthesized with the Design Under Test (DUT) inside the emulator, resulting</a:t>
            </a:r>
            <a:r>
              <a:rPr lang="en-US" altLang="ko-KR" b="1" baseline="0" dirty="0"/>
              <a:t> in acceleration.</a:t>
            </a:r>
            <a:r>
              <a:rPr lang="en-US" altLang="ko-KR" b="1" dirty="0"/>
              <a:t> </a:t>
            </a:r>
          </a:p>
          <a:p>
            <a:endParaRPr lang="en-US" altLang="ko-KR" b="1" dirty="0"/>
          </a:p>
          <a:p>
            <a:r>
              <a:rPr lang="en-US" altLang="ko-KR" b="1" dirty="0"/>
              <a:t>Meanwhile, the untimed part of the TB is compiled separately. </a:t>
            </a:r>
          </a:p>
          <a:p>
            <a:endParaRPr lang="en-US" altLang="ko-KR" b="1" dirty="0"/>
          </a:p>
          <a:p>
            <a:r>
              <a:rPr lang="en-US" altLang="ko-KR" b="1" dirty="0"/>
              <a:t>This method has a lot of benefits. </a:t>
            </a:r>
          </a:p>
          <a:p>
            <a:endParaRPr lang="en-US" altLang="ko-KR" b="1" dirty="0"/>
          </a:p>
          <a:p>
            <a:r>
              <a:rPr lang="en-US" altLang="ko-KR" b="1" dirty="0"/>
              <a:t>First, it allows for much faster verification of complex </a:t>
            </a:r>
            <a:r>
              <a:rPr lang="en-US" altLang="ko-KR" b="1" dirty="0" err="1"/>
              <a:t>SoCs</a:t>
            </a:r>
            <a:r>
              <a:rPr lang="en-US" altLang="ko-KR" b="1" dirty="0"/>
              <a:t>. </a:t>
            </a:r>
          </a:p>
          <a:p>
            <a:endParaRPr lang="en-US" altLang="ko-KR" b="1" dirty="0"/>
          </a:p>
          <a:p>
            <a:r>
              <a:rPr lang="en-US" altLang="ko-KR" b="1" dirty="0"/>
              <a:t>Second, you can perform UVM-based testing within the emulator. </a:t>
            </a:r>
          </a:p>
          <a:p>
            <a:endParaRPr lang="en-US" altLang="ko-KR" b="1" dirty="0"/>
          </a:p>
          <a:p>
            <a:r>
              <a:rPr lang="en-US" altLang="ko-KR" b="1" dirty="0"/>
              <a:t>These advantages greatly reduce Turn-Around Time (TAT) and improve verification coverage.</a:t>
            </a:r>
          </a:p>
          <a:p>
            <a:endParaRPr lang="en-US" altLang="ko-KR" b="1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4280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dirty="0"/>
              <a:t>However, there are several challenges in applying co-emulation to Memory controller SoCs</a:t>
            </a:r>
            <a:r>
              <a:rPr lang="en-US" altLang="ko-KR" b="0" baseline="0" dirty="0"/>
              <a:t> especially for NAND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en-US" altLang="ko-KR" b="0" dirty="0"/>
              <a:t>First, using existing simulation models is challenging.</a:t>
            </a:r>
          </a:p>
          <a:p>
            <a:endParaRPr lang="en-US" altLang="ko-KR" b="0" dirty="0"/>
          </a:p>
          <a:p>
            <a:r>
              <a:rPr lang="en-US" altLang="ko-KR" b="0" dirty="0"/>
              <a:t>This is because these models are often impacted by performance bottlenecks, such as excessive communication between HDL and HVL.</a:t>
            </a:r>
          </a:p>
          <a:p>
            <a:endParaRPr lang="en-US" altLang="ko-KR" b="0" dirty="0"/>
          </a:p>
          <a:p>
            <a:r>
              <a:rPr lang="en-US" altLang="ko-KR" b="0" dirty="0"/>
              <a:t>Also, there are many time-consuming </a:t>
            </a:r>
            <a:r>
              <a:rPr lang="en-US" altLang="ko-KR" b="1" dirty="0"/>
              <a:t>operations to mimic</a:t>
            </a:r>
            <a:r>
              <a:rPr lang="en-US" altLang="ko-KR" b="1" baseline="0" dirty="0"/>
              <a:t> memory behavior</a:t>
            </a:r>
            <a:r>
              <a:rPr lang="en-US" altLang="ko-KR" b="0" dirty="0"/>
              <a:t>, which are not allowed in co-emulation. </a:t>
            </a:r>
          </a:p>
          <a:p>
            <a:endParaRPr lang="en-US" altLang="ko-KR" b="0" dirty="0"/>
          </a:p>
          <a:p>
            <a:r>
              <a:rPr lang="en-US" altLang="ko-KR" b="1" dirty="0"/>
              <a:t>Moving them to the emulator side is mandatory for acceleration.</a:t>
            </a:r>
          </a:p>
          <a:p>
            <a:endParaRPr lang="en-US" altLang="ko-KR" b="0" dirty="0"/>
          </a:p>
          <a:p>
            <a:r>
              <a:rPr lang="en-US" altLang="ko-KR" b="0" dirty="0"/>
              <a:t>Second, there are limitations in EDA support. Although EDA vendors provide various solutions for co-emulation, they are unable to offer robust solutions for NAND. </a:t>
            </a:r>
          </a:p>
          <a:p>
            <a:endParaRPr lang="en-US" altLang="ko-KR" b="0" dirty="0"/>
          </a:p>
          <a:p>
            <a:r>
              <a:rPr lang="en-US" altLang="ko-KR" b="0" dirty="0"/>
              <a:t>The main reason for this is that NAND involves many memory vendor-specific operations. </a:t>
            </a:r>
          </a:p>
          <a:p>
            <a:endParaRPr lang="en-US" altLang="ko-KR" b="0" dirty="0"/>
          </a:p>
          <a:p>
            <a:r>
              <a:rPr lang="en-US" altLang="ko-KR" b="0" dirty="0"/>
              <a:t>Moreover, the specifications for future NAND generations remain unclear. </a:t>
            </a:r>
          </a:p>
          <a:p>
            <a:endParaRPr lang="en-US" altLang="ko-KR" b="0" dirty="0"/>
          </a:p>
          <a:p>
            <a:r>
              <a:rPr lang="en-US" altLang="ko-KR" b="0" dirty="0"/>
              <a:t>These make it difficult for EDA vendors to develop effective NAND solutions.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However, there are some challenges when applying co-emulation with memory controller </a:t>
            </a:r>
            <a:r>
              <a:rPr lang="en-US" altLang="ko-KR" dirty="0" err="1"/>
              <a:t>SoCs</a:t>
            </a:r>
            <a:r>
              <a:rPr lang="en-US" altLang="ko-KR" dirty="0"/>
              <a:t>, especially for NAND.</a:t>
            </a:r>
          </a:p>
          <a:p>
            <a:r>
              <a:rPr lang="en-US" altLang="ko-KR" dirty="0"/>
              <a:t>First, using existing simulation models can be tough. </a:t>
            </a:r>
          </a:p>
          <a:p>
            <a:r>
              <a:rPr lang="en-US" altLang="ko-KR" dirty="0"/>
              <a:t>This is because these models often suffer from performance issues, like too much communication between HDL and HVL.</a:t>
            </a:r>
          </a:p>
          <a:p>
            <a:r>
              <a:rPr lang="en-US" altLang="ko-KR" dirty="0"/>
              <a:t>Also, There are many time-consuming operations, which are not allowed in co-emulation. </a:t>
            </a:r>
          </a:p>
          <a:p>
            <a:r>
              <a:rPr lang="en-US" altLang="ko-KR" dirty="0"/>
              <a:t>They</a:t>
            </a:r>
            <a:r>
              <a:rPr lang="en-US" altLang="ko-KR" baseline="0" dirty="0"/>
              <a:t> must be moved to the emulator side.</a:t>
            </a:r>
            <a:endParaRPr lang="en-US" altLang="ko-KR" dirty="0"/>
          </a:p>
          <a:p>
            <a:r>
              <a:rPr lang="en-US" altLang="ko-KR" dirty="0"/>
              <a:t>Second, there are limitations in EDA support. Although EDA vendors provide various solutions for co-emulation, they are unable to offer robust solutions for NAND. </a:t>
            </a:r>
          </a:p>
          <a:p>
            <a:r>
              <a:rPr lang="en-US" altLang="ko-KR" dirty="0"/>
              <a:t>This is mainly because NAND involves many operations that are specific to different memory vendors, and the future specifications for NAND are still unclear. </a:t>
            </a:r>
          </a:p>
          <a:p>
            <a:r>
              <a:rPr lang="en-US" altLang="ko-KR" dirty="0"/>
              <a:t>These factors make it hard for EDA vendors to create effective solutions for NAND.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&lt;2.1 </a:t>
            </a:r>
            <a:r>
              <a:rPr lang="ko-KR" altLang="en-US" dirty="0"/>
              <a:t>배</a:t>
            </a:r>
            <a:r>
              <a:rPr lang="en-US" altLang="ko-KR" dirty="0"/>
              <a:t>&gt;</a:t>
            </a:r>
          </a:p>
          <a:p>
            <a:r>
              <a:rPr lang="en-US" altLang="ko-KR" dirty="0"/>
              <a:t>First, …..</a:t>
            </a:r>
            <a:br>
              <a:rPr lang="en-US" altLang="ko-KR" dirty="0"/>
            </a:br>
            <a:r>
              <a:rPr lang="en-US" altLang="ko-KR" dirty="0"/>
              <a:t>Script</a:t>
            </a:r>
            <a:r>
              <a:rPr lang="ko-KR" altLang="en-US" dirty="0"/>
              <a:t>에서 잦은 </a:t>
            </a:r>
            <a:r>
              <a:rPr lang="en-US" altLang="ko-KR" dirty="0"/>
              <a:t>(</a:t>
            </a:r>
            <a:r>
              <a:rPr lang="ko-KR" altLang="en-US" dirty="0"/>
              <a:t>빈번한</a:t>
            </a:r>
            <a:r>
              <a:rPr lang="en-US" altLang="ko-KR" dirty="0"/>
              <a:t>) communication </a:t>
            </a:r>
            <a:r>
              <a:rPr lang="ko-KR" altLang="en-US" dirty="0"/>
              <a:t>이 문제이지 </a:t>
            </a:r>
            <a:r>
              <a:rPr lang="en-US" altLang="ko-KR" dirty="0"/>
              <a:t>much communication</a:t>
            </a:r>
            <a:r>
              <a:rPr lang="ko-KR" altLang="en-US" dirty="0"/>
              <a:t>은 문제가 되지 않습니다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>Using existing simulation models can be tough </a:t>
            </a:r>
            <a:r>
              <a:rPr lang="ko-KR" altLang="en-US" dirty="0"/>
              <a:t>명확하지 않고 필요 없어 보이는 문장입니다</a:t>
            </a:r>
            <a:r>
              <a:rPr lang="en-US" altLang="ko-KR" dirty="0"/>
              <a:t>. </a:t>
            </a:r>
            <a:r>
              <a:rPr lang="ko-KR" altLang="en-US" dirty="0"/>
              <a:t>차라리 </a:t>
            </a:r>
            <a:r>
              <a:rPr lang="en-US" altLang="ko-KR" dirty="0"/>
              <a:t>first </a:t>
            </a:r>
            <a:r>
              <a:rPr lang="ko-KR" altLang="en-US" dirty="0"/>
              <a:t>보다 앞서 설명되어야 할 것 같습니다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Also..</a:t>
            </a:r>
          </a:p>
          <a:p>
            <a:r>
              <a:rPr lang="en-US" altLang="ko-KR" dirty="0"/>
              <a:t>(</a:t>
            </a:r>
            <a:r>
              <a:rPr lang="ko-KR" altLang="en-US" dirty="0"/>
              <a:t>강</a:t>
            </a:r>
            <a:r>
              <a:rPr lang="en-US" altLang="ko-KR" dirty="0"/>
              <a:t>) </a:t>
            </a:r>
            <a:r>
              <a:rPr lang="ko-KR" altLang="en-US" dirty="0"/>
              <a:t>대신  ‘</a:t>
            </a:r>
            <a:r>
              <a:rPr lang="en-US" altLang="ko-KR" dirty="0"/>
              <a:t>time-consuming operation</a:t>
            </a:r>
            <a:r>
              <a:rPr lang="ko-KR" altLang="en-US" dirty="0"/>
              <a:t>은 </a:t>
            </a:r>
            <a:r>
              <a:rPr lang="en-US" altLang="ko-KR" dirty="0"/>
              <a:t>co-</a:t>
            </a:r>
            <a:r>
              <a:rPr lang="en-US" altLang="ko-KR" dirty="0" err="1"/>
              <a:t>emul</a:t>
            </a:r>
            <a:r>
              <a:rPr lang="ko-KR" altLang="en-US" dirty="0"/>
              <a:t>에서 허용이 안되는데 기존 </a:t>
            </a:r>
            <a:r>
              <a:rPr lang="en-US" altLang="ko-KR" dirty="0"/>
              <a:t>model</a:t>
            </a:r>
            <a:r>
              <a:rPr lang="ko-KR" altLang="en-US" dirty="0"/>
              <a:t>에 많이 있다’ 이런 식으로 풀어가려고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기존 모델에 </a:t>
            </a:r>
            <a:r>
              <a:rPr lang="en-US" altLang="ko-KR" dirty="0"/>
              <a:t>time-consuming operation </a:t>
            </a:r>
            <a:r>
              <a:rPr lang="ko-KR" altLang="en-US" dirty="0"/>
              <a:t>이 많이 있어 </a:t>
            </a:r>
            <a:r>
              <a:rPr lang="en-US" altLang="ko-KR" dirty="0"/>
              <a:t>(</a:t>
            </a:r>
            <a:r>
              <a:rPr lang="ko-KR" altLang="en-US" dirty="0"/>
              <a:t>최상위 제목인</a:t>
            </a:r>
            <a:r>
              <a:rPr lang="en-US" altLang="ko-KR" dirty="0"/>
              <a:t>) limitation</a:t>
            </a:r>
            <a:r>
              <a:rPr lang="ko-KR" altLang="en-US" dirty="0"/>
              <a:t>에 어떠한 영향 </a:t>
            </a:r>
            <a:r>
              <a:rPr lang="en-US" altLang="ko-KR" dirty="0"/>
              <a:t>(</a:t>
            </a:r>
            <a:r>
              <a:rPr lang="ko-KR" altLang="en-US" dirty="0"/>
              <a:t>또는 왜</a:t>
            </a:r>
            <a:r>
              <a:rPr lang="en-US" altLang="ko-KR" dirty="0"/>
              <a:t>?) </a:t>
            </a:r>
            <a:r>
              <a:rPr lang="ko-KR" altLang="en-US" dirty="0"/>
              <a:t>을 끼치는가</a:t>
            </a:r>
            <a:r>
              <a:rPr lang="en-US" altLang="ko-KR" dirty="0"/>
              <a:t>? </a:t>
            </a:r>
            <a:r>
              <a:rPr lang="ko-KR" altLang="en-US" dirty="0"/>
              <a:t>고치는데 </a:t>
            </a:r>
            <a:r>
              <a:rPr lang="en-US" altLang="ko-KR" dirty="0"/>
              <a:t>overhead </a:t>
            </a:r>
            <a:r>
              <a:rPr lang="ko-KR" altLang="en-US" dirty="0"/>
              <a:t>인가</a:t>
            </a:r>
            <a:r>
              <a:rPr lang="en-US" altLang="ko-KR" dirty="0"/>
              <a:t>? </a:t>
            </a:r>
            <a:r>
              <a:rPr lang="ko-KR" altLang="en-US" dirty="0"/>
              <a:t>어떻게 풀어가야 할지 잘 모르겠습니다</a:t>
            </a:r>
            <a:r>
              <a:rPr lang="en-US" altLang="ko-KR" dirty="0"/>
              <a:t>. </a:t>
            </a:r>
            <a:r>
              <a:rPr lang="ko-KR" altLang="en-US" dirty="0"/>
              <a:t>일단 </a:t>
            </a:r>
            <a:r>
              <a:rPr lang="en-US" altLang="ko-KR" dirty="0"/>
              <a:t>an intolerable overhead </a:t>
            </a:r>
            <a:r>
              <a:rPr lang="ko-KR" altLang="en-US" dirty="0"/>
              <a:t>도 맞아 보이지 않습니다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풀어내는게 어려워서 문제이긴 하지만 저 부분이 중요하기도 합니다</a:t>
            </a:r>
            <a:r>
              <a:rPr lang="en-US" altLang="ko-KR" dirty="0"/>
              <a:t>.</a:t>
            </a:r>
            <a:br>
              <a:rPr lang="en-US" altLang="ko-KR" dirty="0"/>
            </a:br>
            <a:r>
              <a:rPr lang="en-US" altLang="ko-KR" dirty="0"/>
              <a:t>An intolerable overhead </a:t>
            </a:r>
          </a:p>
          <a:p>
            <a:r>
              <a:rPr lang="en-US" altLang="ko-KR" dirty="0"/>
              <a:t>	Inevitable time-consuming logic</a:t>
            </a:r>
          </a:p>
          <a:p>
            <a:r>
              <a:rPr lang="en-US" altLang="ko-KR" dirty="0"/>
              <a:t>	In the NOT ACCELERATED area</a:t>
            </a:r>
          </a:p>
          <a:p>
            <a:endParaRPr lang="en-US" altLang="ko-KR" dirty="0"/>
          </a:p>
          <a:p>
            <a:r>
              <a:rPr lang="ko-KR" altLang="en-US" dirty="0"/>
              <a:t>그리고 </a:t>
            </a:r>
            <a:r>
              <a:rPr lang="en-US" altLang="ko-KR" dirty="0"/>
              <a:t>script</a:t>
            </a:r>
            <a:r>
              <a:rPr lang="ko-KR" altLang="en-US" dirty="0"/>
              <a:t>는 아래와 같이 설명되어야 할 것 같습니다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‘Memory model</a:t>
            </a:r>
            <a:r>
              <a:rPr lang="ko-KR" altLang="en-US" dirty="0"/>
              <a:t>에는 </a:t>
            </a:r>
            <a:r>
              <a:rPr lang="en-US" altLang="ko-KR" dirty="0"/>
              <a:t>device</a:t>
            </a:r>
            <a:r>
              <a:rPr lang="ko-KR" altLang="en-US" dirty="0"/>
              <a:t>의 동작을 </a:t>
            </a:r>
            <a:r>
              <a:rPr lang="en-US" altLang="ko-KR" dirty="0"/>
              <a:t>mimic</a:t>
            </a:r>
            <a:r>
              <a:rPr lang="ko-KR" altLang="en-US" dirty="0"/>
              <a:t>하기 위한 </a:t>
            </a:r>
            <a:r>
              <a:rPr lang="en-US" altLang="ko-KR" dirty="0"/>
              <a:t>time-consuming logic</a:t>
            </a:r>
            <a:r>
              <a:rPr lang="ko-KR" altLang="en-US" dirty="0"/>
              <a:t>들이 많이 있다</a:t>
            </a:r>
            <a:r>
              <a:rPr lang="en-US" altLang="ko-KR" dirty="0"/>
              <a:t>. </a:t>
            </a:r>
            <a:r>
              <a:rPr lang="ko-KR" altLang="en-US" dirty="0"/>
              <a:t>문제는 이 부분이 가속화 될 수 없는 </a:t>
            </a:r>
            <a:r>
              <a:rPr lang="en-US" altLang="ko-KR" dirty="0"/>
              <a:t>simulation </a:t>
            </a:r>
            <a:r>
              <a:rPr lang="ko-KR" altLang="en-US" dirty="0"/>
              <a:t>영역에 있다는 것이다</a:t>
            </a:r>
            <a:r>
              <a:rPr lang="en-US" altLang="ko-KR" dirty="0"/>
              <a:t>. </a:t>
            </a:r>
            <a:r>
              <a:rPr lang="ko-KR" altLang="en-US" dirty="0"/>
              <a:t>가속화가 가능한 </a:t>
            </a:r>
            <a:r>
              <a:rPr lang="en-US" altLang="ko-KR" dirty="0"/>
              <a:t>emulator </a:t>
            </a:r>
            <a:r>
              <a:rPr lang="ko-KR" altLang="en-US" dirty="0"/>
              <a:t>영역으로 옮기는 작업은 필연적이다</a:t>
            </a:r>
            <a:r>
              <a:rPr lang="en-US" altLang="ko-KR" dirty="0"/>
              <a:t>.’</a:t>
            </a:r>
          </a:p>
          <a:p>
            <a:endParaRPr lang="en-US" altLang="ko-KR" dirty="0"/>
          </a:p>
          <a:p>
            <a:r>
              <a:rPr lang="en-US" altLang="ko-KR" b="1" dirty="0"/>
              <a:t>&lt;2.2 </a:t>
            </a:r>
            <a:r>
              <a:rPr lang="ko-KR" altLang="en-US" b="1" dirty="0"/>
              <a:t>강</a:t>
            </a:r>
            <a:r>
              <a:rPr lang="en-US" altLang="ko-KR" b="1" dirty="0"/>
              <a:t>&gt;</a:t>
            </a:r>
          </a:p>
          <a:p>
            <a:r>
              <a:rPr lang="ko-KR" altLang="en-US" b="1" dirty="0"/>
              <a:t>피드백 반영했습니다</a:t>
            </a:r>
            <a:r>
              <a:rPr lang="en-US" altLang="ko-KR" b="1" dirty="0"/>
              <a:t>.</a:t>
            </a:r>
          </a:p>
          <a:p>
            <a:endParaRPr lang="en-US" altLang="ko-KR" b="1" dirty="0"/>
          </a:p>
          <a:p>
            <a:r>
              <a:rPr lang="ko-KR" altLang="en-US" b="1" dirty="0"/>
              <a:t>스크립트 업데이트 했습니다</a:t>
            </a:r>
            <a:r>
              <a:rPr lang="en-US" altLang="ko-KR" b="1" dirty="0"/>
              <a:t>.</a:t>
            </a:r>
          </a:p>
          <a:p>
            <a:endParaRPr lang="en-US" altLang="ko-KR" dirty="0"/>
          </a:p>
          <a:p>
            <a:endParaRPr lang="en-US" altLang="ko-KR" b="0" dirty="0"/>
          </a:p>
          <a:p>
            <a:r>
              <a:rPr lang="en-US" altLang="ko-KR" b="0" dirty="0"/>
              <a:t>However, there are several challenges in applying co-emulation to Memory controller </a:t>
            </a:r>
            <a:r>
              <a:rPr lang="en-US" altLang="ko-KR" b="0" dirty="0" err="1"/>
              <a:t>SoCs</a:t>
            </a:r>
            <a:r>
              <a:rPr lang="en-US" altLang="ko-KR" b="0" baseline="0" dirty="0"/>
              <a:t> especially for NAND</a:t>
            </a:r>
            <a:endParaRPr lang="en-US" altLang="ko-KR" b="0" dirty="0"/>
          </a:p>
          <a:p>
            <a:endParaRPr lang="en-US" altLang="ko-KR" b="0" dirty="0"/>
          </a:p>
          <a:p>
            <a:r>
              <a:rPr lang="en-US" altLang="ko-KR" b="0" dirty="0"/>
              <a:t>First, using existing simulation models is challenging.</a:t>
            </a:r>
          </a:p>
          <a:p>
            <a:endParaRPr lang="en-US" altLang="ko-KR" b="0" dirty="0"/>
          </a:p>
          <a:p>
            <a:r>
              <a:rPr lang="en-US" altLang="ko-KR" b="0" dirty="0"/>
              <a:t>This is because these models are often impacted by performance bottlenecks, such as excessive communication between HDL and HVL.</a:t>
            </a:r>
          </a:p>
          <a:p>
            <a:endParaRPr lang="en-US" altLang="ko-KR" b="0" dirty="0"/>
          </a:p>
          <a:p>
            <a:r>
              <a:rPr lang="en-US" altLang="ko-KR" b="0" dirty="0"/>
              <a:t>Also, there are many time-consuming </a:t>
            </a:r>
            <a:r>
              <a:rPr lang="en-US" altLang="ko-KR" b="1" dirty="0"/>
              <a:t>operations to mimic</a:t>
            </a:r>
            <a:r>
              <a:rPr lang="en-US" altLang="ko-KR" b="1" baseline="0" dirty="0"/>
              <a:t> memory behavior</a:t>
            </a:r>
            <a:r>
              <a:rPr lang="en-US" altLang="ko-KR" b="0" dirty="0"/>
              <a:t>, which are not allowed in co-emulation. </a:t>
            </a:r>
          </a:p>
          <a:p>
            <a:endParaRPr lang="en-US" altLang="ko-KR" b="0" dirty="0"/>
          </a:p>
          <a:p>
            <a:r>
              <a:rPr lang="en-US" altLang="ko-KR" b="1" dirty="0"/>
              <a:t>Moving them to the emulator side is mandatory for acceleration.</a:t>
            </a:r>
          </a:p>
          <a:p>
            <a:endParaRPr lang="en-US" altLang="ko-KR" b="0" dirty="0"/>
          </a:p>
          <a:p>
            <a:r>
              <a:rPr lang="en-US" altLang="ko-KR" b="0" dirty="0"/>
              <a:t>Second, there are limitations in EDA support. Although EDA vendors provide various solutions for co-emulation, they are unable to offer robust solutions for NAND. </a:t>
            </a:r>
          </a:p>
          <a:p>
            <a:endParaRPr lang="en-US" altLang="ko-KR" b="0" dirty="0"/>
          </a:p>
          <a:p>
            <a:r>
              <a:rPr lang="en-US" altLang="ko-KR" b="0" dirty="0"/>
              <a:t>The main reason for this is that NAND involves many memory vendor-specific operations. </a:t>
            </a:r>
          </a:p>
          <a:p>
            <a:endParaRPr lang="en-US" altLang="ko-KR" b="0" dirty="0"/>
          </a:p>
          <a:p>
            <a:r>
              <a:rPr lang="en-US" altLang="ko-KR" b="0" dirty="0"/>
              <a:t>Moreover, the specifications for future NAND generations remain unclear. </a:t>
            </a:r>
          </a:p>
          <a:p>
            <a:endParaRPr lang="en-US" altLang="ko-KR" b="0" dirty="0"/>
          </a:p>
          <a:p>
            <a:r>
              <a:rPr lang="en-US" altLang="ko-KR" b="0" dirty="0"/>
              <a:t>These make it difficult for EDA vendors to develop effective NAND solutions.</a:t>
            </a:r>
          </a:p>
          <a:p>
            <a:endParaRPr lang="ko-KR" altLang="en-US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32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b="1" baseline="0" dirty="0"/>
              <a:t>Therefore, a customized Memory VIP is needed. </a:t>
            </a:r>
          </a:p>
          <a:p>
            <a:pPr marL="0" indent="0">
              <a:buNone/>
            </a:pPr>
            <a:endParaRPr lang="en-US" altLang="ko-KR" b="1" baseline="0" dirty="0"/>
          </a:p>
          <a:p>
            <a:pPr marL="0" indent="0">
              <a:buNone/>
            </a:pPr>
            <a:r>
              <a:rPr lang="en-US" altLang="ko-KR" b="1" baseline="0" dirty="0"/>
              <a:t>This VIP is designed to work well with emulators, ensuring it performs at a high level. </a:t>
            </a:r>
          </a:p>
          <a:p>
            <a:pPr marL="0" indent="0">
              <a:buNone/>
            </a:pPr>
            <a:endParaRPr lang="en-US" altLang="ko-KR" b="1" baseline="0" dirty="0"/>
          </a:p>
          <a:p>
            <a:pPr marL="0" indent="0">
              <a:buNone/>
            </a:pPr>
            <a:r>
              <a:rPr lang="en-US" altLang="ko-KR" b="1" baseline="0" dirty="0"/>
              <a:t>It also easily supports confidential operations and can quickly adjust to changes in Memory specifications.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410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ko-KR" b="1" dirty="0"/>
              <a:t>The main idea of our proposed model / is to move the core functions of the HVL driver / to the HDL interface. </a:t>
            </a:r>
          </a:p>
          <a:p>
            <a:pPr marL="0" indent="0" algn="l">
              <a:buNone/>
            </a:pPr>
            <a:endParaRPr lang="en-US" altLang="ko-KR" b="1" dirty="0"/>
          </a:p>
          <a:p>
            <a:pPr marL="0" indent="0" algn="l">
              <a:buNone/>
            </a:pPr>
            <a:r>
              <a:rPr lang="en-US" altLang="ko-KR" b="1" dirty="0"/>
              <a:t>This allows the driver's main tasks to run faster in the emulator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082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Here is the overall block diagram of our proposed model. </a:t>
            </a:r>
          </a:p>
          <a:p>
            <a:endParaRPr lang="en-US" altLang="ko-KR" b="1" dirty="0"/>
          </a:p>
          <a:p>
            <a:r>
              <a:rPr lang="en-US" altLang="ko-KR" b="1" dirty="0"/>
              <a:t>As shown, most of the HVL functions have been recreated in the HDL interface.</a:t>
            </a:r>
          </a:p>
          <a:p>
            <a:endParaRPr lang="en-US" altLang="ko-KR" b="1" dirty="0"/>
          </a:p>
          <a:p>
            <a:r>
              <a:rPr lang="en-US" altLang="ko-KR" b="1" dirty="0"/>
              <a:t>Let's go through our strategies one step at a time.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604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1" dirty="0"/>
              <a:t>First, we need to cut down on the excessive communication between HDL and HVL. </a:t>
            </a:r>
          </a:p>
          <a:p>
            <a:endParaRPr lang="en-US" altLang="ko-KR" b="1" dirty="0"/>
          </a:p>
          <a:p>
            <a:r>
              <a:rPr lang="en-US" altLang="ko-KR" b="1" dirty="0"/>
              <a:t>In the previous model, communication happened every time the DQS changed inside a for loop. </a:t>
            </a:r>
          </a:p>
          <a:p>
            <a:endParaRPr lang="en-US" altLang="ko-KR" b="1" dirty="0"/>
          </a:p>
          <a:p>
            <a:r>
              <a:rPr lang="en-US" altLang="ko-KR" b="1" dirty="0"/>
              <a:t>There were also many time-consuming operations, like #delay. </a:t>
            </a:r>
          </a:p>
          <a:p>
            <a:endParaRPr lang="en-US" altLang="ko-KR" b="1" dirty="0"/>
          </a:p>
          <a:p>
            <a:r>
              <a:rPr lang="en-US" altLang="ko-KR" b="1" dirty="0"/>
              <a:t>As I mentioned earlier, these are major reasons for the drop in performance.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8D3FE-B20D-4997-BF2B-C7E052EABE8C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658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US" altLang="ko-KR" sz="4400" dirty="0"/>
              <a:t>Design Scheme for Emulator-friendly </a:t>
            </a:r>
            <a:br>
              <a:rPr lang="en-US" altLang="ko-KR" sz="4400" dirty="0"/>
            </a:br>
            <a:r>
              <a:rPr lang="en-US" altLang="ko-KR" sz="4400" dirty="0"/>
              <a:t>Memory Verification IP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 err="1"/>
              <a:t>Sunghyeon</a:t>
            </a:r>
            <a:r>
              <a:rPr lang="en-US" sz="3200" dirty="0"/>
              <a:t> Kang, </a:t>
            </a:r>
            <a:r>
              <a:rPr lang="en-US" sz="3200" dirty="0" err="1"/>
              <a:t>Munsik</a:t>
            </a:r>
            <a:r>
              <a:rPr lang="en-US" sz="3200" dirty="0"/>
              <a:t> Bae, SK </a:t>
            </a:r>
            <a:r>
              <a:rPr lang="en-US" sz="3200" dirty="0" err="1"/>
              <a:t>hynix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AF4511-8A9D-48EB-A806-0413CA7A1BB5}"/>
              </a:ext>
            </a:extLst>
          </p:cNvPr>
          <p:cNvSpPr/>
          <p:nvPr/>
        </p:nvSpPr>
        <p:spPr>
          <a:xfrm>
            <a:off x="3668404" y="5642293"/>
            <a:ext cx="4855192" cy="1219200"/>
          </a:xfrm>
          <a:prstGeom prst="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8"/>
    </mc:Choice>
    <mc:Fallback xmlns="">
      <p:transition spd="slow" advTm="914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7550" cy="1325563"/>
          </a:xfrm>
        </p:spPr>
        <p:txBody>
          <a:bodyPr>
            <a:normAutofit/>
          </a:bodyPr>
          <a:lstStyle/>
          <a:p>
            <a:r>
              <a:rPr lang="en-US" altLang="ko-KR" dirty="0"/>
              <a:t>Design Scheme to Reduce # of Communication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3548" cy="4351338"/>
          </a:xfrm>
        </p:spPr>
        <p:txBody>
          <a:bodyPr/>
          <a:lstStyle/>
          <a:p>
            <a:r>
              <a:rPr lang="en-US" altLang="ko-KR" dirty="0"/>
              <a:t>After re-modeled</a:t>
            </a:r>
          </a:p>
          <a:p>
            <a:pPr lvl="1"/>
            <a:r>
              <a:rPr lang="en-US" altLang="ko-KR" dirty="0"/>
              <a:t>Designing synthesizable logics in the interface</a:t>
            </a:r>
          </a:p>
          <a:p>
            <a:pPr lvl="2"/>
            <a:r>
              <a:rPr lang="en-US" altLang="ko-KR" dirty="0"/>
              <a:t>Based on FSM</a:t>
            </a:r>
          </a:p>
          <a:p>
            <a:pPr lvl="2"/>
            <a:r>
              <a:rPr lang="en-US" altLang="ko-KR" dirty="0"/>
              <a:t>Responsible for DUT driving</a:t>
            </a:r>
          </a:p>
          <a:p>
            <a:pPr lvl="1"/>
            <a:r>
              <a:rPr lang="en-US" altLang="ko-KR" dirty="0"/>
              <a:t>Remaining only few roles in the driver</a:t>
            </a:r>
          </a:p>
          <a:p>
            <a:pPr lvl="2"/>
            <a:r>
              <a:rPr lang="en-US" altLang="ko-KR" dirty="0"/>
              <a:t>Set data and delays before trigger</a:t>
            </a:r>
          </a:p>
          <a:p>
            <a:pPr lvl="2"/>
            <a:r>
              <a:rPr lang="en-US" altLang="ko-KR" dirty="0"/>
              <a:t>Call </a:t>
            </a:r>
            <a:r>
              <a:rPr lang="en-US" altLang="ko-KR" b="1" i="1" dirty="0"/>
              <a:t>trigger</a:t>
            </a:r>
            <a:r>
              <a:rPr lang="en-US" altLang="ko-KR" dirty="0"/>
              <a:t> and </a:t>
            </a:r>
            <a:r>
              <a:rPr lang="en-US" altLang="ko-KR" b="1" i="1" dirty="0" err="1"/>
              <a:t>wait_end</a:t>
            </a:r>
            <a:r>
              <a:rPr lang="en-US" altLang="ko-KR" dirty="0"/>
              <a:t> tasks</a:t>
            </a:r>
          </a:p>
          <a:p>
            <a:pPr lvl="2"/>
            <a:endParaRPr lang="en-US" altLang="ko-KR" dirty="0"/>
          </a:p>
        </p:txBody>
      </p:sp>
      <p:grpSp>
        <p:nvGrpSpPr>
          <p:cNvPr id="5" name="그룹 4"/>
          <p:cNvGrpSpPr/>
          <p:nvPr/>
        </p:nvGrpSpPr>
        <p:grpSpPr>
          <a:xfrm>
            <a:off x="6872333" y="1825625"/>
            <a:ext cx="4481467" cy="2975956"/>
            <a:chOff x="6872333" y="1825625"/>
            <a:chExt cx="4481467" cy="2975956"/>
          </a:xfrm>
        </p:grpSpPr>
        <p:sp>
          <p:nvSpPr>
            <p:cNvPr id="25" name="직사각형 24"/>
            <p:cNvSpPr/>
            <p:nvPr/>
          </p:nvSpPr>
          <p:spPr>
            <a:xfrm>
              <a:off x="7023533" y="2121701"/>
              <a:ext cx="1605600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Interface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597723" y="2121702"/>
              <a:ext cx="1604226" cy="251999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NAND Driver</a:t>
              </a:r>
            </a:p>
            <a:p>
              <a:pPr algn="ctr"/>
              <a:endParaRPr lang="en-US" altLang="ko-KR" sz="1000" b="1" dirty="0">
                <a:solidFill>
                  <a:schemeClr val="tx1"/>
                </a:solidFill>
                <a:latin typeface="Calibri (본문)"/>
              </a:endParaRPr>
            </a:p>
            <a:p>
              <a:endParaRPr lang="en-US" altLang="ko-KR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vif.set_rd_dat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);</a:t>
              </a:r>
            </a:p>
            <a:p>
              <a:endParaRPr lang="en-US" altLang="ko-KR" sz="1000" dirty="0">
                <a:solidFill>
                  <a:schemeClr val="accent2">
                    <a:lumMod val="75000"/>
                  </a:schemeClr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vif.set_dly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(“QH”, 100);</a:t>
              </a:r>
            </a:p>
            <a:p>
              <a:endParaRPr lang="en-US" altLang="ko-KR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b="1" i="1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vif.trigger</a:t>
              </a:r>
              <a:r>
                <a:rPr lang="en-US" altLang="ko-KR" sz="1000" b="1" i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</a:p>
            <a:p>
              <a:endParaRPr lang="en-US" altLang="ko-KR" sz="1000" b="1" i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b="1" i="1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vif.wait_end</a:t>
              </a:r>
              <a:r>
                <a:rPr lang="en-US" altLang="ko-KR" sz="1000" b="1" i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  <a:endParaRPr lang="ko-KR" altLang="en-US" sz="1000" b="1" i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pPr algn="ctr"/>
              <a:endParaRPr lang="ko-KR" altLang="en-US" sz="1000" b="1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872333" y="1825625"/>
              <a:ext cx="1908000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HDL TOP (Emulator)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9445872" y="1825625"/>
              <a:ext cx="1907928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HVL TOP (Simulator)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293533" y="4142082"/>
              <a:ext cx="1065600" cy="28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Data Array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>
              <a:off x="8366333" y="3243470"/>
              <a:ext cx="12313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직사각형 44"/>
            <p:cNvSpPr/>
            <p:nvPr/>
          </p:nvSpPr>
          <p:spPr>
            <a:xfrm>
              <a:off x="9866287" y="4142082"/>
              <a:ext cx="1067098" cy="28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Data Array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grpSp>
          <p:nvGrpSpPr>
            <p:cNvPr id="89" name="그룹 88"/>
            <p:cNvGrpSpPr/>
            <p:nvPr/>
          </p:nvGrpSpPr>
          <p:grpSpPr>
            <a:xfrm>
              <a:off x="7312547" y="2518470"/>
              <a:ext cx="1053786" cy="1450000"/>
              <a:chOff x="6568432" y="5683716"/>
              <a:chExt cx="1053786" cy="1450000"/>
            </a:xfrm>
            <a:solidFill>
              <a:srgbClr val="FFFF99"/>
            </a:solidFill>
          </p:grpSpPr>
          <p:sp>
            <p:nvSpPr>
              <p:cNvPr id="90" name="직사각형 89"/>
              <p:cNvSpPr/>
              <p:nvPr/>
            </p:nvSpPr>
            <p:spPr>
              <a:xfrm>
                <a:off x="6568432" y="5683716"/>
                <a:ext cx="1053786" cy="145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050" b="1" dirty="0">
                    <a:solidFill>
                      <a:schemeClr val="tx1"/>
                    </a:solidFill>
                    <a:latin typeface="Calibri (본문)"/>
                    <a:cs typeface="Calibri" panose="020F0502020204030204" pitchFamily="34" charset="0"/>
                  </a:rPr>
                  <a:t>Main FSM</a:t>
                </a:r>
                <a:endParaRPr lang="ko-KR" altLang="en-US" sz="105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8432" y="5958859"/>
                <a:ext cx="1053786" cy="1037988"/>
              </a:xfrm>
              <a:prstGeom prst="rect">
                <a:avLst/>
              </a:prstGeom>
              <a:grpFill/>
            </p:spPr>
          </p:pic>
        </p:grpSp>
      </p:grpSp>
    </p:spTree>
    <p:extLst>
      <p:ext uri="{BB962C8B-B14F-4D97-AF65-F5344CB8AC3E}">
        <p14:creationId xmlns:p14="http://schemas.microsoft.com/office/powerpoint/2010/main" val="428210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8475" cy="1325563"/>
          </a:xfrm>
        </p:spPr>
        <p:txBody>
          <a:bodyPr/>
          <a:lstStyle/>
          <a:p>
            <a:r>
              <a:rPr lang="en-US" altLang="ko-KR" dirty="0"/>
              <a:t>Design Scheme to Reduce # of Communication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After re-modeled (cont.)</a:t>
            </a:r>
          </a:p>
          <a:p>
            <a:pPr lvl="1"/>
            <a:r>
              <a:rPr lang="en-US" altLang="ko-KR" dirty="0"/>
              <a:t>Using allowed bandwidth efficiently</a:t>
            </a:r>
          </a:p>
          <a:p>
            <a:pPr lvl="2"/>
            <a:r>
              <a:rPr lang="en-US" altLang="ko-KR" dirty="0"/>
              <a:t>e.g. call the </a:t>
            </a:r>
            <a:r>
              <a:rPr lang="en-US" altLang="ko-KR" i="1" dirty="0" err="1"/>
              <a:t>set_rd_dat</a:t>
            </a:r>
            <a:r>
              <a:rPr lang="en-US" altLang="ko-KR" i="1" dirty="0"/>
              <a:t>() function</a:t>
            </a:r>
            <a:r>
              <a:rPr lang="en-US" altLang="ko-KR" dirty="0"/>
              <a:t> 144 times per single page read</a:t>
            </a:r>
          </a:p>
          <a:p>
            <a:pPr lvl="1"/>
            <a:r>
              <a:rPr lang="en-US" altLang="ko-KR" dirty="0"/>
              <a:t>Data transfer in IDLE state</a:t>
            </a:r>
          </a:p>
          <a:p>
            <a:pPr lvl="1"/>
            <a:endParaRPr lang="en-US" altLang="ko-KR" dirty="0"/>
          </a:p>
        </p:txBody>
      </p:sp>
      <p:grpSp>
        <p:nvGrpSpPr>
          <p:cNvPr id="66" name="그룹 65"/>
          <p:cNvGrpSpPr/>
          <p:nvPr/>
        </p:nvGrpSpPr>
        <p:grpSpPr>
          <a:xfrm>
            <a:off x="580894" y="3930627"/>
            <a:ext cx="6290788" cy="2026334"/>
            <a:chOff x="5882049" y="1951322"/>
            <a:chExt cx="6290788" cy="2351114"/>
          </a:xfrm>
        </p:grpSpPr>
        <p:sp>
          <p:nvSpPr>
            <p:cNvPr id="67" name="직사각형 66"/>
            <p:cNvSpPr/>
            <p:nvPr/>
          </p:nvSpPr>
          <p:spPr>
            <a:xfrm>
              <a:off x="5882049" y="1951322"/>
              <a:ext cx="2856392" cy="235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alibri (본문)"/>
                </a:rPr>
                <a:t>HDL Emulator Side</a:t>
              </a:r>
              <a:endParaRPr lang="ko-KR" altLang="en-US" sz="1400" dirty="0">
                <a:solidFill>
                  <a:schemeClr val="tx1"/>
                </a:solidFill>
                <a:latin typeface="Calibri (본문)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9574640" y="2316878"/>
              <a:ext cx="2340000" cy="1620000"/>
              <a:chOff x="4941799" y="3663700"/>
              <a:chExt cx="2340000" cy="1620000"/>
            </a:xfrm>
          </p:grpSpPr>
          <p:sp>
            <p:nvSpPr>
              <p:cNvPr id="81" name="모서리가 둥근 직사각형 80"/>
              <p:cNvSpPr/>
              <p:nvPr/>
            </p:nvSpPr>
            <p:spPr>
              <a:xfrm>
                <a:off x="4941799" y="3663700"/>
                <a:ext cx="2340000" cy="162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alibri (본문)"/>
                  </a:rPr>
                  <a:t>Non-accelerated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Calibri (본문)"/>
                  </a:rPr>
                  <a:t> driver</a:t>
                </a:r>
                <a:endParaRPr lang="ko-KR" altLang="en-US" sz="14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grpSp>
            <p:nvGrpSpPr>
              <p:cNvPr id="82" name="그룹 81"/>
              <p:cNvGrpSpPr/>
              <p:nvPr/>
            </p:nvGrpSpPr>
            <p:grpSpPr>
              <a:xfrm>
                <a:off x="5323300" y="4114750"/>
                <a:ext cx="1577000" cy="1076700"/>
                <a:chOff x="5329650" y="4102050"/>
                <a:chExt cx="1577000" cy="1076700"/>
              </a:xfrm>
            </p:grpSpPr>
            <p:sp>
              <p:nvSpPr>
                <p:cNvPr id="83" name="직사각형 82"/>
                <p:cNvSpPr/>
                <p:nvPr/>
              </p:nvSpPr>
              <p:spPr>
                <a:xfrm>
                  <a:off x="5329650" y="4102050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84" name="직사각형 83"/>
                <p:cNvSpPr/>
                <p:nvPr/>
              </p:nvSpPr>
              <p:spPr>
                <a:xfrm>
                  <a:off x="5410083" y="4169783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85" name="직사각형 84"/>
                <p:cNvSpPr/>
                <p:nvPr/>
              </p:nvSpPr>
              <p:spPr>
                <a:xfrm>
                  <a:off x="5490516" y="4237516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86" name="직사각형 85"/>
                <p:cNvSpPr/>
                <p:nvPr/>
              </p:nvSpPr>
              <p:spPr>
                <a:xfrm>
                  <a:off x="5570950" y="4305250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Calibri (본문)"/>
                    </a:rPr>
                    <a:t>Memory</a:t>
                  </a:r>
                  <a:endParaRPr lang="ko-KR" altLang="en-US" sz="1400" dirty="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</p:grpSp>
        </p:grpSp>
        <p:grpSp>
          <p:nvGrpSpPr>
            <p:cNvPr id="69" name="그룹 68"/>
            <p:cNvGrpSpPr/>
            <p:nvPr/>
          </p:nvGrpSpPr>
          <p:grpSpPr>
            <a:xfrm>
              <a:off x="6140245" y="2316878"/>
              <a:ext cx="2340000" cy="1620000"/>
              <a:chOff x="1161800" y="3663700"/>
              <a:chExt cx="2340000" cy="1620000"/>
            </a:xfrm>
          </p:grpSpPr>
          <p:sp>
            <p:nvSpPr>
              <p:cNvPr id="75" name="모서리가 둥근 직사각형 74"/>
              <p:cNvSpPr/>
              <p:nvPr/>
            </p:nvSpPr>
            <p:spPr>
              <a:xfrm>
                <a:off x="1161800" y="3663700"/>
                <a:ext cx="2340000" cy="162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400" b="1" dirty="0">
                    <a:solidFill>
                      <a:schemeClr val="tx1"/>
                    </a:solidFill>
                    <a:latin typeface="Calibri (본문)"/>
                  </a:rPr>
                  <a:t>Accelerated</a:t>
                </a:r>
                <a:r>
                  <a:rPr lang="en-US" altLang="ko-KR" sz="1400" dirty="0">
                    <a:solidFill>
                      <a:schemeClr val="tx1"/>
                    </a:solidFill>
                    <a:latin typeface="Calibri (본문)"/>
                  </a:rPr>
                  <a:t> Interface </a:t>
                </a:r>
                <a:endParaRPr lang="ko-KR" altLang="en-US" sz="14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grpSp>
            <p:nvGrpSpPr>
              <p:cNvPr id="76" name="그룹 75"/>
              <p:cNvGrpSpPr/>
              <p:nvPr/>
            </p:nvGrpSpPr>
            <p:grpSpPr>
              <a:xfrm>
                <a:off x="1543300" y="4114750"/>
                <a:ext cx="1577000" cy="1076700"/>
                <a:chOff x="5329650" y="4102050"/>
                <a:chExt cx="1577000" cy="1076700"/>
              </a:xfrm>
            </p:grpSpPr>
            <p:sp>
              <p:nvSpPr>
                <p:cNvPr id="77" name="직사각형 76"/>
                <p:cNvSpPr/>
                <p:nvPr/>
              </p:nvSpPr>
              <p:spPr>
                <a:xfrm>
                  <a:off x="5329650" y="4102050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78" name="직사각형 77"/>
                <p:cNvSpPr/>
                <p:nvPr/>
              </p:nvSpPr>
              <p:spPr>
                <a:xfrm>
                  <a:off x="5410083" y="4169783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79" name="직사각형 78"/>
                <p:cNvSpPr/>
                <p:nvPr/>
              </p:nvSpPr>
              <p:spPr>
                <a:xfrm>
                  <a:off x="5490516" y="4237516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endParaRPr lang="ko-KR" altLang="en-US" sz="140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  <p:sp>
              <p:nvSpPr>
                <p:cNvPr id="80" name="직사각형 79"/>
                <p:cNvSpPr/>
                <p:nvPr/>
              </p:nvSpPr>
              <p:spPr>
                <a:xfrm>
                  <a:off x="5570950" y="4305250"/>
                  <a:ext cx="1335700" cy="8735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400" dirty="0">
                      <a:solidFill>
                        <a:schemeClr val="tx1"/>
                      </a:solidFill>
                      <a:latin typeface="Calibri (본문)"/>
                    </a:rPr>
                    <a:t>Data Array</a:t>
                  </a:r>
                  <a:endParaRPr lang="ko-KR" altLang="en-US" sz="1400" dirty="0">
                    <a:solidFill>
                      <a:schemeClr val="tx1"/>
                    </a:solidFill>
                    <a:latin typeface="Calibri (본문)"/>
                  </a:endParaRPr>
                </a:p>
              </p:txBody>
            </p:sp>
          </p:grpSp>
        </p:grpSp>
        <p:sp>
          <p:nvSpPr>
            <p:cNvPr id="70" name="직사각형 69"/>
            <p:cNvSpPr/>
            <p:nvPr/>
          </p:nvSpPr>
          <p:spPr>
            <a:xfrm>
              <a:off x="9316445" y="1951322"/>
              <a:ext cx="2856392" cy="2351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Calibri (본문)"/>
                </a:rPr>
                <a:t>HVL Simulator Side</a:t>
              </a:r>
              <a:endParaRPr lang="ko-KR" altLang="en-US" sz="1400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71" name="오른쪽 화살표 70"/>
            <p:cNvSpPr/>
            <p:nvPr/>
          </p:nvSpPr>
          <p:spPr>
            <a:xfrm>
              <a:off x="8497758" y="2695202"/>
              <a:ext cx="1080000" cy="31334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오른쪽 화살표 71"/>
            <p:cNvSpPr/>
            <p:nvPr/>
          </p:nvSpPr>
          <p:spPr>
            <a:xfrm rot="10800000">
              <a:off x="8497758" y="3306653"/>
              <a:ext cx="1080000" cy="313343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84304" y="3641428"/>
              <a:ext cx="1306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Read</a:t>
              </a:r>
              <a:endParaRPr lang="ko-KR" alt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4304" y="2316878"/>
              <a:ext cx="1306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PGM</a:t>
              </a:r>
              <a:endParaRPr lang="ko-KR" altLang="en-US" dirty="0"/>
            </a:p>
          </p:txBody>
        </p:sp>
      </p:grpSp>
      <p:grpSp>
        <p:nvGrpSpPr>
          <p:cNvPr id="94" name="그룹 93"/>
          <p:cNvGrpSpPr/>
          <p:nvPr/>
        </p:nvGrpSpPr>
        <p:grpSpPr>
          <a:xfrm>
            <a:off x="6872333" y="1825625"/>
            <a:ext cx="4481467" cy="2975956"/>
            <a:chOff x="6872333" y="1825625"/>
            <a:chExt cx="4481467" cy="2975956"/>
          </a:xfrm>
        </p:grpSpPr>
        <p:sp>
          <p:nvSpPr>
            <p:cNvPr id="95" name="직사각형 94"/>
            <p:cNvSpPr/>
            <p:nvPr/>
          </p:nvSpPr>
          <p:spPr>
            <a:xfrm>
              <a:off x="7023533" y="2121701"/>
              <a:ext cx="1605600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Interface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96" name="직사각형 95"/>
            <p:cNvSpPr/>
            <p:nvPr/>
          </p:nvSpPr>
          <p:spPr>
            <a:xfrm>
              <a:off x="9597723" y="2121702"/>
              <a:ext cx="1604226" cy="251999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NAND Driver</a:t>
              </a:r>
            </a:p>
            <a:p>
              <a:pPr algn="ctr"/>
              <a:endParaRPr lang="en-US" altLang="ko-KR" sz="1000" b="1" dirty="0">
                <a:solidFill>
                  <a:schemeClr val="tx1"/>
                </a:solidFill>
                <a:latin typeface="Calibri (본문)"/>
              </a:endParaRPr>
            </a:p>
            <a:p>
              <a:endParaRPr lang="en-US" altLang="ko-KR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b="1" i="1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vif.set_rd_dat</a:t>
              </a:r>
              <a:r>
                <a:rPr lang="en-US" altLang="ko-KR" sz="1000" b="1" i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</a:t>
              </a:r>
              <a:r>
                <a:rPr lang="en-US" altLang="ko-KR" sz="1000" b="1" i="1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</a:t>
              </a:r>
              <a:r>
                <a:rPr lang="en-US" altLang="ko-KR" sz="1000" b="1" i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);</a:t>
              </a:r>
            </a:p>
            <a:p>
              <a:endParaRPr lang="en-US" altLang="ko-KR" sz="1000" dirty="0">
                <a:solidFill>
                  <a:schemeClr val="accent2">
                    <a:lumMod val="75000"/>
                  </a:schemeClr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vif.set_dly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(“QH”, 100);</a:t>
              </a:r>
            </a:p>
            <a:p>
              <a:endParaRPr lang="en-US" altLang="ko-KR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vif.trigger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</a:p>
            <a:p>
              <a:endParaRPr lang="en-US" altLang="ko-KR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vif.wait_end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  <a:endParaRPr lang="ko-KR" altLang="en-US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pPr algn="ctr"/>
              <a:endParaRPr lang="ko-KR" altLang="en-US" sz="1000" b="1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6872333" y="1825625"/>
              <a:ext cx="1908000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HDL TOP (Emulator)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98" name="직사각형 97"/>
            <p:cNvSpPr/>
            <p:nvPr/>
          </p:nvSpPr>
          <p:spPr>
            <a:xfrm>
              <a:off x="9445872" y="1825625"/>
              <a:ext cx="1907928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HVL TOP (Simulator)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99" name="직사각형 98"/>
            <p:cNvSpPr/>
            <p:nvPr/>
          </p:nvSpPr>
          <p:spPr>
            <a:xfrm>
              <a:off x="7293533" y="4142082"/>
              <a:ext cx="1065600" cy="2880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Data Array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cxnSp>
          <p:nvCxnSpPr>
            <p:cNvPr id="100" name="직선 화살표 연결선 99"/>
            <p:cNvCxnSpPr/>
            <p:nvPr/>
          </p:nvCxnSpPr>
          <p:spPr>
            <a:xfrm>
              <a:off x="8366333" y="3243470"/>
              <a:ext cx="12313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직사각형 100"/>
            <p:cNvSpPr/>
            <p:nvPr/>
          </p:nvSpPr>
          <p:spPr>
            <a:xfrm>
              <a:off x="9866287" y="4142082"/>
              <a:ext cx="1067098" cy="2880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Data Array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7312547" y="2518470"/>
              <a:ext cx="1053786" cy="1450000"/>
              <a:chOff x="6568432" y="5683716"/>
              <a:chExt cx="1053786" cy="1450000"/>
            </a:xfrm>
            <a:solidFill>
              <a:srgbClr val="FFFF99"/>
            </a:solidFill>
          </p:grpSpPr>
          <p:sp>
            <p:nvSpPr>
              <p:cNvPr id="103" name="직사각형 102"/>
              <p:cNvSpPr/>
              <p:nvPr/>
            </p:nvSpPr>
            <p:spPr>
              <a:xfrm>
                <a:off x="6568432" y="5683716"/>
                <a:ext cx="1053786" cy="1450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050" b="1" dirty="0">
                    <a:solidFill>
                      <a:schemeClr val="tx1"/>
                    </a:solidFill>
                    <a:latin typeface="Calibri (본문)"/>
                    <a:cs typeface="Calibri" panose="020F0502020204030204" pitchFamily="34" charset="0"/>
                  </a:rPr>
                  <a:t>Main FSM</a:t>
                </a:r>
                <a:endParaRPr lang="ko-KR" altLang="en-US" sz="105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endParaRPr>
              </a:p>
            </p:txBody>
          </p:sp>
          <p:pic>
            <p:nvPicPr>
              <p:cNvPr id="104" name="그림 10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8432" y="5958859"/>
                <a:ext cx="1053786" cy="1037988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619620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 Timing Optimization Strategy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Continuous delay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204624" cy="3684588"/>
          </a:xfrm>
        </p:spPr>
        <p:txBody>
          <a:bodyPr/>
          <a:lstStyle/>
          <a:p>
            <a:r>
              <a:rPr lang="en-US" altLang="ko-KR" dirty="0"/>
              <a:t>Used to generate delayed signals</a:t>
            </a:r>
          </a:p>
          <a:p>
            <a:r>
              <a:rPr lang="en-US" altLang="ko-KR" dirty="0"/>
              <a:t>Needed each cycle or strobe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Discontinuous delay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67350" cy="3684588"/>
          </a:xfrm>
        </p:spPr>
        <p:txBody>
          <a:bodyPr/>
          <a:lstStyle/>
          <a:p>
            <a:r>
              <a:rPr lang="en-US" altLang="ko-KR" dirty="0"/>
              <a:t>Used to all other functions </a:t>
            </a:r>
          </a:p>
          <a:p>
            <a:r>
              <a:rPr lang="en-US" altLang="ko-KR" dirty="0"/>
              <a:t>Needed only at certain points</a:t>
            </a:r>
            <a:endParaRPr lang="ko-KR" altLang="en-US" dirty="0"/>
          </a:p>
        </p:txBody>
      </p:sp>
      <p:grpSp>
        <p:nvGrpSpPr>
          <p:cNvPr id="53" name="그룹 52"/>
          <p:cNvGrpSpPr/>
          <p:nvPr/>
        </p:nvGrpSpPr>
        <p:grpSpPr>
          <a:xfrm>
            <a:off x="1019101" y="3715530"/>
            <a:ext cx="10186111" cy="2020055"/>
            <a:chOff x="1597588" y="3715442"/>
            <a:chExt cx="9748818" cy="2021730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3"/>
            <a:srcRect l="863" t="52817" r="40769" b="35084"/>
            <a:stretch/>
          </p:blipFill>
          <p:spPr>
            <a:xfrm>
              <a:off x="1597588" y="3821113"/>
              <a:ext cx="9000000" cy="1916059"/>
            </a:xfrm>
            <a:prstGeom prst="rect">
              <a:avLst/>
            </a:prstGeom>
          </p:spPr>
        </p:pic>
        <p:cxnSp>
          <p:nvCxnSpPr>
            <p:cNvPr id="19" name="구부러진 연결선 18"/>
            <p:cNvCxnSpPr/>
            <p:nvPr/>
          </p:nvCxnSpPr>
          <p:spPr>
            <a:xfrm>
              <a:off x="2971800" y="4010025"/>
              <a:ext cx="2371725" cy="257175"/>
            </a:xfrm>
            <a:prstGeom prst="curvedConnector3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514022">
              <a:off x="3171951" y="3715442"/>
              <a:ext cx="1971422" cy="4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/>
                <a:t>Continuous delay</a:t>
              </a:r>
              <a:endParaRPr lang="ko-KR" altLang="en-US" sz="20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009799" y="4010024"/>
              <a:ext cx="2336607" cy="4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/>
                <a:t>Discontinuous delay</a:t>
              </a:r>
              <a:endParaRPr lang="ko-KR" altLang="en-US" sz="2000" b="1" dirty="0"/>
            </a:p>
          </p:txBody>
        </p:sp>
        <p:sp>
          <p:nvSpPr>
            <p:cNvPr id="45" name="타원 44"/>
            <p:cNvSpPr/>
            <p:nvPr/>
          </p:nvSpPr>
          <p:spPr>
            <a:xfrm>
              <a:off x="8727629" y="4983006"/>
              <a:ext cx="482363" cy="504418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6" name="구부러진 연결선 45"/>
            <p:cNvCxnSpPr>
              <a:stCxn id="35" idx="2"/>
              <a:endCxn id="45" idx="7"/>
            </p:cNvCxnSpPr>
            <p:nvPr/>
          </p:nvCxnSpPr>
          <p:spPr>
            <a:xfrm rot="5400000">
              <a:off x="9335523" y="4214296"/>
              <a:ext cx="646411" cy="1038751"/>
            </a:xfrm>
            <a:prstGeom prst="curvedConnector3">
              <a:avLst>
                <a:gd name="adj1" fmla="val 50000"/>
              </a:avLst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구부러진 연결선 18">
              <a:extLst>
                <a:ext uri="{FF2B5EF4-FFF2-40B4-BE49-F238E27FC236}">
                  <a16:creationId xmlns:a16="http://schemas.microsoft.com/office/drawing/2014/main" id="{EC620178-7780-BD6B-E8A1-A18BFF6B7CEC}"/>
                </a:ext>
              </a:extLst>
            </p:cNvPr>
            <p:cNvCxnSpPr/>
            <p:nvPr/>
          </p:nvCxnSpPr>
          <p:spPr>
            <a:xfrm>
              <a:off x="5598562" y="4016714"/>
              <a:ext cx="2371725" cy="257175"/>
            </a:xfrm>
            <a:prstGeom prst="curvedConnector3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0156CDA-9834-F8A7-FACA-9CF09DE1A231}"/>
                </a:ext>
              </a:extLst>
            </p:cNvPr>
            <p:cNvSpPr txBox="1"/>
            <p:nvPr/>
          </p:nvSpPr>
          <p:spPr>
            <a:xfrm rot="514022">
              <a:off x="5798713" y="3722131"/>
              <a:ext cx="1971422" cy="400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/>
                <a:t>Continuous delay</a:t>
              </a:r>
              <a:endParaRPr lang="ko-KR" alt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44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 Timing Optimization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Previous re-modeled</a:t>
            </a:r>
          </a:p>
          <a:p>
            <a:pPr lvl="1"/>
            <a:r>
              <a:rPr lang="en-US" altLang="ko-KR" dirty="0"/>
              <a:t>Using delay statements</a:t>
            </a:r>
          </a:p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877703" y="1824629"/>
            <a:ext cx="4476097" cy="2975956"/>
            <a:chOff x="2893424" y="3252727"/>
            <a:chExt cx="4476097" cy="2975956"/>
          </a:xfrm>
        </p:grpSpPr>
        <p:grpSp>
          <p:nvGrpSpPr>
            <p:cNvPr id="6" name="그룹 5"/>
            <p:cNvGrpSpPr/>
            <p:nvPr/>
          </p:nvGrpSpPr>
          <p:grpSpPr>
            <a:xfrm>
              <a:off x="4809861" y="4146630"/>
              <a:ext cx="643295" cy="1371600"/>
              <a:chOff x="9588871" y="4408514"/>
              <a:chExt cx="262800" cy="1371600"/>
            </a:xfrm>
          </p:grpSpPr>
          <p:cxnSp>
            <p:nvCxnSpPr>
              <p:cNvPr id="11" name="직선 연결선 10"/>
              <p:cNvCxnSpPr/>
              <p:nvPr/>
            </p:nvCxnSpPr>
            <p:spPr>
              <a:xfrm>
                <a:off x="9588871" y="44085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직선 연결선 11"/>
              <p:cNvCxnSpPr/>
              <p:nvPr/>
            </p:nvCxnSpPr>
            <p:spPr>
              <a:xfrm>
                <a:off x="9588871" y="45609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직선 연결선 12"/>
              <p:cNvCxnSpPr/>
              <p:nvPr/>
            </p:nvCxnSpPr>
            <p:spPr>
              <a:xfrm>
                <a:off x="9588871" y="47133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>
                <a:off x="9588871" y="48657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>
                <a:off x="9588871" y="50181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>
                <a:off x="9588871" y="51705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>
                <a:off x="9588871" y="53229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9588871" y="54753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연결선 18"/>
              <p:cNvCxnSpPr/>
              <p:nvPr/>
            </p:nvCxnSpPr>
            <p:spPr>
              <a:xfrm>
                <a:off x="9588871" y="56277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9588871" y="57801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직사각형 6"/>
            <p:cNvSpPr/>
            <p:nvPr/>
          </p:nvSpPr>
          <p:spPr>
            <a:xfrm>
              <a:off x="5613444" y="3548804"/>
              <a:ext cx="1604226" cy="251999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NAND Driver</a:t>
              </a:r>
            </a:p>
            <a:p>
              <a:pPr algn="ctr"/>
              <a:endParaRPr lang="en-US" altLang="ko-KR" sz="700" b="1" dirty="0">
                <a:solidFill>
                  <a:schemeClr val="tx1"/>
                </a:solidFill>
                <a:latin typeface="Calibri (본문)"/>
              </a:endParaRP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task 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drv_dq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();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for begin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   @(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vif.dqs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);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   vif.io &lt;= 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dat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[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i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];</a:t>
              </a:r>
            </a:p>
            <a:p>
              <a:r>
                <a:rPr lang="en-US" altLang="ko-KR" sz="1100" dirty="0">
                  <a:solidFill>
                    <a:schemeClr val="tx1"/>
                  </a:solidFill>
                  <a:latin typeface="Calibri (본문)"/>
                </a:rPr>
                <a:t>   </a:t>
              </a:r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#(</a:t>
              </a:r>
              <a:r>
                <a:rPr lang="en-US" altLang="ko-KR" sz="1100" b="1" i="1" dirty="0" err="1">
                  <a:solidFill>
                    <a:schemeClr val="tx1"/>
                  </a:solidFill>
                  <a:latin typeface="Calibri (본문)"/>
                </a:rPr>
                <a:t>t.QH</a:t>
              </a:r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);</a:t>
              </a:r>
              <a:br>
                <a:rPr lang="en-US" altLang="ko-KR" sz="1100" dirty="0">
                  <a:solidFill>
                    <a:schemeClr val="tx1"/>
                  </a:solidFill>
                  <a:latin typeface="Calibri (본문)"/>
                </a:rPr>
              </a:b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   vif.io &lt;= ‘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hz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;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end</a:t>
              </a:r>
            </a:p>
            <a:p>
              <a:endParaRPr lang="en-US" altLang="ko-KR" sz="700" dirty="0">
                <a:solidFill>
                  <a:schemeClr val="tx1"/>
                </a:solidFill>
                <a:latin typeface="Calibri (본문)"/>
              </a:endParaRP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task 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drv_dqs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();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for begin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   @(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</a:rPr>
                <a:t>vif.reb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);</a:t>
              </a:r>
            </a:p>
            <a:p>
              <a:r>
                <a:rPr lang="en-US" altLang="ko-KR" sz="1100" dirty="0">
                  <a:solidFill>
                    <a:schemeClr val="tx1"/>
                  </a:solidFill>
                  <a:latin typeface="Calibri (본문)"/>
                </a:rPr>
                <a:t>   </a:t>
              </a:r>
              <a:r>
                <a:rPr lang="en-US" altLang="ko-KR" sz="1100" b="1" i="1" dirty="0" err="1">
                  <a:solidFill>
                    <a:schemeClr val="tx1"/>
                  </a:solidFill>
                  <a:latin typeface="Calibri (본문)"/>
                </a:rPr>
                <a:t>vif.dqs</a:t>
              </a:r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 &lt;=</a:t>
              </a:r>
            </a:p>
            <a:p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    #(</a:t>
              </a:r>
              <a:r>
                <a:rPr lang="en-US" altLang="ko-KR" sz="1100" b="1" i="1" dirty="0" err="1">
                  <a:solidFill>
                    <a:schemeClr val="tx1"/>
                  </a:solidFill>
                  <a:latin typeface="Calibri (본문)"/>
                </a:rPr>
                <a:t>tDQSRE</a:t>
              </a:r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) </a:t>
              </a:r>
              <a:r>
                <a:rPr lang="en-US" altLang="ko-KR" sz="1100" b="1" i="1" dirty="0" err="1">
                  <a:solidFill>
                    <a:schemeClr val="tx1"/>
                  </a:solidFill>
                  <a:latin typeface="Calibri (본문)"/>
                </a:rPr>
                <a:t>vif.reb</a:t>
              </a:r>
              <a:r>
                <a:rPr lang="en-US" altLang="ko-KR" sz="1100" b="1" i="1" dirty="0">
                  <a:solidFill>
                    <a:schemeClr val="tx1"/>
                  </a:solidFill>
                  <a:latin typeface="Calibri (본문)"/>
                </a:rPr>
                <a:t>;</a:t>
              </a:r>
            </a:p>
            <a:p>
              <a:r>
                <a:rPr lang="en-US" altLang="ko-KR" sz="1000" dirty="0">
                  <a:solidFill>
                    <a:schemeClr val="tx1"/>
                  </a:solidFill>
                  <a:latin typeface="Calibri (본문)"/>
                </a:rPr>
                <a:t>end</a:t>
              </a:r>
              <a:endParaRPr lang="ko-KR" altLang="en-US" sz="1000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5461593" y="3252727"/>
              <a:ext cx="1907928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HVL TOP (Simulator)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044624" y="3548803"/>
              <a:ext cx="1605600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Interface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93424" y="3252727"/>
              <a:ext cx="1908000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HDL TOP (Emulator)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37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AC Timing Optimization Strategy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After re-modeled</a:t>
            </a:r>
          </a:p>
          <a:p>
            <a:pPr lvl="1"/>
            <a:r>
              <a:rPr lang="en-US" altLang="ko-KR" dirty="0"/>
              <a:t>Continuous delay </a:t>
            </a:r>
          </a:p>
          <a:p>
            <a:pPr lvl="2"/>
            <a:r>
              <a:rPr lang="en-US" altLang="ko-KR" dirty="0"/>
              <a:t>Shift registers</a:t>
            </a:r>
          </a:p>
          <a:p>
            <a:pPr lvl="1"/>
            <a:r>
              <a:rPr lang="en-US" altLang="ko-KR" dirty="0"/>
              <a:t>Discontinuous delay </a:t>
            </a:r>
          </a:p>
          <a:p>
            <a:pPr lvl="2"/>
            <a:r>
              <a:rPr lang="en-US" altLang="ko-KR" dirty="0"/>
              <a:t>AC timer</a:t>
            </a:r>
          </a:p>
          <a:p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6872333" y="1824629"/>
            <a:ext cx="4481467" cy="2975956"/>
            <a:chOff x="6872333" y="1825625"/>
            <a:chExt cx="4481467" cy="2975956"/>
          </a:xfrm>
        </p:grpSpPr>
        <p:sp>
          <p:nvSpPr>
            <p:cNvPr id="22" name="직사각형 21"/>
            <p:cNvSpPr/>
            <p:nvPr/>
          </p:nvSpPr>
          <p:spPr>
            <a:xfrm>
              <a:off x="7023533" y="2121701"/>
              <a:ext cx="1605600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Interface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597723" y="2121702"/>
              <a:ext cx="1604226" cy="251999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NAND Driver</a:t>
              </a:r>
            </a:p>
            <a:p>
              <a:pPr algn="ctr"/>
              <a:endParaRPr lang="en-US" altLang="ko-KR" sz="1000" b="1" dirty="0">
                <a:solidFill>
                  <a:schemeClr val="tx1"/>
                </a:solidFill>
                <a:latin typeface="Calibri (본문)"/>
              </a:endParaRPr>
            </a:p>
            <a:p>
              <a:endParaRPr lang="en-US" altLang="ko-KR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vif.set_rd_dat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</a:t>
              </a:r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);</a:t>
              </a:r>
            </a:p>
            <a:p>
              <a:endParaRPr lang="en-US" altLang="ko-KR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b="1" i="1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vif.set_dly</a:t>
              </a:r>
              <a:r>
                <a:rPr lang="en-US" altLang="ko-KR" sz="1000" b="1" i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(“QH”, 100);</a:t>
              </a:r>
            </a:p>
            <a:p>
              <a:endParaRPr lang="en-US" altLang="ko-KR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vif.trigger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</a:p>
            <a:p>
              <a:endParaRPr lang="en-US" altLang="ko-KR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r>
                <a:rPr lang="en-US" altLang="ko-KR" sz="1000" dirty="0" err="1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vif.wait_end</a:t>
              </a:r>
              <a:r>
                <a:rPr lang="en-US" altLang="ko-KR" sz="1000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();</a:t>
              </a:r>
              <a:endParaRPr lang="ko-KR" altLang="en-US" sz="1000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  <a:p>
              <a:pPr algn="ctr"/>
              <a:endParaRPr lang="ko-KR" altLang="en-US" sz="1000" b="1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6872333" y="1825625"/>
              <a:ext cx="1908000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HDL TOP (Emulator)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9445872" y="1825625"/>
              <a:ext cx="1907928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HVL TOP (Simulator)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cxnSp>
          <p:nvCxnSpPr>
            <p:cNvPr id="26" name="직선 화살표 연결선 25"/>
            <p:cNvCxnSpPr/>
            <p:nvPr/>
          </p:nvCxnSpPr>
          <p:spPr>
            <a:xfrm>
              <a:off x="8366333" y="3243470"/>
              <a:ext cx="12313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그룹 26"/>
            <p:cNvGrpSpPr/>
            <p:nvPr/>
          </p:nvGrpSpPr>
          <p:grpSpPr>
            <a:xfrm>
              <a:off x="7299440" y="2518470"/>
              <a:ext cx="1053786" cy="1450000"/>
              <a:chOff x="6568432" y="5683716"/>
              <a:chExt cx="1053786" cy="1450000"/>
            </a:xfrm>
            <a:solidFill>
              <a:srgbClr val="FFFF99"/>
            </a:solidFill>
          </p:grpSpPr>
          <p:sp>
            <p:nvSpPr>
              <p:cNvPr id="36" name="직사각형 35"/>
              <p:cNvSpPr/>
              <p:nvPr/>
            </p:nvSpPr>
            <p:spPr>
              <a:xfrm>
                <a:off x="6568432" y="5683716"/>
                <a:ext cx="1053786" cy="1450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000" b="1" dirty="0">
                    <a:solidFill>
                      <a:schemeClr val="tx1"/>
                    </a:solidFill>
                    <a:latin typeface="Calibri (본문)"/>
                    <a:cs typeface="Calibri" panose="020F0502020204030204" pitchFamily="34" charset="0"/>
                  </a:rPr>
                  <a:t>Timer FSM</a:t>
                </a:r>
                <a:endParaRPr lang="ko-KR" altLang="en-US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endParaRPr>
              </a:p>
            </p:txBody>
          </p:sp>
          <p:pic>
            <p:nvPicPr>
              <p:cNvPr id="37" name="그림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68432" y="5958859"/>
                <a:ext cx="1053786" cy="1037988"/>
              </a:xfrm>
              <a:prstGeom prst="rect">
                <a:avLst/>
              </a:prstGeom>
              <a:grpFill/>
            </p:spPr>
          </p:pic>
        </p:grpSp>
        <p:grpSp>
          <p:nvGrpSpPr>
            <p:cNvPr id="28" name="그룹 27"/>
            <p:cNvGrpSpPr/>
            <p:nvPr/>
          </p:nvGrpSpPr>
          <p:grpSpPr>
            <a:xfrm>
              <a:off x="7026233" y="3989656"/>
              <a:ext cx="1600200" cy="464697"/>
              <a:chOff x="4324350" y="5076825"/>
              <a:chExt cx="1600200" cy="464697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4455845" y="5288344"/>
                <a:ext cx="1337210" cy="253178"/>
                <a:chOff x="2486704" y="4010775"/>
                <a:chExt cx="1489551" cy="302145"/>
              </a:xfrm>
              <a:solidFill>
                <a:srgbClr val="FFFF99"/>
              </a:solidFill>
            </p:grpSpPr>
            <p:sp>
              <p:nvSpPr>
                <p:cNvPr id="31" name="직사각형 30"/>
                <p:cNvSpPr/>
                <p:nvPr/>
              </p:nvSpPr>
              <p:spPr>
                <a:xfrm>
                  <a:off x="2486704" y="4010775"/>
                  <a:ext cx="302145" cy="302145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32" name="직사각형 31"/>
                <p:cNvSpPr/>
                <p:nvPr/>
              </p:nvSpPr>
              <p:spPr>
                <a:xfrm>
                  <a:off x="2783556" y="4010775"/>
                  <a:ext cx="302145" cy="302145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33" name="직사각형 32"/>
                <p:cNvSpPr/>
                <p:nvPr/>
              </p:nvSpPr>
              <p:spPr>
                <a:xfrm>
                  <a:off x="3080408" y="4010775"/>
                  <a:ext cx="302145" cy="302145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34" name="직사각형 33"/>
                <p:cNvSpPr/>
                <p:nvPr/>
              </p:nvSpPr>
              <p:spPr>
                <a:xfrm>
                  <a:off x="3377260" y="4010775"/>
                  <a:ext cx="302145" cy="302145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  <p:sp>
              <p:nvSpPr>
                <p:cNvPr id="35" name="직사각형 34"/>
                <p:cNvSpPr/>
                <p:nvPr/>
              </p:nvSpPr>
              <p:spPr>
                <a:xfrm>
                  <a:off x="3674110" y="4010775"/>
                  <a:ext cx="302145" cy="302145"/>
                </a:xfrm>
                <a:prstGeom prst="rect">
                  <a:avLst/>
                </a:prstGeom>
                <a:grpFill/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600"/>
                </a:p>
              </p:txBody>
            </p:sp>
          </p:grpSp>
          <p:sp>
            <p:nvSpPr>
              <p:cNvPr id="30" name="직사각형 29"/>
              <p:cNvSpPr/>
              <p:nvPr/>
            </p:nvSpPr>
            <p:spPr>
              <a:xfrm>
                <a:off x="4324350" y="5076825"/>
                <a:ext cx="1600200" cy="46469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altLang="ko-KR" sz="1000" b="1" dirty="0">
                    <a:solidFill>
                      <a:schemeClr val="tx1"/>
                    </a:solidFill>
                  </a:rPr>
                  <a:t>Shift Register</a:t>
                </a:r>
                <a:endParaRPr lang="ko-KR" altLang="en-US" sz="10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9908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Continuous Delay Using Shift Registers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Handle continuous delays such as </a:t>
            </a:r>
            <a:r>
              <a:rPr lang="en-US" altLang="ko-KR" dirty="0" err="1"/>
              <a:t>tDQSRE</a:t>
            </a:r>
            <a:endParaRPr lang="en-US" altLang="ko-KR" dirty="0"/>
          </a:p>
          <a:p>
            <a:r>
              <a:rPr lang="en-US" altLang="ko-KR" dirty="0"/>
              <a:t>DQS is generated after target delay</a:t>
            </a:r>
          </a:p>
          <a:p>
            <a:r>
              <a:rPr lang="en-US" altLang="ko-KR" dirty="0"/>
              <a:t>Use a reference clock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in the emulator</a:t>
            </a:r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l="1109" t="52813" r="56501" b="41847"/>
          <a:stretch/>
        </p:blipFill>
        <p:spPr>
          <a:xfrm>
            <a:off x="1769075" y="4500000"/>
            <a:ext cx="8653850" cy="1120542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321472"/>
              </p:ext>
            </p:extLst>
          </p:nvPr>
        </p:nvGraphicFramePr>
        <p:xfrm>
          <a:off x="1769075" y="3960000"/>
          <a:ext cx="8653850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462">
                  <a:extLst>
                    <a:ext uri="{9D8B030D-6E8A-4147-A177-3AD203B41FA5}">
                      <a16:colId xmlns:a16="http://schemas.microsoft.com/office/drawing/2014/main" val="3112036813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44249163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06410979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05206394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19227964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11987371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35354652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198286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97431602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222737125"/>
                    </a:ext>
                  </a:extLst>
                </a:gridCol>
                <a:gridCol w="1038462">
                  <a:extLst>
                    <a:ext uri="{9D8B030D-6E8A-4147-A177-3AD203B41FA5}">
                      <a16:colId xmlns:a16="http://schemas.microsoft.com/office/drawing/2014/main" val="10928914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0028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8384956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45559255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7638636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1052061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21363219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7621835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73011395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624790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6279996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Shift</a:t>
                      </a:r>
                      <a:r>
                        <a:rPr lang="en-US" altLang="ko-KR" sz="1200" baseline="0" dirty="0">
                          <a:latin typeface="+mn-lt"/>
                        </a:rPr>
                        <a:t> </a:t>
                      </a:r>
                      <a:r>
                        <a:rPr lang="en-US" altLang="ko-KR" sz="1200" baseline="0" dirty="0" err="1">
                          <a:latin typeface="+mn-lt"/>
                        </a:rPr>
                        <a:t>Regs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· · · · ·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T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17462"/>
                  </a:ext>
                </a:extLst>
              </a:tr>
            </a:tbl>
          </a:graphicData>
        </a:graphic>
      </p:graphicFrame>
      <p:sp>
        <p:nvSpPr>
          <p:cNvPr id="10" name="원호 9"/>
          <p:cNvSpPr/>
          <p:nvPr/>
        </p:nvSpPr>
        <p:spPr>
          <a:xfrm>
            <a:off x="2972418" y="3600000"/>
            <a:ext cx="5897880" cy="526467"/>
          </a:xfrm>
          <a:prstGeom prst="arc">
            <a:avLst>
              <a:gd name="adj1" fmla="val 1080486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Time of </a:t>
            </a:r>
            <a:r>
              <a:rPr lang="en-US" altLang="ko-KR" sz="1400" b="1" dirty="0" err="1"/>
              <a:t>tDQSRE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86550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Continuous Delay Using Shift Registers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Handle continuous delays such as </a:t>
            </a:r>
            <a:r>
              <a:rPr lang="en-US" altLang="ko-KR" dirty="0" err="1"/>
              <a:t>tDQSRE</a:t>
            </a:r>
            <a:endParaRPr lang="en-US" altLang="ko-KR" dirty="0"/>
          </a:p>
          <a:p>
            <a:r>
              <a:rPr lang="en-US" altLang="ko-KR" dirty="0"/>
              <a:t>DQS is generated after target delay</a:t>
            </a:r>
          </a:p>
          <a:p>
            <a:r>
              <a:rPr lang="en-US" altLang="ko-KR" dirty="0"/>
              <a:t>Use a reference clock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in the emulator</a:t>
            </a:r>
          </a:p>
          <a:p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24257"/>
              </p:ext>
            </p:extLst>
          </p:nvPr>
        </p:nvGraphicFramePr>
        <p:xfrm>
          <a:off x="1769075" y="3960000"/>
          <a:ext cx="8653850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462">
                  <a:extLst>
                    <a:ext uri="{9D8B030D-6E8A-4147-A177-3AD203B41FA5}">
                      <a16:colId xmlns:a16="http://schemas.microsoft.com/office/drawing/2014/main" val="3112036813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44249163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06410979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05206394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19227964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11987371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35354652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198286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97431602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222737125"/>
                    </a:ext>
                  </a:extLst>
                </a:gridCol>
                <a:gridCol w="1038462">
                  <a:extLst>
                    <a:ext uri="{9D8B030D-6E8A-4147-A177-3AD203B41FA5}">
                      <a16:colId xmlns:a16="http://schemas.microsoft.com/office/drawing/2014/main" val="10928914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10695980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8384956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45559255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7638636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1052061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21363219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7621835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73011395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624790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6279996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Shift</a:t>
                      </a:r>
                      <a:r>
                        <a:rPr lang="en-US" altLang="ko-KR" sz="1200" baseline="0" dirty="0">
                          <a:latin typeface="+mn-lt"/>
                        </a:rPr>
                        <a:t> </a:t>
                      </a:r>
                      <a:r>
                        <a:rPr lang="en-US" altLang="ko-KR" sz="1200" baseline="0" dirty="0" err="1">
                          <a:latin typeface="+mn-lt"/>
                        </a:rPr>
                        <a:t>Reg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· · · · ·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T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17462"/>
                  </a:ext>
                </a:extLst>
              </a:tr>
            </a:tbl>
          </a:graphicData>
        </a:graphic>
      </p:graphicFrame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rcRect l="1174" t="52724" r="55770" b="41738"/>
          <a:stretch/>
        </p:blipFill>
        <p:spPr>
          <a:xfrm>
            <a:off x="1695450" y="4500000"/>
            <a:ext cx="8801100" cy="1162050"/>
          </a:xfrm>
          <a:prstGeom prst="rect">
            <a:avLst/>
          </a:prstGeom>
        </p:spPr>
      </p:pic>
      <p:sp>
        <p:nvSpPr>
          <p:cNvPr id="12" name="원호 11"/>
          <p:cNvSpPr/>
          <p:nvPr/>
        </p:nvSpPr>
        <p:spPr>
          <a:xfrm>
            <a:off x="2972418" y="3600000"/>
            <a:ext cx="5897880" cy="526467"/>
          </a:xfrm>
          <a:prstGeom prst="arc">
            <a:avLst>
              <a:gd name="adj1" fmla="val 1080486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Time of </a:t>
            </a:r>
            <a:r>
              <a:rPr lang="en-US" altLang="ko-KR" sz="1400" b="1" dirty="0" err="1"/>
              <a:t>tDQSRE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752715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Continuous Delay Using Shift Registers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Handle continuous delays such as </a:t>
            </a:r>
            <a:r>
              <a:rPr lang="en-US" altLang="ko-KR" dirty="0" err="1"/>
              <a:t>tDQSRE</a:t>
            </a:r>
            <a:endParaRPr lang="en-US" altLang="ko-KR" dirty="0"/>
          </a:p>
          <a:p>
            <a:r>
              <a:rPr lang="en-US" altLang="ko-KR" dirty="0"/>
              <a:t>DQS is generated after target delay</a:t>
            </a:r>
          </a:p>
          <a:p>
            <a:r>
              <a:rPr lang="en-US" altLang="ko-KR" dirty="0"/>
              <a:t>Use a reference clock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in the emulator</a:t>
            </a:r>
          </a:p>
          <a:p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727115"/>
              </p:ext>
            </p:extLst>
          </p:nvPr>
        </p:nvGraphicFramePr>
        <p:xfrm>
          <a:off x="1769075" y="3960000"/>
          <a:ext cx="8653850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462">
                  <a:extLst>
                    <a:ext uri="{9D8B030D-6E8A-4147-A177-3AD203B41FA5}">
                      <a16:colId xmlns:a16="http://schemas.microsoft.com/office/drawing/2014/main" val="3112036813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44249163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06410979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05206394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19227964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11987371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35354652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198286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97431602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222737125"/>
                    </a:ext>
                  </a:extLst>
                </a:gridCol>
                <a:gridCol w="1038462">
                  <a:extLst>
                    <a:ext uri="{9D8B030D-6E8A-4147-A177-3AD203B41FA5}">
                      <a16:colId xmlns:a16="http://schemas.microsoft.com/office/drawing/2014/main" val="10928914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10695980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8384956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45559255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7638636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1052061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21363219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7621835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73011395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624790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6279996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Shift</a:t>
                      </a:r>
                      <a:r>
                        <a:rPr lang="en-US" altLang="ko-KR" sz="1200" baseline="0" dirty="0">
                          <a:latin typeface="+mn-lt"/>
                        </a:rPr>
                        <a:t> </a:t>
                      </a:r>
                      <a:r>
                        <a:rPr lang="en-US" altLang="ko-KR" sz="1200" baseline="0" dirty="0" err="1">
                          <a:latin typeface="+mn-lt"/>
                        </a:rPr>
                        <a:t>Regs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· · · · ·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17462"/>
                  </a:ext>
                </a:extLst>
              </a:tr>
            </a:tbl>
          </a:graphicData>
        </a:graphic>
      </p:graphicFrame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227" t="52784" r="55965" b="41769"/>
          <a:stretch/>
        </p:blipFill>
        <p:spPr>
          <a:xfrm>
            <a:off x="1720850" y="4500000"/>
            <a:ext cx="8750300" cy="1143000"/>
          </a:xfrm>
          <a:prstGeom prst="rect">
            <a:avLst/>
          </a:prstGeom>
        </p:spPr>
      </p:pic>
      <p:sp>
        <p:nvSpPr>
          <p:cNvPr id="12" name="원호 11"/>
          <p:cNvSpPr/>
          <p:nvPr/>
        </p:nvSpPr>
        <p:spPr>
          <a:xfrm>
            <a:off x="2972418" y="3600000"/>
            <a:ext cx="5897880" cy="526467"/>
          </a:xfrm>
          <a:prstGeom prst="arc">
            <a:avLst>
              <a:gd name="adj1" fmla="val 1080486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Time of </a:t>
            </a:r>
            <a:r>
              <a:rPr lang="en-US" altLang="ko-KR" sz="1400" b="1" dirty="0" err="1"/>
              <a:t>tDQSRE</a:t>
            </a:r>
            <a:endParaRPr lang="ko-KR" altLang="en-US" sz="1400" b="1" dirty="0"/>
          </a:p>
        </p:txBody>
      </p:sp>
      <p:sp>
        <p:nvSpPr>
          <p:cNvPr id="4" name="타원 3"/>
          <p:cNvSpPr/>
          <p:nvPr/>
        </p:nvSpPr>
        <p:spPr>
          <a:xfrm>
            <a:off x="8573823" y="3874830"/>
            <a:ext cx="540000" cy="5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아래쪽 화살표 4"/>
          <p:cNvSpPr/>
          <p:nvPr/>
        </p:nvSpPr>
        <p:spPr>
          <a:xfrm rot="1298019" flipH="1">
            <a:off x="8603494" y="4397491"/>
            <a:ext cx="143268" cy="526790"/>
          </a:xfrm>
          <a:prstGeom prst="downArrow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8126333" y="4895844"/>
            <a:ext cx="540000" cy="5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499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Continuous Delay Using Shift Registers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Handle continuous delays such as </a:t>
            </a:r>
            <a:r>
              <a:rPr lang="en-US" altLang="ko-KR" dirty="0" err="1"/>
              <a:t>tDQSRE</a:t>
            </a:r>
            <a:endParaRPr lang="en-US" altLang="ko-KR" dirty="0"/>
          </a:p>
          <a:p>
            <a:r>
              <a:rPr lang="en-US" altLang="ko-KR" dirty="0"/>
              <a:t>DQS is generated after target delay</a:t>
            </a:r>
          </a:p>
          <a:p>
            <a:r>
              <a:rPr lang="en-US" altLang="ko-KR" dirty="0"/>
              <a:t>Use a reference clock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in the emulator</a:t>
            </a:r>
          </a:p>
          <a:p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65581"/>
              </p:ext>
            </p:extLst>
          </p:nvPr>
        </p:nvGraphicFramePr>
        <p:xfrm>
          <a:off x="1769075" y="3960000"/>
          <a:ext cx="8653850" cy="36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8462">
                  <a:extLst>
                    <a:ext uri="{9D8B030D-6E8A-4147-A177-3AD203B41FA5}">
                      <a16:colId xmlns:a16="http://schemas.microsoft.com/office/drawing/2014/main" val="3112036813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44249163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06410979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05206394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19227964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11987371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35354652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1982862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97431602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2222737125"/>
                    </a:ext>
                  </a:extLst>
                </a:gridCol>
                <a:gridCol w="1038462">
                  <a:extLst>
                    <a:ext uri="{9D8B030D-6E8A-4147-A177-3AD203B41FA5}">
                      <a16:colId xmlns:a16="http://schemas.microsoft.com/office/drawing/2014/main" val="10928914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106959808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83849565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45559255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17638636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310520616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21363219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762183511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730113950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4276247904"/>
                    </a:ext>
                  </a:extLst>
                </a:gridCol>
                <a:gridCol w="346154">
                  <a:extLst>
                    <a:ext uri="{9D8B030D-6E8A-4147-A177-3AD203B41FA5}">
                      <a16:colId xmlns:a16="http://schemas.microsoft.com/office/drawing/2014/main" val="3627999680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Shift</a:t>
                      </a:r>
                      <a:r>
                        <a:rPr lang="en-US" altLang="ko-KR" sz="1200" baseline="0" dirty="0">
                          <a:latin typeface="+mn-lt"/>
                        </a:rPr>
                        <a:t> </a:t>
                      </a:r>
                      <a:r>
                        <a:rPr lang="en-US" altLang="ko-KR" sz="1200" baseline="0" dirty="0" err="1">
                          <a:latin typeface="+mn-lt"/>
                        </a:rPr>
                        <a:t>Regs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· · · · ·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1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+mn-lt"/>
                        </a:rPr>
                        <a:t>0</a:t>
                      </a:r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6117462"/>
                  </a:ext>
                </a:extLst>
              </a:tr>
            </a:tbl>
          </a:graphicData>
        </a:graphic>
      </p:graphicFrame>
      <p:sp>
        <p:nvSpPr>
          <p:cNvPr id="12" name="원호 11"/>
          <p:cNvSpPr/>
          <p:nvPr/>
        </p:nvSpPr>
        <p:spPr>
          <a:xfrm>
            <a:off x="2972418" y="3600000"/>
            <a:ext cx="5897880" cy="526467"/>
          </a:xfrm>
          <a:prstGeom prst="arc">
            <a:avLst>
              <a:gd name="adj1" fmla="val 10804860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400" b="1" dirty="0"/>
              <a:t>Time of </a:t>
            </a:r>
            <a:r>
              <a:rPr lang="en-US" altLang="ko-KR" sz="1400" b="1" dirty="0" err="1"/>
              <a:t>tDQSRE</a:t>
            </a:r>
            <a:endParaRPr lang="ko-KR" altLang="en-US" sz="14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rcRect l="1148" t="52750" r="55893" b="41647"/>
          <a:stretch/>
        </p:blipFill>
        <p:spPr>
          <a:xfrm>
            <a:off x="1769075" y="4500000"/>
            <a:ext cx="8781143" cy="1175658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8478571" y="3874830"/>
            <a:ext cx="1800000" cy="5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아래쪽 화살표 13"/>
          <p:cNvSpPr/>
          <p:nvPr/>
        </p:nvSpPr>
        <p:spPr>
          <a:xfrm rot="1744365" flipH="1">
            <a:off x="9142540" y="4375316"/>
            <a:ext cx="178196" cy="524498"/>
          </a:xfrm>
          <a:prstGeom prst="downArrow">
            <a:avLst/>
          </a:prstGeom>
          <a:solidFill>
            <a:srgbClr val="0070C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126333" y="4895844"/>
            <a:ext cx="1800000" cy="5400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6176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4D3E2-B8BB-D651-EC65-A89F703A2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6E04AD2-4B71-0056-26F1-088B30082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Non-continuous Delay Using AC Timer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CA8699-BE3A-307F-854C-5B3A313603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Used for processing one-time delays</a:t>
            </a:r>
          </a:p>
          <a:p>
            <a:r>
              <a:rPr lang="en-US" altLang="ko-KR" dirty="0"/>
              <a:t>Based on an FSM</a:t>
            </a:r>
          </a:p>
          <a:p>
            <a:r>
              <a:rPr lang="en-US" altLang="ko-KR" dirty="0"/>
              <a:t>Activated during the main operation</a:t>
            </a:r>
          </a:p>
          <a:p>
            <a:r>
              <a:rPr lang="en-US" altLang="ko-KR" dirty="0"/>
              <a:t>Set target delays before starting the main OP FSM</a:t>
            </a:r>
            <a:endParaRPr lang="ko-KR" alt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75F772C7-9B33-4096-D5AB-DBC6C86BBE72}"/>
              </a:ext>
            </a:extLst>
          </p:cNvPr>
          <p:cNvGrpSpPr/>
          <p:nvPr/>
        </p:nvGrpSpPr>
        <p:grpSpPr>
          <a:xfrm>
            <a:off x="6505638" y="1929092"/>
            <a:ext cx="4644013" cy="3203713"/>
            <a:chOff x="6505638" y="1929092"/>
            <a:chExt cx="4644013" cy="3203713"/>
          </a:xfrm>
        </p:grpSpPr>
        <p:cxnSp>
          <p:nvCxnSpPr>
            <p:cNvPr id="6" name="직선 화살표 연결선 5">
              <a:extLst>
                <a:ext uri="{FF2B5EF4-FFF2-40B4-BE49-F238E27FC236}">
                  <a16:creationId xmlns:a16="http://schemas.microsoft.com/office/drawing/2014/main" id="{840B821F-58D0-D49C-2D22-6AAFD1FEDD69}"/>
                </a:ext>
              </a:extLst>
            </p:cNvPr>
            <p:cNvCxnSpPr>
              <a:stCxn id="26" idx="6"/>
              <a:endCxn id="25" idx="1"/>
            </p:cNvCxnSpPr>
            <p:nvPr/>
          </p:nvCxnSpPr>
          <p:spPr>
            <a:xfrm>
              <a:off x="7421106" y="2447572"/>
              <a:ext cx="15499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10C2383D-C553-B83D-D9C1-8B0AEA20FA5E}"/>
                </a:ext>
              </a:extLst>
            </p:cNvPr>
            <p:cNvCxnSpPr>
              <a:stCxn id="18" idx="0"/>
              <a:endCxn id="26" idx="4"/>
            </p:cNvCxnSpPr>
            <p:nvPr/>
          </p:nvCxnSpPr>
          <p:spPr>
            <a:xfrm flipV="1">
              <a:off x="6971106" y="2897572"/>
              <a:ext cx="0" cy="13352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화살표 연결선 7">
              <a:extLst>
                <a:ext uri="{FF2B5EF4-FFF2-40B4-BE49-F238E27FC236}">
                  <a16:creationId xmlns:a16="http://schemas.microsoft.com/office/drawing/2014/main" id="{37B91804-A784-5838-A121-320E17B8A1EB}"/>
                </a:ext>
              </a:extLst>
            </p:cNvPr>
            <p:cNvCxnSpPr>
              <a:stCxn id="22" idx="4"/>
              <a:endCxn id="20" idx="6"/>
            </p:cNvCxnSpPr>
            <p:nvPr/>
          </p:nvCxnSpPr>
          <p:spPr>
            <a:xfrm flipH="1">
              <a:off x="9871041" y="4015189"/>
              <a:ext cx="828610" cy="66761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화살표 연결선 8">
              <a:extLst>
                <a:ext uri="{FF2B5EF4-FFF2-40B4-BE49-F238E27FC236}">
                  <a16:creationId xmlns:a16="http://schemas.microsoft.com/office/drawing/2014/main" id="{FF24DEC6-42FE-C7D8-96F5-F9EC8120138A}"/>
                </a:ext>
              </a:extLst>
            </p:cNvPr>
            <p:cNvCxnSpPr>
              <a:stCxn id="25" idx="3"/>
              <a:endCxn id="22" idx="0"/>
            </p:cNvCxnSpPr>
            <p:nvPr/>
          </p:nvCxnSpPr>
          <p:spPr>
            <a:xfrm>
              <a:off x="9871041" y="2447572"/>
              <a:ext cx="828610" cy="66761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B55C4B25-FB0D-30DC-E1A4-489E32327055}"/>
                </a:ext>
              </a:extLst>
            </p:cNvPr>
            <p:cNvCxnSpPr>
              <a:stCxn id="20" idx="2"/>
              <a:endCxn id="18" idx="6"/>
            </p:cNvCxnSpPr>
            <p:nvPr/>
          </p:nvCxnSpPr>
          <p:spPr>
            <a:xfrm flipH="1">
              <a:off x="7421106" y="4682805"/>
              <a:ext cx="154993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4D67271E-55AE-2F42-028C-0E8D60CA75D2}"/>
                </a:ext>
              </a:extLst>
            </p:cNvPr>
            <p:cNvGrpSpPr/>
            <p:nvPr/>
          </p:nvGrpSpPr>
          <p:grpSpPr>
            <a:xfrm>
              <a:off x="6521106" y="1997572"/>
              <a:ext cx="900000" cy="900000"/>
              <a:chOff x="6521106" y="1997572"/>
              <a:chExt cx="900000" cy="900000"/>
            </a:xfrm>
          </p:grpSpPr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3C1C037A-A21B-B12E-0D21-8719D95F3919}"/>
                  </a:ext>
                </a:extLst>
              </p:cNvPr>
              <p:cNvSpPr/>
              <p:nvPr/>
            </p:nvSpPr>
            <p:spPr>
              <a:xfrm>
                <a:off x="6521106" y="1997572"/>
                <a:ext cx="900000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FAA222A-C964-547B-F1FB-C16E7C608D3D}"/>
                  </a:ext>
                </a:extLst>
              </p:cNvPr>
              <p:cNvSpPr txBox="1"/>
              <p:nvPr/>
            </p:nvSpPr>
            <p:spPr>
              <a:xfrm>
                <a:off x="6521106" y="2278295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IDLE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7AEB48F0-E2FB-8652-07D5-BA35A3A77BF7}"/>
                </a:ext>
              </a:extLst>
            </p:cNvPr>
            <p:cNvGrpSpPr/>
            <p:nvPr/>
          </p:nvGrpSpPr>
          <p:grpSpPr>
            <a:xfrm>
              <a:off x="8971041" y="1997572"/>
              <a:ext cx="900000" cy="900000"/>
              <a:chOff x="8971041" y="1997572"/>
              <a:chExt cx="900000" cy="900000"/>
            </a:xfrm>
          </p:grpSpPr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D3E9A0F0-C6F3-7167-3449-D4630EF3313B}"/>
                  </a:ext>
                </a:extLst>
              </p:cNvPr>
              <p:cNvSpPr/>
              <p:nvPr/>
            </p:nvSpPr>
            <p:spPr>
              <a:xfrm>
                <a:off x="8971041" y="1997572"/>
                <a:ext cx="900000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050" dirty="0">
                  <a:solidFill>
                    <a:schemeClr val="tx1"/>
                  </a:solidFill>
                  <a:latin typeface="Calibri (본문)"/>
                </a:endParaRPr>
              </a:p>
              <a:p>
                <a:pPr algn="ctr"/>
                <a:endParaRPr lang="en-US" altLang="ko-KR" sz="1050" dirty="0">
                  <a:solidFill>
                    <a:schemeClr val="tx1"/>
                  </a:solidFill>
                  <a:latin typeface="Calibri (본문)"/>
                </a:endParaRPr>
              </a:p>
              <a:p>
                <a:pPr algn="ctr"/>
                <a:endParaRPr lang="en-US" altLang="ko-KR" sz="1050" dirty="0">
                  <a:solidFill>
                    <a:schemeClr val="tx1"/>
                  </a:solidFill>
                  <a:latin typeface="Calibri (본문)"/>
                </a:endParaRPr>
              </a:p>
              <a:p>
                <a:pPr algn="ctr"/>
                <a:endParaRPr lang="en-US" altLang="ko-KR" sz="1050" dirty="0">
                  <a:solidFill>
                    <a:schemeClr val="tx1"/>
                  </a:solidFill>
                  <a:latin typeface="Calibri (본문)"/>
                </a:endParaRPr>
              </a:p>
              <a:p>
                <a:pPr algn="ctr"/>
                <a:endParaRPr lang="en-US" altLang="ko-KR" sz="1050" dirty="0">
                  <a:solidFill>
                    <a:schemeClr val="tx1"/>
                  </a:solidFill>
                  <a:latin typeface="Calibri (본문)"/>
                </a:endParaRPr>
              </a:p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671102C-3CFB-E777-7475-D60F2B145F22}"/>
                  </a:ext>
                </a:extLst>
              </p:cNvPr>
              <p:cNvSpPr txBox="1"/>
              <p:nvPr/>
            </p:nvSpPr>
            <p:spPr>
              <a:xfrm>
                <a:off x="8971041" y="2278295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SET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E5B5BBD3-8F68-2535-184F-C81919903582}"/>
                </a:ext>
              </a:extLst>
            </p:cNvPr>
            <p:cNvGrpSpPr/>
            <p:nvPr/>
          </p:nvGrpSpPr>
          <p:grpSpPr>
            <a:xfrm>
              <a:off x="10249651" y="3115189"/>
              <a:ext cx="900000" cy="900000"/>
              <a:chOff x="10230601" y="3115189"/>
              <a:chExt cx="900000" cy="900000"/>
            </a:xfrm>
          </p:grpSpPr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472DE176-FAB3-EF0E-EE6B-93AAF7BA97BC}"/>
                  </a:ext>
                </a:extLst>
              </p:cNvPr>
              <p:cNvSpPr/>
              <p:nvPr/>
            </p:nvSpPr>
            <p:spPr>
              <a:xfrm>
                <a:off x="10230601" y="3115189"/>
                <a:ext cx="900000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E574B05-99C3-5DAC-4B96-BCEDA1F91A75}"/>
                  </a:ext>
                </a:extLst>
              </p:cNvPr>
              <p:cNvSpPr txBox="1"/>
              <p:nvPr/>
            </p:nvSpPr>
            <p:spPr>
              <a:xfrm>
                <a:off x="10230601" y="3395912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CNT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6738F7A-DB3B-9E96-7FE6-A7E29D67008F}"/>
                </a:ext>
              </a:extLst>
            </p:cNvPr>
            <p:cNvGrpSpPr/>
            <p:nvPr/>
          </p:nvGrpSpPr>
          <p:grpSpPr>
            <a:xfrm>
              <a:off x="8971041" y="4232805"/>
              <a:ext cx="900000" cy="900000"/>
              <a:chOff x="8977927" y="4232805"/>
              <a:chExt cx="900000" cy="900000"/>
            </a:xfrm>
          </p:grpSpPr>
          <p:sp>
            <p:nvSpPr>
              <p:cNvPr id="20" name="타원 19">
                <a:extLst>
                  <a:ext uri="{FF2B5EF4-FFF2-40B4-BE49-F238E27FC236}">
                    <a16:creationId xmlns:a16="http://schemas.microsoft.com/office/drawing/2014/main" id="{6C402896-D1E0-4E1C-6CA4-A4DFF8E45653}"/>
                  </a:ext>
                </a:extLst>
              </p:cNvPr>
              <p:cNvSpPr/>
              <p:nvPr/>
            </p:nvSpPr>
            <p:spPr>
              <a:xfrm>
                <a:off x="8977927" y="4232805"/>
                <a:ext cx="900000" cy="90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393B274-E679-12B7-D3C4-AC5DF9DA5297}"/>
                  </a:ext>
                </a:extLst>
              </p:cNvPr>
              <p:cNvSpPr txBox="1"/>
              <p:nvPr/>
            </p:nvSpPr>
            <p:spPr>
              <a:xfrm>
                <a:off x="8977927" y="4513528"/>
                <a:ext cx="900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CHECK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6C3832B9-D542-4227-F108-6347AE1D4828}"/>
                </a:ext>
              </a:extLst>
            </p:cNvPr>
            <p:cNvSpPr/>
            <p:nvPr/>
          </p:nvSpPr>
          <p:spPr>
            <a:xfrm>
              <a:off x="6521106" y="4232805"/>
              <a:ext cx="900000" cy="9000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D39517-C5A4-D14E-9DD1-70541D8C163B}"/>
                </a:ext>
              </a:extLst>
            </p:cNvPr>
            <p:cNvSpPr txBox="1"/>
            <p:nvPr/>
          </p:nvSpPr>
          <p:spPr>
            <a:xfrm>
              <a:off x="6505638" y="4513528"/>
              <a:ext cx="900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latin typeface="Calibri (본문)"/>
                  <a:cs typeface="Calibri" panose="020F0502020204030204" pitchFamily="34" charset="0"/>
                </a:rPr>
                <a:t>DONE</a:t>
              </a:r>
              <a:endParaRPr lang="ko-KR" altLang="en-US" sz="1600" b="1" dirty="0"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7C2369-D60F-32C7-56C2-F99BAB0181D3}"/>
                </a:ext>
              </a:extLst>
            </p:cNvPr>
            <p:cNvSpPr txBox="1"/>
            <p:nvPr/>
          </p:nvSpPr>
          <p:spPr>
            <a:xfrm>
              <a:off x="7362275" y="1929092"/>
              <a:ext cx="1667595" cy="559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Calibri (본문)"/>
                  <a:cs typeface="Calibri" panose="020F0502020204030204" pitchFamily="34" charset="0"/>
                </a:rPr>
                <a:t>Trigger AC timer from Main FSM</a:t>
              </a:r>
              <a:endParaRPr lang="ko-KR" altLang="en-US" sz="1200" dirty="0">
                <a:latin typeface="Calibri (본문)"/>
                <a:cs typeface="Calibri" panose="020F0502020204030204" pitchFamily="34" charset="0"/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1B630752-EB2B-CC71-3D2A-13247386BC26}"/>
                </a:ext>
              </a:extLst>
            </p:cNvPr>
            <p:cNvCxnSpPr>
              <a:stCxn id="20" idx="0"/>
              <a:endCxn id="24" idx="4"/>
            </p:cNvCxnSpPr>
            <p:nvPr/>
          </p:nvCxnSpPr>
          <p:spPr>
            <a:xfrm flipV="1">
              <a:off x="9421041" y="2897572"/>
              <a:ext cx="0" cy="13352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166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Agenda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17312"/>
            <a:ext cx="10515600" cy="4351338"/>
          </a:xfrm>
        </p:spPr>
        <p:txBody>
          <a:bodyPr/>
          <a:lstStyle/>
          <a:p>
            <a:r>
              <a:rPr lang="en-US" altLang="ko-KR" dirty="0"/>
              <a:t>Challenges of Memory Controller SoC verification</a:t>
            </a:r>
          </a:p>
          <a:p>
            <a:r>
              <a:rPr lang="en-US" altLang="ko-KR" dirty="0"/>
              <a:t>Re-modeling Strategy</a:t>
            </a:r>
          </a:p>
          <a:p>
            <a:pPr lvl="1"/>
            <a:r>
              <a:rPr lang="en-US" altLang="ko-KR" dirty="0"/>
              <a:t>Reducing Communication Overhead</a:t>
            </a:r>
          </a:p>
          <a:p>
            <a:pPr lvl="1"/>
            <a:r>
              <a:rPr lang="en-US" altLang="ko-KR" dirty="0"/>
              <a:t>AC Timing Optimization</a:t>
            </a:r>
          </a:p>
          <a:p>
            <a:r>
              <a:rPr lang="en-US" altLang="ko-KR" dirty="0"/>
              <a:t>Experimental Results</a:t>
            </a:r>
          </a:p>
          <a:p>
            <a:r>
              <a:rPr lang="en-US" altLang="ko-K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7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7"/>
    </mc:Choice>
    <mc:Fallback xmlns="">
      <p:transition spd="slow" advTm="141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Operation Example - Page Read</a:t>
            </a:r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4115908" y="1704617"/>
            <a:ext cx="4712387" cy="3684855"/>
            <a:chOff x="4115908" y="1704617"/>
            <a:chExt cx="4712387" cy="3684855"/>
          </a:xfrm>
        </p:grpSpPr>
        <p:sp>
          <p:nvSpPr>
            <p:cNvPr id="37" name="TextBox 36"/>
            <p:cNvSpPr txBox="1"/>
            <p:nvPr/>
          </p:nvSpPr>
          <p:spPr>
            <a:xfrm>
              <a:off x="7585132" y="2926353"/>
              <a:ext cx="124316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latin typeface="Calibri (본문)"/>
                  <a:cs typeface="Calibri" panose="020F0502020204030204" pitchFamily="34" charset="0"/>
                </a:rPr>
                <a:t>Transfer Ready</a:t>
              </a:r>
              <a:endParaRPr lang="ko-KR" altLang="en-US" sz="1200" dirty="0">
                <a:latin typeface="Calibri (본문)"/>
                <a:cs typeface="Calibri" panose="020F0502020204030204" pitchFamily="34" charset="0"/>
              </a:endParaRPr>
            </a:p>
          </p:txBody>
        </p:sp>
        <p:grpSp>
          <p:nvGrpSpPr>
            <p:cNvPr id="38" name="그룹 37"/>
            <p:cNvGrpSpPr/>
            <p:nvPr/>
          </p:nvGrpSpPr>
          <p:grpSpPr>
            <a:xfrm>
              <a:off x="4115908" y="1704617"/>
              <a:ext cx="3960185" cy="3684855"/>
              <a:chOff x="3972154" y="1704617"/>
              <a:chExt cx="3960185" cy="3684855"/>
            </a:xfrm>
          </p:grpSpPr>
          <p:sp>
            <p:nvSpPr>
              <p:cNvPr id="39" name="타원 38"/>
              <p:cNvSpPr/>
              <p:nvPr/>
            </p:nvSpPr>
            <p:spPr>
              <a:xfrm>
                <a:off x="4065910" y="1804852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40" name="타원 39"/>
              <p:cNvSpPr/>
              <p:nvPr/>
            </p:nvSpPr>
            <p:spPr>
              <a:xfrm>
                <a:off x="7118806" y="1804852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41" name="타원 40"/>
              <p:cNvSpPr/>
              <p:nvPr/>
            </p:nvSpPr>
            <p:spPr>
              <a:xfrm>
                <a:off x="7125462" y="3604852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sp>
            <p:nvSpPr>
              <p:cNvPr id="42" name="타원 41"/>
              <p:cNvSpPr/>
              <p:nvPr/>
            </p:nvSpPr>
            <p:spPr>
              <a:xfrm>
                <a:off x="5584701" y="4669472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cxnSp>
            <p:nvCxnSpPr>
              <p:cNvPr id="43" name="직선 화살표 연결선 42"/>
              <p:cNvCxnSpPr/>
              <p:nvPr/>
            </p:nvCxnSpPr>
            <p:spPr>
              <a:xfrm>
                <a:off x="4779031" y="2164852"/>
                <a:ext cx="2339775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직선 화살표 연결선 43"/>
              <p:cNvCxnSpPr>
                <a:stCxn id="45" idx="0"/>
                <a:endCxn id="39" idx="4"/>
              </p:cNvCxnSpPr>
              <p:nvPr/>
            </p:nvCxnSpPr>
            <p:spPr>
              <a:xfrm flipV="1">
                <a:off x="4419031" y="2524852"/>
                <a:ext cx="6879" cy="108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타원 44"/>
              <p:cNvSpPr/>
              <p:nvPr/>
            </p:nvSpPr>
            <p:spPr>
              <a:xfrm>
                <a:off x="4059031" y="3604852"/>
                <a:ext cx="720000" cy="72000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00" dirty="0">
                  <a:solidFill>
                    <a:schemeClr val="tx1"/>
                  </a:solidFill>
                  <a:latin typeface="Calibri (본문)"/>
                </a:endParaRPr>
              </a:p>
            </p:txBody>
          </p:sp>
          <p:cxnSp>
            <p:nvCxnSpPr>
              <p:cNvPr id="46" name="직선 화살표 연결선 45"/>
              <p:cNvCxnSpPr>
                <a:stCxn id="41" idx="2"/>
                <a:endCxn id="45" idx="6"/>
              </p:cNvCxnSpPr>
              <p:nvPr/>
            </p:nvCxnSpPr>
            <p:spPr>
              <a:xfrm flipH="1">
                <a:off x="4779031" y="3964852"/>
                <a:ext cx="2346431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화살표 연결선 46"/>
              <p:cNvCxnSpPr/>
              <p:nvPr/>
            </p:nvCxnSpPr>
            <p:spPr>
              <a:xfrm>
                <a:off x="7478806" y="2524852"/>
                <a:ext cx="0" cy="1080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그룹 47"/>
              <p:cNvGrpSpPr/>
              <p:nvPr/>
            </p:nvGrpSpPr>
            <p:grpSpPr>
              <a:xfrm rot="19280424">
                <a:off x="6090144" y="4396138"/>
                <a:ext cx="1240024" cy="182628"/>
                <a:chOff x="2955604" y="3674429"/>
                <a:chExt cx="743815" cy="152400"/>
              </a:xfrm>
            </p:grpSpPr>
            <p:cxnSp>
              <p:nvCxnSpPr>
                <p:cNvPr id="60" name="직선 화살표 연결선 59"/>
                <p:cNvCxnSpPr/>
                <p:nvPr/>
              </p:nvCxnSpPr>
              <p:spPr>
                <a:xfrm>
                  <a:off x="2979419" y="3674429"/>
                  <a:ext cx="72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직선 화살표 연결선 60"/>
                <p:cNvCxnSpPr/>
                <p:nvPr/>
              </p:nvCxnSpPr>
              <p:spPr>
                <a:xfrm flipH="1">
                  <a:off x="2955604" y="3826829"/>
                  <a:ext cx="72000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직선 화살표 연결선 48"/>
              <p:cNvCxnSpPr>
                <a:stCxn id="42" idx="2"/>
                <a:endCxn id="45" idx="5"/>
              </p:cNvCxnSpPr>
              <p:nvPr/>
            </p:nvCxnSpPr>
            <p:spPr>
              <a:xfrm flipH="1" flipV="1">
                <a:off x="4673589" y="4219410"/>
                <a:ext cx="911112" cy="8100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/>
              <p:cNvCxnSpPr>
                <a:stCxn id="40" idx="3"/>
                <a:endCxn id="45" idx="7"/>
              </p:cNvCxnSpPr>
              <p:nvPr/>
            </p:nvCxnSpPr>
            <p:spPr>
              <a:xfrm flipH="1">
                <a:off x="4673589" y="2419410"/>
                <a:ext cx="2550659" cy="129088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3979033" y="1995575"/>
                <a:ext cx="8937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IDLE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031929" y="1995575"/>
                <a:ext cx="8937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WAIT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038585" y="3795575"/>
                <a:ext cx="8937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DRIVE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497824" y="4859240"/>
                <a:ext cx="8937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PAUSE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3972154" y="3795575"/>
                <a:ext cx="8937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b="1" dirty="0">
                    <a:latin typeface="Calibri (본문)"/>
                    <a:cs typeface="Calibri" panose="020F0502020204030204" pitchFamily="34" charset="0"/>
                  </a:rPr>
                  <a:t>EXIT</a:t>
                </a:r>
                <a:endParaRPr lang="ko-KR" altLang="en-US" sz="1600" b="1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279665" y="1704617"/>
                <a:ext cx="143226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Calibri (본문)"/>
                    <a:cs typeface="Calibri" panose="020F0502020204030204" pitchFamily="34" charset="0"/>
                  </a:rPr>
                  <a:t>Call </a:t>
                </a:r>
                <a:r>
                  <a:rPr lang="en-US" altLang="ko-KR" sz="1200" i="1" dirty="0" err="1">
                    <a:latin typeface="Calibri (본문)"/>
                    <a:cs typeface="Calibri" panose="020F0502020204030204" pitchFamily="34" charset="0"/>
                  </a:rPr>
                  <a:t>trigger_fsm</a:t>
                </a:r>
                <a:r>
                  <a:rPr lang="en-US" altLang="ko-KR" sz="1200" i="1" dirty="0">
                    <a:latin typeface="Calibri (본문)"/>
                    <a:cs typeface="Calibri" panose="020F0502020204030204" pitchFamily="34" charset="0"/>
                  </a:rPr>
                  <a:t>()</a:t>
                </a:r>
                <a:r>
                  <a:rPr lang="en-US" altLang="ko-KR" sz="1200" dirty="0">
                    <a:latin typeface="Calibri (본문)"/>
                    <a:cs typeface="Calibri" panose="020F0502020204030204" pitchFamily="34" charset="0"/>
                  </a:rPr>
                  <a:t> from driver</a:t>
                </a:r>
                <a:endParaRPr lang="ko-KR" altLang="en-US" sz="1200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504673" y="4628541"/>
                <a:ext cx="132717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Calibri (본문)"/>
                    <a:cs typeface="Calibri" panose="020F0502020204030204" pitchFamily="34" charset="0"/>
                  </a:rPr>
                  <a:t>Backpressure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413782" y="2977305"/>
                <a:ext cx="902282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Calibri (본문)"/>
                    <a:cs typeface="Calibri" panose="020F0502020204030204" pitchFamily="34" charset="0"/>
                  </a:rPr>
                  <a:t>Exit from any state</a:t>
                </a:r>
                <a:endParaRPr lang="ko-KR" altLang="en-US" sz="1200" dirty="0">
                  <a:latin typeface="Calibri (본문)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5697872" y="4143018"/>
                <a:ext cx="101651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latin typeface="Calibri (본문)"/>
                    <a:cs typeface="Calibri" panose="020F0502020204030204" pitchFamily="34" charset="0"/>
                  </a:rPr>
                  <a:t>Transfer Ready</a:t>
                </a:r>
                <a:endParaRPr lang="ko-KR" altLang="en-US" sz="1200" dirty="0">
                  <a:latin typeface="Calibri (본문)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9989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dirty="0"/>
              <a:t>Main Operation Example - IDLE State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HDL interface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Get data from the driver</a:t>
            </a:r>
          </a:p>
          <a:p>
            <a:r>
              <a:rPr lang="en-US" altLang="ko-KR" dirty="0"/>
              <a:t>Activate the main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en-US" altLang="ko-KR" dirty="0"/>
              <a:t>OP FSM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HVL driver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ko-KR" dirty="0"/>
              <a:t>Wait for command decoding</a:t>
            </a:r>
          </a:p>
          <a:p>
            <a:r>
              <a:rPr lang="en-US" altLang="ko-KR" dirty="0"/>
              <a:t>Transmit data to the interface</a:t>
            </a:r>
          </a:p>
          <a:p>
            <a:r>
              <a:rPr lang="en-US" altLang="ko-KR" dirty="0"/>
              <a:t>Call </a:t>
            </a:r>
            <a:r>
              <a:rPr lang="en-US" altLang="ko-KR" i="1" dirty="0" err="1"/>
              <a:t>trigger_fsm</a:t>
            </a:r>
            <a:r>
              <a:rPr lang="en-US" altLang="ko-KR" i="1" dirty="0"/>
              <a:t> </a:t>
            </a:r>
            <a:r>
              <a:rPr lang="en-US" altLang="ko-KR" dirty="0"/>
              <a:t>task</a:t>
            </a:r>
          </a:p>
          <a:p>
            <a:endParaRPr lang="ko-KR" altLang="en-US" dirty="0"/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rcRect l="1249" t="56154" r="48612" b="29744"/>
          <a:stretch/>
        </p:blipFill>
        <p:spPr>
          <a:xfrm>
            <a:off x="1512888" y="4202950"/>
            <a:ext cx="9169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77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Operation Example – WAIT State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HDL interface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n-US" altLang="ko-KR" dirty="0"/>
              <a:t>Wait for delays</a:t>
            </a:r>
          </a:p>
          <a:p>
            <a:r>
              <a:rPr lang="en-US" altLang="ko-KR" dirty="0"/>
              <a:t>Activate the shift registers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HVL driver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altLang="ko-KR" dirty="0"/>
              <a:t>Nothing to do</a:t>
            </a:r>
          </a:p>
          <a:p>
            <a:endParaRPr lang="ko-KR" altLang="en-US" dirty="0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3"/>
          <a:srcRect l="1249" t="56154" r="75622" b="29744"/>
          <a:stretch/>
        </p:blipFill>
        <p:spPr>
          <a:xfrm>
            <a:off x="675470" y="3821113"/>
            <a:ext cx="4248000" cy="1403027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3940307" y="3709925"/>
            <a:ext cx="678142" cy="1623704"/>
          </a:xfrm>
          <a:prstGeom prst="rect">
            <a:avLst/>
          </a:prstGeom>
          <a:noFill/>
          <a:ln w="38100">
            <a:solidFill>
              <a:srgbClr val="232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사다리꼴 20"/>
          <p:cNvSpPr/>
          <p:nvPr/>
        </p:nvSpPr>
        <p:spPr>
          <a:xfrm rot="16200000">
            <a:off x="4342494" y="3755380"/>
            <a:ext cx="2105660" cy="1515767"/>
          </a:xfrm>
          <a:prstGeom prst="trapezoid">
            <a:avLst>
              <a:gd name="adj" fmla="val 14127"/>
            </a:avLst>
          </a:prstGeom>
          <a:gradFill flip="none" rotWithShape="1">
            <a:gsLst>
              <a:gs pos="0">
                <a:srgbClr val="242C5B">
                  <a:alpha val="65000"/>
                </a:srgbClr>
              </a:gs>
              <a:gs pos="100000">
                <a:srgbClr val="242C5B">
                  <a:alpha val="0"/>
                  <a:lumMod val="10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>
            <a:off x="6172200" y="3498056"/>
            <a:ext cx="5305281" cy="2030413"/>
            <a:chOff x="6172200" y="929570"/>
            <a:chExt cx="6098973" cy="2439997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4"/>
            <a:srcRect t="3574"/>
            <a:stretch/>
          </p:blipFill>
          <p:spPr>
            <a:xfrm>
              <a:off x="6172200" y="929570"/>
              <a:ext cx="6098973" cy="2439997"/>
            </a:xfrm>
            <a:prstGeom prst="rect">
              <a:avLst/>
            </a:prstGeom>
            <a:ln w="38100">
              <a:solidFill>
                <a:srgbClr val="232C5B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8233015" y="2276190"/>
              <a:ext cx="120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tDQSRE</a:t>
              </a:r>
              <a:r>
                <a:rPr lang="en-US" altLang="ko-KR" sz="1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lang="ko-KR" altLang="en-US" sz="1400" b="1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80691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Operation Example – DRIVE State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HDL interface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Drive NAND signals</a:t>
            </a:r>
          </a:p>
          <a:p>
            <a:r>
              <a:rPr lang="en-US" altLang="ko-KR" dirty="0"/>
              <a:t>Activate the AC timer for </a:t>
            </a:r>
            <a:br>
              <a:rPr lang="en-US" altLang="ko-KR" dirty="0"/>
            </a:br>
            <a:r>
              <a:rPr lang="en-US" altLang="ko-KR" dirty="0"/>
              <a:t>valid IO window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HVL driver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ko-KR" dirty="0"/>
              <a:t>Nothing to do</a:t>
            </a:r>
          </a:p>
          <a:p>
            <a:endParaRPr lang="ko-KR" altLang="en-US" dirty="0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rcRect l="1157" t="56016" r="69572" b="29539"/>
          <a:stretch/>
        </p:blipFill>
        <p:spPr>
          <a:xfrm>
            <a:off x="683494" y="3867828"/>
            <a:ext cx="4248000" cy="141509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4257675" y="3714051"/>
            <a:ext cx="257179" cy="1623704"/>
          </a:xfrm>
          <a:prstGeom prst="rect">
            <a:avLst/>
          </a:prstGeom>
          <a:noFill/>
          <a:ln w="38100">
            <a:solidFill>
              <a:srgbClr val="232C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다리꼴 16"/>
          <p:cNvSpPr/>
          <p:nvPr/>
        </p:nvSpPr>
        <p:spPr>
          <a:xfrm rot="16200000">
            <a:off x="4133535" y="3845879"/>
            <a:ext cx="2105660" cy="1343021"/>
          </a:xfrm>
          <a:prstGeom prst="trapezoid">
            <a:avLst>
              <a:gd name="adj" fmla="val 14127"/>
            </a:avLst>
          </a:prstGeom>
          <a:gradFill flip="none" rotWithShape="1">
            <a:gsLst>
              <a:gs pos="0">
                <a:srgbClr val="242C5B">
                  <a:alpha val="65000"/>
                </a:srgbClr>
              </a:gs>
              <a:gs pos="100000">
                <a:srgbClr val="242C5B">
                  <a:alpha val="0"/>
                  <a:lumMod val="10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4"/>
          <a:srcRect l="1360" t="52956" r="45953" b="35083"/>
          <a:stretch/>
        </p:blipFill>
        <p:spPr>
          <a:xfrm>
            <a:off x="5857876" y="3503989"/>
            <a:ext cx="5829299" cy="20268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57498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Operation Example – EXIT State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HDL interface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/>
              <a:t>Complete the main OP FSM</a:t>
            </a:r>
          </a:p>
          <a:p>
            <a:r>
              <a:rPr lang="en-US" altLang="ko-KR" dirty="0"/>
              <a:t>Transit to IDLE state</a:t>
            </a:r>
          </a:p>
          <a:p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ko-KR" dirty="0"/>
              <a:t>HVL driver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57684" cy="3684588"/>
          </a:xfrm>
        </p:spPr>
        <p:txBody>
          <a:bodyPr/>
          <a:lstStyle/>
          <a:p>
            <a:r>
              <a:rPr lang="en-US" altLang="ko-KR" dirty="0"/>
              <a:t>Wait for the main OP FSM to finish </a:t>
            </a:r>
          </a:p>
          <a:p>
            <a:r>
              <a:rPr lang="en-US" altLang="ko-KR" dirty="0"/>
              <a:t>Wait for next command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/>
          <a:srcRect l="1103" t="52844" r="72296" b="40377"/>
          <a:stretch/>
        </p:blipFill>
        <p:spPr>
          <a:xfrm>
            <a:off x="839788" y="3935413"/>
            <a:ext cx="5437187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2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Experimental Results</a:t>
            </a:r>
            <a:endParaRPr lang="ko-KR" altLang="en-US" dirty="0"/>
          </a:p>
        </p:txBody>
      </p:sp>
      <p:graphicFrame>
        <p:nvGraphicFramePr>
          <p:cNvPr id="4" name="내용 개체 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827510"/>
              </p:ext>
            </p:extLst>
          </p:nvPr>
        </p:nvGraphicFramePr>
        <p:xfrm>
          <a:off x="1836197" y="1778563"/>
          <a:ext cx="8202106" cy="3703042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3413239">
                  <a:extLst>
                    <a:ext uri="{9D8B030D-6E8A-4147-A177-3AD203B41FA5}">
                      <a16:colId xmlns:a16="http://schemas.microsoft.com/office/drawing/2014/main" val="1708890644"/>
                    </a:ext>
                  </a:extLst>
                </a:gridCol>
                <a:gridCol w="4788867">
                  <a:extLst>
                    <a:ext uri="{9D8B030D-6E8A-4147-A177-3AD203B41FA5}">
                      <a16:colId xmlns:a16="http://schemas.microsoft.com/office/drawing/2014/main" val="3832319963"/>
                    </a:ext>
                  </a:extLst>
                </a:gridCol>
              </a:tblGrid>
              <a:tr h="529006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Component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Description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5849693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 Under Test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PCIe 4.0 SSD controller </a:t>
                      </a:r>
                      <a:r>
                        <a:rPr lang="en-US" sz="2000" dirty="0" err="1">
                          <a:effectLst/>
                        </a:rPr>
                        <a:t>SoC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1727996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Emulator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Veloce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StratoM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2850574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SW version - Emulator OS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Veloce</a:t>
                      </a:r>
                      <a:r>
                        <a:rPr lang="en-US" sz="2000" dirty="0">
                          <a:effectLst/>
                        </a:rPr>
                        <a:t> v23.0.2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7825195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Simulator Version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Questa 2023.3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9522414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Host Interface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VirtuaLab</a:t>
                      </a:r>
                      <a:r>
                        <a:rPr lang="en-US" sz="2000" dirty="0">
                          <a:effectLst/>
                        </a:rPr>
                        <a:t> PCIe 1.9.0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1819773"/>
                  </a:ext>
                </a:extLst>
              </a:tr>
              <a:tr h="529006"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NAND device topology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 Channels, 4 Chip Enables, 2 Logical Units</a:t>
                      </a:r>
                      <a:endParaRPr lang="ko-K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맑은 고딕" panose="020B0503020000020004" pitchFamily="50" charset="-127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0108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7817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 Experimental Results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27x improvement compared to conventional NAND VIP</a:t>
            </a:r>
          </a:p>
          <a:p>
            <a:r>
              <a:rPr lang="en-US" altLang="ko-KR" dirty="0"/>
              <a:t>67% of the actual NAND's performance</a:t>
            </a:r>
            <a:endParaRPr lang="ko-KR" altLang="en-US" dirty="0"/>
          </a:p>
        </p:txBody>
      </p:sp>
      <p:graphicFrame>
        <p:nvGraphicFramePr>
          <p:cNvPr id="9" name="차트 8"/>
          <p:cNvGraphicFramePr/>
          <p:nvPr>
            <p:extLst>
              <p:ext uri="{D42A27DB-BD31-4B8C-83A1-F6EECF244321}">
                <p14:modId xmlns:p14="http://schemas.microsoft.com/office/powerpoint/2010/main" val="1932139006"/>
              </p:ext>
            </p:extLst>
          </p:nvPr>
        </p:nvGraphicFramePr>
        <p:xfrm>
          <a:off x="1079500" y="2768599"/>
          <a:ext cx="5220000" cy="305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val="1905355225"/>
              </p:ext>
            </p:extLst>
          </p:nvPr>
        </p:nvGraphicFramePr>
        <p:xfrm>
          <a:off x="6096000" y="2768598"/>
          <a:ext cx="5220000" cy="305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2323385" y="3615072"/>
            <a:ext cx="7239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x27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318442" y="3475039"/>
            <a:ext cx="85677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67%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3" name="굽은 화살표 12"/>
          <p:cNvSpPr/>
          <p:nvPr/>
        </p:nvSpPr>
        <p:spPr>
          <a:xfrm>
            <a:off x="7531099" y="3746501"/>
            <a:ext cx="1168399" cy="1152000"/>
          </a:xfrm>
          <a:prstGeom prst="bentArrow">
            <a:avLst>
              <a:gd name="adj1" fmla="val 7728"/>
              <a:gd name="adj2" fmla="val 11765"/>
              <a:gd name="adj3" fmla="val 22059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181850" y="3549652"/>
            <a:ext cx="72390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x36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5" name="굽은 화살표 14"/>
          <p:cNvSpPr/>
          <p:nvPr/>
        </p:nvSpPr>
        <p:spPr>
          <a:xfrm rot="16200000" flipH="1">
            <a:off x="9426335" y="2841720"/>
            <a:ext cx="324333" cy="1269997"/>
          </a:xfrm>
          <a:prstGeom prst="bentArrow">
            <a:avLst>
              <a:gd name="adj1" fmla="val 24987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9334942" y="3405522"/>
            <a:ext cx="856770" cy="419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C00000"/>
                </a:solidFill>
              </a:rPr>
              <a:t>65%</a:t>
            </a:r>
            <a:endParaRPr lang="ko-KR" altLang="en-US" sz="2400" b="1" dirty="0">
              <a:solidFill>
                <a:srgbClr val="C00000"/>
              </a:solidFill>
            </a:endParaRPr>
          </a:p>
        </p:txBody>
      </p:sp>
      <p:sp>
        <p:nvSpPr>
          <p:cNvPr id="17" name="굽은 화살표 16"/>
          <p:cNvSpPr/>
          <p:nvPr/>
        </p:nvSpPr>
        <p:spPr>
          <a:xfrm>
            <a:off x="2628905" y="3824622"/>
            <a:ext cx="1116000" cy="1152000"/>
          </a:xfrm>
          <a:prstGeom prst="bentArrow">
            <a:avLst>
              <a:gd name="adj1" fmla="val 7728"/>
              <a:gd name="adj2" fmla="val 11765"/>
              <a:gd name="adj3" fmla="val 22059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  <p:sp>
        <p:nvSpPr>
          <p:cNvPr id="18" name="굽은 화살표 17"/>
          <p:cNvSpPr/>
          <p:nvPr/>
        </p:nvSpPr>
        <p:spPr>
          <a:xfrm rot="16200000" flipH="1">
            <a:off x="4416485" y="2962037"/>
            <a:ext cx="324333" cy="1269997"/>
          </a:xfrm>
          <a:prstGeom prst="bentArrow">
            <a:avLst>
              <a:gd name="adj1" fmla="val 24987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4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/>
              <a:t>Re-modeling strategy</a:t>
            </a:r>
          </a:p>
          <a:p>
            <a:pPr lvl="1"/>
            <a:r>
              <a:rPr lang="en-US" altLang="ko-KR" dirty="0"/>
              <a:t>Reducing communication frequency</a:t>
            </a:r>
          </a:p>
          <a:p>
            <a:pPr lvl="2"/>
            <a:r>
              <a:rPr lang="en-US" altLang="ko-KR" dirty="0"/>
              <a:t>Move main operations from the HVL driver to the HDL interface</a:t>
            </a:r>
          </a:p>
          <a:p>
            <a:pPr lvl="2"/>
            <a:r>
              <a:rPr lang="en-US" altLang="ko-KR" dirty="0"/>
              <a:t>Re-design synthesizable logic based on the FSM</a:t>
            </a:r>
          </a:p>
          <a:p>
            <a:pPr lvl="1"/>
            <a:r>
              <a:rPr lang="en-US" altLang="ko-KR" dirty="0"/>
              <a:t>Re-modeling AC Timing using the AC Timer logic and the shift Registers</a:t>
            </a:r>
          </a:p>
          <a:p>
            <a:pPr lvl="0"/>
            <a:r>
              <a:rPr lang="en-US" altLang="ko-KR" dirty="0"/>
              <a:t>Advantages of our model</a:t>
            </a:r>
          </a:p>
          <a:p>
            <a:pPr lvl="1"/>
            <a:r>
              <a:rPr lang="en-US" altLang="ko-KR" dirty="0"/>
              <a:t>27x faster than the conventional model and 67% of the real NAND</a:t>
            </a:r>
          </a:p>
          <a:p>
            <a:pPr lvl="1"/>
            <a:r>
              <a:rPr lang="en-US" altLang="ko-KR" dirty="0"/>
              <a:t>Efficiently cover unclear features of next-generation NAND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38200" y="4762499"/>
            <a:ext cx="10515600" cy="86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ko-KR" i="1" dirty="0"/>
          </a:p>
        </p:txBody>
      </p:sp>
    </p:spTree>
    <p:extLst>
      <p:ext uri="{BB962C8B-B14F-4D97-AF65-F5344CB8AC3E}">
        <p14:creationId xmlns:p14="http://schemas.microsoft.com/office/powerpoint/2010/main" val="1273393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Questions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Thanks for attending!</a:t>
            </a:r>
          </a:p>
          <a:p>
            <a:r>
              <a:rPr lang="en-US" altLang="ko-KR" dirty="0"/>
              <a:t>Any questions?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7468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383104" cy="1325563"/>
          </a:xfrm>
        </p:spPr>
        <p:txBody>
          <a:bodyPr/>
          <a:lstStyle/>
          <a:p>
            <a:r>
              <a:rPr lang="en-US" altLang="ko-KR" dirty="0"/>
              <a:t>Challenges of Memory Controller </a:t>
            </a:r>
            <a:r>
              <a:rPr lang="en-US" altLang="ko-KR" dirty="0" err="1"/>
              <a:t>SoC</a:t>
            </a:r>
            <a:r>
              <a:rPr lang="en-US" altLang="ko-KR" dirty="0"/>
              <a:t> Verification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anchor="b"/>
          <a:lstStyle/>
          <a:p>
            <a:r>
              <a:rPr lang="en-US" altLang="ko-KR" dirty="0"/>
              <a:t>Simulation Verification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1939924"/>
          </a:xfrm>
        </p:spPr>
        <p:txBody>
          <a:bodyPr/>
          <a:lstStyle/>
          <a:p>
            <a:r>
              <a:rPr lang="en-US" altLang="ko-KR" dirty="0"/>
              <a:t>Slow performance 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Increase TAT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/>
          <a:p>
            <a:r>
              <a:rPr lang="en-US" altLang="ko-KR" dirty="0"/>
              <a:t>Emulation Verification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939924"/>
          </a:xfrm>
        </p:spPr>
        <p:txBody>
          <a:bodyPr/>
          <a:lstStyle/>
          <a:p>
            <a:r>
              <a:rPr lang="en-US" altLang="ko-KR" dirty="0"/>
              <a:t>Limited random tests</a:t>
            </a:r>
          </a:p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 Low coverage </a:t>
            </a:r>
            <a:endParaRPr lang="ko-KR" altLang="en-US" dirty="0"/>
          </a:p>
          <a:p>
            <a:endParaRPr lang="en-US" altLang="ko-KR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838200" y="4305298"/>
            <a:ext cx="10515600" cy="863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0" dirty="0"/>
              <a:t>One of the best ways to overcome these challenges is </a:t>
            </a:r>
            <a:br>
              <a:rPr lang="en-US" altLang="ko-KR" sz="2800" b="0" dirty="0"/>
            </a:br>
            <a:r>
              <a:rPr lang="en-US" altLang="ko-KR" sz="2800" i="1" dirty="0"/>
              <a:t>verification with co-emulation </a:t>
            </a:r>
            <a:endParaRPr lang="en-US" altLang="ko-KR" i="1" dirty="0"/>
          </a:p>
        </p:txBody>
      </p:sp>
    </p:spTree>
    <p:extLst>
      <p:ext uri="{BB962C8B-B14F-4D97-AF65-F5344CB8AC3E}">
        <p14:creationId xmlns:p14="http://schemas.microsoft.com/office/powerpoint/2010/main" val="97755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"/>
    </mc:Choice>
    <mc:Fallback xmlns="">
      <p:transition spd="slow" advTm="294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What is Co-emulation?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Combination of simulation and emulation</a:t>
            </a:r>
          </a:p>
          <a:p>
            <a:pPr lvl="1"/>
            <a:r>
              <a:rPr lang="en-US" altLang="ko-KR" dirty="0"/>
              <a:t>Synthesized DUT and timed area of TB </a:t>
            </a:r>
            <a:r>
              <a:rPr lang="en-US" altLang="ko-KR" dirty="0">
                <a:sym typeface="Wingdings" panose="05000000000000000000" pitchFamily="2" charset="2"/>
              </a:rPr>
              <a:t>in</a:t>
            </a:r>
            <a:r>
              <a:rPr lang="en-US" altLang="ko-KR" dirty="0"/>
              <a:t> an emulator</a:t>
            </a:r>
          </a:p>
          <a:p>
            <a:pPr lvl="1"/>
            <a:r>
              <a:rPr lang="en-US" altLang="ko-KR" dirty="0"/>
              <a:t>Compiled untimed area of TB </a:t>
            </a:r>
            <a:r>
              <a:rPr lang="en-US" altLang="ko-KR" dirty="0">
                <a:sym typeface="Wingdings" panose="05000000000000000000" pitchFamily="2" charset="2"/>
              </a:rPr>
              <a:t>in s</a:t>
            </a:r>
            <a:r>
              <a:rPr lang="en-US" altLang="ko-KR" dirty="0"/>
              <a:t>imulator</a:t>
            </a:r>
          </a:p>
          <a:p>
            <a:r>
              <a:rPr lang="en-US" altLang="ko-KR" dirty="0"/>
              <a:t> Advantages of co-emulation</a:t>
            </a:r>
          </a:p>
          <a:p>
            <a:pPr lvl="1"/>
            <a:r>
              <a:rPr lang="en-US" altLang="ko-KR" dirty="0"/>
              <a:t>Rapid verification for highly complex </a:t>
            </a:r>
            <a:r>
              <a:rPr lang="en-US" altLang="ko-KR" dirty="0" err="1"/>
              <a:t>SoCs</a:t>
            </a:r>
            <a:endParaRPr lang="en-US" altLang="ko-KR" dirty="0"/>
          </a:p>
          <a:p>
            <a:pPr lvl="2"/>
            <a:r>
              <a:rPr lang="en-US" altLang="ko-KR" dirty="0"/>
              <a:t>Significantly reduce TAT for large-scale designs</a:t>
            </a:r>
          </a:p>
          <a:p>
            <a:pPr lvl="1"/>
            <a:r>
              <a:rPr lang="en-US" altLang="ko-KR" dirty="0"/>
              <a:t>UVM-based testing in emulation</a:t>
            </a:r>
          </a:p>
          <a:p>
            <a:pPr lvl="2"/>
            <a:r>
              <a:rPr lang="en-US" altLang="ko-KR" dirty="0"/>
              <a:t>Achieve high coverage efficiently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899" y="1649716"/>
            <a:ext cx="3240040" cy="383668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8607398" y="5505917"/>
            <a:ext cx="27490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00" dirty="0"/>
              <a:t>Source: Siemens EDA, “UVM Cookbook,” 2023, p. 350</a:t>
            </a:r>
          </a:p>
        </p:txBody>
      </p:sp>
    </p:spTree>
    <p:extLst>
      <p:ext uri="{BB962C8B-B14F-4D97-AF65-F5344CB8AC3E}">
        <p14:creationId xmlns:p14="http://schemas.microsoft.com/office/powerpoint/2010/main" val="165087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Challenges in Co-emulation with Memory VIP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Limitations with existing simulation models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A major cause of performance degradation </a:t>
            </a:r>
          </a:p>
          <a:p>
            <a:pPr lvl="2"/>
            <a:r>
              <a:rPr lang="en-US" altLang="ko-KR" dirty="0"/>
              <a:t>Excessive HDL &lt;-&gt; HVL communication </a:t>
            </a:r>
          </a:p>
          <a:p>
            <a:pPr lvl="1"/>
            <a:r>
              <a:rPr lang="en-US" altLang="ko-KR" dirty="0">
                <a:sym typeface="Wingdings" panose="05000000000000000000" pitchFamily="2" charset="2"/>
              </a:rPr>
              <a:t>Inevitable time-consuming logic</a:t>
            </a:r>
          </a:p>
          <a:p>
            <a:pPr lvl="2"/>
            <a:r>
              <a:rPr lang="en-US" altLang="ko-KR" dirty="0">
                <a:sym typeface="Wingdings" panose="05000000000000000000" pitchFamily="2" charset="2"/>
              </a:rPr>
              <a:t>In the NOT ACCELERATED area</a:t>
            </a:r>
            <a:endParaRPr lang="en-US" altLang="ko-KR" dirty="0"/>
          </a:p>
          <a:p>
            <a:r>
              <a:rPr lang="en-US" altLang="ko-KR" dirty="0"/>
              <a:t>Limitations of EDA support </a:t>
            </a:r>
          </a:p>
          <a:p>
            <a:pPr lvl="1"/>
            <a:r>
              <a:rPr lang="en-US" altLang="ko-KR" dirty="0"/>
              <a:t>Vendor-specific operations</a:t>
            </a:r>
          </a:p>
          <a:p>
            <a:pPr lvl="1"/>
            <a:r>
              <a:rPr lang="en-US" altLang="ko-KR" dirty="0"/>
              <a:t>Undefined specifications of next-gen NAND</a:t>
            </a: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605" y="2330207"/>
            <a:ext cx="4385918" cy="2899352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76083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Needs for Customized VIP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Emulator-friendly with high performance</a:t>
            </a:r>
          </a:p>
          <a:p>
            <a:r>
              <a:rPr lang="en-US" altLang="ko-KR" dirty="0"/>
              <a:t>Effortless support for the vendor-specific commands</a:t>
            </a:r>
          </a:p>
          <a:p>
            <a:r>
              <a:rPr lang="en-US" altLang="ko-KR" dirty="0"/>
              <a:t>Quick adaptation to frequently changing memory specifications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61082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Key Concept : Delegating Core Operations to HDL Interface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403412" y="2098095"/>
            <a:ext cx="11385176" cy="3545730"/>
            <a:chOff x="1705774" y="2654783"/>
            <a:chExt cx="8813827" cy="2853883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5104" y="2663740"/>
              <a:ext cx="4294497" cy="2844926"/>
            </a:xfrm>
            <a:prstGeom prst="rect">
              <a:avLst/>
            </a:prstGeom>
            <a:ln w="12700">
              <a:solidFill>
                <a:srgbClr val="FFC000"/>
              </a:solidFill>
            </a:ln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05774" y="2654783"/>
              <a:ext cx="4294497" cy="2838917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416061" y="3564408"/>
              <a:ext cx="793630" cy="1667553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936283" y="3885752"/>
              <a:ext cx="1362992" cy="934596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62"/>
            </a:p>
          </p:txBody>
        </p:sp>
        <p:cxnSp>
          <p:nvCxnSpPr>
            <p:cNvPr id="10" name="구부러진 연결선 9"/>
            <p:cNvCxnSpPr>
              <a:stCxn id="8" idx="0"/>
              <a:endCxn id="9" idx="1"/>
            </p:cNvCxnSpPr>
            <p:nvPr/>
          </p:nvCxnSpPr>
          <p:spPr>
            <a:xfrm rot="16200000" flipH="1">
              <a:off x="5480258" y="1897026"/>
              <a:ext cx="788642" cy="4123408"/>
            </a:xfrm>
            <a:prstGeom prst="curvedConnector4">
              <a:avLst>
                <a:gd name="adj1" fmla="val -28987"/>
                <a:gd name="adj2" fmla="val 54812"/>
              </a:avLst>
            </a:prstGeom>
            <a:ln w="571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593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Block Diagram of Our Proposed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2710" y="19950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3" name="개체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302081"/>
              </p:ext>
            </p:extLst>
          </p:nvPr>
        </p:nvGraphicFramePr>
        <p:xfrm>
          <a:off x="1161816" y="1825625"/>
          <a:ext cx="9868367" cy="366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1725141" imgH="4467199" progId="Visio.Drawing.15">
                  <p:embed/>
                </p:oleObj>
              </mc:Choice>
              <mc:Fallback>
                <p:oleObj r:id="rId3" imgW="11725141" imgH="4467199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816" y="1825625"/>
                        <a:ext cx="9868367" cy="3662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1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3725" cy="1325563"/>
          </a:xfrm>
        </p:spPr>
        <p:txBody>
          <a:bodyPr/>
          <a:lstStyle/>
          <a:p>
            <a:r>
              <a:rPr lang="en-US" altLang="ko-KR" dirty="0"/>
              <a:t>Design Scheme to Reduce # of Communication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/>
              <a:t>Previous re-modeled</a:t>
            </a:r>
          </a:p>
          <a:p>
            <a:pPr lvl="1"/>
            <a:r>
              <a:rPr lang="en-US" altLang="ko-KR" dirty="0"/>
              <a:t>Excessive Communication Between HVL and HDL</a:t>
            </a:r>
          </a:p>
          <a:p>
            <a:pPr lvl="1"/>
            <a:r>
              <a:rPr lang="en-US" altLang="ko-KR" dirty="0"/>
              <a:t>Numerous timed operations</a:t>
            </a:r>
          </a:p>
          <a:p>
            <a:pPr lvl="1"/>
            <a:r>
              <a:rPr lang="en-US" altLang="ko-KR" dirty="0"/>
              <a:t>No data array in HDL interface</a:t>
            </a:r>
          </a:p>
          <a:p>
            <a:pPr marL="457200" lvl="1" indent="0">
              <a:buNone/>
            </a:pPr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grpSp>
        <p:nvGrpSpPr>
          <p:cNvPr id="4" name="그룹 3"/>
          <p:cNvGrpSpPr/>
          <p:nvPr/>
        </p:nvGrpSpPr>
        <p:grpSpPr>
          <a:xfrm>
            <a:off x="6877703" y="1825625"/>
            <a:ext cx="4476097" cy="2975956"/>
            <a:chOff x="6877703" y="1825625"/>
            <a:chExt cx="4476097" cy="2975956"/>
          </a:xfrm>
        </p:grpSpPr>
        <p:grpSp>
          <p:nvGrpSpPr>
            <p:cNvPr id="84" name="그룹 83"/>
            <p:cNvGrpSpPr/>
            <p:nvPr/>
          </p:nvGrpSpPr>
          <p:grpSpPr>
            <a:xfrm>
              <a:off x="8794140" y="2719528"/>
              <a:ext cx="643295" cy="1371600"/>
              <a:chOff x="9588871" y="4408514"/>
              <a:chExt cx="262800" cy="1371600"/>
            </a:xfrm>
          </p:grpSpPr>
          <p:cxnSp>
            <p:nvCxnSpPr>
              <p:cNvPr id="91" name="직선 연결선 90"/>
              <p:cNvCxnSpPr/>
              <p:nvPr/>
            </p:nvCxnSpPr>
            <p:spPr>
              <a:xfrm>
                <a:off x="9588871" y="44085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직선 연결선 91"/>
              <p:cNvCxnSpPr/>
              <p:nvPr/>
            </p:nvCxnSpPr>
            <p:spPr>
              <a:xfrm>
                <a:off x="9588871" y="45609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직선 연결선 92"/>
              <p:cNvCxnSpPr/>
              <p:nvPr/>
            </p:nvCxnSpPr>
            <p:spPr>
              <a:xfrm>
                <a:off x="9588871" y="47133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연결선 93"/>
              <p:cNvCxnSpPr/>
              <p:nvPr/>
            </p:nvCxnSpPr>
            <p:spPr>
              <a:xfrm>
                <a:off x="9588871" y="48657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직선 연결선 94"/>
              <p:cNvCxnSpPr/>
              <p:nvPr/>
            </p:nvCxnSpPr>
            <p:spPr>
              <a:xfrm>
                <a:off x="9588871" y="50181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직선 연결선 95"/>
              <p:cNvCxnSpPr/>
              <p:nvPr/>
            </p:nvCxnSpPr>
            <p:spPr>
              <a:xfrm>
                <a:off x="9588871" y="51705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연결선 96"/>
              <p:cNvCxnSpPr/>
              <p:nvPr/>
            </p:nvCxnSpPr>
            <p:spPr>
              <a:xfrm>
                <a:off x="9588871" y="53229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직선 연결선 97"/>
              <p:cNvCxnSpPr/>
              <p:nvPr/>
            </p:nvCxnSpPr>
            <p:spPr>
              <a:xfrm>
                <a:off x="9588871" y="54753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직선 연결선 98"/>
              <p:cNvCxnSpPr/>
              <p:nvPr/>
            </p:nvCxnSpPr>
            <p:spPr>
              <a:xfrm>
                <a:off x="9588871" y="56277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직선 연결선 99"/>
              <p:cNvCxnSpPr/>
              <p:nvPr/>
            </p:nvCxnSpPr>
            <p:spPr>
              <a:xfrm>
                <a:off x="9588871" y="5780114"/>
                <a:ext cx="2628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직사각형 84"/>
            <p:cNvSpPr/>
            <p:nvPr/>
          </p:nvSpPr>
          <p:spPr>
            <a:xfrm>
              <a:off x="9597723" y="2121702"/>
              <a:ext cx="1604226" cy="2519999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NAND Driver</a:t>
              </a:r>
              <a:b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</a:br>
              <a:endParaRPr lang="en-US" altLang="ko-KR" sz="1000" b="1" dirty="0">
                <a:solidFill>
                  <a:schemeClr val="tx1"/>
                </a:solidFill>
                <a:latin typeface="Calibri (본문)"/>
              </a:endParaRPr>
            </a:p>
            <a:p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for begin</a:t>
              </a:r>
            </a:p>
            <a:p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   @(</a:t>
              </a:r>
              <a:r>
                <a:rPr lang="en-US" altLang="ko-KR" sz="1000" b="1" dirty="0" err="1">
                  <a:solidFill>
                    <a:schemeClr val="tx1"/>
                  </a:solidFill>
                  <a:latin typeface="Calibri (본문)"/>
                </a:rPr>
                <a:t>vif.dqs</a:t>
              </a: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);</a:t>
              </a:r>
            </a:p>
            <a:p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   vif.io &lt;= </a:t>
              </a:r>
              <a:r>
                <a:rPr lang="en-US" altLang="ko-KR" sz="1000" b="1" dirty="0" err="1">
                  <a:solidFill>
                    <a:schemeClr val="tx1"/>
                  </a:solidFill>
                  <a:latin typeface="Calibri (본문)"/>
                </a:rPr>
                <a:t>dat</a:t>
              </a: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[</a:t>
              </a:r>
              <a:r>
                <a:rPr lang="en-US" altLang="ko-KR" sz="1000" b="1" dirty="0" err="1">
                  <a:solidFill>
                    <a:schemeClr val="tx1"/>
                  </a:solidFill>
                  <a:latin typeface="Calibri (본문)"/>
                </a:rPr>
                <a:t>i</a:t>
              </a: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];</a:t>
              </a:r>
            </a:p>
            <a:p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   #(</a:t>
              </a:r>
              <a:r>
                <a:rPr lang="en-US" altLang="ko-KR" sz="1000" b="1" dirty="0" err="1">
                  <a:solidFill>
                    <a:schemeClr val="tx1"/>
                  </a:solidFill>
                  <a:latin typeface="Calibri (본문)"/>
                </a:rPr>
                <a:t>t.QH</a:t>
              </a: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);</a:t>
              </a:r>
              <a:b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</a:b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   vif.io &lt;= ‘</a:t>
              </a:r>
              <a:r>
                <a:rPr lang="en-US" altLang="ko-KR" sz="1000" b="1" dirty="0" err="1">
                  <a:solidFill>
                    <a:schemeClr val="tx1"/>
                  </a:solidFill>
                  <a:latin typeface="Calibri (본문)"/>
                </a:rPr>
                <a:t>hz</a:t>
              </a:r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;</a:t>
              </a:r>
            </a:p>
            <a:p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</a:rPr>
                <a:t>end</a:t>
              </a:r>
            </a:p>
            <a:p>
              <a:pPr algn="ctr"/>
              <a:endParaRPr lang="ko-KR" altLang="en-US" sz="1000" b="1" dirty="0">
                <a:solidFill>
                  <a:schemeClr val="tx1"/>
                </a:solidFill>
                <a:latin typeface="Calibri (본문)"/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9445872" y="1825625"/>
              <a:ext cx="1907928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HVL TOP (Simulator)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7028903" y="2121701"/>
              <a:ext cx="1605600" cy="25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Interface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90" name="직사각형 89"/>
            <p:cNvSpPr/>
            <p:nvPr/>
          </p:nvSpPr>
          <p:spPr>
            <a:xfrm>
              <a:off x="6877703" y="1825625"/>
              <a:ext cx="1908000" cy="29759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HDL TOP (Emulator)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9866287" y="4142082"/>
              <a:ext cx="1067098" cy="288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b="1" dirty="0">
                  <a:solidFill>
                    <a:schemeClr val="tx1"/>
                  </a:solidFill>
                  <a:latin typeface="Calibri (본문)"/>
                  <a:cs typeface="Calibri" panose="020F0502020204030204" pitchFamily="34" charset="0"/>
                </a:rPr>
                <a:t>Data Array</a:t>
              </a:r>
              <a:endParaRPr lang="ko-KR" altLang="en-US" sz="1000" b="1" dirty="0">
                <a:solidFill>
                  <a:schemeClr val="tx1"/>
                </a:solidFill>
                <a:latin typeface="Calibri (본문)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7459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5098</TotalTime>
  <Words>3213</Words>
  <Application>Microsoft Office PowerPoint</Application>
  <PresentationFormat>와이드스크린</PresentationFormat>
  <Paragraphs>593</Paragraphs>
  <Slides>28</Slides>
  <Notes>28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8" baseType="lpstr">
      <vt:lpstr>Calibri (본문)</vt:lpstr>
      <vt:lpstr>맑은 고딕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Visio.Drawing.15</vt:lpstr>
      <vt:lpstr>Design Scheme for Emulator-friendly  Memory Verification IP</vt:lpstr>
      <vt:lpstr>Agenda</vt:lpstr>
      <vt:lpstr>Challenges of Memory Controller SoC Verification</vt:lpstr>
      <vt:lpstr>What is Co-emulation?</vt:lpstr>
      <vt:lpstr>Challenges in Co-emulation with Memory VIP</vt:lpstr>
      <vt:lpstr>Needs for Customized VIP</vt:lpstr>
      <vt:lpstr>Key Concept : Delegating Core Operations to HDL Interface</vt:lpstr>
      <vt:lpstr>Block Diagram of Our Proposed Design</vt:lpstr>
      <vt:lpstr>Design Scheme to Reduce # of Communication</vt:lpstr>
      <vt:lpstr>Design Scheme to Reduce # of Communication</vt:lpstr>
      <vt:lpstr>Design Scheme to Reduce # of Communication</vt:lpstr>
      <vt:lpstr>AC Timing Optimization Strategy</vt:lpstr>
      <vt:lpstr>AC Timing Optimization Strategy</vt:lpstr>
      <vt:lpstr>AC Timing Optimization Strategy</vt:lpstr>
      <vt:lpstr>Continuous Delay Using Shift Registers</vt:lpstr>
      <vt:lpstr>Continuous Delay Using Shift Registers</vt:lpstr>
      <vt:lpstr>Continuous Delay Using Shift Registers</vt:lpstr>
      <vt:lpstr>Continuous Delay Using Shift Registers</vt:lpstr>
      <vt:lpstr>Non-continuous Delay Using AC Timer</vt:lpstr>
      <vt:lpstr>Main Operation Example - Page Read</vt:lpstr>
      <vt:lpstr>Main Operation Example - IDLE State</vt:lpstr>
      <vt:lpstr>Main Operation Example – WAIT State</vt:lpstr>
      <vt:lpstr>Main Operation Example – DRIVE State</vt:lpstr>
      <vt:lpstr>Main Operation Example – EXIT State</vt:lpstr>
      <vt:lpstr> Experimental Results</vt:lpstr>
      <vt:lpstr> Experimental Results</vt:lpstr>
      <vt:lpstr>Conclusion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문식 배</cp:lastModifiedBy>
  <cp:revision>353</cp:revision>
  <dcterms:created xsi:type="dcterms:W3CDTF">2021-01-27T14:15:57Z</dcterms:created>
  <dcterms:modified xsi:type="dcterms:W3CDTF">2025-02-01T22:17:07Z</dcterms:modified>
</cp:coreProperties>
</file>