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9" r:id="rId3"/>
    <p:sldId id="261" r:id="rId4"/>
    <p:sldId id="263" r:id="rId5"/>
    <p:sldId id="264" r:id="rId6"/>
    <p:sldId id="266" r:id="rId7"/>
    <p:sldId id="265" r:id="rId8"/>
    <p:sldId id="267" r:id="rId9"/>
    <p:sldId id="268" r:id="rId10"/>
    <p:sldId id="269" r:id="rId11"/>
    <p:sldId id="280" r:id="rId12"/>
    <p:sldId id="270" r:id="rId13"/>
    <p:sldId id="282" r:id="rId14"/>
    <p:sldId id="278" r:id="rId15"/>
    <p:sldId id="271" r:id="rId16"/>
    <p:sldId id="272" r:id="rId17"/>
    <p:sldId id="273" r:id="rId18"/>
    <p:sldId id="274" r:id="rId19"/>
    <p:sldId id="276" r:id="rId20"/>
    <p:sldId id="281" r:id="rId21"/>
    <p:sldId id="275"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06" d="100"/>
          <a:sy n="106" d="100"/>
        </p:scale>
        <p:origin x="138" y="1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5FA6A-13E8-4E72-A78D-A11481D135ED}"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30AF9-1F64-4023-A8A2-EEEB80913F21}" type="slidenum">
              <a:rPr lang="en-US" smtClean="0"/>
              <a:t>‹#›</a:t>
            </a:fld>
            <a:endParaRPr lang="en-US"/>
          </a:p>
        </p:txBody>
      </p:sp>
    </p:spTree>
    <p:extLst>
      <p:ext uri="{BB962C8B-B14F-4D97-AF65-F5344CB8AC3E}">
        <p14:creationId xmlns:p14="http://schemas.microsoft.com/office/powerpoint/2010/main" val="184737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blue and yellow rectangle with a yellow border&#10;&#10;Description automatically generated">
            <a:extLst>
              <a:ext uri="{FF2B5EF4-FFF2-40B4-BE49-F238E27FC236}">
                <a16:creationId xmlns:a16="http://schemas.microsoft.com/office/drawing/2014/main" id="{CB9CBCE6-E249-9861-89FA-30EC91B8E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A2774B-D866-4A27-916C-C9683583EF27}"/>
              </a:ext>
            </a:extLst>
          </p:cNvPr>
          <p:cNvSpPr>
            <a:spLocks noGrp="1"/>
          </p:cNvSpPr>
          <p:nvPr>
            <p:ph type="ctrTitle"/>
          </p:nvPr>
        </p:nvSpPr>
        <p:spPr>
          <a:xfrm>
            <a:off x="1524000" y="2256219"/>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0A99B91-008A-49DD-8794-62DFD4BCF0F5}"/>
              </a:ext>
            </a:extLst>
          </p:cNvPr>
          <p:cNvSpPr>
            <a:spLocks noGrp="1"/>
          </p:cNvSpPr>
          <p:nvPr>
            <p:ph type="subTitle" idx="1"/>
          </p:nvPr>
        </p:nvSpPr>
        <p:spPr>
          <a:xfrm>
            <a:off x="1524000" y="4735894"/>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picture containing text, clipart&#10;&#10;Description automatically generated">
            <a:extLst>
              <a:ext uri="{FF2B5EF4-FFF2-40B4-BE49-F238E27FC236}">
                <a16:creationId xmlns:a16="http://schemas.microsoft.com/office/drawing/2014/main" id="{ECBF5C5C-DF86-4906-83E0-5936740EBA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0343" y="5765899"/>
            <a:ext cx="1139905" cy="637709"/>
          </a:xfrm>
          <a:prstGeom prst="rect">
            <a:avLst/>
          </a:prstGeom>
        </p:spPr>
      </p:pic>
      <p:pic>
        <p:nvPicPr>
          <p:cNvPr id="9" name="Picture 8" descr="A black and yellow sign with white text&#10;&#10;Description automatically generated">
            <a:extLst>
              <a:ext uri="{FF2B5EF4-FFF2-40B4-BE49-F238E27FC236}">
                <a16:creationId xmlns:a16="http://schemas.microsoft.com/office/drawing/2014/main" id="{AA7EFE6D-8A15-CB1B-7557-2516CC025E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6212" y="668695"/>
            <a:ext cx="3919576" cy="2716892"/>
          </a:xfrm>
          <a:prstGeom prst="rect">
            <a:avLst/>
          </a:prstGeom>
        </p:spPr>
      </p:pic>
    </p:spTree>
    <p:extLst>
      <p:ext uri="{BB962C8B-B14F-4D97-AF65-F5344CB8AC3E}">
        <p14:creationId xmlns:p14="http://schemas.microsoft.com/office/powerpoint/2010/main" val="32911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E9C2-F2E7-4DE4-AE61-24C0D4E3CE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382B70-D5BC-4E09-B48A-6770AC9F5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41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349B1-7935-4DCD-9A12-9DE5F7E9C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2DA99-E0C5-4CEF-A837-8BC75A9D7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17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EF33-BD1A-4B1C-9E73-64BD301C9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C42AA-B2DC-490A-BCE7-F9FCAA384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03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blue and yellow rectangle with a yellow border&#10;&#10;Description automatically generated">
            <a:extLst>
              <a:ext uri="{FF2B5EF4-FFF2-40B4-BE49-F238E27FC236}">
                <a16:creationId xmlns:a16="http://schemas.microsoft.com/office/drawing/2014/main" id="{838D85DA-2C1C-7BD9-FA4A-D8C4725CE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87C49C-7933-4393-901B-503549FE7AF3}"/>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E2925F3-3EA8-4255-B151-68B28F8D9B20}"/>
              </a:ext>
            </a:extLst>
          </p:cNvPr>
          <p:cNvSpPr>
            <a:spLocks noGrp="1"/>
          </p:cNvSpPr>
          <p:nvPr>
            <p:ph type="body" idx="1"/>
          </p:nvPr>
        </p:nvSpPr>
        <p:spPr>
          <a:xfrm>
            <a:off x="831850" y="4589463"/>
            <a:ext cx="10515600" cy="1500187"/>
          </a:xfrm>
        </p:spPr>
        <p:txBody>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A picture containing text, clipart&#10;&#10;Description automatically generated">
            <a:extLst>
              <a:ext uri="{FF2B5EF4-FFF2-40B4-BE49-F238E27FC236}">
                <a16:creationId xmlns:a16="http://schemas.microsoft.com/office/drawing/2014/main" id="{B711538C-F00A-4E7F-B07D-CA04B95719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4367" y="5846021"/>
            <a:ext cx="1139905" cy="637709"/>
          </a:xfrm>
          <a:prstGeom prst="rect">
            <a:avLst/>
          </a:prstGeom>
        </p:spPr>
      </p:pic>
      <p:pic>
        <p:nvPicPr>
          <p:cNvPr id="6" name="Picture 5" descr="A black and yellow sign with white text&#10;&#10;Description automatically generated">
            <a:extLst>
              <a:ext uri="{FF2B5EF4-FFF2-40B4-BE49-F238E27FC236}">
                <a16:creationId xmlns:a16="http://schemas.microsoft.com/office/drawing/2014/main" id="{686AF9FC-F8B7-57B3-C753-890E6DB4E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550" y="1537803"/>
            <a:ext cx="2429006" cy="1683689"/>
          </a:xfrm>
          <a:prstGeom prst="rect">
            <a:avLst/>
          </a:prstGeom>
        </p:spPr>
      </p:pic>
    </p:spTree>
    <p:extLst>
      <p:ext uri="{BB962C8B-B14F-4D97-AF65-F5344CB8AC3E}">
        <p14:creationId xmlns:p14="http://schemas.microsoft.com/office/powerpoint/2010/main" val="2352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504-A3D6-40D3-801F-1F1B0369A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74251-B260-4AA3-89A7-C2AAF6454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CC5724-6C95-43BB-86F2-C4DB0421D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0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BC43-56EE-49F9-81F6-68AF27F33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34154-D304-4A36-8C0F-CE37FC38F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D6FC9-3E76-43FD-8A53-62FDED932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86964-5C69-495F-89E4-A84614FFC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EA5DD-7FDF-4DA0-BE67-612A0C3D2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96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A blue and yellow rectangle with a yellow border&#10;&#10;Description automatically generated">
            <a:extLst>
              <a:ext uri="{FF2B5EF4-FFF2-40B4-BE49-F238E27FC236}">
                <a16:creationId xmlns:a16="http://schemas.microsoft.com/office/drawing/2014/main" id="{FCF3C9B8-FD7A-CEA4-2D78-244D6671D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211E4E-992F-462D-84FD-74492645670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7" name="Picture 6" descr="A picture containing text, clipart&#10;&#10;Description automatically generated">
            <a:extLst>
              <a:ext uri="{FF2B5EF4-FFF2-40B4-BE49-F238E27FC236}">
                <a16:creationId xmlns:a16="http://schemas.microsoft.com/office/drawing/2014/main" id="{CD376EB0-8C47-409B-B015-F118A863C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4247" y="5780285"/>
            <a:ext cx="1139905" cy="637709"/>
          </a:xfrm>
          <a:prstGeom prst="rect">
            <a:avLst/>
          </a:prstGeom>
        </p:spPr>
      </p:pic>
    </p:spTree>
    <p:extLst>
      <p:ext uri="{BB962C8B-B14F-4D97-AF65-F5344CB8AC3E}">
        <p14:creationId xmlns:p14="http://schemas.microsoft.com/office/powerpoint/2010/main" val="22296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6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A503-B092-4E55-A341-2080B1952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E4018-2050-4501-9EF5-187E31BE2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1BB1B-4DC6-4E5D-B124-A76712A00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998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E226-148C-4FF8-A4B4-89EBA96F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90C3B-3129-4331-887D-5DD6D8C58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5A1A8-9307-4221-B842-0C92B508E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980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and yellow triangle pattern&#10;&#10;Description automatically generated">
            <a:extLst>
              <a:ext uri="{FF2B5EF4-FFF2-40B4-BE49-F238E27FC236}">
                <a16:creationId xmlns:a16="http://schemas.microsoft.com/office/drawing/2014/main" id="{D775B9EB-1EE2-3BB1-EF8E-75606E68AD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2C425F-F25D-4BA7-A9B8-4BC37CFD3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77EB06-2BE0-495F-8624-2707A47B8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 clipart&#10;&#10;Description automatically generated">
            <a:extLst>
              <a:ext uri="{FF2B5EF4-FFF2-40B4-BE49-F238E27FC236}">
                <a16:creationId xmlns:a16="http://schemas.microsoft.com/office/drawing/2014/main" id="{075D967B-0316-4E0C-B5E6-DC51B8DFC63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7824" y="6090913"/>
            <a:ext cx="1078993" cy="603632"/>
          </a:xfrm>
          <a:prstGeom prst="rect">
            <a:avLst/>
          </a:prstGeom>
        </p:spPr>
      </p:pic>
    </p:spTree>
    <p:extLst>
      <p:ext uri="{BB962C8B-B14F-4D97-AF65-F5344CB8AC3E}">
        <p14:creationId xmlns:p14="http://schemas.microsoft.com/office/powerpoint/2010/main" val="348997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image" Target="../media/image24.png"/><Relationship Id="rId16"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3.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12.png"/><Relationship Id="rId9" Type="http://schemas.openxmlformats.org/officeDocument/2006/relationships/image" Target="../media/image29.png"/><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C65A-7D1C-46E6-88FA-4BE71586993B}"/>
              </a:ext>
            </a:extLst>
          </p:cNvPr>
          <p:cNvSpPr>
            <a:spLocks noGrp="1"/>
          </p:cNvSpPr>
          <p:nvPr>
            <p:ph type="ctrTitle"/>
          </p:nvPr>
        </p:nvSpPr>
        <p:spPr>
          <a:xfrm>
            <a:off x="117231" y="2299570"/>
            <a:ext cx="11969261" cy="2387600"/>
          </a:xfrm>
        </p:spPr>
        <p:txBody>
          <a:bodyPr>
            <a:normAutofit/>
          </a:bodyPr>
          <a:lstStyle/>
          <a:p>
            <a:r>
              <a:rPr lang="en-US" sz="4400" b="0" i="0" u="none" strike="noStrike" baseline="0" dirty="0">
                <a:latin typeface="CIDFont+F1"/>
              </a:rPr>
              <a:t>A Case Study on LMS Filter</a:t>
            </a:r>
            <a:r>
              <a:rPr lang="zh-TW" altLang="en-US" sz="4400" b="0" i="0" u="none" strike="noStrike" baseline="0" dirty="0">
                <a:latin typeface="CIDFont+F1"/>
              </a:rPr>
              <a:t> </a:t>
            </a:r>
            <a:r>
              <a:rPr lang="en-US" sz="4400" b="0" i="0" u="none" strike="noStrike" baseline="0" dirty="0">
                <a:latin typeface="CIDFont+F1"/>
              </a:rPr>
              <a:t>Datapath Verification </a:t>
            </a:r>
            <a:br>
              <a:rPr lang="en-US" sz="4400" b="0" i="0" u="none" strike="noStrike" baseline="0" dirty="0">
                <a:latin typeface="CIDFont+F1"/>
              </a:rPr>
            </a:br>
            <a:r>
              <a:rPr lang="en-US" sz="4400" b="0" i="0" u="none" strike="noStrike" baseline="0" dirty="0">
                <a:latin typeface="CIDFont+F1"/>
              </a:rPr>
              <a:t>Using</a:t>
            </a:r>
            <a:r>
              <a:rPr lang="zh-TW" altLang="en-US" sz="4400" b="0" i="0" u="none" strike="noStrike" baseline="0" dirty="0">
                <a:latin typeface="CIDFont+F1"/>
              </a:rPr>
              <a:t> </a:t>
            </a:r>
            <a:r>
              <a:rPr lang="en-US" sz="4400" b="0" i="0" u="none" strike="noStrike" baseline="0" dirty="0">
                <a:latin typeface="CIDFont+F1"/>
              </a:rPr>
              <a:t>Generative AI and MATLAB DPIGEN</a:t>
            </a:r>
            <a:endParaRPr lang="en-US" sz="4400" dirty="0"/>
          </a:p>
        </p:txBody>
      </p:sp>
      <p:sp>
        <p:nvSpPr>
          <p:cNvPr id="4" name="Subtitle 6">
            <a:extLst>
              <a:ext uri="{FF2B5EF4-FFF2-40B4-BE49-F238E27FC236}">
                <a16:creationId xmlns:a16="http://schemas.microsoft.com/office/drawing/2014/main" id="{6EC292F7-A3EA-4989-AA8A-441228AC7726}"/>
              </a:ext>
            </a:extLst>
          </p:cNvPr>
          <p:cNvSpPr>
            <a:spLocks noGrp="1"/>
          </p:cNvSpPr>
          <p:nvPr>
            <p:ph type="subTitle" idx="1"/>
          </p:nvPr>
        </p:nvSpPr>
        <p:spPr>
          <a:xfrm>
            <a:off x="1828800" y="4809344"/>
            <a:ext cx="8534400" cy="1752600"/>
          </a:xfrm>
        </p:spPr>
        <p:txBody>
          <a:bodyPr>
            <a:normAutofit/>
          </a:bodyPr>
          <a:lstStyle/>
          <a:p>
            <a:r>
              <a:rPr lang="en-US" altLang="zh-TW" sz="3200" dirty="0"/>
              <a:t>Kuan-Ting Chen</a:t>
            </a:r>
            <a:endParaRPr lang="en-US" sz="3200"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361606C3-9CCF-ACB9-4B15-8082E8C1A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209" y="5758071"/>
            <a:ext cx="3981655" cy="530252"/>
          </a:xfrm>
          <a:prstGeom prst="rect">
            <a:avLst/>
          </a:prstGeom>
        </p:spPr>
      </p:pic>
    </p:spTree>
    <p:extLst>
      <p:ext uri="{BB962C8B-B14F-4D97-AF65-F5344CB8AC3E}">
        <p14:creationId xmlns:p14="http://schemas.microsoft.com/office/powerpoint/2010/main" val="65087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5653-04BD-3F6B-8847-90CBE80210A7}"/>
              </a:ext>
            </a:extLst>
          </p:cNvPr>
          <p:cNvSpPr>
            <a:spLocks noGrp="1"/>
          </p:cNvSpPr>
          <p:nvPr>
            <p:ph type="title"/>
          </p:nvPr>
        </p:nvSpPr>
        <p:spPr>
          <a:xfrm>
            <a:off x="838200" y="365125"/>
            <a:ext cx="10704968" cy="1325563"/>
          </a:xfrm>
        </p:spPr>
        <p:txBody>
          <a:bodyPr/>
          <a:lstStyle/>
          <a:p>
            <a:r>
              <a:rPr lang="en-US" dirty="0"/>
              <a:t>SVA Generation</a:t>
            </a:r>
            <a:r>
              <a:rPr lang="zh-TW" altLang="en-US" dirty="0"/>
              <a:t> </a:t>
            </a:r>
            <a:r>
              <a:rPr lang="en-US" altLang="zh-TW" dirty="0"/>
              <a:t>for Error Signal Calculation</a:t>
            </a:r>
            <a:endParaRPr lang="en-US" dirty="0"/>
          </a:p>
        </p:txBody>
      </p:sp>
      <p:sp>
        <p:nvSpPr>
          <p:cNvPr id="4" name="Content Placeholder 2">
            <a:extLst>
              <a:ext uri="{FF2B5EF4-FFF2-40B4-BE49-F238E27FC236}">
                <a16:creationId xmlns:a16="http://schemas.microsoft.com/office/drawing/2014/main" id="{0391F56C-34B8-4A9B-1B3A-F4C19E28D748}"/>
              </a:ext>
            </a:extLst>
          </p:cNvPr>
          <p:cNvSpPr txBox="1">
            <a:spLocks/>
          </p:cNvSpPr>
          <p:nvPr/>
        </p:nvSpPr>
        <p:spPr>
          <a:xfrm>
            <a:off x="838200" y="14827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effectLst/>
                <a:latin typeface="Times New Roman" panose="02020603050405020304" pitchFamily="18" charset="0"/>
                <a:ea typeface="PMingLiU" panose="02020500000000000000" pitchFamily="18" charset="-120"/>
              </a:rPr>
              <a:t>Can you write </a:t>
            </a:r>
            <a:r>
              <a:rPr lang="en-US" sz="1400" dirty="0" err="1">
                <a:effectLst/>
                <a:latin typeface="Times New Roman" panose="02020603050405020304" pitchFamily="18" charset="0"/>
                <a:ea typeface="PMingLiU" panose="02020500000000000000" pitchFamily="18" charset="-120"/>
              </a:rPr>
              <a:t>SystemVerilog</a:t>
            </a:r>
            <a:r>
              <a:rPr lang="en-US" sz="1400" dirty="0">
                <a:effectLst/>
                <a:latin typeface="Times New Roman" panose="02020603050405020304" pitchFamily="18" charset="0"/>
                <a:ea typeface="PMingLiU" panose="02020500000000000000" pitchFamily="18" charset="-120"/>
              </a:rPr>
              <a:t> concurrent assertions based on MATLAB code "e = d - y;" and "</a:t>
            </a:r>
            <a:r>
              <a:rPr lang="en-US" sz="1400" dirty="0" err="1">
                <a:effectLst/>
                <a:latin typeface="Times New Roman" panose="02020603050405020304" pitchFamily="18" charset="0"/>
                <a:ea typeface="PMingLiU" panose="02020500000000000000" pitchFamily="18" charset="-120"/>
              </a:rPr>
              <a:t>w_updated</a:t>
            </a:r>
            <a:r>
              <a:rPr lang="en-US" sz="1400" dirty="0">
                <a:effectLst/>
                <a:latin typeface="Times New Roman" panose="02020603050405020304" pitchFamily="18" charset="0"/>
                <a:ea typeface="PMingLiU" panose="02020500000000000000" pitchFamily="18" charset="-120"/>
              </a:rPr>
              <a:t> = w + mu * e * x";? </a:t>
            </a:r>
            <a:endParaRPr lang="en-US" sz="1400" dirty="0"/>
          </a:p>
        </p:txBody>
      </p:sp>
      <p:pic>
        <p:nvPicPr>
          <p:cNvPr id="6146" name="Picture 1">
            <a:extLst>
              <a:ext uri="{FF2B5EF4-FFF2-40B4-BE49-F238E27FC236}">
                <a16:creationId xmlns:a16="http://schemas.microsoft.com/office/drawing/2014/main" id="{4B0A1DE2-B4C5-3BBC-6511-EFF0CDE434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6"/>
          <a:stretch/>
        </p:blipFill>
        <p:spPr bwMode="auto">
          <a:xfrm>
            <a:off x="838200" y="1874510"/>
            <a:ext cx="9399714" cy="377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71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D777-11FF-E238-9352-C4313C7E6F39}"/>
              </a:ext>
            </a:extLst>
          </p:cNvPr>
          <p:cNvSpPr>
            <a:spLocks noGrp="1"/>
          </p:cNvSpPr>
          <p:nvPr>
            <p:ph type="title"/>
          </p:nvPr>
        </p:nvSpPr>
        <p:spPr/>
        <p:txBody>
          <a:bodyPr/>
          <a:lstStyle/>
          <a:p>
            <a:r>
              <a:rPr lang="en-US" dirty="0"/>
              <a:t>SVA Generation for Weight Update </a:t>
            </a:r>
            <a:r>
              <a:rPr lang="en-US" altLang="zh-TW" dirty="0"/>
              <a:t>Logic</a:t>
            </a:r>
            <a:endParaRPr lang="en-US" dirty="0"/>
          </a:p>
        </p:txBody>
      </p:sp>
      <p:pic>
        <p:nvPicPr>
          <p:cNvPr id="4" name="Content Placeholder 15">
            <a:extLst>
              <a:ext uri="{FF2B5EF4-FFF2-40B4-BE49-F238E27FC236}">
                <a16:creationId xmlns:a16="http://schemas.microsoft.com/office/drawing/2014/main" id="{A84437F9-8E78-5062-EF60-CA6665AEAF6C}"/>
              </a:ext>
            </a:extLst>
          </p:cNvPr>
          <p:cNvPicPr>
            <a:picLocks noGrp="1" noChangeAspect="1"/>
          </p:cNvPicPr>
          <p:nvPr>
            <p:ph idx="1"/>
          </p:nvPr>
        </p:nvPicPr>
        <p:blipFill>
          <a:blip r:embed="rId2"/>
          <a:stretch>
            <a:fillRect/>
          </a:stretch>
        </p:blipFill>
        <p:spPr>
          <a:xfrm>
            <a:off x="838200" y="1923332"/>
            <a:ext cx="10050101" cy="3678086"/>
          </a:xfrm>
        </p:spPr>
      </p:pic>
      <p:sp>
        <p:nvSpPr>
          <p:cNvPr id="5" name="Content Placeholder 2">
            <a:extLst>
              <a:ext uri="{FF2B5EF4-FFF2-40B4-BE49-F238E27FC236}">
                <a16:creationId xmlns:a16="http://schemas.microsoft.com/office/drawing/2014/main" id="{BCB183C4-1473-A6FD-D0CF-7415267F534A}"/>
              </a:ext>
            </a:extLst>
          </p:cNvPr>
          <p:cNvSpPr txBox="1">
            <a:spLocks/>
          </p:cNvSpPr>
          <p:nvPr/>
        </p:nvSpPr>
        <p:spPr>
          <a:xfrm>
            <a:off x="838200" y="14827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effectLst/>
                <a:latin typeface="Times New Roman" panose="02020603050405020304" pitchFamily="18" charset="0"/>
                <a:ea typeface="PMingLiU" panose="02020500000000000000" pitchFamily="18" charset="-120"/>
              </a:rPr>
              <a:t>Can you write </a:t>
            </a:r>
            <a:r>
              <a:rPr lang="en-US" sz="1400" dirty="0" err="1">
                <a:effectLst/>
                <a:latin typeface="Times New Roman" panose="02020603050405020304" pitchFamily="18" charset="0"/>
                <a:ea typeface="PMingLiU" panose="02020500000000000000" pitchFamily="18" charset="-120"/>
              </a:rPr>
              <a:t>SystemVerilog</a:t>
            </a:r>
            <a:r>
              <a:rPr lang="en-US" sz="1400" dirty="0">
                <a:effectLst/>
                <a:latin typeface="Times New Roman" panose="02020603050405020304" pitchFamily="18" charset="0"/>
                <a:ea typeface="PMingLiU" panose="02020500000000000000" pitchFamily="18" charset="-120"/>
              </a:rPr>
              <a:t> concurrent assertions based on MATLAB code "e = d - y;" and "</a:t>
            </a:r>
            <a:r>
              <a:rPr lang="en-US" sz="1400" dirty="0" err="1">
                <a:effectLst/>
                <a:latin typeface="Times New Roman" panose="02020603050405020304" pitchFamily="18" charset="0"/>
                <a:ea typeface="PMingLiU" panose="02020500000000000000" pitchFamily="18" charset="-120"/>
              </a:rPr>
              <a:t>w_updated</a:t>
            </a:r>
            <a:r>
              <a:rPr lang="en-US" sz="1400" dirty="0">
                <a:effectLst/>
                <a:latin typeface="Times New Roman" panose="02020603050405020304" pitchFamily="18" charset="0"/>
                <a:ea typeface="PMingLiU" panose="02020500000000000000" pitchFamily="18" charset="-120"/>
              </a:rPr>
              <a:t> = w + mu * e * x";? </a:t>
            </a:r>
            <a:endParaRPr lang="en-US" sz="1400" dirty="0"/>
          </a:p>
        </p:txBody>
      </p:sp>
    </p:spTree>
    <p:extLst>
      <p:ext uri="{BB962C8B-B14F-4D97-AF65-F5344CB8AC3E}">
        <p14:creationId xmlns:p14="http://schemas.microsoft.com/office/powerpoint/2010/main" val="323787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9B26-1DE8-1B61-89B4-3BE5405787F1}"/>
              </a:ext>
            </a:extLst>
          </p:cNvPr>
          <p:cNvSpPr>
            <a:spLocks noGrp="1"/>
          </p:cNvSpPr>
          <p:nvPr>
            <p:ph type="title"/>
          </p:nvPr>
        </p:nvSpPr>
        <p:spPr/>
        <p:txBody>
          <a:bodyPr/>
          <a:lstStyle/>
          <a:p>
            <a:r>
              <a:rPr lang="en-US" dirty="0"/>
              <a:t>SVA Coding Style Enhancement Prompt</a:t>
            </a:r>
          </a:p>
        </p:txBody>
      </p:sp>
      <p:sp>
        <p:nvSpPr>
          <p:cNvPr id="4" name="Content Placeholder 2">
            <a:extLst>
              <a:ext uri="{FF2B5EF4-FFF2-40B4-BE49-F238E27FC236}">
                <a16:creationId xmlns:a16="http://schemas.microsoft.com/office/drawing/2014/main" id="{BCDD367C-ECEA-92A5-0BA9-03D4AF9A2EB6}"/>
              </a:ext>
            </a:extLst>
          </p:cNvPr>
          <p:cNvSpPr txBox="1">
            <a:spLocks/>
          </p:cNvSpPr>
          <p:nvPr/>
        </p:nvSpPr>
        <p:spPr>
          <a:xfrm>
            <a:off x="838200" y="14827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effectLst/>
                <a:latin typeface="Times New Roman" panose="02020603050405020304" pitchFamily="18" charset="0"/>
                <a:ea typeface="PMingLiU" panose="02020500000000000000" pitchFamily="18" charset="-120"/>
              </a:rPr>
              <a:t>Please do some enhancements including, 1. Use labels for assert statements 2. Use `</a:t>
            </a:r>
            <a:r>
              <a:rPr lang="en-US" sz="1400" dirty="0" err="1">
                <a:effectLst/>
                <a:latin typeface="Times New Roman" panose="02020603050405020304" pitchFamily="18" charset="0"/>
                <a:ea typeface="PMingLiU" panose="02020500000000000000" pitchFamily="18" charset="-120"/>
              </a:rPr>
              <a:t>uvm_error</a:t>
            </a:r>
            <a:r>
              <a:rPr lang="en-US" sz="1400" dirty="0">
                <a:effectLst/>
                <a:latin typeface="Times New Roman" panose="02020603050405020304" pitchFamily="18" charset="0"/>
                <a:ea typeface="PMingLiU" panose="02020500000000000000" pitchFamily="18" charset="-120"/>
              </a:rPr>
              <a:t> instead of $error 3. Use </a:t>
            </a:r>
            <a:r>
              <a:rPr lang="en-US" sz="1400" dirty="0" err="1">
                <a:effectLst/>
                <a:latin typeface="Times New Roman" panose="02020603050405020304" pitchFamily="18" charset="0"/>
                <a:ea typeface="PMingLiU" panose="02020500000000000000" pitchFamily="18" charset="-120"/>
              </a:rPr>
              <a:t>endproperty</a:t>
            </a:r>
            <a:r>
              <a:rPr lang="en-US" sz="1400" dirty="0">
                <a:effectLst/>
                <a:latin typeface="Times New Roman" panose="02020603050405020304" pitchFamily="18" charset="0"/>
                <a:ea typeface="PMingLiU" panose="02020500000000000000" pitchFamily="18" charset="-120"/>
              </a:rPr>
              <a:t> with end label 4. Print out variables value if assertion fail and use $sampled() in value prints in action block</a:t>
            </a:r>
            <a:endParaRPr lang="en-US" sz="1400" dirty="0"/>
          </a:p>
        </p:txBody>
      </p:sp>
      <p:pic>
        <p:nvPicPr>
          <p:cNvPr id="7" name="Picture 6">
            <a:extLst>
              <a:ext uri="{FF2B5EF4-FFF2-40B4-BE49-F238E27FC236}">
                <a16:creationId xmlns:a16="http://schemas.microsoft.com/office/drawing/2014/main" id="{F066E0C2-6B9B-382D-90A8-E4C2F9F1F32A}"/>
              </a:ext>
            </a:extLst>
          </p:cNvPr>
          <p:cNvPicPr>
            <a:picLocks noChangeAspect="1"/>
          </p:cNvPicPr>
          <p:nvPr/>
        </p:nvPicPr>
        <p:blipFill>
          <a:blip r:embed="rId2"/>
          <a:stretch>
            <a:fillRect/>
          </a:stretch>
        </p:blipFill>
        <p:spPr>
          <a:xfrm>
            <a:off x="1454265" y="2014880"/>
            <a:ext cx="9003716" cy="3729060"/>
          </a:xfrm>
          <a:prstGeom prst="rect">
            <a:avLst/>
          </a:prstGeom>
        </p:spPr>
      </p:pic>
      <p:sp>
        <p:nvSpPr>
          <p:cNvPr id="3" name="Oval 2">
            <a:extLst>
              <a:ext uri="{FF2B5EF4-FFF2-40B4-BE49-F238E27FC236}">
                <a16:creationId xmlns:a16="http://schemas.microsoft.com/office/drawing/2014/main" id="{C0A3B7AE-C41F-344C-EB8B-E3A672DDA2F2}"/>
              </a:ext>
            </a:extLst>
          </p:cNvPr>
          <p:cNvSpPr/>
          <p:nvPr/>
        </p:nvSpPr>
        <p:spPr>
          <a:xfrm>
            <a:off x="2797521" y="3757188"/>
            <a:ext cx="1267485" cy="2444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24ECEFA-2FB9-3D2F-0620-893A36EF3CFC}"/>
              </a:ext>
            </a:extLst>
          </p:cNvPr>
          <p:cNvSpPr/>
          <p:nvPr/>
        </p:nvSpPr>
        <p:spPr>
          <a:xfrm>
            <a:off x="2006600" y="4965700"/>
            <a:ext cx="647700" cy="1397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2E68D11-A459-6FD1-1029-7E200385D710}"/>
              </a:ext>
            </a:extLst>
          </p:cNvPr>
          <p:cNvSpPr txBox="1"/>
          <p:nvPr/>
        </p:nvSpPr>
        <p:spPr>
          <a:xfrm>
            <a:off x="4846320" y="4001632"/>
            <a:ext cx="5315173" cy="369332"/>
          </a:xfrm>
          <a:prstGeom prst="rect">
            <a:avLst/>
          </a:prstGeom>
          <a:noFill/>
        </p:spPr>
        <p:txBody>
          <a:bodyPr wrap="none" rtlCol="0">
            <a:spAutoFit/>
          </a:bodyPr>
          <a:lstStyle/>
          <a:p>
            <a:r>
              <a:rPr lang="en-US" dirty="0"/>
              <a:t>Now coding style is good, but functional issues persists</a:t>
            </a:r>
          </a:p>
        </p:txBody>
      </p:sp>
      <p:sp>
        <p:nvSpPr>
          <p:cNvPr id="9" name="Oval 8">
            <a:extLst>
              <a:ext uri="{FF2B5EF4-FFF2-40B4-BE49-F238E27FC236}">
                <a16:creationId xmlns:a16="http://schemas.microsoft.com/office/drawing/2014/main" id="{8EE92292-1017-3405-646D-D8E75C49A5C2}"/>
              </a:ext>
            </a:extLst>
          </p:cNvPr>
          <p:cNvSpPr/>
          <p:nvPr/>
        </p:nvSpPr>
        <p:spPr>
          <a:xfrm>
            <a:off x="1676400" y="3528060"/>
            <a:ext cx="339807" cy="2291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45D1-06DD-530F-C0CE-97AA8D6236E4}"/>
              </a:ext>
            </a:extLst>
          </p:cNvPr>
          <p:cNvSpPr>
            <a:spLocks noGrp="1"/>
          </p:cNvSpPr>
          <p:nvPr>
            <p:ph type="title"/>
          </p:nvPr>
        </p:nvSpPr>
        <p:spPr/>
        <p:txBody>
          <a:bodyPr/>
          <a:lstStyle/>
          <a:p>
            <a:r>
              <a:rPr lang="en-US" dirty="0"/>
              <a:t>Question Copilot </a:t>
            </a:r>
            <a:r>
              <a:rPr lang="en-US" altLang="zh-TW" dirty="0"/>
              <a:t>A</a:t>
            </a:r>
            <a:r>
              <a:rPr lang="en-US" dirty="0"/>
              <a:t>bout Using for loop in SVA</a:t>
            </a:r>
          </a:p>
        </p:txBody>
      </p:sp>
      <p:sp>
        <p:nvSpPr>
          <p:cNvPr id="9" name="Content Placeholder 8">
            <a:extLst>
              <a:ext uri="{FF2B5EF4-FFF2-40B4-BE49-F238E27FC236}">
                <a16:creationId xmlns:a16="http://schemas.microsoft.com/office/drawing/2014/main" id="{AC9EFB78-F19A-CBF9-240E-80C7A3724B56}"/>
              </a:ext>
            </a:extLst>
          </p:cNvPr>
          <p:cNvSpPr>
            <a:spLocks noGrp="1"/>
          </p:cNvSpPr>
          <p:nvPr>
            <p:ph idx="1"/>
          </p:nvPr>
        </p:nvSpPr>
        <p:spPr/>
        <p:txBody>
          <a:bodyPr/>
          <a:lstStyle/>
          <a:p>
            <a:r>
              <a:rPr lang="en-US" altLang="zh-TW" dirty="0"/>
              <a:t>Copilot knew the answer with a good explanation, but failed to generate the correct assertion sequence </a:t>
            </a:r>
            <a:endParaRPr lang="en-US" dirty="0"/>
          </a:p>
        </p:txBody>
      </p:sp>
      <p:pic>
        <p:nvPicPr>
          <p:cNvPr id="15" name="Picture 14">
            <a:extLst>
              <a:ext uri="{FF2B5EF4-FFF2-40B4-BE49-F238E27FC236}">
                <a16:creationId xmlns:a16="http://schemas.microsoft.com/office/drawing/2014/main" id="{E8D8A60C-1E90-251A-ABB9-CC8D7E8BCAA7}"/>
              </a:ext>
            </a:extLst>
          </p:cNvPr>
          <p:cNvPicPr>
            <a:picLocks noChangeAspect="1"/>
          </p:cNvPicPr>
          <p:nvPr/>
        </p:nvPicPr>
        <p:blipFill>
          <a:blip r:embed="rId2"/>
          <a:stretch>
            <a:fillRect/>
          </a:stretch>
        </p:blipFill>
        <p:spPr>
          <a:xfrm>
            <a:off x="1281113" y="3037009"/>
            <a:ext cx="8967788" cy="2463678"/>
          </a:xfrm>
          <a:prstGeom prst="rect">
            <a:avLst/>
          </a:prstGeom>
        </p:spPr>
      </p:pic>
    </p:spTree>
    <p:extLst>
      <p:ext uri="{BB962C8B-B14F-4D97-AF65-F5344CB8AC3E}">
        <p14:creationId xmlns:p14="http://schemas.microsoft.com/office/powerpoint/2010/main" val="77540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13AC-FDDD-2491-99C6-E23CA6B9E4F5}"/>
              </a:ext>
            </a:extLst>
          </p:cNvPr>
          <p:cNvSpPr>
            <a:spLocks noGrp="1"/>
          </p:cNvSpPr>
          <p:nvPr>
            <p:ph type="title"/>
          </p:nvPr>
        </p:nvSpPr>
        <p:spPr/>
        <p:txBody>
          <a:bodyPr/>
          <a:lstStyle/>
          <a:p>
            <a:r>
              <a:rPr lang="en-US" dirty="0"/>
              <a:t>SVA Correction Prompt</a:t>
            </a:r>
          </a:p>
        </p:txBody>
      </p:sp>
      <p:pic>
        <p:nvPicPr>
          <p:cNvPr id="5" name="Content Placeholder 3">
            <a:extLst>
              <a:ext uri="{FF2B5EF4-FFF2-40B4-BE49-F238E27FC236}">
                <a16:creationId xmlns:a16="http://schemas.microsoft.com/office/drawing/2014/main" id="{841DC92F-F245-3147-E040-73F7F601F589}"/>
              </a:ext>
            </a:extLst>
          </p:cNvPr>
          <p:cNvPicPr>
            <a:picLocks noChangeAspect="1"/>
          </p:cNvPicPr>
          <p:nvPr/>
        </p:nvPicPr>
        <p:blipFill>
          <a:blip r:embed="rId2"/>
          <a:stretch>
            <a:fillRect/>
          </a:stretch>
        </p:blipFill>
        <p:spPr>
          <a:xfrm>
            <a:off x="762887" y="2386943"/>
            <a:ext cx="5793491" cy="2988332"/>
          </a:xfrm>
          <a:prstGeom prst="rect">
            <a:avLst/>
          </a:prstGeom>
        </p:spPr>
      </p:pic>
      <p:sp>
        <p:nvSpPr>
          <p:cNvPr id="6" name="Content Placeholder 2">
            <a:extLst>
              <a:ext uri="{FF2B5EF4-FFF2-40B4-BE49-F238E27FC236}">
                <a16:creationId xmlns:a16="http://schemas.microsoft.com/office/drawing/2014/main" id="{1F46C0EA-2998-F162-D466-955F2AE3273E}"/>
              </a:ext>
            </a:extLst>
          </p:cNvPr>
          <p:cNvSpPr txBox="1">
            <a:spLocks/>
          </p:cNvSpPr>
          <p:nvPr/>
        </p:nvSpPr>
        <p:spPr>
          <a:xfrm>
            <a:off x="838200" y="14827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Times New Roman" panose="02020603050405020304" pitchFamily="18" charset="0"/>
                <a:ea typeface="PMingLiU" panose="02020500000000000000" pitchFamily="18" charset="-120"/>
              </a:rPr>
              <a:t>In the second assertion, use generate instead of for loop. Use $past to represent variables in previous clock cycle. The product should be scaled by 2*M bits. Also please do bit width type casting to mu, e, </a:t>
            </a:r>
            <a:r>
              <a:rPr lang="en-US" sz="1400" dirty="0" err="1">
                <a:latin typeface="Times New Roman" panose="02020603050405020304" pitchFamily="18" charset="0"/>
                <a:ea typeface="PMingLiU" panose="02020500000000000000" pitchFamily="18" charset="-120"/>
              </a:rPr>
              <a:t>x_reg</a:t>
            </a:r>
            <a:r>
              <a:rPr lang="en-US" sz="1400" dirty="0">
                <a:latin typeface="Times New Roman" panose="02020603050405020304" pitchFamily="18" charset="0"/>
                <a:ea typeface="PMingLiU" panose="02020500000000000000" pitchFamily="18" charset="-120"/>
              </a:rPr>
              <a:t> to be 3*N bit wide.</a:t>
            </a:r>
          </a:p>
        </p:txBody>
      </p:sp>
      <p:pic>
        <p:nvPicPr>
          <p:cNvPr id="9" name="Picture 8">
            <a:extLst>
              <a:ext uri="{FF2B5EF4-FFF2-40B4-BE49-F238E27FC236}">
                <a16:creationId xmlns:a16="http://schemas.microsoft.com/office/drawing/2014/main" id="{E8451B73-8F9D-9A17-BDED-8485F6EDAD34}"/>
              </a:ext>
            </a:extLst>
          </p:cNvPr>
          <p:cNvPicPr>
            <a:picLocks noChangeAspect="1"/>
          </p:cNvPicPr>
          <p:nvPr/>
        </p:nvPicPr>
        <p:blipFill>
          <a:blip r:embed="rId3"/>
          <a:stretch>
            <a:fillRect/>
          </a:stretch>
        </p:blipFill>
        <p:spPr>
          <a:xfrm>
            <a:off x="6631691" y="2386941"/>
            <a:ext cx="4657219" cy="2988331"/>
          </a:xfrm>
          <a:prstGeom prst="rect">
            <a:avLst/>
          </a:prstGeom>
        </p:spPr>
      </p:pic>
      <p:sp>
        <p:nvSpPr>
          <p:cNvPr id="3" name="Oval 2">
            <a:extLst>
              <a:ext uri="{FF2B5EF4-FFF2-40B4-BE49-F238E27FC236}">
                <a16:creationId xmlns:a16="http://schemas.microsoft.com/office/drawing/2014/main" id="{63E72E0C-D245-273F-977D-110F0F5C5940}"/>
              </a:ext>
            </a:extLst>
          </p:cNvPr>
          <p:cNvSpPr/>
          <p:nvPr/>
        </p:nvSpPr>
        <p:spPr>
          <a:xfrm>
            <a:off x="1001910" y="3914775"/>
            <a:ext cx="4038600" cy="2095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22C3BDE-70D4-A12E-4CB8-0E434466892C}"/>
              </a:ext>
            </a:extLst>
          </p:cNvPr>
          <p:cNvSpPr/>
          <p:nvPr/>
        </p:nvSpPr>
        <p:spPr>
          <a:xfrm>
            <a:off x="8305800" y="3658393"/>
            <a:ext cx="2884290" cy="63738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478048D-87B9-F7CD-9529-3DC9294F7E66}"/>
              </a:ext>
            </a:extLst>
          </p:cNvPr>
          <p:cNvSpPr/>
          <p:nvPr/>
        </p:nvSpPr>
        <p:spPr>
          <a:xfrm>
            <a:off x="1281995" y="4495005"/>
            <a:ext cx="442030" cy="2095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41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A0EA-0876-2C3E-70B9-A46488511B7A}"/>
              </a:ext>
            </a:extLst>
          </p:cNvPr>
          <p:cNvSpPr>
            <a:spLocks noGrp="1"/>
          </p:cNvSpPr>
          <p:nvPr>
            <p:ph type="title"/>
          </p:nvPr>
        </p:nvSpPr>
        <p:spPr/>
        <p:txBody>
          <a:bodyPr/>
          <a:lstStyle/>
          <a:p>
            <a:r>
              <a:rPr lang="en-US" dirty="0"/>
              <a:t>Revised SVA by Human</a:t>
            </a:r>
          </a:p>
        </p:txBody>
      </p:sp>
      <p:sp>
        <p:nvSpPr>
          <p:cNvPr id="3" name="Content Placeholder 2">
            <a:extLst>
              <a:ext uri="{FF2B5EF4-FFF2-40B4-BE49-F238E27FC236}">
                <a16:creationId xmlns:a16="http://schemas.microsoft.com/office/drawing/2014/main" id="{B76AE204-EFA5-DB11-9826-A42E571BA6D7}"/>
              </a:ext>
            </a:extLst>
          </p:cNvPr>
          <p:cNvSpPr>
            <a:spLocks noGrp="1"/>
          </p:cNvSpPr>
          <p:nvPr>
            <p:ph idx="1"/>
          </p:nvPr>
        </p:nvSpPr>
        <p:spPr/>
        <p:txBody>
          <a:bodyPr/>
          <a:lstStyle/>
          <a:p>
            <a:r>
              <a:rPr lang="en-US" dirty="0"/>
              <a:t>Human intervention is still required to correct the generated SVA</a:t>
            </a:r>
          </a:p>
        </p:txBody>
      </p:sp>
      <p:pic>
        <p:nvPicPr>
          <p:cNvPr id="5" name="Picture 4">
            <a:extLst>
              <a:ext uri="{FF2B5EF4-FFF2-40B4-BE49-F238E27FC236}">
                <a16:creationId xmlns:a16="http://schemas.microsoft.com/office/drawing/2014/main" id="{ADE425A7-8038-5300-2444-EF4F96084669}"/>
              </a:ext>
            </a:extLst>
          </p:cNvPr>
          <p:cNvPicPr>
            <a:picLocks noChangeAspect="1"/>
          </p:cNvPicPr>
          <p:nvPr/>
        </p:nvPicPr>
        <p:blipFill>
          <a:blip r:embed="rId2"/>
          <a:srcRect l="1" t="34261" r="445"/>
          <a:stretch/>
        </p:blipFill>
        <p:spPr>
          <a:xfrm>
            <a:off x="838200" y="2678356"/>
            <a:ext cx="9754354" cy="2645875"/>
          </a:xfrm>
          <a:prstGeom prst="rect">
            <a:avLst/>
          </a:prstGeom>
        </p:spPr>
      </p:pic>
      <p:sp>
        <p:nvSpPr>
          <p:cNvPr id="4" name="TextBox 3">
            <a:extLst>
              <a:ext uri="{FF2B5EF4-FFF2-40B4-BE49-F238E27FC236}">
                <a16:creationId xmlns:a16="http://schemas.microsoft.com/office/drawing/2014/main" id="{87B22988-7810-FE89-74A5-2AFEE176C584}"/>
              </a:ext>
            </a:extLst>
          </p:cNvPr>
          <p:cNvSpPr txBox="1"/>
          <p:nvPr/>
        </p:nvSpPr>
        <p:spPr>
          <a:xfrm>
            <a:off x="7043596" y="3633821"/>
            <a:ext cx="3811509" cy="369332"/>
          </a:xfrm>
          <a:prstGeom prst="rect">
            <a:avLst/>
          </a:prstGeom>
          <a:noFill/>
        </p:spPr>
        <p:txBody>
          <a:bodyPr wrap="square" rtlCol="0">
            <a:spAutoFit/>
          </a:bodyPr>
          <a:lstStyle/>
          <a:p>
            <a:r>
              <a:rPr lang="en-US" dirty="0"/>
              <a:t>Human correction on bit width casting</a:t>
            </a:r>
          </a:p>
        </p:txBody>
      </p:sp>
      <p:sp>
        <p:nvSpPr>
          <p:cNvPr id="6" name="Arrow: Left 5">
            <a:extLst>
              <a:ext uri="{FF2B5EF4-FFF2-40B4-BE49-F238E27FC236}">
                <a16:creationId xmlns:a16="http://schemas.microsoft.com/office/drawing/2014/main" id="{55F2B214-AA46-15A3-872C-26062ED30F74}"/>
              </a:ext>
            </a:extLst>
          </p:cNvPr>
          <p:cNvSpPr/>
          <p:nvPr/>
        </p:nvSpPr>
        <p:spPr>
          <a:xfrm>
            <a:off x="6346479" y="3700792"/>
            <a:ext cx="697117" cy="2353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89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95B8-8689-EEEC-7287-14967DC6B00E}"/>
              </a:ext>
            </a:extLst>
          </p:cNvPr>
          <p:cNvSpPr>
            <a:spLocks noGrp="1"/>
          </p:cNvSpPr>
          <p:nvPr>
            <p:ph type="title"/>
          </p:nvPr>
        </p:nvSpPr>
        <p:spPr/>
        <p:txBody>
          <a:bodyPr/>
          <a:lstStyle/>
          <a:p>
            <a:r>
              <a:rPr lang="en-US" dirty="0"/>
              <a:t>Stimulus Generation</a:t>
            </a:r>
          </a:p>
        </p:txBody>
      </p:sp>
      <p:pic>
        <p:nvPicPr>
          <p:cNvPr id="7" name="Picture 6">
            <a:extLst>
              <a:ext uri="{FF2B5EF4-FFF2-40B4-BE49-F238E27FC236}">
                <a16:creationId xmlns:a16="http://schemas.microsoft.com/office/drawing/2014/main" id="{642011C1-E048-B072-DBAA-FB9643DD77F2}"/>
              </a:ext>
            </a:extLst>
          </p:cNvPr>
          <p:cNvPicPr>
            <a:picLocks noChangeAspect="1"/>
          </p:cNvPicPr>
          <p:nvPr/>
        </p:nvPicPr>
        <p:blipFill>
          <a:blip r:embed="rId2"/>
          <a:stretch>
            <a:fillRect/>
          </a:stretch>
        </p:blipFill>
        <p:spPr>
          <a:xfrm>
            <a:off x="838200" y="1539089"/>
            <a:ext cx="4570964" cy="3978432"/>
          </a:xfrm>
          <a:prstGeom prst="rect">
            <a:avLst/>
          </a:prstGeom>
        </p:spPr>
      </p:pic>
      <p:pic>
        <p:nvPicPr>
          <p:cNvPr id="5" name="Picture 4">
            <a:extLst>
              <a:ext uri="{FF2B5EF4-FFF2-40B4-BE49-F238E27FC236}">
                <a16:creationId xmlns:a16="http://schemas.microsoft.com/office/drawing/2014/main" id="{86A52F2D-FCD6-9831-505F-3DD20B33F3BE}"/>
              </a:ext>
            </a:extLst>
          </p:cNvPr>
          <p:cNvPicPr>
            <a:picLocks noChangeAspect="1"/>
          </p:cNvPicPr>
          <p:nvPr/>
        </p:nvPicPr>
        <p:blipFill>
          <a:blip r:embed="rId3"/>
          <a:srcRect r="33049"/>
          <a:stretch/>
        </p:blipFill>
        <p:spPr>
          <a:xfrm>
            <a:off x="5490645" y="2784325"/>
            <a:ext cx="6266964" cy="1669980"/>
          </a:xfrm>
          <a:prstGeom prst="rect">
            <a:avLst/>
          </a:prstGeom>
        </p:spPr>
      </p:pic>
    </p:spTree>
    <p:extLst>
      <p:ext uri="{BB962C8B-B14F-4D97-AF65-F5344CB8AC3E}">
        <p14:creationId xmlns:p14="http://schemas.microsoft.com/office/powerpoint/2010/main" val="226947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DB4B-456D-4613-8988-5371DCF54064}"/>
              </a:ext>
            </a:extLst>
          </p:cNvPr>
          <p:cNvSpPr>
            <a:spLocks noGrp="1"/>
          </p:cNvSpPr>
          <p:nvPr>
            <p:ph type="title"/>
          </p:nvPr>
        </p:nvSpPr>
        <p:spPr/>
        <p:txBody>
          <a:bodyPr/>
          <a:lstStyle/>
          <a:p>
            <a:r>
              <a:rPr lang="en-US" dirty="0"/>
              <a:t>DPI-C Cycle Accurate Predictor</a:t>
            </a:r>
          </a:p>
        </p:txBody>
      </p:sp>
      <p:pic>
        <p:nvPicPr>
          <p:cNvPr id="9" name="Picture 8">
            <a:extLst>
              <a:ext uri="{FF2B5EF4-FFF2-40B4-BE49-F238E27FC236}">
                <a16:creationId xmlns:a16="http://schemas.microsoft.com/office/drawing/2014/main" id="{9FA9A2BD-8624-82EA-1715-40647C3BCCCC}"/>
              </a:ext>
            </a:extLst>
          </p:cNvPr>
          <p:cNvPicPr>
            <a:picLocks noChangeAspect="1"/>
          </p:cNvPicPr>
          <p:nvPr/>
        </p:nvPicPr>
        <p:blipFill>
          <a:blip r:embed="rId2"/>
          <a:stretch>
            <a:fillRect/>
          </a:stretch>
        </p:blipFill>
        <p:spPr>
          <a:xfrm>
            <a:off x="838200" y="1794713"/>
            <a:ext cx="10818026" cy="3721056"/>
          </a:xfrm>
          <a:prstGeom prst="rect">
            <a:avLst/>
          </a:prstGeom>
        </p:spPr>
      </p:pic>
    </p:spTree>
    <p:extLst>
      <p:ext uri="{BB962C8B-B14F-4D97-AF65-F5344CB8AC3E}">
        <p14:creationId xmlns:p14="http://schemas.microsoft.com/office/powerpoint/2010/main" val="294139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CECD-8CB7-EE2F-50FB-C5C71CABCF02}"/>
              </a:ext>
            </a:extLst>
          </p:cNvPr>
          <p:cNvSpPr>
            <a:spLocks noGrp="1"/>
          </p:cNvSpPr>
          <p:nvPr>
            <p:ph type="title"/>
          </p:nvPr>
        </p:nvSpPr>
        <p:spPr/>
        <p:txBody>
          <a:bodyPr/>
          <a:lstStyle/>
          <a:p>
            <a:r>
              <a:rPr lang="en-US" dirty="0"/>
              <a:t>Identified Bugs in Generated RTL</a:t>
            </a:r>
          </a:p>
        </p:txBody>
      </p:sp>
      <p:pic>
        <p:nvPicPr>
          <p:cNvPr id="7170" name="Picture 1">
            <a:extLst>
              <a:ext uri="{FF2B5EF4-FFF2-40B4-BE49-F238E27FC236}">
                <a16:creationId xmlns:a16="http://schemas.microsoft.com/office/drawing/2014/main" id="{8D32241C-459E-9312-15C9-FDEE7BC8D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433387"/>
            <a:ext cx="6141690" cy="249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AB1F88EC-688D-200A-4601-07FF5BA8A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4836" r="19870" b="41879"/>
          <a:stretch/>
        </p:blipFill>
        <p:spPr bwMode="auto">
          <a:xfrm>
            <a:off x="838199" y="5121290"/>
            <a:ext cx="3503217" cy="16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35CEE21C-ADD4-722F-2829-6EA4CB3C193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5758" t="67506" r="59314" b="30552"/>
          <a:stretch/>
        </p:blipFill>
        <p:spPr bwMode="auto">
          <a:xfrm>
            <a:off x="838199" y="4230877"/>
            <a:ext cx="3503217" cy="18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extLst>
              <a:ext uri="{FF2B5EF4-FFF2-40B4-BE49-F238E27FC236}">
                <a16:creationId xmlns:a16="http://schemas.microsoft.com/office/drawing/2014/main" id="{DE1E996A-E048-2FFD-DE51-151030BFC9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7" t="52282" r="36991" b="20224"/>
          <a:stretch/>
        </p:blipFill>
        <p:spPr bwMode="auto">
          <a:xfrm>
            <a:off x="7111797" y="1415281"/>
            <a:ext cx="4973523" cy="13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2329B0E4-275A-8993-A7EB-5B90B916A93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55368" r="9977" b="16442"/>
          <a:stretch/>
        </p:blipFill>
        <p:spPr bwMode="auto">
          <a:xfrm>
            <a:off x="7111796" y="3688212"/>
            <a:ext cx="4973523" cy="19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FBA92736-4CEF-6F2F-2DC3-B308A4D829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8" t="87924" r="59314" b="10147"/>
          <a:stretch/>
        </p:blipFill>
        <p:spPr bwMode="auto">
          <a:xfrm>
            <a:off x="838199" y="4409220"/>
            <a:ext cx="3503216" cy="18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C5A97E66-B184-CFC3-7038-F164880FD9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6" t="17" r="18778" b="96525"/>
          <a:stretch/>
        </p:blipFill>
        <p:spPr bwMode="auto">
          <a:xfrm>
            <a:off x="838198" y="5290319"/>
            <a:ext cx="3503217" cy="18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a:extLst>
              <a:ext uri="{FF2B5EF4-FFF2-40B4-BE49-F238E27FC236}">
                <a16:creationId xmlns:a16="http://schemas.microsoft.com/office/drawing/2014/main" id="{0C85B86C-BCE7-761C-7F1D-90C5A3D073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124" r="9707" b="38504"/>
          <a:stretch/>
        </p:blipFill>
        <p:spPr bwMode="auto">
          <a:xfrm>
            <a:off x="7111797" y="3469603"/>
            <a:ext cx="4973523" cy="21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A7020157-4283-1AF3-1BC6-165315B5EF03}"/>
              </a:ext>
            </a:extLst>
          </p:cNvPr>
          <p:cNvSpPr/>
          <p:nvPr/>
        </p:nvSpPr>
        <p:spPr>
          <a:xfrm>
            <a:off x="7772399" y="2036159"/>
            <a:ext cx="784225" cy="171450"/>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7" name="Oval 16">
            <a:extLst>
              <a:ext uri="{FF2B5EF4-FFF2-40B4-BE49-F238E27FC236}">
                <a16:creationId xmlns:a16="http://schemas.microsoft.com/office/drawing/2014/main" id="{C5AB9BDD-61E2-A838-0447-505FE9312424}"/>
              </a:ext>
            </a:extLst>
          </p:cNvPr>
          <p:cNvSpPr/>
          <p:nvPr/>
        </p:nvSpPr>
        <p:spPr>
          <a:xfrm>
            <a:off x="7846232" y="2404554"/>
            <a:ext cx="2897968" cy="2438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B2DB66C-E3DB-E57C-0265-C8EB59C7F588}"/>
              </a:ext>
            </a:extLst>
          </p:cNvPr>
          <p:cNvSpPr/>
          <p:nvPr/>
        </p:nvSpPr>
        <p:spPr>
          <a:xfrm>
            <a:off x="1531795" y="4406409"/>
            <a:ext cx="2796540" cy="1851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C88E858E-61E2-E9DD-E37E-003303174160}"/>
              </a:ext>
            </a:extLst>
          </p:cNvPr>
          <p:cNvSpPr/>
          <p:nvPr/>
        </p:nvSpPr>
        <p:spPr>
          <a:xfrm>
            <a:off x="2269767" y="4662994"/>
            <a:ext cx="320040" cy="3473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EB4DC6A-660D-D69F-3D9A-01F9A47FA38A}"/>
              </a:ext>
            </a:extLst>
          </p:cNvPr>
          <p:cNvSpPr/>
          <p:nvPr/>
        </p:nvSpPr>
        <p:spPr>
          <a:xfrm>
            <a:off x="9100314" y="2952589"/>
            <a:ext cx="389804" cy="4077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D1D350E-380B-B6CB-4D07-A1737EAD5109}"/>
              </a:ext>
            </a:extLst>
          </p:cNvPr>
          <p:cNvSpPr/>
          <p:nvPr/>
        </p:nvSpPr>
        <p:spPr>
          <a:xfrm>
            <a:off x="8191500" y="4922520"/>
            <a:ext cx="2552700" cy="44936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dge 1 with solid fill">
            <a:extLst>
              <a:ext uri="{FF2B5EF4-FFF2-40B4-BE49-F238E27FC236}">
                <a16:creationId xmlns:a16="http://schemas.microsoft.com/office/drawing/2014/main" id="{40E745FC-1CBB-33F2-5690-A862ADB99B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18593" y="1837323"/>
            <a:ext cx="263743" cy="263743"/>
          </a:xfrm>
          <a:prstGeom prst="rect">
            <a:avLst/>
          </a:prstGeom>
        </p:spPr>
      </p:pic>
      <p:pic>
        <p:nvPicPr>
          <p:cNvPr id="27" name="Graphic 26" descr="Badge with solid fill">
            <a:extLst>
              <a:ext uri="{FF2B5EF4-FFF2-40B4-BE49-F238E27FC236}">
                <a16:creationId xmlns:a16="http://schemas.microsoft.com/office/drawing/2014/main" id="{7E24A137-4A50-4E51-5E18-D9BC76B388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8335" y="4321324"/>
            <a:ext cx="263742" cy="263742"/>
          </a:xfrm>
          <a:prstGeom prst="rect">
            <a:avLst/>
          </a:prstGeom>
        </p:spPr>
      </p:pic>
      <p:pic>
        <p:nvPicPr>
          <p:cNvPr id="29" name="Graphic 28" descr="Badge 3 with solid fill">
            <a:extLst>
              <a:ext uri="{FF2B5EF4-FFF2-40B4-BE49-F238E27FC236}">
                <a16:creationId xmlns:a16="http://schemas.microsoft.com/office/drawing/2014/main" id="{271039D9-D79E-3390-0C0A-6DFF9AEDBC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38123" y="2163378"/>
            <a:ext cx="263743" cy="263743"/>
          </a:xfrm>
          <a:prstGeom prst="rect">
            <a:avLst/>
          </a:prstGeom>
        </p:spPr>
      </p:pic>
      <p:sp>
        <p:nvSpPr>
          <p:cNvPr id="3" name="TextBox 2">
            <a:extLst>
              <a:ext uri="{FF2B5EF4-FFF2-40B4-BE49-F238E27FC236}">
                <a16:creationId xmlns:a16="http://schemas.microsoft.com/office/drawing/2014/main" id="{647F9957-A001-A4D2-94E3-B0619CF1A27C}"/>
              </a:ext>
            </a:extLst>
          </p:cNvPr>
          <p:cNvSpPr txBox="1"/>
          <p:nvPr/>
        </p:nvSpPr>
        <p:spPr>
          <a:xfrm>
            <a:off x="4518309" y="4628359"/>
            <a:ext cx="2593486" cy="923330"/>
          </a:xfrm>
          <a:prstGeom prst="rect">
            <a:avLst/>
          </a:prstGeom>
          <a:noFill/>
        </p:spPr>
        <p:txBody>
          <a:bodyPr wrap="square" rtlCol="0">
            <a:spAutoFit/>
          </a:bodyPr>
          <a:lstStyle/>
          <a:p>
            <a:r>
              <a:rPr lang="en-US" dirty="0"/>
              <a:t>Variables are N bits wide, with M bits representing fractional numbers</a:t>
            </a:r>
          </a:p>
        </p:txBody>
      </p:sp>
      <p:sp>
        <p:nvSpPr>
          <p:cNvPr id="4" name="TextBox 3">
            <a:extLst>
              <a:ext uri="{FF2B5EF4-FFF2-40B4-BE49-F238E27FC236}">
                <a16:creationId xmlns:a16="http://schemas.microsoft.com/office/drawing/2014/main" id="{59A94E93-2069-44DB-3304-474D3E26CF9B}"/>
              </a:ext>
            </a:extLst>
          </p:cNvPr>
          <p:cNvSpPr txBox="1"/>
          <p:nvPr/>
        </p:nvSpPr>
        <p:spPr>
          <a:xfrm>
            <a:off x="8467196" y="5340541"/>
            <a:ext cx="4789766" cy="307777"/>
          </a:xfrm>
          <a:prstGeom prst="rect">
            <a:avLst/>
          </a:prstGeom>
          <a:noFill/>
        </p:spPr>
        <p:txBody>
          <a:bodyPr wrap="square" rtlCol="0">
            <a:spAutoFit/>
          </a:bodyPr>
          <a:lstStyle/>
          <a:p>
            <a:r>
              <a:rPr lang="en-US" sz="1400" dirty="0">
                <a:solidFill>
                  <a:schemeClr val="accent2"/>
                </a:solidFill>
              </a:rPr>
              <a:t>Mixed blocking and non-blocking assignment</a:t>
            </a:r>
          </a:p>
        </p:txBody>
      </p:sp>
      <p:sp>
        <p:nvSpPr>
          <p:cNvPr id="8" name="TextBox 7">
            <a:extLst>
              <a:ext uri="{FF2B5EF4-FFF2-40B4-BE49-F238E27FC236}">
                <a16:creationId xmlns:a16="http://schemas.microsoft.com/office/drawing/2014/main" id="{4310BBAA-C0A4-E00B-B71D-1BC076351F95}"/>
              </a:ext>
            </a:extLst>
          </p:cNvPr>
          <p:cNvSpPr txBox="1"/>
          <p:nvPr/>
        </p:nvSpPr>
        <p:spPr>
          <a:xfrm>
            <a:off x="8696823" y="1788662"/>
            <a:ext cx="1663414" cy="307777"/>
          </a:xfrm>
          <a:prstGeom prst="rect">
            <a:avLst/>
          </a:prstGeom>
          <a:noFill/>
        </p:spPr>
        <p:txBody>
          <a:bodyPr wrap="square" rtlCol="0">
            <a:spAutoFit/>
          </a:bodyPr>
          <a:lstStyle/>
          <a:p>
            <a:r>
              <a:rPr lang="en-US" altLang="zh-TW" sz="1400" dirty="0">
                <a:solidFill>
                  <a:srgbClr val="FFC000"/>
                </a:solidFill>
              </a:rPr>
              <a:t>(Syntax Bug)</a:t>
            </a:r>
            <a:endParaRPr lang="en-US" sz="1400" dirty="0">
              <a:solidFill>
                <a:srgbClr val="FFC000"/>
              </a:solidFill>
            </a:endParaRPr>
          </a:p>
        </p:txBody>
      </p:sp>
      <p:sp>
        <p:nvSpPr>
          <p:cNvPr id="10" name="TextBox 9">
            <a:extLst>
              <a:ext uri="{FF2B5EF4-FFF2-40B4-BE49-F238E27FC236}">
                <a16:creationId xmlns:a16="http://schemas.microsoft.com/office/drawing/2014/main" id="{646F037A-2CD2-51E9-3F01-DB83ABC86EFF}"/>
              </a:ext>
            </a:extLst>
          </p:cNvPr>
          <p:cNvSpPr txBox="1"/>
          <p:nvPr/>
        </p:nvSpPr>
        <p:spPr>
          <a:xfrm>
            <a:off x="4518309" y="4283918"/>
            <a:ext cx="2002270" cy="307777"/>
          </a:xfrm>
          <a:prstGeom prst="rect">
            <a:avLst/>
          </a:prstGeom>
          <a:noFill/>
        </p:spPr>
        <p:txBody>
          <a:bodyPr wrap="square" rtlCol="0">
            <a:spAutoFit/>
          </a:bodyPr>
          <a:lstStyle/>
          <a:p>
            <a:r>
              <a:rPr lang="en-US" altLang="zh-TW" sz="1400" dirty="0">
                <a:solidFill>
                  <a:srgbClr val="FF0000"/>
                </a:solidFill>
              </a:rPr>
              <a:t>(Multiplication Bug)</a:t>
            </a:r>
            <a:endParaRPr lang="en-US" sz="1400" dirty="0">
              <a:solidFill>
                <a:srgbClr val="FF0000"/>
              </a:solidFill>
            </a:endParaRPr>
          </a:p>
        </p:txBody>
      </p:sp>
      <p:sp>
        <p:nvSpPr>
          <p:cNvPr id="11" name="TextBox 10">
            <a:extLst>
              <a:ext uri="{FF2B5EF4-FFF2-40B4-BE49-F238E27FC236}">
                <a16:creationId xmlns:a16="http://schemas.microsoft.com/office/drawing/2014/main" id="{B83A61AE-9873-87DB-97A7-ACBBFD9B8A0B}"/>
              </a:ext>
            </a:extLst>
          </p:cNvPr>
          <p:cNvSpPr txBox="1"/>
          <p:nvPr/>
        </p:nvSpPr>
        <p:spPr>
          <a:xfrm>
            <a:off x="10768090" y="2127776"/>
            <a:ext cx="1624496" cy="523220"/>
          </a:xfrm>
          <a:prstGeom prst="rect">
            <a:avLst/>
          </a:prstGeom>
          <a:noFill/>
        </p:spPr>
        <p:txBody>
          <a:bodyPr wrap="square" rtlCol="0">
            <a:spAutoFit/>
          </a:bodyPr>
          <a:lstStyle/>
          <a:p>
            <a:r>
              <a:rPr lang="en-US" altLang="zh-TW" sz="1400" dirty="0">
                <a:solidFill>
                  <a:srgbClr val="FF0000"/>
                </a:solidFill>
              </a:rPr>
              <a:t>(Multiplication &amp; Precision Bug)</a:t>
            </a:r>
            <a:endParaRPr lang="en-US" sz="1400" dirty="0">
              <a:solidFill>
                <a:srgbClr val="FF0000"/>
              </a:solidFill>
            </a:endParaRPr>
          </a:p>
        </p:txBody>
      </p:sp>
      <p:sp>
        <p:nvSpPr>
          <p:cNvPr id="14" name="Oval 13">
            <a:extLst>
              <a:ext uri="{FF2B5EF4-FFF2-40B4-BE49-F238E27FC236}">
                <a16:creationId xmlns:a16="http://schemas.microsoft.com/office/drawing/2014/main" id="{77326697-752F-0C23-4DE6-0B90F905E80F}"/>
              </a:ext>
            </a:extLst>
          </p:cNvPr>
          <p:cNvSpPr/>
          <p:nvPr/>
        </p:nvSpPr>
        <p:spPr>
          <a:xfrm>
            <a:off x="7895133" y="4420698"/>
            <a:ext cx="1195655" cy="221949"/>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22" name="Graphic 21" descr="Badge 1 with solid fill">
            <a:extLst>
              <a:ext uri="{FF2B5EF4-FFF2-40B4-BE49-F238E27FC236}">
                <a16:creationId xmlns:a16="http://schemas.microsoft.com/office/drawing/2014/main" id="{B626024E-DDEC-54DD-DA9E-9BEAE5F997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40297" y="4283064"/>
            <a:ext cx="263743" cy="263743"/>
          </a:xfrm>
          <a:prstGeom prst="rect">
            <a:avLst/>
          </a:prstGeom>
        </p:spPr>
      </p:pic>
      <p:pic>
        <p:nvPicPr>
          <p:cNvPr id="23" name="Graphic 22" descr="Badge 3 with solid fill">
            <a:extLst>
              <a:ext uri="{FF2B5EF4-FFF2-40B4-BE49-F238E27FC236}">
                <a16:creationId xmlns:a16="http://schemas.microsoft.com/office/drawing/2014/main" id="{874CAD3C-9D2F-4A34-D2E3-5499ED761D9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30207" y="4681344"/>
            <a:ext cx="263743" cy="263743"/>
          </a:xfrm>
          <a:prstGeom prst="rect">
            <a:avLst/>
          </a:prstGeom>
        </p:spPr>
      </p:pic>
      <p:sp>
        <p:nvSpPr>
          <p:cNvPr id="25" name="Oval 24">
            <a:extLst>
              <a:ext uri="{FF2B5EF4-FFF2-40B4-BE49-F238E27FC236}">
                <a16:creationId xmlns:a16="http://schemas.microsoft.com/office/drawing/2014/main" id="{4DC51870-16CB-893F-656C-E25324671EC0}"/>
              </a:ext>
            </a:extLst>
          </p:cNvPr>
          <p:cNvSpPr/>
          <p:nvPr/>
        </p:nvSpPr>
        <p:spPr>
          <a:xfrm>
            <a:off x="1016000" y="5104000"/>
            <a:ext cx="1701800" cy="18516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Badge with solid fill">
            <a:extLst>
              <a:ext uri="{FF2B5EF4-FFF2-40B4-BE49-F238E27FC236}">
                <a16:creationId xmlns:a16="http://schemas.microsoft.com/office/drawing/2014/main" id="{046750B8-BA52-410C-BFAA-5CB2CD732AE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78933" y="4893336"/>
            <a:ext cx="263742" cy="263742"/>
          </a:xfrm>
          <a:prstGeom prst="rect">
            <a:avLst/>
          </a:prstGeom>
        </p:spPr>
      </p:pic>
    </p:spTree>
    <p:extLst>
      <p:ext uri="{BB962C8B-B14F-4D97-AF65-F5344CB8AC3E}">
        <p14:creationId xmlns:p14="http://schemas.microsoft.com/office/powerpoint/2010/main" val="34795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AFD0AE3-53D4-8ADE-BFAE-591B4BA214BF}"/>
              </a:ext>
            </a:extLst>
          </p:cNvPr>
          <p:cNvPicPr>
            <a:picLocks noChangeAspect="1"/>
          </p:cNvPicPr>
          <p:nvPr/>
        </p:nvPicPr>
        <p:blipFill>
          <a:blip r:embed="rId2"/>
          <a:stretch>
            <a:fillRect/>
          </a:stretch>
        </p:blipFill>
        <p:spPr>
          <a:xfrm>
            <a:off x="924057" y="4517425"/>
            <a:ext cx="10039690" cy="1209975"/>
          </a:xfrm>
          <a:prstGeom prst="rect">
            <a:avLst/>
          </a:prstGeom>
        </p:spPr>
      </p:pic>
      <p:pic>
        <p:nvPicPr>
          <p:cNvPr id="7" name="Picture 6">
            <a:extLst>
              <a:ext uri="{FF2B5EF4-FFF2-40B4-BE49-F238E27FC236}">
                <a16:creationId xmlns:a16="http://schemas.microsoft.com/office/drawing/2014/main" id="{97FDE158-E6E8-52A5-A874-3E9B77FC31A7}"/>
              </a:ext>
            </a:extLst>
          </p:cNvPr>
          <p:cNvPicPr>
            <a:picLocks noChangeAspect="1"/>
          </p:cNvPicPr>
          <p:nvPr/>
        </p:nvPicPr>
        <p:blipFill>
          <a:blip r:embed="rId3"/>
          <a:stretch>
            <a:fillRect/>
          </a:stretch>
        </p:blipFill>
        <p:spPr>
          <a:xfrm>
            <a:off x="924057" y="1558878"/>
            <a:ext cx="10039690" cy="2812844"/>
          </a:xfrm>
          <a:prstGeom prst="rect">
            <a:avLst/>
          </a:prstGeom>
        </p:spPr>
      </p:pic>
      <p:sp>
        <p:nvSpPr>
          <p:cNvPr id="2" name="Title 1">
            <a:extLst>
              <a:ext uri="{FF2B5EF4-FFF2-40B4-BE49-F238E27FC236}">
                <a16:creationId xmlns:a16="http://schemas.microsoft.com/office/drawing/2014/main" id="{B0FB8170-97CD-0E5D-0A19-04A7D0D39765}"/>
              </a:ext>
            </a:extLst>
          </p:cNvPr>
          <p:cNvSpPr>
            <a:spLocks noGrp="1"/>
          </p:cNvSpPr>
          <p:nvPr>
            <p:ph type="title"/>
          </p:nvPr>
        </p:nvSpPr>
        <p:spPr>
          <a:xfrm>
            <a:off x="838199" y="365125"/>
            <a:ext cx="10734675" cy="1325563"/>
          </a:xfrm>
        </p:spPr>
        <p:txBody>
          <a:bodyPr/>
          <a:lstStyle/>
          <a:p>
            <a:r>
              <a:rPr lang="en-US" dirty="0"/>
              <a:t>Cycle-Accurate Waveform (Noise Cancellation)</a:t>
            </a:r>
          </a:p>
        </p:txBody>
      </p:sp>
      <p:sp>
        <p:nvSpPr>
          <p:cNvPr id="4" name="TextBox 3">
            <a:extLst>
              <a:ext uri="{FF2B5EF4-FFF2-40B4-BE49-F238E27FC236}">
                <a16:creationId xmlns:a16="http://schemas.microsoft.com/office/drawing/2014/main" id="{AD97E94A-5B7E-1962-8A91-DB1BDF029724}"/>
              </a:ext>
            </a:extLst>
          </p:cNvPr>
          <p:cNvSpPr txBox="1"/>
          <p:nvPr/>
        </p:nvSpPr>
        <p:spPr>
          <a:xfrm>
            <a:off x="2319583" y="1949468"/>
            <a:ext cx="1441296" cy="276999"/>
          </a:xfrm>
          <a:prstGeom prst="rect">
            <a:avLst/>
          </a:prstGeom>
          <a:noFill/>
        </p:spPr>
        <p:txBody>
          <a:bodyPr wrap="square" rtlCol="0">
            <a:spAutoFit/>
          </a:bodyPr>
          <a:lstStyle/>
          <a:p>
            <a:r>
              <a:rPr lang="en-US" sz="1200" b="1" dirty="0">
                <a:solidFill>
                  <a:schemeClr val="accent5">
                    <a:lumMod val="60000"/>
                    <a:lumOff val="40000"/>
                  </a:schemeClr>
                </a:solidFill>
              </a:rPr>
              <a:t>Desired Signal</a:t>
            </a:r>
          </a:p>
        </p:txBody>
      </p:sp>
      <p:sp>
        <p:nvSpPr>
          <p:cNvPr id="5" name="TextBox 4">
            <a:extLst>
              <a:ext uri="{FF2B5EF4-FFF2-40B4-BE49-F238E27FC236}">
                <a16:creationId xmlns:a16="http://schemas.microsoft.com/office/drawing/2014/main" id="{572534A9-43E7-4B09-561A-2ECF4FA5B573}"/>
              </a:ext>
            </a:extLst>
          </p:cNvPr>
          <p:cNvSpPr txBox="1"/>
          <p:nvPr/>
        </p:nvSpPr>
        <p:spPr>
          <a:xfrm>
            <a:off x="2319583" y="2444353"/>
            <a:ext cx="1352551" cy="276999"/>
          </a:xfrm>
          <a:prstGeom prst="rect">
            <a:avLst/>
          </a:prstGeom>
          <a:noFill/>
        </p:spPr>
        <p:txBody>
          <a:bodyPr wrap="square" rtlCol="0">
            <a:spAutoFit/>
          </a:bodyPr>
          <a:lstStyle/>
          <a:p>
            <a:r>
              <a:rPr lang="en-US" sz="1200" b="1" dirty="0">
                <a:solidFill>
                  <a:srgbClr val="00B050"/>
                </a:solidFill>
              </a:rPr>
              <a:t>RTL Input Signal</a:t>
            </a:r>
          </a:p>
        </p:txBody>
      </p:sp>
      <p:sp>
        <p:nvSpPr>
          <p:cNvPr id="9" name="TextBox 8">
            <a:extLst>
              <a:ext uri="{FF2B5EF4-FFF2-40B4-BE49-F238E27FC236}">
                <a16:creationId xmlns:a16="http://schemas.microsoft.com/office/drawing/2014/main" id="{A9DB1037-CF7D-0126-5005-FB9AE024F5AF}"/>
              </a:ext>
            </a:extLst>
          </p:cNvPr>
          <p:cNvSpPr txBox="1"/>
          <p:nvPr/>
        </p:nvSpPr>
        <p:spPr>
          <a:xfrm>
            <a:off x="2331242" y="3462625"/>
            <a:ext cx="1352551" cy="276999"/>
          </a:xfrm>
          <a:prstGeom prst="rect">
            <a:avLst/>
          </a:prstGeom>
          <a:noFill/>
        </p:spPr>
        <p:txBody>
          <a:bodyPr wrap="square" rtlCol="0">
            <a:spAutoFit/>
          </a:bodyPr>
          <a:lstStyle/>
          <a:p>
            <a:r>
              <a:rPr lang="en-US" sz="1200" b="1" dirty="0">
                <a:solidFill>
                  <a:srgbClr val="00B050"/>
                </a:solidFill>
              </a:rPr>
              <a:t>RTL Output Signal</a:t>
            </a:r>
          </a:p>
        </p:txBody>
      </p:sp>
      <p:sp>
        <p:nvSpPr>
          <p:cNvPr id="10" name="TextBox 9">
            <a:extLst>
              <a:ext uri="{FF2B5EF4-FFF2-40B4-BE49-F238E27FC236}">
                <a16:creationId xmlns:a16="http://schemas.microsoft.com/office/drawing/2014/main" id="{AEA7A9DD-4086-D645-85B7-FAADE7BE9B88}"/>
              </a:ext>
            </a:extLst>
          </p:cNvPr>
          <p:cNvSpPr txBox="1"/>
          <p:nvPr/>
        </p:nvSpPr>
        <p:spPr>
          <a:xfrm>
            <a:off x="2331243" y="2936895"/>
            <a:ext cx="1352551" cy="276999"/>
          </a:xfrm>
          <a:prstGeom prst="rect">
            <a:avLst/>
          </a:prstGeom>
          <a:noFill/>
        </p:spPr>
        <p:txBody>
          <a:bodyPr wrap="square" rtlCol="0">
            <a:spAutoFit/>
          </a:bodyPr>
          <a:lstStyle/>
          <a:p>
            <a:r>
              <a:rPr lang="en-US" sz="1200" b="1" dirty="0">
                <a:solidFill>
                  <a:schemeClr val="accent2">
                    <a:lumMod val="75000"/>
                  </a:schemeClr>
                </a:solidFill>
              </a:rPr>
              <a:t>DPI Input Signal</a:t>
            </a:r>
          </a:p>
        </p:txBody>
      </p:sp>
      <p:sp>
        <p:nvSpPr>
          <p:cNvPr id="11" name="TextBox 10">
            <a:extLst>
              <a:ext uri="{FF2B5EF4-FFF2-40B4-BE49-F238E27FC236}">
                <a16:creationId xmlns:a16="http://schemas.microsoft.com/office/drawing/2014/main" id="{C9649A37-725A-9B49-9C92-DE72D05B99A5}"/>
              </a:ext>
            </a:extLst>
          </p:cNvPr>
          <p:cNvSpPr txBox="1"/>
          <p:nvPr/>
        </p:nvSpPr>
        <p:spPr>
          <a:xfrm>
            <a:off x="2331242" y="3953430"/>
            <a:ext cx="1352551" cy="276999"/>
          </a:xfrm>
          <a:prstGeom prst="rect">
            <a:avLst/>
          </a:prstGeom>
          <a:noFill/>
        </p:spPr>
        <p:txBody>
          <a:bodyPr wrap="square" rtlCol="0">
            <a:spAutoFit/>
          </a:bodyPr>
          <a:lstStyle/>
          <a:p>
            <a:r>
              <a:rPr lang="en-US" sz="1200" b="1" dirty="0">
                <a:solidFill>
                  <a:schemeClr val="accent2">
                    <a:lumMod val="75000"/>
                  </a:schemeClr>
                </a:solidFill>
              </a:rPr>
              <a:t>DPI Output Signal</a:t>
            </a:r>
          </a:p>
        </p:txBody>
      </p:sp>
      <p:sp>
        <p:nvSpPr>
          <p:cNvPr id="12" name="TextBox 11">
            <a:extLst>
              <a:ext uri="{FF2B5EF4-FFF2-40B4-BE49-F238E27FC236}">
                <a16:creationId xmlns:a16="http://schemas.microsoft.com/office/drawing/2014/main" id="{9DF8FD08-ACEF-0092-440A-CEE7506C82E4}"/>
              </a:ext>
            </a:extLst>
          </p:cNvPr>
          <p:cNvSpPr txBox="1"/>
          <p:nvPr/>
        </p:nvSpPr>
        <p:spPr>
          <a:xfrm>
            <a:off x="2331242" y="5153359"/>
            <a:ext cx="1352551" cy="246221"/>
          </a:xfrm>
          <a:prstGeom prst="rect">
            <a:avLst/>
          </a:prstGeom>
          <a:noFill/>
        </p:spPr>
        <p:txBody>
          <a:bodyPr wrap="square" rtlCol="0">
            <a:spAutoFit/>
          </a:bodyPr>
          <a:lstStyle/>
          <a:p>
            <a:r>
              <a:rPr lang="en-US" sz="1000" b="1" dirty="0">
                <a:solidFill>
                  <a:srgbClr val="00B050"/>
                </a:solidFill>
              </a:rPr>
              <a:t>RTL Output Signal</a:t>
            </a:r>
          </a:p>
        </p:txBody>
      </p:sp>
      <p:sp>
        <p:nvSpPr>
          <p:cNvPr id="14" name="TextBox 13">
            <a:extLst>
              <a:ext uri="{FF2B5EF4-FFF2-40B4-BE49-F238E27FC236}">
                <a16:creationId xmlns:a16="http://schemas.microsoft.com/office/drawing/2014/main" id="{5C9948E9-5E3B-9BF0-136E-39612D854192}"/>
              </a:ext>
            </a:extLst>
          </p:cNvPr>
          <p:cNvSpPr txBox="1"/>
          <p:nvPr/>
        </p:nvSpPr>
        <p:spPr>
          <a:xfrm>
            <a:off x="2259531" y="5407200"/>
            <a:ext cx="1561399" cy="246221"/>
          </a:xfrm>
          <a:prstGeom prst="rect">
            <a:avLst/>
          </a:prstGeom>
          <a:noFill/>
        </p:spPr>
        <p:txBody>
          <a:bodyPr wrap="square" rtlCol="0">
            <a:spAutoFit/>
          </a:bodyPr>
          <a:lstStyle/>
          <a:p>
            <a:r>
              <a:rPr lang="en-US" sz="1000" b="1" dirty="0">
                <a:solidFill>
                  <a:schemeClr val="accent2">
                    <a:lumMod val="75000"/>
                  </a:schemeClr>
                </a:solidFill>
              </a:rPr>
              <a:t>Scaled DPI Output Signal</a:t>
            </a:r>
          </a:p>
        </p:txBody>
      </p:sp>
    </p:spTree>
    <p:extLst>
      <p:ext uri="{BB962C8B-B14F-4D97-AF65-F5344CB8AC3E}">
        <p14:creationId xmlns:p14="http://schemas.microsoft.com/office/powerpoint/2010/main" val="91693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BCA8-D857-45C0-CD8A-38C50F75F1C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7D4CFEC-24D0-60CB-8F0A-125F49940BF2}"/>
              </a:ext>
            </a:extLst>
          </p:cNvPr>
          <p:cNvSpPr>
            <a:spLocks noGrp="1"/>
          </p:cNvSpPr>
          <p:nvPr>
            <p:ph idx="1"/>
          </p:nvPr>
        </p:nvSpPr>
        <p:spPr/>
        <p:txBody>
          <a:bodyPr/>
          <a:lstStyle/>
          <a:p>
            <a:r>
              <a:rPr lang="en-US" dirty="0"/>
              <a:t>Challenges in DSP Datapath Verification</a:t>
            </a:r>
          </a:p>
          <a:p>
            <a:r>
              <a:rPr lang="en-US" dirty="0"/>
              <a:t>Cycle-Accurate LMS Filter Datapath Verification Demonstration</a:t>
            </a:r>
          </a:p>
          <a:p>
            <a:pPr lvl="1"/>
            <a:r>
              <a:rPr lang="en-US" sz="2400" b="0" i="0" u="none" strike="noStrike" baseline="0" dirty="0">
                <a:latin typeface="CIDFont+F1"/>
              </a:rPr>
              <a:t>Generative AI</a:t>
            </a:r>
          </a:p>
          <a:p>
            <a:pPr lvl="2"/>
            <a:r>
              <a:rPr lang="en-US" dirty="0"/>
              <a:t>MATLAB Function</a:t>
            </a:r>
          </a:p>
          <a:p>
            <a:pPr lvl="2"/>
            <a:r>
              <a:rPr lang="en-US" dirty="0"/>
              <a:t>MATLAB Testbench</a:t>
            </a:r>
          </a:p>
          <a:p>
            <a:pPr lvl="2"/>
            <a:r>
              <a:rPr lang="en-US" dirty="0"/>
              <a:t>RTL</a:t>
            </a:r>
          </a:p>
          <a:p>
            <a:pPr lvl="2"/>
            <a:r>
              <a:rPr lang="en-US" dirty="0" err="1"/>
              <a:t>SystemVerilog</a:t>
            </a:r>
            <a:r>
              <a:rPr lang="en-US" dirty="0"/>
              <a:t> Assertions</a:t>
            </a:r>
          </a:p>
          <a:p>
            <a:pPr lvl="2"/>
            <a:r>
              <a:rPr lang="en-US" dirty="0"/>
              <a:t>Test Stimulus</a:t>
            </a:r>
          </a:p>
          <a:p>
            <a:pPr lvl="1"/>
            <a:r>
              <a:rPr lang="en-US" dirty="0"/>
              <a:t>Waveform Results</a:t>
            </a:r>
          </a:p>
          <a:p>
            <a:r>
              <a:rPr lang="en-US" dirty="0"/>
              <a:t>Conclusion</a:t>
            </a:r>
          </a:p>
        </p:txBody>
      </p:sp>
    </p:spTree>
    <p:extLst>
      <p:ext uri="{BB962C8B-B14F-4D97-AF65-F5344CB8AC3E}">
        <p14:creationId xmlns:p14="http://schemas.microsoft.com/office/powerpoint/2010/main" val="2156320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5E4A74-932D-B12C-A039-5F37F8A1391B}"/>
              </a:ext>
            </a:extLst>
          </p:cNvPr>
          <p:cNvPicPr>
            <a:picLocks noChangeAspect="1"/>
          </p:cNvPicPr>
          <p:nvPr/>
        </p:nvPicPr>
        <p:blipFill>
          <a:blip r:embed="rId2"/>
          <a:stretch>
            <a:fillRect/>
          </a:stretch>
        </p:blipFill>
        <p:spPr>
          <a:xfrm>
            <a:off x="552026" y="1855917"/>
            <a:ext cx="3757769" cy="3422254"/>
          </a:xfrm>
          <a:prstGeom prst="rect">
            <a:avLst/>
          </a:prstGeom>
        </p:spPr>
      </p:pic>
      <p:sp>
        <p:nvSpPr>
          <p:cNvPr id="2" name="Title 1">
            <a:extLst>
              <a:ext uri="{FF2B5EF4-FFF2-40B4-BE49-F238E27FC236}">
                <a16:creationId xmlns:a16="http://schemas.microsoft.com/office/drawing/2014/main" id="{D7C81AED-73D4-680E-CB36-324A66BB4F34}"/>
              </a:ext>
            </a:extLst>
          </p:cNvPr>
          <p:cNvSpPr>
            <a:spLocks noGrp="1"/>
          </p:cNvSpPr>
          <p:nvPr>
            <p:ph type="title"/>
          </p:nvPr>
        </p:nvSpPr>
        <p:spPr/>
        <p:txBody>
          <a:bodyPr/>
          <a:lstStyle/>
          <a:p>
            <a:r>
              <a:rPr lang="en-US" dirty="0"/>
              <a:t>Cycle-Accurate Waveform (Random)</a:t>
            </a:r>
          </a:p>
        </p:txBody>
      </p:sp>
      <p:pic>
        <p:nvPicPr>
          <p:cNvPr id="5" name="Content Placeholder 4">
            <a:extLst>
              <a:ext uri="{FF2B5EF4-FFF2-40B4-BE49-F238E27FC236}">
                <a16:creationId xmlns:a16="http://schemas.microsoft.com/office/drawing/2014/main" id="{4F7110A7-CF18-58EF-E2D7-8256EC297075}"/>
              </a:ext>
            </a:extLst>
          </p:cNvPr>
          <p:cNvPicPr>
            <a:picLocks noGrp="1" noChangeAspect="1"/>
          </p:cNvPicPr>
          <p:nvPr>
            <p:ph idx="1"/>
          </p:nvPr>
        </p:nvPicPr>
        <p:blipFill>
          <a:blip r:embed="rId3"/>
          <a:srcRect r="19814"/>
          <a:stretch/>
        </p:blipFill>
        <p:spPr>
          <a:xfrm>
            <a:off x="4309795" y="1393109"/>
            <a:ext cx="6967430" cy="2653790"/>
          </a:xfrm>
        </p:spPr>
      </p:pic>
      <p:pic>
        <p:nvPicPr>
          <p:cNvPr id="7" name="Picture 6">
            <a:extLst>
              <a:ext uri="{FF2B5EF4-FFF2-40B4-BE49-F238E27FC236}">
                <a16:creationId xmlns:a16="http://schemas.microsoft.com/office/drawing/2014/main" id="{C85FEECE-21ED-1F23-367A-6C5CDD182AC8}"/>
              </a:ext>
            </a:extLst>
          </p:cNvPr>
          <p:cNvPicPr>
            <a:picLocks noChangeAspect="1"/>
          </p:cNvPicPr>
          <p:nvPr/>
        </p:nvPicPr>
        <p:blipFill>
          <a:blip r:embed="rId4"/>
          <a:srcRect r="19814"/>
          <a:stretch/>
        </p:blipFill>
        <p:spPr>
          <a:xfrm>
            <a:off x="4309795" y="4243773"/>
            <a:ext cx="6967430" cy="1042258"/>
          </a:xfrm>
          <a:prstGeom prst="rect">
            <a:avLst/>
          </a:prstGeom>
        </p:spPr>
      </p:pic>
      <p:sp>
        <p:nvSpPr>
          <p:cNvPr id="14" name="TextBox 13">
            <a:extLst>
              <a:ext uri="{FF2B5EF4-FFF2-40B4-BE49-F238E27FC236}">
                <a16:creationId xmlns:a16="http://schemas.microsoft.com/office/drawing/2014/main" id="{02852F81-71D0-05D0-CFBD-FC029EA05AB2}"/>
              </a:ext>
            </a:extLst>
          </p:cNvPr>
          <p:cNvSpPr txBox="1"/>
          <p:nvPr/>
        </p:nvSpPr>
        <p:spPr>
          <a:xfrm>
            <a:off x="5558083" y="1707546"/>
            <a:ext cx="1441296" cy="246221"/>
          </a:xfrm>
          <a:prstGeom prst="rect">
            <a:avLst/>
          </a:prstGeom>
          <a:noFill/>
        </p:spPr>
        <p:txBody>
          <a:bodyPr wrap="square" rtlCol="0">
            <a:spAutoFit/>
          </a:bodyPr>
          <a:lstStyle/>
          <a:p>
            <a:r>
              <a:rPr lang="en-US" sz="1000" b="1" dirty="0">
                <a:solidFill>
                  <a:schemeClr val="accent5">
                    <a:lumMod val="60000"/>
                    <a:lumOff val="40000"/>
                  </a:schemeClr>
                </a:solidFill>
              </a:rPr>
              <a:t>Desired Signal</a:t>
            </a:r>
          </a:p>
        </p:txBody>
      </p:sp>
      <p:sp>
        <p:nvSpPr>
          <p:cNvPr id="15" name="TextBox 14">
            <a:extLst>
              <a:ext uri="{FF2B5EF4-FFF2-40B4-BE49-F238E27FC236}">
                <a16:creationId xmlns:a16="http://schemas.microsoft.com/office/drawing/2014/main" id="{71A2E0BB-24E0-BCDA-3916-2363291D9149}"/>
              </a:ext>
            </a:extLst>
          </p:cNvPr>
          <p:cNvSpPr txBox="1"/>
          <p:nvPr/>
        </p:nvSpPr>
        <p:spPr>
          <a:xfrm>
            <a:off x="5558083" y="2188201"/>
            <a:ext cx="1352551" cy="246221"/>
          </a:xfrm>
          <a:prstGeom prst="rect">
            <a:avLst/>
          </a:prstGeom>
          <a:noFill/>
        </p:spPr>
        <p:txBody>
          <a:bodyPr wrap="square" rtlCol="0">
            <a:spAutoFit/>
          </a:bodyPr>
          <a:lstStyle/>
          <a:p>
            <a:r>
              <a:rPr lang="en-US" sz="1000" b="1" dirty="0">
                <a:solidFill>
                  <a:srgbClr val="00B050"/>
                </a:solidFill>
              </a:rPr>
              <a:t>RTL Input Signal</a:t>
            </a:r>
          </a:p>
        </p:txBody>
      </p:sp>
      <p:sp>
        <p:nvSpPr>
          <p:cNvPr id="16" name="TextBox 15">
            <a:extLst>
              <a:ext uri="{FF2B5EF4-FFF2-40B4-BE49-F238E27FC236}">
                <a16:creationId xmlns:a16="http://schemas.microsoft.com/office/drawing/2014/main" id="{1E305481-DFD3-0BCB-E727-5C69A4EF7ACA}"/>
              </a:ext>
            </a:extLst>
          </p:cNvPr>
          <p:cNvSpPr txBox="1"/>
          <p:nvPr/>
        </p:nvSpPr>
        <p:spPr>
          <a:xfrm>
            <a:off x="5558083" y="3017272"/>
            <a:ext cx="1352551" cy="246221"/>
          </a:xfrm>
          <a:prstGeom prst="rect">
            <a:avLst/>
          </a:prstGeom>
          <a:noFill/>
        </p:spPr>
        <p:txBody>
          <a:bodyPr wrap="square" rtlCol="0">
            <a:spAutoFit/>
          </a:bodyPr>
          <a:lstStyle/>
          <a:p>
            <a:r>
              <a:rPr lang="en-US" sz="1000" b="1" dirty="0">
                <a:solidFill>
                  <a:srgbClr val="00B050"/>
                </a:solidFill>
              </a:rPr>
              <a:t>RTL Output Signal</a:t>
            </a:r>
          </a:p>
        </p:txBody>
      </p:sp>
      <p:sp>
        <p:nvSpPr>
          <p:cNvPr id="17" name="TextBox 16">
            <a:extLst>
              <a:ext uri="{FF2B5EF4-FFF2-40B4-BE49-F238E27FC236}">
                <a16:creationId xmlns:a16="http://schemas.microsoft.com/office/drawing/2014/main" id="{28742A62-12D5-F4B8-24C1-CD7D0159863B}"/>
              </a:ext>
            </a:extLst>
          </p:cNvPr>
          <p:cNvSpPr txBox="1"/>
          <p:nvPr/>
        </p:nvSpPr>
        <p:spPr>
          <a:xfrm>
            <a:off x="5558083" y="2583713"/>
            <a:ext cx="1352551" cy="246221"/>
          </a:xfrm>
          <a:prstGeom prst="rect">
            <a:avLst/>
          </a:prstGeom>
          <a:noFill/>
        </p:spPr>
        <p:txBody>
          <a:bodyPr wrap="square" rtlCol="0">
            <a:spAutoFit/>
          </a:bodyPr>
          <a:lstStyle/>
          <a:p>
            <a:r>
              <a:rPr lang="en-US" sz="1000" b="1" dirty="0">
                <a:solidFill>
                  <a:schemeClr val="accent2">
                    <a:lumMod val="75000"/>
                  </a:schemeClr>
                </a:solidFill>
              </a:rPr>
              <a:t>DPI Input Signal</a:t>
            </a:r>
          </a:p>
        </p:txBody>
      </p:sp>
      <p:sp>
        <p:nvSpPr>
          <p:cNvPr id="18" name="TextBox 17">
            <a:extLst>
              <a:ext uri="{FF2B5EF4-FFF2-40B4-BE49-F238E27FC236}">
                <a16:creationId xmlns:a16="http://schemas.microsoft.com/office/drawing/2014/main" id="{74359B6B-5EF5-5FB3-0C49-D54425FE9F7F}"/>
              </a:ext>
            </a:extLst>
          </p:cNvPr>
          <p:cNvSpPr txBox="1"/>
          <p:nvPr/>
        </p:nvSpPr>
        <p:spPr>
          <a:xfrm>
            <a:off x="5558082" y="3491145"/>
            <a:ext cx="1352551" cy="246221"/>
          </a:xfrm>
          <a:prstGeom prst="rect">
            <a:avLst/>
          </a:prstGeom>
          <a:noFill/>
        </p:spPr>
        <p:txBody>
          <a:bodyPr wrap="square" rtlCol="0">
            <a:spAutoFit/>
          </a:bodyPr>
          <a:lstStyle/>
          <a:p>
            <a:r>
              <a:rPr lang="en-US" sz="1000" b="1" dirty="0">
                <a:solidFill>
                  <a:schemeClr val="accent2">
                    <a:lumMod val="75000"/>
                  </a:schemeClr>
                </a:solidFill>
              </a:rPr>
              <a:t>DPI Output Signal</a:t>
            </a:r>
          </a:p>
        </p:txBody>
      </p:sp>
      <p:sp>
        <p:nvSpPr>
          <p:cNvPr id="19" name="TextBox 18">
            <a:extLst>
              <a:ext uri="{FF2B5EF4-FFF2-40B4-BE49-F238E27FC236}">
                <a16:creationId xmlns:a16="http://schemas.microsoft.com/office/drawing/2014/main" id="{E6103A2E-BC64-123F-F01E-D4710900D8FE}"/>
              </a:ext>
            </a:extLst>
          </p:cNvPr>
          <p:cNvSpPr txBox="1"/>
          <p:nvPr/>
        </p:nvSpPr>
        <p:spPr>
          <a:xfrm>
            <a:off x="5558081" y="4768358"/>
            <a:ext cx="1352551" cy="230832"/>
          </a:xfrm>
          <a:prstGeom prst="rect">
            <a:avLst/>
          </a:prstGeom>
          <a:noFill/>
        </p:spPr>
        <p:txBody>
          <a:bodyPr wrap="square" rtlCol="0">
            <a:spAutoFit/>
          </a:bodyPr>
          <a:lstStyle/>
          <a:p>
            <a:r>
              <a:rPr lang="en-US" sz="900" b="1" dirty="0">
                <a:solidFill>
                  <a:srgbClr val="00B050"/>
                </a:solidFill>
              </a:rPr>
              <a:t>RTL Output Signal</a:t>
            </a:r>
          </a:p>
        </p:txBody>
      </p:sp>
      <p:sp>
        <p:nvSpPr>
          <p:cNvPr id="20" name="TextBox 19">
            <a:extLst>
              <a:ext uri="{FF2B5EF4-FFF2-40B4-BE49-F238E27FC236}">
                <a16:creationId xmlns:a16="http://schemas.microsoft.com/office/drawing/2014/main" id="{0834FC65-16B1-5B8A-4158-79C9D27E06AE}"/>
              </a:ext>
            </a:extLst>
          </p:cNvPr>
          <p:cNvSpPr txBox="1"/>
          <p:nvPr/>
        </p:nvSpPr>
        <p:spPr>
          <a:xfrm>
            <a:off x="5437980" y="4998861"/>
            <a:ext cx="1561399" cy="230832"/>
          </a:xfrm>
          <a:prstGeom prst="rect">
            <a:avLst/>
          </a:prstGeom>
          <a:noFill/>
        </p:spPr>
        <p:txBody>
          <a:bodyPr wrap="square" rtlCol="0">
            <a:spAutoFit/>
          </a:bodyPr>
          <a:lstStyle/>
          <a:p>
            <a:r>
              <a:rPr lang="en-US" sz="900" b="1" dirty="0">
                <a:solidFill>
                  <a:schemeClr val="accent2">
                    <a:lumMod val="75000"/>
                  </a:schemeClr>
                </a:solidFill>
              </a:rPr>
              <a:t>Scaled DPI Output Signal</a:t>
            </a:r>
          </a:p>
        </p:txBody>
      </p:sp>
    </p:spTree>
    <p:extLst>
      <p:ext uri="{BB962C8B-B14F-4D97-AF65-F5344CB8AC3E}">
        <p14:creationId xmlns:p14="http://schemas.microsoft.com/office/powerpoint/2010/main" val="85500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61CA-A209-807F-0D75-02B38569300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1BF9F3F-2BB5-A17A-1499-551A9C64A914}"/>
              </a:ext>
            </a:extLst>
          </p:cNvPr>
          <p:cNvSpPr>
            <a:spLocks noGrp="1"/>
          </p:cNvSpPr>
          <p:nvPr>
            <p:ph idx="1"/>
          </p:nvPr>
        </p:nvSpPr>
        <p:spPr/>
        <p:txBody>
          <a:bodyPr/>
          <a:lstStyle/>
          <a:p>
            <a:r>
              <a:rPr lang="en-US" dirty="0"/>
              <a:t>Adding SVA can address black box limitation in DPI debuggability</a:t>
            </a:r>
          </a:p>
          <a:p>
            <a:pPr lvl="1"/>
            <a:r>
              <a:rPr lang="en-US" dirty="0"/>
              <a:t>A</a:t>
            </a:r>
            <a:r>
              <a:rPr lang="en-US" sz="2400" dirty="0"/>
              <a:t>ccess </a:t>
            </a:r>
            <a:r>
              <a:rPr lang="en-US" dirty="0"/>
              <a:t>i</a:t>
            </a:r>
            <a:r>
              <a:rPr lang="en-US" sz="2400" dirty="0"/>
              <a:t>ntermediate results</a:t>
            </a:r>
          </a:p>
          <a:p>
            <a:pPr lvl="1"/>
            <a:r>
              <a:rPr lang="en-US" dirty="0"/>
              <a:t>P</a:t>
            </a:r>
            <a:r>
              <a:rPr lang="en-US" sz="2400" dirty="0"/>
              <a:t>inpoint causes of RTL-DPI mismatches easily</a:t>
            </a:r>
          </a:p>
          <a:p>
            <a:r>
              <a:rPr lang="en-US" dirty="0"/>
              <a:t>Generative AI can assist in DSP datapath design and verification</a:t>
            </a:r>
          </a:p>
          <a:p>
            <a:pPr lvl="1"/>
            <a:r>
              <a:rPr lang="en-US" dirty="0"/>
              <a:t>Generate MATLAB algorithm code in good quality</a:t>
            </a:r>
          </a:p>
          <a:p>
            <a:pPr lvl="1"/>
            <a:r>
              <a:rPr lang="en-US" altLang="zh-TW" dirty="0"/>
              <a:t>Efficient simple</a:t>
            </a:r>
            <a:r>
              <a:rPr lang="en-US" dirty="0"/>
              <a:t> stimulus generation</a:t>
            </a:r>
          </a:p>
          <a:p>
            <a:pPr lvl="1"/>
            <a:r>
              <a:rPr lang="en-US" dirty="0"/>
              <a:t>Ability to read the specification and provide a solid framework for basic RTL and SVA development</a:t>
            </a:r>
          </a:p>
          <a:p>
            <a:pPr lvl="2"/>
            <a:r>
              <a:rPr lang="en-US" dirty="0"/>
              <a:t>For complex assertions, careful reviews and modifications are still required</a:t>
            </a:r>
          </a:p>
          <a:p>
            <a:pPr lvl="1"/>
            <a:r>
              <a:rPr lang="en-US" dirty="0"/>
              <a:t>Detailed and well-crafted prompts achieve optimal results</a:t>
            </a:r>
          </a:p>
          <a:p>
            <a:pPr marL="457200" lvl="1" indent="0">
              <a:buNone/>
            </a:pPr>
            <a:endParaRPr lang="en-US" dirty="0"/>
          </a:p>
          <a:p>
            <a:endParaRPr lang="en-US" dirty="0"/>
          </a:p>
        </p:txBody>
      </p:sp>
    </p:spTree>
    <p:extLst>
      <p:ext uri="{BB962C8B-B14F-4D97-AF65-F5344CB8AC3E}">
        <p14:creationId xmlns:p14="http://schemas.microsoft.com/office/powerpoint/2010/main" val="98120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E353-0BBE-4076-897D-58D4D1B420EC}"/>
              </a:ext>
            </a:extLst>
          </p:cNvPr>
          <p:cNvSpPr>
            <a:spLocks noGrp="1"/>
          </p:cNvSpPr>
          <p:nvPr>
            <p:ph type="title"/>
          </p:nvPr>
        </p:nvSpPr>
        <p:spPr/>
        <p:txBody>
          <a:bodyPr/>
          <a:lstStyle/>
          <a:p>
            <a:r>
              <a:rPr lang="en-US" dirty="0"/>
              <a:t>Questions?</a:t>
            </a:r>
          </a:p>
        </p:txBody>
      </p:sp>
      <p:sp>
        <p:nvSpPr>
          <p:cNvPr id="5" name="Content Placeholder 4">
            <a:extLst>
              <a:ext uri="{FF2B5EF4-FFF2-40B4-BE49-F238E27FC236}">
                <a16:creationId xmlns:a16="http://schemas.microsoft.com/office/drawing/2014/main" id="{99F133FE-9FCC-F8F3-9FAC-561A8DBC61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9388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111B-0EF4-FCB0-4217-81BB58913F6F}"/>
              </a:ext>
            </a:extLst>
          </p:cNvPr>
          <p:cNvSpPr>
            <a:spLocks noGrp="1"/>
          </p:cNvSpPr>
          <p:nvPr>
            <p:ph type="title"/>
          </p:nvPr>
        </p:nvSpPr>
        <p:spPr/>
        <p:txBody>
          <a:bodyPr/>
          <a:lstStyle/>
          <a:p>
            <a:r>
              <a:rPr lang="en-US" dirty="0"/>
              <a:t>Challenges in DSP Verification Techniques</a:t>
            </a:r>
          </a:p>
        </p:txBody>
      </p:sp>
      <p:sp>
        <p:nvSpPr>
          <p:cNvPr id="3" name="Content Placeholder 2">
            <a:extLst>
              <a:ext uri="{FF2B5EF4-FFF2-40B4-BE49-F238E27FC236}">
                <a16:creationId xmlns:a16="http://schemas.microsoft.com/office/drawing/2014/main" id="{1C6605E6-3998-D4DF-3AF2-0E6E1B1C7311}"/>
              </a:ext>
            </a:extLst>
          </p:cNvPr>
          <p:cNvSpPr>
            <a:spLocks noGrp="1"/>
          </p:cNvSpPr>
          <p:nvPr>
            <p:ph idx="1"/>
          </p:nvPr>
        </p:nvSpPr>
        <p:spPr>
          <a:xfrm>
            <a:off x="838199" y="1825625"/>
            <a:ext cx="10686861" cy="4351338"/>
          </a:xfrm>
        </p:spPr>
        <p:txBody>
          <a:bodyPr/>
          <a:lstStyle/>
          <a:p>
            <a:r>
              <a:rPr lang="en-US" altLang="en-US" sz="2600" b="0" dirty="0"/>
              <a:t>Digital Signal Processing (DSP) algorithms typically developed in MATLAB</a:t>
            </a:r>
          </a:p>
          <a:p>
            <a:r>
              <a:rPr lang="en-US" sz="2600" dirty="0"/>
              <a:t>RTL and verification implemented in </a:t>
            </a:r>
            <a:r>
              <a:rPr lang="en-US" sz="2600" dirty="0" err="1"/>
              <a:t>SystemVerilog</a:t>
            </a:r>
            <a:endParaRPr lang="en-US" sz="2600" dirty="0"/>
          </a:p>
          <a:p>
            <a:r>
              <a:rPr lang="en-US" sz="2600" dirty="0"/>
              <a:t>Verification gap exists due to different languages used</a:t>
            </a:r>
          </a:p>
          <a:p>
            <a:r>
              <a:rPr lang="en-US" sz="2600" dirty="0"/>
              <a:t>Conventional verification techniques</a:t>
            </a:r>
          </a:p>
          <a:p>
            <a:pPr lvl="1"/>
            <a:r>
              <a:rPr lang="en-US" sz="2200" dirty="0"/>
              <a:t>Golden test vectors comparison</a:t>
            </a:r>
          </a:p>
          <a:p>
            <a:pPr lvl="2"/>
            <a:r>
              <a:rPr lang="en-US" sz="1800" dirty="0"/>
              <a:t>Limited scalability and design state spaces coverage</a:t>
            </a:r>
          </a:p>
          <a:p>
            <a:pPr lvl="1"/>
            <a:r>
              <a:rPr lang="en-US" sz="2200" dirty="0"/>
              <a:t>Checkers manually created by verification engineer</a:t>
            </a:r>
          </a:p>
          <a:p>
            <a:pPr lvl="2"/>
            <a:r>
              <a:rPr lang="en-US" sz="1800" dirty="0"/>
              <a:t>Iterative revisions</a:t>
            </a:r>
          </a:p>
        </p:txBody>
      </p:sp>
    </p:spTree>
    <p:extLst>
      <p:ext uri="{BB962C8B-B14F-4D97-AF65-F5344CB8AC3E}">
        <p14:creationId xmlns:p14="http://schemas.microsoft.com/office/powerpoint/2010/main" val="169660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1DD8-AAA0-3035-7951-459DC939CF06}"/>
              </a:ext>
            </a:extLst>
          </p:cNvPr>
          <p:cNvSpPr>
            <a:spLocks noGrp="1"/>
          </p:cNvSpPr>
          <p:nvPr>
            <p:ph type="title"/>
          </p:nvPr>
        </p:nvSpPr>
        <p:spPr/>
        <p:txBody>
          <a:bodyPr/>
          <a:lstStyle/>
          <a:p>
            <a:r>
              <a:rPr lang="en-US" dirty="0"/>
              <a:t>DPIGEN Based Verification</a:t>
            </a:r>
          </a:p>
        </p:txBody>
      </p:sp>
      <p:sp>
        <p:nvSpPr>
          <p:cNvPr id="3" name="Content Placeholder 2">
            <a:extLst>
              <a:ext uri="{FF2B5EF4-FFF2-40B4-BE49-F238E27FC236}">
                <a16:creationId xmlns:a16="http://schemas.microsoft.com/office/drawing/2014/main" id="{DF2FDB79-4BF6-D512-7E89-B66BC8A5616C}"/>
              </a:ext>
            </a:extLst>
          </p:cNvPr>
          <p:cNvSpPr>
            <a:spLocks noGrp="1"/>
          </p:cNvSpPr>
          <p:nvPr>
            <p:ph idx="1"/>
          </p:nvPr>
        </p:nvSpPr>
        <p:spPr/>
        <p:txBody>
          <a:bodyPr/>
          <a:lstStyle/>
          <a:p>
            <a:r>
              <a:rPr lang="en-US" altLang="zh-TW" sz="2600" dirty="0"/>
              <a:t>Directly reuse MATLAB algorithm as golden reference model</a:t>
            </a:r>
            <a:endParaRPr lang="en-US" sz="2600" dirty="0"/>
          </a:p>
          <a:p>
            <a:r>
              <a:rPr lang="en-US" sz="2600" dirty="0" err="1"/>
              <a:t>Mathwork</a:t>
            </a:r>
            <a:r>
              <a:rPr lang="en-US" sz="2600" dirty="0"/>
              <a:t> dpigen() automatically generates </a:t>
            </a:r>
            <a:r>
              <a:rPr lang="en-US" sz="2600" dirty="0" err="1"/>
              <a:t>System</a:t>
            </a:r>
            <a:r>
              <a:rPr lang="en-US" altLang="zh-TW" sz="2600" dirty="0" err="1"/>
              <a:t>Verilog</a:t>
            </a:r>
            <a:r>
              <a:rPr lang="en-US" altLang="zh-TW" sz="2600" dirty="0"/>
              <a:t> DPI-C verification components from MATLAB function</a:t>
            </a:r>
          </a:p>
          <a:p>
            <a:r>
              <a:rPr lang="en-US" sz="2600" dirty="0"/>
              <a:t>Enable constraint randomized stimulus for bug hunting</a:t>
            </a:r>
          </a:p>
          <a:p>
            <a:r>
              <a:rPr lang="en-US" sz="2600" dirty="0"/>
              <a:t>In practice, debugging is difficult in DPI-based datapath verification</a:t>
            </a:r>
          </a:p>
          <a:p>
            <a:pPr lvl="1"/>
            <a:r>
              <a:rPr lang="en-US" sz="2200" dirty="0"/>
              <a:t>Intermediate results or internal variables are not accessible </a:t>
            </a:r>
          </a:p>
          <a:p>
            <a:r>
              <a:rPr lang="en-US" sz="2600" dirty="0"/>
              <a:t>Proposed Solution</a:t>
            </a:r>
          </a:p>
          <a:p>
            <a:pPr lvl="1"/>
            <a:r>
              <a:rPr lang="en-US" sz="2200" dirty="0" err="1"/>
              <a:t>SystemVerilog</a:t>
            </a:r>
            <a:r>
              <a:rPr lang="en-US" sz="2200" dirty="0"/>
              <a:t> assertions can improve debuggability</a:t>
            </a:r>
          </a:p>
          <a:p>
            <a:pPr lvl="1"/>
            <a:r>
              <a:rPr lang="en-US" sz="2200" dirty="0"/>
              <a:t>Generative AI can write such SVA based on the specification</a:t>
            </a:r>
          </a:p>
        </p:txBody>
      </p:sp>
    </p:spTree>
    <p:extLst>
      <p:ext uri="{BB962C8B-B14F-4D97-AF65-F5344CB8AC3E}">
        <p14:creationId xmlns:p14="http://schemas.microsoft.com/office/powerpoint/2010/main" val="411640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7D67-8E72-68AF-782A-95378026BD57}"/>
              </a:ext>
            </a:extLst>
          </p:cNvPr>
          <p:cNvSpPr>
            <a:spLocks noGrp="1"/>
          </p:cNvSpPr>
          <p:nvPr>
            <p:ph type="title"/>
          </p:nvPr>
        </p:nvSpPr>
        <p:spPr/>
        <p:txBody>
          <a:bodyPr/>
          <a:lstStyle/>
          <a:p>
            <a:r>
              <a:rPr lang="en-US" dirty="0"/>
              <a:t>Least Mean Squares (LMS) Adaptive Filter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4BB5B-7705-6542-49A3-0D362B310F6D}"/>
                  </a:ext>
                </a:extLst>
              </p:cNvPr>
              <p:cNvSpPr>
                <a:spLocks noGrp="1"/>
              </p:cNvSpPr>
              <p:nvPr>
                <p:ph idx="1"/>
              </p:nvPr>
            </p:nvSpPr>
            <p:spPr/>
            <p:txBody>
              <a:bodyPr/>
              <a:lstStyle/>
              <a:p>
                <a:r>
                  <a:rPr lang="en-US" dirty="0"/>
                  <a:t>A filter which adjusts its filter coefficients to minimize the mean square error between output signal (Y) and desired signal (D)</a:t>
                </a:r>
              </a:p>
              <a:p>
                <a:pPr lvl="1"/>
                <a14:m>
                  <m:oMath xmlns:m="http://schemas.openxmlformats.org/officeDocument/2006/math">
                    <m:r>
                      <a:rPr lang="pt-BR" i="1" smtClean="0">
                        <a:latin typeface="Cambria Math" panose="02040503050406030204" pitchFamily="18" charset="0"/>
                      </a:rPr>
                      <m:t>𝑀𝑆𝐸</m:t>
                    </m:r>
                    <m:r>
                      <a:rPr lang="pt-BR" i="1" smtClean="0">
                        <a:latin typeface="Cambria Math" panose="02040503050406030204" pitchFamily="18" charset="0"/>
                      </a:rPr>
                      <m:t>=</m:t>
                    </m:r>
                    <m:f>
                      <m:fPr>
                        <m:ctrlPr>
                          <a:rPr lang="pt-BR" i="1" smtClean="0">
                            <a:solidFill>
                              <a:srgbClr val="836967"/>
                            </a:solidFill>
                            <a:latin typeface="Cambria Math" panose="02040503050406030204" pitchFamily="18" charset="0"/>
                          </a:rPr>
                        </m:ctrlPr>
                      </m:fPr>
                      <m:num>
                        <m:r>
                          <a:rPr lang="pt-BR" i="1" smtClean="0">
                            <a:latin typeface="Cambria Math" panose="02040503050406030204" pitchFamily="18" charset="0"/>
                          </a:rPr>
                          <m:t>1</m:t>
                        </m:r>
                      </m:num>
                      <m:den>
                        <m:r>
                          <a:rPr lang="pt-BR" i="1" smtClean="0">
                            <a:latin typeface="Cambria Math" panose="02040503050406030204" pitchFamily="18" charset="0"/>
                          </a:rPr>
                          <m:t>𝑛</m:t>
                        </m:r>
                      </m:den>
                    </m:f>
                    <m:nary>
                      <m:naryPr>
                        <m:chr m:val="∑"/>
                        <m:ctrlPr>
                          <a:rPr lang="pt-BR" i="1" smtClean="0">
                            <a:latin typeface="Cambria Math" panose="02040503050406030204" pitchFamily="18" charset="0"/>
                          </a:rPr>
                        </m:ctrlPr>
                      </m:naryPr>
                      <m:sub>
                        <m:r>
                          <a:rPr lang="en-US" b="0" i="1" smtClean="0">
                            <a:latin typeface="Cambria Math" panose="02040503050406030204" pitchFamily="18" charset="0"/>
                          </a:rPr>
                          <m:t>𝑘</m:t>
                        </m:r>
                        <m:r>
                          <a:rPr lang="pt-BR" i="1" smtClean="0">
                            <a:latin typeface="Cambria Math" panose="02040503050406030204" pitchFamily="18" charset="0"/>
                          </a:rPr>
                          <m:t>=0</m:t>
                        </m:r>
                      </m:sub>
                      <m:sup>
                        <m:r>
                          <a:rPr lang="pt-BR" i="1" smtClean="0">
                            <a:latin typeface="Cambria Math" panose="02040503050406030204" pitchFamily="18" charset="0"/>
                          </a:rPr>
                          <m:t>𝑛</m:t>
                        </m:r>
                      </m:sup>
                      <m:e>
                        <m:sSup>
                          <m:sSupPr>
                            <m:ctrlPr>
                              <a:rPr lang="pt-BR" i="1" smtClean="0">
                                <a:solidFill>
                                  <a:srgbClr val="836967"/>
                                </a:solidFill>
                                <a:latin typeface="Cambria Math" panose="02040503050406030204" pitchFamily="18" charset="0"/>
                              </a:rPr>
                            </m:ctrlPr>
                          </m:sSupPr>
                          <m:e>
                            <m:d>
                              <m:dPr>
                                <m:ctrlPr>
                                  <a:rPr lang="pt-BR" i="1" smtClean="0">
                                    <a:solidFill>
                                      <a:schemeClr val="tx1"/>
                                    </a:solidFill>
                                    <a:latin typeface="Cambria Math" panose="02040503050406030204" pitchFamily="18" charset="0"/>
                                  </a:rPr>
                                </m:ctrlPr>
                              </m:dPr>
                              <m:e>
                                <m:sSub>
                                  <m:sSubPr>
                                    <m:ctrlPr>
                                      <a:rPr lang="pt-BR" i="1" smtClean="0">
                                        <a:solidFill>
                                          <a:schemeClr val="tx1"/>
                                        </a:solidFill>
                                        <a:latin typeface="Cambria Math" panose="02040503050406030204" pitchFamily="18" charset="0"/>
                                      </a:rPr>
                                    </m:ctrlPr>
                                  </m:sSubPr>
                                  <m:e>
                                    <m:r>
                                      <a:rPr lang="pt-BR" i="1" smtClean="0">
                                        <a:solidFill>
                                          <a:schemeClr val="tx1"/>
                                        </a:solidFill>
                                        <a:latin typeface="Cambria Math" panose="02040503050406030204" pitchFamily="18" charset="0"/>
                                      </a:rPr>
                                      <m:t>𝑌</m:t>
                                    </m:r>
                                  </m:e>
                                  <m:sub>
                                    <m:r>
                                      <a:rPr lang="pt-BR" i="1" smtClean="0">
                                        <a:solidFill>
                                          <a:schemeClr val="tx1"/>
                                        </a:solidFill>
                                        <a:latin typeface="Cambria Math" panose="02040503050406030204" pitchFamily="18" charset="0"/>
                                      </a:rPr>
                                      <m:t>𝑘</m:t>
                                    </m:r>
                                  </m:sub>
                                </m:sSub>
                                <m:r>
                                  <a:rPr lang="pt-BR" i="1" smtClean="0">
                                    <a:solidFill>
                                      <a:schemeClr val="tx1"/>
                                    </a:solidFill>
                                    <a:latin typeface="Cambria Math" panose="02040503050406030204" pitchFamily="18" charset="0"/>
                                  </a:rPr>
                                  <m:t>−</m:t>
                                </m:r>
                                <m:sSub>
                                  <m:sSubPr>
                                    <m:ctrlPr>
                                      <a:rPr lang="pt-BR" i="1" smtClean="0">
                                        <a:solidFill>
                                          <a:schemeClr val="tx1"/>
                                        </a:solidFill>
                                        <a:latin typeface="Cambria Math" panose="02040503050406030204" pitchFamily="18" charset="0"/>
                                      </a:rPr>
                                    </m:ctrlPr>
                                  </m:sSubPr>
                                  <m:e>
                                    <m:r>
                                      <a:rPr lang="pt-BR" i="1" smtClean="0">
                                        <a:solidFill>
                                          <a:schemeClr val="tx1"/>
                                        </a:solidFill>
                                        <a:latin typeface="Cambria Math" panose="02040503050406030204" pitchFamily="18" charset="0"/>
                                      </a:rPr>
                                      <m:t>𝐷</m:t>
                                    </m:r>
                                  </m:e>
                                  <m:sub>
                                    <m:r>
                                      <a:rPr lang="pt-BR" i="1" smtClean="0">
                                        <a:solidFill>
                                          <a:schemeClr val="tx1"/>
                                        </a:solidFill>
                                        <a:latin typeface="Cambria Math" panose="02040503050406030204" pitchFamily="18" charset="0"/>
                                      </a:rPr>
                                      <m:t>𝑘</m:t>
                                    </m:r>
                                  </m:sub>
                                </m:sSub>
                              </m:e>
                            </m:d>
                          </m:e>
                          <m:sup>
                            <m:r>
                              <a:rPr lang="pt-BR" i="1" smtClean="0">
                                <a:latin typeface="Cambria Math" panose="02040503050406030204" pitchFamily="18" charset="0"/>
                              </a:rPr>
                              <m:t>2</m:t>
                            </m:r>
                          </m:sup>
                        </m:sSup>
                      </m:e>
                    </m:nary>
                  </m:oMath>
                </a14:m>
                <a:endParaRPr lang="en-US" dirty="0"/>
              </a:p>
              <a:p>
                <a:r>
                  <a:rPr lang="en-US" dirty="0"/>
                  <a:t>Application in unknown system identification, noise cancellation, channel equalization</a:t>
                </a:r>
              </a:p>
            </p:txBody>
          </p:sp>
        </mc:Choice>
        <mc:Fallback xmlns="">
          <p:sp>
            <p:nvSpPr>
              <p:cNvPr id="3" name="Content Placeholder 2">
                <a:extLst>
                  <a:ext uri="{FF2B5EF4-FFF2-40B4-BE49-F238E27FC236}">
                    <a16:creationId xmlns:a16="http://schemas.microsoft.com/office/drawing/2014/main" id="{76B4BB5B-7705-6542-49A3-0D362B310F6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1030" name="Picture 6" descr="Block diagram of the general adaptive filter algorithm. Input signal x(k) feeds into an FIR adaptive filter. The output of the adaptive filter y(k) is compared with the desired signal d(k). The difference between the two signals, the error signal e(k) feeds into the adapting algorithm block. The adaptive algorithm tunes the coefficients of the FIR adaptive filter such that the output signal moves closer to the desired signal.">
            <a:extLst>
              <a:ext uri="{FF2B5EF4-FFF2-40B4-BE49-F238E27FC236}">
                <a16:creationId xmlns:a16="http://schemas.microsoft.com/office/drawing/2014/main" id="{693762EC-602A-0064-8B77-DE6A25BD5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834" y="3659599"/>
            <a:ext cx="4055952" cy="205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34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F91A-1432-A063-D79E-23B2A839824A}"/>
              </a:ext>
            </a:extLst>
          </p:cNvPr>
          <p:cNvSpPr>
            <a:spLocks noGrp="1"/>
          </p:cNvSpPr>
          <p:nvPr>
            <p:ph type="title"/>
          </p:nvPr>
        </p:nvSpPr>
        <p:spPr/>
        <p:txBody>
          <a:bodyPr/>
          <a:lstStyle/>
          <a:p>
            <a:r>
              <a:rPr lang="en-US" dirty="0"/>
              <a:t>MATLAB Function Generation</a:t>
            </a:r>
          </a:p>
        </p:txBody>
      </p:sp>
      <p:sp>
        <p:nvSpPr>
          <p:cNvPr id="3" name="Content Placeholder 2">
            <a:extLst>
              <a:ext uri="{FF2B5EF4-FFF2-40B4-BE49-F238E27FC236}">
                <a16:creationId xmlns:a16="http://schemas.microsoft.com/office/drawing/2014/main" id="{7D338679-4218-9F50-8831-91D9858C5EFB}"/>
              </a:ext>
            </a:extLst>
          </p:cNvPr>
          <p:cNvSpPr>
            <a:spLocks noGrp="1"/>
          </p:cNvSpPr>
          <p:nvPr>
            <p:ph idx="1"/>
          </p:nvPr>
        </p:nvSpPr>
        <p:spPr>
          <a:xfrm>
            <a:off x="838200" y="1482725"/>
            <a:ext cx="10515600" cy="4351338"/>
          </a:xfrm>
        </p:spPr>
        <p:txBody>
          <a:bodyPr>
            <a:normAutofit/>
          </a:bodyPr>
          <a:lstStyle/>
          <a:p>
            <a:pPr algn="just"/>
            <a:r>
              <a:rPr lang="en-US" sz="1400" dirty="0">
                <a:effectLst/>
                <a:latin typeface="Times New Roman" panose="02020603050405020304" pitchFamily="18" charset="0"/>
                <a:ea typeface="PMingLiU" panose="02020500000000000000" pitchFamily="18" charset="-120"/>
              </a:rPr>
              <a:t>Please give me one Least Mean Square adaptive filter MATLAB function named “</a:t>
            </a:r>
            <a:r>
              <a:rPr lang="en-US" sz="1400" dirty="0" err="1">
                <a:effectLst/>
                <a:latin typeface="Times New Roman" panose="02020603050405020304" pitchFamily="18" charset="0"/>
                <a:ea typeface="PMingLiU" panose="02020500000000000000" pitchFamily="18" charset="-120"/>
              </a:rPr>
              <a:t>lms_filter_one_cycle</a:t>
            </a:r>
            <a:r>
              <a:rPr lang="en-US" sz="1400" dirty="0">
                <a:effectLst/>
                <a:latin typeface="Times New Roman" panose="02020603050405020304" pitchFamily="18" charset="0"/>
                <a:ea typeface="PMingLiU" panose="02020500000000000000" pitchFamily="18" charset="-120"/>
              </a:rPr>
              <a:t>” which calculates only one clock cycle. The datapath signals should be quantized by M bits using built-in function floor as truncation. </a:t>
            </a:r>
            <a:endParaRPr lang="en-US" sz="1400" dirty="0"/>
          </a:p>
        </p:txBody>
      </p:sp>
      <p:pic>
        <p:nvPicPr>
          <p:cNvPr id="3074" name="Picture 1">
            <a:extLst>
              <a:ext uri="{FF2B5EF4-FFF2-40B4-BE49-F238E27FC236}">
                <a16:creationId xmlns:a16="http://schemas.microsoft.com/office/drawing/2014/main" id="{B84923DF-C187-CA7B-D46A-4D1B032CC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30329" b="43148"/>
          <a:stretch/>
        </p:blipFill>
        <p:spPr bwMode="auto">
          <a:xfrm>
            <a:off x="1022674" y="2049282"/>
            <a:ext cx="4905244" cy="357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0509C0CF-7E05-567C-7F8E-4E9395382F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5" t="56760" r="46422" b="633"/>
          <a:stretch/>
        </p:blipFill>
        <p:spPr bwMode="auto">
          <a:xfrm>
            <a:off x="5927918" y="2631928"/>
            <a:ext cx="3877120" cy="299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95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2DC6-AB5E-F007-0D55-3500F05D8F36}"/>
              </a:ext>
            </a:extLst>
          </p:cNvPr>
          <p:cNvSpPr>
            <a:spLocks noGrp="1"/>
          </p:cNvSpPr>
          <p:nvPr>
            <p:ph type="title"/>
          </p:nvPr>
        </p:nvSpPr>
        <p:spPr/>
        <p:txBody>
          <a:bodyPr>
            <a:normAutofit/>
          </a:bodyPr>
          <a:lstStyle/>
          <a:p>
            <a:r>
              <a:rPr lang="en-US" dirty="0"/>
              <a:t>MATLAB Testbench Generation</a:t>
            </a:r>
          </a:p>
        </p:txBody>
      </p:sp>
      <p:pic>
        <p:nvPicPr>
          <p:cNvPr id="2051" name="Picture 1">
            <a:extLst>
              <a:ext uri="{FF2B5EF4-FFF2-40B4-BE49-F238E27FC236}">
                <a16:creationId xmlns:a16="http://schemas.microsoft.com/office/drawing/2014/main" id="{8E884625-5953-1557-AF74-4E354133F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392" y="2203618"/>
            <a:ext cx="5274923" cy="35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a:extLst>
              <a:ext uri="{FF2B5EF4-FFF2-40B4-BE49-F238E27FC236}">
                <a16:creationId xmlns:a16="http://schemas.microsoft.com/office/drawing/2014/main" id="{33970C4F-57DA-2681-AE5B-F809D1C91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506" y="2206213"/>
            <a:ext cx="4355553" cy="350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C1113582-BF3C-0F13-4568-6B40C5DBF264}"/>
              </a:ext>
            </a:extLst>
          </p:cNvPr>
          <p:cNvSpPr txBox="1">
            <a:spLocks/>
          </p:cNvSpPr>
          <p:nvPr/>
        </p:nvSpPr>
        <p:spPr>
          <a:xfrm>
            <a:off x="838200" y="14827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effectLst/>
                <a:latin typeface="Times New Roman" panose="02020603050405020304" pitchFamily="18" charset="0"/>
                <a:ea typeface="PMingLiU" panose="02020500000000000000" pitchFamily="18" charset="-120"/>
              </a:rPr>
              <a:t>Please give me a MATLAB testbench to demonstrate the generated function "</a:t>
            </a:r>
            <a:r>
              <a:rPr lang="en-US" sz="1400" dirty="0" err="1">
                <a:effectLst/>
                <a:latin typeface="Times New Roman" panose="02020603050405020304" pitchFamily="18" charset="0"/>
                <a:ea typeface="PMingLiU" panose="02020500000000000000" pitchFamily="18" charset="-120"/>
              </a:rPr>
              <a:t>lms_filter_one_cycle</a:t>
            </a:r>
            <a:r>
              <a:rPr lang="en-US" sz="1400" dirty="0">
                <a:effectLst/>
                <a:latin typeface="Times New Roman" panose="02020603050405020304" pitchFamily="18" charset="0"/>
                <a:ea typeface="PMingLiU" panose="02020500000000000000" pitchFamily="18" charset="-120"/>
              </a:rPr>
              <a:t>" in noise cancelling application. The desired signal is a sine wave with amplitude of 3 and input signal is the addition of the desired signal and a noise with amplitude of 1. Also plot the mean squared error over time</a:t>
            </a:r>
            <a:endParaRPr lang="en-US" sz="2000" dirty="0"/>
          </a:p>
        </p:txBody>
      </p:sp>
    </p:spTree>
    <p:extLst>
      <p:ext uri="{BB962C8B-B14F-4D97-AF65-F5344CB8AC3E}">
        <p14:creationId xmlns:p14="http://schemas.microsoft.com/office/powerpoint/2010/main" val="84080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9ABE-F059-29EE-BB4C-340CF533D525}"/>
              </a:ext>
            </a:extLst>
          </p:cNvPr>
          <p:cNvSpPr>
            <a:spLocks noGrp="1"/>
          </p:cNvSpPr>
          <p:nvPr>
            <p:ph type="title"/>
          </p:nvPr>
        </p:nvSpPr>
        <p:spPr/>
        <p:txBody>
          <a:bodyPr/>
          <a:lstStyle/>
          <a:p>
            <a:r>
              <a:rPr lang="en-US" dirty="0"/>
              <a:t>Validation of Generated LMS Algorithm</a:t>
            </a:r>
          </a:p>
        </p:txBody>
      </p:sp>
      <p:sp>
        <p:nvSpPr>
          <p:cNvPr id="3" name="Content Placeholder 2">
            <a:extLst>
              <a:ext uri="{FF2B5EF4-FFF2-40B4-BE49-F238E27FC236}">
                <a16:creationId xmlns:a16="http://schemas.microsoft.com/office/drawing/2014/main" id="{F66721F5-D04D-CD09-6019-4431AF9632E1}"/>
              </a:ext>
            </a:extLst>
          </p:cNvPr>
          <p:cNvSpPr>
            <a:spLocks noGrp="1"/>
          </p:cNvSpPr>
          <p:nvPr>
            <p:ph idx="1"/>
          </p:nvPr>
        </p:nvSpPr>
        <p:spPr/>
        <p:txBody>
          <a:bodyPr>
            <a:normAutofit/>
          </a:bodyPr>
          <a:lstStyle/>
          <a:p>
            <a:r>
              <a:rPr lang="en-US" sz="2600" dirty="0">
                <a:effectLst/>
                <a:latin typeface="Times New Roman" panose="02020603050405020304" pitchFamily="18" charset="0"/>
                <a:ea typeface="PMingLiU" panose="02020500000000000000" pitchFamily="18" charset="-120"/>
              </a:rPr>
              <a:t>Mean Squared </a:t>
            </a:r>
            <a:r>
              <a:rPr lang="en-US" altLang="zh-TW" sz="2600" dirty="0">
                <a:effectLst/>
                <a:latin typeface="Times New Roman" panose="02020603050405020304" pitchFamily="18" charset="0"/>
                <a:ea typeface="PMingLiU" panose="02020500000000000000" pitchFamily="18" charset="-120"/>
              </a:rPr>
              <a:t>E</a:t>
            </a:r>
            <a:r>
              <a:rPr lang="en-US" sz="2600" dirty="0">
                <a:effectLst/>
                <a:latin typeface="Times New Roman" panose="02020603050405020304" pitchFamily="18" charset="0"/>
                <a:ea typeface="PMingLiU" panose="02020500000000000000" pitchFamily="18" charset="-120"/>
              </a:rPr>
              <a:t>rror (MSE</a:t>
            </a:r>
            <a:r>
              <a:rPr lang="en-US" altLang="zh-TW" sz="2600" dirty="0">
                <a:effectLst/>
                <a:latin typeface="Times New Roman" panose="02020603050405020304" pitchFamily="18" charset="0"/>
                <a:ea typeface="PMingLiU" panose="02020500000000000000" pitchFamily="18" charset="-120"/>
              </a:rPr>
              <a:t>)</a:t>
            </a:r>
            <a:r>
              <a:rPr lang="zh-TW" altLang="en-US" sz="2600" dirty="0">
                <a:effectLst/>
                <a:latin typeface="Times New Roman" panose="02020603050405020304" pitchFamily="18" charset="0"/>
                <a:ea typeface="PMingLiU" panose="02020500000000000000" pitchFamily="18" charset="-120"/>
              </a:rPr>
              <a:t> </a:t>
            </a:r>
            <a:r>
              <a:rPr lang="en-US" sz="2600" dirty="0">
                <a:effectLst/>
                <a:latin typeface="Times New Roman" panose="02020603050405020304" pitchFamily="18" charset="0"/>
                <a:ea typeface="PMingLiU" panose="02020500000000000000" pitchFamily="18" charset="-120"/>
              </a:rPr>
              <a:t>shows a consistent reduction over time</a:t>
            </a:r>
            <a:endParaRPr lang="en-US" sz="2600" dirty="0"/>
          </a:p>
        </p:txBody>
      </p:sp>
      <p:pic>
        <p:nvPicPr>
          <p:cNvPr id="5" name="Picture 1">
            <a:extLst>
              <a:ext uri="{FF2B5EF4-FFF2-40B4-BE49-F238E27FC236}">
                <a16:creationId xmlns:a16="http://schemas.microsoft.com/office/drawing/2014/main" id="{7E30CE47-29B6-AC1A-8EAD-21684FEAC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934" y="2354184"/>
            <a:ext cx="4184015" cy="34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22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8BB9-B904-1693-917A-F2E4716C45FA}"/>
              </a:ext>
            </a:extLst>
          </p:cNvPr>
          <p:cNvSpPr>
            <a:spLocks noGrp="1"/>
          </p:cNvSpPr>
          <p:nvPr>
            <p:ph type="title"/>
          </p:nvPr>
        </p:nvSpPr>
        <p:spPr/>
        <p:txBody>
          <a:bodyPr/>
          <a:lstStyle/>
          <a:p>
            <a:r>
              <a:rPr lang="en-US" dirty="0"/>
              <a:t>LMS Filter RTL Generation</a:t>
            </a:r>
          </a:p>
        </p:txBody>
      </p:sp>
      <p:pic>
        <p:nvPicPr>
          <p:cNvPr id="5122" name="Picture 14">
            <a:extLst>
              <a:ext uri="{FF2B5EF4-FFF2-40B4-BE49-F238E27FC236}">
                <a16:creationId xmlns:a16="http://schemas.microsoft.com/office/drawing/2014/main" id="{1C7946CA-36D7-CE47-9038-DD419B21B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859" r="6976"/>
          <a:stretch>
            <a:fillRect/>
          </a:stretch>
        </p:blipFill>
        <p:spPr bwMode="auto">
          <a:xfrm>
            <a:off x="1141114" y="2336603"/>
            <a:ext cx="4182701" cy="341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6">
            <a:extLst>
              <a:ext uri="{FF2B5EF4-FFF2-40B4-BE49-F238E27FC236}">
                <a16:creationId xmlns:a16="http://schemas.microsoft.com/office/drawing/2014/main" id="{988CAFD6-795D-44FB-7FF5-FF796FE5F8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00" b="2459"/>
          <a:stretch/>
        </p:blipFill>
        <p:spPr bwMode="auto">
          <a:xfrm>
            <a:off x="5323815" y="2772531"/>
            <a:ext cx="4743489" cy="29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AE842975-28DC-A13A-34A4-9F0EF59ECDE1}"/>
              </a:ext>
            </a:extLst>
          </p:cNvPr>
          <p:cNvSpPr txBox="1">
            <a:spLocks/>
          </p:cNvSpPr>
          <p:nvPr/>
        </p:nvSpPr>
        <p:spPr>
          <a:xfrm>
            <a:off x="838200" y="14827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effectLst/>
                <a:latin typeface="Times New Roman" panose="02020603050405020304" pitchFamily="18" charset="0"/>
                <a:ea typeface="PMingLiU" panose="02020500000000000000" pitchFamily="18" charset="-120"/>
              </a:rPr>
              <a:t>Please give me a synthesizable LMS Verilog module named “</a:t>
            </a:r>
            <a:r>
              <a:rPr lang="en-US" sz="1400" dirty="0" err="1">
                <a:effectLst/>
                <a:latin typeface="Times New Roman" panose="02020603050405020304" pitchFamily="18" charset="0"/>
                <a:ea typeface="PMingLiU" panose="02020500000000000000" pitchFamily="18" charset="-120"/>
              </a:rPr>
              <a:t>lms_filter</a:t>
            </a:r>
            <a:r>
              <a:rPr lang="en-US" sz="1400" dirty="0">
                <a:effectLst/>
                <a:latin typeface="Times New Roman" panose="02020603050405020304" pitchFamily="18" charset="0"/>
                <a:ea typeface="PMingLiU" panose="02020500000000000000" pitchFamily="18" charset="-120"/>
              </a:rPr>
              <a:t>” with K taps, where the data are N bits in width, and M out of N bits are for fractional bits. Inputs are x (input signal), d (desired signal), mu (learning rate), </a:t>
            </a:r>
            <a:r>
              <a:rPr lang="en-US" sz="1400" dirty="0" err="1">
                <a:effectLst/>
                <a:latin typeface="Times New Roman" panose="02020603050405020304" pitchFamily="18" charset="0"/>
                <a:ea typeface="PMingLiU" panose="02020500000000000000" pitchFamily="18" charset="-120"/>
              </a:rPr>
              <a:t>clk</a:t>
            </a:r>
            <a:r>
              <a:rPr lang="en-US" sz="1400" dirty="0">
                <a:effectLst/>
                <a:latin typeface="Times New Roman" panose="02020603050405020304" pitchFamily="18" charset="0"/>
                <a:ea typeface="PMingLiU" panose="02020500000000000000" pitchFamily="18" charset="-120"/>
              </a:rPr>
              <a:t> (clock), </a:t>
            </a:r>
            <a:r>
              <a:rPr lang="en-US" sz="1400" dirty="0" err="1">
                <a:effectLst/>
                <a:latin typeface="Times New Roman" panose="02020603050405020304" pitchFamily="18" charset="0"/>
                <a:ea typeface="PMingLiU" panose="02020500000000000000" pitchFamily="18" charset="-120"/>
              </a:rPr>
              <a:t>rst</a:t>
            </a:r>
            <a:r>
              <a:rPr lang="en-US" sz="1400" dirty="0">
                <a:effectLst/>
                <a:latin typeface="Times New Roman" panose="02020603050405020304" pitchFamily="18" charset="0"/>
                <a:ea typeface="PMingLiU" panose="02020500000000000000" pitchFamily="18" charset="-120"/>
              </a:rPr>
              <a:t> (reset) Outputs are y (output signal), e (error). Please pay attention to the bit width of the product in each multiplication. The weight vectors are sequential logics, and output signal y and error e are combinatorial logics</a:t>
            </a:r>
            <a:endParaRPr lang="en-US" sz="1400" dirty="0"/>
          </a:p>
        </p:txBody>
      </p:sp>
    </p:spTree>
    <p:extLst>
      <p:ext uri="{BB962C8B-B14F-4D97-AF65-F5344CB8AC3E}">
        <p14:creationId xmlns:p14="http://schemas.microsoft.com/office/powerpoint/2010/main" val="157983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4065</TotalTime>
  <Words>863</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CIDFont+F1</vt:lpstr>
      <vt:lpstr>Aptos</vt:lpstr>
      <vt:lpstr>Arial</vt:lpstr>
      <vt:lpstr>Calibri</vt:lpstr>
      <vt:lpstr>Calibri Light</vt:lpstr>
      <vt:lpstr>Cambria Math</vt:lpstr>
      <vt:lpstr>Times New Roman</vt:lpstr>
      <vt:lpstr>Office Theme</vt:lpstr>
      <vt:lpstr>A Case Study on LMS Filter Datapath Verification  Using Generative AI and MATLAB DPIGEN</vt:lpstr>
      <vt:lpstr>Agenda</vt:lpstr>
      <vt:lpstr>Challenges in DSP Verification Techniques</vt:lpstr>
      <vt:lpstr>DPIGEN Based Verification</vt:lpstr>
      <vt:lpstr>Least Mean Squares (LMS) Adaptive Filter</vt:lpstr>
      <vt:lpstr>MATLAB Function Generation</vt:lpstr>
      <vt:lpstr>MATLAB Testbench Generation</vt:lpstr>
      <vt:lpstr>Validation of Generated LMS Algorithm</vt:lpstr>
      <vt:lpstr>LMS Filter RTL Generation</vt:lpstr>
      <vt:lpstr>SVA Generation for Error Signal Calculation</vt:lpstr>
      <vt:lpstr>SVA Generation for Weight Update Logic</vt:lpstr>
      <vt:lpstr>SVA Coding Style Enhancement Prompt</vt:lpstr>
      <vt:lpstr>Question Copilot About Using for loop in SVA</vt:lpstr>
      <vt:lpstr>SVA Correction Prompt</vt:lpstr>
      <vt:lpstr>Revised SVA by Human</vt:lpstr>
      <vt:lpstr>Stimulus Generation</vt:lpstr>
      <vt:lpstr>DPI-C Cycle Accurate Predictor</vt:lpstr>
      <vt:lpstr>Identified Bugs in Generated RTL</vt:lpstr>
      <vt:lpstr>Cycle-Accurate Waveform (Noise Cancellation)</vt:lpstr>
      <vt:lpstr>Cycle-Accurate Waveform (Random)</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Kuan-Ting Chen</cp:lastModifiedBy>
  <cp:revision>339</cp:revision>
  <dcterms:created xsi:type="dcterms:W3CDTF">2021-01-27T14:15:57Z</dcterms:created>
  <dcterms:modified xsi:type="dcterms:W3CDTF">2025-01-31T04:34:56Z</dcterms:modified>
</cp:coreProperties>
</file>