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9144000" cy="129301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28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0" d="100"/>
          <a:sy n="90" d="100"/>
        </p:scale>
        <p:origin x="11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16122"/>
            <a:ext cx="7772400" cy="4501621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6791343"/>
            <a:ext cx="6858000" cy="312180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94BE-58F4-4D99-BDDF-E5193C34DCC0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BFAD3-E928-4319-807E-D56EC25F3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974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94BE-58F4-4D99-BDDF-E5193C34DCC0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BFAD3-E928-4319-807E-D56EC25F3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788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688413"/>
            <a:ext cx="1971675" cy="109577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688413"/>
            <a:ext cx="5800725" cy="109577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94BE-58F4-4D99-BDDF-E5193C34DCC0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BFAD3-E928-4319-807E-D56EC25F3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635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cellphone&#10;&#10;Description automatically generated">
            <a:extLst>
              <a:ext uri="{FF2B5EF4-FFF2-40B4-BE49-F238E27FC236}">
                <a16:creationId xmlns:a16="http://schemas.microsoft.com/office/drawing/2014/main" id="{E61C129C-DE11-32E4-F83D-963701630A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27"/>
            <a:ext cx="9144000" cy="1292753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98450" y="2165350"/>
            <a:ext cx="4064000" cy="2552700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DEDA129-5C22-C708-EE54-84340FF2D2AB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721225" y="2165350"/>
            <a:ext cx="4064000" cy="2552700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AA36CE6-7874-FF86-B108-6246B65640D1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292100" y="5410200"/>
            <a:ext cx="4064000" cy="2552700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D8934ED-3C82-6B07-6398-9EB4DAB0C3C7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4714875" y="5410200"/>
            <a:ext cx="4064000" cy="2552700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ED4116BD-2F73-945A-7359-5FB9D9DC54D2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298450" y="8697285"/>
            <a:ext cx="4064000" cy="2552700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5B8D3C9A-B814-3C00-D4EC-1B087A402426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4721225" y="8697285"/>
            <a:ext cx="4064000" cy="2552700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37C6A157-8648-6745-F67A-8CA3B5AEF560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292099" y="12033250"/>
            <a:ext cx="8493125" cy="609600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16C8AEE-4D82-7071-84F5-927EFCB2C60C}"/>
              </a:ext>
            </a:extLst>
          </p:cNvPr>
          <p:cNvSpPr/>
          <p:nvPr userDrawn="1"/>
        </p:nvSpPr>
        <p:spPr>
          <a:xfrm>
            <a:off x="2566485" y="287339"/>
            <a:ext cx="3866066" cy="12819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2DD5BCC-5F79-4B77-8CCC-3C8720F88CB4}"/>
              </a:ext>
            </a:extLst>
          </p:cNvPr>
          <p:cNvSpPr/>
          <p:nvPr userDrawn="1"/>
        </p:nvSpPr>
        <p:spPr>
          <a:xfrm>
            <a:off x="1023435" y="1880963"/>
            <a:ext cx="2799265" cy="2272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372105-C3A3-2BE2-6DF4-F370A3C9A38D}"/>
              </a:ext>
            </a:extLst>
          </p:cNvPr>
          <p:cNvSpPr/>
          <p:nvPr userDrawn="1"/>
        </p:nvSpPr>
        <p:spPr>
          <a:xfrm>
            <a:off x="5308600" y="1880962"/>
            <a:ext cx="2799265" cy="2272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6C7FA0D-C12B-AA30-DEF8-9411B8465B15}"/>
              </a:ext>
            </a:extLst>
          </p:cNvPr>
          <p:cNvSpPr/>
          <p:nvPr userDrawn="1"/>
        </p:nvSpPr>
        <p:spPr>
          <a:xfrm>
            <a:off x="999623" y="5182962"/>
            <a:ext cx="2799265" cy="2272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351B762-833A-160E-C43C-8B122C532362}"/>
              </a:ext>
            </a:extLst>
          </p:cNvPr>
          <p:cNvSpPr/>
          <p:nvPr userDrawn="1"/>
        </p:nvSpPr>
        <p:spPr>
          <a:xfrm>
            <a:off x="5284788" y="5182961"/>
            <a:ext cx="2799265" cy="2272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FF54C90-A9ED-9C29-F784-6C31B88DFB1B}"/>
              </a:ext>
            </a:extLst>
          </p:cNvPr>
          <p:cNvSpPr/>
          <p:nvPr userDrawn="1"/>
        </p:nvSpPr>
        <p:spPr>
          <a:xfrm>
            <a:off x="1152023" y="8437335"/>
            <a:ext cx="2799265" cy="2272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D47494E-4DE0-B7EF-058C-83FC53AE031D}"/>
              </a:ext>
            </a:extLst>
          </p:cNvPr>
          <p:cNvSpPr/>
          <p:nvPr userDrawn="1"/>
        </p:nvSpPr>
        <p:spPr>
          <a:xfrm>
            <a:off x="5437188" y="8437334"/>
            <a:ext cx="2799265" cy="2272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4E6A082-64E5-E2E4-935A-24A9AB399140}"/>
              </a:ext>
            </a:extLst>
          </p:cNvPr>
          <p:cNvSpPr/>
          <p:nvPr userDrawn="1"/>
        </p:nvSpPr>
        <p:spPr>
          <a:xfrm>
            <a:off x="1304423" y="11721245"/>
            <a:ext cx="6099677" cy="2272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907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223572"/>
            <a:ext cx="7886700" cy="537859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8653053"/>
            <a:ext cx="7886700" cy="282847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94BE-58F4-4D99-BDDF-E5193C34DCC0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BFAD3-E928-4319-807E-D56EC25F3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641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3442064"/>
            <a:ext cx="3886200" cy="82040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3442064"/>
            <a:ext cx="3886200" cy="82040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94BE-58F4-4D99-BDDF-E5193C34DCC0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BFAD3-E928-4319-807E-D56EC25F3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527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688415"/>
            <a:ext cx="7886700" cy="249923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3169693"/>
            <a:ext cx="3868340" cy="155341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4723110"/>
            <a:ext cx="3868340" cy="69469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3169693"/>
            <a:ext cx="3887391" cy="155341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4723110"/>
            <a:ext cx="3887391" cy="69469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94BE-58F4-4D99-BDDF-E5193C34DCC0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BFAD3-E928-4319-807E-D56EC25F3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361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94BE-58F4-4D99-BDDF-E5193C34DCC0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BFAD3-E928-4319-807E-D56EC25F3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898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94BE-58F4-4D99-BDDF-E5193C34DCC0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BFAD3-E928-4319-807E-D56EC25F3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49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62012"/>
            <a:ext cx="2949178" cy="301704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861711"/>
            <a:ext cx="4629150" cy="918881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3879056"/>
            <a:ext cx="2949178" cy="718643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94BE-58F4-4D99-BDDF-E5193C34DCC0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BFAD3-E928-4319-807E-D56EC25F3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473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62012"/>
            <a:ext cx="2949178" cy="301704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861711"/>
            <a:ext cx="4629150" cy="9188814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3879056"/>
            <a:ext cx="2949178" cy="718643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94BE-58F4-4D99-BDDF-E5193C34DCC0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BFAD3-E928-4319-807E-D56EC25F3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847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688415"/>
            <a:ext cx="7886700" cy="24992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3442064"/>
            <a:ext cx="7886700" cy="82040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11984371"/>
            <a:ext cx="2057400" cy="6884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E94BE-58F4-4D99-BDDF-E5193C34DCC0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11984371"/>
            <a:ext cx="3086100" cy="6884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11984371"/>
            <a:ext cx="2057400" cy="6884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BFAD3-E928-4319-807E-D56EC25F3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355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emf"/><Relationship Id="rId7" Type="http://schemas.openxmlformats.org/officeDocument/2006/relationships/image" Target="../media/image4.emf"/><Relationship Id="rId2" Type="http://schemas.openxmlformats.org/officeDocument/2006/relationships/package" Target="../embeddings/Microsoft_Visio_Drawing.vsdx"/><Relationship Id="rId1" Type="http://schemas.openxmlformats.org/officeDocument/2006/relationships/slideLayout" Target="../slideLayouts/slideLayout2.xml"/><Relationship Id="rId6" Type="http://schemas.openxmlformats.org/officeDocument/2006/relationships/package" Target="../embeddings/Microsoft_Visio_Drawing2.vsdx"/><Relationship Id="rId5" Type="http://schemas.openxmlformats.org/officeDocument/2006/relationships/image" Target="../media/image3.emf"/><Relationship Id="rId10" Type="http://schemas.openxmlformats.org/officeDocument/2006/relationships/image" Target="../media/image7.emf"/><Relationship Id="rId4" Type="http://schemas.openxmlformats.org/officeDocument/2006/relationships/package" Target="../embeddings/Microsoft_Visio_Drawing1.vsdx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C14FB29-D0CE-2DB2-0D4C-344CBA066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450" y="2165350"/>
            <a:ext cx="4161790" cy="2552700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</a:pPr>
            <a:r>
              <a:rPr lang="en-US" dirty="0"/>
              <a:t>How do you verify a complex signal processing algorithm?</a:t>
            </a:r>
          </a:p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Modern testbenches use constrained random (CR) stimulus</a:t>
            </a:r>
          </a:p>
          <a:p>
            <a:pPr marL="347663" lvl="1" indent="-119063">
              <a:spcBef>
                <a:spcPts val="300"/>
              </a:spcBef>
            </a:pPr>
            <a:r>
              <a:rPr lang="en-US" sz="1100" dirty="0"/>
              <a:t>Self-checking CR testbenches require a predictor</a:t>
            </a:r>
          </a:p>
          <a:p>
            <a:pPr marL="347663" lvl="1" indent="-119063">
              <a:spcBef>
                <a:spcPts val="300"/>
              </a:spcBef>
            </a:pPr>
            <a:r>
              <a:rPr lang="en-US" sz="1100" dirty="0"/>
              <a:t>Predictors for complex algorithms can be difficult to come by</a:t>
            </a:r>
          </a:p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Co-simulation may use Python and/or MATLAB and can be an excellent implementation of a predictor</a:t>
            </a:r>
          </a:p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Many people avoid co-simulation because existing frameworks have serious drawbacks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44CC39-FF2E-3425-64F1-9A0C9FB15AB8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rmAutofit lnSpcReduction="10000"/>
          </a:bodyPr>
          <a:lstStyle/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Common concerns with using co-simulation:</a:t>
            </a:r>
          </a:p>
          <a:p>
            <a:pPr marL="346075" lvl="1" indent="-173038">
              <a:spcBef>
                <a:spcPts val="300"/>
              </a:spcBef>
            </a:pPr>
            <a:r>
              <a:rPr lang="en-US" sz="1100" dirty="0"/>
              <a:t>Degradation of simulation performance</a:t>
            </a:r>
          </a:p>
          <a:p>
            <a:pPr marL="346075" lvl="1" indent="-173038">
              <a:spcBef>
                <a:spcPts val="300"/>
              </a:spcBef>
            </a:pPr>
            <a:r>
              <a:rPr lang="en-US" sz="1100" dirty="0"/>
              <a:t>Major architecture changes (existing techniques and infrastructure will not work)</a:t>
            </a:r>
          </a:p>
          <a:p>
            <a:pPr marL="346075" lvl="1" indent="-173038">
              <a:spcBef>
                <a:spcPts val="300"/>
              </a:spcBef>
            </a:pPr>
            <a:r>
              <a:rPr lang="en-US" sz="1100" dirty="0"/>
              <a:t>More complexity in the build process</a:t>
            </a:r>
          </a:p>
          <a:p>
            <a:pPr marL="169863" indent="-169863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b="1" dirty="0"/>
              <a:t>All these concerns can be avoided by using the right framework and testbench architecture</a:t>
            </a:r>
          </a:p>
          <a:p>
            <a:pPr>
              <a:spcBef>
                <a:spcPts val="300"/>
              </a:spcBef>
            </a:pPr>
            <a:endParaRPr lang="en-US" b="1" dirty="0"/>
          </a:p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Some well-known co-simulation frameworks:</a:t>
            </a:r>
          </a:p>
          <a:p>
            <a:pPr marL="346075" lvl="1" indent="-173038">
              <a:spcBef>
                <a:spcPts val="300"/>
              </a:spcBef>
              <a:buFont typeface="+mj-lt"/>
              <a:buAutoNum type="arabicPeriod"/>
            </a:pPr>
            <a:r>
              <a:rPr lang="en-US" sz="1100" dirty="0" err="1"/>
              <a:t>COroutine</a:t>
            </a:r>
            <a:r>
              <a:rPr lang="en-US" sz="1100" dirty="0"/>
              <a:t>-based </a:t>
            </a:r>
            <a:r>
              <a:rPr lang="en-US" sz="1100" dirty="0" err="1"/>
              <a:t>COsimulation</a:t>
            </a:r>
            <a:r>
              <a:rPr lang="en-US" sz="1100" dirty="0"/>
              <a:t> </a:t>
            </a:r>
            <a:r>
              <a:rPr lang="en-US" sz="1100" dirty="0" err="1"/>
              <a:t>TestBench</a:t>
            </a:r>
            <a:r>
              <a:rPr lang="en-US" sz="1100" dirty="0"/>
              <a:t> (</a:t>
            </a:r>
            <a:r>
              <a:rPr lang="en-US" sz="1100" dirty="0" err="1"/>
              <a:t>CocoTB</a:t>
            </a:r>
            <a:r>
              <a:rPr lang="en-US" sz="1100" dirty="0"/>
              <a:t>)</a:t>
            </a:r>
          </a:p>
          <a:p>
            <a:pPr marL="346075" lvl="1" indent="-173038">
              <a:spcBef>
                <a:spcPts val="100"/>
              </a:spcBef>
              <a:buFont typeface="+mj-lt"/>
              <a:buAutoNum type="arabicPeriod"/>
            </a:pPr>
            <a:r>
              <a:rPr lang="en-US" sz="1100" dirty="0"/>
              <a:t>HDL Verifier from MathWorks</a:t>
            </a:r>
          </a:p>
          <a:p>
            <a:pPr indent="-512763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100" dirty="0"/>
              <a:t>B</a:t>
            </a:r>
            <a:endParaRPr lang="en-US" dirty="0"/>
          </a:p>
          <a:p>
            <a:pPr marL="173038" indent="-173038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dirty="0"/>
              <a:t>An alternative framework:</a:t>
            </a:r>
          </a:p>
          <a:p>
            <a:pPr marL="342900" lvl="1" indent="-168275">
              <a:spcBef>
                <a:spcPts val="300"/>
              </a:spcBef>
              <a:buFont typeface="+mj-lt"/>
              <a:buAutoNum type="arabicPeriod" startAt="3"/>
            </a:pPr>
            <a:r>
              <a:rPr lang="en-US" sz="1100" dirty="0"/>
              <a:t>High-level Abstraction Language API (HALA) developed at Verus Research</a:t>
            </a:r>
          </a:p>
          <a:p>
            <a:pPr marL="174625" lvl="1" indent="0">
              <a:spcBef>
                <a:spcPts val="300"/>
              </a:spcBef>
              <a:buNone/>
            </a:pPr>
            <a:endParaRPr lang="en-US" sz="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991DAB-0A9E-1E75-1FD3-F7F7417924BD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All test code must be written in Python</a:t>
            </a:r>
          </a:p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Use </a:t>
            </a:r>
            <a:r>
              <a:rPr lang="en-US" dirty="0" err="1"/>
              <a:t>asyncio</a:t>
            </a:r>
            <a:r>
              <a:rPr lang="en-US" dirty="0"/>
              <a:t> “co-routines” to simulate parallel execution</a:t>
            </a:r>
          </a:p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All HDL infrastructure (constraint solvers, BFMs, etc.) must be replaced with Python equivalent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529D2EC-61ED-12EB-F0E2-4F2306387743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714875" y="5384800"/>
            <a:ext cx="4064000" cy="2552700"/>
          </a:xfrm>
        </p:spPr>
        <p:txBody>
          <a:bodyPr/>
          <a:lstStyle/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If MATLAB code already exists, it makes sense to reuse it as a predictor in a testbench</a:t>
            </a:r>
          </a:p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MATLAB functions are run according to a set schedule</a:t>
            </a:r>
          </a:p>
          <a:p>
            <a:pPr>
              <a:spcBef>
                <a:spcPts val="300"/>
              </a:spcBef>
            </a:pP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0B4B11-6FFC-3224-59E0-441774E01735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358774" y="8697285"/>
            <a:ext cx="4064000" cy="2552700"/>
          </a:xfrm>
        </p:spPr>
        <p:txBody>
          <a:bodyPr>
            <a:noAutofit/>
          </a:bodyPr>
          <a:lstStyle/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Supports both MATLAB and Python; support for other languages possible (any language with C-API) </a:t>
            </a:r>
          </a:p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Utilizes the strengths of both </a:t>
            </a:r>
            <a:r>
              <a:rPr lang="en-US" dirty="0" err="1"/>
              <a:t>SystemVerilog</a:t>
            </a:r>
            <a:r>
              <a:rPr lang="en-US" dirty="0"/>
              <a:t> and the high-level language of choice</a:t>
            </a:r>
          </a:p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Makes NO attempt to replace existing infrastructure</a:t>
            </a:r>
          </a:p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Because the engineer can limit the number of external language calls, simulation performance is not reduced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A716181-55AD-B067-5344-AC3069722CAD}"/>
              </a:ext>
            </a:extLst>
          </p:cNvPr>
          <p:cNvSpPr>
            <a:spLocks noGrp="1"/>
          </p:cNvSpPr>
          <p:nvPr>
            <p:ph idx="18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sz="2000" dirty="0"/>
              <a:t>sean.little@verusresearch.net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0C58915-F9F6-E430-1F50-DA3A9E8ADD21}"/>
              </a:ext>
            </a:extLst>
          </p:cNvPr>
          <p:cNvSpPr txBox="1">
            <a:spLocks/>
          </p:cNvSpPr>
          <p:nvPr/>
        </p:nvSpPr>
        <p:spPr>
          <a:xfrm>
            <a:off x="2559051" y="1031194"/>
            <a:ext cx="3847480" cy="609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Sean Little</a:t>
            </a:r>
          </a:p>
          <a:p>
            <a:r>
              <a:rPr lang="en-US" dirty="0"/>
              <a:t>Verus Research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01350E1-EF0C-5F42-9E18-ED33B9CD554D}"/>
              </a:ext>
            </a:extLst>
          </p:cNvPr>
          <p:cNvSpPr txBox="1">
            <a:spLocks/>
          </p:cNvSpPr>
          <p:nvPr/>
        </p:nvSpPr>
        <p:spPr>
          <a:xfrm>
            <a:off x="2342530" y="323169"/>
            <a:ext cx="4256390" cy="6096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Survey of Predictor Implementation using High-Level Language Co-simulation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FC39E54-992C-AD97-50DF-E3AF6E9D7BF0}"/>
              </a:ext>
            </a:extLst>
          </p:cNvPr>
          <p:cNvSpPr txBox="1">
            <a:spLocks/>
          </p:cNvSpPr>
          <p:nvPr/>
        </p:nvSpPr>
        <p:spPr>
          <a:xfrm>
            <a:off x="298449" y="5147635"/>
            <a:ext cx="4064001" cy="26256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00" b="1" dirty="0">
                <a:solidFill>
                  <a:srgbClr val="1E285B"/>
                </a:solidFill>
              </a:rPr>
              <a:t>Considerations When Using </a:t>
            </a:r>
            <a:r>
              <a:rPr lang="en-US" sz="1300" b="1" dirty="0" err="1">
                <a:solidFill>
                  <a:srgbClr val="1E285B"/>
                </a:solidFill>
              </a:rPr>
              <a:t>CocoTB</a:t>
            </a:r>
            <a:r>
              <a:rPr lang="en-US" sz="1300" b="1" dirty="0">
                <a:solidFill>
                  <a:srgbClr val="1E285B"/>
                </a:solidFill>
              </a:rPr>
              <a:t>: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B6A4ACA-BD20-E626-7DBC-44365D7A7493}"/>
              </a:ext>
            </a:extLst>
          </p:cNvPr>
          <p:cNvSpPr txBox="1">
            <a:spLocks/>
          </p:cNvSpPr>
          <p:nvPr/>
        </p:nvSpPr>
        <p:spPr>
          <a:xfrm>
            <a:off x="298449" y="1865259"/>
            <a:ext cx="4064001" cy="28132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00" b="1" dirty="0">
                <a:solidFill>
                  <a:srgbClr val="1E285B"/>
                </a:solidFill>
              </a:rPr>
              <a:t>Co-simulation is the way to go!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7019343A-82F4-A476-B38C-80440E01D224}"/>
              </a:ext>
            </a:extLst>
          </p:cNvPr>
          <p:cNvSpPr txBox="1">
            <a:spLocks/>
          </p:cNvSpPr>
          <p:nvPr/>
        </p:nvSpPr>
        <p:spPr>
          <a:xfrm>
            <a:off x="4714874" y="1877672"/>
            <a:ext cx="4064001" cy="26227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00" b="1" dirty="0">
                <a:solidFill>
                  <a:srgbClr val="1E285B"/>
                </a:solidFill>
              </a:rPr>
              <a:t>Investigating the Options for Co-simulation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6409188C-5D9B-CA72-695A-1889211B91F3}"/>
              </a:ext>
            </a:extLst>
          </p:cNvPr>
          <p:cNvSpPr txBox="1">
            <a:spLocks/>
          </p:cNvSpPr>
          <p:nvPr/>
        </p:nvSpPr>
        <p:spPr>
          <a:xfrm>
            <a:off x="4708525" y="5147635"/>
            <a:ext cx="4064001" cy="26256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00" b="1" dirty="0">
                <a:solidFill>
                  <a:srgbClr val="1E285B"/>
                </a:solidFill>
              </a:rPr>
              <a:t>Considerations When Using the HDL Verifier: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37AA7E07-35DA-ABD0-C9A8-512032A87EA7}"/>
              </a:ext>
            </a:extLst>
          </p:cNvPr>
          <p:cNvSpPr txBox="1">
            <a:spLocks/>
          </p:cNvSpPr>
          <p:nvPr/>
        </p:nvSpPr>
        <p:spPr>
          <a:xfrm>
            <a:off x="311149" y="8417885"/>
            <a:ext cx="4064001" cy="26256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00" b="1" dirty="0">
                <a:solidFill>
                  <a:srgbClr val="1E285B"/>
                </a:solidFill>
              </a:rPr>
              <a:t>High-level Abstraction Language API (HALA)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CFA7F948-D0C2-1708-0B6C-E42B5548DFA3}"/>
              </a:ext>
            </a:extLst>
          </p:cNvPr>
          <p:cNvSpPr txBox="1">
            <a:spLocks/>
          </p:cNvSpPr>
          <p:nvPr/>
        </p:nvSpPr>
        <p:spPr>
          <a:xfrm>
            <a:off x="4721225" y="8417885"/>
            <a:ext cx="4064001" cy="26256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00" b="1" dirty="0">
                <a:solidFill>
                  <a:srgbClr val="1E285B"/>
                </a:solidFill>
              </a:rPr>
              <a:t>Conclusion</a:t>
            </a:r>
          </a:p>
        </p:txBody>
      </p:sp>
      <p:sp>
        <p:nvSpPr>
          <p:cNvPr id="18" name="Rectangle 2">
            <a:extLst>
              <a:ext uri="{FF2B5EF4-FFF2-40B4-BE49-F238E27FC236}">
                <a16:creationId xmlns:a16="http://schemas.microsoft.com/office/drawing/2014/main" id="{7CBCD9B0-D52D-4756-56FB-47D7B3804D63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37465" y="2923856"/>
            <a:ext cx="800423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ED7B80DB-E3ED-98CB-AA3F-05F15306F30B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422400" y="4425848"/>
            <a:ext cx="478978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46957D4E-B6B7-FDB1-9E47-10D16A0948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6747091"/>
              </p:ext>
            </p:extLst>
          </p:nvPr>
        </p:nvGraphicFramePr>
        <p:xfrm>
          <a:off x="431796" y="6257528"/>
          <a:ext cx="2143760" cy="18202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7177827" imgH="6095843" progId="Visio.Drawing.15">
                  <p:embed/>
                </p:oleObj>
              </mc:Choice>
              <mc:Fallback>
                <p:oleObj name="Visio" r:id="rId2" imgW="7177827" imgH="6095843" progId="Visio.Drawing.1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796" y="6257528"/>
                        <a:ext cx="2143760" cy="182028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6">
            <a:extLst>
              <a:ext uri="{FF2B5EF4-FFF2-40B4-BE49-F238E27FC236}">
                <a16:creationId xmlns:a16="http://schemas.microsoft.com/office/drawing/2014/main" id="{1289B70D-8050-EC78-9EEE-12DE20D42B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B4A3011C-4B01-CD49-79E5-E915F1EC9BE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8218350"/>
              </p:ext>
            </p:extLst>
          </p:nvPr>
        </p:nvGraphicFramePr>
        <p:xfrm>
          <a:off x="4699008" y="6212304"/>
          <a:ext cx="2322485" cy="18006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4" imgW="7353052" imgH="5691999" progId="Visio.Drawing.15">
                  <p:embed/>
                </p:oleObj>
              </mc:Choice>
              <mc:Fallback>
                <p:oleObj name="Visio" r:id="rId4" imgW="7353052" imgH="5691999" progId="Visio.Drawing.15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9008" y="6212304"/>
                        <a:ext cx="2322485" cy="180065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8">
            <a:extLst>
              <a:ext uri="{FF2B5EF4-FFF2-40B4-BE49-F238E27FC236}">
                <a16:creationId xmlns:a16="http://schemas.microsoft.com/office/drawing/2014/main" id="{534707B0-7766-1179-FBDB-C108DFED5B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4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42EDA5FC-7904-219B-36EA-57D7CF6050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6719345"/>
              </p:ext>
            </p:extLst>
          </p:nvPr>
        </p:nvGraphicFramePr>
        <p:xfrm>
          <a:off x="243988" y="10006332"/>
          <a:ext cx="2737793" cy="13374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6" imgW="8435021" imgH="4114800" progId="Visio.Drawing.15">
                  <p:embed/>
                </p:oleObj>
              </mc:Choice>
              <mc:Fallback>
                <p:oleObj name="Visio" r:id="rId6" imgW="8435021" imgH="4114800" progId="Visio.Drawing.15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988" y="10006332"/>
                        <a:ext cx="2737793" cy="133740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34" name="Picture 10">
            <a:extLst>
              <a:ext uri="{FF2B5EF4-FFF2-40B4-BE49-F238E27FC236}">
                <a16:creationId xmlns:a16="http://schemas.microsoft.com/office/drawing/2014/main" id="{2AFAB49C-D672-A31F-B579-D3BD358FFB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6010" y="11637335"/>
            <a:ext cx="1081710" cy="111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0B034916-4BE2-59DC-B619-55E3C74C5F1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96187" y="11600825"/>
            <a:ext cx="3057207" cy="114742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CAB8E5A-1B7B-C1F0-C17C-44462256C7A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49828" y="3746553"/>
            <a:ext cx="2506172" cy="1030628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00EE6C86-ECB1-4986-2E9F-AFB721E120B1}"/>
              </a:ext>
            </a:extLst>
          </p:cNvPr>
          <p:cNvSpPr txBox="1"/>
          <p:nvPr/>
        </p:nvSpPr>
        <p:spPr>
          <a:xfrm>
            <a:off x="2559052" y="6180669"/>
            <a:ext cx="19367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Drawbacks</a:t>
            </a:r>
            <a:r>
              <a:rPr lang="en-US" sz="1200" dirty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Non-standard python code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Simulation performance is reduced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Python attempts to replace all simulation infrastructure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Awkward compilation framework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3DB1420-4B07-4F85-2AE4-92DEE5356932}"/>
              </a:ext>
            </a:extLst>
          </p:cNvPr>
          <p:cNvSpPr txBox="1"/>
          <p:nvPr/>
        </p:nvSpPr>
        <p:spPr>
          <a:xfrm>
            <a:off x="6993751" y="6083399"/>
            <a:ext cx="193674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Drawbacks</a:t>
            </a:r>
            <a:r>
              <a:rPr lang="en-US" sz="1200" dirty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A predictor must be modeled as an entity/module and implemented as a MATLAB function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No built-in BFMs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Careful, nonintuitive tuning required to avoid reducing performance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Awkward MATLAB code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FF5C7E9-1982-607F-1EA3-7697A9E71425}"/>
              </a:ext>
            </a:extLst>
          </p:cNvPr>
          <p:cNvSpPr txBox="1"/>
          <p:nvPr/>
        </p:nvSpPr>
        <p:spPr>
          <a:xfrm>
            <a:off x="3022869" y="9995019"/>
            <a:ext cx="12601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Drawbacks</a:t>
            </a:r>
            <a:r>
              <a:rPr lang="en-US" sz="1200" dirty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Would benefit from more development</a:t>
            </a:r>
          </a:p>
        </p:txBody>
      </p:sp>
      <p:sp>
        <p:nvSpPr>
          <p:cNvPr id="1025" name="Content Placeholder 1024">
            <a:extLst>
              <a:ext uri="{FF2B5EF4-FFF2-40B4-BE49-F238E27FC236}">
                <a16:creationId xmlns:a16="http://schemas.microsoft.com/office/drawing/2014/main" id="{73963FE4-C216-E108-FF25-355D0583F4A3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4721225" y="8697285"/>
            <a:ext cx="4064000" cy="2451710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HALA outclasses other frameworks by overcoming barriers to adopting co-simulation for predictor design!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dirty="0"/>
              <a:t>Co-simulation can be seamlessly integrated into your existing verification architecture, without attempting replace functionality that already works well.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Use languages for what they were built for!</a:t>
            </a:r>
          </a:p>
          <a:p>
            <a:pPr marL="347663" lvl="1" indent="-177800"/>
            <a:r>
              <a:rPr lang="en-US" sz="1100" dirty="0"/>
              <a:t>MATLAB/Python for algorithm prototyping</a:t>
            </a:r>
          </a:p>
          <a:p>
            <a:pPr marL="347663" lvl="1" indent="-177800"/>
            <a:r>
              <a:rPr lang="en-US" sz="1100" dirty="0" err="1"/>
              <a:t>SystemVerilog</a:t>
            </a:r>
            <a:r>
              <a:rPr lang="en-US" sz="1100" dirty="0"/>
              <a:t> for testing and modeling hardware</a:t>
            </a:r>
          </a:p>
          <a:p>
            <a:pPr marL="347663" lvl="1" indent="-177800"/>
            <a:r>
              <a:rPr lang="en-US" sz="1100" dirty="0"/>
              <a:t>Co-simulation for predictor implementation</a:t>
            </a:r>
          </a:p>
          <a:p>
            <a:pPr marL="169863" indent="-169863">
              <a:buFont typeface="Arial" panose="020B0604020202020204" pitchFamily="34" charset="0"/>
              <a:buChar char="•"/>
            </a:pPr>
            <a:r>
              <a:rPr lang="en-US" dirty="0"/>
              <a:t>Effective co-simulation can dramatically simplify modern testbench design for verification of complex algorithms.</a:t>
            </a:r>
          </a:p>
        </p:txBody>
      </p:sp>
    </p:spTree>
    <p:extLst>
      <p:ext uri="{BB962C8B-B14F-4D97-AF65-F5344CB8AC3E}">
        <p14:creationId xmlns:p14="http://schemas.microsoft.com/office/powerpoint/2010/main" val="3859710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1279</TotalTime>
  <Words>433</Words>
  <Application>Microsoft Office PowerPoint</Application>
  <PresentationFormat>Custom</PresentationFormat>
  <Paragraphs>57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Visio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Leblanc</dc:creator>
  <cp:lastModifiedBy>Sean Little</cp:lastModifiedBy>
  <cp:revision>24</cp:revision>
  <dcterms:created xsi:type="dcterms:W3CDTF">2021-09-17T13:51:10Z</dcterms:created>
  <dcterms:modified xsi:type="dcterms:W3CDTF">2025-02-02T04:26:07Z</dcterms:modified>
</cp:coreProperties>
</file>